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58" r:id="rId4"/>
    <p:sldId id="287" r:id="rId5"/>
    <p:sldId id="272" r:id="rId6"/>
    <p:sldId id="293" r:id="rId7"/>
    <p:sldId id="289" r:id="rId8"/>
    <p:sldId id="291" r:id="rId9"/>
    <p:sldId id="292" r:id="rId10"/>
    <p:sldId id="290" r:id="rId11"/>
    <p:sldId id="271" r:id="rId12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33CC33"/>
    <a:srgbClr val="00CC00"/>
    <a:srgbClr val="008000"/>
    <a:srgbClr val="CCFFFF"/>
    <a:srgbClr val="0033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88380" autoAdjust="0"/>
  </p:normalViewPr>
  <p:slideViewPr>
    <p:cSldViewPr>
      <p:cViewPr varScale="1">
        <p:scale>
          <a:sx n="115" d="100"/>
          <a:sy n="115" d="100"/>
        </p:scale>
        <p:origin x="-15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40963C1-0CF9-468F-9A22-0485F17CC71B}" type="datetimeFigureOut">
              <a:rPr lang="ru-RU"/>
              <a:pPr>
                <a:defRPr/>
              </a:pPr>
              <a:t>31.03.2010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19B1110-DD42-4536-B586-F34025773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58F271E-47E9-420D-B3B5-07A66BF80CB9}" type="datetimeFigureOut">
              <a:rPr lang="en-US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E7D88F4-BE2E-4825-B69D-8065EB8E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D88F4-BE2E-4825-B69D-8065EB8E451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5D28-D84B-4A43-98C8-1912BD0FB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99AD-70C9-493D-A914-C0E44D87F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87AD9-DD29-4556-947A-75B7EA090F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0760-4F1A-4C02-8482-5F5DAD5727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9BEF-C74C-43C2-A628-92C10ECE2B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2E91-8007-48E0-BAB1-BB8E12980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1F75-5B0F-4FDB-BF92-FDF22451E9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AC1-1A20-4D06-BB37-2C3A03FE37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987B-0E59-4B70-B39C-1DE9C399A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B9EFB-034C-4EF9-A65D-3CD4C01B14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D1F3DC1-603F-40C3-806E-F07331DE4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6151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458200" cy="2133600"/>
          </a:xfrm>
        </p:spPr>
        <p:txBody>
          <a:bodyPr anchor="ctr"/>
          <a:lstStyle/>
          <a:p>
            <a:pPr algn="ctr"/>
            <a:r>
              <a:rPr lang="en-US" dirty="0" smtClean="0"/>
              <a:t>CUDA Assignment #3</a:t>
            </a:r>
            <a:endParaRPr lang="ru-RU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38862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 smtClean="0">
                <a:latin typeface="+mn-lt"/>
              </a:rPr>
              <a:t>Работа с текстурами, взаимодействие с </a:t>
            </a:r>
            <a:r>
              <a:rPr kumimoji="1" lang="en-US" sz="3200" kern="0" dirty="0" smtClean="0">
                <a:latin typeface="+mn-lt"/>
              </a:rPr>
              <a:t>OpenGL</a:t>
            </a:r>
            <a:endParaRPr kumimoji="1"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ru-RU" dirty="0" smtClean="0"/>
              <a:t>Требования к отрисовке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ru-RU" sz="2400" dirty="0" smtClean="0"/>
              <a:t>Реализовать взаимодействие с </a:t>
            </a:r>
            <a:r>
              <a:rPr lang="en-US" sz="2400" dirty="0" smtClean="0"/>
              <a:t>OpenGL</a:t>
            </a:r>
            <a:endParaRPr lang="ru-RU" sz="2400" dirty="0" smtClean="0"/>
          </a:p>
          <a:p>
            <a:r>
              <a:rPr lang="ru-RU" sz="2400" dirty="0" smtClean="0"/>
              <a:t>Копировать цвет в </a:t>
            </a:r>
            <a:r>
              <a:rPr lang="en-US" sz="2400" dirty="0" smtClean="0"/>
              <a:t>PBO </a:t>
            </a:r>
            <a:r>
              <a:rPr lang="ru-RU" sz="2400" dirty="0" smtClean="0"/>
              <a:t>или в текстуру</a:t>
            </a:r>
            <a:endParaRPr lang="en-US" sz="2400" dirty="0" smtClean="0"/>
          </a:p>
          <a:p>
            <a:r>
              <a:rPr lang="ru-RU" sz="2400" dirty="0" smtClean="0"/>
              <a:t>В идеале нужно рисовать квадрат на весь экран с текстурой</a:t>
            </a:r>
          </a:p>
          <a:p>
            <a:r>
              <a:rPr lang="ru-RU" sz="2400" dirty="0" smtClean="0"/>
              <a:t>Рисовать цвет можно вызовом </a:t>
            </a:r>
            <a:r>
              <a:rPr lang="en-US" sz="2400" dirty="0" err="1" smtClean="0"/>
              <a:t>glDrawPixels</a:t>
            </a:r>
            <a:r>
              <a:rPr lang="ru-RU" sz="2400" dirty="0" smtClean="0"/>
              <a:t>, но из </a:t>
            </a:r>
            <a:r>
              <a:rPr lang="en-US" sz="2400" dirty="0" smtClean="0"/>
              <a:t>PBO</a:t>
            </a:r>
          </a:p>
          <a:p>
            <a:r>
              <a:rPr lang="ru-RU" sz="2400" b="1" dirty="0" smtClean="0"/>
              <a:t>Не разрешается </a:t>
            </a:r>
            <a:r>
              <a:rPr lang="ru-RU" sz="2400" dirty="0" smtClean="0"/>
              <a:t>копировать цвет в </a:t>
            </a:r>
            <a:r>
              <a:rPr lang="ru-RU" sz="2400" u="sng" dirty="0" smtClean="0"/>
              <a:t>оперативную память</a:t>
            </a:r>
            <a:r>
              <a:rPr lang="ru-RU" sz="2400" dirty="0" smtClean="0"/>
              <a:t> и рисовать с помощью </a:t>
            </a:r>
            <a:r>
              <a:rPr lang="en-US" sz="2400" dirty="0" err="1" smtClean="0"/>
              <a:t>glDrawPixels</a:t>
            </a:r>
            <a:r>
              <a:rPr lang="ru-RU" sz="2400" dirty="0" smtClean="0"/>
              <a:t> из оперативной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1843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выбор</a:t>
            </a:r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7033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466919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выбор</a:t>
            </a:r>
            <a:endParaRPr lang="en-US" dirty="0" smtClean="0"/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0" y="1885950"/>
            <a:ext cx="8636000" cy="4171950"/>
          </a:xfrm>
        </p:spPr>
        <p:txBody>
          <a:bodyPr anchor="ctr" anchorCtr="0"/>
          <a:lstStyle/>
          <a:p>
            <a:r>
              <a:rPr lang="en-US" dirty="0" smtClean="0"/>
              <a:t>Ray Tracing</a:t>
            </a:r>
          </a:p>
          <a:p>
            <a:pPr lvl="1"/>
            <a:r>
              <a:rPr lang="ru-RU" dirty="0" smtClean="0"/>
              <a:t>Использование регулярной сетки </a:t>
            </a:r>
          </a:p>
          <a:p>
            <a:pPr lvl="2"/>
            <a:r>
              <a:rPr lang="ru-RU" dirty="0" smtClean="0"/>
              <a:t>Внутри сферы заданные позицией и радиусом</a:t>
            </a:r>
          </a:p>
          <a:p>
            <a:r>
              <a:rPr lang="en-US" dirty="0" smtClean="0"/>
              <a:t>Ray marching</a:t>
            </a:r>
            <a:endParaRPr lang="ru-RU" dirty="0" smtClean="0"/>
          </a:p>
          <a:p>
            <a:pPr lvl="2"/>
            <a:r>
              <a:rPr lang="ru-RU" dirty="0" smtClean="0"/>
              <a:t>Процедурно сгенерированная или заранее прощитанная объемная функция (например шум Перлина)</a:t>
            </a:r>
            <a:endParaRPr lang="en-US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5257800"/>
            <a:ext cx="1600200" cy="14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524000"/>
            <a:ext cx="192857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Через каждый </a:t>
            </a:r>
            <a:r>
              <a:rPr lang="ru-RU" sz="2400" dirty="0" err="1" smtClean="0"/>
              <a:t>пиксел</a:t>
            </a:r>
            <a:r>
              <a:rPr lang="ru-RU" sz="2400" dirty="0" smtClean="0"/>
              <a:t> экрана испускается луч</a:t>
            </a:r>
          </a:p>
          <a:p>
            <a:r>
              <a:rPr lang="ru-RU" sz="2400" dirty="0" smtClean="0"/>
              <a:t>Виртуальный глаз находится в положении (0,</a:t>
            </a:r>
            <a:r>
              <a:rPr lang="en-US" sz="2400" dirty="0" smtClean="0"/>
              <a:t>1</a:t>
            </a:r>
            <a:r>
              <a:rPr lang="ru-RU" sz="2400" dirty="0" smtClean="0"/>
              <a:t>,0)</a:t>
            </a:r>
          </a:p>
          <a:p>
            <a:r>
              <a:rPr lang="ru-RU" sz="2400" dirty="0" smtClean="0"/>
              <a:t>Камера смотрит на (0,0,1) или слегка вниз (можно реализовать движение и поворот камеры)</a:t>
            </a:r>
          </a:p>
          <a:p>
            <a:r>
              <a:rPr lang="ru-RU" sz="2400" dirty="0" smtClean="0"/>
              <a:t>Управление камеры</a:t>
            </a:r>
            <a:r>
              <a:rPr lang="en-US" sz="2400" dirty="0" smtClean="0"/>
              <a:t>:</a:t>
            </a:r>
            <a:r>
              <a:rPr lang="ru-RU" sz="2400" dirty="0" smtClean="0"/>
              <a:t> мышка </a:t>
            </a:r>
            <a:r>
              <a:rPr lang="en-US" sz="2400" dirty="0" smtClean="0"/>
              <a:t>+</a:t>
            </a:r>
            <a:r>
              <a:rPr lang="ru-RU" sz="2400" dirty="0" smtClean="0"/>
              <a:t> </a:t>
            </a:r>
            <a:r>
              <a:rPr lang="en-US" sz="2400" dirty="0" smtClean="0"/>
              <a:t>WASD</a:t>
            </a:r>
            <a:endParaRPr lang="ru-RU" sz="2400" dirty="0" smtClean="0"/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лучей</a:t>
            </a:r>
            <a:endParaRPr lang="en-US" dirty="0" smtClean="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1219200" y="4419600"/>
            <a:ext cx="609600" cy="841375"/>
            <a:chOff x="1143000" y="4724400"/>
            <a:chExt cx="609600" cy="841177"/>
          </a:xfrm>
        </p:grpSpPr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1219200" y="4724400"/>
              <a:ext cx="457200" cy="457200"/>
              <a:chOff x="1219200" y="4724400"/>
              <a:chExt cx="457200" cy="457200"/>
            </a:xfrm>
          </p:grpSpPr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1219200" y="4724400"/>
                <a:ext cx="457200" cy="457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1479884" y="498909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1143000" y="5257800"/>
              <a:ext cx="609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1400"/>
                <a:t>глаз</a:t>
              </a:r>
              <a:endParaRPr lang="en-US" sz="1400"/>
            </a:p>
          </p:txBody>
        </p:sp>
      </p:grp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 flipV="1">
            <a:off x="2000250" y="5160963"/>
            <a:ext cx="1074737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1179512" y="5321301"/>
            <a:ext cx="1328737" cy="315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1682750" y="4808538"/>
            <a:ext cx="1401762" cy="352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1307307" y="5193506"/>
            <a:ext cx="1204912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1459707" y="5041106"/>
            <a:ext cx="1058862" cy="60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604962" y="4895851"/>
            <a:ext cx="923925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1780382" y="4720431"/>
            <a:ext cx="754062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1948657" y="4552156"/>
            <a:ext cx="595312" cy="1120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16200000" flipH="1">
            <a:off x="2108994" y="4391819"/>
            <a:ext cx="444500" cy="1290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ru-RU" dirty="0" smtClean="0"/>
              <a:t>Отражения, преломления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ru-RU" sz="2400" dirty="0" smtClean="0"/>
              <a:t>Посчитать нормаль</a:t>
            </a:r>
          </a:p>
          <a:p>
            <a:pPr lvl="1"/>
            <a:r>
              <a:rPr lang="ru-RU" sz="2000" dirty="0" smtClean="0"/>
              <a:t>На треугольниках в простом варианте можете просто задать ее как (0,1,0)</a:t>
            </a:r>
          </a:p>
          <a:p>
            <a:pPr lvl="1"/>
            <a:r>
              <a:rPr lang="ru-RU" sz="2000" dirty="0" smtClean="0"/>
              <a:t>На сфере </a:t>
            </a:r>
            <a:r>
              <a:rPr lang="en-US" sz="2000" dirty="0" smtClean="0"/>
              <a:t>[</a:t>
            </a:r>
            <a:r>
              <a:rPr lang="ru-RU" sz="2000" dirty="0" smtClean="0"/>
              <a:t>нормаль</a:t>
            </a:r>
            <a:r>
              <a:rPr lang="en-US" sz="2000" dirty="0" smtClean="0"/>
              <a:t>]</a:t>
            </a:r>
            <a:r>
              <a:rPr lang="ru-RU" sz="2000" dirty="0" smtClean="0"/>
              <a:t> = </a:t>
            </a:r>
            <a:r>
              <a:rPr lang="en-US" sz="2000" dirty="0" smtClean="0"/>
              <a:t>[</a:t>
            </a:r>
            <a:r>
              <a:rPr lang="ru-RU" sz="2000" dirty="0" smtClean="0"/>
              <a:t>точка пересечения</a:t>
            </a:r>
            <a:r>
              <a:rPr lang="en-US" sz="2000" dirty="0" smtClean="0"/>
              <a:t>]</a:t>
            </a:r>
            <a:r>
              <a:rPr lang="ru-RU" sz="2000" dirty="0" smtClean="0"/>
              <a:t> – </a:t>
            </a:r>
            <a:r>
              <a:rPr lang="en-US" sz="2000" dirty="0" smtClean="0"/>
              <a:t>[</a:t>
            </a:r>
            <a:r>
              <a:rPr lang="ru-RU" sz="2000" dirty="0" smtClean="0"/>
              <a:t>цент сферы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r>
              <a:rPr lang="ru-RU" sz="2400" dirty="0" smtClean="0"/>
              <a:t>Если известна нормаль, отражение считать просто, см. исходный код</a:t>
            </a:r>
          </a:p>
          <a:p>
            <a:r>
              <a:rPr lang="ru-RU" sz="2400" dirty="0" smtClean="0"/>
              <a:t>Рекурсия не нужна, т.к. материал может быть только отражающий</a:t>
            </a:r>
          </a:p>
          <a:p>
            <a:r>
              <a:rPr lang="ru-RU" sz="2400" dirty="0" smtClean="0"/>
              <a:t>Пересечение со сферой</a:t>
            </a:r>
            <a:r>
              <a:rPr lang="en-US" sz="2400" dirty="0" smtClean="0"/>
              <a:t>:</a:t>
            </a:r>
            <a:r>
              <a:rPr lang="ru-RU" sz="2400" dirty="0" smtClean="0"/>
              <a:t> посчитайте сами</a:t>
            </a:r>
            <a:endParaRPr lang="en-US" sz="2400" dirty="0" smtClean="0"/>
          </a:p>
          <a:p>
            <a:endParaRPr lang="ru-RU" sz="1400" dirty="0" smtClean="0"/>
          </a:p>
          <a:p>
            <a:endParaRPr lang="ru-RU" sz="2400" dirty="0" smtClean="0"/>
          </a:p>
        </p:txBody>
      </p: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6629400" y="5105400"/>
            <a:ext cx="2209800" cy="1600200"/>
            <a:chOff x="381000" y="2366963"/>
            <a:chExt cx="3676650" cy="2814637"/>
          </a:xfrm>
        </p:grpSpPr>
        <p:sp>
          <p:nvSpPr>
            <p:cNvPr id="15" name="Oval 14"/>
            <p:cNvSpPr/>
            <p:nvPr/>
          </p:nvSpPr>
          <p:spPr bwMode="auto">
            <a:xfrm>
              <a:off x="2209800" y="2971801"/>
              <a:ext cx="1676400" cy="160019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1752600" y="3200400"/>
              <a:ext cx="533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P</a:t>
              </a:r>
              <a:r>
                <a:rPr lang="en-US" baseline="30000"/>
                <a:t>1</a:t>
              </a:r>
            </a:p>
          </p:txBody>
        </p:sp>
        <p:sp>
          <p:nvSpPr>
            <p:cNvPr id="17" name="TextBox 18"/>
            <p:cNvSpPr txBox="1">
              <a:spLocks noChangeArrowheads="1"/>
            </p:cNvSpPr>
            <p:nvPr/>
          </p:nvSpPr>
          <p:spPr bwMode="auto">
            <a:xfrm>
              <a:off x="2819400" y="2514600"/>
              <a:ext cx="533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P</a:t>
              </a:r>
              <a:r>
                <a:rPr lang="en-US" baseline="30000"/>
                <a:t>2</a:t>
              </a:r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381000" y="2366963"/>
              <a:ext cx="3676650" cy="2814637"/>
              <a:chOff x="914400" y="1990428"/>
              <a:chExt cx="3676650" cy="2814637"/>
            </a:xfrm>
          </p:grpSpPr>
          <p:grpSp>
            <p:nvGrpSpPr>
              <p:cNvPr id="25" name="Group 14"/>
              <p:cNvGrpSpPr>
                <a:grpSpLocks/>
              </p:cNvGrpSpPr>
              <p:nvPr/>
            </p:nvGrpSpPr>
            <p:grpSpPr bwMode="auto">
              <a:xfrm>
                <a:off x="1339516" y="1990428"/>
                <a:ext cx="3251534" cy="2356984"/>
                <a:chOff x="1339516" y="1990428"/>
                <a:chExt cx="3251534" cy="2356984"/>
              </a:xfrm>
            </p:grpSpPr>
            <p:cxnSp>
              <p:nvCxnSpPr>
                <p:cNvPr id="28" name="Straight Arrow Connector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371600" y="4043065"/>
                  <a:ext cx="385763" cy="300336"/>
                </a:xfrm>
                <a:prstGeom prst="straightConnector1">
                  <a:avLst/>
                </a:prstGeom>
                <a:noFill/>
                <a:ln w="31750" algn="ctr">
                  <a:solidFill>
                    <a:srgbClr val="002060"/>
                  </a:solidFill>
                  <a:round/>
                  <a:headEnd type="oval" w="med" len="med"/>
                  <a:tailEnd type="arrow" w="med" len="med"/>
                </a:ln>
              </p:spPr>
            </p:cxnSp>
            <p:cxnSp>
              <p:nvCxnSpPr>
                <p:cNvPr id="29" name="Straight Arrow Connector 8"/>
                <p:cNvCxnSpPr>
                  <a:cxnSpLocks noChangeShapeType="1"/>
                </p:cNvCxnSpPr>
                <p:nvPr/>
              </p:nvCxnSpPr>
              <p:spPr bwMode="auto">
                <a:xfrm flipV="1">
                  <a:off x="1339516" y="1990428"/>
                  <a:ext cx="3251534" cy="235698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206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26" name="TextBox 19"/>
              <p:cNvSpPr txBox="1">
                <a:spLocks noChangeArrowheads="1"/>
              </p:cNvSpPr>
              <p:nvPr/>
            </p:nvSpPr>
            <p:spPr bwMode="auto">
              <a:xfrm>
                <a:off x="914400" y="4343400"/>
                <a:ext cx="533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P</a:t>
                </a:r>
                <a:r>
                  <a:rPr lang="en-US" baseline="-25000"/>
                  <a:t>0</a:t>
                </a:r>
                <a:endParaRPr lang="en-US" baseline="30000"/>
              </a:p>
            </p:txBody>
          </p:sp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1295400" y="3810000"/>
                <a:ext cx="381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v</a:t>
                </a:r>
                <a:endParaRPr lang="en-US" baseline="30000"/>
              </a:p>
            </p:txBody>
          </p:sp>
        </p:grp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3002756" y="37266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20" name="Straight Arrow Connector 23"/>
            <p:cNvCxnSpPr>
              <a:cxnSpLocks noChangeShapeType="1"/>
              <a:stCxn id="23" idx="6"/>
              <a:endCxn id="19" idx="2"/>
            </p:cNvCxnSpPr>
            <p:nvPr/>
          </p:nvCxnSpPr>
          <p:spPr bwMode="auto">
            <a:xfrm>
              <a:off x="2250281" y="3707606"/>
              <a:ext cx="752475" cy="5715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21" name="Straight Connector 25"/>
            <p:cNvCxnSpPr>
              <a:cxnSpLocks noChangeShapeType="1"/>
              <a:stCxn id="24" idx="4"/>
              <a:endCxn id="19" idx="0"/>
            </p:cNvCxnSpPr>
            <p:nvPr/>
          </p:nvCxnSpPr>
          <p:spPr bwMode="auto">
            <a:xfrm rot="5400000">
              <a:off x="2774157" y="3290888"/>
              <a:ext cx="702468" cy="1690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3124200" y="3352800"/>
              <a:ext cx="15240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900"/>
                <a:t>r</a:t>
              </a: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2174081" y="36695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3171825" y="294798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ru-RU" dirty="0" smtClean="0"/>
              <a:t>Цель задания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sz="2800" dirty="0" smtClean="0"/>
              <a:t>OpenGL </a:t>
            </a:r>
            <a:r>
              <a:rPr lang="en-US" sz="2800" dirty="0" err="1" smtClean="0"/>
              <a:t>interop</a:t>
            </a:r>
            <a:endParaRPr lang="ru-RU" sz="2800" dirty="0" smtClean="0"/>
          </a:p>
          <a:p>
            <a:pPr lvl="1"/>
            <a:r>
              <a:rPr lang="en-US" sz="2400" dirty="0" smtClean="0"/>
              <a:t>PBO</a:t>
            </a:r>
            <a:endParaRPr lang="ru-RU" sz="2400" dirty="0" smtClean="0"/>
          </a:p>
          <a:p>
            <a:r>
              <a:rPr lang="ru-RU" sz="2800" dirty="0" smtClean="0"/>
              <a:t>Работа с текстурами</a:t>
            </a:r>
          </a:p>
          <a:p>
            <a:r>
              <a:rPr lang="ru-RU" sz="2800" dirty="0" smtClean="0"/>
              <a:t>Рей трейсинг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ru-RU" dirty="0" smtClean="0"/>
              <a:t>Требования к реализации рейтрейсинга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ru-RU" sz="2400" dirty="0" smtClean="0"/>
              <a:t>Шейдинг по фонгу</a:t>
            </a:r>
          </a:p>
          <a:p>
            <a:r>
              <a:rPr lang="ru-RU" sz="2400" dirty="0" smtClean="0"/>
              <a:t>1 источник света</a:t>
            </a:r>
          </a:p>
          <a:p>
            <a:r>
              <a:rPr lang="ru-RU" sz="2400" dirty="0" smtClean="0"/>
              <a:t>Геометрия хранится в </a:t>
            </a:r>
            <a:r>
              <a:rPr lang="en-US" sz="2400" dirty="0" err="1" smtClean="0"/>
              <a:t>pitchLinear</a:t>
            </a:r>
            <a:r>
              <a:rPr lang="en-US" sz="2400" dirty="0" smtClean="0"/>
              <a:t> </a:t>
            </a:r>
            <a:r>
              <a:rPr lang="ru-RU" sz="2400" dirty="0" smtClean="0"/>
              <a:t>памяти и читается используя текстурные ссылки или напрямую из глобальной памяти</a:t>
            </a:r>
            <a:endParaRPr lang="ru-RU" sz="2000" dirty="0" smtClean="0"/>
          </a:p>
          <a:p>
            <a:r>
              <a:rPr lang="ru-RU" sz="2400" dirty="0" smtClean="0"/>
              <a:t>Обязательно одно отражение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0"/>
            <a:ext cx="8204200" cy="1371600"/>
          </a:xfrm>
        </p:spPr>
        <p:txBody>
          <a:bodyPr/>
          <a:lstStyle/>
          <a:p>
            <a:r>
              <a:rPr lang="ru-RU" dirty="0" smtClean="0"/>
              <a:t>Требования к реализации ускоряющих структур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ru-RU" sz="2400" dirty="0" smtClean="0"/>
              <a:t>Строить на </a:t>
            </a:r>
            <a:r>
              <a:rPr lang="en-US" sz="2400" dirty="0" smtClean="0"/>
              <a:t>CPU</a:t>
            </a:r>
            <a:endParaRPr lang="ru-RU" sz="2400" dirty="0" smtClean="0"/>
          </a:p>
          <a:p>
            <a:r>
              <a:rPr lang="ru-RU" sz="2400" dirty="0" smtClean="0"/>
              <a:t>Можно хранить ускоряющую структуру в глобальной памяти или в текстуре</a:t>
            </a:r>
          </a:p>
          <a:p>
            <a:r>
              <a:rPr lang="ru-RU" sz="2400" dirty="0" smtClean="0"/>
              <a:t>Кол-во сфер в сцене больше 4000</a:t>
            </a:r>
          </a:p>
          <a:p>
            <a:pPr lvl="1"/>
            <a:r>
              <a:rPr lang="ru-RU" sz="2000" dirty="0" smtClean="0"/>
              <a:t>Сферы заданы центром и радиусом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>
          <a:xfrm>
            <a:off x="406400" y="0"/>
            <a:ext cx="8204200" cy="1371600"/>
          </a:xfrm>
        </p:spPr>
        <p:txBody>
          <a:bodyPr/>
          <a:lstStyle/>
          <a:p>
            <a:r>
              <a:rPr lang="ru-RU" dirty="0" smtClean="0"/>
              <a:t>Требования к реализации </a:t>
            </a:r>
            <a:r>
              <a:rPr lang="en-US" dirty="0" smtClean="0"/>
              <a:t>ray marching</a:t>
            </a:r>
            <a:r>
              <a:rPr lang="ru-RU" dirty="0" smtClean="0"/>
              <a:t>-а</a:t>
            </a:r>
            <a:endParaRPr lang="en-US" dirty="0" smtClean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ru-RU" sz="2400" dirty="0" smtClean="0"/>
              <a:t>Использовать для хранения значений функции трехмерный </a:t>
            </a:r>
            <a:r>
              <a:rPr lang="en-US" sz="2400" dirty="0" smtClean="0"/>
              <a:t>CUDA Array</a:t>
            </a:r>
            <a:r>
              <a:rPr lang="ru-RU" sz="2400" dirty="0" smtClean="0"/>
              <a:t> или глобальную память</a:t>
            </a:r>
          </a:p>
          <a:p>
            <a:r>
              <a:rPr lang="ru-RU" sz="2400" dirty="0" smtClean="0"/>
              <a:t>Размер сетки как минимум </a:t>
            </a:r>
            <a:r>
              <a:rPr lang="en-US" sz="2400" dirty="0" smtClean="0"/>
              <a:t>64x64x64</a:t>
            </a:r>
            <a:endParaRPr lang="ru-RU" sz="2400" dirty="0" smtClean="0"/>
          </a:p>
          <a:p>
            <a:r>
              <a:rPr lang="ru-RU" sz="2400" dirty="0" smtClean="0"/>
              <a:t>Можно комбинировать с рей трейсингом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2074</TotalTime>
  <Words>300</Words>
  <Application>Microsoft Office PowerPoint</Application>
  <PresentationFormat>On-screen Show (4:3)</PresentationFormat>
  <Paragraphs>59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Современный портрет</vt:lpstr>
      <vt:lpstr>CUDA Assignment #3</vt:lpstr>
      <vt:lpstr>Задание на выбор</vt:lpstr>
      <vt:lpstr>Задание на выбор</vt:lpstr>
      <vt:lpstr>Генерация лучей</vt:lpstr>
      <vt:lpstr>Отражения, преломления</vt:lpstr>
      <vt:lpstr>Цель задания</vt:lpstr>
      <vt:lpstr>Требования к реализации рейтрейсинга</vt:lpstr>
      <vt:lpstr>Требования к реализации ускоряющих структур</vt:lpstr>
      <vt:lpstr>Требования к реализации ray marching-а</vt:lpstr>
      <vt:lpstr>Требования к отрисовке</vt:lpstr>
      <vt:lpstr>Вопросы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460</cp:revision>
  <dcterms:created xsi:type="dcterms:W3CDTF">2009-02-23T09:35:34Z</dcterms:created>
  <dcterms:modified xsi:type="dcterms:W3CDTF">2010-03-31T12:51:43Z</dcterms:modified>
</cp:coreProperties>
</file>