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1"/>
  </p:notesMasterIdLst>
  <p:sldIdLst>
    <p:sldId id="256" r:id="rId2"/>
    <p:sldId id="308" r:id="rId3"/>
    <p:sldId id="311" r:id="rId4"/>
    <p:sldId id="314" r:id="rId5"/>
    <p:sldId id="315" r:id="rId6"/>
    <p:sldId id="316" r:id="rId7"/>
    <p:sldId id="317" r:id="rId8"/>
    <p:sldId id="327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10" r:id="rId18"/>
    <p:sldId id="328" r:id="rId19"/>
    <p:sldId id="336" r:id="rId20"/>
    <p:sldId id="337" r:id="rId21"/>
    <p:sldId id="329" r:id="rId22"/>
    <p:sldId id="330" r:id="rId23"/>
    <p:sldId id="331" r:id="rId24"/>
    <p:sldId id="332" r:id="rId25"/>
    <p:sldId id="333" r:id="rId26"/>
    <p:sldId id="338" r:id="rId27"/>
    <p:sldId id="334" r:id="rId28"/>
    <p:sldId id="335" r:id="rId29"/>
    <p:sldId id="341" r:id="rId30"/>
    <p:sldId id="309" r:id="rId31"/>
    <p:sldId id="306" r:id="rId32"/>
    <p:sldId id="307" r:id="rId33"/>
    <p:sldId id="343" r:id="rId34"/>
    <p:sldId id="342" r:id="rId35"/>
    <p:sldId id="344" r:id="rId36"/>
    <p:sldId id="345" r:id="rId37"/>
    <p:sldId id="340" r:id="rId38"/>
    <p:sldId id="346" r:id="rId39"/>
    <p:sldId id="347" r:id="rId40"/>
    <p:sldId id="348" r:id="rId41"/>
    <p:sldId id="349" r:id="rId42"/>
    <p:sldId id="350" r:id="rId43"/>
    <p:sldId id="352" r:id="rId44"/>
    <p:sldId id="353" r:id="rId45"/>
    <p:sldId id="354" r:id="rId46"/>
    <p:sldId id="355" r:id="rId47"/>
    <p:sldId id="286" r:id="rId48"/>
    <p:sldId id="351" r:id="rId49"/>
    <p:sldId id="339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EE7"/>
    <a:srgbClr val="D3E68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1300" autoAdjust="0"/>
  </p:normalViewPr>
  <p:slideViewPr>
    <p:cSldViewPr>
      <p:cViewPr varScale="1">
        <p:scale>
          <a:sx n="64" d="100"/>
          <a:sy n="64" d="100"/>
        </p:scale>
        <p:origin x="-8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fld id="{046ACBCB-ED7E-4F4A-9FDD-78A07AFC32D1}" type="datetimeFigureOut">
              <a:rPr lang="en-US"/>
              <a:pPr>
                <a:defRPr/>
              </a:pPr>
              <a:t>4/27/2010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fld id="{624C978F-1794-48E0-8C0E-D42AE02A8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 smtClean="0"/>
              <a:t>Затрагивает те части кода, которые исполняются на </a:t>
            </a:r>
            <a:r>
              <a:rPr lang="en-US" sz="1800" dirty="0" smtClean="0"/>
              <a:t>GPU</a:t>
            </a:r>
          </a:p>
          <a:p>
            <a:pPr lvl="2" eaLnBrk="1" hangingPunct="1"/>
            <a:endParaRPr lang="en-US" sz="1800" dirty="0" smtClean="0"/>
          </a:p>
          <a:p>
            <a:pPr lvl="2" eaLnBrk="1" hangingPunct="1"/>
            <a:r>
              <a:rPr lang="ru-RU" sz="1800" dirty="0" smtClean="0"/>
              <a:t>Общие компоненты (типы и функции)</a:t>
            </a:r>
            <a:endParaRPr lang="en-US" sz="1800" dirty="0" smtClean="0"/>
          </a:p>
          <a:p>
            <a:pPr lvl="2" eaLnBrk="1" hangingPunct="1"/>
            <a:r>
              <a:rPr lang="ru-RU" sz="1800" dirty="0" smtClean="0"/>
              <a:t>Управление </a:t>
            </a:r>
            <a:r>
              <a:rPr lang="en-US" sz="1800" dirty="0" smtClean="0"/>
              <a:t>GPU </a:t>
            </a:r>
            <a:r>
              <a:rPr lang="ru-RU" sz="1800" dirty="0" smtClean="0"/>
              <a:t>и взаимодействие с графическими </a:t>
            </a:r>
            <a:r>
              <a:rPr lang="en-US" sz="1800" dirty="0" smtClean="0"/>
              <a:t>API</a:t>
            </a:r>
            <a:endParaRPr lang="ru-RU" sz="1800" dirty="0" smtClean="0"/>
          </a:p>
          <a:p>
            <a:pPr lvl="2" eaLnBrk="1" hangingPunct="1"/>
            <a:r>
              <a:rPr lang="ru-RU" sz="1800" dirty="0" smtClean="0"/>
              <a:t>Функции доступные на </a:t>
            </a:r>
            <a:r>
              <a:rPr lang="en-US" sz="1800" dirty="0" smtClean="0"/>
              <a:t>GPU</a:t>
            </a:r>
            <a:endParaRPr lang="ru-RU" sz="1800" dirty="0" smtClean="0"/>
          </a:p>
          <a:p>
            <a:pPr lvl="3" eaLnBrk="1" hangingPunct="1"/>
            <a:r>
              <a:rPr lang="en-US" sz="2000" dirty="0" smtClean="0"/>
              <a:t>__</a:t>
            </a:r>
            <a:r>
              <a:rPr lang="en-US" sz="2000" dirty="0" err="1" smtClean="0"/>
              <a:t>syncthreads</a:t>
            </a:r>
            <a:endParaRPr lang="en-US" sz="2000" dirty="0" smtClean="0"/>
          </a:p>
          <a:p>
            <a:pPr lvl="3" eaLnBrk="1" hangingPunct="1"/>
            <a:r>
              <a:rPr lang="ru-RU" dirty="0" smtClean="0"/>
              <a:t>«быстрые» функции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4C978F-1794-48E0-8C0E-D42AE02A88F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NVCC (cudart.lib)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ru-RU" sz="2400" dirty="0" smtClean="0"/>
              <a:t>Спецификаторы функций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ru-RU" sz="2400" dirty="0" smtClean="0"/>
              <a:t>Встроенные переменные</a:t>
            </a:r>
          </a:p>
          <a:p>
            <a:pPr>
              <a:spcAft>
                <a:spcPts val="600"/>
              </a:spcAft>
            </a:pPr>
            <a:r>
              <a:rPr lang="ru-RU" sz="2400" dirty="0" smtClean="0"/>
              <a:t>С</a:t>
            </a:r>
            <a:r>
              <a:rPr lang="en-US" sz="2400" dirty="0" smtClean="0"/>
              <a:t> / C++ </a:t>
            </a:r>
            <a:r>
              <a:rPr lang="ru-RU" sz="2400" dirty="0" smtClean="0"/>
              <a:t>интерфейс</a:t>
            </a:r>
          </a:p>
          <a:p>
            <a:pPr>
              <a:spcAft>
                <a:spcPts val="600"/>
              </a:spcAft>
            </a:pPr>
            <a:r>
              <a:rPr lang="ru-RU" sz="2400" dirty="0" smtClean="0"/>
              <a:t>Библиотека</a:t>
            </a:r>
            <a:r>
              <a:rPr lang="en-US" sz="2400" dirty="0" smtClean="0"/>
              <a:t> </a:t>
            </a:r>
            <a:r>
              <a:rPr lang="ru-RU" sz="2400" dirty="0" smtClean="0"/>
              <a:t>функций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__host__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4C978F-1794-48E0-8C0E-D42AE02A88F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Низкоуровневый </a:t>
            </a:r>
            <a:r>
              <a:rPr lang="en-US" sz="2400" dirty="0" smtClean="0"/>
              <a:t>API</a:t>
            </a:r>
          </a:p>
          <a:p>
            <a:pPr lvl="1"/>
            <a:r>
              <a:rPr lang="ru-RU" sz="2000" dirty="0" smtClean="0"/>
              <a:t>Инициализация </a:t>
            </a:r>
            <a:r>
              <a:rPr lang="en-US" sz="2000" dirty="0" err="1" smtClean="0"/>
              <a:t>cuInit</a:t>
            </a:r>
            <a:r>
              <a:rPr lang="en-US" sz="2000" dirty="0" smtClean="0"/>
              <a:t>()</a:t>
            </a:r>
          </a:p>
          <a:p>
            <a:pPr lvl="1"/>
            <a:r>
              <a:rPr lang="ru-RU" sz="2000" dirty="0" smtClean="0"/>
              <a:t>Поиск устройства </a:t>
            </a:r>
            <a:r>
              <a:rPr lang="en-US" sz="2000" dirty="0" err="1" smtClean="0"/>
              <a:t>CUdevice</a:t>
            </a:r>
            <a:endParaRPr lang="en-US" sz="2000" dirty="0" smtClean="0"/>
          </a:p>
          <a:p>
            <a:pPr lvl="1"/>
            <a:r>
              <a:rPr lang="ru-RU" sz="2000" dirty="0" smtClean="0"/>
              <a:t>Создание контекста </a:t>
            </a:r>
            <a:r>
              <a:rPr lang="en-US" sz="2000" dirty="0" err="1" smtClean="0"/>
              <a:t>CUcontext</a:t>
            </a:r>
            <a:endParaRPr lang="en-US" sz="2000" dirty="0" smtClean="0"/>
          </a:p>
          <a:p>
            <a:pPr lvl="1"/>
            <a:r>
              <a:rPr lang="ru-RU" sz="2000" dirty="0" smtClean="0"/>
              <a:t>Загрузка модуля </a:t>
            </a:r>
            <a:r>
              <a:rPr lang="en-US" sz="2000" dirty="0" err="1" smtClean="0"/>
              <a:t>CUmodule</a:t>
            </a:r>
            <a:endParaRPr lang="en-US" sz="2000" dirty="0" smtClean="0"/>
          </a:p>
          <a:p>
            <a:pPr lvl="1"/>
            <a:r>
              <a:rPr lang="ru-RU" sz="2000" dirty="0" smtClean="0"/>
              <a:t>Загрузка функции </a:t>
            </a:r>
            <a:r>
              <a:rPr lang="en-US" sz="2000" dirty="0" err="1" smtClean="0"/>
              <a:t>CUfunction</a:t>
            </a:r>
            <a:endParaRPr lang="en-US" sz="2000" dirty="0" smtClean="0"/>
          </a:p>
          <a:p>
            <a:pPr lvl="1"/>
            <a:r>
              <a:rPr lang="ru-RU" sz="2000" dirty="0" smtClean="0"/>
              <a:t>Выделение памяти</a:t>
            </a:r>
            <a:r>
              <a:rPr lang="en-US" sz="2000" dirty="0" smtClean="0"/>
              <a:t> </a:t>
            </a:r>
            <a:r>
              <a:rPr lang="en-US" sz="2000" dirty="0" err="1" smtClean="0"/>
              <a:t>CUdeviceptr</a:t>
            </a:r>
            <a:endParaRPr lang="en-US" sz="2000" dirty="0" smtClean="0"/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…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4C978F-1794-48E0-8C0E-D42AE02A88F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Низкоуровневый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…</a:t>
            </a:r>
          </a:p>
          <a:p>
            <a:pPr lvl="1"/>
            <a:r>
              <a:rPr lang="ru-RU" dirty="0" smtClean="0"/>
              <a:t>Установка размеров блока</a:t>
            </a:r>
          </a:p>
          <a:p>
            <a:pPr lvl="1"/>
            <a:r>
              <a:rPr lang="ru-RU" dirty="0" smtClean="0"/>
              <a:t>Установка аргументов функции ядра</a:t>
            </a:r>
          </a:p>
          <a:p>
            <a:pPr lvl="1"/>
            <a:r>
              <a:rPr lang="ru-RU" dirty="0" smtClean="0"/>
              <a:t>Установка параметров ядра</a:t>
            </a:r>
            <a:endParaRPr lang="en-US" dirty="0" smtClean="0"/>
          </a:p>
          <a:p>
            <a:pPr lvl="1"/>
            <a:r>
              <a:rPr lang="ru-RU" dirty="0" smtClean="0"/>
              <a:t>Запуск ядра </a:t>
            </a:r>
            <a:r>
              <a:rPr lang="en-US" dirty="0" err="1" smtClean="0"/>
              <a:t>cuLaunch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Копирование памяти</a:t>
            </a:r>
          </a:p>
          <a:p>
            <a:pPr lvl="1"/>
            <a:r>
              <a:rPr lang="ru-RU" dirty="0" smtClean="0"/>
              <a:t>Освобождение ресурсов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4C978F-1794-48E0-8C0E-D42AE02A88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Низкоуровневый </a:t>
            </a:r>
            <a:r>
              <a:rPr lang="en-US" dirty="0" smtClean="0"/>
              <a:t>API</a:t>
            </a:r>
          </a:p>
          <a:p>
            <a:pPr lvl="1"/>
            <a:r>
              <a:rPr lang="ru-RU" dirty="0" smtClean="0"/>
              <a:t>Создание контекста </a:t>
            </a:r>
            <a:r>
              <a:rPr lang="en-US" dirty="0" err="1" smtClean="0"/>
              <a:t>cl_context</a:t>
            </a:r>
            <a:endParaRPr lang="en-US" dirty="0" smtClean="0"/>
          </a:p>
          <a:p>
            <a:pPr lvl="1"/>
            <a:r>
              <a:rPr lang="ru-RU" dirty="0" smtClean="0"/>
              <a:t>Поиск устройства </a:t>
            </a:r>
            <a:r>
              <a:rPr lang="en-US" dirty="0" err="1" smtClean="0"/>
              <a:t>cl_device_id</a:t>
            </a:r>
            <a:endParaRPr lang="en-US" dirty="0" smtClean="0"/>
          </a:p>
          <a:p>
            <a:pPr lvl="1"/>
            <a:r>
              <a:rPr lang="ru-RU" dirty="0" smtClean="0"/>
              <a:t>Создание очереди комманд</a:t>
            </a:r>
            <a:endParaRPr lang="en-US" dirty="0" smtClean="0"/>
          </a:p>
          <a:p>
            <a:pPr lvl="1"/>
            <a:r>
              <a:rPr lang="ru-RU" dirty="0" smtClean="0"/>
              <a:t>Создание ид. программы и компиляция</a:t>
            </a:r>
            <a:endParaRPr lang="en-US" dirty="0" smtClean="0"/>
          </a:p>
          <a:p>
            <a:pPr lvl="1"/>
            <a:r>
              <a:rPr lang="ru-RU" dirty="0" smtClean="0"/>
              <a:t>Создание ид. ядра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...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4C978F-1794-48E0-8C0E-D42AE02A88F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Низкоуровневый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lvl="1"/>
            <a:r>
              <a:rPr lang="ru-RU" dirty="0" smtClean="0"/>
              <a:t>Выделение памяти</a:t>
            </a:r>
          </a:p>
          <a:p>
            <a:pPr lvl="1"/>
            <a:r>
              <a:rPr lang="ru-RU" dirty="0" smtClean="0"/>
              <a:t>Установка аргументов функции ядра</a:t>
            </a:r>
          </a:p>
          <a:p>
            <a:pPr lvl="1"/>
            <a:r>
              <a:rPr lang="ru-RU" dirty="0" smtClean="0"/>
              <a:t>Добавление в очередь ядра с заданным рамером рабочей группы и </a:t>
            </a:r>
            <a:r>
              <a:rPr lang="en-US" dirty="0" err="1" smtClean="0"/>
              <a:t>NDRange</a:t>
            </a:r>
            <a:endParaRPr lang="en-US" dirty="0" smtClean="0"/>
          </a:p>
          <a:p>
            <a:pPr lvl="1"/>
            <a:r>
              <a:rPr lang="ru-RU" dirty="0" smtClean="0"/>
              <a:t>Добавление в очередь копирование памяти</a:t>
            </a:r>
          </a:p>
          <a:p>
            <a:pPr lvl="1"/>
            <a:r>
              <a:rPr lang="ru-RU" dirty="0" smtClean="0"/>
              <a:t>Освобождение ресурсов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4C978F-1794-48E0-8C0E-D42AE02A88F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4C978F-1794-48E0-8C0E-D42AE02A88F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mtClean="0"/>
              <a:t>(</a:t>
            </a:r>
            <a:r>
              <a:rPr lang="en-US" smtClean="0"/>
              <a:t>Visual Assist </a:t>
            </a:r>
            <a:r>
              <a:rPr lang="ru-RU" smtClean="0"/>
              <a:t>настройка, </a:t>
            </a:r>
            <a:r>
              <a:rPr lang="en-US" smtClean="0"/>
              <a:t>CUDA VS 2005 Project Wizard)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EA4513-950A-4658-9965-497AFDF1A6B7}" type="slidenum">
              <a:rPr lang="en-US" smtClean="0">
                <a:latin typeface="Times New Roman" pitchFamily="18" charset="0"/>
              </a:rPr>
              <a:pPr/>
              <a:t>49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Щелчок правит 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ru-RU"/>
              <a:t>Щелчок правит 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BEB28128-6A3C-48D1-A78C-9853CF044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70A8E-8D7C-4FF9-AD0C-01FB926737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A9321-A8C3-4301-BF7E-C11C0CE79E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84CB1-9923-41CD-B467-2D34A0DE9C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8A242-2C13-4E69-A403-A5451C81EA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9CE34-1C13-4601-92C2-8F7C1860D6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2D9A8-D59D-4E68-826A-623CBB1BB6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86C0-2E77-4D1A-98EA-B87706CB94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1F8C6-9EF6-413C-A172-693BE4ACCB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784B-1745-4B02-83B1-C16FFC2F14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8A220-B247-4781-8427-4E4489827D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FDA3BAD4-6482-454A-A56B-C3F18133DC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2055" name="Picture 7" descr="A:\paint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lalbrother@gmail.com,%20cs.msu.su@gmail.com" TargetMode="External"/><Relationship Id="rId2" Type="http://schemas.openxmlformats.org/officeDocument/2006/relationships/hyperlink" Target="mailto:steps3d.narod.ru,%20cs.msu.su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G:\Program%20Files\Microsoft%20DirectX%20SDK%20(February%202010)\Documentation\DirectX9\windows_graphics.chm::/ID3D11Asynchronous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proc.ru/programming/openmp-visual-studio/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iproc.ru/programming/mpich-windows/" TargetMode="External"/><Relationship Id="rId2" Type="http://schemas.openxmlformats.org/officeDocument/2006/relationships/hyperlink" Target="http://www.mcs.anl.gov/research/projects/mpich2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www.mpi-forum.org/docs/mpi21-report.pdf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iproc.ru/programming/mpich-windows/" TargetMode="External"/><Relationship Id="rId2" Type="http://schemas.openxmlformats.org/officeDocument/2006/relationships/hyperlink" Target="http://iproc.ru/programming/openmp-visual-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s.anl.gov/research/projects/mpich2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cudacsmsus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vidia.ru/" TargetMode="External"/><Relationship Id="rId4" Type="http://schemas.openxmlformats.org/officeDocument/2006/relationships/hyperlink" Target="http://steps3d.narod.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0"/>
            <a:ext cx="7772400" cy="2743200"/>
          </a:xfrm>
        </p:spPr>
        <p:txBody>
          <a:bodyPr/>
          <a:lstStyle/>
          <a:p>
            <a:r>
              <a:rPr lang="en-US" dirty="0" smtClean="0"/>
              <a:t>CUDA</a:t>
            </a:r>
            <a:r>
              <a:rPr lang="ru-RU" dirty="0" smtClean="0"/>
              <a:t> </a:t>
            </a:r>
            <a:r>
              <a:rPr lang="en-US" dirty="0" smtClean="0"/>
              <a:t>API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Multi-GPU</a:t>
            </a:r>
            <a:endParaRPr lang="ru-RU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67200"/>
            <a:ext cx="8178800" cy="1752600"/>
          </a:xfrm>
        </p:spPr>
        <p:txBody>
          <a:bodyPr/>
          <a:lstStyle/>
          <a:p>
            <a:r>
              <a:rPr lang="ru-RU" dirty="0" smtClean="0"/>
              <a:t>Лекторы:</a:t>
            </a:r>
          </a:p>
          <a:p>
            <a:pPr lvl="1"/>
            <a:r>
              <a:rPr lang="ru-RU" dirty="0" smtClean="0">
                <a:hlinkClick r:id="rId2"/>
              </a:rPr>
              <a:t>Боресков А.В. (ВМиК МГУ)</a:t>
            </a:r>
            <a:endParaRPr lang="ru-RU" dirty="0" smtClean="0"/>
          </a:p>
          <a:p>
            <a:pPr lvl="1"/>
            <a:r>
              <a:rPr lang="ru-RU" dirty="0" smtClean="0">
                <a:hlinkClick r:id="rId3"/>
              </a:rPr>
              <a:t>Харламов А. (</a:t>
            </a:r>
            <a:r>
              <a:rPr lang="en-US" dirty="0" err="1" smtClean="0">
                <a:hlinkClick r:id="rId3"/>
              </a:rPr>
              <a:t>NVidia</a:t>
            </a:r>
            <a:r>
              <a:rPr lang="ru-RU" dirty="0" smtClean="0">
                <a:hlinkClick r:id="rId3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Микушин Д. (НИВЦ)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CUDA C Driver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71600"/>
          <a:ext cx="91694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9400"/>
              </a:tblGrid>
              <a:tr h="5486400">
                <a:tc>
                  <a:txBody>
                    <a:bodyPr/>
                    <a:lstStyle/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cuFuncSetBlockShape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function, N, 1, 1 );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cuParamSeti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function, 0,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pData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cuParamSetSize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function,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sizeof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(void *)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cuLaunchGrid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function, 1, 1 );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cuMemcpyDtoH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pHostData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pData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N *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sizeof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float)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cuMemFree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pData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6200" marR="76200" marT="50800" marB="508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133600"/>
            <a:ext cx="5181600" cy="349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590800"/>
            <a:ext cx="426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048000"/>
            <a:ext cx="5410200" cy="349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581400"/>
            <a:ext cx="3962400" cy="349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4038600"/>
            <a:ext cx="6629400" cy="349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572000"/>
            <a:ext cx="2514600" cy="349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OpenCL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Кроссплатформенный стандарт</a:t>
            </a:r>
            <a:endParaRPr lang="en-US" dirty="0" smtClean="0"/>
          </a:p>
          <a:p>
            <a:pPr lvl="1"/>
            <a:r>
              <a:rPr lang="en-US" dirty="0" smtClean="0"/>
              <a:t>GPU, CPU, Cell, …</a:t>
            </a:r>
          </a:p>
          <a:p>
            <a:r>
              <a:rPr lang="ru-RU" dirty="0" smtClean="0"/>
              <a:t>Проблема</a:t>
            </a:r>
            <a:r>
              <a:rPr lang="en-US" dirty="0" smtClean="0"/>
              <a:t>: </a:t>
            </a:r>
            <a:r>
              <a:rPr lang="ru-RU" b="1" dirty="0" smtClean="0"/>
              <a:t>функциональность</a:t>
            </a:r>
            <a:r>
              <a:rPr lang="en-US" b="1" dirty="0" smtClean="0"/>
              <a:t>, </a:t>
            </a:r>
            <a:r>
              <a:rPr lang="ru-RU" b="1" dirty="0" smtClean="0"/>
              <a:t>но не производительность</a:t>
            </a:r>
            <a:endParaRPr lang="en-US" dirty="0" smtClean="0"/>
          </a:p>
          <a:p>
            <a:pPr lvl="1"/>
            <a:r>
              <a:rPr lang="ru-RU" dirty="0" smtClean="0"/>
              <a:t>Разный код для разных платформ</a:t>
            </a:r>
          </a:p>
          <a:p>
            <a:pPr lvl="1"/>
            <a:r>
              <a:rPr lang="ru-RU" dirty="0" smtClean="0"/>
              <a:t>Разные расширения </a:t>
            </a:r>
            <a:r>
              <a:rPr lang="en-US" dirty="0" err="1" smtClean="0"/>
              <a:t>openGL</a:t>
            </a:r>
            <a:r>
              <a:rPr lang="en-US" dirty="0" smtClean="0"/>
              <a:t>-style</a:t>
            </a:r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0" y="275167"/>
            <a:ext cx="7670271" cy="11969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CUDA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Терминология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730" y="1599848"/>
            <a:ext cx="2907771" cy="4725458"/>
          </a:xfrm>
        </p:spPr>
        <p:txBody>
          <a:bodyPr/>
          <a:lstStyle/>
          <a:p>
            <a:r>
              <a:rPr lang="en-US" dirty="0" smtClean="0"/>
              <a:t>CUDA C</a:t>
            </a:r>
          </a:p>
          <a:p>
            <a:pPr lvl="1"/>
            <a:r>
              <a:rPr lang="ru-RU" dirty="0" smtClean="0"/>
              <a:t>Поток</a:t>
            </a:r>
            <a:r>
              <a:rPr lang="en-US" dirty="0" smtClean="0"/>
              <a:t> (thread)</a:t>
            </a:r>
            <a:endParaRPr lang="ru-RU" dirty="0" smtClean="0"/>
          </a:p>
          <a:p>
            <a:pPr lvl="1"/>
            <a:r>
              <a:rPr lang="ru-RU" dirty="0" smtClean="0"/>
              <a:t>Блок потоков</a:t>
            </a:r>
            <a:r>
              <a:rPr lang="en-US" dirty="0" smtClean="0"/>
              <a:t> (thread block)</a:t>
            </a:r>
            <a:endParaRPr lang="ru-RU" dirty="0" smtClean="0"/>
          </a:p>
          <a:p>
            <a:pPr lvl="1"/>
            <a:r>
              <a:rPr lang="ru-RU" dirty="0" smtClean="0"/>
              <a:t>Сеть </a:t>
            </a:r>
            <a:r>
              <a:rPr lang="en-US" dirty="0" smtClean="0"/>
              <a:t>(grid)</a:t>
            </a:r>
          </a:p>
          <a:p>
            <a:pPr lvl="1"/>
            <a:r>
              <a:rPr lang="ru-RU" dirty="0" smtClean="0"/>
              <a:t>Ядро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1599848"/>
            <a:ext cx="5143500" cy="4725458"/>
          </a:xfrm>
        </p:spPr>
        <p:txBody>
          <a:bodyPr/>
          <a:lstStyle/>
          <a:p>
            <a:r>
              <a:rPr lang="en-US" dirty="0" err="1" smtClean="0"/>
              <a:t>OpenCL</a:t>
            </a:r>
            <a:endParaRPr lang="en-US" dirty="0" smtClean="0"/>
          </a:p>
          <a:p>
            <a:pPr lvl="1"/>
            <a:r>
              <a:rPr lang="ru-RU" dirty="0" smtClean="0"/>
              <a:t>Элемент работы</a:t>
            </a:r>
            <a:r>
              <a:rPr lang="en-US" dirty="0" smtClean="0"/>
              <a:t> (work-item)</a:t>
            </a:r>
            <a:endParaRPr lang="ru-RU" dirty="0" smtClean="0"/>
          </a:p>
          <a:p>
            <a:pPr lvl="1"/>
            <a:r>
              <a:rPr lang="ru-RU" dirty="0" smtClean="0">
                <a:cs typeface="Courier New" pitchFamily="49" charset="0"/>
              </a:rPr>
              <a:t>Группа работы</a:t>
            </a:r>
            <a:r>
              <a:rPr lang="en-US" dirty="0" smtClean="0">
                <a:cs typeface="Courier New" pitchFamily="49" charset="0"/>
              </a:rPr>
              <a:t> (work-group)</a:t>
            </a:r>
            <a:endParaRPr lang="ru-RU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N-</a:t>
            </a:r>
            <a:r>
              <a:rPr lang="ru-RU" dirty="0" smtClean="0">
                <a:cs typeface="Courier New" pitchFamily="49" charset="0"/>
              </a:rPr>
              <a:t>мерное пространство индексов</a:t>
            </a:r>
            <a:r>
              <a:rPr lang="en-US" dirty="0" smtClean="0">
                <a:cs typeface="Courier New" pitchFamily="49" charset="0"/>
              </a:rPr>
              <a:t> (ND-Range index space)</a:t>
            </a:r>
            <a:endParaRPr lang="ru-RU" dirty="0" smtClean="0">
              <a:cs typeface="Courier New" pitchFamily="49" charset="0"/>
            </a:endParaRPr>
          </a:p>
          <a:p>
            <a:pPr lvl="1"/>
            <a:r>
              <a:rPr lang="ru-RU" dirty="0" smtClean="0">
                <a:cs typeface="Courier New" pitchFamily="49" charset="0"/>
              </a:rPr>
              <a:t>Ядро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0" y="275167"/>
            <a:ext cx="7670271" cy="11969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CUDA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Спецификаторы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функций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CUDA C</a:t>
            </a:r>
          </a:p>
          <a:p>
            <a:pPr lvl="1"/>
            <a:r>
              <a:rPr lang="en-US" dirty="0" smtClean="0"/>
              <a:t>__global__</a:t>
            </a:r>
          </a:p>
          <a:p>
            <a:pPr lvl="1"/>
            <a:r>
              <a:rPr lang="en-US" dirty="0" smtClean="0"/>
              <a:t>__host__</a:t>
            </a:r>
          </a:p>
          <a:p>
            <a:pPr lvl="1"/>
            <a:r>
              <a:rPr lang="en-US" dirty="0" smtClean="0"/>
              <a:t>__device__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 smtClean="0"/>
          </a:p>
          <a:p>
            <a:pPr lvl="1"/>
            <a:r>
              <a:rPr lang="en-US" dirty="0" smtClean="0"/>
              <a:t>__kernel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n/a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n/a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0" y="275167"/>
            <a:ext cx="7670271" cy="11969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CUDA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Пространство памяти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CUDA C</a:t>
            </a:r>
          </a:p>
          <a:p>
            <a:pPr lvl="1"/>
            <a:r>
              <a:rPr lang="en-US" dirty="0" smtClean="0"/>
              <a:t>__device__</a:t>
            </a:r>
          </a:p>
          <a:p>
            <a:pPr lvl="1"/>
            <a:r>
              <a:rPr lang="en-US" dirty="0" smtClean="0"/>
              <a:t>__shared__</a:t>
            </a:r>
          </a:p>
          <a:p>
            <a:pPr lvl="1"/>
            <a:r>
              <a:rPr lang="en-US" dirty="0" smtClean="0"/>
              <a:t>__constant__</a:t>
            </a:r>
          </a:p>
          <a:p>
            <a:pPr lvl="1"/>
            <a:r>
              <a:rPr lang="en-US" dirty="0" smtClean="0"/>
              <a:t>local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 smtClean="0"/>
          </a:p>
          <a:p>
            <a:pPr lvl="1"/>
            <a:r>
              <a:rPr lang="en-US" dirty="0" smtClean="0"/>
              <a:t>__global</a:t>
            </a:r>
          </a:p>
          <a:p>
            <a:pPr lvl="1"/>
            <a:r>
              <a:rPr lang="en-US" dirty="0" smtClean="0"/>
              <a:t>__local</a:t>
            </a:r>
          </a:p>
          <a:p>
            <a:pPr lvl="1"/>
            <a:r>
              <a:rPr lang="en-US" dirty="0" smtClean="0"/>
              <a:t>__constant</a:t>
            </a:r>
          </a:p>
          <a:p>
            <a:pPr lvl="1"/>
            <a:r>
              <a:rPr lang="en-US" dirty="0" smtClean="0"/>
              <a:t>__private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OpenCL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5600" y="1371600"/>
          <a:ext cx="8788400" cy="5173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8400"/>
              </a:tblGrid>
              <a:tr h="5173133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cl_context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ctx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cl_command_queue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cmd_q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cl_program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program;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cl_kernel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kernel;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cl_device_id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pDevId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NULL;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8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8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ctx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clCreateContextFromType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(0,CL_DEVICE_TYPE_GPU,0,0,0);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clGetContextInfo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(ctx,CL_CONTEXT_DEVICES,0,0,&amp;dev_cnt);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clGetContextInfo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(ctx,CL_CONTEXT_DEVICES,dev_cnt,pDevId,0);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cmd_q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clCreateCommandQueue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ctx,pDevId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[0],0,0);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program =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clCreateProgramWithSource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(ctx,1,pText,0,0);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clBuildProgram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(program, 0,0,0,0,0);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kernel =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clCreateKernel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(program, "simple", 0);	</a:t>
                      </a:r>
                    </a:p>
                  </a:txBody>
                  <a:tcPr marL="76200" marR="76200" marT="50800" marB="508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1371600"/>
            <a:ext cx="4191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3276600"/>
            <a:ext cx="8077200" cy="42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886200"/>
            <a:ext cx="8077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4648200"/>
            <a:ext cx="6629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5257800"/>
            <a:ext cx="7467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6062133"/>
            <a:ext cx="6477000" cy="338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OpenCL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95400"/>
          <a:ext cx="9093200" cy="527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200"/>
              </a:tblGrid>
              <a:tr h="52747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cl_mem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clCreateBuffer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ctx,CL_MEM_WRITE_ONLY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N*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sizeof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(float),0,0);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clSetKernelArg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(kernel, 0,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sizeof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cl_mem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),(void*) &amp;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nl-NL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clSetKernelArg(kernel, 1, sizeof(int),   (void*) &amp;N);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clEnqueueNDRangeKernel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(cmd_q,kernel,1,0,&amp;N,&amp;N,0,0,0);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clEnqueueReadBuffer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cmd_q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CL_TRUE, 0,   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N*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sizeof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(float), pData,0,0,0);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clReleaseMemObject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clReleaseKernel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(kernel);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clReleaseProgram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(program);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clReleaseCommandQueue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cmd_q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clReleaseContext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ctx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76200" marR="76200" marT="50800" marB="508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312334"/>
            <a:ext cx="7010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184401"/>
            <a:ext cx="7772400" cy="59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912534"/>
            <a:ext cx="7315200" cy="42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445934"/>
            <a:ext cx="7010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360334"/>
            <a:ext cx="41148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DirectX Compute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API</a:t>
            </a:r>
            <a:endParaRPr lang="ru-RU" dirty="0" smtClean="0"/>
          </a:p>
          <a:p>
            <a:r>
              <a:rPr lang="ru-RU" dirty="0" smtClean="0"/>
              <a:t>Тесно интегрирован с </a:t>
            </a:r>
            <a:r>
              <a:rPr lang="en-US" dirty="0" smtClean="0"/>
              <a:t>Direct3D</a:t>
            </a:r>
          </a:p>
          <a:p>
            <a:r>
              <a:rPr lang="ru-RU" dirty="0" smtClean="0"/>
              <a:t>Доступен</a:t>
            </a:r>
          </a:p>
          <a:p>
            <a:pPr lvl="1"/>
            <a:r>
              <a:rPr lang="en-US" dirty="0" smtClean="0"/>
              <a:t>CS 4.x: DirectX 10 HW</a:t>
            </a:r>
          </a:p>
          <a:p>
            <a:pPr lvl="1"/>
            <a:r>
              <a:rPr lang="en-US" dirty="0" smtClean="0"/>
              <a:t>CS 5.x: DirectX 11 HW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ID3D11Device</a:t>
            </a:r>
          </a:p>
          <a:p>
            <a:pPr lvl="1"/>
            <a:r>
              <a:rPr lang="en-US" dirty="0" smtClean="0"/>
              <a:t>ID3D11Resource</a:t>
            </a:r>
          </a:p>
          <a:p>
            <a:pPr lvl="1"/>
            <a:r>
              <a:rPr lang="en-US" dirty="0" smtClean="0"/>
              <a:t>ID3D11View</a:t>
            </a:r>
          </a:p>
          <a:p>
            <a:r>
              <a:rPr lang="en-US" dirty="0" smtClean="0"/>
              <a:t>ID3D11DeviceContext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0" y="275167"/>
            <a:ext cx="7670271" cy="11969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CUDA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DirectX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Спецификаторы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функций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CUDA C</a:t>
            </a:r>
          </a:p>
          <a:p>
            <a:pPr lvl="1"/>
            <a:r>
              <a:rPr lang="en-US" dirty="0" smtClean="0"/>
              <a:t>__global__</a:t>
            </a:r>
          </a:p>
          <a:p>
            <a:pPr lvl="1"/>
            <a:r>
              <a:rPr lang="en-US" dirty="0" smtClean="0"/>
              <a:t>__host__</a:t>
            </a:r>
          </a:p>
          <a:p>
            <a:pPr lvl="1"/>
            <a:r>
              <a:rPr lang="en-US" dirty="0" smtClean="0"/>
              <a:t>__device__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DirectX</a:t>
            </a:r>
            <a:endParaRPr lang="en-US" dirty="0" smtClean="0"/>
          </a:p>
          <a:p>
            <a:pPr lvl="1"/>
            <a:r>
              <a:rPr lang="en-US" dirty="0" smtClean="0"/>
              <a:t>Compute Shader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n/a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n/a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CUDA C</a:t>
            </a:r>
          </a:p>
          <a:p>
            <a:r>
              <a:rPr lang="en-US" dirty="0" smtClean="0"/>
              <a:t>CUDA Driver API</a:t>
            </a:r>
          </a:p>
          <a:p>
            <a:r>
              <a:rPr lang="en-US" dirty="0" err="1" smtClean="0"/>
              <a:t>OpenCL</a:t>
            </a:r>
            <a:endParaRPr lang="en-US" dirty="0" smtClean="0"/>
          </a:p>
          <a:p>
            <a:r>
              <a:rPr lang="en-US" dirty="0" smtClean="0"/>
              <a:t>DirectX Compute</a:t>
            </a:r>
            <a:endParaRPr lang="en-US" dirty="0"/>
          </a:p>
        </p:txBody>
      </p:sp>
      <p:grpSp>
        <p:nvGrpSpPr>
          <p:cNvPr id="29" name="Group 29"/>
          <p:cNvGrpSpPr>
            <a:grpSpLocks noGrp="1"/>
          </p:cNvGrpSpPr>
          <p:nvPr>
            <p:ph sz="half" idx="2"/>
          </p:nvPr>
        </p:nvGrpSpPr>
        <p:grpSpPr bwMode="auto">
          <a:xfrm>
            <a:off x="4622800" y="1885950"/>
            <a:ext cx="4013200" cy="3676650"/>
            <a:chOff x="3471673" y="1527590"/>
            <a:chExt cx="5989655" cy="2730490"/>
          </a:xfrm>
        </p:grpSpPr>
        <p:sp>
          <p:nvSpPr>
            <p:cNvPr id="30" name="AutoShape 14"/>
            <p:cNvSpPr>
              <a:spLocks noChangeArrowheads="1"/>
            </p:cNvSpPr>
            <p:nvPr/>
          </p:nvSpPr>
          <p:spPr bwMode="auto">
            <a:xfrm>
              <a:off x="3471673" y="1527590"/>
              <a:ext cx="5962335" cy="2730490"/>
            </a:xfrm>
            <a:prstGeom prst="roundRect">
              <a:avLst>
                <a:gd name="adj" fmla="val 1049"/>
              </a:avLst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50000"/>
                  </a:srgbClr>
                </a:gs>
                <a:gs pos="57000">
                  <a:srgbClr val="000000">
                    <a:lumMod val="85000"/>
                    <a:lumOff val="15000"/>
                    <a:alpha val="25000"/>
                  </a:srgbClr>
                </a:gs>
                <a:gs pos="100000">
                  <a:srgbClr val="000000">
                    <a:lumMod val="75000"/>
                    <a:lumOff val="25000"/>
                    <a:alpha val="50000"/>
                  </a:srgbClr>
                </a:gs>
              </a:gsLst>
              <a:lin ang="5400000" scaled="1"/>
              <a:tileRect/>
            </a:gra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 contourW="6350">
              <a:bevelT w="25400" h="12700"/>
              <a:contourClr>
                <a:srgbClr val="000000">
                  <a:lumMod val="75000"/>
                  <a:lumOff val="25000"/>
                </a:srgbClr>
              </a:contourClr>
            </a:sp3d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6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4422903" y="3869932"/>
              <a:ext cx="3467953" cy="250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1F7A7A"/>
              </a:prstShdw>
            </a:effec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FFFFFF"/>
                  </a:solidFill>
                  <a:ea typeface="ＭＳ Ｐゴシック" pitchFamily="34" charset="-128"/>
                </a:rPr>
                <a:t>ATI’s Compute “Solution”</a:t>
              </a:r>
              <a:endParaRPr lang="en-US" sz="1400" b="1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>
              <a:off x="3563746" y="3280907"/>
              <a:ext cx="5808588" cy="920582"/>
            </a:xfrm>
            <a:prstGeom prst="roundRect">
              <a:avLst>
                <a:gd name="adj" fmla="val 2296"/>
              </a:avLst>
            </a:prstGeom>
            <a:gradFill>
              <a:gsLst>
                <a:gs pos="0">
                  <a:srgbClr val="76B900"/>
                </a:gs>
                <a:gs pos="100000">
                  <a:srgbClr val="568600"/>
                </a:gs>
              </a:gsLst>
              <a:lin ang="162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 contourW="6350" prstMaterial="plastic">
              <a:bevelT w="44450" h="19050"/>
              <a:contourClr>
                <a:srgbClr val="B9E700">
                  <a:lumMod val="75000"/>
                </a:srgbClr>
              </a:contourClr>
            </a:sp3d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6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33" name="Group 68"/>
            <p:cNvGrpSpPr>
              <a:grpSpLocks/>
            </p:cNvGrpSpPr>
            <p:nvPr/>
          </p:nvGrpSpPr>
          <p:grpSpPr bwMode="auto">
            <a:xfrm>
              <a:off x="3563748" y="1635594"/>
              <a:ext cx="5810682" cy="535353"/>
              <a:chOff x="-1782550" y="1312137"/>
              <a:chExt cx="5810682" cy="535353"/>
            </a:xfrm>
          </p:grpSpPr>
          <p:sp>
            <p:nvSpPr>
              <p:cNvPr id="51" name="AutoShape 14"/>
              <p:cNvSpPr>
                <a:spLocks noChangeArrowheads="1"/>
              </p:cNvSpPr>
              <p:nvPr/>
            </p:nvSpPr>
            <p:spPr bwMode="auto">
              <a:xfrm>
                <a:off x="-1782550" y="1312137"/>
                <a:ext cx="5810682" cy="535353"/>
              </a:xfrm>
              <a:prstGeom prst="roundRect">
                <a:avLst>
                  <a:gd name="adj" fmla="val 2688"/>
                </a:avLst>
              </a:prstGeom>
              <a:gradFill flip="none" rotWithShape="1">
                <a:gsLst>
                  <a:gs pos="100000">
                    <a:srgbClr val="73A7E7"/>
                  </a:gs>
                  <a:gs pos="0">
                    <a:srgbClr val="99CCFF"/>
                  </a:gs>
                </a:gsLst>
                <a:lin ang="16200000" scaled="1"/>
                <a:tileRect/>
              </a:gradFill>
              <a:ln w="9525" algn="ctr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 contourW="6350">
                <a:bevelT w="31750" h="12700"/>
                <a:contourClr>
                  <a:srgbClr val="00B0F0"/>
                </a:contourClr>
              </a:sp3d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600" b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-358256" y="1407191"/>
                <a:ext cx="2956918" cy="297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ru-RU" sz="2000" b="1" dirty="0" smtClean="0">
                    <a:gradFill flip="none" rotWithShape="1">
                      <a:gsLst>
                        <a:gs pos="0">
                          <a:srgbClr val="000000">
                            <a:lumMod val="75000"/>
                            <a:lumOff val="25000"/>
                          </a:srgbClr>
                        </a:gs>
                        <a:gs pos="100000">
                          <a:srgbClr val="000000">
                            <a:lumMod val="85000"/>
                            <a:lumOff val="15000"/>
                          </a:srgbClr>
                        </a:gs>
                      </a:gsLst>
                      <a:lin ang="162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ＭＳ Ｐゴシック" pitchFamily="-65" charset="-128"/>
                    <a:cs typeface="Arial" charset="0"/>
                  </a:rPr>
                  <a:t>Приложение</a:t>
                </a:r>
                <a:endParaRPr lang="en-US" sz="2000" b="1" dirty="0">
                  <a:gradFill flip="none" rotWithShape="1">
                    <a:gsLst>
                      <a:gs pos="0">
                        <a:srgbClr val="000000">
                          <a:lumMod val="75000"/>
                          <a:lumOff val="25000"/>
                        </a:srgbClr>
                      </a:gs>
                      <a:gs pos="100000">
                        <a:srgbClr val="000000">
                          <a:lumMod val="85000"/>
                          <a:lumOff val="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ＭＳ Ｐゴシック" pitchFamily="-65" charset="-128"/>
                  <a:cs typeface="Arial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 bwMode="auto">
            <a:xfrm>
              <a:off x="3666761" y="3559488"/>
              <a:ext cx="5794567" cy="4722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979616" eaLnBrk="0" hangingPunct="0">
                <a:defRPr/>
              </a:pPr>
              <a:r>
                <a:rPr lang="ru-RU" sz="2800" b="1" dirty="0" smtClean="0">
                  <a:gradFill flip="none" rotWithShape="1">
                    <a:gsLst>
                      <a:gs pos="0">
                        <a:srgbClr val="FFFFFF">
                          <a:lumMod val="85000"/>
                        </a:srgbClr>
                      </a:gs>
                      <a:gs pos="100000">
                        <a:srgbClr val="FFFFFF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ＭＳ Ｐゴシック" pitchFamily="-65" charset="-128"/>
                  <a:cs typeface="Arial" charset="0"/>
                </a:rPr>
                <a:t>Архитектура </a:t>
              </a:r>
              <a:r>
                <a:rPr lang="en-US" sz="2800" b="1" dirty="0" smtClean="0">
                  <a:gradFill flip="none" rotWithShape="1">
                    <a:gsLst>
                      <a:gs pos="0">
                        <a:srgbClr val="FFFFFF">
                          <a:lumMod val="85000"/>
                        </a:srgbClr>
                      </a:gs>
                      <a:gs pos="100000">
                        <a:srgbClr val="FFFFFF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ＭＳ Ｐゴシック" pitchFamily="-65" charset="-128"/>
                  <a:cs typeface="Arial" charset="0"/>
                </a:rPr>
                <a:t>CUDA</a:t>
              </a:r>
              <a:endParaRPr lang="en-US" sz="2800" b="1" dirty="0">
                <a:gradFill flip="none" rotWithShape="1"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ＭＳ Ｐゴシック" pitchFamily="-65" charset="-128"/>
                <a:cs typeface="Arial" charset="0"/>
              </a:endParaRPr>
            </a:p>
          </p:txBody>
        </p:sp>
        <p:grpSp>
          <p:nvGrpSpPr>
            <p:cNvPr id="35" name="Group 67"/>
            <p:cNvGrpSpPr>
              <a:grpSpLocks/>
            </p:cNvGrpSpPr>
            <p:nvPr/>
          </p:nvGrpSpPr>
          <p:grpSpPr bwMode="auto">
            <a:xfrm>
              <a:off x="3563747" y="2221451"/>
              <a:ext cx="5816872" cy="1003364"/>
              <a:chOff x="-1763446" y="1897994"/>
              <a:chExt cx="5816872" cy="1003364"/>
            </a:xfrm>
          </p:grpSpPr>
          <p:grpSp>
            <p:nvGrpSpPr>
              <p:cNvPr id="36" name="Group 30"/>
              <p:cNvGrpSpPr>
                <a:grpSpLocks/>
              </p:cNvGrpSpPr>
              <p:nvPr/>
            </p:nvGrpSpPr>
            <p:grpSpPr bwMode="auto">
              <a:xfrm>
                <a:off x="-1763446" y="1897994"/>
                <a:ext cx="1117269" cy="1003364"/>
                <a:chOff x="5051135" y="1807508"/>
                <a:chExt cx="844550" cy="1051560"/>
              </a:xfrm>
            </p:grpSpPr>
            <p:sp>
              <p:nvSpPr>
                <p:cNvPr id="49" name="AutoShape 14"/>
                <p:cNvSpPr>
                  <a:spLocks noChangeArrowheads="1"/>
                </p:cNvSpPr>
                <p:nvPr/>
              </p:nvSpPr>
              <p:spPr bwMode="auto">
                <a:xfrm>
                  <a:off x="5052860" y="1807508"/>
                  <a:ext cx="841101" cy="1051560"/>
                </a:xfrm>
                <a:prstGeom prst="roundRect">
                  <a:avLst>
                    <a:gd name="adj" fmla="val 941"/>
                  </a:avLst>
                </a:prstGeom>
                <a:gradFill flip="none" rotWithShape="1"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16200000" scaled="1"/>
                  <a:tileRect/>
                </a:gradFill>
                <a:ln w="9525" algn="ctr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>
                    <a:rot lat="0" lon="0" rev="3000000"/>
                  </a:lightRig>
                </a:scene3d>
                <a:sp3d contourW="6350">
                  <a:bevelT w="44450" h="19050"/>
                  <a:contourClr>
                    <a:srgbClr val="FFFFFF">
                      <a:lumMod val="65000"/>
                    </a:srgbClr>
                  </a:contourClr>
                </a:sp3d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400" b="1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50" name="Rectangle 12"/>
                <p:cNvSpPr>
                  <a:spLocks noChangeArrowheads="1"/>
                </p:cNvSpPr>
                <p:nvPr/>
              </p:nvSpPr>
              <p:spPr bwMode="auto">
                <a:xfrm>
                  <a:off x="5051135" y="2166714"/>
                  <a:ext cx="844550" cy="333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rgbClr val="997A00"/>
                  </a:prst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b="1" dirty="0" smtClean="0">
                      <a:gradFill>
                        <a:gsLst>
                          <a:gs pos="0">
                            <a:srgbClr val="000000">
                              <a:lumMod val="75000"/>
                              <a:lumOff val="25000"/>
                            </a:srgbClr>
                          </a:gs>
                          <a:gs pos="100000">
                            <a:srgbClr val="000000">
                              <a:lumMod val="85000"/>
                              <a:lumOff val="15000"/>
                            </a:srgbClr>
                          </a:gs>
                        </a:gsLst>
                        <a:lin ang="16200000" scaled="1"/>
                      </a:gradFill>
                      <a:effectLst>
                        <a:outerShdw blurRad="25400" dist="12700" dir="2700000" algn="tl" rotWithShape="0">
                          <a:prstClr val="black">
                            <a:alpha val="28000"/>
                          </a:prstClr>
                        </a:outerShdw>
                      </a:effectLst>
                      <a:latin typeface="Arial" charset="0"/>
                      <a:ea typeface="ＭＳ Ｐゴシック" pitchFamily="-65" charset="-128"/>
                      <a:cs typeface="Arial" charset="0"/>
                    </a:rPr>
                    <a:t>C/C++</a:t>
                  </a:r>
                  <a:endParaRPr lang="en-US" sz="1400" b="1" dirty="0">
                    <a:gradFill>
                      <a:gsLst>
                        <a:gs pos="0">
                          <a:srgbClr val="000000">
                            <a:lumMod val="75000"/>
                            <a:lumOff val="25000"/>
                          </a:srgbClr>
                        </a:gs>
                        <a:gs pos="100000">
                          <a:srgbClr val="000000">
                            <a:lumMod val="85000"/>
                            <a:lumOff val="15000"/>
                          </a:srgbClr>
                        </a:gs>
                      </a:gsLst>
                      <a:lin ang="16200000" scaled="1"/>
                    </a:gradFill>
                    <a:effectLst>
                      <a:outerShdw blurRad="25400" dist="12700" dir="2700000" algn="tl" rotWithShape="0">
                        <a:prstClr val="black">
                          <a:alpha val="28000"/>
                        </a:prstClr>
                      </a:outerShdw>
                    </a:effectLst>
                    <a:latin typeface="Arial" charset="0"/>
                    <a:ea typeface="ＭＳ Ｐゴシック" pitchFamily="-65" charset="-128"/>
                    <a:cs typeface="Arial" charset="0"/>
                  </a:endParaRPr>
                </a:p>
              </p:txBody>
            </p:sp>
          </p:grpSp>
          <p:grpSp>
            <p:nvGrpSpPr>
              <p:cNvPr id="37" name="Group 52"/>
              <p:cNvGrpSpPr>
                <a:grpSpLocks/>
              </p:cNvGrpSpPr>
              <p:nvPr/>
            </p:nvGrpSpPr>
            <p:grpSpPr bwMode="auto">
              <a:xfrm>
                <a:off x="-590794" y="1897994"/>
                <a:ext cx="1117269" cy="1003364"/>
                <a:chOff x="5051135" y="1807508"/>
                <a:chExt cx="844550" cy="1051560"/>
              </a:xfrm>
            </p:grpSpPr>
            <p:sp>
              <p:nvSpPr>
                <p:cNvPr id="47" name="AutoShape 14"/>
                <p:cNvSpPr>
                  <a:spLocks noChangeArrowheads="1"/>
                </p:cNvSpPr>
                <p:nvPr/>
              </p:nvSpPr>
              <p:spPr bwMode="auto">
                <a:xfrm>
                  <a:off x="5052859" y="1807508"/>
                  <a:ext cx="841101" cy="1051560"/>
                </a:xfrm>
                <a:prstGeom prst="roundRect">
                  <a:avLst>
                    <a:gd name="adj" fmla="val 941"/>
                  </a:avLst>
                </a:prstGeom>
                <a:gradFill flip="none" rotWithShape="1"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16200000" scaled="1"/>
                  <a:tileRect/>
                </a:gradFill>
                <a:ln w="9525" algn="ctr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>
                    <a:rot lat="0" lon="0" rev="3000000"/>
                  </a:lightRig>
                </a:scene3d>
                <a:sp3d contourW="6350">
                  <a:bevelT w="44450" h="19050"/>
                  <a:contourClr>
                    <a:srgbClr val="FFFFFF">
                      <a:lumMod val="65000"/>
                    </a:srgbClr>
                  </a:contourClr>
                </a:sp3d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400" b="1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48" name="Rectangle 12"/>
                <p:cNvSpPr>
                  <a:spLocks noChangeArrowheads="1"/>
                </p:cNvSpPr>
                <p:nvPr/>
              </p:nvSpPr>
              <p:spPr bwMode="auto">
                <a:xfrm>
                  <a:off x="5051135" y="2166714"/>
                  <a:ext cx="844550" cy="333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rgbClr val="997A00"/>
                  </a:prst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b="1" dirty="0" err="1">
                      <a:gradFill>
                        <a:gsLst>
                          <a:gs pos="0">
                            <a:srgbClr val="000000">
                              <a:lumMod val="75000"/>
                              <a:lumOff val="25000"/>
                            </a:srgbClr>
                          </a:gs>
                          <a:gs pos="100000">
                            <a:srgbClr val="000000">
                              <a:lumMod val="85000"/>
                              <a:lumOff val="15000"/>
                            </a:srgbClr>
                          </a:gs>
                        </a:gsLst>
                        <a:lin ang="16200000" scaled="1"/>
                      </a:gradFill>
                      <a:effectLst>
                        <a:outerShdw blurRad="25400" dist="12700" dir="2700000" algn="tl" rotWithShape="0">
                          <a:prstClr val="black">
                            <a:alpha val="28000"/>
                          </a:prstClr>
                        </a:outerShdw>
                      </a:effectLst>
                      <a:latin typeface="Arial" charset="0"/>
                      <a:ea typeface="ＭＳ Ｐゴシック" pitchFamily="-65" charset="-128"/>
                      <a:cs typeface="Arial" charset="0"/>
                    </a:rPr>
                    <a:t>OpenCL</a:t>
                  </a:r>
                  <a:endParaRPr lang="en-US" sz="1400" b="1" dirty="0">
                    <a:gradFill>
                      <a:gsLst>
                        <a:gs pos="0">
                          <a:srgbClr val="000000">
                            <a:lumMod val="75000"/>
                            <a:lumOff val="25000"/>
                          </a:srgbClr>
                        </a:gs>
                        <a:gs pos="100000">
                          <a:srgbClr val="000000">
                            <a:lumMod val="85000"/>
                            <a:lumOff val="15000"/>
                          </a:srgbClr>
                        </a:gs>
                      </a:gsLst>
                      <a:lin ang="16200000" scaled="1"/>
                    </a:gradFill>
                    <a:effectLst>
                      <a:outerShdw blurRad="25400" dist="12700" dir="2700000" algn="tl" rotWithShape="0">
                        <a:prstClr val="black">
                          <a:alpha val="28000"/>
                        </a:prstClr>
                      </a:outerShdw>
                    </a:effectLst>
                    <a:latin typeface="Arial" charset="0"/>
                    <a:ea typeface="ＭＳ Ｐゴシック" pitchFamily="-65" charset="-128"/>
                    <a:cs typeface="Arial" charset="0"/>
                  </a:endParaRPr>
                </a:p>
              </p:txBody>
            </p:sp>
          </p:grpSp>
          <p:grpSp>
            <p:nvGrpSpPr>
              <p:cNvPr id="38" name="Group 55"/>
              <p:cNvGrpSpPr>
                <a:grpSpLocks/>
              </p:cNvGrpSpPr>
              <p:nvPr/>
            </p:nvGrpSpPr>
            <p:grpSpPr bwMode="auto">
              <a:xfrm>
                <a:off x="581858" y="1897994"/>
                <a:ext cx="1117269" cy="1003364"/>
                <a:chOff x="5051135" y="1807508"/>
                <a:chExt cx="844550" cy="1051560"/>
              </a:xfrm>
            </p:grpSpPr>
            <p:sp>
              <p:nvSpPr>
                <p:cNvPr id="45" name="AutoShape 14"/>
                <p:cNvSpPr>
                  <a:spLocks noChangeArrowheads="1"/>
                </p:cNvSpPr>
                <p:nvPr/>
              </p:nvSpPr>
              <p:spPr bwMode="auto">
                <a:xfrm>
                  <a:off x="5052859" y="1807508"/>
                  <a:ext cx="841101" cy="1051560"/>
                </a:xfrm>
                <a:prstGeom prst="roundRect">
                  <a:avLst>
                    <a:gd name="adj" fmla="val 941"/>
                  </a:avLst>
                </a:prstGeom>
                <a:gradFill flip="none" rotWithShape="1"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16200000" scaled="1"/>
                  <a:tileRect/>
                </a:gradFill>
                <a:ln w="9525" algn="ctr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>
                    <a:rot lat="0" lon="0" rev="3000000"/>
                  </a:lightRig>
                </a:scene3d>
                <a:sp3d contourW="6350">
                  <a:bevelT w="44450" h="19050"/>
                  <a:contourClr>
                    <a:srgbClr val="FFFFFF">
                      <a:lumMod val="65000"/>
                    </a:srgbClr>
                  </a:contourClr>
                </a:sp3d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400" b="1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46" name="Rectangle 12"/>
                <p:cNvSpPr>
                  <a:spLocks noChangeArrowheads="1"/>
                </p:cNvSpPr>
                <p:nvPr/>
              </p:nvSpPr>
              <p:spPr bwMode="auto">
                <a:xfrm>
                  <a:off x="5051135" y="2166714"/>
                  <a:ext cx="844550" cy="333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rgbClr val="997A00"/>
                  </a:prst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b="1" dirty="0">
                      <a:gradFill>
                        <a:gsLst>
                          <a:gs pos="0">
                            <a:srgbClr val="000000">
                              <a:lumMod val="75000"/>
                              <a:lumOff val="25000"/>
                            </a:srgbClr>
                          </a:gs>
                          <a:gs pos="100000">
                            <a:srgbClr val="000000">
                              <a:lumMod val="85000"/>
                              <a:lumOff val="15000"/>
                            </a:srgbClr>
                          </a:gs>
                        </a:gsLst>
                        <a:lin ang="16200000" scaled="1"/>
                      </a:gradFill>
                      <a:effectLst>
                        <a:outerShdw blurRad="25400" dist="12700" dir="2700000" algn="tl" rotWithShape="0">
                          <a:prstClr val="black">
                            <a:alpha val="28000"/>
                          </a:prstClr>
                        </a:outerShdw>
                      </a:effectLst>
                      <a:latin typeface="Arial" charset="0"/>
                      <a:ea typeface="ＭＳ Ｐゴシック" pitchFamily="-65" charset="-128"/>
                      <a:cs typeface="Arial" charset="0"/>
                    </a:rPr>
                    <a:t>Fortran</a:t>
                  </a:r>
                </a:p>
              </p:txBody>
            </p:sp>
          </p:grpSp>
          <p:grpSp>
            <p:nvGrpSpPr>
              <p:cNvPr id="39" name="Group 58"/>
              <p:cNvGrpSpPr>
                <a:grpSpLocks/>
              </p:cNvGrpSpPr>
              <p:nvPr/>
            </p:nvGrpSpPr>
            <p:grpSpPr bwMode="auto">
              <a:xfrm>
                <a:off x="1754509" y="1897994"/>
                <a:ext cx="1474541" cy="1003364"/>
                <a:chOff x="5051139" y="1807508"/>
                <a:chExt cx="1114615" cy="1051560"/>
              </a:xfrm>
            </p:grpSpPr>
            <p:sp>
              <p:nvSpPr>
                <p:cNvPr id="43" name="AutoShape 14"/>
                <p:cNvSpPr>
                  <a:spLocks noChangeArrowheads="1"/>
                </p:cNvSpPr>
                <p:nvPr/>
              </p:nvSpPr>
              <p:spPr bwMode="auto">
                <a:xfrm>
                  <a:off x="5052862" y="1807508"/>
                  <a:ext cx="1102147" cy="1051560"/>
                </a:xfrm>
                <a:prstGeom prst="roundRect">
                  <a:avLst>
                    <a:gd name="adj" fmla="val 941"/>
                  </a:avLst>
                </a:prstGeom>
                <a:gradFill flip="none" rotWithShape="1"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16200000" scaled="1"/>
                  <a:tileRect/>
                </a:gradFill>
                <a:ln w="9525" algn="ctr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>
                    <a:rot lat="0" lon="0" rev="3000000"/>
                  </a:lightRig>
                </a:scene3d>
                <a:sp3d contourW="6350">
                  <a:bevelT w="44450" h="19050"/>
                  <a:contourClr>
                    <a:srgbClr val="FFFFFF">
                      <a:lumMod val="65000"/>
                    </a:srgbClr>
                  </a:contourClr>
                </a:sp3d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400" b="1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44" name="Rectangle 12"/>
                <p:cNvSpPr>
                  <a:spLocks noChangeArrowheads="1"/>
                </p:cNvSpPr>
                <p:nvPr/>
              </p:nvSpPr>
              <p:spPr bwMode="auto">
                <a:xfrm>
                  <a:off x="5051139" y="2107405"/>
                  <a:ext cx="1114615" cy="4704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rgbClr val="997A00"/>
                  </a:prst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b="1" dirty="0" smtClean="0">
                      <a:gradFill>
                        <a:gsLst>
                          <a:gs pos="0">
                            <a:srgbClr val="000000">
                              <a:lumMod val="75000"/>
                              <a:lumOff val="25000"/>
                            </a:srgbClr>
                          </a:gs>
                          <a:gs pos="100000">
                            <a:srgbClr val="000000">
                              <a:lumMod val="85000"/>
                              <a:lumOff val="15000"/>
                            </a:srgbClr>
                          </a:gs>
                        </a:gsLst>
                        <a:lin ang="16200000" scaled="1"/>
                      </a:gradFill>
                      <a:effectLst>
                        <a:outerShdw blurRad="25400" dist="12700" dir="2700000" algn="tl" rotWithShape="0">
                          <a:prstClr val="black">
                            <a:alpha val="28000"/>
                          </a:prstClr>
                        </a:outerShdw>
                      </a:effectLst>
                      <a:latin typeface="Arial" charset="0"/>
                      <a:ea typeface="ＭＳ Ｐゴシック" pitchFamily="-65" charset="-128"/>
                      <a:cs typeface="Arial" charset="0"/>
                    </a:rPr>
                    <a:t>DX </a:t>
                  </a:r>
                </a:p>
                <a:p>
                  <a:pPr algn="ctr" eaLnBrk="0" hangingPunct="0">
                    <a:defRPr/>
                  </a:pPr>
                  <a:r>
                    <a:rPr lang="en-US" sz="1400" b="1" dirty="0" smtClean="0">
                      <a:gradFill>
                        <a:gsLst>
                          <a:gs pos="0">
                            <a:srgbClr val="000000">
                              <a:lumMod val="75000"/>
                              <a:lumOff val="25000"/>
                            </a:srgbClr>
                          </a:gs>
                          <a:gs pos="100000">
                            <a:srgbClr val="000000">
                              <a:lumMod val="85000"/>
                              <a:lumOff val="15000"/>
                            </a:srgbClr>
                          </a:gs>
                        </a:gsLst>
                        <a:lin ang="16200000" scaled="1"/>
                      </a:gradFill>
                      <a:effectLst>
                        <a:outerShdw blurRad="25400" dist="12700" dir="2700000" algn="tl" rotWithShape="0">
                          <a:prstClr val="black">
                            <a:alpha val="28000"/>
                          </a:prstClr>
                        </a:outerShdw>
                      </a:effectLst>
                      <a:latin typeface="Arial" charset="0"/>
                      <a:ea typeface="ＭＳ Ｐゴシック" pitchFamily="-65" charset="-128"/>
                      <a:cs typeface="Arial" charset="0"/>
                    </a:rPr>
                    <a:t>Compute</a:t>
                  </a:r>
                  <a:endParaRPr lang="en-US" sz="1400" b="1" dirty="0">
                    <a:gradFill>
                      <a:gsLst>
                        <a:gs pos="0">
                          <a:srgbClr val="000000">
                            <a:lumMod val="75000"/>
                            <a:lumOff val="25000"/>
                          </a:srgbClr>
                        </a:gs>
                        <a:gs pos="100000">
                          <a:srgbClr val="000000">
                            <a:lumMod val="85000"/>
                            <a:lumOff val="15000"/>
                          </a:srgbClr>
                        </a:gs>
                      </a:gsLst>
                      <a:lin ang="16200000" scaled="1"/>
                    </a:gradFill>
                    <a:effectLst>
                      <a:outerShdw blurRad="25400" dist="12700" dir="2700000" algn="tl" rotWithShape="0">
                        <a:prstClr val="black">
                          <a:alpha val="28000"/>
                        </a:prstClr>
                      </a:outerShdw>
                    </a:effectLst>
                    <a:latin typeface="Arial" charset="0"/>
                    <a:ea typeface="ＭＳ Ｐゴシック" pitchFamily="-65" charset="-128"/>
                    <a:cs typeface="Arial" charset="0"/>
                  </a:endParaRPr>
                </a:p>
              </p:txBody>
            </p:sp>
          </p:grpSp>
          <p:grpSp>
            <p:nvGrpSpPr>
              <p:cNvPr id="40" name="Group 64"/>
              <p:cNvGrpSpPr>
                <a:grpSpLocks/>
              </p:cNvGrpSpPr>
              <p:nvPr/>
            </p:nvGrpSpPr>
            <p:grpSpPr bwMode="auto">
              <a:xfrm>
                <a:off x="3300128" y="1897994"/>
                <a:ext cx="753298" cy="1003364"/>
                <a:chOff x="4446645" y="1807508"/>
                <a:chExt cx="569422" cy="1051560"/>
              </a:xfrm>
            </p:grpSpPr>
            <p:sp>
              <p:nvSpPr>
                <p:cNvPr id="41" name="AutoShape 14"/>
                <p:cNvSpPr>
                  <a:spLocks noChangeArrowheads="1"/>
                </p:cNvSpPr>
                <p:nvPr/>
              </p:nvSpPr>
              <p:spPr bwMode="auto">
                <a:xfrm>
                  <a:off x="4446645" y="1807508"/>
                  <a:ext cx="565972" cy="1051560"/>
                </a:xfrm>
                <a:prstGeom prst="roundRect">
                  <a:avLst>
                    <a:gd name="adj" fmla="val 941"/>
                  </a:avLst>
                </a:prstGeom>
                <a:gradFill flip="none" rotWithShape="1"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16200000" scaled="1"/>
                  <a:tileRect/>
                </a:gradFill>
                <a:ln w="9525" algn="ctr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>
                    <a:rot lat="0" lon="0" rev="3000000"/>
                  </a:lightRig>
                </a:scene3d>
                <a:sp3d contourW="6350">
                  <a:bevelT w="44450" h="19050"/>
                  <a:contourClr>
                    <a:srgbClr val="FFFFFF">
                      <a:lumMod val="65000"/>
                    </a:srgbClr>
                  </a:contourClr>
                </a:sp3d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400" b="1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42" name="Rectangle 12"/>
                <p:cNvSpPr>
                  <a:spLocks noChangeArrowheads="1"/>
                </p:cNvSpPr>
                <p:nvPr/>
              </p:nvSpPr>
              <p:spPr bwMode="auto">
                <a:xfrm>
                  <a:off x="4446645" y="2158060"/>
                  <a:ext cx="569422" cy="333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rgbClr val="997A00"/>
                  </a:prst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b="1" dirty="0">
                      <a:gradFill>
                        <a:gsLst>
                          <a:gs pos="0">
                            <a:srgbClr val="000000">
                              <a:lumMod val="75000"/>
                              <a:lumOff val="25000"/>
                            </a:srgbClr>
                          </a:gs>
                          <a:gs pos="100000">
                            <a:srgbClr val="000000">
                              <a:lumMod val="85000"/>
                              <a:lumOff val="15000"/>
                            </a:srgbClr>
                          </a:gs>
                        </a:gsLst>
                        <a:lin ang="16200000" scaled="1"/>
                      </a:gradFill>
                      <a:effectLst>
                        <a:outerShdw blurRad="25400" dist="12700" dir="2700000" algn="tl" rotWithShape="0">
                          <a:prstClr val="black">
                            <a:alpha val="28000"/>
                          </a:prstClr>
                        </a:outerShdw>
                      </a:effectLst>
                      <a:latin typeface="Arial" charset="0"/>
                      <a:ea typeface="ＭＳ Ｐゴシック" pitchFamily="-65" charset="-128"/>
                      <a:cs typeface="Arial" charset="0"/>
                    </a:rPr>
                    <a:t>…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0" y="275167"/>
            <a:ext cx="7670271" cy="11969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CUDA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DirectX Compute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Пространство памяти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CUDA C</a:t>
            </a:r>
          </a:p>
          <a:p>
            <a:pPr lvl="1"/>
            <a:r>
              <a:rPr lang="en-US" dirty="0" smtClean="0"/>
              <a:t>__device__</a:t>
            </a:r>
          </a:p>
          <a:p>
            <a:pPr lvl="1"/>
            <a:r>
              <a:rPr lang="en-US" dirty="0" smtClean="0"/>
              <a:t>__shared__</a:t>
            </a:r>
          </a:p>
          <a:p>
            <a:pPr lvl="1"/>
            <a:r>
              <a:rPr lang="en-US" dirty="0" smtClean="0"/>
              <a:t>__constant__</a:t>
            </a:r>
          </a:p>
          <a:p>
            <a:pPr lvl="1"/>
            <a:r>
              <a:rPr lang="en-US" dirty="0" smtClean="0"/>
              <a:t>local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DirectX</a:t>
            </a:r>
          </a:p>
          <a:p>
            <a:pPr lvl="1"/>
            <a:r>
              <a:rPr lang="en-US" dirty="0" smtClean="0"/>
              <a:t>[Structured]Buffer</a:t>
            </a:r>
          </a:p>
          <a:p>
            <a:pPr lvl="1"/>
            <a:r>
              <a:rPr lang="en-US" dirty="0" err="1" smtClean="0"/>
              <a:t>groupshared</a:t>
            </a:r>
            <a:endParaRPr lang="en-US" dirty="0" smtClean="0"/>
          </a:p>
          <a:p>
            <a:pPr lvl="1"/>
            <a:r>
              <a:rPr lang="en-US" dirty="0" smtClean="0"/>
              <a:t>Constant Buffer</a:t>
            </a:r>
          </a:p>
          <a:p>
            <a:pPr lvl="1"/>
            <a:r>
              <a:rPr lang="en-US" dirty="0" smtClean="0"/>
              <a:t>n/a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ID3D11Device</a:t>
            </a:r>
          </a:p>
          <a:p>
            <a:pPr lvl="1"/>
            <a:r>
              <a:rPr lang="en-US" dirty="0" smtClean="0"/>
              <a:t>ID3D11Resource</a:t>
            </a:r>
          </a:p>
          <a:p>
            <a:pPr lvl="1"/>
            <a:r>
              <a:rPr lang="en-US" dirty="0" smtClean="0"/>
              <a:t>ID3D11View</a:t>
            </a:r>
          </a:p>
          <a:p>
            <a:r>
              <a:rPr lang="en-US" dirty="0" smtClean="0"/>
              <a:t>ID3D11DeviceContext</a:t>
            </a:r>
          </a:p>
          <a:p>
            <a:r>
              <a:rPr lang="en-US" dirty="0" smtClean="0">
                <a:hlinkClick r:id="rId2" action="ppaction://hlinkfile"/>
              </a:rPr>
              <a:t>ID3D11Asynchronous</a:t>
            </a:r>
            <a:endParaRPr lang="en-US" dirty="0" smtClean="0"/>
          </a:p>
          <a:p>
            <a:pPr lvl="1"/>
            <a:r>
              <a:rPr lang="en-US" dirty="0" smtClean="0"/>
              <a:t>ID3D11Query</a:t>
            </a:r>
          </a:p>
          <a:p>
            <a:r>
              <a:rPr lang="en-US" dirty="0" smtClean="0"/>
              <a:t>ID3D11ComputeShader</a:t>
            </a:r>
          </a:p>
          <a:p>
            <a:r>
              <a:rPr lang="en-US" dirty="0" smtClean="0"/>
              <a:t>ID3DX11Effect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ID3D11Device</a:t>
            </a:r>
          </a:p>
          <a:p>
            <a:pPr lvl="1"/>
            <a:r>
              <a:rPr lang="en-US" dirty="0" smtClean="0"/>
              <a:t>ID3D11Resource</a:t>
            </a:r>
          </a:p>
          <a:p>
            <a:pPr lvl="2"/>
            <a:r>
              <a:rPr lang="en-US" dirty="0" smtClean="0"/>
              <a:t>Buffer</a:t>
            </a:r>
          </a:p>
          <a:p>
            <a:pPr lvl="2"/>
            <a:r>
              <a:rPr lang="en-US" dirty="0" err="1" smtClean="0"/>
              <a:t>StructuredBuffer</a:t>
            </a:r>
            <a:endParaRPr lang="en-US" dirty="0" smtClean="0"/>
          </a:p>
          <a:p>
            <a:pPr lvl="2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ID3D11View</a:t>
            </a:r>
          </a:p>
          <a:p>
            <a:pPr lvl="2"/>
            <a:r>
              <a:rPr lang="en-US" dirty="0" err="1" smtClean="0"/>
              <a:t>ShaderResourceView</a:t>
            </a:r>
            <a:endParaRPr lang="en-US" dirty="0" smtClean="0"/>
          </a:p>
          <a:p>
            <a:pPr lvl="2"/>
            <a:r>
              <a:rPr lang="en-US" dirty="0" err="1" smtClean="0"/>
              <a:t>UnorderedAccessView</a:t>
            </a:r>
            <a:endParaRPr lang="en-US" dirty="0" smtClean="0"/>
          </a:p>
          <a:p>
            <a:pPr lvl="2"/>
            <a:r>
              <a:rPr lang="en-US" dirty="0" err="1" smtClean="0"/>
              <a:t>RenderTargetView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ID3D11DeviceContext</a:t>
            </a:r>
          </a:p>
          <a:p>
            <a:pPr lvl="1"/>
            <a:r>
              <a:rPr lang="en-US" dirty="0" smtClean="0"/>
              <a:t>Dispatch(</a:t>
            </a:r>
            <a:r>
              <a:rPr lang="en-US" dirty="0" err="1" smtClean="0"/>
              <a:t>bx</a:t>
            </a:r>
            <a:r>
              <a:rPr lang="en-US" dirty="0" smtClean="0"/>
              <a:t>, by, </a:t>
            </a:r>
            <a:r>
              <a:rPr lang="en-US" dirty="0" err="1" smtClean="0"/>
              <a:t>bz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DispatchIndirect</a:t>
            </a:r>
            <a:r>
              <a:rPr lang="en-US" dirty="0" smtClean="0"/>
              <a:t>(</a:t>
            </a:r>
            <a:r>
              <a:rPr lang="en-US" dirty="0" err="1" smtClean="0"/>
              <a:t>pBuffer</a:t>
            </a:r>
            <a:r>
              <a:rPr lang="en-US" dirty="0" smtClean="0"/>
              <a:t>, offset)</a:t>
            </a:r>
          </a:p>
          <a:p>
            <a:pPr lvl="1"/>
            <a:r>
              <a:rPr lang="en-US" dirty="0" smtClean="0"/>
              <a:t>End(</a:t>
            </a:r>
            <a:r>
              <a:rPr lang="en-US" dirty="0" err="1" smtClean="0"/>
              <a:t>pQuery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g_pQuerry</a:t>
            </a:r>
            <a:r>
              <a:rPr lang="en-US" dirty="0" smtClean="0"/>
              <a:t>, NULL, 0, 0 )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ID3D11ComputeShader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ConstantBuffer</a:t>
            </a:r>
            <a:endParaRPr lang="en-US" dirty="0" smtClean="0"/>
          </a:p>
          <a:p>
            <a:r>
              <a:rPr lang="en-US" dirty="0" err="1" smtClean="0"/>
              <a:t>ShaderResourceView</a:t>
            </a:r>
            <a:endParaRPr lang="en-US" dirty="0" smtClean="0"/>
          </a:p>
          <a:p>
            <a:r>
              <a:rPr lang="en-US" dirty="0" err="1" smtClean="0"/>
              <a:t>UnorderedAccessView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ID3D11Effect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ConstantBuffer</a:t>
            </a:r>
            <a:endParaRPr lang="en-US" dirty="0" smtClean="0"/>
          </a:p>
          <a:p>
            <a:r>
              <a:rPr lang="en-US" dirty="0" err="1" smtClean="0"/>
              <a:t>ShaderResourceView</a:t>
            </a:r>
            <a:endParaRPr lang="en-US" dirty="0" smtClean="0"/>
          </a:p>
          <a:p>
            <a:r>
              <a:rPr lang="en-US" dirty="0" err="1" smtClean="0"/>
              <a:t>UnorderedAccessView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ID3D11ComputeShader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686800" cy="3951288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pContext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CSSetShader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pCS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NULL, 0);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pContext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CSSetUnorderedAccessViews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(0, 1, &amp;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pRWBufUAV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NULL);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581400"/>
            <a:ext cx="8686800" cy="639762"/>
          </a:xfrm>
        </p:spPr>
        <p:txBody>
          <a:bodyPr/>
          <a:lstStyle/>
          <a:p>
            <a:r>
              <a:rPr lang="en-US" dirty="0" smtClean="0"/>
              <a:t>ID3D11Effect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4221162"/>
            <a:ext cx="8686800" cy="2179638"/>
          </a:xfrm>
        </p:spPr>
        <p:txBody>
          <a:bodyPr/>
          <a:lstStyle/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pEffect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GetVariableByName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tSimple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”)-&gt;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AsUnorderedAccessView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SetUnorderedAccessView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pRWBufUAV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pEffect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GetTechniqueByName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tSimple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”)-&gt;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GetPassByName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pSimple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")-&gt;Apply(0,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pContext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66874"/>
            <a:ext cx="9167813" cy="448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7200" y="2057400"/>
            <a:ext cx="50292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276600"/>
            <a:ext cx="5257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4724400"/>
            <a:ext cx="8686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DirectX Compute</a:t>
            </a:r>
            <a:endParaRPr lang="en-US" dirty="0"/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89391"/>
            <a:ext cx="8286750" cy="348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457200" y="1752600"/>
            <a:ext cx="5029200" cy="733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2590801"/>
            <a:ext cx="5486400" cy="88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3962400"/>
            <a:ext cx="7696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DirectX Compute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66887"/>
            <a:ext cx="7203281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1752600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133600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200400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514600"/>
            <a:ext cx="6172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3581400"/>
            <a:ext cx="6172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781" y="4114800"/>
            <a:ext cx="24442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1295400" y="4114800"/>
            <a:ext cx="2444219" cy="2286000"/>
            <a:chOff x="1295400" y="4114800"/>
            <a:chExt cx="2444219" cy="22860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4114800"/>
              <a:ext cx="2444219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5400" y="4191000"/>
              <a:ext cx="2395773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Multi-GPU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CUDA</a:t>
            </a:r>
          </a:p>
          <a:p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MPI</a:t>
            </a:r>
          </a:p>
          <a:p>
            <a:r>
              <a:rPr lang="en-US" dirty="0" smtClean="0"/>
              <a:t>OS Threads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CUDA C (Runtime API)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Расширение языка </a:t>
            </a:r>
            <a:r>
              <a:rPr lang="en-US" dirty="0" smtClean="0"/>
              <a:t>C</a:t>
            </a:r>
          </a:p>
          <a:p>
            <a:pPr eaLnBrk="1" hangingPunct="1"/>
            <a:r>
              <a:rPr lang="en-US" dirty="0" smtClean="0"/>
              <a:t>CUDA API:</a:t>
            </a:r>
          </a:p>
          <a:p>
            <a:pPr lvl="1" eaLnBrk="1" hangingPunct="1"/>
            <a:r>
              <a:rPr lang="ru-RU" dirty="0" smtClean="0"/>
              <a:t>Расширения языка </a:t>
            </a:r>
            <a:r>
              <a:rPr lang="en-US" dirty="0" smtClean="0"/>
              <a:t>C</a:t>
            </a:r>
          </a:p>
          <a:p>
            <a:pPr lvl="1" eaLnBrk="1" hangingPunct="1"/>
            <a:r>
              <a:rPr lang="en-US" dirty="0" smtClean="0"/>
              <a:t>Runtime </a:t>
            </a:r>
            <a:r>
              <a:rPr lang="ru-RU" dirty="0" smtClean="0"/>
              <a:t>библиотека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Multi-GPU	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-1066800" y="4038600"/>
            <a:ext cx="441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57200" y="4800600"/>
            <a:ext cx="784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Picture 2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820863"/>
            <a:ext cx="993775" cy="769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Rectangle 28"/>
          <p:cNvSpPr>
            <a:spLocks/>
          </p:cNvSpPr>
          <p:nvPr/>
        </p:nvSpPr>
        <p:spPr bwMode="auto">
          <a:xfrm>
            <a:off x="304800" y="2590800"/>
            <a:ext cx="487940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lIns="0" tIns="0" rIns="40626" bIns="0">
            <a:spAutoFit/>
          </a:bodyPr>
          <a:lstStyle/>
          <a:p>
            <a:pPr marL="39634">
              <a:defRPr/>
            </a:pPr>
            <a:r>
              <a:rPr lang="en-US" sz="1500" b="1" dirty="0">
                <a:effectLst>
                  <a:outerShdw blurRad="38100" dist="38100" dir="2700000" algn="tl">
                    <a:srgbClr val="999999"/>
                  </a:outerShdw>
                </a:effectLst>
                <a:latin typeface="Arial" charset="0"/>
                <a:cs typeface="Arial" charset="0"/>
              </a:rPr>
              <a:t>CPU</a:t>
            </a:r>
          </a:p>
        </p:txBody>
      </p:sp>
      <p:pic>
        <p:nvPicPr>
          <p:cNvPr id="13" name="Picture 3"/>
          <p:cNvPicPr>
            <a:picLocks noChangeArrowheads="1"/>
          </p:cNvPicPr>
          <p:nvPr/>
        </p:nvPicPr>
        <p:blipFill>
          <a:blip r:embed="rId3" cstate="print"/>
          <a:srcRect r="29962" b="50134"/>
          <a:stretch>
            <a:fillRect/>
          </a:stretch>
        </p:blipFill>
        <p:spPr bwMode="auto">
          <a:xfrm>
            <a:off x="7178675" y="4941887"/>
            <a:ext cx="1736725" cy="145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" name="Rectangle 29"/>
          <p:cNvSpPr>
            <a:spLocks/>
          </p:cNvSpPr>
          <p:nvPr/>
        </p:nvSpPr>
        <p:spPr bwMode="auto">
          <a:xfrm>
            <a:off x="7848600" y="6400800"/>
            <a:ext cx="627062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lIns="0" tIns="0" rIns="40626" bIns="0">
            <a:spAutoFit/>
          </a:bodyPr>
          <a:lstStyle/>
          <a:p>
            <a:pPr marL="39634">
              <a:defRPr/>
            </a:pPr>
            <a:r>
              <a:rPr lang="en-US" sz="1900" b="1" dirty="0">
                <a:effectLst>
                  <a:outerShdw blurRad="38100" dist="38100" dir="2700000" algn="tl">
                    <a:srgbClr val="999999"/>
                  </a:outerShdw>
                </a:effectLst>
                <a:latin typeface="Arial" charset="0"/>
                <a:cs typeface="Arial" charset="0"/>
              </a:rPr>
              <a:t>GPU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42862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302918"/>
            <a:ext cx="5638800" cy="255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547813"/>
            <a:ext cx="5143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41412" y="2057400"/>
            <a:ext cx="1371600" cy="533400"/>
          </a:xfrm>
          <a:prstGeom prst="rect">
            <a:avLst/>
          </a:prstGeom>
          <a:solidFill>
            <a:srgbClr val="7FAE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main()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27212" y="41148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7212" y="49530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14" name="Elbow Connector 13"/>
          <p:cNvCxnSpPr>
            <a:stCxn id="6" idx="1"/>
            <a:endCxn id="7" idx="1"/>
          </p:cNvCxnSpPr>
          <p:nvPr/>
        </p:nvCxnSpPr>
        <p:spPr bwMode="auto">
          <a:xfrm rot="10800000" flipH="1" flipV="1">
            <a:off x="1141412" y="2324100"/>
            <a:ext cx="685800" cy="20574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hape 15"/>
          <p:cNvCxnSpPr>
            <a:stCxn id="6" idx="1"/>
            <a:endCxn id="8" idx="1"/>
          </p:cNvCxnSpPr>
          <p:nvPr/>
        </p:nvCxnSpPr>
        <p:spPr bwMode="auto">
          <a:xfrm rot="10800000" flipH="1" flipV="1">
            <a:off x="1141412" y="2324100"/>
            <a:ext cx="685800" cy="28956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1827212" y="2895600"/>
            <a:ext cx="1371600" cy="990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pitchFamily="18" charset="-52"/>
              </a:rPr>
              <a:t>malloc</a:t>
            </a:r>
            <a:r>
              <a:rPr lang="en-US" sz="1800" dirty="0" smtClean="0">
                <a:latin typeface="Times New Roman" pitchFamily="18" charset="-52"/>
              </a:rPr>
              <a:t>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rPr>
              <a:t>shared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pitchFamily="18" charset="-52"/>
              </a:rPr>
              <a:t>resource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20" name="Elbow Connector 19"/>
          <p:cNvCxnSpPr>
            <a:stCxn id="6" idx="1"/>
            <a:endCxn id="18" idx="1"/>
          </p:cNvCxnSpPr>
          <p:nvPr/>
        </p:nvCxnSpPr>
        <p:spPr bwMode="auto">
          <a:xfrm rot="10800000" flipH="1" flipV="1">
            <a:off x="1141412" y="2324100"/>
            <a:ext cx="685800" cy="10668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3"/>
            <a:endCxn id="1026" idx="1"/>
          </p:cNvCxnSpPr>
          <p:nvPr/>
        </p:nvCxnSpPr>
        <p:spPr bwMode="auto">
          <a:xfrm>
            <a:off x="3198812" y="4381500"/>
            <a:ext cx="676275" cy="2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 bwMode="auto">
          <a:xfrm flipV="1">
            <a:off x="3198812" y="5217185"/>
            <a:ext cx="676275" cy="2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Elbow Connector 27"/>
          <p:cNvCxnSpPr>
            <a:stCxn id="1026" idx="3"/>
            <a:endCxn id="18" idx="3"/>
          </p:cNvCxnSpPr>
          <p:nvPr/>
        </p:nvCxnSpPr>
        <p:spPr bwMode="auto">
          <a:xfrm flipH="1" flipV="1">
            <a:off x="3198812" y="3390900"/>
            <a:ext cx="1666875" cy="993115"/>
          </a:xfrm>
          <a:prstGeom prst="bentConnector3">
            <a:avLst>
              <a:gd name="adj1" fmla="val -137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10" idx="3"/>
            <a:endCxn id="18" idx="3"/>
          </p:cNvCxnSpPr>
          <p:nvPr/>
        </p:nvCxnSpPr>
        <p:spPr bwMode="auto">
          <a:xfrm flipH="1" flipV="1">
            <a:off x="3198812" y="3390900"/>
            <a:ext cx="1666875" cy="1826285"/>
          </a:xfrm>
          <a:prstGeom prst="bentConnector3">
            <a:avLst>
              <a:gd name="adj1" fmla="val -137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7" idx="3"/>
            <a:endCxn id="38" idx="1"/>
          </p:cNvCxnSpPr>
          <p:nvPr/>
        </p:nvCxnSpPr>
        <p:spPr bwMode="auto">
          <a:xfrm>
            <a:off x="3198812" y="4381500"/>
            <a:ext cx="3429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8" idx="3"/>
            <a:endCxn id="39" idx="1"/>
          </p:cNvCxnSpPr>
          <p:nvPr/>
        </p:nvCxnSpPr>
        <p:spPr bwMode="auto">
          <a:xfrm>
            <a:off x="3198812" y="5219700"/>
            <a:ext cx="3429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6627812" y="41148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27812" y="49530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627812" y="2895600"/>
            <a:ext cx="1371600" cy="990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pitchFamily="18" charset="-52"/>
              </a:rPr>
              <a:t>malloc</a:t>
            </a:r>
            <a:r>
              <a:rPr lang="en-US" sz="1800" dirty="0" smtClean="0">
                <a:latin typeface="Times New Roman" pitchFamily="18" charset="-52"/>
              </a:rPr>
              <a:t>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rPr>
              <a:t>shared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pitchFamily="18" charset="-52"/>
              </a:rPr>
              <a:t>resource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 bwMode="auto">
          <a:xfrm>
            <a:off x="3198812" y="3390900"/>
            <a:ext cx="3429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5087" y="4886325"/>
            <a:ext cx="99060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5087" y="4053155"/>
            <a:ext cx="99060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Elbow Connector 48"/>
          <p:cNvCxnSpPr>
            <a:stCxn id="42" idx="3"/>
            <a:endCxn id="38" idx="3"/>
          </p:cNvCxnSpPr>
          <p:nvPr/>
        </p:nvCxnSpPr>
        <p:spPr bwMode="auto">
          <a:xfrm>
            <a:off x="7999412" y="3390900"/>
            <a:ext cx="1588" cy="9906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Elbow Connector 51"/>
          <p:cNvCxnSpPr>
            <a:stCxn id="42" idx="3"/>
            <a:endCxn id="39" idx="3"/>
          </p:cNvCxnSpPr>
          <p:nvPr/>
        </p:nvCxnSpPr>
        <p:spPr bwMode="auto">
          <a:xfrm>
            <a:off x="7999412" y="3390900"/>
            <a:ext cx="1588" cy="18288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7322" y="3511857"/>
            <a:ext cx="990600" cy="119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7322" y="4876800"/>
            <a:ext cx="990600" cy="119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 bwMode="auto">
          <a:xfrm>
            <a:off x="5637212" y="2743200"/>
            <a:ext cx="304800" cy="2743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BARRIER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41412" y="2057400"/>
            <a:ext cx="1371600" cy="533400"/>
          </a:xfrm>
          <a:prstGeom prst="rect">
            <a:avLst/>
          </a:prstGeom>
          <a:solidFill>
            <a:srgbClr val="7FAE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main()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27212" y="41148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7212" y="49530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14" name="Elbow Connector 13"/>
          <p:cNvCxnSpPr>
            <a:stCxn id="6" idx="1"/>
            <a:endCxn id="7" idx="1"/>
          </p:cNvCxnSpPr>
          <p:nvPr/>
        </p:nvCxnSpPr>
        <p:spPr bwMode="auto">
          <a:xfrm rot="10800000" flipH="1" flipV="1">
            <a:off x="1141412" y="2324100"/>
            <a:ext cx="685800" cy="20574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hape 15"/>
          <p:cNvCxnSpPr>
            <a:stCxn id="6" idx="1"/>
            <a:endCxn id="8" idx="1"/>
          </p:cNvCxnSpPr>
          <p:nvPr/>
        </p:nvCxnSpPr>
        <p:spPr bwMode="auto">
          <a:xfrm rot="10800000" flipH="1" flipV="1">
            <a:off x="1141412" y="2324100"/>
            <a:ext cx="685800" cy="28956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1827212" y="2895600"/>
            <a:ext cx="1371600" cy="990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pitchFamily="18" charset="-52"/>
              </a:rPr>
              <a:t>malloc</a:t>
            </a:r>
            <a:r>
              <a:rPr lang="en-US" sz="1800" dirty="0" smtClean="0">
                <a:latin typeface="Times New Roman" pitchFamily="18" charset="-52"/>
              </a:rPr>
              <a:t>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rPr>
              <a:t>shared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pitchFamily="18" charset="-52"/>
              </a:rPr>
              <a:t>resource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20" name="Elbow Connector 19"/>
          <p:cNvCxnSpPr>
            <a:stCxn id="6" idx="1"/>
            <a:endCxn id="18" idx="1"/>
          </p:cNvCxnSpPr>
          <p:nvPr/>
        </p:nvCxnSpPr>
        <p:spPr bwMode="auto">
          <a:xfrm rot="10800000" flipH="1" flipV="1">
            <a:off x="1141412" y="2324100"/>
            <a:ext cx="685800" cy="10668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3"/>
            <a:endCxn id="1026" idx="1"/>
          </p:cNvCxnSpPr>
          <p:nvPr/>
        </p:nvCxnSpPr>
        <p:spPr bwMode="auto">
          <a:xfrm>
            <a:off x="3198812" y="4381500"/>
            <a:ext cx="676275" cy="2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 bwMode="auto">
          <a:xfrm flipV="1">
            <a:off x="3198812" y="5217185"/>
            <a:ext cx="676275" cy="2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Elbow Connector 27"/>
          <p:cNvCxnSpPr>
            <a:stCxn id="1026" idx="3"/>
            <a:endCxn id="18" idx="3"/>
          </p:cNvCxnSpPr>
          <p:nvPr/>
        </p:nvCxnSpPr>
        <p:spPr bwMode="auto">
          <a:xfrm flipH="1" flipV="1">
            <a:off x="3198812" y="3390900"/>
            <a:ext cx="1666875" cy="993115"/>
          </a:xfrm>
          <a:prstGeom prst="bentConnector3">
            <a:avLst>
              <a:gd name="adj1" fmla="val -137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10" idx="3"/>
            <a:endCxn id="18" idx="3"/>
          </p:cNvCxnSpPr>
          <p:nvPr/>
        </p:nvCxnSpPr>
        <p:spPr bwMode="auto">
          <a:xfrm flipH="1" flipV="1">
            <a:off x="3198812" y="3390900"/>
            <a:ext cx="1666875" cy="1826285"/>
          </a:xfrm>
          <a:prstGeom prst="bentConnector3">
            <a:avLst>
              <a:gd name="adj1" fmla="val -137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7" idx="3"/>
            <a:endCxn id="38" idx="1"/>
          </p:cNvCxnSpPr>
          <p:nvPr/>
        </p:nvCxnSpPr>
        <p:spPr bwMode="auto">
          <a:xfrm>
            <a:off x="3198812" y="4381500"/>
            <a:ext cx="3429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8" idx="3"/>
            <a:endCxn id="39" idx="1"/>
          </p:cNvCxnSpPr>
          <p:nvPr/>
        </p:nvCxnSpPr>
        <p:spPr bwMode="auto">
          <a:xfrm>
            <a:off x="3198812" y="5219700"/>
            <a:ext cx="3429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6627812" y="41148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27812" y="49530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627812" y="2895600"/>
            <a:ext cx="1371600" cy="990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pitchFamily="18" charset="-52"/>
              </a:rPr>
              <a:t>malloc</a:t>
            </a:r>
            <a:r>
              <a:rPr lang="en-US" sz="1800" dirty="0" smtClean="0">
                <a:latin typeface="Times New Roman" pitchFamily="18" charset="-52"/>
              </a:rPr>
              <a:t>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rPr>
              <a:t>shared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pitchFamily="18" charset="-52"/>
              </a:rPr>
              <a:t>resource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 bwMode="auto">
          <a:xfrm>
            <a:off x="3198812" y="3390900"/>
            <a:ext cx="3429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5087" y="4886325"/>
            <a:ext cx="99060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5087" y="4053155"/>
            <a:ext cx="99060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Elbow Connector 48"/>
          <p:cNvCxnSpPr>
            <a:stCxn id="42" idx="3"/>
            <a:endCxn id="38" idx="3"/>
          </p:cNvCxnSpPr>
          <p:nvPr/>
        </p:nvCxnSpPr>
        <p:spPr bwMode="auto">
          <a:xfrm>
            <a:off x="7999412" y="3390900"/>
            <a:ext cx="1588" cy="9906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Elbow Connector 51"/>
          <p:cNvCxnSpPr>
            <a:stCxn id="42" idx="3"/>
            <a:endCxn id="39" idx="3"/>
          </p:cNvCxnSpPr>
          <p:nvPr/>
        </p:nvCxnSpPr>
        <p:spPr bwMode="auto">
          <a:xfrm>
            <a:off x="7999412" y="3390900"/>
            <a:ext cx="1588" cy="18288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637212" y="2743200"/>
            <a:ext cx="304800" cy="2743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BARRIER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Модельная задача</a:t>
            </a:r>
            <a:endParaRPr lang="ru-RU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066801" y="2895600"/>
            <a:ext cx="1371600" cy="533400"/>
          </a:xfrm>
          <a:prstGeom prst="rect">
            <a:avLst/>
          </a:prstGeom>
          <a:solidFill>
            <a:srgbClr val="7FAE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main()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752601" y="49530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752601" y="57912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46" name="Elbow Connector 45"/>
          <p:cNvCxnSpPr>
            <a:stCxn id="43" idx="1"/>
            <a:endCxn id="44" idx="1"/>
          </p:cNvCxnSpPr>
          <p:nvPr/>
        </p:nvCxnSpPr>
        <p:spPr bwMode="auto">
          <a:xfrm rot="10800000" flipH="1" flipV="1">
            <a:off x="1066801" y="3162300"/>
            <a:ext cx="685800" cy="20574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15"/>
          <p:cNvCxnSpPr>
            <a:stCxn id="43" idx="1"/>
            <a:endCxn id="45" idx="1"/>
          </p:cNvCxnSpPr>
          <p:nvPr/>
        </p:nvCxnSpPr>
        <p:spPr bwMode="auto">
          <a:xfrm rot="10800000" flipH="1" flipV="1">
            <a:off x="1066801" y="3162300"/>
            <a:ext cx="685800" cy="28956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1752601" y="3733800"/>
            <a:ext cx="1371600" cy="990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pitchFamily="18" charset="-52"/>
              </a:rPr>
              <a:t>malloc</a:t>
            </a:r>
            <a:r>
              <a:rPr lang="en-US" sz="1800" dirty="0" smtClean="0">
                <a:latin typeface="Times New Roman" pitchFamily="18" charset="-52"/>
              </a:rPr>
              <a:t>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rPr>
              <a:t>shared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pitchFamily="18" charset="-52"/>
              </a:rPr>
              <a:t>resource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49" name="Elbow Connector 48"/>
          <p:cNvCxnSpPr>
            <a:stCxn id="43" idx="1"/>
            <a:endCxn id="48" idx="1"/>
          </p:cNvCxnSpPr>
          <p:nvPr/>
        </p:nvCxnSpPr>
        <p:spPr bwMode="auto">
          <a:xfrm rot="10800000" flipH="1" flipV="1">
            <a:off x="1066801" y="3162300"/>
            <a:ext cx="685800" cy="10668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3962401" y="4953000"/>
            <a:ext cx="685800" cy="533400"/>
          </a:xfrm>
          <a:prstGeom prst="rect">
            <a:avLst/>
          </a:prstGeom>
          <a:solidFill>
            <a:srgbClr val="7FAEE7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962401" y="5791200"/>
            <a:ext cx="685800" cy="533400"/>
          </a:xfrm>
          <a:prstGeom prst="rect">
            <a:avLst/>
          </a:prstGeom>
          <a:solidFill>
            <a:srgbClr val="92D050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55" name="Straight Arrow Connector 54"/>
          <p:cNvCxnSpPr>
            <a:stCxn id="44" idx="3"/>
            <a:endCxn id="52" idx="1"/>
          </p:cNvCxnSpPr>
          <p:nvPr/>
        </p:nvCxnSpPr>
        <p:spPr bwMode="auto">
          <a:xfrm>
            <a:off x="3124201" y="52197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45" idx="3"/>
            <a:endCxn id="53" idx="1"/>
          </p:cNvCxnSpPr>
          <p:nvPr/>
        </p:nvCxnSpPr>
        <p:spPr bwMode="auto">
          <a:xfrm>
            <a:off x="3124201" y="60579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4214674" y="1981200"/>
            <a:ext cx="2186126" cy="762000"/>
          </a:xfrm>
          <a:prstGeom prst="rect">
            <a:avLst/>
          </a:prstGeom>
          <a:solidFill>
            <a:srgbClr val="92D050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057400" y="1981200"/>
            <a:ext cx="2186126" cy="762000"/>
          </a:xfrm>
          <a:prstGeom prst="rect">
            <a:avLst/>
          </a:prstGeom>
          <a:solidFill>
            <a:srgbClr val="7FAEE7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91304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701030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10756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720483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293834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803560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313286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823012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4214674" y="1981200"/>
            <a:ext cx="2186126" cy="762000"/>
          </a:xfrm>
          <a:prstGeom prst="rect">
            <a:avLst/>
          </a:prstGeom>
          <a:solidFill>
            <a:srgbClr val="92D050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057400" y="1981200"/>
            <a:ext cx="2186126" cy="762000"/>
          </a:xfrm>
          <a:prstGeom prst="rect">
            <a:avLst/>
          </a:prstGeom>
          <a:solidFill>
            <a:srgbClr val="7FAEE7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Модельная задача</a:t>
            </a:r>
            <a:endParaRPr lang="ru-RU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2191304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701030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210756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720483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293834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03560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13286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823012" y="2133601"/>
            <a:ext cx="470517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066801" y="2895600"/>
            <a:ext cx="1371600" cy="533400"/>
          </a:xfrm>
          <a:prstGeom prst="rect">
            <a:avLst/>
          </a:prstGeom>
          <a:solidFill>
            <a:srgbClr val="7FAE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main()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752601" y="49530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752601" y="57912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-52"/>
              </a:rPr>
              <a:t>thread1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46" name="Elbow Connector 45"/>
          <p:cNvCxnSpPr>
            <a:stCxn id="43" idx="1"/>
            <a:endCxn id="44" idx="1"/>
          </p:cNvCxnSpPr>
          <p:nvPr/>
        </p:nvCxnSpPr>
        <p:spPr bwMode="auto">
          <a:xfrm rot="10800000" flipH="1" flipV="1">
            <a:off x="1066801" y="3162300"/>
            <a:ext cx="685800" cy="20574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15"/>
          <p:cNvCxnSpPr>
            <a:stCxn id="43" idx="1"/>
            <a:endCxn id="45" idx="1"/>
          </p:cNvCxnSpPr>
          <p:nvPr/>
        </p:nvCxnSpPr>
        <p:spPr bwMode="auto">
          <a:xfrm rot="10800000" flipH="1" flipV="1">
            <a:off x="1066801" y="3162300"/>
            <a:ext cx="685800" cy="28956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1752601" y="3733800"/>
            <a:ext cx="1371600" cy="990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pitchFamily="18" charset="-52"/>
              </a:rPr>
              <a:t>malloc</a:t>
            </a:r>
            <a:r>
              <a:rPr lang="en-US" sz="1800" dirty="0" smtClean="0">
                <a:latin typeface="Times New Roman" pitchFamily="18" charset="-52"/>
              </a:rPr>
              <a:t>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rPr>
              <a:t>shared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pitchFamily="18" charset="-52"/>
              </a:rPr>
              <a:t>resource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49" name="Elbow Connector 48"/>
          <p:cNvCxnSpPr>
            <a:stCxn id="43" idx="1"/>
            <a:endCxn id="48" idx="1"/>
          </p:cNvCxnSpPr>
          <p:nvPr/>
        </p:nvCxnSpPr>
        <p:spPr bwMode="auto">
          <a:xfrm rot="10800000" flipH="1" flipV="1">
            <a:off x="1066801" y="3162300"/>
            <a:ext cx="685800" cy="1066800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3962401" y="4953000"/>
            <a:ext cx="685800" cy="533400"/>
          </a:xfrm>
          <a:prstGeom prst="rect">
            <a:avLst/>
          </a:prstGeom>
          <a:solidFill>
            <a:srgbClr val="7FAEE7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962401" y="5791200"/>
            <a:ext cx="685800" cy="533400"/>
          </a:xfrm>
          <a:prstGeom prst="rect">
            <a:avLst/>
          </a:prstGeom>
          <a:solidFill>
            <a:srgbClr val="92D050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55" name="Straight Arrow Connector 54"/>
          <p:cNvCxnSpPr>
            <a:stCxn id="44" idx="3"/>
            <a:endCxn id="52" idx="1"/>
          </p:cNvCxnSpPr>
          <p:nvPr/>
        </p:nvCxnSpPr>
        <p:spPr bwMode="auto">
          <a:xfrm>
            <a:off x="3124201" y="52197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45" idx="3"/>
            <a:endCxn id="53" idx="1"/>
          </p:cNvCxnSpPr>
          <p:nvPr/>
        </p:nvCxnSpPr>
        <p:spPr bwMode="auto">
          <a:xfrm>
            <a:off x="3124201" y="60579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Elbow Connector 24"/>
          <p:cNvCxnSpPr>
            <a:stCxn id="37" idx="2"/>
            <a:endCxn id="51" idx="2"/>
          </p:cNvCxnSpPr>
          <p:nvPr/>
        </p:nvCxnSpPr>
        <p:spPr bwMode="auto">
          <a:xfrm rot="16200000" flipH="1">
            <a:off x="4555540" y="1991002"/>
            <a:ext cx="152399" cy="1351995"/>
          </a:xfrm>
          <a:prstGeom prst="bentConnector3">
            <a:avLst>
              <a:gd name="adj1" fmla="val 2500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Elbow Connector 26"/>
          <p:cNvCxnSpPr>
            <a:stCxn id="41" idx="0"/>
            <a:endCxn id="50" idx="0"/>
          </p:cNvCxnSpPr>
          <p:nvPr/>
        </p:nvCxnSpPr>
        <p:spPr bwMode="auto">
          <a:xfrm rot="16200000" flipV="1">
            <a:off x="4528167" y="603497"/>
            <a:ext cx="152401" cy="2907808"/>
          </a:xfrm>
          <a:prstGeom prst="bentConnector3">
            <a:avLst>
              <a:gd name="adj1" fmla="val 249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52" idx="3"/>
            <a:endCxn id="48" idx="3"/>
          </p:cNvCxnSpPr>
          <p:nvPr/>
        </p:nvCxnSpPr>
        <p:spPr bwMode="auto">
          <a:xfrm flipH="1" flipV="1">
            <a:off x="3124201" y="4229100"/>
            <a:ext cx="1524000" cy="990600"/>
          </a:xfrm>
          <a:prstGeom prst="bentConnector3">
            <a:avLst>
              <a:gd name="adj1" fmla="val -1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53" idx="3"/>
            <a:endCxn id="48" idx="3"/>
          </p:cNvCxnSpPr>
          <p:nvPr/>
        </p:nvCxnSpPr>
        <p:spPr bwMode="auto">
          <a:xfrm flipH="1" flipV="1">
            <a:off x="3124201" y="4229100"/>
            <a:ext cx="1524000" cy="1828800"/>
          </a:xfrm>
          <a:prstGeom prst="bentConnector3">
            <a:avLst>
              <a:gd name="adj1" fmla="val -1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6019801" y="49530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rPr>
              <a:t>printf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rPr>
              <a:t>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019801" y="57912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Times New Roman" pitchFamily="18" charset="-52"/>
              </a:rPr>
              <a:t>printf</a:t>
            </a:r>
            <a:r>
              <a:rPr lang="en-US" dirty="0" smtClean="0">
                <a:latin typeface="Times New Roman" pitchFamily="18" charset="-52"/>
              </a:rPr>
              <a:t>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60" name="Straight Arrow Connector 59"/>
          <p:cNvCxnSpPr>
            <a:stCxn id="52" idx="3"/>
            <a:endCxn id="56" idx="1"/>
          </p:cNvCxnSpPr>
          <p:nvPr/>
        </p:nvCxnSpPr>
        <p:spPr bwMode="auto">
          <a:xfrm>
            <a:off x="4648201" y="52197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3" idx="3"/>
            <a:endCxn id="58" idx="1"/>
          </p:cNvCxnSpPr>
          <p:nvPr/>
        </p:nvCxnSpPr>
        <p:spPr bwMode="auto">
          <a:xfrm>
            <a:off x="4648201" y="60579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6019800" y="3733800"/>
            <a:ext cx="1371600" cy="990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pitchFamily="18" charset="-52"/>
              </a:rPr>
              <a:t>malloc</a:t>
            </a:r>
            <a:r>
              <a:rPr lang="en-US" sz="1800" dirty="0" smtClean="0">
                <a:latin typeface="Times New Roman" pitchFamily="18" charset="-52"/>
              </a:rPr>
              <a:t>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rPr>
              <a:t>shared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pitchFamily="18" charset="-52"/>
              </a:rPr>
              <a:t>resource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65" name="Straight Arrow Connector 64"/>
          <p:cNvCxnSpPr>
            <a:stCxn id="48" idx="3"/>
            <a:endCxn id="64" idx="1"/>
          </p:cNvCxnSpPr>
          <p:nvPr/>
        </p:nvCxnSpPr>
        <p:spPr bwMode="auto">
          <a:xfrm>
            <a:off x="3124201" y="4229100"/>
            <a:ext cx="289559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5334001" y="3581400"/>
            <a:ext cx="304800" cy="2743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BARRIER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Elbow Connector 68"/>
          <p:cNvCxnSpPr>
            <a:stCxn id="64" idx="3"/>
            <a:endCxn id="56" idx="3"/>
          </p:cNvCxnSpPr>
          <p:nvPr/>
        </p:nvCxnSpPr>
        <p:spPr bwMode="auto">
          <a:xfrm>
            <a:off x="7391400" y="4229100"/>
            <a:ext cx="1" cy="990600"/>
          </a:xfrm>
          <a:prstGeom prst="bentConnector3">
            <a:avLst>
              <a:gd name="adj1" fmla="val 22860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Elbow Connector 70"/>
          <p:cNvCxnSpPr>
            <a:stCxn id="64" idx="3"/>
            <a:endCxn id="58" idx="3"/>
          </p:cNvCxnSpPr>
          <p:nvPr/>
        </p:nvCxnSpPr>
        <p:spPr bwMode="auto">
          <a:xfrm>
            <a:off x="7391400" y="4229100"/>
            <a:ext cx="1" cy="1828800"/>
          </a:xfrm>
          <a:prstGeom prst="bentConnector3">
            <a:avLst>
              <a:gd name="adj1" fmla="val 22860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cudaGetDeviceCount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cudaSetDevice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err="1" smtClean="0"/>
              <a:t>omp_set_num_threads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omp_get_thread_num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omp_get_num_threads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pragma</a:t>
            </a:r>
            <a:r>
              <a:rPr lang="en-US" sz="2400" dirty="0" smtClean="0"/>
              <a:t> </a:t>
            </a:r>
            <a:r>
              <a:rPr lang="en-US" sz="2400" dirty="0" err="1" smtClean="0"/>
              <a:t>omp</a:t>
            </a:r>
            <a:r>
              <a:rPr lang="en-US" sz="2400" dirty="0" smtClean="0"/>
              <a:t> parallel</a:t>
            </a:r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pragma</a:t>
            </a:r>
            <a:r>
              <a:rPr lang="en-US" sz="2400" dirty="0" smtClean="0"/>
              <a:t> </a:t>
            </a:r>
            <a:r>
              <a:rPr lang="en-US" sz="2400" dirty="0" err="1" smtClean="0"/>
              <a:t>omp</a:t>
            </a:r>
            <a:r>
              <a:rPr lang="en-US" sz="2400" dirty="0" smtClean="0"/>
              <a:t> barrier</a:t>
            </a:r>
          </a:p>
          <a:p>
            <a:endParaRPr lang="ru-RU" sz="2400" dirty="0"/>
          </a:p>
        </p:txBody>
      </p:sp>
      <p:pic>
        <p:nvPicPr>
          <p:cNvPr id="7" name="Picture 3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2800" y="1981200"/>
            <a:ext cx="4013200" cy="27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Модельная задача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5167313" cy="246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1728747"/>
            <a:ext cx="3962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1242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</a:t>
            </a:r>
            <a:r>
              <a:rPr lang="ru-RU" dirty="0" smtClean="0"/>
              <a:t> </a:t>
            </a:r>
            <a:r>
              <a:rPr lang="en-US" dirty="0" smtClean="0"/>
              <a:t>Runtime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8915400" cy="4411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441113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* a   = new float [N];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* dev = NULL;	       		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cudaMalloc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(void**)&amp;dev, N *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 float )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dim3 threads = dim3( 512, 1 );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dim3 blocks  = dim3( N /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threads.x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1 );</a:t>
                      </a:r>
                    </a:p>
                    <a:p>
                      <a:endParaRPr lang="ru-RU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kernel&lt;&lt;&lt;blocks, threads&gt;&gt;&gt; ( dev );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cudaThreadSynchronize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cudaMemcpy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(a, dev, N*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(float),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cudaMemcpyDeviceToHost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cudaFree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dev );</a:t>
                      </a:r>
                      <a:endParaRPr lang="pt-BR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2400" y="1828800"/>
            <a:ext cx="3657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2590800"/>
            <a:ext cx="6172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038600"/>
            <a:ext cx="4724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800600"/>
            <a:ext cx="7543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5257800"/>
            <a:ext cx="2209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Модельная задача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7825"/>
            <a:ext cx="7453313" cy="489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7200" y="2057400"/>
            <a:ext cx="5562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590800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4259249"/>
            <a:ext cx="556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4876800"/>
            <a:ext cx="434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5257800"/>
            <a:ext cx="701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6248400"/>
            <a:ext cx="6324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1644596"/>
            <a:ext cx="5562600" cy="398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Модельная задача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76400"/>
            <a:ext cx="8774906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96955" y="1676400"/>
            <a:ext cx="2057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546" y="2514600"/>
            <a:ext cx="246225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547" y="3276600"/>
            <a:ext cx="246225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547" y="2895600"/>
            <a:ext cx="48105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MPICH2</a:t>
            </a:r>
            <a:endParaRPr lang="ru-RU" dirty="0" smtClean="0"/>
          </a:p>
          <a:p>
            <a:r>
              <a:rPr lang="ru-RU" dirty="0" smtClean="0">
                <a:hlinkClick r:id="rId3"/>
              </a:rPr>
              <a:t>Инструкция по установке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Programming Guide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905000"/>
            <a:ext cx="36641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4267200"/>
            <a:ext cx="36641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</a:t>
            </a:r>
            <a:r>
              <a:rPr lang="en-US" dirty="0" smtClean="0"/>
              <a:t>MPI</a:t>
            </a:r>
            <a:endParaRPr lang="ru-RU" dirty="0"/>
          </a:p>
        </p:txBody>
      </p:sp>
      <p:pic>
        <p:nvPicPr>
          <p:cNvPr id="1026" name="Picture 2" descr="C:\Users\akharlamov.NVIDIA.COM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4953000" cy="3648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Модельная задача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5786438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6954" y="1600200"/>
            <a:ext cx="384644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6955" y="2362200"/>
            <a:ext cx="384644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004" y="3200400"/>
            <a:ext cx="384644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955" y="3581400"/>
            <a:ext cx="384644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6955" y="4419600"/>
            <a:ext cx="5141845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5988844" cy="282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6954" y="2286000"/>
            <a:ext cx="5218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19400"/>
            <a:ext cx="3352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27660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Модельная задача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6310313" cy="351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2856" y="2286000"/>
            <a:ext cx="5218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856" y="2743200"/>
            <a:ext cx="5675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498" y="3733800"/>
            <a:ext cx="237810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856" y="4343400"/>
            <a:ext cx="2001744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1910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imes New Roman" pitchFamily="18" charset="-52"/>
              </a:rPr>
              <a:t>MPI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57800" y="41910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imes New Roman" pitchFamily="18" charset="-52"/>
              </a:rPr>
              <a:t>MPI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19800" y="41910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imes New Roman" pitchFamily="18" charset="-52"/>
              </a:rPr>
              <a:t>MPI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858000" y="41910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imes New Roman" pitchFamily="18" charset="-52"/>
              </a:rPr>
              <a:t>MPI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cxnSp>
        <p:nvCxnSpPr>
          <p:cNvPr id="24" name="Elbow Connector 23"/>
          <p:cNvCxnSpPr>
            <a:stCxn id="10" idx="2"/>
            <a:endCxn id="18" idx="2"/>
          </p:cNvCxnSpPr>
          <p:nvPr/>
        </p:nvCxnSpPr>
        <p:spPr bwMode="auto">
          <a:xfrm rot="16200000" flipH="1">
            <a:off x="5105400" y="4229100"/>
            <a:ext cx="1588" cy="8382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18" idx="0"/>
            <a:endCxn id="19" idx="0"/>
          </p:cNvCxnSpPr>
          <p:nvPr/>
        </p:nvCxnSpPr>
        <p:spPr bwMode="auto">
          <a:xfrm rot="5400000" flipH="1" flipV="1">
            <a:off x="5905500" y="3810000"/>
            <a:ext cx="1588" cy="7620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Elbow Connector 27"/>
          <p:cNvCxnSpPr>
            <a:stCxn id="19" idx="2"/>
            <a:endCxn id="20" idx="2"/>
          </p:cNvCxnSpPr>
          <p:nvPr/>
        </p:nvCxnSpPr>
        <p:spPr bwMode="auto">
          <a:xfrm rot="16200000" flipH="1">
            <a:off x="6705600" y="4229100"/>
            <a:ext cx="1588" cy="8382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hape 29"/>
          <p:cNvCxnSpPr>
            <a:stCxn id="20" idx="3"/>
            <a:endCxn id="10" idx="0"/>
          </p:cNvCxnSpPr>
          <p:nvPr/>
        </p:nvCxnSpPr>
        <p:spPr bwMode="auto">
          <a:xfrm flipH="1" flipV="1">
            <a:off x="4686300" y="4191000"/>
            <a:ext cx="2705100" cy="228600"/>
          </a:xfrm>
          <a:prstGeom prst="bentConnector4">
            <a:avLst>
              <a:gd name="adj1" fmla="val -8451"/>
              <a:gd name="adj2" fmla="val 2347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29699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03600" y="2828925"/>
            <a:ext cx="2286000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http://iproc.ru/programming/openmp-visual-studio/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http://iproc.ru/programming/mpich-windows/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http://www.mcs.anl.gov/research/projects/mpich2/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Ресурсы нашего курса	</a:t>
            </a: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591050"/>
          </a:xfrm>
        </p:spPr>
        <p:txBody>
          <a:bodyPr/>
          <a:lstStyle/>
          <a:p>
            <a:r>
              <a:rPr lang="en-US" sz="2800" smtClean="0">
                <a:hlinkClick r:id="rId3"/>
              </a:rPr>
              <a:t>CUDA.CS.MSU.SU</a:t>
            </a:r>
            <a:endParaRPr lang="en-US" sz="2800" smtClean="0"/>
          </a:p>
          <a:p>
            <a:pPr lvl="1"/>
            <a:r>
              <a:rPr lang="ru-RU" sz="2400" smtClean="0"/>
              <a:t>Место для вопросов и дискуссий</a:t>
            </a:r>
          </a:p>
          <a:p>
            <a:pPr lvl="1"/>
            <a:r>
              <a:rPr lang="ru-RU" sz="2400" smtClean="0"/>
              <a:t>Место для материалов нашего курса</a:t>
            </a:r>
          </a:p>
          <a:p>
            <a:pPr lvl="1"/>
            <a:r>
              <a:rPr lang="ru-RU" sz="2400" smtClean="0"/>
              <a:t>Место для ваших статей!</a:t>
            </a:r>
          </a:p>
          <a:p>
            <a:pPr lvl="2"/>
            <a:r>
              <a:rPr lang="ru-RU" sz="2000" smtClean="0"/>
              <a:t>Если вы нашли какой</a:t>
            </a:r>
            <a:r>
              <a:rPr lang="en-US" sz="2000" smtClean="0"/>
              <a:t>-</a:t>
            </a:r>
            <a:r>
              <a:rPr lang="ru-RU" sz="2000" smtClean="0"/>
              <a:t>то интересный подход!</a:t>
            </a:r>
          </a:p>
          <a:p>
            <a:pPr lvl="2"/>
            <a:r>
              <a:rPr lang="ru-RU" sz="2000" smtClean="0"/>
              <a:t>Или исследовали производительность разных подходов и знаете, какой из них самый быстрый!</a:t>
            </a:r>
          </a:p>
          <a:p>
            <a:pPr lvl="2"/>
            <a:r>
              <a:rPr lang="ru-RU" sz="2000" smtClean="0"/>
              <a:t>Или знаете способы сделать работу с </a:t>
            </a:r>
            <a:r>
              <a:rPr lang="en-US" sz="2000" smtClean="0"/>
              <a:t>CUDA </a:t>
            </a:r>
            <a:r>
              <a:rPr lang="ru-RU" sz="2000" smtClean="0"/>
              <a:t>проще</a:t>
            </a:r>
            <a:r>
              <a:rPr lang="en-US" sz="2000" smtClean="0"/>
              <a:t>!</a:t>
            </a:r>
          </a:p>
          <a:p>
            <a:r>
              <a:rPr lang="en-US" smtClean="0"/>
              <a:t> </a:t>
            </a:r>
            <a:r>
              <a:rPr lang="en-US" smtClean="0">
                <a:hlinkClick r:id="rId4"/>
              </a:rPr>
              <a:t>s</a:t>
            </a:r>
            <a:r>
              <a:rPr lang="en-US" sz="2800" smtClean="0">
                <a:hlinkClick r:id="rId4"/>
              </a:rPr>
              <a:t>teps3d.narod.ru</a:t>
            </a:r>
            <a:endParaRPr lang="en-US" sz="2800" smtClean="0"/>
          </a:p>
          <a:p>
            <a:r>
              <a:rPr lang="en-US" sz="2800" smtClean="0"/>
              <a:t> </a:t>
            </a:r>
            <a:r>
              <a:rPr lang="en-US" sz="2800" smtClean="0">
                <a:hlinkClick r:id="rId5"/>
              </a:rPr>
              <a:t>www.nvidia.ru</a:t>
            </a:r>
            <a:r>
              <a:rPr lang="en-US" sz="2800" smtClean="0"/>
              <a:t> 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</a:t>
            </a:r>
            <a:r>
              <a:rPr lang="ru-RU" dirty="0" smtClean="0"/>
              <a:t> </a:t>
            </a:r>
            <a:r>
              <a:rPr lang="en-US" dirty="0" smtClean="0"/>
              <a:t>Runtime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57200" y="1828800"/>
          <a:ext cx="6629400" cy="190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0"/>
              </a:tblGrid>
              <a:tr h="1904999">
                <a:tc>
                  <a:txBody>
                    <a:bodyPr/>
                    <a:lstStyle/>
                    <a:p>
                      <a:r>
                        <a:rPr lang="da-DK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__global__ void kernel ( float * data )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blockIdx.x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blockDim.x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threadIdx.x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</a:p>
                    <a:p>
                      <a:r>
                        <a:rPr lang="nn-NO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data [idx]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nn-NO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 Runtime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76400"/>
            <a:ext cx="3661636" cy="481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730" y="1600200"/>
            <a:ext cx="3669771" cy="5334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NVCC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ptx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-keep</a:t>
            </a:r>
          </a:p>
          <a:p>
            <a:pPr>
              <a:spcAft>
                <a:spcPts val="600"/>
              </a:spcAft>
              <a:buNone/>
            </a:pP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 Runtime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730" y="1676399"/>
            <a:ext cx="3669771" cy="471593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NVCC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ptx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-keep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648201"/>
          <a:ext cx="6629400" cy="190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0"/>
              </a:tblGrid>
              <a:tr h="1904999">
                <a:tc>
                  <a:txBody>
                    <a:bodyPr/>
                    <a:lstStyle/>
                    <a:p>
                      <a:r>
                        <a:rPr lang="da-DK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__global__ void kernel ( float * data )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blockIdx.x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blockDim.x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threadIdx.x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</a:p>
                    <a:p>
                      <a:r>
                        <a:rPr lang="nn-NO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data [idx]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nn-NO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39520"/>
          <a:ext cx="8686800" cy="546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0"/>
              </a:tblGrid>
              <a:tr h="4953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.entry _Z6kernelPf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(.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param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.u32 __cudaparm__Z6kernelPf_data)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.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.u16 %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rh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&lt;4&gt;;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.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.u32 %r&lt;8&gt;;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.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.f32 %f&lt;3&gt;;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.loc	14	6	0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$LBB1__Z6kernelPf: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.loc	14	10	0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mov.u16 	%rh1, %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ctaid.x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 //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mov.u16 	%rh2, %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ntid.x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  //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mul.wide.u16 	%r1, %rh1, %rh2;	//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cvt.u32.u16 	%r2, %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tid.x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    	//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add.u32 	%r3, %r2, %r1;   //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cvt.rn.f32.s32 	%f1, %r3;     	//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ld.param.u32 	%r4, [__cudaparm__Z6kernelPf_data];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id:14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mul.lo.u32 	%r5, %r3, 4;     //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add.u32 	%r6, %r4, %r5;   //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st.global.f32 	[%r6+0], %f1;  	// id:15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.loc	14	11	0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exit;                         	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$LDWend__Z6kernelPf: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// _Z6kernelPf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CUDA C Driver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763000" cy="527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0"/>
              </a:tblGrid>
              <a:tr h="5274734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CUdevice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device;</a:t>
                      </a:r>
                    </a:p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CUcontext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context;</a:t>
                      </a:r>
                    </a:p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CUmodule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module;</a:t>
                      </a:r>
                    </a:p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CUfunction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function;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CUdeviceptr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pData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 *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pHostData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new float[N];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cuInit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(0);</a:t>
                      </a:r>
                    </a:p>
                    <a:p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cuDeviceGetCount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device_count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cuDeviceGet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&amp;device, 0 );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cuCtxCreate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&amp;context, 0, device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cuModuleLoad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&amp;module, "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hello.cuda_runtime.ptx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 );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cuModuleGetFunction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&amp;function, module, "_Z6kernelPf"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cuMemAlloc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&amp;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pData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N *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sizeof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(float) );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</a:p>
                  </a:txBody>
                  <a:tcPr marL="76200" marR="76200" marT="50800" marB="508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1371600"/>
            <a:ext cx="25908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810000"/>
            <a:ext cx="4038600" cy="609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572000"/>
            <a:ext cx="4572000" cy="37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029200"/>
            <a:ext cx="693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5791200"/>
            <a:ext cx="502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Современный портрет">
  <a:themeElements>
    <a:clrScheme name="Современный портрет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Современный портрет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Современный портрет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Office\Шаблоны\Дизайны презентаций\Современный портрет.pot</Template>
  <TotalTime>1226</TotalTime>
  <Words>1084</Words>
  <Application>Microsoft Office PowerPoint</Application>
  <PresentationFormat>On-screen Show (4:3)</PresentationFormat>
  <Paragraphs>415</Paragraphs>
  <Slides>49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Современный портрет</vt:lpstr>
      <vt:lpstr>CUDA API  &amp;  Multi-GPU</vt:lpstr>
      <vt:lpstr>CUDA API </vt:lpstr>
      <vt:lpstr>CUDA C (Runtime API)</vt:lpstr>
      <vt:lpstr>CUDA C Runtime</vt:lpstr>
      <vt:lpstr>CUDA C Runtime</vt:lpstr>
      <vt:lpstr>CUDA C Runtime</vt:lpstr>
      <vt:lpstr>CUDA C Runtime</vt:lpstr>
      <vt:lpstr>CUDA C Runtime</vt:lpstr>
      <vt:lpstr>CUDA C Driver</vt:lpstr>
      <vt:lpstr>CUDA C Driver</vt:lpstr>
      <vt:lpstr>OpenCL</vt:lpstr>
      <vt:lpstr>CUDA vs OpenCL Терминология</vt:lpstr>
      <vt:lpstr>CUDA vs OpenCL Спецификаторы функций</vt:lpstr>
      <vt:lpstr>CUDA vs OpenCL Пространство памяти</vt:lpstr>
      <vt:lpstr>OpenCL</vt:lpstr>
      <vt:lpstr>OpenCL</vt:lpstr>
      <vt:lpstr>DirectX Compute</vt:lpstr>
      <vt:lpstr>DirectX</vt:lpstr>
      <vt:lpstr>CUDA vs DirectX Спецификаторы функций</vt:lpstr>
      <vt:lpstr>CUDA vs DirectX Compute Пространство памяти</vt:lpstr>
      <vt:lpstr>DirectX</vt:lpstr>
      <vt:lpstr>DirectX</vt:lpstr>
      <vt:lpstr>DirectX</vt:lpstr>
      <vt:lpstr>DirectX</vt:lpstr>
      <vt:lpstr>DirectX</vt:lpstr>
      <vt:lpstr>Slide 26</vt:lpstr>
      <vt:lpstr>DirectX Compute</vt:lpstr>
      <vt:lpstr>DirectX Compute</vt:lpstr>
      <vt:lpstr>Multi-GPU </vt:lpstr>
      <vt:lpstr>Multi-GPU </vt:lpstr>
      <vt:lpstr>CUDA</vt:lpstr>
      <vt:lpstr>Кластер</vt:lpstr>
      <vt:lpstr>Пример</vt:lpstr>
      <vt:lpstr>Пример</vt:lpstr>
      <vt:lpstr>Модельная задача</vt:lpstr>
      <vt:lpstr>Модельная задача</vt:lpstr>
      <vt:lpstr>CUDA</vt:lpstr>
      <vt:lpstr>OpenMP</vt:lpstr>
      <vt:lpstr>Модельная задача</vt:lpstr>
      <vt:lpstr>Модельная задача</vt:lpstr>
      <vt:lpstr>Модельная задача</vt:lpstr>
      <vt:lpstr>MPI</vt:lpstr>
      <vt:lpstr>Запуск MPI</vt:lpstr>
      <vt:lpstr>Модельная задача</vt:lpstr>
      <vt:lpstr>Модельная задача</vt:lpstr>
      <vt:lpstr>Модельная задача</vt:lpstr>
      <vt:lpstr>Slide 47</vt:lpstr>
      <vt:lpstr>Ссылки</vt:lpstr>
      <vt:lpstr>Ресурсы нашего курса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akharlamov</cp:lastModifiedBy>
  <cp:revision>201</cp:revision>
  <dcterms:created xsi:type="dcterms:W3CDTF">2009-02-23T09:35:34Z</dcterms:created>
  <dcterms:modified xsi:type="dcterms:W3CDTF">2010-04-27T17:10:23Z</dcterms:modified>
</cp:coreProperties>
</file>