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493" r:id="rId5"/>
    <p:sldId id="580" r:id="rId6"/>
    <p:sldId id="554" r:id="rId7"/>
    <p:sldId id="555" r:id="rId8"/>
    <p:sldId id="556" r:id="rId9"/>
    <p:sldId id="557" r:id="rId10"/>
    <p:sldId id="558" r:id="rId11"/>
    <p:sldId id="560" r:id="rId12"/>
    <p:sldId id="561" r:id="rId13"/>
    <p:sldId id="562" r:id="rId14"/>
    <p:sldId id="564" r:id="rId15"/>
    <p:sldId id="566" r:id="rId16"/>
    <p:sldId id="567" r:id="rId17"/>
    <p:sldId id="568" r:id="rId18"/>
    <p:sldId id="569" r:id="rId19"/>
    <p:sldId id="570" r:id="rId20"/>
    <p:sldId id="572" r:id="rId21"/>
    <p:sldId id="573" r:id="rId22"/>
    <p:sldId id="574" r:id="rId23"/>
    <p:sldId id="582" r:id="rId24"/>
    <p:sldId id="581" r:id="rId25"/>
  </p:sldIdLst>
  <p:sldSz cx="10972800" cy="61722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6B900"/>
    <a:srgbClr val="348B25"/>
    <a:srgbClr val="74C1F0"/>
    <a:srgbClr val="FC8604"/>
    <a:srgbClr val="8BC63F"/>
    <a:srgbClr val="C26702"/>
    <a:srgbClr val="B5DE8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596" autoAdjust="0"/>
    <p:restoredTop sz="79475" autoAdjust="0"/>
  </p:normalViewPr>
  <p:slideViewPr>
    <p:cSldViewPr snapToGrid="0">
      <p:cViewPr varScale="1">
        <p:scale>
          <a:sx n="100" d="100"/>
          <a:sy n="100" d="100"/>
        </p:scale>
        <p:origin x="-102" y="-426"/>
      </p:cViewPr>
      <p:guideLst>
        <p:guide orient="horz" pos="1944"/>
        <p:guide pos="345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101" d="100"/>
          <a:sy n="101" d="100"/>
        </p:scale>
        <p:origin x="-309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34" charset="-128"/>
                <a:cs typeface="+mn-cs"/>
              </a:defRPr>
            </a:lvl1pPr>
          </a:lstStyle>
          <a:p>
            <a:pPr>
              <a:defRPr/>
            </a:pPr>
            <a:endParaRPr lang="en-US" dirty="0"/>
          </a:p>
        </p:txBody>
      </p:sp>
      <p:sp>
        <p:nvSpPr>
          <p:cNvPr id="481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34" charset="-128"/>
                <a:cs typeface="+mn-cs"/>
              </a:defRPr>
            </a:lvl1pPr>
          </a:lstStyle>
          <a:p>
            <a:pPr>
              <a:defRPr/>
            </a:pPr>
            <a:fld id="{A69F0726-E8AC-4284-924B-93F5EE6EAD98}" type="datetimeFigureOut">
              <a:rPr lang="en-US"/>
              <a:pPr>
                <a:defRPr/>
              </a:pPr>
              <a:t>5/4/2010</a:t>
            </a:fld>
            <a:endParaRPr lang="en-US" dirty="0"/>
          </a:p>
        </p:txBody>
      </p:sp>
      <p:sp>
        <p:nvSpPr>
          <p:cNvPr id="481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34" charset="-128"/>
                <a:cs typeface="+mn-cs"/>
              </a:defRPr>
            </a:lvl1pPr>
          </a:lstStyle>
          <a:p>
            <a:pPr>
              <a:defRPr/>
            </a:pPr>
            <a:endParaRPr lang="en-US" dirty="0"/>
          </a:p>
        </p:txBody>
      </p:sp>
      <p:sp>
        <p:nvSpPr>
          <p:cNvPr id="481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ea typeface="ＭＳ Ｐゴシック" pitchFamily="34" charset="-128"/>
                <a:cs typeface="+mn-cs"/>
              </a:defRPr>
            </a:lvl1pPr>
          </a:lstStyle>
          <a:p>
            <a:pPr>
              <a:defRPr/>
            </a:pPr>
            <a:fld id="{A1A41584-8FBA-4C92-B362-DD4396DDD608}"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pitchFamily="-16" charset="-128"/>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pitchFamily="-16" charset="-128"/>
                <a:cs typeface="+mn-cs"/>
              </a:defRPr>
            </a:lvl1pPr>
          </a:lstStyle>
          <a:p>
            <a:pPr>
              <a:defRPr/>
            </a:pPr>
            <a:fld id="{0EFD2D7F-A763-4126-9B71-A7F863137437}" type="datetimeFigureOut">
              <a:rPr lang="en-US"/>
              <a:pPr>
                <a:defRPr/>
              </a:pPr>
              <a:t>5/4/2010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pitchFamily="-16" charset="-128"/>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ＭＳ Ｐゴシック" pitchFamily="-16" charset="-128"/>
                <a:cs typeface="+mn-cs"/>
              </a:defRPr>
            </a:lvl1pPr>
          </a:lstStyle>
          <a:p>
            <a:pPr>
              <a:defRPr/>
            </a:pPr>
            <a:fld id="{E02D639A-AF38-4D9A-897E-57859A70BDE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EDAC47-0ACE-475B-8392-50EC529D678C}" type="slidenum">
              <a:rPr lang="en-US" smtClean="0">
                <a:ea typeface="MS PGothic" pitchFamily="34" charset="-128"/>
              </a:rPr>
              <a:pPr/>
              <a:t>1</a:t>
            </a:fld>
            <a:endParaRPr lang="en-US" dirty="0" smtClean="0">
              <a:ea typeface="MS PGothic"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Nexus CUDA Debugger</a:t>
            </a:r>
          </a:p>
          <a:p>
            <a:endParaRPr lang="en-US" dirty="0" smtClean="0"/>
          </a:p>
          <a:p>
            <a:r>
              <a:rPr lang="en-US" dirty="0" smtClean="0"/>
              <a:t>See Demo script for the </a:t>
            </a:r>
            <a:r>
              <a:rPr lang="en-US" dirty="0" err="1" smtClean="0"/>
              <a:t>NexusGtcDemo</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Nexus Platform</a:t>
            </a:r>
            <a:r>
              <a:rPr lang="en-US" sz="1200" kern="1200" baseline="0" dirty="0" smtClean="0">
                <a:solidFill>
                  <a:schemeClr val="tx1"/>
                </a:solidFill>
                <a:latin typeface="+mn-lt"/>
                <a:ea typeface="+mn-ea"/>
                <a:cs typeface="+mn-cs"/>
              </a:rPr>
              <a:t> Analysis activity allows the developer to better understand what is happening on the platform as a whole – this really helps getting a birds-eye view of how the application is stressing the computing resources, data travelling back and forth, tasks and system dependencies, and how long workloads take.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Nexus Analysis session is capable of collecting a variety of OS-level events like process, thread, thread switch and module events -  CPU API events for knowing when function calls are taking place and for how long – here we currently support CUDA driver, DirectX 10 and 11, OpenGL 3.2, </a:t>
            </a:r>
            <a:r>
              <a:rPr lang="en-US" sz="1200" kern="1200" baseline="0" dirty="0" err="1" smtClean="0">
                <a:solidFill>
                  <a:schemeClr val="tx1"/>
                </a:solidFill>
                <a:latin typeface="+mn-lt"/>
                <a:ea typeface="+mn-ea"/>
                <a:cs typeface="+mn-cs"/>
              </a:rPr>
              <a:t>OpenCL</a:t>
            </a:r>
            <a:r>
              <a:rPr lang="en-US" sz="1200" kern="1200" baseline="0" dirty="0" smtClean="0">
                <a:solidFill>
                  <a:schemeClr val="tx1"/>
                </a:solidFill>
                <a:latin typeface="+mn-lt"/>
                <a:ea typeface="+mn-ea"/>
                <a:cs typeface="+mn-cs"/>
              </a:rPr>
              <a:t>, Cg 2.2. Nexus also allows to trace the GPU workloads resulting from these API calls – </a:t>
            </a:r>
            <a:r>
              <a:rPr lang="en-US" sz="1200" kern="1200" baseline="0" dirty="0" err="1" smtClean="0">
                <a:solidFill>
                  <a:schemeClr val="tx1"/>
                </a:solidFill>
                <a:latin typeface="+mn-lt"/>
                <a:ea typeface="+mn-ea"/>
                <a:cs typeface="+mn-cs"/>
              </a:rPr>
              <a:t>drawcall</a:t>
            </a:r>
            <a:r>
              <a:rPr lang="en-US" sz="1200" kern="1200" baseline="0" dirty="0" smtClean="0">
                <a:solidFill>
                  <a:schemeClr val="tx1"/>
                </a:solidFill>
                <a:latin typeface="+mn-lt"/>
                <a:ea typeface="+mn-ea"/>
                <a:cs typeface="+mn-cs"/>
              </a:rPr>
              <a:t>, kernel launches, memory copies,… and capture when and how long do these take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also the possibility for the application developer to annotate the source code with our Custom Event API which will help trace various tasks and sequences in the Host code.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Nexus 1.0,</a:t>
            </a:r>
            <a:r>
              <a:rPr lang="en-US" sz="1200" kern="1200" baseline="0" dirty="0" smtClean="0">
                <a:solidFill>
                  <a:schemeClr val="tx1"/>
                </a:solidFill>
                <a:latin typeface="+mn-lt"/>
                <a:ea typeface="+mn-ea"/>
                <a:cs typeface="+mn-cs"/>
              </a:rPr>
              <a:t> w</a:t>
            </a:r>
            <a:r>
              <a:rPr lang="en-US" sz="1200" kern="1200" dirty="0" smtClean="0">
                <a:solidFill>
                  <a:schemeClr val="tx1"/>
                </a:solidFill>
                <a:latin typeface="+mn-lt"/>
                <a:ea typeface="+mn-ea"/>
                <a:cs typeface="+mn-cs"/>
              </a:rPr>
              <a:t>e are also aiming at snapping call stacks for certain</a:t>
            </a:r>
            <a:r>
              <a:rPr lang="en-US" sz="1200" kern="1200" baseline="0" dirty="0" smtClean="0">
                <a:solidFill>
                  <a:schemeClr val="tx1"/>
                </a:solidFill>
                <a:latin typeface="+mn-lt"/>
                <a:ea typeface="+mn-ea"/>
                <a:cs typeface="+mn-cs"/>
              </a:rPr>
              <a:t> event records to help narrowing where certain calls are coming from.</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A</a:t>
            </a:r>
            <a:r>
              <a:rPr lang="en-US" sz="1200" b="0" kern="1200" baseline="0" dirty="0" smtClean="0">
                <a:solidFill>
                  <a:schemeClr val="tx1"/>
                </a:solidFill>
                <a:latin typeface="+mn-lt"/>
                <a:ea typeface="+mn-ea"/>
                <a:cs typeface="+mn-cs"/>
              </a:rPr>
              <a:t>s part of the analysis activity, a collection of summary pages, statistics and call logs are supported…</a:t>
            </a:r>
            <a:endParaRPr lang="en-US" sz="1200" b="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go back to our synthetic</a:t>
            </a:r>
            <a:r>
              <a:rPr lang="en-US" baseline="0" dirty="0" smtClean="0"/>
              <a:t> heterogeneous computing sample and see what information we can gather by using the Nexus Platform Analysis feature…</a:t>
            </a:r>
          </a:p>
          <a:p>
            <a:endParaRPr lang="en-US" baseline="0" dirty="0" smtClean="0"/>
          </a:p>
          <a:p>
            <a:r>
              <a:rPr lang="en-US" baseline="0" dirty="0" smtClean="0"/>
              <a:t>Look at the Demo script /Analysis session for the </a:t>
            </a:r>
            <a:r>
              <a:rPr lang="en-US" baseline="0" dirty="0" err="1" smtClean="0"/>
              <a:t>NexusGtcDemo</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Nexus Platform</a:t>
            </a:r>
            <a:r>
              <a:rPr lang="en-US" sz="1200" kern="1200" baseline="0" dirty="0" smtClean="0">
                <a:solidFill>
                  <a:schemeClr val="tx1"/>
                </a:solidFill>
                <a:latin typeface="+mn-lt"/>
                <a:ea typeface="+mn-ea"/>
                <a:cs typeface="+mn-cs"/>
              </a:rPr>
              <a:t> Analysis support a basic CUDA profiling feature. It allows the user to configure the counters to be sampled during a profiling sessions.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The most useful type of counters are memory </a:t>
            </a:r>
            <a:r>
              <a:rPr lang="en-US" sz="1200" kern="1200" baseline="0" dirty="0" err="1" smtClean="0">
                <a:solidFill>
                  <a:schemeClr val="tx1"/>
                </a:solidFill>
                <a:latin typeface="+mn-lt"/>
                <a:ea typeface="+mn-ea"/>
                <a:cs typeface="+mn-cs"/>
              </a:rPr>
              <a:t>coaslescing</a:t>
            </a:r>
            <a:r>
              <a:rPr lang="en-US" sz="1200" kern="1200" baseline="0" dirty="0" smtClean="0">
                <a:solidFill>
                  <a:schemeClr val="tx1"/>
                </a:solidFill>
                <a:latin typeface="+mn-lt"/>
                <a:ea typeface="+mn-ea"/>
                <a:cs typeface="+mn-cs"/>
              </a:rPr>
              <a:t>, branch divergence, warp serialization, # instruction executed…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All of the counters are HW counter. In addition to these, other SW counter are available and sampled in the Trace.</a:t>
            </a:r>
            <a:endParaRPr lang="en-US"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In the future,</a:t>
            </a:r>
            <a:r>
              <a:rPr lang="en-US" sz="1200" kern="1200" baseline="0" dirty="0" smtClean="0">
                <a:solidFill>
                  <a:schemeClr val="tx1"/>
                </a:solidFill>
                <a:latin typeface="+mn-lt"/>
                <a:ea typeface="+mn-ea"/>
                <a:cs typeface="+mn-cs"/>
              </a:rPr>
              <a:t> we will be adding more higher level counters </a:t>
            </a:r>
            <a:r>
              <a:rPr lang="en-US" sz="1200" kern="1200" dirty="0" smtClean="0">
                <a:solidFill>
                  <a:schemeClr val="tx1"/>
                </a:solidFill>
                <a:latin typeface="+mn-lt"/>
                <a:ea typeface="+mn-ea"/>
                <a:cs typeface="+mn-cs"/>
              </a:rPr>
              <a:t>such as instructions per cycle, stall reasons, and frame buffer bandwidth.</a:t>
            </a: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a:t>
            </a:r>
            <a:r>
              <a:rPr lang="en-US" baseline="0" dirty="0" smtClean="0"/>
              <a:t> just a screenshot of the Profiler</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u="sng" kern="1200" dirty="0" smtClean="0">
                <a:solidFill>
                  <a:schemeClr val="tx1"/>
                </a:solidFill>
                <a:latin typeface="+mn-lt"/>
                <a:ea typeface="+mn-ea"/>
                <a:cs typeface="+mn-cs"/>
              </a:rPr>
              <a:t>Nexus Build</a:t>
            </a:r>
          </a:p>
          <a:p>
            <a:endParaRPr lang="en-US" sz="1200" u="sng"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The</a:t>
            </a:r>
            <a:r>
              <a:rPr lang="en-US" sz="1200" u="none" kern="1200" baseline="0" dirty="0" smtClean="0">
                <a:solidFill>
                  <a:schemeClr val="tx1"/>
                </a:solidFill>
                <a:latin typeface="+mn-lt"/>
                <a:ea typeface="+mn-ea"/>
                <a:cs typeface="+mn-cs"/>
              </a:rPr>
              <a:t> Nexus Build systems allows the user to configure its use of visual studio in 2 ways: extend C++ projects or using the new CUDA project system.</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Extending existing C++ projects can be done with a separate set of properties that can be attached to the normal project. It can be found in the Project Panel with the Nexus icons – it brings the user all the options for configuring how the application can be launched (command line options, working directory), locally or remotely. It also offers the possibility to configure what files and directories have to be synchronized on the target platform in order to execute a remote activity. </a:t>
            </a:r>
          </a:p>
          <a:p>
            <a:r>
              <a:rPr lang="en-US" sz="1200" u="none" kern="1200" baseline="0" dirty="0" smtClean="0">
                <a:solidFill>
                  <a:schemeClr val="tx1"/>
                </a:solidFill>
                <a:latin typeface="+mn-lt"/>
                <a:ea typeface="+mn-ea"/>
                <a:cs typeface="+mn-cs"/>
              </a:rPr>
              <a:t>In addition to this, CUDA compilation can defined within the C++ project properties with a custom </a:t>
            </a:r>
            <a:r>
              <a:rPr lang="en-US" sz="1200" u="none" kern="1200" baseline="0" dirty="0" err="1" smtClean="0">
                <a:solidFill>
                  <a:schemeClr val="tx1"/>
                </a:solidFill>
                <a:latin typeface="+mn-lt"/>
                <a:ea typeface="+mn-ea"/>
                <a:cs typeface="+mn-cs"/>
              </a:rPr>
              <a:t>vsprop</a:t>
            </a:r>
            <a:r>
              <a:rPr lang="en-US" sz="1200" u="none" kern="1200" baseline="0" dirty="0" smtClean="0">
                <a:solidFill>
                  <a:schemeClr val="tx1"/>
                </a:solidFill>
                <a:latin typeface="+mn-lt"/>
                <a:ea typeface="+mn-ea"/>
                <a:cs typeface="+mn-cs"/>
              </a:rPr>
              <a:t> files. This mechanism allows the CUDA programmer to configure the compilation options via properties and </a:t>
            </a:r>
            <a:r>
              <a:rPr lang="en-US" sz="1200" u="none" kern="1200" baseline="0" dirty="0" err="1" smtClean="0">
                <a:solidFill>
                  <a:schemeClr val="tx1"/>
                </a:solidFill>
                <a:latin typeface="+mn-lt"/>
                <a:ea typeface="+mn-ea"/>
                <a:cs typeface="+mn-cs"/>
              </a:rPr>
              <a:t>combobox</a:t>
            </a:r>
            <a:r>
              <a:rPr lang="en-US" sz="1200" u="none" kern="1200" baseline="0" dirty="0" smtClean="0">
                <a:solidFill>
                  <a:schemeClr val="tx1"/>
                </a:solidFill>
                <a:latin typeface="+mn-lt"/>
                <a:ea typeface="+mn-ea"/>
                <a:cs typeface="+mn-cs"/>
              </a:rPr>
              <a:t> selection – removing the need to know all the </a:t>
            </a:r>
            <a:r>
              <a:rPr lang="en-US" sz="1200" u="none" kern="1200" baseline="0" dirty="0" err="1" smtClean="0">
                <a:solidFill>
                  <a:schemeClr val="tx1"/>
                </a:solidFill>
                <a:latin typeface="+mn-lt"/>
                <a:ea typeface="+mn-ea"/>
                <a:cs typeface="+mn-cs"/>
              </a:rPr>
              <a:t>nvcc</a:t>
            </a:r>
            <a:r>
              <a:rPr lang="en-US" sz="1200" u="none" kern="1200" baseline="0" dirty="0" smtClean="0">
                <a:solidFill>
                  <a:schemeClr val="tx1"/>
                </a:solidFill>
                <a:latin typeface="+mn-lt"/>
                <a:ea typeface="+mn-ea"/>
                <a:cs typeface="+mn-cs"/>
              </a:rPr>
              <a:t> command line options by heart.</a:t>
            </a:r>
          </a:p>
          <a:p>
            <a:pPr lvl="1"/>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Nexus</a:t>
            </a:r>
            <a:r>
              <a:rPr lang="en-US" sz="1200" kern="1200" baseline="0" dirty="0" smtClean="0">
                <a:solidFill>
                  <a:schemeClr val="tx1"/>
                </a:solidFill>
                <a:latin typeface="+mn-lt"/>
                <a:ea typeface="+mn-ea"/>
                <a:cs typeface="+mn-cs"/>
              </a:rPr>
              <a:t> also introduces a new set of project types for </a:t>
            </a:r>
            <a:r>
              <a:rPr lang="en-US" sz="1200" kern="1200" dirty="0" smtClean="0">
                <a:solidFill>
                  <a:schemeClr val="tx1"/>
                </a:solidFill>
                <a:latin typeface="+mn-lt"/>
                <a:ea typeface="+mn-ea"/>
                <a:cs typeface="+mn-cs"/>
              </a:rPr>
              <a:t>CUDA runtime and CUDA driver type</a:t>
            </a:r>
            <a:r>
              <a:rPr lang="en-US" sz="1200" kern="1200" baseline="0" dirty="0" smtClean="0">
                <a:solidFill>
                  <a:schemeClr val="tx1"/>
                </a:solidFill>
                <a:latin typeface="+mn-lt"/>
                <a:ea typeface="+mn-ea"/>
                <a:cs typeface="+mn-cs"/>
              </a:rPr>
              <a:t> of applications. This CUDA project provides an even tighter integration within Visual Studio where compilation options, build errors and Visual Studio Debugger commands are bound to the native Visual Studio systems.  For example, F5 will start a CUDA Debugger session as opposed to Nexus -&gt; Start CUDA Debugger for a C++ project extended by Nexus.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 system</a:t>
            </a:r>
          </a:p>
          <a:p>
            <a:r>
              <a:rPr lang="en-US" dirty="0" smtClean="0"/>
              <a:t>SLIMOS system</a:t>
            </a:r>
          </a:p>
          <a:p>
            <a:r>
              <a:rPr lang="en-US" dirty="0" smtClean="0"/>
              <a:t>Remote</a:t>
            </a:r>
            <a:r>
              <a:rPr lang="en-US" baseline="0" dirty="0" smtClean="0"/>
              <a:t> system</a:t>
            </a:r>
          </a:p>
          <a:p>
            <a:r>
              <a:rPr lang="en-US" baseline="0" dirty="0" smtClean="0"/>
              <a:t>Tesla GT2xx</a:t>
            </a:r>
          </a:p>
          <a:p>
            <a:r>
              <a:rPr lang="en-US" baseline="0" dirty="0" smtClean="0"/>
              <a:t>G92, GT2xx, …and Fermi</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Today’s PC windows development</a:t>
            </a:r>
            <a:r>
              <a:rPr lang="en-US" baseline="0" dirty="0" smtClean="0"/>
              <a:t> environment is broken up into 2 very distinct sides: CPU tools with Visual Studio for coding, building, debugging and profiling your application, and GPU tools living outside of Visual Studio ecosystem to compile Compute kernel and Graphics </a:t>
            </a:r>
            <a:r>
              <a:rPr lang="en-US" baseline="0" dirty="0" err="1" smtClean="0"/>
              <a:t>shader</a:t>
            </a:r>
            <a:r>
              <a:rPr lang="en-US" baseline="0" dirty="0" smtClean="0"/>
              <a:t> languages, debug and profiler 3D APIs, Debug and profile Compute kernels, etc….</a:t>
            </a:r>
          </a:p>
          <a:p>
            <a:r>
              <a:rPr lang="en-US" baseline="0" dirty="0" smtClean="0"/>
              <a:t>All of these GPU development activities are rather disconnected and distant from the main development environment – which on Windows happens to be Visual Studio – this is a big problem that leads to development time wasted jumping from one tool to another for each domain of computing activity.</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a:t>
            </a:r>
            <a:r>
              <a:rPr lang="en-US" baseline="0" dirty="0" smtClean="0"/>
              <a:t> developers have been asking all along is to be able to manage their CPU and GPU application code and development activities in our place – Visual Studio. Being able to code, debug, profile, GPU and CPU code in one place. With the evolution of GPU Computing – from the GPU as a graphics processor to the CPU as a compute co-processor – it became clear that need to manage GPU source code required a similar treatment to what developers were used to have for CPU code. Long kernel or </a:t>
            </a:r>
            <a:r>
              <a:rPr lang="en-US" baseline="0" dirty="0" err="1" smtClean="0"/>
              <a:t>uber-shaders</a:t>
            </a:r>
            <a:r>
              <a:rPr lang="en-US" baseline="0" dirty="0" smtClean="0"/>
              <a:t> with lots of function needing Code Browsing capabilities, project systems to easily create GPU compute-enabled application, being able to debug and profile …</a:t>
            </a:r>
          </a:p>
          <a:p>
            <a:r>
              <a:rPr lang="en-US" baseline="0" dirty="0" smtClean="0"/>
              <a:t>Another element we discovered is how critical it is not isolate the GPU in our GPU tools. Heterogeneous computing is about the CPU and the GPU, and the best way to utilize the 2 is to make sure that one can talk to the other without incurring stalls and transferring data efficiently from one another.</a:t>
            </a:r>
          </a:p>
          <a:p>
            <a:r>
              <a:rPr lang="en-US" baseline="0" dirty="0" smtClean="0"/>
              <a:t>Quite a challenging request!</a:t>
            </a: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So here comes NVIDIA</a:t>
            </a:r>
            <a:r>
              <a:rPr lang="en-US" baseline="0" dirty="0" smtClean="0"/>
              <a:t> Nexus!</a:t>
            </a:r>
          </a:p>
          <a:p>
            <a:r>
              <a:rPr lang="en-US" baseline="0" dirty="0" smtClean="0"/>
              <a:t>This is NVIDIA’s answer to what developers have been asking for. Nexus enables the developer to create applications for heterogeneous platforms – platforms that have a multi-core CPU and a data parallel GPU. </a:t>
            </a:r>
          </a:p>
          <a:p>
            <a:r>
              <a:rPr lang="en-US" baseline="0" dirty="0" smtClean="0"/>
              <a:t>Nexus allows the developer to code, debug and profile GPU code with the same level of comfort as a CPU -  within Visual Studio.  It also provides the developer with the tools to help understand what is going on </a:t>
            </a:r>
            <a:r>
              <a:rPr lang="en-US" baseline="0" dirty="0" err="1" smtClean="0"/>
              <a:t>on</a:t>
            </a:r>
            <a:r>
              <a:rPr lang="en-US" baseline="0" dirty="0" smtClean="0"/>
              <a:t> the CPU and the GPUs, to make sure that these computing resources are well fed and the data travelling through the bus between them is optimally set up.</a:t>
            </a:r>
          </a:p>
          <a:p>
            <a:r>
              <a:rPr lang="en-US" baseline="0" dirty="0" smtClean="0"/>
              <a:t>All of this is happening within Visual Studio 2008 SP1 – with a lot of effort spent on creating a smooth user experience that respects Visual Studio design philosophy.</a:t>
            </a:r>
            <a:endParaRPr lang="en-US" dirty="0"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F04636-5B2F-4625-A82C-BB5F5A366F8D}" type="slidenum">
              <a:rPr lang="en-US" smtClean="0">
                <a:ea typeface="MS PGothic" pitchFamily="34" charset="-128"/>
              </a:rPr>
              <a:pPr/>
              <a:t>5</a:t>
            </a:fld>
            <a:endParaRPr lang="en-US" smtClean="0">
              <a:ea typeface="MS PGothic"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Nexus has been built</a:t>
            </a:r>
            <a:r>
              <a:rPr lang="en-US" sz="1200" kern="1200" baseline="0" dirty="0" smtClean="0">
                <a:solidFill>
                  <a:schemeClr val="tx1"/>
                </a:solidFill>
                <a:latin typeface="+mn-lt"/>
                <a:ea typeface="+mn-ea"/>
                <a:cs typeface="+mn-cs"/>
              </a:rPr>
              <a:t> on a client server architecture – where the host, </a:t>
            </a:r>
            <a:r>
              <a:rPr lang="en-US" sz="1200" kern="1200" baseline="0" dirty="0" err="1" smtClean="0">
                <a:solidFill>
                  <a:schemeClr val="tx1"/>
                </a:solidFill>
                <a:latin typeface="+mn-lt"/>
                <a:ea typeface="+mn-ea"/>
                <a:cs typeface="+mn-cs"/>
              </a:rPr>
              <a:t>ie</a:t>
            </a:r>
            <a:r>
              <a:rPr lang="en-US" sz="1200" kern="1200" baseline="0" dirty="0" smtClean="0">
                <a:solidFill>
                  <a:schemeClr val="tx1"/>
                </a:solidFill>
                <a:latin typeface="+mn-lt"/>
                <a:ea typeface="+mn-ea"/>
                <a:cs typeface="+mn-cs"/>
              </a:rPr>
              <a:t> the client, is hosted in Visual Studio, and the target, </a:t>
            </a:r>
            <a:r>
              <a:rPr lang="en-US" sz="1200" kern="1200" baseline="0" dirty="0" err="1" smtClean="0">
                <a:solidFill>
                  <a:schemeClr val="tx1"/>
                </a:solidFill>
                <a:latin typeface="+mn-lt"/>
                <a:ea typeface="+mn-ea"/>
                <a:cs typeface="+mn-cs"/>
              </a:rPr>
              <a:t>ie</a:t>
            </a:r>
            <a:r>
              <a:rPr lang="en-US" sz="1200" kern="1200" baseline="0" dirty="0" smtClean="0">
                <a:solidFill>
                  <a:schemeClr val="tx1"/>
                </a:solidFill>
                <a:latin typeface="+mn-lt"/>
                <a:ea typeface="+mn-ea"/>
                <a:cs typeface="+mn-cs"/>
              </a:rPr>
              <a:t> the server, runs on any Vista/Win7 32 and 64 bit system.</a:t>
            </a:r>
          </a:p>
          <a:p>
            <a:r>
              <a:rPr lang="en-US" sz="1200" kern="1200" baseline="0" dirty="0" smtClean="0">
                <a:solidFill>
                  <a:schemeClr val="tx1"/>
                </a:solidFill>
                <a:latin typeface="+mn-lt"/>
                <a:ea typeface="+mn-ea"/>
                <a:cs typeface="+mn-cs"/>
              </a:rPr>
              <a:t>This architecture model allows Nexus to deal with performance critical user scenarios where running the host on the same system as the application would bias the performance measurements too much. It is important to note that the client and server could be on the same machine too – this enables local activities whenever it makes sense.</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With version 1.0 of Nexus, the application</a:t>
            </a:r>
            <a:r>
              <a:rPr lang="en-US" sz="1200" kern="1200" baseline="0" dirty="0" smtClean="0">
                <a:solidFill>
                  <a:schemeClr val="tx1"/>
                </a:solidFill>
                <a:latin typeface="+mn-lt"/>
                <a:ea typeface="+mn-ea"/>
                <a:cs typeface="+mn-cs"/>
              </a:rPr>
              <a:t> developer can build </a:t>
            </a:r>
            <a:r>
              <a:rPr lang="en-US" sz="1200" kern="1200" baseline="0" dirty="0" err="1" smtClean="0">
                <a:solidFill>
                  <a:schemeClr val="tx1"/>
                </a:solidFill>
                <a:latin typeface="+mn-lt"/>
                <a:ea typeface="+mn-ea"/>
                <a:cs typeface="+mn-cs"/>
              </a:rPr>
              <a:t>cuda</a:t>
            </a:r>
            <a:r>
              <a:rPr lang="en-US" sz="1200" kern="1200" baseline="0" dirty="0" smtClean="0">
                <a:solidFill>
                  <a:schemeClr val="tx1"/>
                </a:solidFill>
                <a:latin typeface="+mn-lt"/>
                <a:ea typeface="+mn-ea"/>
                <a:cs typeface="+mn-cs"/>
              </a:rPr>
              <a:t> application using a new Visual Studio project system, debug new and existing DirectX and CUDA applications, and profile and analyze its application.</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Nexus Debugger supports a native GPU</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source</a:t>
            </a:r>
            <a:r>
              <a:rPr lang="en-US" sz="1200" kern="1200" baseline="0" dirty="0" smtClean="0">
                <a:solidFill>
                  <a:schemeClr val="tx1"/>
                </a:solidFill>
                <a:latin typeface="+mn-lt"/>
                <a:ea typeface="+mn-ea"/>
                <a:cs typeface="+mn-cs"/>
              </a:rPr>
              <a:t> code debugger for the CUDA and Graphics architecture. Version 1.0 allows developer to debug CUDA-C, </a:t>
            </a:r>
            <a:r>
              <a:rPr lang="en-US" sz="1200" kern="1200" baseline="0" dirty="0" err="1" smtClean="0">
                <a:solidFill>
                  <a:schemeClr val="tx1"/>
                </a:solidFill>
                <a:latin typeface="+mn-lt"/>
                <a:ea typeface="+mn-ea"/>
                <a:cs typeface="+mn-cs"/>
              </a:rPr>
              <a:t>DirectCompute</a:t>
            </a:r>
            <a:r>
              <a:rPr lang="en-US" sz="1200" kern="1200" baseline="0" dirty="0" smtClean="0">
                <a:solidFill>
                  <a:schemeClr val="tx1"/>
                </a:solidFill>
                <a:latin typeface="+mn-lt"/>
                <a:ea typeface="+mn-ea"/>
                <a:cs typeface="+mn-cs"/>
              </a:rPr>
              <a:t> and HLSL code for pixel and vertex </a:t>
            </a:r>
            <a:r>
              <a:rPr lang="en-US" sz="1200" kern="1200" baseline="0" dirty="0" err="1" smtClean="0">
                <a:solidFill>
                  <a:schemeClr val="tx1"/>
                </a:solidFill>
                <a:latin typeface="+mn-lt"/>
                <a:ea typeface="+mn-ea"/>
                <a:cs typeface="+mn-cs"/>
              </a:rPr>
              <a:t>shaders</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dirty="0" smtClean="0"/>
              <a:t>In addition</a:t>
            </a:r>
            <a:r>
              <a:rPr lang="en-US" baseline="0" dirty="0" smtClean="0"/>
              <a:t> to its debugging capabilities, Nexus supports a comprehensive set of performance analysis activities dedicated to assist the developer within a heterogeneous computing context. Namely, the system trace provides a great way for the developer to visualize the various platform activities on a unique timelines where it is easier to understand the duration of the workload and their interdependencies.</a:t>
            </a:r>
          </a:p>
          <a:p>
            <a:endParaRPr lang="en-US" dirty="0" smtClean="0"/>
          </a:p>
          <a:p>
            <a:r>
              <a:rPr lang="en-US" dirty="0" smtClean="0"/>
              <a:t>Because of the Visual Studio integration,</a:t>
            </a:r>
            <a:r>
              <a:rPr lang="en-US" baseline="0" dirty="0" smtClean="0"/>
              <a:t> it becomes easier to spot an issue with Nexus, being correctness or performance related, stop the application, quickly change the code and rerun the application – no need to jump back and forth between a collection of standalone applications.</a:t>
            </a: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Why can’t I use an emulator? Why can’t I run on x86 and debug my CUDA-C</a:t>
            </a:r>
            <a:r>
              <a:rPr lang="en-US" baseline="0" dirty="0" smtClean="0"/>
              <a:t> or </a:t>
            </a:r>
            <a:r>
              <a:rPr lang="en-US" baseline="0" dirty="0" err="1" smtClean="0"/>
              <a:t>OpenCL</a:t>
            </a:r>
            <a:r>
              <a:rPr lang="en-US" baseline="0" dirty="0" smtClean="0"/>
              <a:t> C-99 code?</a:t>
            </a:r>
          </a:p>
          <a:p>
            <a:endParaRPr lang="en-US" baseline="0" dirty="0" smtClean="0"/>
          </a:p>
          <a:p>
            <a:r>
              <a:rPr lang="en-US" baseline="0" dirty="0" smtClean="0"/>
              <a:t>Because it is just not behaving the exact same way on the GPU.  A GPU has 10000 of active threads going on in the system. Typical emulation path are serializing or just running a few threads at the same time – making any barrier synchronization issues hard if not impossible to recreate. Any time you want to make your CUDA-C kernel optimal, usage of shared memory is a must have…and therefore one needs to be careful with __</a:t>
            </a:r>
            <a:r>
              <a:rPr lang="en-US" baseline="0" dirty="0" err="1" smtClean="0"/>
              <a:t>syncthreads</a:t>
            </a:r>
            <a:r>
              <a:rPr lang="en-US" baseline="0" dirty="0" smtClean="0"/>
              <a:t>__. Debugging these kind of issues on emulation impossible.</a:t>
            </a:r>
          </a:p>
          <a:p>
            <a:endParaRPr lang="en-US" baseline="0" dirty="0" smtClean="0"/>
          </a:p>
          <a:p>
            <a:r>
              <a:rPr lang="en-US" baseline="0" dirty="0" smtClean="0"/>
              <a:t>Furthermore, GPU Debugging shields the developer against any possible arithmetic mismatch between the CPU ALU and the GPU ALU – what you see is what the GPU has.</a:t>
            </a:r>
          </a:p>
          <a:p>
            <a:endParaRPr lang="en-US" baseline="0" dirty="0" smtClean="0"/>
          </a:p>
          <a:p>
            <a:r>
              <a:rPr lang="en-US" baseline="0" dirty="0" smtClean="0"/>
              <a:t>When you debug the GPU, all the </a:t>
            </a:r>
            <a:r>
              <a:rPr lang="en-US" baseline="0" dirty="0" err="1" smtClean="0"/>
              <a:t>sms</a:t>
            </a:r>
            <a:r>
              <a:rPr lang="en-US" baseline="0" dirty="0" smtClean="0"/>
              <a:t> are paused – allowing the debugger to inspect the state the processor and reading its memory – there is no need to code additional memory copies to debug what is currently in the GPU memory…</a:t>
            </a:r>
          </a:p>
          <a:p>
            <a:endParaRPr lang="en-US" baseline="0" dirty="0" smtClean="0"/>
          </a:p>
          <a:p>
            <a:r>
              <a:rPr lang="en-US" baseline="0" dirty="0" smtClean="0"/>
              <a:t>Essentially, native GPU debugging creates a much faster and efficient way to get to the bottom of your code and get your application running.</a:t>
            </a: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mn-lt"/>
                <a:ea typeface="+mn-ea"/>
                <a:cs typeface="+mn-cs"/>
              </a:rPr>
              <a:t>Nexus GPU Debugger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a:t>
            </a:r>
            <a:r>
              <a:rPr lang="en-US" sz="1200" kern="1200" baseline="0" dirty="0" smtClean="0">
                <a:solidFill>
                  <a:schemeClr val="tx1"/>
                </a:solidFill>
                <a:latin typeface="+mn-lt"/>
                <a:ea typeface="+mn-ea"/>
                <a:cs typeface="+mn-cs"/>
              </a:rPr>
              <a:t> Nexus CUDA Debugger serializes the kernel launches in the driver. This allows us to respond to a kernel hitting a breakpoint in a way that is more manageable. Even multi-context CUDA application are serialized.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granularity of execution of the run control is at the warp level – basically, when we hit a breakpoint, we freeze all the active warps and debug the warp that executes the thread in focus. It is only when we step over a barrier (or </a:t>
            </a:r>
            <a:r>
              <a:rPr lang="en-US" sz="1200" kern="1200" baseline="0" dirty="0" err="1" smtClean="0">
                <a:solidFill>
                  <a:schemeClr val="tx1"/>
                </a:solidFill>
                <a:latin typeface="+mn-lt"/>
                <a:ea typeface="+mn-ea"/>
                <a:cs typeface="+mn-cs"/>
              </a:rPr>
              <a:t>syncthread</a:t>
            </a:r>
            <a:r>
              <a:rPr lang="en-US" sz="1200" kern="1200" baseline="0" dirty="0" smtClean="0">
                <a:solidFill>
                  <a:schemeClr val="tx1"/>
                </a:solidFill>
                <a:latin typeface="+mn-lt"/>
                <a:ea typeface="+mn-ea"/>
                <a:cs typeface="+mn-cs"/>
              </a:rPr>
              <a:t>) that the debugger lets all the warps catch up.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is necessary</a:t>
            </a:r>
            <a:r>
              <a:rPr lang="en-US" sz="1200" kern="1200" baseline="0" dirty="0" smtClean="0">
                <a:solidFill>
                  <a:schemeClr val="tx1"/>
                </a:solidFill>
                <a:latin typeface="+mn-lt"/>
                <a:ea typeface="+mn-ea"/>
                <a:cs typeface="+mn-cs"/>
              </a:rPr>
              <a:t> to support native </a:t>
            </a:r>
            <a:r>
              <a:rPr lang="en-US" sz="1200" kern="1200" dirty="0" smtClean="0">
                <a:solidFill>
                  <a:schemeClr val="tx1"/>
                </a:solidFill>
                <a:latin typeface="+mn-lt"/>
                <a:ea typeface="+mn-ea"/>
                <a:cs typeface="+mn-cs"/>
              </a:rPr>
              <a:t>Visual Studio debugger and environment views including breakpoints, local variables, watch with full</a:t>
            </a:r>
            <a:r>
              <a:rPr lang="en-US" sz="1200" kern="1200" baseline="0" dirty="0" smtClean="0">
                <a:solidFill>
                  <a:schemeClr val="tx1"/>
                </a:solidFill>
                <a:latin typeface="+mn-lt"/>
                <a:ea typeface="+mn-ea"/>
                <a:cs typeface="+mn-cs"/>
              </a:rPr>
              <a:t> expression engine</a:t>
            </a:r>
            <a:r>
              <a:rPr lang="en-US" sz="1200" kern="1200" dirty="0" smtClean="0">
                <a:solidFill>
                  <a:schemeClr val="tx1"/>
                </a:solidFill>
                <a:latin typeface="+mn-lt"/>
                <a:ea typeface="+mn-ea"/>
                <a:cs typeface="+mn-cs"/>
              </a:rPr>
              <a:t>, memory, register, module, process, and thread.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mn-lt"/>
                <a:ea typeface="+mn-ea"/>
                <a:cs typeface="+mn-cs"/>
              </a:rPr>
              <a:t>GPU Debugging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Nexus Debugger had to extend Visual</a:t>
            </a:r>
            <a:r>
              <a:rPr lang="en-US" sz="1200" kern="1200" baseline="0" dirty="0" smtClean="0">
                <a:solidFill>
                  <a:schemeClr val="tx1"/>
                </a:solidFill>
                <a:latin typeface="+mn-lt"/>
                <a:ea typeface="+mn-ea"/>
                <a:cs typeface="+mn-cs"/>
              </a:rPr>
              <a:t> Studio to accommodate of the data and massive thread parallelism nature of GPU Computing.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Since the whole GPU memory is available to the programmer, and while managing your index domain can sometime lead to erroneous and unexpected memory accesses, we had support data break points in a non restricted way – this really help catching kernel memory side effects. Furthermore, we added the ability add an infinite amount of breakpoint to minimize the number of debug sessions…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a:t>
            </a:r>
            <a:r>
              <a:rPr lang="en-US" sz="1200" kern="1200" baseline="0" dirty="0" smtClean="0">
                <a:solidFill>
                  <a:schemeClr val="tx1"/>
                </a:solidFill>
                <a:latin typeface="+mn-lt"/>
                <a:ea typeface="+mn-ea"/>
                <a:cs typeface="+mn-cs"/>
              </a:rPr>
              <a:t> is important to note that conditional breakpoint are evaluated on GPU itself – which makes it more faster than for example, evaluating conditions on the CPU for each potential breakpoint. </a:t>
            </a:r>
            <a:r>
              <a:rPr lang="en-US" sz="1200" kern="1200" dirty="0" smtClean="0">
                <a:solidFill>
                  <a:schemeClr val="tx1"/>
                </a:solidFill>
                <a:latin typeface="+mn-lt"/>
                <a:ea typeface="+mn-ea"/>
                <a:cs typeface="+mn-cs"/>
              </a:rPr>
              <a:t>Imagine having to check thousands to millions of conditions per launch in Visual Studio?</a:t>
            </a:r>
          </a:p>
          <a:p>
            <a:r>
              <a:rPr lang="en-US" sz="1200" kern="1200" dirty="0" smtClean="0">
                <a:solidFill>
                  <a:schemeClr val="tx1"/>
                </a:solidFill>
                <a:latin typeface="+mn-lt"/>
                <a:ea typeface="+mn-ea"/>
                <a:cs typeface="+mn-cs"/>
              </a:rPr>
              <a:t>The type of conditions</a:t>
            </a:r>
            <a:r>
              <a:rPr lang="en-US" sz="1200" kern="1200" baseline="0" dirty="0" smtClean="0">
                <a:solidFill>
                  <a:schemeClr val="tx1"/>
                </a:solidFill>
                <a:latin typeface="+mn-lt"/>
                <a:ea typeface="+mn-ea"/>
                <a:cs typeface="+mn-cs"/>
              </a:rPr>
              <a:t> is limited to the block and thread ID so that one can definitely efficiently debug their index domain mapping bug. In the future, we will add support for kernel variable evaluation in the break point condition…</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a:t>
            </a:r>
            <a:r>
              <a:rPr lang="en-US" sz="1200" kern="1200" baseline="0" dirty="0" smtClean="0">
                <a:solidFill>
                  <a:schemeClr val="tx1"/>
                </a:solidFill>
                <a:latin typeface="+mn-lt"/>
                <a:ea typeface="+mn-ea"/>
                <a:cs typeface="+mn-cs"/>
              </a:rPr>
              <a:t> had to extend Visual Studio with a facility to easily navigate through the thousands of threads – it is called the CUDA Focus Picker – a simple GUI to easily pick the thread you want to debug, based on your kernel grid and block dimensions, and what is resident on the GPU.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also added a CUDA summary view that help view the active warps,</a:t>
            </a:r>
            <a:r>
              <a:rPr lang="en-US" sz="1200" kern="1200" baseline="0" dirty="0" smtClean="0">
                <a:solidFill>
                  <a:schemeClr val="tx1"/>
                </a:solidFill>
                <a:latin typeface="+mn-lt"/>
                <a:ea typeface="+mn-ea"/>
                <a:cs typeface="+mn-cs"/>
              </a:rPr>
              <a:t> PCs, etc… as you step through the CUDA code.</a:t>
            </a:r>
            <a:endParaRPr lang="en-US" sz="1200" kern="1200" dirty="0" smtClean="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At last, CUDA Memory Checker detects out of range and misaligned accesses before exceptions occur – this is</a:t>
            </a:r>
            <a:r>
              <a:rPr lang="en-US" sz="1200" kern="1200" baseline="0" dirty="0" smtClean="0">
                <a:solidFill>
                  <a:schemeClr val="tx1"/>
                </a:solidFill>
                <a:latin typeface="+mn-lt"/>
                <a:ea typeface="+mn-ea"/>
                <a:cs typeface="+mn-cs"/>
              </a:rPr>
              <a:t> a life saver for these type bug.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But rather than going through the complete list of features, lets go through a demonstration of Nexus’ typical use with a CUDA-C sample that I have prepared…</a:t>
            </a:r>
            <a:endParaRPr lang="en-US" sz="1200" kern="1200" dirty="0" smtClean="0">
              <a:solidFill>
                <a:schemeClr val="tx1"/>
              </a:solidFill>
              <a:latin typeface="+mn-lt"/>
              <a:ea typeface="+mn-ea"/>
              <a:cs typeface="+mn-cs"/>
            </a:endParaRPr>
          </a:p>
          <a:p>
            <a:pPr lv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CUDA-C sample is supposed to represent</a:t>
            </a:r>
            <a:r>
              <a:rPr lang="en-US" baseline="0" dirty="0" smtClean="0"/>
              <a:t> a typical heterogeneous computing sample – where the CPU and GPU collaborate to run the application.</a:t>
            </a:r>
          </a:p>
          <a:p>
            <a:r>
              <a:rPr lang="en-US" baseline="0" dirty="0" smtClean="0"/>
              <a:t>So at the start, the CPU allocate GPU memory and kicks off a kernel that computes some fancy data, which is then sent back to the host…in response, the CPU does some additional derivative work…after the CPU work is completed, we kick off 2 consecutive kernels – a low frequency </a:t>
            </a:r>
            <a:r>
              <a:rPr lang="en-US" baseline="0" dirty="0" err="1" smtClean="0"/>
              <a:t>Sinesoid</a:t>
            </a:r>
            <a:r>
              <a:rPr lang="en-US" baseline="0" dirty="0" smtClean="0"/>
              <a:t> and a high frequency </a:t>
            </a:r>
            <a:r>
              <a:rPr lang="en-US" baseline="0" dirty="0" err="1" smtClean="0"/>
              <a:t>Sinesoid</a:t>
            </a:r>
            <a:r>
              <a:rPr lang="en-US" baseline="0" dirty="0" smtClean="0"/>
              <a:t> that both contribute to generating a cloud of point that will be rendered in OpenGL via the graphics </a:t>
            </a:r>
            <a:r>
              <a:rPr lang="en-US" baseline="0" dirty="0" err="1" smtClean="0"/>
              <a:t>interop</a:t>
            </a:r>
            <a:r>
              <a:rPr lang="en-US" baseline="0" dirty="0" smtClean="0"/>
              <a:t> extensions of CUDA.</a:t>
            </a:r>
          </a:p>
          <a:p>
            <a:endParaRPr lang="en-US" baseline="0" dirty="0" smtClean="0"/>
          </a:p>
          <a:p>
            <a:r>
              <a:rPr lang="en-US" baseline="0" dirty="0" smtClean="0"/>
              <a:t>This is a typical GPU-computing pattern.</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VIDIA Title Slide Master">
    <p:spTree>
      <p:nvGrpSpPr>
        <p:cNvPr id="1" name=""/>
        <p:cNvGrpSpPr/>
        <p:nvPr/>
      </p:nvGrpSpPr>
      <p:grpSpPr>
        <a:xfrm>
          <a:off x="0" y="0"/>
          <a:ext cx="0" cy="0"/>
          <a:chOff x="0" y="0"/>
          <a:chExt cx="0" cy="0"/>
        </a:xfrm>
      </p:grpSpPr>
      <p:sp>
        <p:nvSpPr>
          <p:cNvPr id="9" name="Rectangle 8"/>
          <p:cNvSpPr/>
          <p:nvPr userDrawn="1"/>
        </p:nvSpPr>
        <p:spPr>
          <a:xfrm>
            <a:off x="0" y="0"/>
            <a:ext cx="10972800" cy="6172200"/>
          </a:xfrm>
          <a:prstGeom prst="rect">
            <a:avLst/>
          </a:prstGeom>
          <a:solidFill>
            <a:srgbClr val="76B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 name="Rectangle 4"/>
          <p:cNvSpPr/>
          <p:nvPr userDrawn="1"/>
        </p:nvSpPr>
        <p:spPr>
          <a:xfrm>
            <a:off x="-7938" y="3605760"/>
            <a:ext cx="10980738" cy="1655789"/>
          </a:xfrm>
          <a:prstGeom prst="rect">
            <a:avLst/>
          </a:prstGeom>
          <a:solidFill>
            <a:schemeClr val="tx1">
              <a:alpha val="5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16" charset="-128"/>
            </a:endParaRPr>
          </a:p>
        </p:txBody>
      </p:sp>
      <p:sp>
        <p:nvSpPr>
          <p:cNvPr id="11" name="Text Placeholder 2"/>
          <p:cNvSpPr>
            <a:spLocks noGrp="1"/>
          </p:cNvSpPr>
          <p:nvPr>
            <p:ph type="body" idx="10"/>
          </p:nvPr>
        </p:nvSpPr>
        <p:spPr>
          <a:xfrm>
            <a:off x="807719" y="3814106"/>
            <a:ext cx="9916427" cy="1350168"/>
          </a:xfrm>
          <a:prstGeom prst="rect">
            <a:avLst/>
          </a:prstGeom>
        </p:spPr>
        <p:txBody>
          <a:bodyPr anchor="b">
            <a:normAutofit/>
          </a:bodyPr>
          <a:lstStyle>
            <a:lvl1pPr marL="0" indent="0">
              <a:lnSpc>
                <a:spcPct val="90000"/>
              </a:lnSpc>
              <a:buNone/>
              <a:defRPr sz="3800" b="1">
                <a:solidFill>
                  <a:schemeClr val="bg1"/>
                </a:solidFill>
                <a:effectLst>
                  <a:outerShdw blurRad="38100" dist="38100" dir="2700000" algn="tl">
                    <a:srgbClr val="000000">
                      <a:alpha val="43137"/>
                    </a:srgbClr>
                  </a:outerShdw>
                </a:effectLst>
                <a:latin typeface="+mj-lt"/>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14" name="Picture 3"/>
          <p:cNvPicPr>
            <a:picLocks noChangeAspect="1" noChangeArrowheads="1"/>
          </p:cNvPicPr>
          <p:nvPr userDrawn="1"/>
        </p:nvPicPr>
        <p:blipFill>
          <a:blip r:embed="rId2"/>
          <a:srcRect/>
          <a:stretch>
            <a:fillRect/>
          </a:stretch>
        </p:blipFill>
        <p:spPr bwMode="auto">
          <a:xfrm>
            <a:off x="9834113" y="5261250"/>
            <a:ext cx="1138687" cy="91095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2144" y="247649"/>
            <a:ext cx="9409176" cy="1033272"/>
          </a:xfrm>
          <a:prstGeom prst="rect">
            <a:avLst/>
          </a:prstGeom>
        </p:spPr>
        <p:txBody>
          <a:bodyPr/>
          <a:lstStyle>
            <a:lvl1pPr algn="l">
              <a:defRPr sz="4000" b="1">
                <a:solidFill>
                  <a:schemeClr val="accent1"/>
                </a:solidFill>
                <a:latin typeface="Trebuchet MS"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152144" y="1439863"/>
            <a:ext cx="9409176" cy="4078224"/>
          </a:xfrm>
          <a:prstGeom prst="rect">
            <a:avLst/>
          </a:prstGeom>
        </p:spPr>
        <p:txBody>
          <a:bodyPr/>
          <a:lstStyle>
            <a:lvl1pPr>
              <a:spcBef>
                <a:spcPts val="600"/>
              </a:spcBef>
              <a:spcAft>
                <a:spcPts val="300"/>
              </a:spcAft>
              <a:defRPr>
                <a:latin typeface="Trebuchet MS" pitchFamily="34" charset="0"/>
              </a:defRPr>
            </a:lvl1pPr>
            <a:lvl2pPr>
              <a:spcBef>
                <a:spcPts val="600"/>
              </a:spcBef>
              <a:spcAft>
                <a:spcPts val="300"/>
              </a:spcAft>
              <a:defRPr>
                <a:latin typeface="Trebuchet MS" pitchFamily="34" charset="0"/>
              </a:defRPr>
            </a:lvl2pPr>
            <a:lvl3pPr>
              <a:spcBef>
                <a:spcPts val="600"/>
              </a:spcBef>
              <a:spcAft>
                <a:spcPts val="300"/>
              </a:spcAft>
              <a:defRPr sz="2400">
                <a:latin typeface="Trebuchet MS" pitchFamily="34" charset="0"/>
              </a:defRPr>
            </a:lvl3pPr>
            <a:lvl4pPr>
              <a:spcBef>
                <a:spcPts val="600"/>
              </a:spcBef>
              <a:spcAft>
                <a:spcPts val="300"/>
              </a:spcAft>
              <a:defRPr sz="2000">
                <a:latin typeface="Trebuchet MS" pitchFamily="34" charset="0"/>
              </a:defRPr>
            </a:lvl4pPr>
            <a:lvl5pPr>
              <a:spcBef>
                <a:spcPts val="600"/>
              </a:spcBef>
              <a:spcAft>
                <a:spcPts val="300"/>
              </a:spcAft>
              <a:defRPr sz="2000">
                <a:latin typeface="Trebuchet MS"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7677510" y="5725230"/>
            <a:ext cx="3114136" cy="307777"/>
          </a:xfrm>
          <a:prstGeom prst="rect">
            <a:avLst/>
          </a:prstGeom>
          <a:noFill/>
        </p:spPr>
        <p:txBody>
          <a:bodyPr wrap="square" rtlCol="0">
            <a:spAutoFit/>
          </a:bodyPr>
          <a:lstStyle/>
          <a:p>
            <a:pPr algn="r"/>
            <a:r>
              <a:rPr lang="en-US" sz="1400" b="1" dirty="0" smtClean="0">
                <a:latin typeface="+mj-lt"/>
              </a:rPr>
              <a:t>NVIDIA Corporation,</a:t>
            </a:r>
            <a:r>
              <a:rPr lang="en-US" sz="1400" b="1" baseline="0" dirty="0" smtClean="0">
                <a:latin typeface="+mj-lt"/>
              </a:rPr>
              <a:t> 20</a:t>
            </a:r>
            <a:r>
              <a:rPr lang="ru-RU" sz="1400" b="1" baseline="0" dirty="0" smtClean="0">
                <a:latin typeface="+mj-lt"/>
              </a:rPr>
              <a:t>10</a:t>
            </a:r>
            <a:endParaRPr lang="ru-RU" sz="1400" b="1" dirty="0">
              <a:latin typeface="+mj-lt"/>
            </a:endParaRPr>
          </a:p>
        </p:txBody>
      </p:sp>
      <p:pic>
        <p:nvPicPr>
          <p:cNvPr id="5" name="Picture 3"/>
          <p:cNvPicPr>
            <a:picLocks noChangeAspect="1" noChangeArrowheads="1"/>
          </p:cNvPicPr>
          <p:nvPr userDrawn="1"/>
        </p:nvPicPr>
        <p:blipFill>
          <a:blip r:embed="rId2"/>
          <a:srcRect/>
          <a:stretch>
            <a:fillRect/>
          </a:stretch>
        </p:blipFill>
        <p:spPr bwMode="auto">
          <a:xfrm>
            <a:off x="1" y="5467350"/>
            <a:ext cx="881062" cy="704850"/>
          </a:xfrm>
          <a:prstGeom prst="rect">
            <a:avLst/>
          </a:prstGeom>
          <a:noFill/>
          <a:ln w="9525">
            <a:noFill/>
            <a:miter lim="800000"/>
            <a:headEnd/>
            <a:tailEnd/>
          </a:ln>
        </p:spPr>
      </p:pic>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54243" y="247650"/>
            <a:ext cx="9411686" cy="10287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243" y="1439863"/>
            <a:ext cx="9411686" cy="4078224"/>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0"/>
            <a:ext cx="871268" cy="6172200"/>
          </a:xfrm>
          <a:prstGeom prst="rect">
            <a:avLst/>
          </a:prstGeom>
          <a:solidFill>
            <a:srgbClr val="76B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Lst>
  <p:hf hdr="0" ftr="0" dt="0"/>
  <p:txStyles>
    <p:titleStyle>
      <a:lvl1pPr algn="l" defTabSz="457200" rtl="0" eaLnBrk="0" fontAlgn="base" hangingPunct="0">
        <a:lnSpc>
          <a:spcPct val="90000"/>
        </a:lnSpc>
        <a:spcBef>
          <a:spcPct val="0"/>
        </a:spcBef>
        <a:spcAft>
          <a:spcPct val="0"/>
        </a:spcAft>
        <a:defRPr sz="4000" b="1" kern="1200">
          <a:solidFill>
            <a:schemeClr val="accent1"/>
          </a:solidFill>
          <a:latin typeface="+mj-lt"/>
          <a:ea typeface="MS PGothic" pitchFamily="34" charset="-128"/>
          <a:cs typeface="ＭＳ Ｐゴシック" pitchFamily="-65" charset="-128"/>
        </a:defRPr>
      </a:lvl1pPr>
      <a:lvl2pPr algn="ctr" defTabSz="457200" rtl="0" eaLnBrk="0" fontAlgn="base" hangingPunct="0">
        <a:spcBef>
          <a:spcPct val="0"/>
        </a:spcBef>
        <a:spcAft>
          <a:spcPct val="0"/>
        </a:spcAft>
        <a:defRPr sz="4400">
          <a:solidFill>
            <a:schemeClr val="accent1"/>
          </a:solidFill>
          <a:latin typeface="Trebuchet MS" pitchFamily="34" charset="0"/>
          <a:ea typeface="MS PGothic" pitchFamily="34" charset="-128"/>
          <a:cs typeface="ＭＳ Ｐゴシック" pitchFamily="-65" charset="-128"/>
        </a:defRPr>
      </a:lvl2pPr>
      <a:lvl3pPr algn="ctr" defTabSz="457200" rtl="0" eaLnBrk="0" fontAlgn="base" hangingPunct="0">
        <a:spcBef>
          <a:spcPct val="0"/>
        </a:spcBef>
        <a:spcAft>
          <a:spcPct val="0"/>
        </a:spcAft>
        <a:defRPr sz="4400">
          <a:solidFill>
            <a:schemeClr val="accent1"/>
          </a:solidFill>
          <a:latin typeface="Trebuchet MS" pitchFamily="34" charset="0"/>
          <a:ea typeface="MS PGothic" pitchFamily="34" charset="-128"/>
          <a:cs typeface="ＭＳ Ｐゴシック" pitchFamily="-65" charset="-128"/>
        </a:defRPr>
      </a:lvl3pPr>
      <a:lvl4pPr algn="ctr" defTabSz="457200" rtl="0" eaLnBrk="0" fontAlgn="base" hangingPunct="0">
        <a:spcBef>
          <a:spcPct val="0"/>
        </a:spcBef>
        <a:spcAft>
          <a:spcPct val="0"/>
        </a:spcAft>
        <a:defRPr sz="4400">
          <a:solidFill>
            <a:schemeClr val="accent1"/>
          </a:solidFill>
          <a:latin typeface="Trebuchet MS" pitchFamily="34" charset="0"/>
          <a:ea typeface="MS PGothic" pitchFamily="34" charset="-128"/>
          <a:cs typeface="ＭＳ Ｐゴシック" pitchFamily="-65" charset="-128"/>
        </a:defRPr>
      </a:lvl4pPr>
      <a:lvl5pPr algn="ctr" defTabSz="457200" rtl="0" eaLnBrk="0" fontAlgn="base" hangingPunct="0">
        <a:spcBef>
          <a:spcPct val="0"/>
        </a:spcBef>
        <a:spcAft>
          <a:spcPct val="0"/>
        </a:spcAft>
        <a:defRPr sz="4400">
          <a:solidFill>
            <a:schemeClr val="accent1"/>
          </a:solidFill>
          <a:latin typeface="Trebuchet MS" pitchFamily="34" charset="0"/>
          <a:ea typeface="MS PGothic" pitchFamily="34" charset="-128"/>
          <a:cs typeface="ＭＳ Ｐゴシック" pitchFamily="-65" charset="-128"/>
        </a:defRPr>
      </a:lvl5pPr>
      <a:lvl6pPr marL="457200" algn="ctr" defTabSz="457200" rtl="0" fontAlgn="base">
        <a:spcBef>
          <a:spcPct val="0"/>
        </a:spcBef>
        <a:spcAft>
          <a:spcPct val="0"/>
        </a:spcAft>
        <a:defRPr sz="4400">
          <a:solidFill>
            <a:schemeClr val="accent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accent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accent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accent1"/>
          </a:solidFill>
          <a:latin typeface="Calibri" pitchFamily="-65" charset="0"/>
          <a:ea typeface="ＭＳ Ｐゴシック" pitchFamily="-65" charset="-128"/>
          <a:cs typeface="ＭＳ Ｐゴシック" pitchFamily="-65" charset="-128"/>
        </a:defRPr>
      </a:lvl9pPr>
    </p:titleStyle>
    <p:bodyStyle>
      <a:lvl1pPr marL="231775" indent="-231775" algn="l" defTabSz="457200" rtl="0" eaLnBrk="0" fontAlgn="base" hangingPunct="0">
        <a:spcBef>
          <a:spcPts val="600"/>
        </a:spcBef>
        <a:spcAft>
          <a:spcPts val="300"/>
        </a:spcAft>
        <a:buFont typeface="Arial" charset="0"/>
        <a:buChar char="•"/>
        <a:defRPr sz="3200" kern="1200">
          <a:solidFill>
            <a:schemeClr val="tx1"/>
          </a:solidFill>
          <a:latin typeface="+mn-lt"/>
          <a:ea typeface="MS PGothic" pitchFamily="34" charset="-128"/>
          <a:cs typeface="ＭＳ Ｐゴシック" pitchFamily="-65" charset="-128"/>
        </a:defRPr>
      </a:lvl1pPr>
      <a:lvl2pPr marL="742950" indent="-285750" algn="l" defTabSz="457200" rtl="0" eaLnBrk="0" fontAlgn="base" hangingPunct="0">
        <a:spcBef>
          <a:spcPts val="600"/>
        </a:spcBef>
        <a:spcAft>
          <a:spcPts val="300"/>
        </a:spcAft>
        <a:buFont typeface="Arial" charset="0"/>
        <a:buChar char="–"/>
        <a:defRPr sz="2800" kern="1200">
          <a:solidFill>
            <a:schemeClr val="tx1"/>
          </a:solidFill>
          <a:latin typeface="+mn-lt"/>
          <a:ea typeface="MS PGothic" pitchFamily="34" charset="-128"/>
          <a:cs typeface="ＭＳ Ｐゴシック"/>
        </a:defRPr>
      </a:lvl2pPr>
      <a:lvl3pPr marL="1143000" indent="-228600" algn="l" defTabSz="457200" rtl="0" eaLnBrk="0" fontAlgn="base" hangingPunct="0">
        <a:spcBef>
          <a:spcPts val="600"/>
        </a:spcBef>
        <a:spcAft>
          <a:spcPts val="300"/>
        </a:spcAft>
        <a:buFont typeface="Arial" charset="0"/>
        <a:buChar char="•"/>
        <a:defRPr sz="2400" kern="1200">
          <a:solidFill>
            <a:schemeClr val="tx1"/>
          </a:solidFill>
          <a:latin typeface="+mn-lt"/>
          <a:ea typeface="MS PGothic" pitchFamily="34" charset="-128"/>
          <a:cs typeface="ＭＳ Ｐゴシック"/>
        </a:defRPr>
      </a:lvl3pPr>
      <a:lvl4pPr marL="1600200" indent="-228600" algn="l" defTabSz="457200" rtl="0" eaLnBrk="0" fontAlgn="base" hangingPunct="0">
        <a:spcBef>
          <a:spcPts val="600"/>
        </a:spcBef>
        <a:spcAft>
          <a:spcPts val="300"/>
        </a:spcAft>
        <a:buFont typeface="Arial" charset="0"/>
        <a:buChar char="–"/>
        <a:defRPr sz="2000" kern="1200">
          <a:solidFill>
            <a:schemeClr val="tx1"/>
          </a:solidFill>
          <a:latin typeface="+mn-lt"/>
          <a:ea typeface="MS PGothic" pitchFamily="34" charset="-128"/>
          <a:cs typeface="ＭＳ Ｐゴシック"/>
        </a:defRPr>
      </a:lvl4pPr>
      <a:lvl5pPr marL="2001838" indent="-173038" algn="l" defTabSz="457200" rtl="0" eaLnBrk="0" fontAlgn="base" hangingPunct="0">
        <a:spcBef>
          <a:spcPts val="600"/>
        </a:spcBef>
        <a:spcAft>
          <a:spcPts val="300"/>
        </a:spcAft>
        <a:buFont typeface="Arial" pitchFamily="34" charset="0"/>
        <a:buChar char="•"/>
        <a:tabLst>
          <a:tab pos="2173288" algn="l"/>
        </a:tabLst>
        <a:defRPr sz="2000" kern="1200">
          <a:solidFill>
            <a:schemeClr val="tx1"/>
          </a:solidFill>
          <a:latin typeface="+mn-lt"/>
          <a:ea typeface="MS PGothic" pitchFamily="34"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images.google.com/imgres?imgurl=http://www.takesontech.com/wp-content/uploads/2009/07/windows-7-logo-300x300.jpg&amp;imgrefurl=http://www.takesontech.com/?cat=10&amp;usg=__Uyx5JgcUGoxeWpmDgXEeBIuBvSc=&amp;h=300&amp;w=300&amp;sz=18&amp;hl=en&amp;start=81&amp;um=1&amp;tbnid=ijn6aVJ21av2jM:&amp;tbnh=116&amp;tbnw=116&amp;prev=/images?q=OpenCL+logo&amp;ndsp=21&amp;hl=en&amp;rls=com.microsoft:en-us:IE-SearchBox&amp;rlz=1I7ADRA_en&amp;sa=N&amp;start=63&amp;um=1"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nvidia.com/object/nsight.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55319" y="3666226"/>
            <a:ext cx="9916427" cy="1376363"/>
          </a:xfrm>
        </p:spPr>
        <p:txBody>
          <a:bodyPr/>
          <a:lstStyle/>
          <a:p>
            <a:pPr lvl="0">
              <a:spcBef>
                <a:spcPts val="600"/>
              </a:spcBef>
              <a:spcAft>
                <a:spcPts val="300"/>
              </a:spcAft>
            </a:pPr>
            <a:r>
              <a:rPr lang="en-US" sz="3800" dirty="0" smtClean="0">
                <a:solidFill>
                  <a:prstClr val="white"/>
                </a:solidFill>
                <a:effectLst>
                  <a:outerShdw blurRad="38100" dist="38100" dir="2700000" algn="tl">
                    <a:srgbClr val="000000">
                      <a:alpha val="43137"/>
                    </a:srgbClr>
                  </a:outerShdw>
                </a:effectLst>
                <a:cs typeface="Arial"/>
              </a:rPr>
              <a:t>NVIDIA Parallel </a:t>
            </a:r>
            <a:r>
              <a:rPr lang="en-US" sz="3800" dirty="0" err="1" smtClean="0">
                <a:solidFill>
                  <a:prstClr val="white"/>
                </a:solidFill>
                <a:effectLst>
                  <a:outerShdw blurRad="38100" dist="38100" dir="2700000" algn="tl">
                    <a:srgbClr val="000000">
                      <a:alpha val="43137"/>
                    </a:srgbClr>
                  </a:outerShdw>
                </a:effectLst>
                <a:cs typeface="Arial"/>
              </a:rPr>
              <a:t>Nsight</a:t>
            </a:r>
            <a:r>
              <a:rPr lang="en-US" sz="3800" dirty="0" smtClean="0">
                <a:solidFill>
                  <a:prstClr val="white"/>
                </a:solidFill>
                <a:effectLst>
                  <a:outerShdw blurRad="38100" dist="38100" dir="2700000" algn="tl">
                    <a:srgbClr val="000000">
                      <a:alpha val="43137"/>
                    </a:srgbClr>
                  </a:outerShdw>
                </a:effectLst>
                <a:cs typeface="Arial"/>
              </a:rPr>
              <a:t/>
            </a:r>
            <a:br>
              <a:rPr lang="en-US" sz="3800" dirty="0" smtClean="0">
                <a:solidFill>
                  <a:prstClr val="white"/>
                </a:solidFill>
                <a:effectLst>
                  <a:outerShdw blurRad="38100" dist="38100" dir="2700000" algn="tl">
                    <a:srgbClr val="000000">
                      <a:alpha val="43137"/>
                    </a:srgbClr>
                  </a:outerShdw>
                </a:effectLst>
                <a:cs typeface="Arial"/>
              </a:rPr>
            </a:br>
            <a:r>
              <a:rPr lang="en-US" sz="2400" dirty="0" smtClean="0">
                <a:solidFill>
                  <a:schemeClr val="bg1"/>
                </a:solidFill>
              </a:rPr>
              <a:t>NVIDIA </a:t>
            </a:r>
            <a:r>
              <a:rPr lang="en-US" sz="2400" dirty="0" err="1" smtClean="0">
                <a:solidFill>
                  <a:schemeClr val="bg1"/>
                </a:solidFill>
              </a:rPr>
              <a:t>DevTech</a:t>
            </a:r>
            <a:r>
              <a:rPr lang="en-US" sz="2400" dirty="0" smtClean="0">
                <a:solidFill>
                  <a:schemeClr val="bg1"/>
                </a:solidFill>
              </a:rPr>
              <a:t>  |  Anton Obukhov</a:t>
            </a:r>
            <a:endParaRPr lang="en-US" dirty="0">
              <a:solidFill>
                <a:schemeClr val="bg1"/>
              </a:solidFill>
            </a:endParaRPr>
          </a:p>
        </p:txBody>
      </p:sp>
      <p:pic>
        <p:nvPicPr>
          <p:cNvPr id="3" name="Picture 2" descr="512.png"/>
          <p:cNvPicPr>
            <a:picLocks noChangeAspect="1"/>
          </p:cNvPicPr>
          <p:nvPr/>
        </p:nvPicPr>
        <p:blipFill>
          <a:blip r:embed="rId3"/>
          <a:stretch>
            <a:fillRect/>
          </a:stretch>
        </p:blipFill>
        <p:spPr>
          <a:xfrm>
            <a:off x="9837964" y="0"/>
            <a:ext cx="1134836" cy="1137010"/>
          </a:xfrm>
          <a:prstGeom prst="rect">
            <a:avLst/>
          </a:prstGeom>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144" y="247649"/>
            <a:ext cx="9515856" cy="1033272"/>
          </a:xfrm>
        </p:spPr>
        <p:txBody>
          <a:bodyPr/>
          <a:lstStyle/>
          <a:p>
            <a:r>
              <a:rPr lang="en-US" dirty="0" smtClean="0"/>
              <a:t>Heterogeneous Computing Example</a:t>
            </a:r>
            <a:endParaRPr lang="en-US" dirty="0"/>
          </a:p>
        </p:txBody>
      </p:sp>
      <p:cxnSp>
        <p:nvCxnSpPr>
          <p:cNvPr id="5" name="Straight Arrow Connector 4"/>
          <p:cNvCxnSpPr/>
          <p:nvPr/>
        </p:nvCxnSpPr>
        <p:spPr>
          <a:xfrm rot="5400000">
            <a:off x="4439620" y="2436464"/>
            <a:ext cx="855749" cy="123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1393898" y="1823791"/>
            <a:ext cx="361536" cy="1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238476" y="1215328"/>
            <a:ext cx="665567" cy="400110"/>
          </a:xfrm>
          <a:prstGeom prst="rect">
            <a:avLst/>
          </a:prstGeom>
          <a:noFill/>
        </p:spPr>
        <p:txBody>
          <a:bodyPr wrap="none" rtlCol="0">
            <a:spAutoFit/>
          </a:bodyPr>
          <a:lstStyle/>
          <a:p>
            <a:r>
              <a:rPr lang="en-US" sz="2000" b="1" dirty="0" smtClean="0">
                <a:latin typeface="+mj-lt"/>
              </a:rPr>
              <a:t>CPU</a:t>
            </a:r>
            <a:endParaRPr lang="en-US" sz="2000" b="1" dirty="0">
              <a:latin typeface="+mj-lt"/>
            </a:endParaRPr>
          </a:p>
        </p:txBody>
      </p:sp>
      <p:sp>
        <p:nvSpPr>
          <p:cNvPr id="9" name="TextBox 8"/>
          <p:cNvSpPr txBox="1"/>
          <p:nvPr/>
        </p:nvSpPr>
        <p:spPr>
          <a:xfrm>
            <a:off x="4515997" y="1215328"/>
            <a:ext cx="679994" cy="400110"/>
          </a:xfrm>
          <a:prstGeom prst="rect">
            <a:avLst/>
          </a:prstGeom>
          <a:noFill/>
        </p:spPr>
        <p:txBody>
          <a:bodyPr wrap="none" rtlCol="0">
            <a:spAutoFit/>
          </a:bodyPr>
          <a:lstStyle/>
          <a:p>
            <a:r>
              <a:rPr lang="en-US" sz="2000" b="1" dirty="0" smtClean="0">
                <a:latin typeface="+mj-lt"/>
              </a:rPr>
              <a:t>GPU</a:t>
            </a:r>
            <a:endParaRPr lang="en-US" sz="2000" b="1" dirty="0">
              <a:latin typeface="+mj-lt"/>
            </a:endParaRPr>
          </a:p>
        </p:txBody>
      </p:sp>
      <p:cxnSp>
        <p:nvCxnSpPr>
          <p:cNvPr id="11" name="Straight Arrow Connector 10"/>
          <p:cNvCxnSpPr/>
          <p:nvPr/>
        </p:nvCxnSpPr>
        <p:spPr>
          <a:xfrm>
            <a:off x="1620397" y="2002404"/>
            <a:ext cx="3252486" cy="11574"/>
          </a:xfrm>
          <a:prstGeom prst="straightConnector1">
            <a:avLst/>
          </a:prstGeom>
          <a:ln>
            <a:solidFill>
              <a:srgbClr val="C00000"/>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1150479" y="2442251"/>
            <a:ext cx="851893" cy="46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610752" y="3404880"/>
            <a:ext cx="3252486" cy="11574"/>
          </a:xfrm>
          <a:prstGeom prst="straightConnector1">
            <a:avLst/>
          </a:prstGeom>
          <a:ln>
            <a:solidFill>
              <a:srgbClr val="C00000"/>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a:off x="4458948" y="3889122"/>
            <a:ext cx="853807" cy="26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1070600" y="3929600"/>
            <a:ext cx="101857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5891455" y="2048702"/>
            <a:ext cx="1608881" cy="29747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GPU Memory</a:t>
            </a:r>
          </a:p>
          <a:p>
            <a:pPr algn="ctr"/>
            <a:r>
              <a:rPr lang="en-US" dirty="0" smtClean="0"/>
              <a:t>Patch of 3D vertices</a:t>
            </a:r>
            <a:endParaRPr lang="en-US" dirty="0"/>
          </a:p>
        </p:txBody>
      </p:sp>
      <p:cxnSp>
        <p:nvCxnSpPr>
          <p:cNvPr id="32" name="Straight Arrow Connector 31"/>
          <p:cNvCxnSpPr/>
          <p:nvPr/>
        </p:nvCxnSpPr>
        <p:spPr>
          <a:xfrm>
            <a:off x="1670554" y="4367507"/>
            <a:ext cx="3252486" cy="11574"/>
          </a:xfrm>
          <a:prstGeom prst="straightConnector1">
            <a:avLst/>
          </a:prstGeom>
          <a:ln>
            <a:solidFill>
              <a:srgbClr val="C00000"/>
            </a:solidFill>
            <a:prstDash val="dashDot"/>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rot="16200000" flipH="1">
            <a:off x="4588200" y="4761821"/>
            <a:ext cx="585656" cy="69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909535" y="2565272"/>
            <a:ext cx="972274" cy="61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4899889" y="3851999"/>
            <a:ext cx="972274" cy="61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4890243" y="4733604"/>
            <a:ext cx="972274" cy="61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360086" y="2129725"/>
            <a:ext cx="1377300" cy="369332"/>
          </a:xfrm>
          <a:prstGeom prst="rect">
            <a:avLst/>
          </a:prstGeom>
          <a:noFill/>
        </p:spPr>
        <p:txBody>
          <a:bodyPr wrap="none" rtlCol="0">
            <a:spAutoFit/>
          </a:bodyPr>
          <a:lstStyle/>
          <a:p>
            <a:r>
              <a:rPr lang="en-US" dirty="0" smtClean="0"/>
              <a:t>Initialization</a:t>
            </a:r>
            <a:endParaRPr lang="en-US" dirty="0"/>
          </a:p>
        </p:txBody>
      </p:sp>
      <p:sp>
        <p:nvSpPr>
          <p:cNvPr id="59" name="TextBox 58"/>
          <p:cNvSpPr txBox="1"/>
          <p:nvPr/>
        </p:nvSpPr>
        <p:spPr>
          <a:xfrm>
            <a:off x="3328881" y="3485901"/>
            <a:ext cx="1518364" cy="369332"/>
          </a:xfrm>
          <a:prstGeom prst="rect">
            <a:avLst/>
          </a:prstGeom>
          <a:noFill/>
        </p:spPr>
        <p:txBody>
          <a:bodyPr wrap="none" rtlCol="0">
            <a:spAutoFit/>
          </a:bodyPr>
          <a:lstStyle/>
          <a:p>
            <a:r>
              <a:rPr lang="en-US" dirty="0" smtClean="0"/>
              <a:t>Sine function</a:t>
            </a:r>
            <a:endParaRPr lang="en-US" dirty="0"/>
          </a:p>
        </p:txBody>
      </p:sp>
      <p:sp>
        <p:nvSpPr>
          <p:cNvPr id="60" name="TextBox 59"/>
          <p:cNvSpPr txBox="1"/>
          <p:nvPr/>
        </p:nvSpPr>
        <p:spPr>
          <a:xfrm>
            <a:off x="2040896" y="4494826"/>
            <a:ext cx="2775119" cy="369332"/>
          </a:xfrm>
          <a:prstGeom prst="rect">
            <a:avLst/>
          </a:prstGeom>
          <a:noFill/>
        </p:spPr>
        <p:txBody>
          <a:bodyPr wrap="none" rtlCol="0">
            <a:spAutoFit/>
          </a:bodyPr>
          <a:lstStyle/>
          <a:p>
            <a:r>
              <a:rPr lang="en-US" dirty="0" err="1" smtClean="0"/>
              <a:t>High_frequency_sinusoid</a:t>
            </a:r>
            <a:endParaRPr lang="en-US" dirty="0"/>
          </a:p>
        </p:txBody>
      </p:sp>
      <p:cxnSp>
        <p:nvCxnSpPr>
          <p:cNvPr id="65" name="Straight Arrow Connector 64"/>
          <p:cNvCxnSpPr/>
          <p:nvPr/>
        </p:nvCxnSpPr>
        <p:spPr>
          <a:xfrm rot="10800000">
            <a:off x="1597250" y="2893666"/>
            <a:ext cx="3264059" cy="1588"/>
          </a:xfrm>
          <a:prstGeom prst="straightConnector1">
            <a:avLst/>
          </a:prstGeom>
          <a:ln w="57150">
            <a:solidFill>
              <a:srgbClr val="C0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rot="16200000" flipH="1">
            <a:off x="1348401" y="3165670"/>
            <a:ext cx="451398" cy="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971469" y="2862795"/>
            <a:ext cx="2544351" cy="369332"/>
          </a:xfrm>
          <a:prstGeom prst="rect">
            <a:avLst/>
          </a:prstGeom>
          <a:noFill/>
        </p:spPr>
        <p:txBody>
          <a:bodyPr wrap="none" rtlCol="0">
            <a:spAutoFit/>
          </a:bodyPr>
          <a:lstStyle/>
          <a:p>
            <a:r>
              <a:rPr lang="en-US" dirty="0" err="1" smtClean="0"/>
              <a:t>DeviceToHost</a:t>
            </a:r>
            <a:r>
              <a:rPr lang="en-US" dirty="0" smtClean="0"/>
              <a:t> </a:t>
            </a:r>
            <a:r>
              <a:rPr lang="en-US" dirty="0" err="1" smtClean="0"/>
              <a:t>memcpy</a:t>
            </a:r>
            <a:endParaRPr lang="en-US" dirty="0"/>
          </a:p>
        </p:txBody>
      </p:sp>
      <p:cxnSp>
        <p:nvCxnSpPr>
          <p:cNvPr id="82" name="Straight Arrow Connector 81"/>
          <p:cNvCxnSpPr/>
          <p:nvPr/>
        </p:nvCxnSpPr>
        <p:spPr>
          <a:xfrm rot="16200000" flipH="1">
            <a:off x="1275907" y="4736737"/>
            <a:ext cx="593378" cy="3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1614610" y="5052342"/>
            <a:ext cx="3252486" cy="11574"/>
          </a:xfrm>
          <a:prstGeom prst="straightConnector1">
            <a:avLst/>
          </a:prstGeom>
          <a:ln>
            <a:solidFill>
              <a:srgbClr val="C00000"/>
            </a:solidFill>
            <a:prstDash val="dashDot"/>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026671" y="5133361"/>
            <a:ext cx="1838965" cy="369332"/>
          </a:xfrm>
          <a:prstGeom prst="rect">
            <a:avLst/>
          </a:prstGeom>
          <a:noFill/>
        </p:spPr>
        <p:txBody>
          <a:bodyPr wrap="none" rtlCol="0">
            <a:spAutoFit/>
          </a:bodyPr>
          <a:lstStyle/>
          <a:p>
            <a:r>
              <a:rPr lang="en-US" dirty="0" err="1" smtClean="0"/>
              <a:t>glDrawArray</a:t>
            </a:r>
            <a:r>
              <a:rPr lang="en-US" dirty="0" smtClean="0"/>
              <a:t>(…)</a:t>
            </a:r>
            <a:endParaRPr lang="en-US" dirty="0"/>
          </a:p>
        </p:txBody>
      </p:sp>
      <p:cxnSp>
        <p:nvCxnSpPr>
          <p:cNvPr id="86" name="Straight Arrow Connector 85"/>
          <p:cNvCxnSpPr/>
          <p:nvPr/>
        </p:nvCxnSpPr>
        <p:spPr>
          <a:xfrm rot="5400000">
            <a:off x="4601705" y="5301235"/>
            <a:ext cx="549006" cy="6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V="1">
            <a:off x="4857447" y="5289630"/>
            <a:ext cx="2967000" cy="14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26" idx="2"/>
          </p:cNvCxnSpPr>
          <p:nvPr/>
        </p:nvCxnSpPr>
        <p:spPr>
          <a:xfrm rot="16200000" flipH="1">
            <a:off x="6571496" y="5147813"/>
            <a:ext cx="254646" cy="58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3"/>
          <a:srcRect/>
          <a:stretch>
            <a:fillRect/>
          </a:stretch>
        </p:blipFill>
        <p:spPr bwMode="auto">
          <a:xfrm>
            <a:off x="7819484" y="2437919"/>
            <a:ext cx="2863950" cy="2863950"/>
          </a:xfrm>
          <a:prstGeom prst="rect">
            <a:avLst/>
          </a:prstGeom>
          <a:noFill/>
          <a:ln w="9525">
            <a:noFill/>
            <a:miter lim="800000"/>
            <a:headEnd/>
            <a:tailEnd/>
          </a:ln>
        </p:spPr>
      </p:pic>
      <p:cxnSp>
        <p:nvCxnSpPr>
          <p:cNvPr id="96" name="Straight Arrow Connector 95"/>
          <p:cNvCxnSpPr/>
          <p:nvPr/>
        </p:nvCxnSpPr>
        <p:spPr>
          <a:xfrm rot="5400000">
            <a:off x="-915288" y="3774830"/>
            <a:ext cx="4255477" cy="11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6200000">
            <a:off x="719544" y="1761219"/>
            <a:ext cx="689035" cy="369332"/>
          </a:xfrm>
          <a:prstGeom prst="rect">
            <a:avLst/>
          </a:prstGeom>
          <a:noFill/>
        </p:spPr>
        <p:txBody>
          <a:bodyPr wrap="none" rtlCol="0">
            <a:spAutoFit/>
          </a:bodyPr>
          <a:lstStyle/>
          <a:p>
            <a:r>
              <a:rPr lang="en-US" dirty="0" smtClean="0"/>
              <a:t>Time</a:t>
            </a:r>
            <a:endParaRPr lang="en-US"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t>
            </a:r>
            <a:r>
              <a:rPr lang="en-US" dirty="0" err="1" smtClean="0"/>
              <a:t>Nsight</a:t>
            </a:r>
            <a:r>
              <a:rPr lang="en-US" dirty="0" smtClean="0"/>
              <a:t> C-CUDA </a:t>
            </a:r>
            <a:r>
              <a:rPr lang="en-US" dirty="0" smtClean="0"/>
              <a:t>Debugger Demo</a:t>
            </a:r>
            <a:endParaRPr lang="en-US" dirty="0"/>
          </a:p>
        </p:txBody>
      </p:sp>
      <p:pic>
        <p:nvPicPr>
          <p:cNvPr id="1026" name="Picture 2"/>
          <p:cNvPicPr>
            <a:picLocks noChangeAspect="1" noChangeArrowheads="1"/>
          </p:cNvPicPr>
          <p:nvPr/>
        </p:nvPicPr>
        <p:blipFill>
          <a:blip r:embed="rId3"/>
          <a:srcRect b="4607"/>
          <a:stretch>
            <a:fillRect/>
          </a:stretch>
        </p:blipFill>
        <p:spPr bwMode="auto">
          <a:xfrm>
            <a:off x="1975758" y="1126850"/>
            <a:ext cx="7614330" cy="4539684"/>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Analysis</a:t>
            </a:r>
            <a:endParaRPr lang="en-US" dirty="0"/>
          </a:p>
        </p:txBody>
      </p:sp>
      <p:sp>
        <p:nvSpPr>
          <p:cNvPr id="3" name="Content Placeholder 2"/>
          <p:cNvSpPr>
            <a:spLocks noGrp="1"/>
          </p:cNvSpPr>
          <p:nvPr>
            <p:ph idx="1"/>
          </p:nvPr>
        </p:nvSpPr>
        <p:spPr/>
        <p:txBody>
          <a:bodyPr/>
          <a:lstStyle/>
          <a:p>
            <a:pPr lvl="0"/>
            <a:r>
              <a:rPr lang="ru-RU" dirty="0" smtClean="0"/>
              <a:t>Сбор данных об активности</a:t>
            </a:r>
            <a:endParaRPr lang="en-US" dirty="0" smtClean="0"/>
          </a:p>
          <a:p>
            <a:pPr lvl="1"/>
            <a:r>
              <a:rPr lang="en-US" dirty="0" smtClean="0">
                <a:solidFill>
                  <a:srgbClr val="C00000"/>
                </a:solidFill>
              </a:rPr>
              <a:t>OS</a:t>
            </a:r>
            <a:r>
              <a:rPr lang="en-US" dirty="0" smtClean="0"/>
              <a:t> – process, thread and module events</a:t>
            </a:r>
          </a:p>
          <a:p>
            <a:pPr lvl="1"/>
            <a:r>
              <a:rPr lang="en-US" dirty="0" smtClean="0">
                <a:solidFill>
                  <a:srgbClr val="C00000"/>
                </a:solidFill>
              </a:rPr>
              <a:t>CPU API Trace </a:t>
            </a:r>
            <a:r>
              <a:rPr lang="en-US" dirty="0" smtClean="0"/>
              <a:t>– CUDA driver API, DirectX, OpenGL, </a:t>
            </a:r>
            <a:r>
              <a:rPr lang="en-US" dirty="0" err="1" smtClean="0"/>
              <a:t>OpenCL</a:t>
            </a:r>
            <a:r>
              <a:rPr lang="en-US" dirty="0" smtClean="0"/>
              <a:t>, Cg2.2 and User Events</a:t>
            </a:r>
          </a:p>
          <a:p>
            <a:pPr lvl="1"/>
            <a:r>
              <a:rPr lang="en-US" dirty="0" smtClean="0">
                <a:solidFill>
                  <a:srgbClr val="C00000"/>
                </a:solidFill>
              </a:rPr>
              <a:t>GPU Task Trace </a:t>
            </a:r>
            <a:r>
              <a:rPr lang="en-US" dirty="0" smtClean="0"/>
              <a:t>– C-CUDA and </a:t>
            </a:r>
            <a:r>
              <a:rPr lang="en-US" dirty="0" err="1" smtClean="0"/>
              <a:t>OpenCL</a:t>
            </a:r>
            <a:r>
              <a:rPr lang="en-US" dirty="0" smtClean="0"/>
              <a:t> launches and memory copies</a:t>
            </a:r>
          </a:p>
          <a:p>
            <a:pPr lvl="0"/>
            <a:r>
              <a:rPr lang="ru-RU" dirty="0" smtClean="0"/>
              <a:t>Отчетность о времени, событиях, вызовах, </a:t>
            </a:r>
            <a:r>
              <a:rPr lang="en-US" dirty="0" smtClean="0"/>
              <a:t>API, </a:t>
            </a:r>
            <a:r>
              <a:rPr lang="ru-RU" dirty="0" smtClean="0"/>
              <a:t>загрузке </a:t>
            </a:r>
            <a:r>
              <a:rPr lang="en-US" dirty="0" smtClean="0"/>
              <a:t>GPU</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t>
            </a:r>
            <a:r>
              <a:rPr lang="en-US" dirty="0" err="1" smtClean="0"/>
              <a:t>Nsight</a:t>
            </a:r>
            <a:r>
              <a:rPr lang="en-US" dirty="0" smtClean="0"/>
              <a:t> Platform </a:t>
            </a:r>
            <a:r>
              <a:rPr lang="en-US" dirty="0" smtClean="0"/>
              <a:t>Analysis Demo</a:t>
            </a:r>
            <a:endParaRPr lang="en-US" dirty="0"/>
          </a:p>
        </p:txBody>
      </p:sp>
      <p:pic>
        <p:nvPicPr>
          <p:cNvPr id="1026" name="Picture 2"/>
          <p:cNvPicPr>
            <a:picLocks noChangeAspect="1" noChangeArrowheads="1"/>
          </p:cNvPicPr>
          <p:nvPr/>
        </p:nvPicPr>
        <p:blipFill>
          <a:blip r:embed="rId3"/>
          <a:srcRect b="4909"/>
          <a:stretch>
            <a:fillRect/>
          </a:stretch>
        </p:blipFill>
        <p:spPr bwMode="auto">
          <a:xfrm>
            <a:off x="1992087" y="1056063"/>
            <a:ext cx="7785390" cy="462702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Профилирование </a:t>
            </a:r>
            <a:r>
              <a:rPr lang="en-US" dirty="0" smtClean="0"/>
              <a:t>CUDA</a:t>
            </a:r>
            <a:endParaRPr lang="en-US" dirty="0"/>
          </a:p>
        </p:txBody>
      </p:sp>
      <p:sp>
        <p:nvSpPr>
          <p:cNvPr id="3" name="Content Placeholder 2"/>
          <p:cNvSpPr>
            <a:spLocks noGrp="1"/>
          </p:cNvSpPr>
          <p:nvPr>
            <p:ph idx="1"/>
          </p:nvPr>
        </p:nvSpPr>
        <p:spPr/>
        <p:txBody>
          <a:bodyPr/>
          <a:lstStyle/>
          <a:p>
            <a:r>
              <a:rPr lang="ru-RU" dirty="0" smtClean="0"/>
              <a:t>Базовая информация</a:t>
            </a:r>
            <a:endParaRPr lang="en-US" dirty="0" smtClean="0"/>
          </a:p>
          <a:p>
            <a:pPr lvl="1"/>
            <a:r>
              <a:rPr lang="en-US" dirty="0" smtClean="0"/>
              <a:t>Memory coalescing</a:t>
            </a:r>
          </a:p>
          <a:p>
            <a:pPr lvl="1"/>
            <a:r>
              <a:rPr lang="en-US" dirty="0" smtClean="0"/>
              <a:t>Branch divergence</a:t>
            </a:r>
          </a:p>
          <a:p>
            <a:pPr lvl="1"/>
            <a:r>
              <a:rPr lang="en-US" dirty="0" smtClean="0"/>
              <a:t>Instructions executed</a:t>
            </a:r>
          </a:p>
          <a:p>
            <a:pPr lvl="1"/>
            <a:r>
              <a:rPr lang="en-US" dirty="0" smtClean="0"/>
              <a:t>Warp serialization</a:t>
            </a:r>
          </a:p>
          <a:p>
            <a:r>
              <a:rPr lang="ru-RU" dirty="0" smtClean="0"/>
              <a:t>Используются счетчики инструкций и часы </a:t>
            </a:r>
            <a:r>
              <a:rPr lang="ru-RU" smtClean="0"/>
              <a:t>на </a:t>
            </a:r>
            <a:r>
              <a:rPr lang="en-US" smtClean="0"/>
              <a:t>GPU</a:t>
            </a:r>
            <a:endParaRPr lang="en-US" dirty="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t>
            </a:r>
            <a:r>
              <a:rPr lang="en-US" dirty="0" err="1" smtClean="0"/>
              <a:t>Nsight</a:t>
            </a:r>
            <a:r>
              <a:rPr lang="en-US" dirty="0" smtClean="0"/>
              <a:t> CUDA </a:t>
            </a:r>
            <a:r>
              <a:rPr lang="en-US" dirty="0" smtClean="0"/>
              <a:t>Profiler</a:t>
            </a:r>
            <a:endParaRPr lang="en-US" dirty="0"/>
          </a:p>
        </p:txBody>
      </p:sp>
      <p:pic>
        <p:nvPicPr>
          <p:cNvPr id="2050" name="Picture 2"/>
          <p:cNvPicPr>
            <a:picLocks noChangeAspect="1" noChangeArrowheads="1"/>
          </p:cNvPicPr>
          <p:nvPr/>
        </p:nvPicPr>
        <p:blipFill>
          <a:blip r:embed="rId3"/>
          <a:srcRect b="4908"/>
          <a:stretch>
            <a:fillRect/>
          </a:stretch>
        </p:blipFill>
        <p:spPr bwMode="auto">
          <a:xfrm>
            <a:off x="1983923" y="1095278"/>
            <a:ext cx="7843042" cy="466128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t>
            </a:r>
            <a:r>
              <a:rPr lang="en-US" dirty="0" err="1" smtClean="0"/>
              <a:t>Nsight</a:t>
            </a:r>
            <a:r>
              <a:rPr lang="en-US" dirty="0" smtClean="0"/>
              <a:t> Build</a:t>
            </a:r>
            <a:endParaRPr lang="en-US" dirty="0"/>
          </a:p>
        </p:txBody>
      </p:sp>
      <p:sp>
        <p:nvSpPr>
          <p:cNvPr id="3" name="Content Placeholder 2"/>
          <p:cNvSpPr>
            <a:spLocks noGrp="1"/>
          </p:cNvSpPr>
          <p:nvPr>
            <p:ph idx="1"/>
          </p:nvPr>
        </p:nvSpPr>
        <p:spPr/>
        <p:txBody>
          <a:bodyPr/>
          <a:lstStyle/>
          <a:p>
            <a:r>
              <a:rPr lang="en-US" dirty="0" smtClean="0"/>
              <a:t>C++ project system</a:t>
            </a:r>
          </a:p>
          <a:p>
            <a:pPr lvl="1"/>
            <a:r>
              <a:rPr lang="en-US" dirty="0" smtClean="0"/>
              <a:t>Parallel </a:t>
            </a:r>
            <a:r>
              <a:rPr lang="en-US" dirty="0" err="1" smtClean="0"/>
              <a:t>Nsight</a:t>
            </a:r>
            <a:r>
              <a:rPr lang="en-US" dirty="0" smtClean="0"/>
              <a:t> options</a:t>
            </a:r>
            <a:endParaRPr lang="en-US" dirty="0" smtClean="0"/>
          </a:p>
          <a:p>
            <a:pPr lvl="1"/>
            <a:r>
              <a:rPr lang="en-US" dirty="0" smtClean="0"/>
              <a:t>CUDA </a:t>
            </a:r>
            <a:r>
              <a:rPr lang="en-US" dirty="0" err="1" smtClean="0"/>
              <a:t>vsprop</a:t>
            </a:r>
            <a:r>
              <a:rPr lang="en-US" dirty="0" smtClean="0"/>
              <a:t> files</a:t>
            </a:r>
          </a:p>
          <a:p>
            <a:r>
              <a:rPr lang="en-US" dirty="0" smtClean="0"/>
              <a:t> CUDA project system</a:t>
            </a:r>
          </a:p>
          <a:p>
            <a:pPr lvl="1"/>
            <a:r>
              <a:rPr lang="en-US" dirty="0" smtClean="0"/>
              <a:t>NVCC build integration</a:t>
            </a:r>
          </a:p>
          <a:p>
            <a:pPr lvl="1"/>
            <a:r>
              <a:rPr lang="en-US" dirty="0" smtClean="0"/>
              <a:t>Error reporting</a:t>
            </a:r>
          </a:p>
          <a:p>
            <a:pPr lvl="1"/>
            <a:r>
              <a:rPr lang="en-US" dirty="0" smtClean="0"/>
              <a:t>Debugger session</a:t>
            </a:r>
          </a:p>
          <a:p>
            <a:pPr>
              <a:buNone/>
            </a:pPr>
            <a:endParaRPr lang="en-US" dirty="0"/>
          </a:p>
        </p:txBody>
      </p:sp>
      <p:pic>
        <p:nvPicPr>
          <p:cNvPr id="4" name="Content Placeholder 3" descr="CudaProject-04-BuildProperties.png"/>
          <p:cNvPicPr>
            <a:picLocks noChangeAspect="1"/>
          </p:cNvPicPr>
          <p:nvPr/>
        </p:nvPicPr>
        <p:blipFill>
          <a:blip r:embed="rId3"/>
          <a:stretch>
            <a:fillRect/>
          </a:stretch>
        </p:blipFill>
        <p:spPr>
          <a:xfrm>
            <a:off x="5988511" y="1738993"/>
            <a:ext cx="4636051" cy="3405653"/>
          </a:xfrm>
          <a:prstGeom prst="rect">
            <a:avLst/>
          </a:prstGeom>
        </p:spPr>
      </p:pic>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Поддерживаемые </a:t>
            </a:r>
            <a:r>
              <a:rPr lang="en-US" dirty="0" smtClean="0"/>
              <a:t>OS</a:t>
            </a:r>
            <a:endParaRPr lang="en-US" dirty="0"/>
          </a:p>
        </p:txBody>
      </p:sp>
      <p:pic>
        <p:nvPicPr>
          <p:cNvPr id="31746" name="Picture 2" descr="http://tbn2.google.com/images?q=tbn:ijn6aVJ21av2jM:http://www.takesontech.com/wp-content/uploads/2009/07/windows-7-logo-300x300.jpg">
            <a:hlinkClick r:id="rId2"/>
          </p:cNvPr>
          <p:cNvPicPr>
            <a:picLocks noChangeAspect="1" noChangeArrowheads="1"/>
          </p:cNvPicPr>
          <p:nvPr/>
        </p:nvPicPr>
        <p:blipFill>
          <a:blip r:embed="rId3"/>
          <a:srcRect/>
          <a:stretch>
            <a:fillRect/>
          </a:stretch>
        </p:blipFill>
        <p:spPr bwMode="auto">
          <a:xfrm>
            <a:off x="8122148" y="2427099"/>
            <a:ext cx="1449161" cy="1449162"/>
          </a:xfrm>
          <a:prstGeom prst="rect">
            <a:avLst/>
          </a:prstGeom>
          <a:noFill/>
        </p:spPr>
      </p:pic>
      <p:pic>
        <p:nvPicPr>
          <p:cNvPr id="5" name="Picture 2" descr="C:\Projects\sw\devtools\(ark)\products\BlueMesa\Documents.DevRel\Nexus 1.0.Detailed.meta\windows_icon.png"/>
          <p:cNvPicPr>
            <a:picLocks noChangeAspect="1" noChangeArrowheads="1"/>
          </p:cNvPicPr>
          <p:nvPr/>
        </p:nvPicPr>
        <p:blipFill>
          <a:blip r:embed="rId4" cstate="print"/>
          <a:srcRect/>
          <a:stretch>
            <a:fillRect/>
          </a:stretch>
        </p:blipFill>
        <p:spPr bwMode="auto">
          <a:xfrm>
            <a:off x="2052873" y="2446267"/>
            <a:ext cx="1313611" cy="1341962"/>
          </a:xfrm>
          <a:prstGeom prst="rect">
            <a:avLst/>
          </a:prstGeom>
          <a:noFill/>
        </p:spPr>
      </p:pic>
      <p:sp>
        <p:nvSpPr>
          <p:cNvPr id="24" name="Content Placeholder 2"/>
          <p:cNvSpPr>
            <a:spLocks noGrp="1"/>
          </p:cNvSpPr>
          <p:nvPr>
            <p:ph idx="1"/>
          </p:nvPr>
        </p:nvSpPr>
        <p:spPr>
          <a:xfrm>
            <a:off x="4442270" y="2502991"/>
            <a:ext cx="2425939" cy="2028898"/>
          </a:xfrm>
        </p:spPr>
        <p:txBody>
          <a:bodyPr/>
          <a:lstStyle/>
          <a:p>
            <a:pPr algn="ctr">
              <a:buNone/>
            </a:pPr>
            <a:r>
              <a:rPr lang="en-US" dirty="0" smtClean="0"/>
              <a:t>32 bit</a:t>
            </a:r>
          </a:p>
          <a:p>
            <a:pPr algn="ctr">
              <a:buNone/>
            </a:pPr>
            <a:r>
              <a:rPr lang="en-US" dirty="0" smtClean="0"/>
              <a:t>64 bit</a:t>
            </a:r>
          </a:p>
          <a:p>
            <a:pPr algn="ctr">
              <a:buNone/>
            </a:pPr>
            <a:r>
              <a:rPr lang="en-US" dirty="0" smtClean="0"/>
              <a:t>32 on 64</a:t>
            </a:r>
          </a:p>
          <a:p>
            <a:endParaRPr lang="en-US" dirty="0"/>
          </a:p>
        </p:txBody>
      </p:sp>
      <p:sp>
        <p:nvSpPr>
          <p:cNvPr id="25" name="TextBox 24"/>
          <p:cNvSpPr txBox="1"/>
          <p:nvPr/>
        </p:nvSpPr>
        <p:spPr>
          <a:xfrm>
            <a:off x="1467687" y="3909645"/>
            <a:ext cx="2542234" cy="400110"/>
          </a:xfrm>
          <a:prstGeom prst="rect">
            <a:avLst/>
          </a:prstGeom>
          <a:noFill/>
        </p:spPr>
        <p:txBody>
          <a:bodyPr wrap="none" rtlCol="0">
            <a:spAutoFit/>
          </a:bodyPr>
          <a:lstStyle/>
          <a:p>
            <a:r>
              <a:rPr lang="en-US" sz="2000" b="1" dirty="0" smtClean="0"/>
              <a:t>Windows Vista SP1</a:t>
            </a:r>
            <a:endParaRPr lang="en-US" sz="2000" b="1" dirty="0"/>
          </a:p>
        </p:txBody>
      </p:sp>
      <p:sp>
        <p:nvSpPr>
          <p:cNvPr id="26" name="TextBox 25"/>
          <p:cNvSpPr txBox="1"/>
          <p:nvPr/>
        </p:nvSpPr>
        <p:spPr>
          <a:xfrm>
            <a:off x="8124823" y="3909646"/>
            <a:ext cx="1520929" cy="400110"/>
          </a:xfrm>
          <a:prstGeom prst="rect">
            <a:avLst/>
          </a:prstGeom>
          <a:noFill/>
        </p:spPr>
        <p:txBody>
          <a:bodyPr wrap="none" rtlCol="0">
            <a:spAutoFit/>
          </a:bodyPr>
          <a:lstStyle/>
          <a:p>
            <a:r>
              <a:rPr lang="en-US" sz="2000" b="1" dirty="0" smtClean="0"/>
              <a:t>Windows 7</a:t>
            </a:r>
            <a:endParaRPr lang="en-US" sz="2000" b="1" dirty="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Системные требования</a:t>
            </a:r>
            <a:endParaRPr lang="en-US" dirty="0"/>
          </a:p>
        </p:txBody>
      </p:sp>
      <p:pic>
        <p:nvPicPr>
          <p:cNvPr id="34" name="Picture 33" descr="PC_no_Reflect copy.png"/>
          <p:cNvPicPr>
            <a:picLocks noChangeAspect="1"/>
          </p:cNvPicPr>
          <p:nvPr/>
        </p:nvPicPr>
        <p:blipFill>
          <a:blip r:embed="rId3"/>
          <a:stretch>
            <a:fillRect/>
          </a:stretch>
        </p:blipFill>
        <p:spPr>
          <a:xfrm>
            <a:off x="1707793" y="2762654"/>
            <a:ext cx="1330601" cy="1475217"/>
          </a:xfrm>
          <a:prstGeom prst="rect">
            <a:avLst/>
          </a:prstGeom>
        </p:spPr>
      </p:pic>
      <p:cxnSp>
        <p:nvCxnSpPr>
          <p:cNvPr id="35" name="Elbow Connector 34"/>
          <p:cNvCxnSpPr/>
          <p:nvPr/>
        </p:nvCxnSpPr>
        <p:spPr>
          <a:xfrm flipV="1">
            <a:off x="2796056" y="3566784"/>
            <a:ext cx="808594" cy="1"/>
          </a:xfrm>
          <a:prstGeom prst="bentConnector3">
            <a:avLst>
              <a:gd name="adj1" fmla="val 50000"/>
            </a:avLst>
          </a:prstGeom>
          <a:ln w="12700">
            <a:solidFill>
              <a:srgbClr val="76B900">
                <a:alpha val="50000"/>
              </a:srgbClr>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3" name="Group 76"/>
          <p:cNvGrpSpPr/>
          <p:nvPr/>
        </p:nvGrpSpPr>
        <p:grpSpPr>
          <a:xfrm>
            <a:off x="3384463" y="4115015"/>
            <a:ext cx="1649934" cy="1136426"/>
            <a:chOff x="4046427" y="3322674"/>
            <a:chExt cx="3114362" cy="2335772"/>
          </a:xfrm>
        </p:grpSpPr>
        <p:pic>
          <p:nvPicPr>
            <p:cNvPr id="44" name="Picture 43" descr="Windows_Monitor.png"/>
            <p:cNvPicPr>
              <a:picLocks noChangeAspect="1"/>
            </p:cNvPicPr>
            <p:nvPr/>
          </p:nvPicPr>
          <p:blipFill>
            <a:blip r:embed="rId4" cstate="print">
              <a:lum/>
            </a:blip>
            <a:stretch>
              <a:fillRect/>
            </a:stretch>
          </p:blipFill>
          <p:spPr>
            <a:xfrm>
              <a:off x="4046427" y="3322674"/>
              <a:ext cx="3114362" cy="2335772"/>
            </a:xfrm>
            <a:prstGeom prst="rect">
              <a:avLst/>
            </a:prstGeom>
          </p:spPr>
        </p:pic>
        <p:sp>
          <p:nvSpPr>
            <p:cNvPr id="45" name="Oval 44"/>
            <p:cNvSpPr/>
            <p:nvPr/>
          </p:nvSpPr>
          <p:spPr>
            <a:xfrm>
              <a:off x="4844415" y="3645937"/>
              <a:ext cx="1512570" cy="1440543"/>
            </a:xfrm>
            <a:prstGeom prst="ellipse">
              <a:avLst/>
            </a:prstGeom>
            <a:gradFill flip="none" rotWithShape="1">
              <a:gsLst>
                <a:gs pos="0">
                  <a:srgbClr val="000066">
                    <a:alpha val="50000"/>
                  </a:srgbClr>
                </a:gs>
                <a:gs pos="100000">
                  <a:srgbClr val="000066">
                    <a:alpha val="0"/>
                  </a:srgbClr>
                </a:gs>
              </a:gsLst>
              <a:path path="circle">
                <a:fillToRect l="50000" t="50000" r="50000" b="50000"/>
              </a:path>
              <a:tileRect/>
            </a:gradFill>
            <a:ln>
              <a:noFill/>
            </a:ln>
            <a:effectLst>
              <a:softEdge rad="3175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6" name="Picture 45" descr="Windows_Vista_vert_white.png"/>
            <p:cNvPicPr>
              <a:picLocks noChangeAspect="1"/>
            </p:cNvPicPr>
            <p:nvPr/>
          </p:nvPicPr>
          <p:blipFill>
            <a:blip r:embed="rId5" cstate="print"/>
            <a:srcRect b="19152"/>
            <a:stretch>
              <a:fillRect/>
            </a:stretch>
          </p:blipFill>
          <p:spPr>
            <a:xfrm>
              <a:off x="4800600" y="3924300"/>
              <a:ext cx="1600200" cy="864637"/>
            </a:xfrm>
            <a:prstGeom prst="rect">
              <a:avLst/>
            </a:prstGeom>
            <a:effectLst/>
          </p:spPr>
        </p:pic>
      </p:grpSp>
      <p:pic>
        <p:nvPicPr>
          <p:cNvPr id="40" name="Picture 39" descr="PC_no_Reflect copy.png"/>
          <p:cNvPicPr>
            <a:picLocks noChangeAspect="1"/>
          </p:cNvPicPr>
          <p:nvPr/>
        </p:nvPicPr>
        <p:blipFill>
          <a:blip r:embed="rId3"/>
          <a:stretch>
            <a:fillRect/>
          </a:stretch>
        </p:blipFill>
        <p:spPr>
          <a:xfrm>
            <a:off x="1707793" y="3937801"/>
            <a:ext cx="1330601" cy="1475217"/>
          </a:xfrm>
          <a:prstGeom prst="rect">
            <a:avLst/>
          </a:prstGeom>
        </p:spPr>
      </p:pic>
      <p:cxnSp>
        <p:nvCxnSpPr>
          <p:cNvPr id="41" name="Elbow Connector 40"/>
          <p:cNvCxnSpPr/>
          <p:nvPr/>
        </p:nvCxnSpPr>
        <p:spPr>
          <a:xfrm flipV="1">
            <a:off x="2796056" y="4742264"/>
            <a:ext cx="808594" cy="1"/>
          </a:xfrm>
          <a:prstGeom prst="bentConnector3">
            <a:avLst>
              <a:gd name="adj1" fmla="val 50000"/>
            </a:avLst>
          </a:prstGeom>
          <a:ln w="12700">
            <a:solidFill>
              <a:srgbClr val="76B900">
                <a:alpha val="50000"/>
              </a:srgbClr>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4" name="Group 51"/>
          <p:cNvGrpSpPr/>
          <p:nvPr/>
        </p:nvGrpSpPr>
        <p:grpSpPr>
          <a:xfrm>
            <a:off x="3384463" y="2859755"/>
            <a:ext cx="1649936" cy="1136425"/>
            <a:chOff x="2880263" y="1958952"/>
            <a:chExt cx="1649936" cy="1136425"/>
          </a:xfrm>
        </p:grpSpPr>
        <p:pic>
          <p:nvPicPr>
            <p:cNvPr id="47" name="Picture 46" descr="Windows_Monitor.png"/>
            <p:cNvPicPr>
              <a:picLocks noChangeAspect="1"/>
            </p:cNvPicPr>
            <p:nvPr/>
          </p:nvPicPr>
          <p:blipFill>
            <a:blip r:embed="rId6" cstate="print"/>
            <a:stretch>
              <a:fillRect/>
            </a:stretch>
          </p:blipFill>
          <p:spPr>
            <a:xfrm>
              <a:off x="2880263" y="1958952"/>
              <a:ext cx="1649936" cy="1136425"/>
            </a:xfrm>
            <a:prstGeom prst="rect">
              <a:avLst/>
            </a:prstGeom>
          </p:spPr>
        </p:pic>
        <p:sp>
          <p:nvSpPr>
            <p:cNvPr id="48" name="Oval 47"/>
            <p:cNvSpPr/>
            <p:nvPr/>
          </p:nvSpPr>
          <p:spPr>
            <a:xfrm>
              <a:off x="3400919" y="2127438"/>
              <a:ext cx="614930" cy="700869"/>
            </a:xfrm>
            <a:prstGeom prst="ellipse">
              <a:avLst/>
            </a:prstGeom>
            <a:gradFill flip="none" rotWithShape="1">
              <a:gsLst>
                <a:gs pos="0">
                  <a:srgbClr val="282F38">
                    <a:alpha val="34902"/>
                  </a:srgbClr>
                </a:gs>
                <a:gs pos="100000">
                  <a:schemeClr val="bg1">
                    <a:lumMod val="95000"/>
                    <a:lumOff val="5000"/>
                    <a:alpha val="0"/>
                  </a:schemeClr>
                </a:gs>
              </a:gsLst>
              <a:path path="circle">
                <a:fillToRect l="50000" t="50000" r="50000" b="50000"/>
              </a:path>
              <a:tileRect/>
            </a:gradFill>
            <a:ln>
              <a:noFill/>
            </a:ln>
            <a:effectLst>
              <a:softEdge rad="3175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1" name="Picture 2" descr="C:\Users\kumar\Desktop\Nexus Prezo\VisualStudioIcon.png"/>
          <p:cNvPicPr>
            <a:picLocks noChangeAspect="1" noChangeArrowheads="1"/>
          </p:cNvPicPr>
          <p:nvPr/>
        </p:nvPicPr>
        <p:blipFill>
          <a:blip r:embed="rId7" cstate="print">
            <a:clrChange>
              <a:clrFrom>
                <a:srgbClr val="FAFDF5"/>
              </a:clrFrom>
              <a:clrTo>
                <a:srgbClr val="FAFDF5">
                  <a:alpha val="0"/>
                </a:srgbClr>
              </a:clrTo>
            </a:clrChange>
          </a:blip>
          <a:srcRect/>
          <a:stretch>
            <a:fillRect/>
          </a:stretch>
        </p:blipFill>
        <p:spPr bwMode="auto">
          <a:xfrm>
            <a:off x="3845254" y="3181295"/>
            <a:ext cx="713154" cy="422263"/>
          </a:xfrm>
          <a:prstGeom prst="rect">
            <a:avLst/>
          </a:prstGeom>
          <a:noFill/>
        </p:spPr>
      </p:pic>
      <p:sp>
        <p:nvSpPr>
          <p:cNvPr id="72" name="TextBox 71"/>
          <p:cNvSpPr txBox="1"/>
          <p:nvPr/>
        </p:nvSpPr>
        <p:spPr>
          <a:xfrm>
            <a:off x="4253610" y="1242073"/>
            <a:ext cx="3837910" cy="584775"/>
          </a:xfrm>
          <a:prstGeom prst="rect">
            <a:avLst/>
          </a:prstGeom>
          <a:noFill/>
        </p:spPr>
        <p:txBody>
          <a:bodyPr wrap="none" rtlCol="0">
            <a:spAutoFit/>
          </a:bodyPr>
          <a:lstStyle/>
          <a:p>
            <a:r>
              <a:rPr lang="ru-RU" sz="3200" dirty="0" smtClean="0">
                <a:latin typeface="+mn-lt"/>
              </a:rPr>
              <a:t>Удаленная отладка</a:t>
            </a:r>
            <a:endParaRPr lang="en-US" sz="3200" dirty="0">
              <a:latin typeface="+mn-lt"/>
            </a:endParaRPr>
          </a:p>
        </p:txBody>
      </p:sp>
      <p:sp>
        <p:nvSpPr>
          <p:cNvPr id="50" name="Freeform 49"/>
          <p:cNvSpPr/>
          <p:nvPr/>
        </p:nvSpPr>
        <p:spPr>
          <a:xfrm>
            <a:off x="2884411" y="3357569"/>
            <a:ext cx="528245" cy="1090671"/>
          </a:xfrm>
          <a:custGeom>
            <a:avLst/>
            <a:gdLst>
              <a:gd name="connsiteX0" fmla="*/ 27542 w 374573"/>
              <a:gd name="connsiteY0" fmla="*/ 0 h 1134737"/>
              <a:gd name="connsiteX1" fmla="*/ 358048 w 374573"/>
              <a:gd name="connsiteY1" fmla="*/ 396608 h 1134737"/>
              <a:gd name="connsiteX2" fmla="*/ 126694 w 374573"/>
              <a:gd name="connsiteY2" fmla="*/ 572877 h 1134737"/>
              <a:gd name="connsiteX3" fmla="*/ 336015 w 374573"/>
              <a:gd name="connsiteY3" fmla="*/ 760164 h 1134737"/>
              <a:gd name="connsiteX4" fmla="*/ 49576 w 374573"/>
              <a:gd name="connsiteY4" fmla="*/ 1079653 h 1134737"/>
              <a:gd name="connsiteX5" fmla="*/ 38559 w 374573"/>
              <a:gd name="connsiteY5" fmla="*/ 1090670 h 1134737"/>
              <a:gd name="connsiteX0" fmla="*/ 27542 w 397275"/>
              <a:gd name="connsiteY0" fmla="*/ 0 h 1134737"/>
              <a:gd name="connsiteX1" fmla="*/ 380750 w 397275"/>
              <a:gd name="connsiteY1" fmla="*/ 264405 h 1134737"/>
              <a:gd name="connsiteX2" fmla="*/ 126694 w 397275"/>
              <a:gd name="connsiteY2" fmla="*/ 572877 h 1134737"/>
              <a:gd name="connsiteX3" fmla="*/ 336015 w 397275"/>
              <a:gd name="connsiteY3" fmla="*/ 760164 h 1134737"/>
              <a:gd name="connsiteX4" fmla="*/ 49576 w 397275"/>
              <a:gd name="connsiteY4" fmla="*/ 1079653 h 1134737"/>
              <a:gd name="connsiteX5" fmla="*/ 38559 w 397275"/>
              <a:gd name="connsiteY5" fmla="*/ 1090670 h 1134737"/>
              <a:gd name="connsiteX0" fmla="*/ 27542 w 397275"/>
              <a:gd name="connsiteY0" fmla="*/ 0 h 1112704"/>
              <a:gd name="connsiteX1" fmla="*/ 380750 w 397275"/>
              <a:gd name="connsiteY1" fmla="*/ 242372 h 1112704"/>
              <a:gd name="connsiteX2" fmla="*/ 126694 w 397275"/>
              <a:gd name="connsiteY2" fmla="*/ 550844 h 1112704"/>
              <a:gd name="connsiteX3" fmla="*/ 336015 w 397275"/>
              <a:gd name="connsiteY3" fmla="*/ 738131 h 1112704"/>
              <a:gd name="connsiteX4" fmla="*/ 49576 w 397275"/>
              <a:gd name="connsiteY4" fmla="*/ 1057620 h 1112704"/>
              <a:gd name="connsiteX5" fmla="*/ 38559 w 397275"/>
              <a:gd name="connsiteY5" fmla="*/ 1068637 h 1112704"/>
              <a:gd name="connsiteX0" fmla="*/ 27542 w 397275"/>
              <a:gd name="connsiteY0" fmla="*/ 0 h 1112704"/>
              <a:gd name="connsiteX1" fmla="*/ 380750 w 397275"/>
              <a:gd name="connsiteY1" fmla="*/ 242372 h 1112704"/>
              <a:gd name="connsiteX2" fmla="*/ 126694 w 397275"/>
              <a:gd name="connsiteY2" fmla="*/ 550844 h 1112704"/>
              <a:gd name="connsiteX3" fmla="*/ 336015 w 397275"/>
              <a:gd name="connsiteY3" fmla="*/ 738131 h 1112704"/>
              <a:gd name="connsiteX4" fmla="*/ 49576 w 397275"/>
              <a:gd name="connsiteY4" fmla="*/ 1057620 h 1112704"/>
              <a:gd name="connsiteX5" fmla="*/ 38559 w 397275"/>
              <a:gd name="connsiteY5" fmla="*/ 1068637 h 1112704"/>
              <a:gd name="connsiteX0" fmla="*/ 0 w 369733"/>
              <a:gd name="connsiteY0" fmla="*/ 0 h 1178805"/>
              <a:gd name="connsiteX1" fmla="*/ 353208 w 369733"/>
              <a:gd name="connsiteY1" fmla="*/ 242372 h 1178805"/>
              <a:gd name="connsiteX2" fmla="*/ 99152 w 369733"/>
              <a:gd name="connsiteY2" fmla="*/ 550844 h 1178805"/>
              <a:gd name="connsiteX3" fmla="*/ 308473 w 369733"/>
              <a:gd name="connsiteY3" fmla="*/ 738131 h 1178805"/>
              <a:gd name="connsiteX4" fmla="*/ 22034 w 369733"/>
              <a:gd name="connsiteY4" fmla="*/ 1057620 h 1178805"/>
              <a:gd name="connsiteX5" fmla="*/ 351539 w 369733"/>
              <a:gd name="connsiteY5" fmla="*/ 1156772 h 1178805"/>
              <a:gd name="connsiteX0" fmla="*/ 0 w 369733"/>
              <a:gd name="connsiteY0" fmla="*/ 0 h 1057620"/>
              <a:gd name="connsiteX1" fmla="*/ 353208 w 369733"/>
              <a:gd name="connsiteY1" fmla="*/ 242372 h 1057620"/>
              <a:gd name="connsiteX2" fmla="*/ 99152 w 369733"/>
              <a:gd name="connsiteY2" fmla="*/ 550844 h 1057620"/>
              <a:gd name="connsiteX3" fmla="*/ 308473 w 369733"/>
              <a:gd name="connsiteY3" fmla="*/ 738131 h 1057620"/>
              <a:gd name="connsiteX4" fmla="*/ 22034 w 369733"/>
              <a:gd name="connsiteY4" fmla="*/ 1057620 h 1057620"/>
              <a:gd name="connsiteX0" fmla="*/ 0 w 385646"/>
              <a:gd name="connsiteY0" fmla="*/ 0 h 1057620"/>
              <a:gd name="connsiteX1" fmla="*/ 353208 w 385646"/>
              <a:gd name="connsiteY1" fmla="*/ 242372 h 1057620"/>
              <a:gd name="connsiteX2" fmla="*/ 99152 w 385646"/>
              <a:gd name="connsiteY2" fmla="*/ 550844 h 1057620"/>
              <a:gd name="connsiteX3" fmla="*/ 308473 w 385646"/>
              <a:gd name="connsiteY3" fmla="*/ 738131 h 1057620"/>
              <a:gd name="connsiteX4" fmla="*/ 22034 w 385646"/>
              <a:gd name="connsiteY4" fmla="*/ 1057620 h 1057620"/>
              <a:gd name="connsiteX0" fmla="*/ 0 w 385646"/>
              <a:gd name="connsiteY0" fmla="*/ 0 h 1057620"/>
              <a:gd name="connsiteX1" fmla="*/ 353208 w 385646"/>
              <a:gd name="connsiteY1" fmla="*/ 242372 h 1057620"/>
              <a:gd name="connsiteX2" fmla="*/ 99152 w 385646"/>
              <a:gd name="connsiteY2" fmla="*/ 550844 h 1057620"/>
              <a:gd name="connsiteX3" fmla="*/ 308473 w 385646"/>
              <a:gd name="connsiteY3" fmla="*/ 738131 h 1057620"/>
              <a:gd name="connsiteX4" fmla="*/ 22034 w 385646"/>
              <a:gd name="connsiteY4" fmla="*/ 1057620 h 1057620"/>
              <a:gd name="connsiteX0" fmla="*/ 0 w 385646"/>
              <a:gd name="connsiteY0" fmla="*/ 0 h 1057620"/>
              <a:gd name="connsiteX1" fmla="*/ 353208 w 385646"/>
              <a:gd name="connsiteY1" fmla="*/ 242372 h 1057620"/>
              <a:gd name="connsiteX2" fmla="*/ 99152 w 385646"/>
              <a:gd name="connsiteY2" fmla="*/ 550844 h 1057620"/>
              <a:gd name="connsiteX3" fmla="*/ 338741 w 385646"/>
              <a:gd name="connsiteY3" fmla="*/ 870333 h 1057620"/>
              <a:gd name="connsiteX4" fmla="*/ 22034 w 385646"/>
              <a:gd name="connsiteY4" fmla="*/ 1057620 h 1057620"/>
              <a:gd name="connsiteX0" fmla="*/ 0 w 385646"/>
              <a:gd name="connsiteY0" fmla="*/ 0 h 1057620"/>
              <a:gd name="connsiteX1" fmla="*/ 353208 w 385646"/>
              <a:gd name="connsiteY1" fmla="*/ 242372 h 1057620"/>
              <a:gd name="connsiteX2" fmla="*/ 99152 w 385646"/>
              <a:gd name="connsiteY2" fmla="*/ 550844 h 1057620"/>
              <a:gd name="connsiteX3" fmla="*/ 338741 w 385646"/>
              <a:gd name="connsiteY3" fmla="*/ 870333 h 1057620"/>
              <a:gd name="connsiteX4" fmla="*/ 22034 w 385646"/>
              <a:gd name="connsiteY4" fmla="*/ 1057620 h 1057620"/>
              <a:gd name="connsiteX0" fmla="*/ 0 w 385646"/>
              <a:gd name="connsiteY0" fmla="*/ 0 h 1131065"/>
              <a:gd name="connsiteX1" fmla="*/ 353208 w 385646"/>
              <a:gd name="connsiteY1" fmla="*/ 242372 h 1131065"/>
              <a:gd name="connsiteX2" fmla="*/ 99152 w 385646"/>
              <a:gd name="connsiteY2" fmla="*/ 550844 h 1131065"/>
              <a:gd name="connsiteX3" fmla="*/ 338741 w 385646"/>
              <a:gd name="connsiteY3" fmla="*/ 870333 h 1131065"/>
              <a:gd name="connsiteX4" fmla="*/ 22034 w 385646"/>
              <a:gd name="connsiteY4" fmla="*/ 1057620 h 1131065"/>
              <a:gd name="connsiteX0" fmla="*/ 0 w 385646"/>
              <a:gd name="connsiteY0" fmla="*/ 0 h 1131065"/>
              <a:gd name="connsiteX1" fmla="*/ 353208 w 385646"/>
              <a:gd name="connsiteY1" fmla="*/ 242372 h 1131065"/>
              <a:gd name="connsiteX2" fmla="*/ 99152 w 385646"/>
              <a:gd name="connsiteY2" fmla="*/ 550844 h 1131065"/>
              <a:gd name="connsiteX3" fmla="*/ 338741 w 385646"/>
              <a:gd name="connsiteY3" fmla="*/ 870333 h 1131065"/>
              <a:gd name="connsiteX4" fmla="*/ 22034 w 385646"/>
              <a:gd name="connsiteY4" fmla="*/ 1057620 h 1131065"/>
              <a:gd name="connsiteX0" fmla="*/ 0 w 385646"/>
              <a:gd name="connsiteY0" fmla="*/ 0 h 1131065"/>
              <a:gd name="connsiteX1" fmla="*/ 353208 w 385646"/>
              <a:gd name="connsiteY1" fmla="*/ 242372 h 1131065"/>
              <a:gd name="connsiteX2" fmla="*/ 99152 w 385646"/>
              <a:gd name="connsiteY2" fmla="*/ 550844 h 1131065"/>
              <a:gd name="connsiteX3" fmla="*/ 338741 w 385646"/>
              <a:gd name="connsiteY3" fmla="*/ 870333 h 1131065"/>
              <a:gd name="connsiteX4" fmla="*/ 22034 w 385646"/>
              <a:gd name="connsiteY4" fmla="*/ 1057620 h 1131065"/>
              <a:gd name="connsiteX0" fmla="*/ 0 w 385646"/>
              <a:gd name="connsiteY0" fmla="*/ 0 h 1057620"/>
              <a:gd name="connsiteX1" fmla="*/ 353208 w 385646"/>
              <a:gd name="connsiteY1" fmla="*/ 242372 h 1057620"/>
              <a:gd name="connsiteX2" fmla="*/ 99152 w 385646"/>
              <a:gd name="connsiteY2" fmla="*/ 550844 h 1057620"/>
              <a:gd name="connsiteX3" fmla="*/ 338741 w 385646"/>
              <a:gd name="connsiteY3" fmla="*/ 870333 h 1057620"/>
              <a:gd name="connsiteX4" fmla="*/ 22034 w 385646"/>
              <a:gd name="connsiteY4" fmla="*/ 1057620 h 1057620"/>
              <a:gd name="connsiteX0" fmla="*/ 0 w 385646"/>
              <a:gd name="connsiteY0" fmla="*/ 0 h 1057620"/>
              <a:gd name="connsiteX1" fmla="*/ 353208 w 385646"/>
              <a:gd name="connsiteY1" fmla="*/ 242372 h 1057620"/>
              <a:gd name="connsiteX2" fmla="*/ 99152 w 385646"/>
              <a:gd name="connsiteY2" fmla="*/ 550844 h 1057620"/>
              <a:gd name="connsiteX3" fmla="*/ 338741 w 385646"/>
              <a:gd name="connsiteY3" fmla="*/ 870333 h 1057620"/>
              <a:gd name="connsiteX4" fmla="*/ 22034 w 385646"/>
              <a:gd name="connsiteY4" fmla="*/ 1057620 h 1057620"/>
              <a:gd name="connsiteX0" fmla="*/ 0 w 385646"/>
              <a:gd name="connsiteY0" fmla="*/ 0 h 1057620"/>
              <a:gd name="connsiteX1" fmla="*/ 353208 w 385646"/>
              <a:gd name="connsiteY1" fmla="*/ 242372 h 1057620"/>
              <a:gd name="connsiteX2" fmla="*/ 99152 w 385646"/>
              <a:gd name="connsiteY2" fmla="*/ 550844 h 1057620"/>
              <a:gd name="connsiteX3" fmla="*/ 338741 w 385646"/>
              <a:gd name="connsiteY3" fmla="*/ 870333 h 1057620"/>
              <a:gd name="connsiteX4" fmla="*/ 22034 w 385646"/>
              <a:gd name="connsiteY4" fmla="*/ 1057620 h 1057620"/>
              <a:gd name="connsiteX0" fmla="*/ 0 w 385646"/>
              <a:gd name="connsiteY0" fmla="*/ 0 h 1057620"/>
              <a:gd name="connsiteX1" fmla="*/ 353208 w 385646"/>
              <a:gd name="connsiteY1" fmla="*/ 242372 h 1057620"/>
              <a:gd name="connsiteX2" fmla="*/ 99152 w 385646"/>
              <a:gd name="connsiteY2" fmla="*/ 550844 h 1057620"/>
              <a:gd name="connsiteX3" fmla="*/ 338741 w 385646"/>
              <a:gd name="connsiteY3" fmla="*/ 870333 h 1057620"/>
              <a:gd name="connsiteX4" fmla="*/ 22034 w 385646"/>
              <a:gd name="connsiteY4" fmla="*/ 1057620 h 1057620"/>
              <a:gd name="connsiteX0" fmla="*/ 0 w 385646"/>
              <a:gd name="connsiteY0" fmla="*/ 0 h 1057620"/>
              <a:gd name="connsiteX1" fmla="*/ 353208 w 385646"/>
              <a:gd name="connsiteY1" fmla="*/ 242372 h 1057620"/>
              <a:gd name="connsiteX2" fmla="*/ 99152 w 385646"/>
              <a:gd name="connsiteY2" fmla="*/ 550844 h 1057620"/>
              <a:gd name="connsiteX3" fmla="*/ 338741 w 385646"/>
              <a:gd name="connsiteY3" fmla="*/ 870333 h 1057620"/>
              <a:gd name="connsiteX4" fmla="*/ 22034 w 385646"/>
              <a:gd name="connsiteY4" fmla="*/ 1057620 h 1057620"/>
              <a:gd name="connsiteX0" fmla="*/ 0 w 385646"/>
              <a:gd name="connsiteY0" fmla="*/ 0 h 1057620"/>
              <a:gd name="connsiteX1" fmla="*/ 353208 w 385646"/>
              <a:gd name="connsiteY1" fmla="*/ 242372 h 1057620"/>
              <a:gd name="connsiteX2" fmla="*/ 99152 w 385646"/>
              <a:gd name="connsiteY2" fmla="*/ 550844 h 1057620"/>
              <a:gd name="connsiteX3" fmla="*/ 338741 w 385646"/>
              <a:gd name="connsiteY3" fmla="*/ 870333 h 1057620"/>
              <a:gd name="connsiteX4" fmla="*/ 22034 w 385646"/>
              <a:gd name="connsiteY4" fmla="*/ 1057620 h 1057620"/>
              <a:gd name="connsiteX0" fmla="*/ 0 w 354600"/>
              <a:gd name="connsiteY0" fmla="*/ 0 h 1057620"/>
              <a:gd name="connsiteX1" fmla="*/ 353208 w 354600"/>
              <a:gd name="connsiteY1" fmla="*/ 242372 h 1057620"/>
              <a:gd name="connsiteX2" fmla="*/ 99152 w 354600"/>
              <a:gd name="connsiteY2" fmla="*/ 550844 h 1057620"/>
              <a:gd name="connsiteX3" fmla="*/ 338741 w 354600"/>
              <a:gd name="connsiteY3" fmla="*/ 870333 h 1057620"/>
              <a:gd name="connsiteX4" fmla="*/ 22034 w 354600"/>
              <a:gd name="connsiteY4" fmla="*/ 1057620 h 1057620"/>
              <a:gd name="connsiteX0" fmla="*/ 8235 w 362835"/>
              <a:gd name="connsiteY0" fmla="*/ 0 h 1090671"/>
              <a:gd name="connsiteX1" fmla="*/ 361443 w 362835"/>
              <a:gd name="connsiteY1" fmla="*/ 242372 h 1090671"/>
              <a:gd name="connsiteX2" fmla="*/ 107387 w 362835"/>
              <a:gd name="connsiteY2" fmla="*/ 550844 h 1090671"/>
              <a:gd name="connsiteX3" fmla="*/ 346976 w 362835"/>
              <a:gd name="connsiteY3" fmla="*/ 870333 h 1090671"/>
              <a:gd name="connsiteX4" fmla="*/ 0 w 362835"/>
              <a:gd name="connsiteY4" fmla="*/ 1090671 h 1090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835" h="1090671">
                <a:moveTo>
                  <a:pt x="8235" y="0"/>
                </a:moveTo>
                <a:cubicBezTo>
                  <a:pt x="180359" y="7345"/>
                  <a:pt x="360053" y="117515"/>
                  <a:pt x="361443" y="242372"/>
                </a:cubicBezTo>
                <a:cubicBezTo>
                  <a:pt x="362835" y="422314"/>
                  <a:pt x="94664" y="391100"/>
                  <a:pt x="107387" y="550844"/>
                </a:cubicBezTo>
                <a:cubicBezTo>
                  <a:pt x="112543" y="699572"/>
                  <a:pt x="359830" y="741802"/>
                  <a:pt x="346976" y="870333"/>
                </a:cubicBezTo>
                <a:cubicBezTo>
                  <a:pt x="341689" y="976829"/>
                  <a:pt x="197135" y="1087000"/>
                  <a:pt x="0" y="1090671"/>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6" name="Picture 25" descr="mobinnova_PC.png"/>
          <p:cNvPicPr>
            <a:picLocks noChangeAspect="1"/>
          </p:cNvPicPr>
          <p:nvPr/>
        </p:nvPicPr>
        <p:blipFill>
          <a:blip r:embed="rId8" cstate="print"/>
          <a:stretch>
            <a:fillRect/>
          </a:stretch>
        </p:blipFill>
        <p:spPr>
          <a:xfrm>
            <a:off x="6240528" y="3266085"/>
            <a:ext cx="1601872" cy="1075501"/>
          </a:xfrm>
          <a:prstGeom prst="rect">
            <a:avLst/>
          </a:prstGeom>
          <a:effectLst>
            <a:outerShdw blurRad="50800" dist="38100" dir="2700000" algn="tl" rotWithShape="0">
              <a:prstClr val="black">
                <a:alpha val="40000"/>
              </a:prstClr>
            </a:outerShdw>
          </a:effectLst>
        </p:spPr>
      </p:pic>
      <p:grpSp>
        <p:nvGrpSpPr>
          <p:cNvPr id="5" name="Group 42"/>
          <p:cNvGrpSpPr/>
          <p:nvPr/>
        </p:nvGrpSpPr>
        <p:grpSpPr>
          <a:xfrm>
            <a:off x="7154151" y="3218401"/>
            <a:ext cx="2857018" cy="1453662"/>
            <a:chOff x="3364523" y="4466494"/>
            <a:chExt cx="2857018" cy="1453662"/>
          </a:xfrm>
        </p:grpSpPr>
        <p:pic>
          <p:nvPicPr>
            <p:cNvPr id="29" name="Picture 28" descr="mobinnova_PC.png"/>
            <p:cNvPicPr>
              <a:picLocks noChangeAspect="1"/>
            </p:cNvPicPr>
            <p:nvPr/>
          </p:nvPicPr>
          <p:blipFill>
            <a:blip r:embed="rId8" cstate="print"/>
            <a:stretch>
              <a:fillRect/>
            </a:stretch>
          </p:blipFill>
          <p:spPr>
            <a:xfrm>
              <a:off x="4619669" y="4631409"/>
              <a:ext cx="1601872" cy="1075501"/>
            </a:xfrm>
            <a:prstGeom prst="rect">
              <a:avLst/>
            </a:prstGeom>
            <a:effectLst>
              <a:outerShdw blurRad="50800" dist="38100" dir="2700000" algn="tl" rotWithShape="0">
                <a:prstClr val="black">
                  <a:alpha val="40000"/>
                </a:prstClr>
              </a:outerShdw>
            </a:effectLst>
          </p:spPr>
        </p:pic>
        <p:grpSp>
          <p:nvGrpSpPr>
            <p:cNvPr id="6" name="Group 41"/>
            <p:cNvGrpSpPr/>
            <p:nvPr/>
          </p:nvGrpSpPr>
          <p:grpSpPr>
            <a:xfrm>
              <a:off x="3364523" y="4466494"/>
              <a:ext cx="1441938" cy="1453662"/>
              <a:chOff x="3329354" y="4572001"/>
              <a:chExt cx="1441938" cy="1453662"/>
            </a:xfrm>
          </p:grpSpPr>
          <p:sp>
            <p:nvSpPr>
              <p:cNvPr id="33" name="Oval 32"/>
              <p:cNvSpPr/>
              <p:nvPr/>
            </p:nvSpPr>
            <p:spPr>
              <a:xfrm>
                <a:off x="3927231" y="5205046"/>
                <a:ext cx="152400" cy="16412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Block Arc 35"/>
              <p:cNvSpPr/>
              <p:nvPr/>
            </p:nvSpPr>
            <p:spPr>
              <a:xfrm rot="5400000">
                <a:off x="3833446" y="5087815"/>
                <a:ext cx="433754" cy="410308"/>
              </a:xfrm>
              <a:prstGeom prst="blockArc">
                <a:avLst/>
              </a:prstGeom>
              <a:solidFill>
                <a:schemeClr val="accent1">
                  <a:alpha val="6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7" name="Block Arc 36"/>
              <p:cNvSpPr/>
              <p:nvPr/>
            </p:nvSpPr>
            <p:spPr>
              <a:xfrm rot="5400000">
                <a:off x="3651738" y="4917832"/>
                <a:ext cx="797169" cy="738554"/>
              </a:xfrm>
              <a:prstGeom prst="blockArc">
                <a:avLst>
                  <a:gd name="adj1" fmla="val 10800000"/>
                  <a:gd name="adj2" fmla="val 21599957"/>
                  <a:gd name="adj3" fmla="val 10714"/>
                </a:avLst>
              </a:prstGeom>
              <a:solidFill>
                <a:schemeClr val="accent1">
                  <a:alpha val="6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8" name="Block Arc 37"/>
              <p:cNvSpPr/>
              <p:nvPr/>
            </p:nvSpPr>
            <p:spPr>
              <a:xfrm rot="5400000">
                <a:off x="3470032" y="4724402"/>
                <a:ext cx="1160581" cy="1137139"/>
              </a:xfrm>
              <a:prstGeom prst="blockArc">
                <a:avLst>
                  <a:gd name="adj1" fmla="val 10800000"/>
                  <a:gd name="adj2" fmla="val 21599963"/>
                  <a:gd name="adj3" fmla="val 5559"/>
                </a:avLst>
              </a:prstGeom>
              <a:solidFill>
                <a:schemeClr val="accent1">
                  <a:alpha val="3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9" name="Block Arc 38"/>
              <p:cNvSpPr/>
              <p:nvPr/>
            </p:nvSpPr>
            <p:spPr>
              <a:xfrm rot="5400000">
                <a:off x="3323492" y="4577863"/>
                <a:ext cx="1453662" cy="1441938"/>
              </a:xfrm>
              <a:prstGeom prst="blockArc">
                <a:avLst>
                  <a:gd name="adj1" fmla="val 10800000"/>
                  <a:gd name="adj2" fmla="val 21599960"/>
                  <a:gd name="adj3" fmla="val 3120"/>
                </a:avLst>
              </a:prstGeom>
              <a:solidFill>
                <a:schemeClr val="accent1">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sp>
        <p:nvSpPr>
          <p:cNvPr id="79" name="TextBox 78"/>
          <p:cNvSpPr txBox="1"/>
          <p:nvPr/>
        </p:nvSpPr>
        <p:spPr>
          <a:xfrm>
            <a:off x="2763299" y="2081254"/>
            <a:ext cx="1646605" cy="584775"/>
          </a:xfrm>
          <a:prstGeom prst="rect">
            <a:avLst/>
          </a:prstGeom>
          <a:noFill/>
        </p:spPr>
        <p:txBody>
          <a:bodyPr wrap="none" rtlCol="0">
            <a:spAutoFit/>
          </a:bodyPr>
          <a:lstStyle/>
          <a:p>
            <a:r>
              <a:rPr lang="en-US" sz="3200" dirty="0" smtClean="0">
                <a:latin typeface="+mn-lt"/>
              </a:rPr>
              <a:t>Desktop</a:t>
            </a:r>
            <a:endParaRPr lang="en-US" sz="3200" dirty="0">
              <a:latin typeface="+mn-lt"/>
            </a:endParaRPr>
          </a:p>
        </p:txBody>
      </p:sp>
      <p:sp>
        <p:nvSpPr>
          <p:cNvPr id="80" name="TextBox 79"/>
          <p:cNvSpPr txBox="1"/>
          <p:nvPr/>
        </p:nvSpPr>
        <p:spPr>
          <a:xfrm>
            <a:off x="7482454" y="2081254"/>
            <a:ext cx="1388522" cy="584775"/>
          </a:xfrm>
          <a:prstGeom prst="rect">
            <a:avLst/>
          </a:prstGeom>
          <a:noFill/>
        </p:spPr>
        <p:txBody>
          <a:bodyPr wrap="none" rtlCol="0">
            <a:spAutoFit/>
          </a:bodyPr>
          <a:lstStyle/>
          <a:p>
            <a:r>
              <a:rPr lang="en-US" sz="3200" dirty="0" smtClean="0">
                <a:latin typeface="+mn-lt"/>
              </a:rPr>
              <a:t>Mobile</a:t>
            </a:r>
            <a:endParaRPr lang="en-US" sz="3200" dirty="0">
              <a:latin typeface="+mn-lt"/>
            </a:endParaRP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Системные требования</a:t>
            </a:r>
            <a:endParaRPr lang="en-US" dirty="0"/>
          </a:p>
        </p:txBody>
      </p:sp>
      <p:pic>
        <p:nvPicPr>
          <p:cNvPr id="4" name="Picture 3" descr="PC_no_Reflect copy.png"/>
          <p:cNvPicPr>
            <a:picLocks noChangeAspect="1"/>
          </p:cNvPicPr>
          <p:nvPr/>
        </p:nvPicPr>
        <p:blipFill>
          <a:blip r:embed="rId3" cstate="print"/>
          <a:stretch>
            <a:fillRect/>
          </a:stretch>
        </p:blipFill>
        <p:spPr>
          <a:xfrm>
            <a:off x="1540435" y="3241996"/>
            <a:ext cx="1319780" cy="1584128"/>
          </a:xfrm>
          <a:prstGeom prst="rect">
            <a:avLst/>
          </a:prstGeom>
        </p:spPr>
      </p:pic>
      <p:grpSp>
        <p:nvGrpSpPr>
          <p:cNvPr id="3" name="Group 116"/>
          <p:cNvGrpSpPr/>
          <p:nvPr/>
        </p:nvGrpSpPr>
        <p:grpSpPr>
          <a:xfrm>
            <a:off x="2600199" y="3410744"/>
            <a:ext cx="1925808" cy="1282978"/>
            <a:chOff x="2272255" y="2183339"/>
            <a:chExt cx="4360477" cy="2242199"/>
          </a:xfrm>
        </p:grpSpPr>
        <p:cxnSp>
          <p:nvCxnSpPr>
            <p:cNvPr id="24" name="Elbow Connector 23"/>
            <p:cNvCxnSpPr/>
            <p:nvPr/>
          </p:nvCxnSpPr>
          <p:spPr>
            <a:xfrm flipV="1">
              <a:off x="2272255" y="2183339"/>
              <a:ext cx="4051223" cy="1007922"/>
            </a:xfrm>
            <a:prstGeom prst="bentConnector3">
              <a:avLst>
                <a:gd name="adj1" fmla="val 19704"/>
              </a:avLst>
            </a:prstGeom>
            <a:ln w="12700">
              <a:solidFill>
                <a:srgbClr val="76B900">
                  <a:alpha val="50000"/>
                </a:srgbClr>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2317209" y="3423720"/>
              <a:ext cx="4315523" cy="1001818"/>
            </a:xfrm>
            <a:prstGeom prst="bentConnector3">
              <a:avLst>
                <a:gd name="adj1" fmla="val 17679"/>
              </a:avLst>
            </a:prstGeom>
            <a:ln w="12700">
              <a:solidFill>
                <a:srgbClr val="76B900">
                  <a:alpha val="50000"/>
                </a:srgbClr>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2294089" y="3369776"/>
              <a:ext cx="1749328" cy="986405"/>
            </a:xfrm>
            <a:prstGeom prst="bentConnector3">
              <a:avLst>
                <a:gd name="adj1" fmla="val 48678"/>
              </a:avLst>
            </a:prstGeom>
            <a:ln w="12700">
              <a:solidFill>
                <a:srgbClr val="76B900">
                  <a:alpha val="50000"/>
                </a:srgbClr>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2272255" y="2244657"/>
              <a:ext cx="1771162" cy="997644"/>
            </a:xfrm>
            <a:prstGeom prst="bentConnector3">
              <a:avLst>
                <a:gd name="adj1" fmla="val 49130"/>
              </a:avLst>
            </a:prstGeom>
            <a:ln w="12700">
              <a:solidFill>
                <a:srgbClr val="76B900">
                  <a:alpha val="50000"/>
                </a:srgbClr>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5" name="Group 28"/>
          <p:cNvGrpSpPr/>
          <p:nvPr/>
        </p:nvGrpSpPr>
        <p:grpSpPr>
          <a:xfrm>
            <a:off x="3181437" y="4212114"/>
            <a:ext cx="1636517" cy="1220326"/>
            <a:chOff x="6741810" y="3069738"/>
            <a:chExt cx="1636517" cy="1220326"/>
          </a:xfrm>
        </p:grpSpPr>
        <p:pic>
          <p:nvPicPr>
            <p:cNvPr id="12" name="Picture 11" descr="Windows_Monitor.png"/>
            <p:cNvPicPr>
              <a:picLocks noChangeAspect="1"/>
            </p:cNvPicPr>
            <p:nvPr/>
          </p:nvPicPr>
          <p:blipFill>
            <a:blip r:embed="rId4" cstate="print"/>
            <a:stretch>
              <a:fillRect/>
            </a:stretch>
          </p:blipFill>
          <p:spPr>
            <a:xfrm>
              <a:off x="6741810" y="3069738"/>
              <a:ext cx="1636517" cy="1220326"/>
            </a:xfrm>
            <a:prstGeom prst="rect">
              <a:avLst/>
            </a:prstGeom>
          </p:spPr>
        </p:pic>
        <p:pic>
          <p:nvPicPr>
            <p:cNvPr id="14" name="Picture 13" descr="Windows_Vista_vert_white.png"/>
            <p:cNvPicPr>
              <a:picLocks noChangeAspect="1"/>
            </p:cNvPicPr>
            <p:nvPr/>
          </p:nvPicPr>
          <p:blipFill>
            <a:blip r:embed="rId5" cstate="print"/>
            <a:srcRect b="19152"/>
            <a:stretch>
              <a:fillRect/>
            </a:stretch>
          </p:blipFill>
          <p:spPr>
            <a:xfrm>
              <a:off x="7138108" y="3384058"/>
              <a:ext cx="840864" cy="451730"/>
            </a:xfrm>
            <a:prstGeom prst="rect">
              <a:avLst/>
            </a:prstGeom>
            <a:effectLst/>
          </p:spPr>
        </p:pic>
      </p:grpSp>
      <p:sp>
        <p:nvSpPr>
          <p:cNvPr id="16" name="Oval 15"/>
          <p:cNvSpPr/>
          <p:nvPr/>
        </p:nvSpPr>
        <p:spPr>
          <a:xfrm>
            <a:off x="4785263" y="4345445"/>
            <a:ext cx="794816" cy="752613"/>
          </a:xfrm>
          <a:prstGeom prst="ellipse">
            <a:avLst/>
          </a:prstGeom>
          <a:gradFill flip="none" rotWithShape="1">
            <a:gsLst>
              <a:gs pos="0">
                <a:srgbClr val="000066">
                  <a:alpha val="50000"/>
                </a:srgbClr>
              </a:gs>
              <a:gs pos="100000">
                <a:srgbClr val="000066">
                  <a:alpha val="0"/>
                </a:srgbClr>
              </a:gs>
            </a:gsLst>
            <a:path path="circle">
              <a:fillToRect l="50000" t="50000" r="50000" b="50000"/>
            </a:path>
            <a:tileRect/>
          </a:gradFill>
          <a:ln>
            <a:noFill/>
          </a:ln>
          <a:effectLst>
            <a:softEdge rad="3175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8" name="Picture 7" descr="Speed.png"/>
          <p:cNvPicPr>
            <a:picLocks noChangeAspect="1"/>
          </p:cNvPicPr>
          <p:nvPr/>
        </p:nvPicPr>
        <p:blipFill>
          <a:blip r:embed="rId6" cstate="print"/>
          <a:stretch>
            <a:fillRect/>
          </a:stretch>
        </p:blipFill>
        <p:spPr>
          <a:xfrm>
            <a:off x="3762431" y="3781537"/>
            <a:ext cx="311995" cy="310201"/>
          </a:xfrm>
          <a:prstGeom prst="rect">
            <a:avLst/>
          </a:prstGeom>
        </p:spPr>
      </p:pic>
      <p:pic>
        <p:nvPicPr>
          <p:cNvPr id="10" name="Picture 9" descr="Speed.png"/>
          <p:cNvPicPr>
            <a:picLocks noChangeAspect="1"/>
          </p:cNvPicPr>
          <p:nvPr/>
        </p:nvPicPr>
        <p:blipFill>
          <a:blip r:embed="rId6" cstate="print"/>
          <a:stretch>
            <a:fillRect/>
          </a:stretch>
        </p:blipFill>
        <p:spPr>
          <a:xfrm>
            <a:off x="3762431" y="5235109"/>
            <a:ext cx="311995" cy="310201"/>
          </a:xfrm>
          <a:prstGeom prst="rect">
            <a:avLst/>
          </a:prstGeom>
        </p:spPr>
      </p:pic>
      <p:grpSp>
        <p:nvGrpSpPr>
          <p:cNvPr id="6" name="Group 56"/>
          <p:cNvGrpSpPr/>
          <p:nvPr/>
        </p:nvGrpSpPr>
        <p:grpSpPr>
          <a:xfrm>
            <a:off x="3184972" y="2780001"/>
            <a:ext cx="1649936" cy="1136425"/>
            <a:chOff x="2880263" y="1958952"/>
            <a:chExt cx="1649936" cy="1136425"/>
          </a:xfrm>
        </p:grpSpPr>
        <p:grpSp>
          <p:nvGrpSpPr>
            <p:cNvPr id="7" name="Group 51"/>
            <p:cNvGrpSpPr/>
            <p:nvPr/>
          </p:nvGrpSpPr>
          <p:grpSpPr>
            <a:xfrm>
              <a:off x="2880263" y="1958952"/>
              <a:ext cx="1649936" cy="1136425"/>
              <a:chOff x="2880263" y="1958952"/>
              <a:chExt cx="1649936" cy="1136425"/>
            </a:xfrm>
          </p:grpSpPr>
          <p:pic>
            <p:nvPicPr>
              <p:cNvPr id="60" name="Picture 59" descr="Windows_Monitor.png"/>
              <p:cNvPicPr>
                <a:picLocks noChangeAspect="1"/>
              </p:cNvPicPr>
              <p:nvPr/>
            </p:nvPicPr>
            <p:blipFill>
              <a:blip r:embed="rId7" cstate="print"/>
              <a:stretch>
                <a:fillRect/>
              </a:stretch>
            </p:blipFill>
            <p:spPr>
              <a:xfrm>
                <a:off x="2880263" y="1958952"/>
                <a:ext cx="1649936" cy="1136425"/>
              </a:xfrm>
              <a:prstGeom prst="rect">
                <a:avLst/>
              </a:prstGeom>
            </p:spPr>
          </p:pic>
          <p:sp>
            <p:nvSpPr>
              <p:cNvPr id="61" name="Oval 60"/>
              <p:cNvSpPr/>
              <p:nvPr/>
            </p:nvSpPr>
            <p:spPr>
              <a:xfrm>
                <a:off x="3400919" y="2127438"/>
                <a:ext cx="614930" cy="700869"/>
              </a:xfrm>
              <a:prstGeom prst="ellipse">
                <a:avLst/>
              </a:prstGeom>
              <a:gradFill flip="none" rotWithShape="1">
                <a:gsLst>
                  <a:gs pos="0">
                    <a:srgbClr val="282F38">
                      <a:alpha val="34902"/>
                    </a:srgbClr>
                  </a:gs>
                  <a:gs pos="100000">
                    <a:schemeClr val="bg1">
                      <a:lumMod val="95000"/>
                      <a:lumOff val="5000"/>
                      <a:alpha val="0"/>
                    </a:schemeClr>
                  </a:gs>
                </a:gsLst>
                <a:path path="circle">
                  <a:fillToRect l="50000" t="50000" r="50000" b="50000"/>
                </a:path>
                <a:tileRect/>
              </a:gradFill>
              <a:ln>
                <a:noFill/>
              </a:ln>
              <a:effectLst>
                <a:softEdge rad="3175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59" name="Picture 2" descr="C:\Users\kumar\Desktop\Nexus Prezo\VisualStudioIcon.png"/>
            <p:cNvPicPr>
              <a:picLocks noChangeAspect="1" noChangeArrowheads="1"/>
            </p:cNvPicPr>
            <p:nvPr/>
          </p:nvPicPr>
          <p:blipFill>
            <a:blip r:embed="rId8" cstate="print">
              <a:clrChange>
                <a:clrFrom>
                  <a:srgbClr val="FAFDF5"/>
                </a:clrFrom>
                <a:clrTo>
                  <a:srgbClr val="FAFDF5">
                    <a:alpha val="0"/>
                  </a:srgbClr>
                </a:clrTo>
              </a:clrChange>
            </a:blip>
            <a:srcRect/>
            <a:stretch>
              <a:fillRect/>
            </a:stretch>
          </p:blipFill>
          <p:spPr bwMode="auto">
            <a:xfrm>
              <a:off x="3341054" y="2280492"/>
              <a:ext cx="713154" cy="422263"/>
            </a:xfrm>
            <a:prstGeom prst="rect">
              <a:avLst/>
            </a:prstGeom>
            <a:noFill/>
          </p:spPr>
        </p:pic>
      </p:grpSp>
      <p:sp>
        <p:nvSpPr>
          <p:cNvPr id="62" name="TextBox 49"/>
          <p:cNvSpPr txBox="1">
            <a:spLocks noChangeArrowheads="1"/>
          </p:cNvSpPr>
          <p:nvPr/>
        </p:nvSpPr>
        <p:spPr bwMode="auto">
          <a:xfrm>
            <a:off x="4136242" y="5278318"/>
            <a:ext cx="1875205" cy="224950"/>
          </a:xfrm>
          <a:prstGeom prst="rect">
            <a:avLst/>
          </a:prstGeom>
          <a:noFill/>
          <a:ln w="9525">
            <a:noFill/>
            <a:miter lim="800000"/>
            <a:headEnd/>
            <a:tailEnd/>
          </a:ln>
        </p:spPr>
        <p:txBody>
          <a:bodyPr wrap="square">
            <a:spAutoFit/>
          </a:bodyPr>
          <a:lstStyle/>
          <a:p>
            <a:r>
              <a:rPr lang="en-US" sz="1200" dirty="0" smtClean="0">
                <a:solidFill>
                  <a:srgbClr val="76B900"/>
                </a:solidFill>
              </a:rPr>
              <a:t>Full GPU acceleration</a:t>
            </a:r>
          </a:p>
        </p:txBody>
      </p:sp>
      <p:sp>
        <p:nvSpPr>
          <p:cNvPr id="63" name="TextBox 49"/>
          <p:cNvSpPr txBox="1">
            <a:spLocks noChangeArrowheads="1"/>
          </p:cNvSpPr>
          <p:nvPr/>
        </p:nvSpPr>
        <p:spPr bwMode="auto">
          <a:xfrm>
            <a:off x="4123389" y="3822254"/>
            <a:ext cx="1875205" cy="224950"/>
          </a:xfrm>
          <a:prstGeom prst="rect">
            <a:avLst/>
          </a:prstGeom>
          <a:noFill/>
          <a:ln w="9525">
            <a:noFill/>
            <a:miter lim="800000"/>
            <a:headEnd/>
            <a:tailEnd/>
          </a:ln>
        </p:spPr>
        <p:txBody>
          <a:bodyPr wrap="square">
            <a:spAutoFit/>
          </a:bodyPr>
          <a:lstStyle/>
          <a:p>
            <a:r>
              <a:rPr lang="en-US" sz="1200" dirty="0" smtClean="0">
                <a:solidFill>
                  <a:srgbClr val="76B900"/>
                </a:solidFill>
              </a:rPr>
              <a:t>Full GPU acceleration</a:t>
            </a:r>
          </a:p>
        </p:txBody>
      </p:sp>
      <p:sp>
        <p:nvSpPr>
          <p:cNvPr id="71" name="TextBox 70"/>
          <p:cNvSpPr txBox="1"/>
          <p:nvPr/>
        </p:nvSpPr>
        <p:spPr>
          <a:xfrm>
            <a:off x="2763299" y="2056761"/>
            <a:ext cx="2371162" cy="584775"/>
          </a:xfrm>
          <a:prstGeom prst="rect">
            <a:avLst/>
          </a:prstGeom>
          <a:noFill/>
        </p:spPr>
        <p:txBody>
          <a:bodyPr wrap="none" rtlCol="0">
            <a:spAutoFit/>
          </a:bodyPr>
          <a:lstStyle/>
          <a:p>
            <a:r>
              <a:rPr lang="en-US" sz="3200" dirty="0" smtClean="0">
                <a:latin typeface="+mn-lt"/>
              </a:rPr>
              <a:t>SLI Multi-OS</a:t>
            </a:r>
            <a:endParaRPr lang="en-US" sz="3200" dirty="0">
              <a:latin typeface="+mn-lt"/>
            </a:endParaRPr>
          </a:p>
        </p:txBody>
      </p:sp>
      <p:pic>
        <p:nvPicPr>
          <p:cNvPr id="28" name="Picture 27" descr="PC_no_Reflect copy.png"/>
          <p:cNvPicPr>
            <a:picLocks noChangeAspect="1"/>
          </p:cNvPicPr>
          <p:nvPr/>
        </p:nvPicPr>
        <p:blipFill>
          <a:blip r:embed="rId3" cstate="print"/>
          <a:stretch>
            <a:fillRect/>
          </a:stretch>
        </p:blipFill>
        <p:spPr>
          <a:xfrm>
            <a:off x="6714907" y="3188163"/>
            <a:ext cx="1319780" cy="1584128"/>
          </a:xfrm>
          <a:prstGeom prst="rect">
            <a:avLst/>
          </a:prstGeom>
        </p:spPr>
      </p:pic>
      <p:cxnSp>
        <p:nvCxnSpPr>
          <p:cNvPr id="30" name="Elbow Connector 29"/>
          <p:cNvCxnSpPr/>
          <p:nvPr/>
        </p:nvCxnSpPr>
        <p:spPr>
          <a:xfrm flipV="1">
            <a:off x="7816940" y="3927463"/>
            <a:ext cx="808594" cy="1"/>
          </a:xfrm>
          <a:prstGeom prst="bentConnector3">
            <a:avLst>
              <a:gd name="adj1" fmla="val 50000"/>
            </a:avLst>
          </a:prstGeom>
          <a:ln w="12700">
            <a:solidFill>
              <a:srgbClr val="76B900">
                <a:alpha val="50000"/>
              </a:srgbClr>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9" name="Group 65"/>
          <p:cNvGrpSpPr/>
          <p:nvPr/>
        </p:nvGrpSpPr>
        <p:grpSpPr>
          <a:xfrm>
            <a:off x="8438398" y="3212742"/>
            <a:ext cx="1649936" cy="1136425"/>
            <a:chOff x="2880263" y="1958952"/>
            <a:chExt cx="1649936" cy="1136425"/>
          </a:xfrm>
        </p:grpSpPr>
        <p:grpSp>
          <p:nvGrpSpPr>
            <p:cNvPr id="11" name="Group 51"/>
            <p:cNvGrpSpPr/>
            <p:nvPr/>
          </p:nvGrpSpPr>
          <p:grpSpPr>
            <a:xfrm>
              <a:off x="2880263" y="1958952"/>
              <a:ext cx="1649936" cy="1136425"/>
              <a:chOff x="2880263" y="1958952"/>
              <a:chExt cx="1649936" cy="1136425"/>
            </a:xfrm>
          </p:grpSpPr>
          <p:pic>
            <p:nvPicPr>
              <p:cNvPr id="35" name="Picture 34" descr="Windows_Monitor.png"/>
              <p:cNvPicPr>
                <a:picLocks noChangeAspect="1"/>
              </p:cNvPicPr>
              <p:nvPr/>
            </p:nvPicPr>
            <p:blipFill>
              <a:blip r:embed="rId7" cstate="print"/>
              <a:stretch>
                <a:fillRect/>
              </a:stretch>
            </p:blipFill>
            <p:spPr>
              <a:xfrm>
                <a:off x="2880263" y="1958952"/>
                <a:ext cx="1649936" cy="1136425"/>
              </a:xfrm>
              <a:prstGeom prst="rect">
                <a:avLst/>
              </a:prstGeom>
            </p:spPr>
          </p:pic>
          <p:sp>
            <p:nvSpPr>
              <p:cNvPr id="36" name="Oval 35"/>
              <p:cNvSpPr/>
              <p:nvPr/>
            </p:nvSpPr>
            <p:spPr>
              <a:xfrm>
                <a:off x="3400919" y="2127438"/>
                <a:ext cx="614930" cy="700869"/>
              </a:xfrm>
              <a:prstGeom prst="ellipse">
                <a:avLst/>
              </a:prstGeom>
              <a:gradFill flip="none" rotWithShape="1">
                <a:gsLst>
                  <a:gs pos="0">
                    <a:srgbClr val="282F38">
                      <a:alpha val="34902"/>
                    </a:srgbClr>
                  </a:gs>
                  <a:gs pos="100000">
                    <a:schemeClr val="bg1">
                      <a:lumMod val="95000"/>
                      <a:lumOff val="5000"/>
                      <a:alpha val="0"/>
                    </a:schemeClr>
                  </a:gs>
                </a:gsLst>
                <a:path path="circle">
                  <a:fillToRect l="50000" t="50000" r="50000" b="50000"/>
                </a:path>
                <a:tileRect/>
              </a:gradFill>
              <a:ln>
                <a:noFill/>
              </a:ln>
              <a:effectLst>
                <a:softEdge rad="3175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34" name="Picture 2" descr="C:\Users\kumar\Desktop\Nexus Prezo\VisualStudioIcon.png"/>
            <p:cNvPicPr>
              <a:picLocks noChangeAspect="1" noChangeArrowheads="1"/>
            </p:cNvPicPr>
            <p:nvPr/>
          </p:nvPicPr>
          <p:blipFill>
            <a:blip r:embed="rId8" cstate="print">
              <a:clrChange>
                <a:clrFrom>
                  <a:srgbClr val="FAFDF5"/>
                </a:clrFrom>
                <a:clrTo>
                  <a:srgbClr val="FAFDF5">
                    <a:alpha val="0"/>
                  </a:srgbClr>
                </a:clrTo>
              </a:clrChange>
            </a:blip>
            <a:srcRect/>
            <a:stretch>
              <a:fillRect/>
            </a:stretch>
          </p:blipFill>
          <p:spPr bwMode="auto">
            <a:xfrm>
              <a:off x="3341054" y="2280492"/>
              <a:ext cx="713154" cy="422263"/>
            </a:xfrm>
            <a:prstGeom prst="rect">
              <a:avLst/>
            </a:prstGeom>
            <a:noFill/>
          </p:spPr>
        </p:pic>
      </p:grpSp>
      <p:sp>
        <p:nvSpPr>
          <p:cNvPr id="32" name="TextBox 31"/>
          <p:cNvSpPr txBox="1"/>
          <p:nvPr/>
        </p:nvSpPr>
        <p:spPr>
          <a:xfrm>
            <a:off x="7291956" y="2056761"/>
            <a:ext cx="2026517" cy="584775"/>
          </a:xfrm>
          <a:prstGeom prst="rect">
            <a:avLst/>
          </a:prstGeom>
          <a:noFill/>
        </p:spPr>
        <p:txBody>
          <a:bodyPr wrap="none" rtlCol="0">
            <a:spAutoFit/>
          </a:bodyPr>
          <a:lstStyle/>
          <a:p>
            <a:r>
              <a:rPr lang="en-US" sz="3200" dirty="0" smtClean="0">
                <a:latin typeface="+mn-lt"/>
              </a:rPr>
              <a:t>Multi-GPU</a:t>
            </a:r>
            <a:endParaRPr lang="en-US" sz="3200" dirty="0">
              <a:latin typeface="+mn-lt"/>
            </a:endParaRPr>
          </a:p>
        </p:txBody>
      </p:sp>
      <p:sp>
        <p:nvSpPr>
          <p:cNvPr id="37" name="TextBox 36"/>
          <p:cNvSpPr txBox="1"/>
          <p:nvPr/>
        </p:nvSpPr>
        <p:spPr>
          <a:xfrm>
            <a:off x="4253610" y="1242073"/>
            <a:ext cx="3826689" cy="584775"/>
          </a:xfrm>
          <a:prstGeom prst="rect">
            <a:avLst/>
          </a:prstGeom>
          <a:noFill/>
        </p:spPr>
        <p:txBody>
          <a:bodyPr wrap="none" rtlCol="0">
            <a:spAutoFit/>
          </a:bodyPr>
          <a:lstStyle/>
          <a:p>
            <a:r>
              <a:rPr lang="ru-RU" sz="3200" dirty="0" smtClean="0">
                <a:latin typeface="+mn-lt"/>
              </a:rPr>
              <a:t>Локальная отладка</a:t>
            </a:r>
            <a:endParaRPr lang="en-US" sz="3200" dirty="0">
              <a:latin typeface="+mn-lt"/>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a:t>
            </a:r>
            <a:r>
              <a:rPr lang="en-US" dirty="0" smtClean="0"/>
              <a:t> </a:t>
            </a:r>
            <a:r>
              <a:rPr lang="en-US" dirty="0" smtClean="0"/>
              <a:t>Parallel </a:t>
            </a:r>
            <a:r>
              <a:rPr lang="en-US" dirty="0" err="1" smtClean="0"/>
              <a:t>Nsight</a:t>
            </a:r>
            <a:r>
              <a:rPr lang="en-US" dirty="0" smtClean="0"/>
              <a:t>?</a:t>
            </a:r>
            <a:endParaRPr lang="ru-RU" dirty="0"/>
          </a:p>
        </p:txBody>
      </p:sp>
      <p:sp>
        <p:nvSpPr>
          <p:cNvPr id="3" name="Content Placeholder 2"/>
          <p:cNvSpPr>
            <a:spLocks noGrp="1"/>
          </p:cNvSpPr>
          <p:nvPr>
            <p:ph idx="1"/>
          </p:nvPr>
        </p:nvSpPr>
        <p:spPr/>
        <p:txBody>
          <a:bodyPr/>
          <a:lstStyle/>
          <a:p>
            <a:pPr marL="0" indent="0">
              <a:buNone/>
              <a:tabLst>
                <a:tab pos="269875" algn="l"/>
              </a:tabLst>
            </a:pPr>
            <a:r>
              <a:rPr lang="en-US" dirty="0" smtClean="0">
                <a:solidFill>
                  <a:srgbClr val="76B900"/>
                </a:solidFill>
              </a:rPr>
              <a:t>NVIDIA </a:t>
            </a:r>
            <a:r>
              <a:rPr lang="en-US" dirty="0" smtClean="0">
                <a:solidFill>
                  <a:srgbClr val="76B900"/>
                </a:solidFill>
              </a:rPr>
              <a:t>Parallel </a:t>
            </a:r>
            <a:r>
              <a:rPr lang="en-US" dirty="0" err="1" smtClean="0">
                <a:solidFill>
                  <a:srgbClr val="76B900"/>
                </a:solidFill>
              </a:rPr>
              <a:t>Nsight</a:t>
            </a:r>
            <a:r>
              <a:rPr lang="en-US" dirty="0" smtClean="0">
                <a:solidFill>
                  <a:srgbClr val="76B900"/>
                </a:solidFill>
              </a:rPr>
              <a:t> (aka Nexus</a:t>
            </a:r>
            <a:r>
              <a:rPr lang="en-US" dirty="0" smtClean="0">
                <a:solidFill>
                  <a:srgbClr val="76B900"/>
                </a:solidFill>
              </a:rPr>
              <a:t>) </a:t>
            </a:r>
            <a:r>
              <a:rPr lang="en-US" dirty="0" smtClean="0"/>
              <a:t>– </a:t>
            </a:r>
            <a:r>
              <a:rPr lang="ru-RU" dirty="0" smtClean="0"/>
              <a:t>Среда разработки приложений для гетерогенных платформ</a:t>
            </a:r>
            <a:endParaRPr lang="en-US" dirty="0" smtClean="0"/>
          </a:p>
          <a:p>
            <a:pPr marL="0" indent="0">
              <a:buNone/>
              <a:tabLst>
                <a:tab pos="269875" algn="l"/>
              </a:tabLst>
            </a:pPr>
            <a:endParaRPr lang="en-US" dirty="0" smtClean="0"/>
          </a:p>
          <a:p>
            <a:pPr marL="0" indent="0">
              <a:buNone/>
              <a:tabLst>
                <a:tab pos="269875" algn="l"/>
              </a:tabLst>
            </a:pPr>
            <a:r>
              <a:rPr lang="en-US" dirty="0" smtClean="0"/>
              <a:t>Parallel </a:t>
            </a:r>
            <a:r>
              <a:rPr lang="en-US" dirty="0" err="1" smtClean="0"/>
              <a:t>Nsight</a:t>
            </a:r>
            <a:r>
              <a:rPr lang="en-US" dirty="0" smtClean="0"/>
              <a:t> </a:t>
            </a:r>
            <a:r>
              <a:rPr lang="ru-RU" dirty="0" smtClean="0"/>
              <a:t>интегрируется </a:t>
            </a:r>
            <a:r>
              <a:rPr lang="ru-RU" dirty="0" smtClean="0"/>
              <a:t>в </a:t>
            </a:r>
            <a:r>
              <a:rPr lang="en-US" dirty="0" smtClean="0"/>
              <a:t>Microsoft Visual Studio </a:t>
            </a:r>
            <a:r>
              <a:rPr lang="ru-RU" dirty="0" smtClean="0"/>
              <a:t>с целью обеспечить </a:t>
            </a:r>
            <a:r>
              <a:rPr lang="ru-RU" dirty="0" smtClean="0">
                <a:solidFill>
                  <a:srgbClr val="C00000"/>
                </a:solidFill>
              </a:rPr>
              <a:t>гетерогенность</a:t>
            </a:r>
            <a:r>
              <a:rPr lang="ru-RU" dirty="0" smtClean="0"/>
              <a:t> разработки</a:t>
            </a:r>
            <a:endParaRPr lang="ru-RU"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Системные требования</a:t>
            </a:r>
            <a:endParaRPr lang="en-US" dirty="0"/>
          </a:p>
        </p:txBody>
      </p:sp>
      <p:sp>
        <p:nvSpPr>
          <p:cNvPr id="71" name="TextBox 70"/>
          <p:cNvSpPr txBox="1"/>
          <p:nvPr/>
        </p:nvSpPr>
        <p:spPr>
          <a:xfrm>
            <a:off x="1897884" y="2489468"/>
            <a:ext cx="5123326" cy="584775"/>
          </a:xfrm>
          <a:prstGeom prst="rect">
            <a:avLst/>
          </a:prstGeom>
          <a:noFill/>
        </p:spPr>
        <p:txBody>
          <a:bodyPr wrap="none" rtlCol="0">
            <a:spAutoFit/>
          </a:bodyPr>
          <a:lstStyle/>
          <a:p>
            <a:r>
              <a:rPr lang="en-US" sz="3200" dirty="0" smtClean="0">
                <a:latin typeface="+mn-lt"/>
              </a:rPr>
              <a:t>Any NVIDIA </a:t>
            </a:r>
            <a:r>
              <a:rPr lang="en-US" sz="3200" dirty="0" err="1" smtClean="0">
                <a:latin typeface="+mn-lt"/>
              </a:rPr>
              <a:t>Optimus</a:t>
            </a:r>
            <a:r>
              <a:rPr lang="en-US" sz="3200" dirty="0" smtClean="0">
                <a:latin typeface="+mn-lt"/>
              </a:rPr>
              <a:t> laptop</a:t>
            </a:r>
            <a:endParaRPr lang="en-US" sz="3200" dirty="0">
              <a:latin typeface="+mn-lt"/>
            </a:endParaRPr>
          </a:p>
        </p:txBody>
      </p:sp>
      <p:pic>
        <p:nvPicPr>
          <p:cNvPr id="1026" name="Picture 2"/>
          <p:cNvPicPr>
            <a:picLocks noChangeAspect="1" noChangeArrowheads="1"/>
          </p:cNvPicPr>
          <p:nvPr/>
        </p:nvPicPr>
        <p:blipFill>
          <a:blip r:embed="rId3"/>
          <a:srcRect/>
          <a:stretch>
            <a:fillRect/>
          </a:stretch>
        </p:blipFill>
        <p:spPr bwMode="auto">
          <a:xfrm>
            <a:off x="7610476" y="2276475"/>
            <a:ext cx="2553679" cy="1087210"/>
          </a:xfrm>
          <a:prstGeom prst="rect">
            <a:avLst/>
          </a:prstGeom>
          <a:noFill/>
          <a:ln w="9525">
            <a:noFill/>
            <a:miter lim="800000"/>
            <a:headEnd/>
            <a:tailEnd/>
          </a:ln>
        </p:spPr>
      </p:pic>
      <p:pic>
        <p:nvPicPr>
          <p:cNvPr id="33" name="Picture 32" descr="mobinnova_PC.png"/>
          <p:cNvPicPr>
            <a:picLocks noChangeAspect="1"/>
          </p:cNvPicPr>
          <p:nvPr/>
        </p:nvPicPr>
        <p:blipFill>
          <a:blip r:embed="rId4" cstate="print"/>
          <a:stretch>
            <a:fillRect/>
          </a:stretch>
        </p:blipFill>
        <p:spPr>
          <a:xfrm>
            <a:off x="4885256" y="3919227"/>
            <a:ext cx="1601872" cy="1075501"/>
          </a:xfrm>
          <a:prstGeom prst="rect">
            <a:avLst/>
          </a:prstGeom>
          <a:effectLst>
            <a:outerShdw blurRad="50800" dist="38100" dir="2700000" algn="tl" rotWithShape="0">
              <a:prstClr val="black">
                <a:alpha val="40000"/>
              </a:prstClr>
            </a:outerShdw>
          </a:effectLst>
        </p:spPr>
      </p:pic>
      <p:sp>
        <p:nvSpPr>
          <p:cNvPr id="38" name="TextBox 37"/>
          <p:cNvSpPr txBox="1"/>
          <p:nvPr/>
        </p:nvSpPr>
        <p:spPr>
          <a:xfrm>
            <a:off x="4253610" y="1242073"/>
            <a:ext cx="3826689" cy="584775"/>
          </a:xfrm>
          <a:prstGeom prst="rect">
            <a:avLst/>
          </a:prstGeom>
          <a:noFill/>
        </p:spPr>
        <p:txBody>
          <a:bodyPr wrap="none" rtlCol="0">
            <a:spAutoFit/>
          </a:bodyPr>
          <a:lstStyle/>
          <a:p>
            <a:r>
              <a:rPr lang="ru-RU" sz="3200" dirty="0" smtClean="0">
                <a:latin typeface="+mn-lt"/>
              </a:rPr>
              <a:t>Локальная отладка</a:t>
            </a:r>
            <a:endParaRPr lang="en-US" sz="3200" dirty="0">
              <a:latin typeface="+mn-lt"/>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dirty="0" smtClean="0"/>
              <a:t>Живое Демо</a:t>
            </a:r>
            <a:r>
              <a:rPr lang="en-US" dirty="0" smtClean="0"/>
              <a:t> &amp; Q/A</a:t>
            </a:r>
          </a:p>
        </p:txBody>
      </p:sp>
      <p:sp>
        <p:nvSpPr>
          <p:cNvPr id="23555" name="Rectangle 3"/>
          <p:cNvSpPr>
            <a:spLocks noGrp="1" noChangeArrowheads="1"/>
          </p:cNvSpPr>
          <p:nvPr>
            <p:ph type="body" idx="1"/>
          </p:nvPr>
        </p:nvSpPr>
        <p:spPr/>
        <p:txBody>
          <a:bodyPr/>
          <a:lstStyle/>
          <a:p>
            <a:r>
              <a:rPr lang="ru-RU" dirty="0" smtClean="0"/>
              <a:t>Настройка </a:t>
            </a:r>
            <a:r>
              <a:rPr lang="en-US" dirty="0" smtClean="0"/>
              <a:t>Parallel </a:t>
            </a:r>
            <a:r>
              <a:rPr lang="en-US" dirty="0" err="1" smtClean="0"/>
              <a:t>Nsight</a:t>
            </a:r>
            <a:r>
              <a:rPr lang="en-US" dirty="0" smtClean="0"/>
              <a:t> Project </a:t>
            </a:r>
            <a:r>
              <a:rPr lang="ru-RU" dirty="0" smtClean="0"/>
              <a:t>в</a:t>
            </a:r>
            <a:r>
              <a:rPr lang="en-US" dirty="0" smtClean="0"/>
              <a:t> Visual Studio</a:t>
            </a:r>
          </a:p>
          <a:p>
            <a:r>
              <a:rPr lang="ru-RU" dirty="0" smtClean="0"/>
              <a:t>Отладка с </a:t>
            </a:r>
            <a:r>
              <a:rPr lang="en-US" dirty="0" smtClean="0"/>
              <a:t>Parallel </a:t>
            </a:r>
            <a:r>
              <a:rPr lang="en-US" dirty="0" err="1" smtClean="0"/>
              <a:t>Nsight</a:t>
            </a:r>
            <a:endParaRPr lang="en-US" dirty="0" smtClean="0"/>
          </a:p>
          <a:p>
            <a:r>
              <a:rPr lang="ru-RU" dirty="0" smtClean="0"/>
              <a:t>Анализ и профилирование с </a:t>
            </a:r>
            <a:r>
              <a:rPr lang="en-US" dirty="0" smtClean="0"/>
              <a:t>Parallel </a:t>
            </a:r>
            <a:r>
              <a:rPr lang="en-US" dirty="0" err="1" smtClean="0"/>
              <a:t>Nsight</a:t>
            </a:r>
            <a:endParaRPr lang="en-US" dirty="0" smtClean="0"/>
          </a:p>
          <a:p>
            <a:r>
              <a:rPr lang="en-US" dirty="0" smtClean="0"/>
              <a:t>Parallel </a:t>
            </a:r>
            <a:r>
              <a:rPr lang="en-US" dirty="0" err="1" smtClean="0"/>
              <a:t>Nsight</a:t>
            </a:r>
            <a:r>
              <a:rPr lang="en-US" dirty="0" smtClean="0"/>
              <a:t> Memory </a:t>
            </a:r>
            <a:r>
              <a:rPr lang="en-US" dirty="0" smtClean="0"/>
              <a:t>Checker</a:t>
            </a:r>
          </a:p>
        </p:txBody>
      </p:sp>
      <p:sp>
        <p:nvSpPr>
          <p:cNvPr id="4" name="Rectangle 3"/>
          <p:cNvSpPr/>
          <p:nvPr/>
        </p:nvSpPr>
        <p:spPr>
          <a:xfrm>
            <a:off x="1200149" y="4894107"/>
            <a:ext cx="7870371" cy="646331"/>
          </a:xfrm>
          <a:prstGeom prst="rect">
            <a:avLst/>
          </a:prstGeom>
        </p:spPr>
        <p:txBody>
          <a:bodyPr wrap="square">
            <a:spAutoFit/>
          </a:bodyPr>
          <a:lstStyle/>
          <a:p>
            <a:r>
              <a:rPr lang="ru-RU" dirty="0" smtClean="0"/>
              <a:t>Становитесь </a:t>
            </a:r>
            <a:r>
              <a:rPr lang="ru-RU" b="1" dirty="0" smtClean="0"/>
              <a:t>зарегистрированным разработчиком </a:t>
            </a:r>
            <a:r>
              <a:rPr lang="ru-RU" dirty="0" smtClean="0"/>
              <a:t>уже сегодня</a:t>
            </a:r>
            <a:r>
              <a:rPr lang="en-US" dirty="0" smtClean="0"/>
              <a:t>:</a:t>
            </a:r>
          </a:p>
          <a:p>
            <a:r>
              <a:rPr lang="en-US" dirty="0" smtClean="0">
                <a:hlinkClick r:id="rId3"/>
              </a:rPr>
              <a:t>http://developer.nvidia.com/object/nsight.html</a:t>
            </a:r>
            <a:r>
              <a:rPr lang="en-US" dirty="0" smtClean="0"/>
              <a:t> </a:t>
            </a:r>
          </a:p>
        </p:txBody>
      </p:sp>
      <p:pic>
        <p:nvPicPr>
          <p:cNvPr id="5" name="Picture 4" descr="512.png"/>
          <p:cNvPicPr>
            <a:picLocks noChangeAspect="1"/>
          </p:cNvPicPr>
          <p:nvPr/>
        </p:nvPicPr>
        <p:blipFill>
          <a:blip r:embed="rId4"/>
          <a:stretch>
            <a:fillRect/>
          </a:stretch>
        </p:blipFill>
        <p:spPr>
          <a:xfrm>
            <a:off x="9633857" y="102086"/>
            <a:ext cx="1143000" cy="1145189"/>
          </a:xfrm>
          <a:prstGeom prst="rect">
            <a:avLst/>
          </a:prstGeom>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Development Environment</a:t>
            </a:r>
            <a:endParaRPr lang="en-US" dirty="0"/>
          </a:p>
        </p:txBody>
      </p:sp>
      <p:sp>
        <p:nvSpPr>
          <p:cNvPr id="71" name="Rounded Rectangle 70"/>
          <p:cNvSpPr/>
          <p:nvPr/>
        </p:nvSpPr>
        <p:spPr>
          <a:xfrm>
            <a:off x="1529090" y="1641886"/>
            <a:ext cx="3316638" cy="3820333"/>
          </a:xfrm>
          <a:prstGeom prst="roundRect">
            <a:avLst/>
          </a:prstGeom>
          <a:solidFill>
            <a:schemeClr val="bg2">
              <a:lumMod val="85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vert="vert270" wrap="none" lIns="0" tIns="0" rIns="0" bIns="0" rtlCol="0" anchor="t" anchorCtr="0"/>
          <a:lstStyle/>
          <a:p>
            <a:pPr algn="ctr"/>
            <a:r>
              <a:rPr lang="en-US" sz="2800" b="1" dirty="0" smtClean="0">
                <a:solidFill>
                  <a:schemeClr val="tx1"/>
                </a:solidFill>
                <a:latin typeface="+mj-lt"/>
                <a:cs typeface="Calibri" pitchFamily="34" charset="0"/>
              </a:rPr>
              <a:t>Visual Studio</a:t>
            </a:r>
            <a:endParaRPr lang="en-US" sz="2800" b="1" dirty="0">
              <a:solidFill>
                <a:schemeClr val="tx1"/>
              </a:solidFill>
              <a:latin typeface="+mj-lt"/>
              <a:cs typeface="Calibri" pitchFamily="34" charset="0"/>
            </a:endParaRPr>
          </a:p>
        </p:txBody>
      </p:sp>
      <p:sp>
        <p:nvSpPr>
          <p:cNvPr id="72" name="Rounded Rectangle 71"/>
          <p:cNvSpPr/>
          <p:nvPr/>
        </p:nvSpPr>
        <p:spPr>
          <a:xfrm>
            <a:off x="2226347" y="1742627"/>
            <a:ext cx="2464398" cy="3642101"/>
          </a:xfrm>
          <a:prstGeom prst="roundRect">
            <a:avLst/>
          </a:prstGeom>
          <a:solidFill>
            <a:schemeClr val="bg2">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75" name="Rounded Rectangle 74"/>
          <p:cNvSpPr/>
          <p:nvPr/>
        </p:nvSpPr>
        <p:spPr>
          <a:xfrm>
            <a:off x="2377538" y="2899296"/>
            <a:ext cx="2146515" cy="457200"/>
          </a:xfrm>
          <a:prstGeom prst="roundRect">
            <a:avLst/>
          </a:prstGeom>
          <a:solidFill>
            <a:schemeClr val="tx1">
              <a:lumMod val="50000"/>
              <a:lumOff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Build</a:t>
            </a:r>
            <a:endParaRPr lang="en-US" b="1" dirty="0">
              <a:latin typeface="+mj-lt"/>
              <a:cs typeface="Calibri" pitchFamily="34" charset="0"/>
            </a:endParaRPr>
          </a:p>
        </p:txBody>
      </p:sp>
      <p:sp>
        <p:nvSpPr>
          <p:cNvPr id="76" name="Rounded Rectangle 75"/>
          <p:cNvSpPr/>
          <p:nvPr/>
        </p:nvSpPr>
        <p:spPr>
          <a:xfrm>
            <a:off x="2377538" y="3758910"/>
            <a:ext cx="2146515" cy="457200"/>
          </a:xfrm>
          <a:prstGeom prst="roundRect">
            <a:avLst/>
          </a:prstGeom>
          <a:solidFill>
            <a:schemeClr val="tx1">
              <a:lumMod val="50000"/>
              <a:lumOff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Debug</a:t>
            </a:r>
            <a:endParaRPr lang="en-US" b="1" dirty="0">
              <a:latin typeface="+mj-lt"/>
              <a:cs typeface="Calibri" pitchFamily="34" charset="0"/>
            </a:endParaRPr>
          </a:p>
        </p:txBody>
      </p:sp>
      <p:sp>
        <p:nvSpPr>
          <p:cNvPr id="77" name="Rounded Rectangle 76"/>
          <p:cNvSpPr/>
          <p:nvPr/>
        </p:nvSpPr>
        <p:spPr>
          <a:xfrm>
            <a:off x="2369789" y="4618525"/>
            <a:ext cx="2146515" cy="457200"/>
          </a:xfrm>
          <a:prstGeom prst="roundRect">
            <a:avLst/>
          </a:prstGeom>
          <a:solidFill>
            <a:schemeClr val="tx1">
              <a:lumMod val="50000"/>
              <a:lumOff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Profile</a:t>
            </a:r>
            <a:endParaRPr lang="en-US" b="1" dirty="0">
              <a:latin typeface="+mj-lt"/>
              <a:cs typeface="Calibri" pitchFamily="34" charset="0"/>
            </a:endParaRPr>
          </a:p>
        </p:txBody>
      </p:sp>
      <p:sp>
        <p:nvSpPr>
          <p:cNvPr id="82" name="Rounded Rectangle 81"/>
          <p:cNvSpPr/>
          <p:nvPr/>
        </p:nvSpPr>
        <p:spPr>
          <a:xfrm>
            <a:off x="3512874" y="1519205"/>
            <a:ext cx="1790049" cy="343540"/>
          </a:xfrm>
          <a:prstGeom prst="roundRect">
            <a:avLst/>
          </a:prstGeom>
          <a:solidFill>
            <a:srgbClr val="00B0F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CPU</a:t>
            </a:r>
            <a:endParaRPr lang="en-US" b="1" dirty="0">
              <a:latin typeface="+mj-lt"/>
              <a:cs typeface="Calibri" pitchFamily="34" charset="0"/>
            </a:endParaRPr>
          </a:p>
        </p:txBody>
      </p:sp>
      <p:sp>
        <p:nvSpPr>
          <p:cNvPr id="83" name="Rounded Rectangle 82"/>
          <p:cNvSpPr/>
          <p:nvPr/>
        </p:nvSpPr>
        <p:spPr>
          <a:xfrm>
            <a:off x="5935775" y="1592808"/>
            <a:ext cx="3316638" cy="3820333"/>
          </a:xfrm>
          <a:prstGeom prst="roundRect">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vert270" wrap="none" lIns="0" tIns="0" rIns="0" bIns="0" rtlCol="0" anchor="t" anchorCtr="0"/>
          <a:lstStyle/>
          <a:p>
            <a:pPr algn="ctr"/>
            <a:r>
              <a:rPr lang="en-US" sz="2800" b="1" dirty="0" smtClean="0">
                <a:solidFill>
                  <a:schemeClr val="accent2">
                    <a:lumMod val="50000"/>
                  </a:schemeClr>
                </a:solidFill>
                <a:latin typeface="+mj-lt"/>
                <a:cs typeface="Calibri" pitchFamily="34" charset="0"/>
              </a:rPr>
              <a:t>GPU Tools</a:t>
            </a:r>
          </a:p>
        </p:txBody>
      </p:sp>
      <p:sp>
        <p:nvSpPr>
          <p:cNvPr id="85" name="Rounded Rectangle 84"/>
          <p:cNvSpPr/>
          <p:nvPr/>
        </p:nvSpPr>
        <p:spPr>
          <a:xfrm>
            <a:off x="6671778" y="1701299"/>
            <a:ext cx="2464398" cy="3642101"/>
          </a:xfrm>
          <a:prstGeom prst="round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4" name="Rounded Rectangle 33"/>
          <p:cNvSpPr/>
          <p:nvPr/>
        </p:nvSpPr>
        <p:spPr>
          <a:xfrm>
            <a:off x="6884276" y="2348728"/>
            <a:ext cx="2039112" cy="430086"/>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latin typeface="+mj-lt"/>
                <a:cs typeface="Calibri" pitchFamily="34" charset="0"/>
              </a:rPr>
              <a:t>Compiler</a:t>
            </a:r>
            <a:endParaRPr lang="en-US" sz="1600" b="1" dirty="0">
              <a:latin typeface="+mj-lt"/>
              <a:cs typeface="Calibri" pitchFamily="34" charset="0"/>
            </a:endParaRPr>
          </a:p>
        </p:txBody>
      </p:sp>
      <p:sp>
        <p:nvSpPr>
          <p:cNvPr id="36" name="Rounded Rectangle 35"/>
          <p:cNvSpPr/>
          <p:nvPr/>
        </p:nvSpPr>
        <p:spPr>
          <a:xfrm>
            <a:off x="6884276" y="2830787"/>
            <a:ext cx="2039112" cy="430086"/>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latin typeface="+mj-lt"/>
                <a:cs typeface="Calibri" pitchFamily="34" charset="0"/>
              </a:rPr>
              <a:t>Shader Debugger</a:t>
            </a:r>
            <a:endParaRPr lang="en-US" sz="1600" b="1" dirty="0">
              <a:latin typeface="+mj-lt"/>
              <a:cs typeface="Calibri" pitchFamily="34" charset="0"/>
            </a:endParaRPr>
          </a:p>
        </p:txBody>
      </p:sp>
      <p:sp>
        <p:nvSpPr>
          <p:cNvPr id="38" name="Rounded Rectangle 37"/>
          <p:cNvSpPr/>
          <p:nvPr/>
        </p:nvSpPr>
        <p:spPr>
          <a:xfrm>
            <a:off x="6884276" y="1866669"/>
            <a:ext cx="2039112" cy="430086"/>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latin typeface="+mj-lt"/>
                <a:cs typeface="Calibri" pitchFamily="34" charset="0"/>
              </a:rPr>
              <a:t>Languages</a:t>
            </a:r>
            <a:endParaRPr lang="en-US" sz="1600" b="1" dirty="0">
              <a:latin typeface="+mj-lt"/>
              <a:cs typeface="Calibri" pitchFamily="34" charset="0"/>
            </a:endParaRPr>
          </a:p>
        </p:txBody>
      </p:sp>
      <p:sp>
        <p:nvSpPr>
          <p:cNvPr id="84" name="Rounded Rectangle 83"/>
          <p:cNvSpPr/>
          <p:nvPr/>
        </p:nvSpPr>
        <p:spPr>
          <a:xfrm>
            <a:off x="8338013" y="1519205"/>
            <a:ext cx="1790049" cy="343540"/>
          </a:xfrm>
          <a:prstGeom prst="roundRect">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wrap="none" lIns="0" tIns="0" rIns="0" bIns="0" rtlCol="0" anchor="t" anchorCtr="0"/>
          <a:lstStyle/>
          <a:p>
            <a:pPr algn="ctr"/>
            <a:r>
              <a:rPr lang="en-US" b="1" dirty="0" smtClean="0">
                <a:solidFill>
                  <a:schemeClr val="accent2">
                    <a:lumMod val="50000"/>
                  </a:schemeClr>
                </a:solidFill>
                <a:latin typeface="+mj-lt"/>
                <a:cs typeface="Calibri" pitchFamily="34" charset="0"/>
              </a:rPr>
              <a:t>GPU</a:t>
            </a:r>
          </a:p>
        </p:txBody>
      </p:sp>
      <p:sp>
        <p:nvSpPr>
          <p:cNvPr id="86" name="Rounded Rectangle 85"/>
          <p:cNvSpPr/>
          <p:nvPr/>
        </p:nvSpPr>
        <p:spPr>
          <a:xfrm>
            <a:off x="6884276" y="3312846"/>
            <a:ext cx="2038440" cy="430086"/>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latin typeface="+mj-lt"/>
                <a:cs typeface="Calibri" pitchFamily="34" charset="0"/>
              </a:rPr>
              <a:t>Compute Debugger</a:t>
            </a:r>
            <a:endParaRPr lang="en-US" sz="1600" b="1" dirty="0">
              <a:latin typeface="+mj-lt"/>
              <a:cs typeface="Calibri" pitchFamily="34" charset="0"/>
            </a:endParaRPr>
          </a:p>
        </p:txBody>
      </p:sp>
      <p:sp>
        <p:nvSpPr>
          <p:cNvPr id="94" name="Rounded Rectangle 93"/>
          <p:cNvSpPr/>
          <p:nvPr/>
        </p:nvSpPr>
        <p:spPr>
          <a:xfrm>
            <a:off x="6884276" y="3794905"/>
            <a:ext cx="2039112" cy="430086"/>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latin typeface="+mj-lt"/>
                <a:cs typeface="Calibri" pitchFamily="34" charset="0"/>
              </a:rPr>
              <a:t>Compute Profiler</a:t>
            </a:r>
            <a:endParaRPr lang="en-US" sz="1600" b="1" dirty="0">
              <a:latin typeface="+mj-lt"/>
              <a:cs typeface="Calibri" pitchFamily="34" charset="0"/>
            </a:endParaRPr>
          </a:p>
        </p:txBody>
      </p:sp>
      <p:sp>
        <p:nvSpPr>
          <p:cNvPr id="101" name="Rounded Rectangle 100"/>
          <p:cNvSpPr/>
          <p:nvPr/>
        </p:nvSpPr>
        <p:spPr>
          <a:xfrm>
            <a:off x="6884276" y="4276964"/>
            <a:ext cx="2039112" cy="430086"/>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latin typeface="+mj-lt"/>
                <a:cs typeface="Calibri" pitchFamily="34" charset="0"/>
              </a:rPr>
              <a:t>Graphics Debugger</a:t>
            </a:r>
            <a:endParaRPr lang="en-US" sz="1600" b="1" dirty="0">
              <a:latin typeface="+mj-lt"/>
              <a:cs typeface="Calibri" pitchFamily="34" charset="0"/>
            </a:endParaRPr>
          </a:p>
        </p:txBody>
      </p:sp>
      <p:sp>
        <p:nvSpPr>
          <p:cNvPr id="102" name="Rounded Rectangle 101"/>
          <p:cNvSpPr/>
          <p:nvPr/>
        </p:nvSpPr>
        <p:spPr>
          <a:xfrm>
            <a:off x="6884276" y="4759025"/>
            <a:ext cx="2039112" cy="430086"/>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latin typeface="+mj-lt"/>
                <a:cs typeface="Calibri" pitchFamily="34" charset="0"/>
              </a:rPr>
              <a:t>Graphics Profiler</a:t>
            </a:r>
          </a:p>
        </p:txBody>
      </p:sp>
      <p:pic>
        <p:nvPicPr>
          <p:cNvPr id="114" name="Picture 3" descr="C:\Users\kiyer\Desktop\visualstudio_transparency.png"/>
          <p:cNvPicPr>
            <a:picLocks noChangeAspect="1" noChangeArrowheads="1"/>
          </p:cNvPicPr>
          <p:nvPr/>
        </p:nvPicPr>
        <p:blipFill>
          <a:blip r:embed="rId3"/>
          <a:srcRect/>
          <a:stretch>
            <a:fillRect/>
          </a:stretch>
        </p:blipFill>
        <p:spPr bwMode="auto">
          <a:xfrm>
            <a:off x="1775665" y="1877753"/>
            <a:ext cx="359520" cy="604300"/>
          </a:xfrm>
          <a:prstGeom prst="rect">
            <a:avLst/>
          </a:prstGeom>
          <a:noFill/>
        </p:spPr>
      </p:pic>
      <p:sp>
        <p:nvSpPr>
          <p:cNvPr id="21" name="Rounded Rectangle 20"/>
          <p:cNvSpPr/>
          <p:nvPr/>
        </p:nvSpPr>
        <p:spPr>
          <a:xfrm>
            <a:off x="2372288" y="2039682"/>
            <a:ext cx="2146515" cy="457200"/>
          </a:xfrm>
          <a:prstGeom prst="roundRect">
            <a:avLst/>
          </a:prstGeom>
          <a:solidFill>
            <a:schemeClr val="tx1">
              <a:lumMod val="50000"/>
              <a:lumOff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Edit</a:t>
            </a:r>
            <a:endParaRPr lang="en-US" b="1" dirty="0">
              <a:latin typeface="+mj-lt"/>
              <a:cs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 </a:t>
            </a:r>
            <a:r>
              <a:rPr lang="ru-RU" dirty="0" smtClean="0">
                <a:latin typeface="+mj-lt"/>
              </a:rPr>
              <a:t>чего хотят разработчики</a:t>
            </a:r>
            <a:r>
              <a:rPr lang="en-US" dirty="0" smtClean="0">
                <a:latin typeface="+mj-lt"/>
              </a:rPr>
              <a:t> </a:t>
            </a:r>
            <a:endParaRPr lang="en-US" dirty="0">
              <a:latin typeface="+mj-lt"/>
            </a:endParaRPr>
          </a:p>
        </p:txBody>
      </p:sp>
      <p:sp>
        <p:nvSpPr>
          <p:cNvPr id="71" name="Rounded Rectangle 70"/>
          <p:cNvSpPr/>
          <p:nvPr/>
        </p:nvSpPr>
        <p:spPr>
          <a:xfrm>
            <a:off x="1903637" y="1378052"/>
            <a:ext cx="3316638" cy="3820333"/>
          </a:xfrm>
          <a:prstGeom prst="roundRect">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vert270" wrap="none" lIns="0" tIns="0" rIns="0" bIns="0" rtlCol="0" anchor="t" anchorCtr="0"/>
          <a:lstStyle/>
          <a:p>
            <a:pPr algn="ctr"/>
            <a:r>
              <a:rPr lang="en-US" sz="2800" b="1" dirty="0" smtClean="0">
                <a:solidFill>
                  <a:schemeClr val="accent2">
                    <a:lumMod val="50000"/>
                  </a:schemeClr>
                </a:solidFill>
                <a:latin typeface="+mj-lt"/>
                <a:cs typeface="Calibri" pitchFamily="34" charset="0"/>
              </a:rPr>
              <a:t>Visual Studio</a:t>
            </a:r>
          </a:p>
        </p:txBody>
      </p:sp>
      <p:sp>
        <p:nvSpPr>
          <p:cNvPr id="72" name="Rounded Rectangle 71"/>
          <p:cNvSpPr/>
          <p:nvPr/>
        </p:nvSpPr>
        <p:spPr>
          <a:xfrm>
            <a:off x="2600894" y="1478793"/>
            <a:ext cx="2464398" cy="3642101"/>
          </a:xfrm>
          <a:prstGeom prst="round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pic>
        <p:nvPicPr>
          <p:cNvPr id="78" name="Picture 3" descr="C:\Users\kiyer\Desktop\visualstudio_transparency.png"/>
          <p:cNvPicPr>
            <a:picLocks noChangeAspect="1" noChangeArrowheads="1"/>
          </p:cNvPicPr>
          <p:nvPr/>
        </p:nvPicPr>
        <p:blipFill>
          <a:blip r:embed="rId3"/>
          <a:srcRect/>
          <a:stretch>
            <a:fillRect/>
          </a:stretch>
        </p:blipFill>
        <p:spPr bwMode="auto">
          <a:xfrm>
            <a:off x="2140687" y="1594869"/>
            <a:ext cx="359520" cy="604300"/>
          </a:xfrm>
          <a:prstGeom prst="rect">
            <a:avLst/>
          </a:prstGeom>
          <a:noFill/>
        </p:spPr>
      </p:pic>
      <p:sp>
        <p:nvSpPr>
          <p:cNvPr id="44" name="Isosceles Triangle 43"/>
          <p:cNvSpPr/>
          <p:nvPr/>
        </p:nvSpPr>
        <p:spPr>
          <a:xfrm rot="16200000">
            <a:off x="5636279" y="3398994"/>
            <a:ext cx="790413" cy="1999780"/>
          </a:xfrm>
          <a:prstGeom prst="triangle">
            <a:avLst/>
          </a:prstGeom>
          <a:gradFill flip="none" rotWithShape="1">
            <a:gsLst>
              <a:gs pos="0">
                <a:schemeClr val="accent4">
                  <a:lumMod val="50000"/>
                </a:schemeClr>
              </a:gs>
              <a:gs pos="100000">
                <a:srgbClr val="D1C39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a:off x="2744336" y="4144491"/>
            <a:ext cx="2146515" cy="457200"/>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Profile</a:t>
            </a:r>
          </a:p>
        </p:txBody>
      </p:sp>
      <p:sp>
        <p:nvSpPr>
          <p:cNvPr id="48" name="Flowchart: Alternate Process 47"/>
          <p:cNvSpPr/>
          <p:nvPr/>
        </p:nvSpPr>
        <p:spPr>
          <a:xfrm>
            <a:off x="6716734" y="4030861"/>
            <a:ext cx="2352430" cy="731520"/>
          </a:xfrm>
          <a:prstGeom prst="flowChartAlternateProcess">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accent2">
                    <a:lumMod val="50000"/>
                  </a:schemeClr>
                </a:solidFill>
                <a:latin typeface="+mj-lt"/>
                <a:cs typeface="Calibri" pitchFamily="34" charset="0"/>
              </a:rPr>
              <a:t>GPU Performance Tools</a:t>
            </a:r>
          </a:p>
        </p:txBody>
      </p:sp>
      <p:sp>
        <p:nvSpPr>
          <p:cNvPr id="37" name="Isosceles Triangle 36"/>
          <p:cNvSpPr/>
          <p:nvPr/>
        </p:nvSpPr>
        <p:spPr>
          <a:xfrm rot="16200000">
            <a:off x="5628530" y="2565860"/>
            <a:ext cx="790413" cy="1999780"/>
          </a:xfrm>
          <a:prstGeom prst="triangle">
            <a:avLst/>
          </a:prstGeom>
          <a:gradFill flip="none" rotWithShape="1">
            <a:gsLst>
              <a:gs pos="0">
                <a:schemeClr val="accent4">
                  <a:lumMod val="50000"/>
                </a:schemeClr>
              </a:gs>
              <a:gs pos="100000">
                <a:srgbClr val="D1C39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a:off x="2744336" y="3329441"/>
            <a:ext cx="2146515" cy="457200"/>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Debug</a:t>
            </a:r>
          </a:p>
        </p:txBody>
      </p:sp>
      <p:sp>
        <p:nvSpPr>
          <p:cNvPr id="49" name="Flowchart: Alternate Process 48"/>
          <p:cNvSpPr/>
          <p:nvPr/>
        </p:nvSpPr>
        <p:spPr>
          <a:xfrm>
            <a:off x="6708985" y="3196092"/>
            <a:ext cx="2352430" cy="731520"/>
          </a:xfrm>
          <a:prstGeom prst="flowChartAlternateProcess">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accent2">
                    <a:lumMod val="50000"/>
                  </a:schemeClr>
                </a:solidFill>
                <a:latin typeface="+mj-lt"/>
                <a:cs typeface="Calibri" pitchFamily="34" charset="0"/>
              </a:rPr>
              <a:t>GPU Source and Graphics Debugger</a:t>
            </a:r>
          </a:p>
        </p:txBody>
      </p:sp>
      <p:grpSp>
        <p:nvGrpSpPr>
          <p:cNvPr id="3" name="Group 34"/>
          <p:cNvGrpSpPr/>
          <p:nvPr/>
        </p:nvGrpSpPr>
        <p:grpSpPr>
          <a:xfrm>
            <a:off x="2744336" y="2337410"/>
            <a:ext cx="6317079" cy="790413"/>
            <a:chOff x="2752085" y="2697157"/>
            <a:chExt cx="6317079" cy="790413"/>
          </a:xfrm>
        </p:grpSpPr>
        <p:sp>
          <p:nvSpPr>
            <p:cNvPr id="43" name="Isosceles Triangle 42"/>
            <p:cNvSpPr/>
            <p:nvPr/>
          </p:nvSpPr>
          <p:spPr>
            <a:xfrm rot="16200000">
              <a:off x="5636279" y="2092474"/>
              <a:ext cx="790413" cy="1999780"/>
            </a:xfrm>
            <a:prstGeom prst="triangle">
              <a:avLst/>
            </a:prstGeom>
            <a:gradFill flip="none" rotWithShape="1">
              <a:gsLst>
                <a:gs pos="0">
                  <a:schemeClr val="accent4">
                    <a:lumMod val="50000"/>
                  </a:schemeClr>
                </a:gs>
                <a:gs pos="100000">
                  <a:srgbClr val="D1C39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40" name="Rounded Rectangle 39"/>
            <p:cNvSpPr/>
            <p:nvPr/>
          </p:nvSpPr>
          <p:spPr>
            <a:xfrm>
              <a:off x="2752085" y="2874138"/>
              <a:ext cx="2146515" cy="457200"/>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Build</a:t>
              </a:r>
            </a:p>
          </p:txBody>
        </p:sp>
        <p:sp>
          <p:nvSpPr>
            <p:cNvPr id="27" name="Rounded Rectangle 26"/>
            <p:cNvSpPr/>
            <p:nvPr/>
          </p:nvSpPr>
          <p:spPr>
            <a:xfrm>
              <a:off x="4611955" y="2810875"/>
              <a:ext cx="791789" cy="271221"/>
            </a:xfrm>
            <a:prstGeom prst="roundRect">
              <a:avLst/>
            </a:prstGeom>
            <a:solidFill>
              <a:srgbClr val="00B0F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CPU</a:t>
              </a:r>
              <a:endParaRPr lang="en-US" b="1" dirty="0">
                <a:latin typeface="+mj-lt"/>
                <a:cs typeface="Calibri" pitchFamily="34" charset="0"/>
              </a:endParaRPr>
            </a:p>
          </p:txBody>
        </p:sp>
        <p:sp>
          <p:nvSpPr>
            <p:cNvPr id="28" name="Rounded Rectangle 27"/>
            <p:cNvSpPr/>
            <p:nvPr/>
          </p:nvSpPr>
          <p:spPr>
            <a:xfrm>
              <a:off x="4611955" y="3118258"/>
              <a:ext cx="791789" cy="271221"/>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GPU</a:t>
              </a:r>
            </a:p>
          </p:txBody>
        </p:sp>
        <p:sp>
          <p:nvSpPr>
            <p:cNvPr id="50" name="Flowchart: Alternate Process 49"/>
            <p:cNvSpPr/>
            <p:nvPr/>
          </p:nvSpPr>
          <p:spPr>
            <a:xfrm>
              <a:off x="6716734" y="2721072"/>
              <a:ext cx="2352430" cy="731520"/>
            </a:xfrm>
            <a:prstGeom prst="flowChartAlternateProcess">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accent2">
                      <a:lumMod val="50000"/>
                    </a:schemeClr>
                  </a:solidFill>
                  <a:latin typeface="+mj-lt"/>
                  <a:cs typeface="Calibri" pitchFamily="34" charset="0"/>
                </a:rPr>
                <a:t>CUDA Project System</a:t>
              </a:r>
              <a:endParaRPr lang="en-US" b="1" dirty="0">
                <a:solidFill>
                  <a:schemeClr val="accent2">
                    <a:lumMod val="50000"/>
                  </a:schemeClr>
                </a:solidFill>
                <a:latin typeface="+mj-lt"/>
                <a:cs typeface="Calibri" pitchFamily="34" charset="0"/>
              </a:endParaRPr>
            </a:p>
          </p:txBody>
        </p:sp>
      </p:grpSp>
      <p:grpSp>
        <p:nvGrpSpPr>
          <p:cNvPr id="4" name="Group 51"/>
          <p:cNvGrpSpPr/>
          <p:nvPr/>
        </p:nvGrpSpPr>
        <p:grpSpPr>
          <a:xfrm>
            <a:off x="3834498" y="3141450"/>
            <a:ext cx="2352430" cy="2518422"/>
            <a:chOff x="3824559" y="3121572"/>
            <a:chExt cx="2352430" cy="2518422"/>
          </a:xfrm>
        </p:grpSpPr>
        <p:sp>
          <p:nvSpPr>
            <p:cNvPr id="45" name="Flowchart: Alternate Process 44"/>
            <p:cNvSpPr/>
            <p:nvPr/>
          </p:nvSpPr>
          <p:spPr>
            <a:xfrm rot="16200000">
              <a:off x="4149430" y="3448288"/>
              <a:ext cx="1702688" cy="1049255"/>
            </a:xfrm>
            <a:prstGeom prst="flowChartAlternateProcess">
              <a:avLst/>
            </a:prstGeom>
            <a:gradFill flip="none" rotWithShape="1">
              <a:gsLst>
                <a:gs pos="5000">
                  <a:schemeClr val="accent2">
                    <a:tint val="100000"/>
                    <a:shade val="100000"/>
                    <a:satMod val="130000"/>
                    <a:alpha val="30000"/>
                  </a:schemeClr>
                </a:gs>
                <a:gs pos="100000">
                  <a:schemeClr val="accent2">
                    <a:tint val="50000"/>
                    <a:shade val="100000"/>
                    <a:satMod val="350000"/>
                  </a:schemeClr>
                </a:gs>
              </a:gsLst>
              <a:lin ang="2700000" scaled="1"/>
              <a:tileRect/>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b="1" dirty="0" smtClean="0">
                <a:solidFill>
                  <a:schemeClr val="accent2">
                    <a:lumMod val="50000"/>
                  </a:schemeClr>
                </a:solidFill>
                <a:latin typeface="+mj-lt"/>
                <a:cs typeface="Calibri" pitchFamily="34" charset="0"/>
              </a:endParaRPr>
            </a:p>
          </p:txBody>
        </p:sp>
        <p:grpSp>
          <p:nvGrpSpPr>
            <p:cNvPr id="5" name="Group 50"/>
            <p:cNvGrpSpPr/>
            <p:nvPr/>
          </p:nvGrpSpPr>
          <p:grpSpPr>
            <a:xfrm>
              <a:off x="3824559" y="4908474"/>
              <a:ext cx="2352430" cy="731520"/>
              <a:chOff x="3824559" y="4908474"/>
              <a:chExt cx="2352430" cy="731520"/>
            </a:xfrm>
          </p:grpSpPr>
          <p:sp>
            <p:nvSpPr>
              <p:cNvPr id="39" name="Flowchart: Alternate Process 38"/>
              <p:cNvSpPr/>
              <p:nvPr/>
            </p:nvSpPr>
            <p:spPr>
              <a:xfrm>
                <a:off x="3824559" y="4908474"/>
                <a:ext cx="2352430" cy="731520"/>
              </a:xfrm>
              <a:prstGeom prst="flowChartAlternateProcess">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accent2">
                        <a:lumMod val="50000"/>
                      </a:schemeClr>
                    </a:solidFill>
                    <a:latin typeface="+mj-lt"/>
                    <a:cs typeface="Calibri" pitchFamily="34" charset="0"/>
                  </a:rPr>
                  <a:t>Platform Analysis</a:t>
                </a:r>
              </a:p>
              <a:p>
                <a:pPr algn="ctr"/>
                <a:r>
                  <a:rPr lang="en-US" b="1" dirty="0" smtClean="0">
                    <a:solidFill>
                      <a:schemeClr val="accent2">
                        <a:lumMod val="50000"/>
                      </a:schemeClr>
                    </a:solidFill>
                    <a:latin typeface="+mj-lt"/>
                    <a:cs typeface="Calibri" pitchFamily="34" charset="0"/>
                  </a:rPr>
                  <a:t>CPU	        GPU</a:t>
                </a:r>
              </a:p>
            </p:txBody>
          </p:sp>
          <p:cxnSp>
            <p:nvCxnSpPr>
              <p:cNvPr id="47" name="Straight Arrow Connector 46"/>
              <p:cNvCxnSpPr/>
              <p:nvPr/>
            </p:nvCxnSpPr>
            <p:spPr>
              <a:xfrm>
                <a:off x="4770782" y="5406888"/>
                <a:ext cx="477078" cy="1588"/>
              </a:xfrm>
              <a:prstGeom prst="straightConnector1">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grpSp>
      </p:grpSp>
      <p:grpSp>
        <p:nvGrpSpPr>
          <p:cNvPr id="6" name="Group 33"/>
          <p:cNvGrpSpPr/>
          <p:nvPr/>
        </p:nvGrpSpPr>
        <p:grpSpPr>
          <a:xfrm>
            <a:off x="2744336" y="1504277"/>
            <a:ext cx="6317079" cy="790413"/>
            <a:chOff x="2757345" y="1872127"/>
            <a:chExt cx="6317079" cy="790413"/>
          </a:xfrm>
        </p:grpSpPr>
        <p:sp>
          <p:nvSpPr>
            <p:cNvPr id="22" name="Isosceles Triangle 21"/>
            <p:cNvSpPr/>
            <p:nvPr/>
          </p:nvSpPr>
          <p:spPr>
            <a:xfrm rot="16200000">
              <a:off x="5641539" y="1267444"/>
              <a:ext cx="790413" cy="1999780"/>
            </a:xfrm>
            <a:prstGeom prst="triangle">
              <a:avLst/>
            </a:prstGeom>
            <a:gradFill flip="none" rotWithShape="1">
              <a:gsLst>
                <a:gs pos="0">
                  <a:schemeClr val="accent4">
                    <a:lumMod val="50000"/>
                  </a:schemeClr>
                </a:gs>
                <a:gs pos="100000">
                  <a:srgbClr val="D1C39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2757345" y="2049108"/>
              <a:ext cx="2146515" cy="457200"/>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Edit</a:t>
              </a:r>
            </a:p>
          </p:txBody>
        </p:sp>
        <p:sp>
          <p:nvSpPr>
            <p:cNvPr id="24" name="Rounded Rectangle 23"/>
            <p:cNvSpPr/>
            <p:nvPr/>
          </p:nvSpPr>
          <p:spPr>
            <a:xfrm>
              <a:off x="4617215" y="1985845"/>
              <a:ext cx="791789" cy="271221"/>
            </a:xfrm>
            <a:prstGeom prst="roundRect">
              <a:avLst/>
            </a:prstGeom>
            <a:solidFill>
              <a:srgbClr val="00B0F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CPU</a:t>
              </a:r>
              <a:endParaRPr lang="en-US" b="1" dirty="0">
                <a:latin typeface="+mj-lt"/>
                <a:cs typeface="Calibri" pitchFamily="34" charset="0"/>
              </a:endParaRPr>
            </a:p>
          </p:txBody>
        </p:sp>
        <p:sp>
          <p:nvSpPr>
            <p:cNvPr id="25" name="Rounded Rectangle 24"/>
            <p:cNvSpPr/>
            <p:nvPr/>
          </p:nvSpPr>
          <p:spPr>
            <a:xfrm>
              <a:off x="4617215" y="2293228"/>
              <a:ext cx="791789" cy="271221"/>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GPU</a:t>
              </a:r>
            </a:p>
          </p:txBody>
        </p:sp>
        <p:sp>
          <p:nvSpPr>
            <p:cNvPr id="33" name="Flowchart: Alternate Process 32"/>
            <p:cNvSpPr/>
            <p:nvPr/>
          </p:nvSpPr>
          <p:spPr>
            <a:xfrm>
              <a:off x="6721994" y="1896042"/>
              <a:ext cx="2352430" cy="731520"/>
            </a:xfrm>
            <a:prstGeom prst="flowChartAlternateProcess">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accent2">
                      <a:lumMod val="50000"/>
                    </a:schemeClr>
                  </a:solidFill>
                  <a:latin typeface="+mj-lt"/>
                  <a:cs typeface="Calibri" pitchFamily="34" charset="0"/>
                </a:rPr>
                <a:t>GPU Code Browsing</a:t>
              </a:r>
            </a:p>
            <a:p>
              <a:pPr algn="ctr"/>
              <a:r>
                <a:rPr lang="en-US" b="1" dirty="0" err="1" smtClean="0">
                  <a:solidFill>
                    <a:schemeClr val="accent2">
                      <a:lumMod val="50000"/>
                    </a:schemeClr>
                  </a:solidFill>
                  <a:latin typeface="+mj-lt"/>
                  <a:cs typeface="Calibri" pitchFamily="34" charset="0"/>
                </a:rPr>
                <a:t>Intellisense</a:t>
              </a:r>
              <a:endParaRPr lang="en-US" b="1" dirty="0">
                <a:solidFill>
                  <a:schemeClr val="accent2">
                    <a:lumMod val="50000"/>
                  </a:schemeClr>
                </a:solidFill>
                <a:latin typeface="+mj-lt"/>
                <a:cs typeface="Calibri" pitchFamily="34" charset="0"/>
              </a:endParaRPr>
            </a:p>
          </p:txBody>
        </p:sp>
      </p:grpSp>
      <p:sp>
        <p:nvSpPr>
          <p:cNvPr id="32" name="Rounded Rectangle 31"/>
          <p:cNvSpPr/>
          <p:nvPr/>
        </p:nvSpPr>
        <p:spPr>
          <a:xfrm>
            <a:off x="4611955" y="4409264"/>
            <a:ext cx="791789" cy="271221"/>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GPU</a:t>
            </a:r>
          </a:p>
        </p:txBody>
      </p:sp>
      <p:sp>
        <p:nvSpPr>
          <p:cNvPr id="31" name="Rounded Rectangle 30"/>
          <p:cNvSpPr/>
          <p:nvPr/>
        </p:nvSpPr>
        <p:spPr>
          <a:xfrm>
            <a:off x="4611955" y="4101881"/>
            <a:ext cx="791789" cy="271221"/>
          </a:xfrm>
          <a:prstGeom prst="roundRect">
            <a:avLst/>
          </a:prstGeom>
          <a:solidFill>
            <a:srgbClr val="00B0F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CPU</a:t>
            </a:r>
            <a:endParaRPr lang="en-US" b="1" dirty="0">
              <a:latin typeface="+mj-lt"/>
              <a:cs typeface="Calibri" pitchFamily="34" charset="0"/>
            </a:endParaRPr>
          </a:p>
        </p:txBody>
      </p:sp>
      <p:sp>
        <p:nvSpPr>
          <p:cNvPr id="30" name="Rounded Rectangle 29"/>
          <p:cNvSpPr/>
          <p:nvPr/>
        </p:nvSpPr>
        <p:spPr>
          <a:xfrm>
            <a:off x="4604206" y="3563223"/>
            <a:ext cx="791789" cy="271221"/>
          </a:xfrm>
          <a:prstGeom prst="roundRect">
            <a:avLst/>
          </a:prstGeom>
          <a:solidFill>
            <a:schemeClr val="accent4">
              <a:lumMod val="5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GPU</a:t>
            </a:r>
          </a:p>
        </p:txBody>
      </p:sp>
      <p:sp>
        <p:nvSpPr>
          <p:cNvPr id="29" name="Rounded Rectangle 28"/>
          <p:cNvSpPr/>
          <p:nvPr/>
        </p:nvSpPr>
        <p:spPr>
          <a:xfrm>
            <a:off x="4604206" y="3255840"/>
            <a:ext cx="791789" cy="271221"/>
          </a:xfrm>
          <a:prstGeom prst="roundRect">
            <a:avLst/>
          </a:prstGeom>
          <a:solidFill>
            <a:srgbClr val="00B0F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mj-lt"/>
                <a:cs typeface="Calibri" pitchFamily="34" charset="0"/>
              </a:rPr>
              <a:t>CPU</a:t>
            </a:r>
            <a:endParaRPr lang="en-US" b="1" dirty="0">
              <a:latin typeface="+mj-lt"/>
              <a:cs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NVIDIA </a:t>
            </a:r>
            <a:r>
              <a:rPr lang="en-US" dirty="0" smtClean="0"/>
              <a:t>Parallel </a:t>
            </a:r>
            <a:r>
              <a:rPr lang="en-US" dirty="0" err="1" smtClean="0"/>
              <a:t>Nsight</a:t>
            </a:r>
            <a:endParaRPr lang="en-US" dirty="0" smtClean="0"/>
          </a:p>
        </p:txBody>
      </p:sp>
      <p:sp>
        <p:nvSpPr>
          <p:cNvPr id="3" name="Content Placeholder 2"/>
          <p:cNvSpPr>
            <a:spLocks noGrp="1"/>
          </p:cNvSpPr>
          <p:nvPr>
            <p:ph idx="1"/>
          </p:nvPr>
        </p:nvSpPr>
        <p:spPr>
          <a:xfrm>
            <a:off x="1152144" y="2402545"/>
            <a:ext cx="9409176" cy="3492068"/>
          </a:xfrm>
        </p:spPr>
        <p:txBody>
          <a:bodyPr/>
          <a:lstStyle/>
          <a:p>
            <a:r>
              <a:rPr lang="ru-RU" dirty="0" smtClean="0"/>
              <a:t>Отладка кода на самом</a:t>
            </a:r>
            <a:r>
              <a:rPr lang="en-US" dirty="0" smtClean="0"/>
              <a:t> GPU</a:t>
            </a:r>
          </a:p>
          <a:p>
            <a:endParaRPr lang="en-US" dirty="0" smtClean="0"/>
          </a:p>
          <a:p>
            <a:r>
              <a:rPr lang="ru-RU" dirty="0" smtClean="0"/>
              <a:t>Анализ активности</a:t>
            </a:r>
            <a:endParaRPr lang="en-US" dirty="0" smtClean="0"/>
          </a:p>
          <a:p>
            <a:endParaRPr lang="en-US" dirty="0" smtClean="0"/>
          </a:p>
          <a:p>
            <a:r>
              <a:rPr lang="ru-RU" dirty="0" smtClean="0"/>
              <a:t>Интеграция с </a:t>
            </a:r>
            <a:r>
              <a:rPr lang="en-US" dirty="0" smtClean="0"/>
              <a:t>Visual Studio 2008</a:t>
            </a:r>
          </a:p>
        </p:txBody>
      </p:sp>
      <p:pic>
        <p:nvPicPr>
          <p:cNvPr id="4" name="Picture 3" descr="512.png"/>
          <p:cNvPicPr>
            <a:picLocks noChangeAspect="1"/>
          </p:cNvPicPr>
          <p:nvPr/>
        </p:nvPicPr>
        <p:blipFill>
          <a:blip r:embed="rId3"/>
          <a:stretch>
            <a:fillRect/>
          </a:stretch>
        </p:blipFill>
        <p:spPr>
          <a:xfrm>
            <a:off x="7600197" y="2522763"/>
            <a:ext cx="2895384" cy="2900931"/>
          </a:xfrm>
          <a:prstGeom prst="rect">
            <a:avLst/>
          </a:prstGeom>
        </p:spPr>
      </p:pic>
      <p:sp>
        <p:nvSpPr>
          <p:cNvPr id="5" name="TextBox 4"/>
          <p:cNvSpPr txBox="1"/>
          <p:nvPr/>
        </p:nvSpPr>
        <p:spPr>
          <a:xfrm>
            <a:off x="1165943" y="1128950"/>
            <a:ext cx="9524224" cy="1077218"/>
          </a:xfrm>
          <a:prstGeom prst="rect">
            <a:avLst/>
          </a:prstGeom>
          <a:noFill/>
        </p:spPr>
        <p:txBody>
          <a:bodyPr wrap="square" rtlCol="0">
            <a:spAutoFit/>
          </a:bodyPr>
          <a:lstStyle/>
          <a:p>
            <a:r>
              <a:rPr lang="ru-RU" sz="3200" dirty="0" smtClean="0">
                <a:solidFill>
                  <a:srgbClr val="C00000"/>
                </a:solidFill>
                <a:latin typeface="+mj-lt"/>
              </a:rPr>
              <a:t>Возможность разработки для </a:t>
            </a:r>
            <a:r>
              <a:rPr lang="en-US" sz="3200" dirty="0" smtClean="0">
                <a:solidFill>
                  <a:srgbClr val="C00000"/>
                </a:solidFill>
                <a:latin typeface="+mj-lt"/>
              </a:rPr>
              <a:t>CPU </a:t>
            </a:r>
            <a:r>
              <a:rPr lang="ru-RU" sz="3200" dirty="0" smtClean="0">
                <a:solidFill>
                  <a:srgbClr val="C00000"/>
                </a:solidFill>
                <a:latin typeface="+mj-lt"/>
              </a:rPr>
              <a:t>и </a:t>
            </a:r>
            <a:r>
              <a:rPr lang="en-US" sz="3200" dirty="0" smtClean="0">
                <a:solidFill>
                  <a:srgbClr val="C00000"/>
                </a:solidFill>
                <a:latin typeface="+mj-lt"/>
              </a:rPr>
              <a:t>GPU </a:t>
            </a:r>
            <a:r>
              <a:rPr lang="ru-RU" sz="3200" dirty="0" smtClean="0">
                <a:solidFill>
                  <a:srgbClr val="C00000"/>
                </a:solidFill>
                <a:latin typeface="+mj-lt"/>
              </a:rPr>
              <a:t>в едином цикле разработки приложения</a:t>
            </a:r>
            <a:endParaRPr lang="en-US" sz="3200" dirty="0">
              <a:solidFill>
                <a:srgbClr val="C00000"/>
              </a:solidFill>
              <a:latin typeface="+mj-lt"/>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69" descr="arrow_glow.png"/>
          <p:cNvPicPr>
            <a:picLocks noChangeAspect="1"/>
          </p:cNvPicPr>
          <p:nvPr/>
        </p:nvPicPr>
        <p:blipFill>
          <a:blip r:embed="rId3" cstate="print"/>
          <a:srcRect/>
          <a:stretch>
            <a:fillRect/>
          </a:stretch>
        </p:blipFill>
        <p:spPr bwMode="auto">
          <a:xfrm rot="5400000">
            <a:off x="5538010" y="3476442"/>
            <a:ext cx="1607547" cy="1218756"/>
          </a:xfrm>
          <a:prstGeom prst="rect">
            <a:avLst/>
          </a:prstGeom>
          <a:noFill/>
          <a:ln w="9525">
            <a:noFill/>
            <a:miter lim="800000"/>
            <a:headEnd/>
            <a:tailEnd/>
          </a:ln>
        </p:spPr>
      </p:pic>
      <p:sp>
        <p:nvSpPr>
          <p:cNvPr id="7" name="Rectangle 6"/>
          <p:cNvSpPr>
            <a:spLocks noChangeArrowheads="1"/>
          </p:cNvSpPr>
          <p:nvPr/>
        </p:nvSpPr>
        <p:spPr bwMode="auto">
          <a:xfrm>
            <a:off x="2117701" y="4485287"/>
            <a:ext cx="2286000" cy="792391"/>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defTabSz="639763"/>
            <a:r>
              <a:rPr lang="en-US" sz="1400" b="1" dirty="0" smtClean="0">
                <a:solidFill>
                  <a:schemeClr val="accent1"/>
                </a:solidFill>
                <a:cs typeface="Arial" charset="0"/>
              </a:rPr>
              <a:t>C/C++</a:t>
            </a:r>
            <a:endParaRPr lang="en-US" sz="1400" b="1" dirty="0">
              <a:solidFill>
                <a:schemeClr val="accent1"/>
              </a:solidFill>
              <a:cs typeface="Arial" charset="0"/>
            </a:endParaRPr>
          </a:p>
        </p:txBody>
      </p:sp>
      <p:sp>
        <p:nvSpPr>
          <p:cNvPr id="19" name="Rectangle 18"/>
          <p:cNvSpPr>
            <a:spLocks noChangeArrowheads="1"/>
          </p:cNvSpPr>
          <p:nvPr/>
        </p:nvSpPr>
        <p:spPr bwMode="auto">
          <a:xfrm>
            <a:off x="7812911" y="4485288"/>
            <a:ext cx="2740027" cy="393192"/>
          </a:xfrm>
          <a:prstGeom prst="rect">
            <a:avLst/>
          </a:prstGeom>
          <a:ln>
            <a:headEnd/>
            <a:tailEnd/>
          </a:ln>
          <a:effectLst/>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200" b="1" dirty="0" smtClean="0">
                <a:solidFill>
                  <a:schemeClr val="accent1"/>
                </a:solidFill>
                <a:cs typeface="Arial" charset="0"/>
              </a:rPr>
              <a:t>DirectX10/DirectX11 and OpenGL</a:t>
            </a:r>
          </a:p>
        </p:txBody>
      </p:sp>
      <p:sp>
        <p:nvSpPr>
          <p:cNvPr id="6" name="Rectangle 5"/>
          <p:cNvSpPr>
            <a:spLocks noChangeArrowheads="1"/>
          </p:cNvSpPr>
          <p:nvPr/>
        </p:nvSpPr>
        <p:spPr bwMode="auto">
          <a:xfrm>
            <a:off x="4414685" y="4485288"/>
            <a:ext cx="3411794" cy="393192"/>
          </a:xfrm>
          <a:prstGeom prst="rect">
            <a:avLst/>
          </a:prstGeom>
          <a:ln>
            <a:headEnd/>
            <a:tailEnd/>
          </a:ln>
          <a:effectLst/>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200" b="1" dirty="0" smtClean="0">
                <a:solidFill>
                  <a:schemeClr val="accent1"/>
                </a:solidFill>
                <a:cs typeface="Arial" charset="0"/>
              </a:rPr>
              <a:t>CUDA, </a:t>
            </a:r>
            <a:r>
              <a:rPr lang="en-US" sz="1200" b="1" dirty="0" err="1" smtClean="0">
                <a:solidFill>
                  <a:schemeClr val="accent1"/>
                </a:solidFill>
                <a:cs typeface="Arial" charset="0"/>
              </a:rPr>
              <a:t>OpenCL</a:t>
            </a:r>
            <a:r>
              <a:rPr lang="en-US" sz="1200" b="1" dirty="0" smtClean="0">
                <a:solidFill>
                  <a:schemeClr val="accent1"/>
                </a:solidFill>
                <a:cs typeface="Arial" charset="0"/>
              </a:rPr>
              <a:t> and </a:t>
            </a:r>
            <a:r>
              <a:rPr lang="en-US" sz="1200" b="1" dirty="0" err="1" smtClean="0">
                <a:solidFill>
                  <a:schemeClr val="accent1"/>
                </a:solidFill>
                <a:cs typeface="Arial" charset="0"/>
              </a:rPr>
              <a:t>DirectCompute</a:t>
            </a:r>
            <a:endParaRPr lang="en-US" sz="1200" b="1" dirty="0" smtClean="0">
              <a:solidFill>
                <a:schemeClr val="accent1"/>
              </a:solidFill>
              <a:cs typeface="Arial" charset="0"/>
            </a:endParaRPr>
          </a:p>
        </p:txBody>
      </p:sp>
      <p:sp>
        <p:nvSpPr>
          <p:cNvPr id="12" name="Rectangle 11"/>
          <p:cNvSpPr>
            <a:spLocks noChangeArrowheads="1"/>
          </p:cNvSpPr>
          <p:nvPr/>
        </p:nvSpPr>
        <p:spPr bwMode="auto">
          <a:xfrm>
            <a:off x="2120058" y="1565807"/>
            <a:ext cx="8443452" cy="203889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nchor="ctr"/>
          <a:lstStyle/>
          <a:p>
            <a:pPr algn="ctr" defTabSz="639763"/>
            <a:endParaRPr lang="en-US" sz="1200" b="1">
              <a:solidFill>
                <a:schemeClr val="lt1"/>
              </a:solidFill>
              <a:latin typeface="+mn-lt"/>
              <a:cs typeface="Arial" charset="0"/>
            </a:endParaRPr>
          </a:p>
          <a:p>
            <a:pPr algn="ctr" defTabSz="639763"/>
            <a:endParaRPr lang="en-US" sz="1200" b="1">
              <a:solidFill>
                <a:schemeClr val="lt1"/>
              </a:solidFill>
              <a:latin typeface="+mn-lt"/>
              <a:cs typeface="Arial" charset="0"/>
            </a:endParaRPr>
          </a:p>
          <a:p>
            <a:pPr algn="ctr" defTabSz="639763"/>
            <a:endParaRPr lang="en-US" sz="1200" b="1">
              <a:solidFill>
                <a:schemeClr val="lt1"/>
              </a:solidFill>
              <a:latin typeface="+mn-lt"/>
              <a:cs typeface="Arial" charset="0"/>
            </a:endParaRPr>
          </a:p>
          <a:p>
            <a:pPr algn="ctr" defTabSz="639763"/>
            <a:endParaRPr lang="en-US" sz="1200" b="1">
              <a:solidFill>
                <a:schemeClr val="lt1"/>
              </a:solidFill>
              <a:latin typeface="+mn-lt"/>
              <a:cs typeface="Arial" charset="0"/>
            </a:endParaRPr>
          </a:p>
          <a:p>
            <a:pPr algn="ctr" defTabSz="639763"/>
            <a:endParaRPr lang="en-US" sz="1200" b="1">
              <a:solidFill>
                <a:schemeClr val="lt1"/>
              </a:solidFill>
              <a:latin typeface="+mn-lt"/>
              <a:cs typeface="Arial" charset="0"/>
            </a:endParaRPr>
          </a:p>
        </p:txBody>
      </p:sp>
      <p:sp>
        <p:nvSpPr>
          <p:cNvPr id="20" name="Rectangle 6"/>
          <p:cNvSpPr>
            <a:spLocks noChangeArrowheads="1"/>
          </p:cNvSpPr>
          <p:nvPr/>
        </p:nvSpPr>
        <p:spPr bwMode="auto">
          <a:xfrm>
            <a:off x="4414684" y="5287199"/>
            <a:ext cx="6138253" cy="388411"/>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400" b="1" dirty="0" smtClean="0">
                <a:solidFill>
                  <a:schemeClr val="accent1"/>
                </a:solidFill>
                <a:cs typeface="Arial" charset="0"/>
              </a:rPr>
              <a:t>GPU</a:t>
            </a:r>
            <a:endParaRPr lang="en-US" sz="1200" b="1" dirty="0" smtClean="0">
              <a:solidFill>
                <a:schemeClr val="accent1"/>
              </a:solidFill>
              <a:cs typeface="Arial" charset="0"/>
            </a:endParaRPr>
          </a:p>
        </p:txBody>
      </p:sp>
      <p:sp>
        <p:nvSpPr>
          <p:cNvPr id="2" name="Title 1"/>
          <p:cNvSpPr>
            <a:spLocks noGrp="1"/>
          </p:cNvSpPr>
          <p:nvPr>
            <p:ph type="title"/>
          </p:nvPr>
        </p:nvSpPr>
        <p:spPr/>
        <p:txBody>
          <a:bodyPr/>
          <a:lstStyle/>
          <a:p>
            <a:r>
              <a:rPr lang="en-US" dirty="0" smtClean="0"/>
              <a:t>Parallel </a:t>
            </a:r>
            <a:r>
              <a:rPr lang="en-US" dirty="0" err="1" smtClean="0"/>
              <a:t>Nsight</a:t>
            </a:r>
            <a:r>
              <a:rPr lang="en-US" dirty="0" smtClean="0"/>
              <a:t> Overview</a:t>
            </a:r>
            <a:endParaRPr lang="en-US" dirty="0"/>
          </a:p>
        </p:txBody>
      </p:sp>
      <p:pic>
        <p:nvPicPr>
          <p:cNvPr id="4" name="Picture 2" descr="C:\Projects\sw\devtools\(ark)\products\BlueMesa\Documents.DevRel\Nexus 1.0.Detailed.meta\windows_icon.png"/>
          <p:cNvPicPr>
            <a:picLocks noChangeAspect="1" noChangeArrowheads="1"/>
          </p:cNvPicPr>
          <p:nvPr/>
        </p:nvPicPr>
        <p:blipFill>
          <a:blip r:embed="rId4" cstate="print"/>
          <a:srcRect/>
          <a:stretch>
            <a:fillRect/>
          </a:stretch>
        </p:blipFill>
        <p:spPr bwMode="auto">
          <a:xfrm>
            <a:off x="1145768" y="2087532"/>
            <a:ext cx="698008" cy="713073"/>
          </a:xfrm>
          <a:prstGeom prst="rect">
            <a:avLst/>
          </a:prstGeom>
          <a:noFill/>
        </p:spPr>
      </p:pic>
      <p:sp>
        <p:nvSpPr>
          <p:cNvPr id="8" name="Rectangle 7"/>
          <p:cNvSpPr>
            <a:spLocks noChangeArrowheads="1"/>
          </p:cNvSpPr>
          <p:nvPr/>
        </p:nvSpPr>
        <p:spPr bwMode="auto">
          <a:xfrm>
            <a:off x="2123769" y="1152868"/>
            <a:ext cx="8443452" cy="391446"/>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defTabSz="639763"/>
            <a:r>
              <a:rPr lang="en-US" sz="1400" b="1" dirty="0" smtClean="0">
                <a:solidFill>
                  <a:schemeClr val="accent1"/>
                </a:solidFill>
                <a:cs typeface="Arial" charset="0"/>
              </a:rPr>
              <a:t>Microsoft Visual Studio 2008 SP1</a:t>
            </a:r>
            <a:endParaRPr lang="en-US" sz="1400" b="1" dirty="0">
              <a:solidFill>
                <a:schemeClr val="accent1"/>
              </a:solidFill>
              <a:cs typeface="Arial" charset="0"/>
            </a:endParaRPr>
          </a:p>
        </p:txBody>
      </p:sp>
      <p:sp>
        <p:nvSpPr>
          <p:cNvPr id="10" name="Rectangle 7"/>
          <p:cNvSpPr>
            <a:spLocks noChangeArrowheads="1"/>
          </p:cNvSpPr>
          <p:nvPr/>
        </p:nvSpPr>
        <p:spPr bwMode="auto">
          <a:xfrm>
            <a:off x="2117701" y="5279913"/>
            <a:ext cx="2286000" cy="39569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defTabSz="639763"/>
            <a:r>
              <a:rPr lang="en-US" sz="1400" b="1" dirty="0">
                <a:solidFill>
                  <a:schemeClr val="accent1"/>
                </a:solidFill>
                <a:cs typeface="Arial" charset="0"/>
              </a:rPr>
              <a:t>CPU</a:t>
            </a:r>
          </a:p>
        </p:txBody>
      </p:sp>
      <p:sp>
        <p:nvSpPr>
          <p:cNvPr id="11" name="AutoShape 14"/>
          <p:cNvSpPr>
            <a:spLocks noChangeArrowheads="1"/>
          </p:cNvSpPr>
          <p:nvPr/>
        </p:nvSpPr>
        <p:spPr bwMode="auto">
          <a:xfrm rot="5400000">
            <a:off x="6104703" y="3707463"/>
            <a:ext cx="474161" cy="304800"/>
          </a:xfrm>
          <a:prstGeom prst="leftRightArrow">
            <a:avLst>
              <a:gd name="adj1" fmla="val 38601"/>
              <a:gd name="adj2" fmla="val 44111"/>
            </a:avLst>
          </a:prstGeom>
          <a:solidFill>
            <a:srgbClr val="348B25"/>
          </a:solidFill>
          <a:ln w="9525" algn="ctr">
            <a:noFill/>
            <a:miter lim="800000"/>
            <a:headEnd/>
            <a:tailEnd/>
          </a:ln>
          <a:effectLst/>
        </p:spPr>
        <p:txBody>
          <a:bodyPr wrap="none" anchor="ctr"/>
          <a:lstStyle/>
          <a:p>
            <a:pPr algn="ctr">
              <a:defRPr/>
            </a:pPr>
            <a:endParaRPr lang="en-US" sz="900" b="1" dirty="0">
              <a:solidFill>
                <a:schemeClr val="bg1"/>
              </a:solidFill>
              <a:latin typeface="Arial" pitchFamily="34" charset="0"/>
              <a:cs typeface="+mn-cs"/>
            </a:endParaRPr>
          </a:p>
        </p:txBody>
      </p:sp>
      <p:sp>
        <p:nvSpPr>
          <p:cNvPr id="28" name="AutoShape 21"/>
          <p:cNvSpPr>
            <a:spLocks noChangeArrowheads="1"/>
          </p:cNvSpPr>
          <p:nvPr/>
        </p:nvSpPr>
        <p:spPr bwMode="auto">
          <a:xfrm>
            <a:off x="4068895" y="1919455"/>
            <a:ext cx="3200400" cy="1565981"/>
          </a:xfrm>
          <a:prstGeom prst="roundRect">
            <a:avLst>
              <a:gd name="adj" fmla="val 0"/>
            </a:avLst>
          </a:prstGeom>
          <a:ln>
            <a:headEnd/>
            <a:tailEnd/>
          </a:ln>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400" b="1" dirty="0" smtClean="0">
                <a:solidFill>
                  <a:schemeClr val="accent1"/>
                </a:solidFill>
                <a:cs typeface="Arial" charset="0"/>
              </a:rPr>
              <a:t>Debug</a:t>
            </a:r>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p:txBody>
      </p:sp>
      <p:sp>
        <p:nvSpPr>
          <p:cNvPr id="21" name="AutoShape 21"/>
          <p:cNvSpPr>
            <a:spLocks noChangeArrowheads="1"/>
          </p:cNvSpPr>
          <p:nvPr/>
        </p:nvSpPr>
        <p:spPr bwMode="auto">
          <a:xfrm>
            <a:off x="4120138" y="2333282"/>
            <a:ext cx="1508760" cy="457200"/>
          </a:xfrm>
          <a:prstGeom prst="roundRect">
            <a:avLst>
              <a:gd name="adj" fmla="val 0"/>
            </a:avLst>
          </a:prstGeom>
          <a:ln>
            <a:headEnd/>
            <a:tailEnd/>
          </a:ln>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200" b="1" dirty="0" smtClean="0">
                <a:solidFill>
                  <a:schemeClr val="accent1"/>
                </a:solidFill>
                <a:cs typeface="Arial" charset="0"/>
              </a:rPr>
              <a:t>DirectX Frame</a:t>
            </a:r>
            <a:endParaRPr lang="en-US" sz="1200" b="1" dirty="0">
              <a:solidFill>
                <a:schemeClr val="accent1"/>
              </a:solidFill>
              <a:cs typeface="Arial" charset="0"/>
            </a:endParaRPr>
          </a:p>
        </p:txBody>
      </p:sp>
      <p:sp>
        <p:nvSpPr>
          <p:cNvPr id="23" name="TextBox 22"/>
          <p:cNvSpPr txBox="1"/>
          <p:nvPr/>
        </p:nvSpPr>
        <p:spPr>
          <a:xfrm>
            <a:off x="5483906" y="1548141"/>
            <a:ext cx="1718292" cy="369332"/>
          </a:xfrm>
          <a:prstGeom prst="rect">
            <a:avLst/>
          </a:prstGeom>
          <a:noFill/>
        </p:spPr>
        <p:txBody>
          <a:bodyPr wrap="none" rtlCol="0">
            <a:spAutoFit/>
          </a:bodyPr>
          <a:lstStyle/>
          <a:p>
            <a:pPr algn="ctr"/>
            <a:r>
              <a:rPr lang="en-US" b="1" dirty="0" smtClean="0">
                <a:solidFill>
                  <a:schemeClr val="accent1"/>
                </a:solidFill>
                <a:latin typeface="+mn-lt"/>
                <a:cs typeface="Arial" charset="0"/>
              </a:rPr>
              <a:t>Parallel </a:t>
            </a:r>
            <a:r>
              <a:rPr lang="en-US" b="1" dirty="0" err="1" smtClean="0">
                <a:solidFill>
                  <a:schemeClr val="accent1"/>
                </a:solidFill>
                <a:latin typeface="+mn-lt"/>
                <a:cs typeface="Arial" charset="0"/>
              </a:rPr>
              <a:t>Nsight</a:t>
            </a:r>
            <a:endParaRPr lang="en-US" sz="1400" b="1" dirty="0" smtClean="0">
              <a:solidFill>
                <a:schemeClr val="accent1"/>
              </a:solidFill>
              <a:latin typeface="+mn-lt"/>
              <a:cs typeface="Arial" charset="0"/>
            </a:endParaRPr>
          </a:p>
        </p:txBody>
      </p:sp>
      <p:pic>
        <p:nvPicPr>
          <p:cNvPr id="24" name="Picture 2" descr="C:\Users\kumar\Desktop\Nexus Prezo\VisualStudioIcon.png"/>
          <p:cNvPicPr>
            <a:picLocks noChangeAspect="1" noChangeArrowheads="1"/>
          </p:cNvPicPr>
          <p:nvPr/>
        </p:nvPicPr>
        <p:blipFill>
          <a:blip r:embed="rId5" cstate="print"/>
          <a:srcRect/>
          <a:stretch>
            <a:fillRect/>
          </a:stretch>
        </p:blipFill>
        <p:spPr bwMode="auto">
          <a:xfrm>
            <a:off x="2195268" y="1210233"/>
            <a:ext cx="457200" cy="270711"/>
          </a:xfrm>
          <a:prstGeom prst="rect">
            <a:avLst/>
          </a:prstGeom>
          <a:noFill/>
        </p:spPr>
      </p:pic>
      <p:pic>
        <p:nvPicPr>
          <p:cNvPr id="25" name="Picture 2" descr="C:\Projects\sw\devtools\(ark)\products\BlueMesa\Documents.DevRel\Nexus 1.0.Detailed.meta\windows_icon.png"/>
          <p:cNvPicPr>
            <a:picLocks noChangeAspect="1" noChangeArrowheads="1"/>
          </p:cNvPicPr>
          <p:nvPr/>
        </p:nvPicPr>
        <p:blipFill>
          <a:blip r:embed="rId4" cstate="print"/>
          <a:srcRect/>
          <a:stretch>
            <a:fillRect/>
          </a:stretch>
        </p:blipFill>
        <p:spPr bwMode="auto">
          <a:xfrm>
            <a:off x="1145768" y="4454516"/>
            <a:ext cx="698008" cy="713073"/>
          </a:xfrm>
          <a:prstGeom prst="rect">
            <a:avLst/>
          </a:prstGeom>
          <a:noFill/>
        </p:spPr>
      </p:pic>
      <p:sp>
        <p:nvSpPr>
          <p:cNvPr id="26" name="AutoShape 21"/>
          <p:cNvSpPr>
            <a:spLocks noChangeArrowheads="1"/>
          </p:cNvSpPr>
          <p:nvPr/>
        </p:nvSpPr>
        <p:spPr bwMode="auto">
          <a:xfrm>
            <a:off x="2199004" y="1919455"/>
            <a:ext cx="1824356" cy="1565981"/>
          </a:xfrm>
          <a:prstGeom prst="roundRect">
            <a:avLst>
              <a:gd name="adj" fmla="val 0"/>
            </a:avLst>
          </a:prstGeom>
          <a:ln>
            <a:headEnd/>
            <a:tailEnd/>
          </a:ln>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400" b="1" dirty="0" smtClean="0">
                <a:solidFill>
                  <a:schemeClr val="accent1"/>
                </a:solidFill>
                <a:latin typeface="+mn-lt"/>
                <a:ea typeface="+mn-ea"/>
                <a:cs typeface="Arial" charset="0"/>
              </a:rPr>
              <a:t>Build</a:t>
            </a:r>
            <a:endParaRPr lang="en-US" sz="1200" b="1" dirty="0" smtClean="0">
              <a:solidFill>
                <a:schemeClr val="accent1"/>
              </a:solidFill>
              <a:latin typeface="+mn-lt"/>
              <a:ea typeface="+mn-ea"/>
              <a:cs typeface="Arial" charset="0"/>
            </a:endParaRPr>
          </a:p>
          <a:p>
            <a:pPr algn="ctr" defTabSz="639763"/>
            <a:endParaRPr lang="en-US" sz="1200" b="1" dirty="0" smtClean="0">
              <a:solidFill>
                <a:schemeClr val="bg1">
                  <a:lumMod val="75000"/>
                  <a:lumOff val="25000"/>
                </a:schemeClr>
              </a:solidFill>
              <a:cs typeface="Arial" charset="0"/>
            </a:endParaRPr>
          </a:p>
          <a:p>
            <a:pPr algn="ctr" defTabSz="639763"/>
            <a:endParaRPr lang="en-US" sz="1200" b="1" dirty="0" smtClean="0">
              <a:solidFill>
                <a:schemeClr val="bg1">
                  <a:lumMod val="75000"/>
                  <a:lumOff val="25000"/>
                </a:schemeClr>
              </a:solidFill>
              <a:latin typeface="+mn-lt"/>
              <a:ea typeface="+mn-ea"/>
              <a:cs typeface="Arial" charset="0"/>
            </a:endParaRPr>
          </a:p>
          <a:p>
            <a:pPr algn="ctr" defTabSz="639763"/>
            <a:endParaRPr lang="en-US" sz="1200" b="1" dirty="0" smtClean="0">
              <a:solidFill>
                <a:schemeClr val="bg1">
                  <a:lumMod val="75000"/>
                  <a:lumOff val="25000"/>
                </a:schemeClr>
              </a:solidFill>
              <a:cs typeface="Arial" charset="0"/>
            </a:endParaRPr>
          </a:p>
          <a:p>
            <a:pPr algn="ctr" defTabSz="639763"/>
            <a:endParaRPr lang="en-US" sz="1200" b="1" dirty="0" smtClean="0">
              <a:solidFill>
                <a:schemeClr val="bg1">
                  <a:lumMod val="75000"/>
                  <a:lumOff val="25000"/>
                </a:schemeClr>
              </a:solidFill>
              <a:latin typeface="+mn-lt"/>
              <a:ea typeface="+mn-ea"/>
              <a:cs typeface="Arial" charset="0"/>
            </a:endParaRPr>
          </a:p>
          <a:p>
            <a:pPr algn="ctr" defTabSz="639763"/>
            <a:endParaRPr lang="en-US" sz="1200" b="1" dirty="0" smtClean="0">
              <a:solidFill>
                <a:schemeClr val="bg1">
                  <a:lumMod val="75000"/>
                  <a:lumOff val="25000"/>
                </a:schemeClr>
              </a:solidFill>
              <a:cs typeface="Arial" charset="0"/>
            </a:endParaRPr>
          </a:p>
          <a:p>
            <a:pPr algn="ctr" defTabSz="639763"/>
            <a:endParaRPr lang="en-US" sz="1200" b="1" dirty="0" smtClean="0">
              <a:solidFill>
                <a:schemeClr val="bg1">
                  <a:lumMod val="75000"/>
                  <a:lumOff val="25000"/>
                </a:schemeClr>
              </a:solidFill>
              <a:latin typeface="+mn-lt"/>
              <a:ea typeface="+mn-ea"/>
              <a:cs typeface="Arial" charset="0"/>
            </a:endParaRPr>
          </a:p>
          <a:p>
            <a:pPr algn="ctr" defTabSz="639763"/>
            <a:endParaRPr lang="en-US" sz="1200" b="1" dirty="0">
              <a:solidFill>
                <a:schemeClr val="bg1">
                  <a:lumMod val="75000"/>
                  <a:lumOff val="25000"/>
                </a:schemeClr>
              </a:solidFill>
              <a:latin typeface="+mn-lt"/>
              <a:ea typeface="+mn-ea"/>
              <a:cs typeface="Arial" charset="0"/>
            </a:endParaRPr>
          </a:p>
        </p:txBody>
      </p:sp>
      <p:sp>
        <p:nvSpPr>
          <p:cNvPr id="29" name="AutoShape 21"/>
          <p:cNvSpPr>
            <a:spLocks noChangeArrowheads="1"/>
          </p:cNvSpPr>
          <p:nvPr/>
        </p:nvSpPr>
        <p:spPr bwMode="auto">
          <a:xfrm>
            <a:off x="7305573" y="1919455"/>
            <a:ext cx="3200400" cy="1565981"/>
          </a:xfrm>
          <a:prstGeom prst="roundRect">
            <a:avLst>
              <a:gd name="adj" fmla="val 0"/>
            </a:avLst>
          </a:prstGeom>
          <a:ln>
            <a:headEnd/>
            <a:tailEnd/>
          </a:ln>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400" b="1" dirty="0" smtClean="0">
                <a:solidFill>
                  <a:schemeClr val="accent1"/>
                </a:solidFill>
                <a:cs typeface="Arial" charset="0"/>
              </a:rPr>
              <a:t>Profile</a:t>
            </a:r>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a:p>
            <a:pPr algn="ctr" defTabSz="639763"/>
            <a:endParaRPr lang="en-US" sz="1200" b="1" dirty="0" smtClean="0">
              <a:solidFill>
                <a:schemeClr val="accent1"/>
              </a:solidFill>
              <a:cs typeface="Arial" charset="0"/>
            </a:endParaRPr>
          </a:p>
        </p:txBody>
      </p:sp>
      <p:sp>
        <p:nvSpPr>
          <p:cNvPr id="30" name="AutoShape 21"/>
          <p:cNvSpPr>
            <a:spLocks noChangeArrowheads="1"/>
          </p:cNvSpPr>
          <p:nvPr/>
        </p:nvSpPr>
        <p:spPr bwMode="auto">
          <a:xfrm>
            <a:off x="5703594" y="2322054"/>
            <a:ext cx="1508760" cy="457200"/>
          </a:xfrm>
          <a:prstGeom prst="roundRect">
            <a:avLst>
              <a:gd name="adj" fmla="val 0"/>
            </a:avLst>
          </a:prstGeom>
          <a:ln>
            <a:headEnd/>
            <a:tailEnd/>
          </a:ln>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200" b="1" dirty="0" smtClean="0">
                <a:solidFill>
                  <a:schemeClr val="accent1"/>
                </a:solidFill>
                <a:cs typeface="Arial" charset="0"/>
              </a:rPr>
              <a:t>HLSL Source</a:t>
            </a:r>
            <a:endParaRPr lang="en-US" sz="1200" b="1" dirty="0">
              <a:solidFill>
                <a:schemeClr val="accent1"/>
              </a:solidFill>
              <a:cs typeface="Arial" charset="0"/>
            </a:endParaRPr>
          </a:p>
        </p:txBody>
      </p:sp>
      <p:sp>
        <p:nvSpPr>
          <p:cNvPr id="31" name="AutoShape 21"/>
          <p:cNvSpPr>
            <a:spLocks noChangeArrowheads="1"/>
          </p:cNvSpPr>
          <p:nvPr/>
        </p:nvSpPr>
        <p:spPr bwMode="auto">
          <a:xfrm>
            <a:off x="5703590" y="2942691"/>
            <a:ext cx="1508760" cy="457200"/>
          </a:xfrm>
          <a:prstGeom prst="roundRect">
            <a:avLst>
              <a:gd name="adj" fmla="val 0"/>
            </a:avLst>
          </a:prstGeom>
          <a:ln>
            <a:headEnd/>
            <a:tailEnd/>
          </a:ln>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200" b="1" dirty="0" smtClean="0">
                <a:solidFill>
                  <a:schemeClr val="accent1"/>
                </a:solidFill>
                <a:cs typeface="Arial" charset="0"/>
              </a:rPr>
              <a:t>CUDA</a:t>
            </a:r>
            <a:endParaRPr lang="en-US" sz="1200" b="1" dirty="0">
              <a:solidFill>
                <a:schemeClr val="accent1"/>
              </a:solidFill>
              <a:cs typeface="Arial" charset="0"/>
            </a:endParaRPr>
          </a:p>
        </p:txBody>
      </p:sp>
      <p:sp>
        <p:nvSpPr>
          <p:cNvPr id="32" name="AutoShape 21"/>
          <p:cNvSpPr>
            <a:spLocks noChangeArrowheads="1"/>
          </p:cNvSpPr>
          <p:nvPr/>
        </p:nvSpPr>
        <p:spPr bwMode="auto">
          <a:xfrm>
            <a:off x="7364482" y="2312817"/>
            <a:ext cx="1508760" cy="457200"/>
          </a:xfrm>
          <a:prstGeom prst="roundRect">
            <a:avLst>
              <a:gd name="adj" fmla="val 0"/>
            </a:avLst>
          </a:prstGeom>
          <a:ln>
            <a:headEnd/>
            <a:tailEnd/>
          </a:ln>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200" b="1" dirty="0" smtClean="0">
                <a:solidFill>
                  <a:schemeClr val="accent1"/>
                </a:solidFill>
                <a:cs typeface="Arial" charset="0"/>
              </a:rPr>
              <a:t>DirectX Frame</a:t>
            </a:r>
            <a:endParaRPr lang="en-US" sz="1200" b="1" dirty="0">
              <a:solidFill>
                <a:schemeClr val="accent1"/>
              </a:solidFill>
              <a:cs typeface="Arial" charset="0"/>
            </a:endParaRPr>
          </a:p>
        </p:txBody>
      </p:sp>
      <p:sp>
        <p:nvSpPr>
          <p:cNvPr id="33" name="AutoShape 21"/>
          <p:cNvSpPr>
            <a:spLocks noChangeArrowheads="1"/>
          </p:cNvSpPr>
          <p:nvPr/>
        </p:nvSpPr>
        <p:spPr bwMode="auto">
          <a:xfrm>
            <a:off x="8910993" y="2302611"/>
            <a:ext cx="1508760" cy="1097280"/>
          </a:xfrm>
          <a:prstGeom prst="roundRect">
            <a:avLst>
              <a:gd name="adj" fmla="val 0"/>
            </a:avLst>
          </a:prstGeom>
          <a:ln>
            <a:headEnd/>
            <a:tailEnd/>
          </a:ln>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200" b="1" dirty="0" smtClean="0">
                <a:solidFill>
                  <a:schemeClr val="accent1"/>
                </a:solidFill>
                <a:cs typeface="Arial" charset="0"/>
              </a:rPr>
              <a:t> System Trace: OS, CUDA, DirectX, </a:t>
            </a:r>
            <a:r>
              <a:rPr lang="en-US" sz="1200" b="1" dirty="0" err="1" smtClean="0">
                <a:solidFill>
                  <a:schemeClr val="accent1"/>
                </a:solidFill>
                <a:cs typeface="Arial" charset="0"/>
              </a:rPr>
              <a:t>OpenCL</a:t>
            </a:r>
            <a:r>
              <a:rPr lang="en-US" sz="1200" b="1" dirty="0" smtClean="0">
                <a:solidFill>
                  <a:schemeClr val="accent1"/>
                </a:solidFill>
                <a:cs typeface="Arial" charset="0"/>
              </a:rPr>
              <a:t>, OpenGL/Cg, and User events</a:t>
            </a:r>
            <a:endParaRPr lang="en-US" sz="1200" b="1" dirty="0">
              <a:solidFill>
                <a:schemeClr val="accent1"/>
              </a:solidFill>
              <a:cs typeface="Arial" charset="0"/>
            </a:endParaRPr>
          </a:p>
        </p:txBody>
      </p:sp>
      <p:sp>
        <p:nvSpPr>
          <p:cNvPr id="34" name="AutoShape 21"/>
          <p:cNvSpPr>
            <a:spLocks noChangeArrowheads="1"/>
          </p:cNvSpPr>
          <p:nvPr/>
        </p:nvSpPr>
        <p:spPr bwMode="auto">
          <a:xfrm>
            <a:off x="7362878" y="2942691"/>
            <a:ext cx="1508760" cy="457200"/>
          </a:xfrm>
          <a:prstGeom prst="roundRect">
            <a:avLst>
              <a:gd name="adj" fmla="val 0"/>
            </a:avLst>
          </a:prstGeom>
          <a:ln>
            <a:headEnd/>
            <a:tailEnd/>
          </a:ln>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200" b="1" dirty="0" smtClean="0">
                <a:solidFill>
                  <a:schemeClr val="accent1"/>
                </a:solidFill>
                <a:cs typeface="Arial" charset="0"/>
              </a:rPr>
              <a:t>DirectX HUD and Experiments</a:t>
            </a:r>
            <a:endParaRPr lang="en-US" sz="1200" b="1" dirty="0">
              <a:solidFill>
                <a:schemeClr val="accent1"/>
              </a:solidFill>
              <a:cs typeface="Arial" charset="0"/>
            </a:endParaRPr>
          </a:p>
        </p:txBody>
      </p:sp>
      <p:sp>
        <p:nvSpPr>
          <p:cNvPr id="16" name="AutoShape 21"/>
          <p:cNvSpPr>
            <a:spLocks noChangeArrowheads="1"/>
          </p:cNvSpPr>
          <p:nvPr/>
        </p:nvSpPr>
        <p:spPr bwMode="auto">
          <a:xfrm>
            <a:off x="2242686" y="2335811"/>
            <a:ext cx="1732548" cy="457200"/>
          </a:xfrm>
          <a:prstGeom prst="roundRect">
            <a:avLst>
              <a:gd name="adj" fmla="val 0"/>
            </a:avLst>
          </a:prstGeom>
          <a:ln>
            <a:headEnd/>
            <a:tailEnd/>
          </a:ln>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200" b="1" dirty="0" smtClean="0">
                <a:solidFill>
                  <a:schemeClr val="accent1"/>
                </a:solidFill>
                <a:latin typeface="+mn-lt"/>
                <a:ea typeface="+mn-ea"/>
                <a:cs typeface="Arial" charset="0"/>
              </a:rPr>
              <a:t>CUDA Project System</a:t>
            </a:r>
            <a:endParaRPr lang="en-US" sz="1200" b="1" dirty="0">
              <a:solidFill>
                <a:schemeClr val="accent1"/>
              </a:solidFill>
              <a:latin typeface="+mn-lt"/>
              <a:ea typeface="+mn-ea"/>
              <a:cs typeface="Arial" charset="0"/>
            </a:endParaRPr>
          </a:p>
        </p:txBody>
      </p:sp>
      <p:sp>
        <p:nvSpPr>
          <p:cNvPr id="35" name="Rectangle 34"/>
          <p:cNvSpPr>
            <a:spLocks noChangeArrowheads="1"/>
          </p:cNvSpPr>
          <p:nvPr/>
        </p:nvSpPr>
        <p:spPr bwMode="auto">
          <a:xfrm>
            <a:off x="2117143" y="4081485"/>
            <a:ext cx="8438214" cy="391446"/>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defTabSz="639763"/>
            <a:r>
              <a:rPr lang="en-US" sz="1400" b="1" dirty="0" smtClean="0">
                <a:solidFill>
                  <a:schemeClr val="accent1"/>
                </a:solidFill>
                <a:cs typeface="Arial" charset="0"/>
              </a:rPr>
              <a:t>User Application</a:t>
            </a:r>
            <a:endParaRPr lang="en-US" sz="1400" b="1" dirty="0">
              <a:solidFill>
                <a:schemeClr val="accent1"/>
              </a:solidFill>
              <a:cs typeface="Arial" charset="0"/>
            </a:endParaRPr>
          </a:p>
        </p:txBody>
      </p:sp>
      <p:sp>
        <p:nvSpPr>
          <p:cNvPr id="39" name="Rectangle 38"/>
          <p:cNvSpPr>
            <a:spLocks noChangeArrowheads="1"/>
          </p:cNvSpPr>
          <p:nvPr/>
        </p:nvSpPr>
        <p:spPr bwMode="auto">
          <a:xfrm>
            <a:off x="7813963" y="4886166"/>
            <a:ext cx="2743200" cy="393192"/>
          </a:xfrm>
          <a:prstGeom prst="rect">
            <a:avLst/>
          </a:prstGeom>
          <a:ln>
            <a:headEnd/>
            <a:tailEnd/>
          </a:ln>
          <a:effectLst/>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200" b="1" dirty="0" smtClean="0">
                <a:solidFill>
                  <a:schemeClr val="accent1"/>
                </a:solidFill>
                <a:cs typeface="Arial" charset="0"/>
              </a:rPr>
              <a:t>HLSL</a:t>
            </a:r>
          </a:p>
        </p:txBody>
      </p:sp>
      <p:sp>
        <p:nvSpPr>
          <p:cNvPr id="38" name="Rectangle 37"/>
          <p:cNvSpPr>
            <a:spLocks noChangeArrowheads="1"/>
          </p:cNvSpPr>
          <p:nvPr/>
        </p:nvSpPr>
        <p:spPr bwMode="auto">
          <a:xfrm>
            <a:off x="4419933" y="4886166"/>
            <a:ext cx="3410712" cy="393192"/>
          </a:xfrm>
          <a:prstGeom prst="rect">
            <a:avLst/>
          </a:prstGeom>
          <a:ln>
            <a:headEnd/>
            <a:tailEnd/>
          </a:ln>
          <a:effectLst/>
        </p:spPr>
        <p:style>
          <a:lnRef idx="1">
            <a:schemeClr val="accent2"/>
          </a:lnRef>
          <a:fillRef idx="3">
            <a:schemeClr val="accent2"/>
          </a:fillRef>
          <a:effectRef idx="2">
            <a:schemeClr val="accent2"/>
          </a:effectRef>
          <a:fontRef idx="minor">
            <a:schemeClr val="lt1"/>
          </a:fontRef>
        </p:style>
        <p:txBody>
          <a:bodyPr anchor="ctr" anchorCtr="0"/>
          <a:lstStyle/>
          <a:p>
            <a:pPr algn="ctr" defTabSz="639763"/>
            <a:r>
              <a:rPr lang="en-US" sz="1200" b="1" dirty="0" smtClean="0">
                <a:solidFill>
                  <a:schemeClr val="accent1"/>
                </a:solidFill>
                <a:cs typeface="Arial" charset="0"/>
              </a:rPr>
              <a:t>C-CUDA, </a:t>
            </a:r>
            <a:r>
              <a:rPr lang="en-US" sz="1200" b="1" dirty="0" err="1" smtClean="0">
                <a:solidFill>
                  <a:schemeClr val="accent1"/>
                </a:solidFill>
                <a:cs typeface="Arial" charset="0"/>
              </a:rPr>
              <a:t>OpenCL</a:t>
            </a:r>
            <a:r>
              <a:rPr lang="en-US" sz="1200" b="1" dirty="0" smtClean="0">
                <a:solidFill>
                  <a:schemeClr val="accent1"/>
                </a:solidFill>
                <a:cs typeface="Arial" charset="0"/>
              </a:rPr>
              <a:t> C-99, and HLSL</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GPU Debugging</a:t>
            </a:r>
            <a:endParaRPr lang="en-US" dirty="0"/>
          </a:p>
        </p:txBody>
      </p:sp>
      <p:sp>
        <p:nvSpPr>
          <p:cNvPr id="3" name="Content Placeholder 2"/>
          <p:cNvSpPr>
            <a:spLocks noGrp="1"/>
          </p:cNvSpPr>
          <p:nvPr>
            <p:ph idx="1"/>
          </p:nvPr>
        </p:nvSpPr>
        <p:spPr>
          <a:xfrm>
            <a:off x="1152144" y="1439863"/>
            <a:ext cx="9542864" cy="4078224"/>
          </a:xfrm>
        </p:spPr>
        <p:txBody>
          <a:bodyPr/>
          <a:lstStyle/>
          <a:p>
            <a:r>
              <a:rPr lang="ru-RU" dirty="0" smtClean="0"/>
              <a:t>Отладка на </a:t>
            </a:r>
            <a:r>
              <a:rPr lang="en-US" dirty="0" smtClean="0"/>
              <a:t>GPU, </a:t>
            </a:r>
            <a:r>
              <a:rPr lang="ru-RU" dirty="0" smtClean="0"/>
              <a:t>без эмуляции</a:t>
            </a:r>
            <a:endParaRPr lang="en-US" dirty="0" smtClean="0"/>
          </a:p>
          <a:p>
            <a:r>
              <a:rPr lang="ru-RU" dirty="0" smtClean="0"/>
              <a:t>Точное соответствие результатов </a:t>
            </a:r>
            <a:r>
              <a:rPr lang="en-US" dirty="0" smtClean="0"/>
              <a:t>FPU</a:t>
            </a:r>
          </a:p>
          <a:p>
            <a:r>
              <a:rPr lang="en-US" dirty="0" smtClean="0"/>
              <a:t>GPU </a:t>
            </a:r>
            <a:r>
              <a:rPr lang="ru-RU" dirty="0" smtClean="0"/>
              <a:t>останавливается на </a:t>
            </a:r>
            <a:r>
              <a:rPr lang="en-US" dirty="0" smtClean="0"/>
              <a:t>breakpoint</a:t>
            </a:r>
          </a:p>
          <a:p>
            <a:r>
              <a:rPr lang="ru-RU" dirty="0" smtClean="0"/>
              <a:t>Исследование различных пространств памяти</a:t>
            </a:r>
            <a:endParaRPr lang="en-US" dirty="0" smtClean="0"/>
          </a:p>
          <a:p>
            <a:r>
              <a:rPr lang="ru-RU" dirty="0" smtClean="0"/>
              <a:t>Высокая эффективность</a:t>
            </a:r>
            <a:r>
              <a:rPr lang="en-US" dirty="0" smtClean="0"/>
              <a:t>/</a:t>
            </a:r>
            <a:r>
              <a:rPr lang="ru-RU" dirty="0" smtClean="0"/>
              <a:t>скорость отладки</a:t>
            </a:r>
            <a:endParaRPr lang="en-US" dirty="0" smtClean="0"/>
          </a:p>
          <a:p>
            <a:endParaRPr lang="en-US"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t>
            </a:r>
            <a:r>
              <a:rPr lang="en-US" dirty="0" err="1" smtClean="0"/>
              <a:t>Nsight</a:t>
            </a:r>
            <a:r>
              <a:rPr lang="en-US" dirty="0" smtClean="0"/>
              <a:t> CUDA </a:t>
            </a:r>
            <a:r>
              <a:rPr lang="en-US" dirty="0" smtClean="0"/>
              <a:t>Debugger</a:t>
            </a:r>
            <a:endParaRPr lang="en-US" dirty="0"/>
          </a:p>
        </p:txBody>
      </p:sp>
      <p:sp>
        <p:nvSpPr>
          <p:cNvPr id="3" name="Content Placeholder 2"/>
          <p:cNvSpPr>
            <a:spLocks noGrp="1"/>
          </p:cNvSpPr>
          <p:nvPr>
            <p:ph idx="1"/>
          </p:nvPr>
        </p:nvSpPr>
        <p:spPr/>
        <p:txBody>
          <a:bodyPr/>
          <a:lstStyle/>
          <a:p>
            <a:r>
              <a:rPr lang="ru-RU" dirty="0" smtClean="0"/>
              <a:t>Сериализация запусков </a:t>
            </a:r>
            <a:r>
              <a:rPr lang="en-US" dirty="0" smtClean="0"/>
              <a:t>kernel’</a:t>
            </a:r>
            <a:r>
              <a:rPr lang="ru-RU" dirty="0" smtClean="0"/>
              <a:t>ов</a:t>
            </a:r>
            <a:endParaRPr lang="en-US" dirty="0" smtClean="0"/>
          </a:p>
          <a:p>
            <a:r>
              <a:rPr lang="ru-RU" dirty="0" smtClean="0"/>
              <a:t>Контроль на уровне </a:t>
            </a:r>
            <a:r>
              <a:rPr lang="en-US" dirty="0" smtClean="0"/>
              <a:t>Warp’</a:t>
            </a:r>
            <a:r>
              <a:rPr lang="ru-RU" dirty="0" smtClean="0"/>
              <a:t>ов</a:t>
            </a:r>
            <a:r>
              <a:rPr lang="en-US" dirty="0" smtClean="0"/>
              <a:t> </a:t>
            </a:r>
            <a:r>
              <a:rPr lang="ru-RU" dirty="0" smtClean="0"/>
              <a:t>и пошаговое исполнение</a:t>
            </a:r>
            <a:endParaRPr lang="en-US" dirty="0" smtClean="0"/>
          </a:p>
          <a:p>
            <a:r>
              <a:rPr lang="en-US" dirty="0" smtClean="0"/>
              <a:t>Visual Studio debugger </a:t>
            </a:r>
            <a:r>
              <a:rPr lang="ru-RU" dirty="0" smtClean="0"/>
              <a:t>фокусирование на треде</a:t>
            </a:r>
            <a:endParaRPr lang="en-US" dirty="0" smtClean="0"/>
          </a:p>
          <a:p>
            <a:r>
              <a:rPr lang="ru-RU" dirty="0" smtClean="0"/>
              <a:t>Поддержка встренных окон </a:t>
            </a:r>
            <a:r>
              <a:rPr lang="en-US" dirty="0" smtClean="0"/>
              <a:t>Visual Studio</a:t>
            </a:r>
          </a:p>
          <a:p>
            <a:pPr lvl="1"/>
            <a:r>
              <a:rPr lang="en-US" dirty="0" smtClean="0"/>
              <a:t>Variables, Watch, Memory, Registers, Modules, Processes, and Threads</a:t>
            </a: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t>
            </a:r>
            <a:r>
              <a:rPr lang="en-US" dirty="0" err="1" smtClean="0"/>
              <a:t>Nsight</a:t>
            </a:r>
            <a:r>
              <a:rPr lang="en-US" dirty="0" smtClean="0"/>
              <a:t> CUDA </a:t>
            </a:r>
            <a:r>
              <a:rPr lang="en-US" dirty="0" smtClean="0"/>
              <a:t>Debugger</a:t>
            </a:r>
            <a:endParaRPr lang="en-US" dirty="0"/>
          </a:p>
        </p:txBody>
      </p:sp>
      <p:sp>
        <p:nvSpPr>
          <p:cNvPr id="3" name="Content Placeholder 2"/>
          <p:cNvSpPr>
            <a:spLocks noGrp="1"/>
          </p:cNvSpPr>
          <p:nvPr>
            <p:ph idx="1"/>
          </p:nvPr>
        </p:nvSpPr>
        <p:spPr/>
        <p:txBody>
          <a:bodyPr/>
          <a:lstStyle/>
          <a:p>
            <a:r>
              <a:rPr lang="ru-RU" dirty="0" smtClean="0"/>
              <a:t>Улучшения </a:t>
            </a:r>
            <a:r>
              <a:rPr lang="en-US" dirty="0" smtClean="0"/>
              <a:t>Parallel </a:t>
            </a:r>
            <a:r>
              <a:rPr lang="en-US" dirty="0" err="1" smtClean="0"/>
              <a:t>Nsight</a:t>
            </a:r>
            <a:r>
              <a:rPr lang="en-US" dirty="0" smtClean="0"/>
              <a:t> </a:t>
            </a:r>
            <a:r>
              <a:rPr lang="en-US" dirty="0" smtClean="0"/>
              <a:t>Debugger</a:t>
            </a:r>
            <a:endParaRPr lang="en-US" dirty="0" smtClean="0"/>
          </a:p>
          <a:p>
            <a:pPr lvl="1"/>
            <a:r>
              <a:rPr lang="ru-RU" dirty="0" smtClean="0"/>
              <a:t>Несколько точек останова по данным и на инструкциях</a:t>
            </a:r>
            <a:endParaRPr lang="en-US" dirty="0" smtClean="0"/>
          </a:p>
          <a:p>
            <a:pPr lvl="1"/>
            <a:r>
              <a:rPr lang="ru-RU" dirty="0" smtClean="0"/>
              <a:t>Вычисление выражений «на лету»</a:t>
            </a:r>
            <a:endParaRPr lang="en-US" dirty="0" smtClean="0"/>
          </a:p>
          <a:p>
            <a:pPr lvl="1"/>
            <a:r>
              <a:rPr lang="en-US" dirty="0" smtClean="0"/>
              <a:t>CUDA focus picker</a:t>
            </a:r>
          </a:p>
          <a:p>
            <a:pPr lvl="1"/>
            <a:r>
              <a:rPr lang="ru-RU" dirty="0" smtClean="0"/>
              <a:t>Вычисление выражений поддерживает иерархию памяти</a:t>
            </a:r>
            <a:endParaRPr lang="en-US" dirty="0" smtClean="0"/>
          </a:p>
          <a:p>
            <a:r>
              <a:rPr lang="en-US" dirty="0" smtClean="0"/>
              <a:t>CUDA memory </a:t>
            </a:r>
            <a:r>
              <a:rPr lang="ru-RU" dirty="0" smtClean="0"/>
              <a:t>(</a:t>
            </a:r>
            <a:r>
              <a:rPr lang="en-US" dirty="0" smtClean="0"/>
              <a:t>bounds) checker</a:t>
            </a:r>
            <a:endParaRPr lang="en-US"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NVIDIA GTC Slide Master">
  <a:themeElements>
    <a:clrScheme name="Custom 1">
      <a:dk1>
        <a:sysClr val="windowText" lastClr="000000"/>
      </a:dk1>
      <a:lt1>
        <a:sysClr val="window" lastClr="FFFFFF"/>
      </a:lt1>
      <a:dk2>
        <a:srgbClr val="000000"/>
      </a:dk2>
      <a:lt2>
        <a:srgbClr val="FFFFFF"/>
      </a:lt2>
      <a:accent1>
        <a:srgbClr val="004831"/>
      </a:accent1>
      <a:accent2>
        <a:srgbClr val="76B900"/>
      </a:accent2>
      <a:accent3>
        <a:srgbClr val="599A9B"/>
      </a:accent3>
      <a:accent4>
        <a:srgbClr val="C4DF9B"/>
      </a:accent4>
      <a:accent5>
        <a:srgbClr val="717379"/>
      </a:accent5>
      <a:accent6>
        <a:srgbClr val="BCBDC0"/>
      </a:accent6>
      <a:hlink>
        <a:srgbClr val="C86414"/>
      </a:hlink>
      <a:folHlink>
        <a:srgbClr val="FFC000"/>
      </a:folHlink>
    </a:clrScheme>
    <a:fontScheme name="NVIDIA PPT Font Family">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F034178E91FC43A04AD0B6675067CE" ma:contentTypeVersion="0" ma:contentTypeDescription="Create a new document." ma:contentTypeScope="" ma:versionID="915f3423af3e6302b22c4ff6b1d2580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F2ADBBC-EB7C-4626-AFF9-35094C45616B}">
  <ds:schemaRefs>
    <ds:schemaRef ds:uri="http://schemas.microsoft.com/sharepoint/v3/contenttype/forms"/>
  </ds:schemaRefs>
</ds:datastoreItem>
</file>

<file path=customXml/itemProps2.xml><?xml version="1.0" encoding="utf-8"?>
<ds:datastoreItem xmlns:ds="http://schemas.openxmlformats.org/officeDocument/2006/customXml" ds:itemID="{6D12B0A2-F083-4D00-9793-F07385D090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C322AB9-1A29-410D-AA42-3AC760D3BB66}">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14321</TotalTime>
  <Words>2672</Words>
  <Application>Microsoft Office PowerPoint</Application>
  <PresentationFormat>Custom</PresentationFormat>
  <Paragraphs>276</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NVIDIA GTC Slide Master</vt:lpstr>
      <vt:lpstr>NVIDIA Parallel Nsight NVIDIA DevTech  |  Anton Obukhov</vt:lpstr>
      <vt:lpstr>Что такое Parallel Nsight?</vt:lpstr>
      <vt:lpstr>Windows Development Environment</vt:lpstr>
      <vt:lpstr>… чего хотят разработчики </vt:lpstr>
      <vt:lpstr>NVIDIA Parallel Nsight</vt:lpstr>
      <vt:lpstr>Parallel Nsight Overview</vt:lpstr>
      <vt:lpstr>Native GPU Debugging</vt:lpstr>
      <vt:lpstr>Parallel Nsight CUDA Debugger</vt:lpstr>
      <vt:lpstr>Parallel Nsight CUDA Debugger</vt:lpstr>
      <vt:lpstr>Heterogeneous Computing Example</vt:lpstr>
      <vt:lpstr>Parallel Nsight C-CUDA Debugger Demo</vt:lpstr>
      <vt:lpstr>Platform Analysis</vt:lpstr>
      <vt:lpstr>Parallel Nsight Platform Analysis Demo</vt:lpstr>
      <vt:lpstr>Профилирование CUDA</vt:lpstr>
      <vt:lpstr>Parallel Nsight CUDA Profiler</vt:lpstr>
      <vt:lpstr>Parallel Nsight Build</vt:lpstr>
      <vt:lpstr>Поддерживаемые OS</vt:lpstr>
      <vt:lpstr>Системные требования</vt:lpstr>
      <vt:lpstr>Системные требования</vt:lpstr>
      <vt:lpstr>Системные требования</vt:lpstr>
      <vt:lpstr>Живое Демо &amp; Q/A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Multi-GPU</dc:title>
  <dc:creator>Anton Obukhov</dc:creator>
  <cp:lastModifiedBy>Anton Obukhov</cp:lastModifiedBy>
  <cp:revision>1517</cp:revision>
  <dcterms:created xsi:type="dcterms:W3CDTF">2008-01-24T03:11:41Z</dcterms:created>
  <dcterms:modified xsi:type="dcterms:W3CDTF">2010-05-04T11:09:09Z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0x0101002CF034178E91FC43A04AD0B6675067CE</vt:lpwstr>
  </property>
  <property fmtid="{D5CDD505-2E9C-101B-9397-08002B2CF9AE}" pid="3" name="_AdHocReviewCycleID">
    <vt:i4>57556180</vt:i4>
  </property>
  <property fmtid="{D5CDD505-2E9C-101B-9397-08002B2CF9AE}" pid="4" name="_NewReviewCycle">
    <vt:lpwstr/>
  </property>
  <property fmtid="{D5CDD505-2E9C-101B-9397-08002B2CF9AE}" pid="5" name="_EmailSubject">
    <vt:lpwstr>Action Items for NV Speakers at GPU Technology Conference</vt:lpwstr>
  </property>
  <property fmtid="{D5CDD505-2E9C-101B-9397-08002B2CF9AE}" pid="6" name="_AuthorEmail">
    <vt:lpwstr>vcrimmins@nvidia.com</vt:lpwstr>
  </property>
  <property fmtid="{D5CDD505-2E9C-101B-9397-08002B2CF9AE}" pid="7" name="_AuthorEmailDisplayName">
    <vt:lpwstr>Victoria Crimmins</vt:lpwstr>
  </property>
  <property fmtid="{D5CDD505-2E9C-101B-9397-08002B2CF9AE}" pid="8" name="_PreviousAdHocReviewCycleID">
    <vt:i4>1688187037</vt:i4>
  </property>
</Properties>
</file>