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charts/chart1.xml" ContentType="application/vnd.openxmlformats-officedocument.drawingml.char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notesSlides/notesSlide8.xml" ContentType="application/vnd.openxmlformats-officedocument.presentationml.notesSlide+xml"/>
  <Override PartName="/ppt/charts/chart6.xml" ContentType="application/vnd.openxmlformats-officedocument.drawingml.chart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charts/chart4.xml" ContentType="application/vnd.openxmlformats-officedocument.drawingml.chart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40"/>
  </p:notesMasterIdLst>
  <p:handoutMasterIdLst>
    <p:handoutMasterId r:id="rId41"/>
  </p:handoutMasterIdLst>
  <p:sldIdLst>
    <p:sldId id="256" r:id="rId2"/>
    <p:sldId id="374" r:id="rId3"/>
    <p:sldId id="466" r:id="rId4"/>
    <p:sldId id="501" r:id="rId5"/>
    <p:sldId id="464" r:id="rId6"/>
    <p:sldId id="467" r:id="rId7"/>
    <p:sldId id="502" r:id="rId8"/>
    <p:sldId id="477" r:id="rId9"/>
    <p:sldId id="497" r:id="rId10"/>
    <p:sldId id="499" r:id="rId11"/>
    <p:sldId id="476" r:id="rId12"/>
    <p:sldId id="468" r:id="rId13"/>
    <p:sldId id="500" r:id="rId14"/>
    <p:sldId id="503" r:id="rId15"/>
    <p:sldId id="504" r:id="rId16"/>
    <p:sldId id="505" r:id="rId17"/>
    <p:sldId id="506" r:id="rId18"/>
    <p:sldId id="507" r:id="rId19"/>
    <p:sldId id="508" r:id="rId20"/>
    <p:sldId id="470" r:id="rId21"/>
    <p:sldId id="472" r:id="rId22"/>
    <p:sldId id="474" r:id="rId23"/>
    <p:sldId id="475" r:id="rId24"/>
    <p:sldId id="480" r:id="rId25"/>
    <p:sldId id="492" r:id="rId26"/>
    <p:sldId id="481" r:id="rId27"/>
    <p:sldId id="482" r:id="rId28"/>
    <p:sldId id="493" r:id="rId29"/>
    <p:sldId id="483" r:id="rId30"/>
    <p:sldId id="509" r:id="rId31"/>
    <p:sldId id="485" r:id="rId32"/>
    <p:sldId id="510" r:id="rId33"/>
    <p:sldId id="511" r:id="rId34"/>
    <p:sldId id="512" r:id="rId35"/>
    <p:sldId id="513" r:id="rId36"/>
    <p:sldId id="514" r:id="rId37"/>
    <p:sldId id="465" r:id="rId38"/>
    <p:sldId id="463" r:id="rId39"/>
  </p:sldIdLst>
  <p:sldSz cx="9144000" cy="6858000" type="screen4x3"/>
  <p:notesSz cx="7102475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73B900"/>
    <a:srgbClr val="0000FF"/>
    <a:srgbClr val="009900"/>
    <a:srgbClr val="CCCCFF"/>
    <a:srgbClr val="FFFFFF"/>
    <a:srgbClr val="99FFCC"/>
    <a:srgbClr val="99FF33"/>
    <a:srgbClr val="CCFF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84" autoAdjust="0"/>
    <p:restoredTop sz="69500" autoAdjust="0"/>
  </p:normalViewPr>
  <p:slideViewPr>
    <p:cSldViewPr>
      <p:cViewPr varScale="1">
        <p:scale>
          <a:sx n="91" d="100"/>
          <a:sy n="91" d="100"/>
        </p:scale>
        <p:origin x="-230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0" d="100"/>
          <a:sy n="40" d="100"/>
        </p:scale>
        <p:origin x="-1488" y="-96"/>
      </p:cViewPr>
      <p:guideLst>
        <p:guide orient="horz" pos="3223"/>
        <p:guide pos="2237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Work\Navier-Stokes\results\navier-stokes_resul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Work\Navier-Stokes\results\navier-stokes_results.xlsx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Work\Navier-Stokes\results\navier-stokes_result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Work\Navier-Stokes\results\navier-stokes_result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Work\Navier-Stokes\results\navier-stokes_result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Work\Navier-Stokes\results\navier-stokes_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plotArea>
      <c:layout/>
      <c:barChart>
        <c:barDir val="col"/>
        <c:grouping val="clustered"/>
        <c:ser>
          <c:idx val="0"/>
          <c:order val="0"/>
          <c:tx>
            <c:strRef>
              <c:f>Test128!$K$51</c:f>
              <c:strCache>
                <c:ptCount val="1"/>
                <c:pt idx="0">
                  <c:v>original</c:v>
                </c:pt>
              </c:strCache>
            </c:strRef>
          </c:tx>
          <c:cat>
            <c:strRef>
              <c:f>'[navier-stokes_results.xlsx]Test128'!$N$49,'[navier-stokes_results.xlsx]Test128'!$P$49</c:f>
              <c:strCache>
                <c:ptCount val="2"/>
                <c:pt idx="0">
                  <c:v>float</c:v>
                </c:pt>
                <c:pt idx="1">
                  <c:v>double</c:v>
                </c:pt>
              </c:strCache>
            </c:strRef>
          </c:cat>
          <c:val>
            <c:numRef>
              <c:f>'[navier-stokes_results.xlsx]Test128'!$N$54,'[navier-stokes_results.xlsx]Test128'!$P$54</c:f>
              <c:numCache>
                <c:formatCode>0.000</c:formatCode>
                <c:ptCount val="2"/>
                <c:pt idx="0">
                  <c:v>1</c:v>
                </c:pt>
                <c:pt idx="1">
                  <c:v>0.67543768776546143</c:v>
                </c:pt>
              </c:numCache>
            </c:numRef>
          </c:val>
        </c:ser>
        <c:ser>
          <c:idx val="1"/>
          <c:order val="1"/>
          <c:tx>
            <c:strRef>
              <c:f>Test128!$K$52</c:f>
              <c:strCache>
                <c:ptCount val="1"/>
                <c:pt idx="0">
                  <c:v>coalesced</c:v>
                </c:pt>
              </c:strCache>
            </c:strRef>
          </c:tx>
          <c:val>
            <c:numRef>
              <c:f>'[navier-stokes_results.xlsx]Test128'!$N$55,'[navier-stokes_results.xlsx]Test128'!$P$55</c:f>
              <c:numCache>
                <c:formatCode>0.000</c:formatCode>
                <c:ptCount val="2"/>
                <c:pt idx="0">
                  <c:v>1.9969372128637068</c:v>
                </c:pt>
                <c:pt idx="1">
                  <c:v>1.1309627059843879</c:v>
                </c:pt>
              </c:numCache>
            </c:numRef>
          </c:val>
        </c:ser>
        <c:axId val="81748352"/>
        <c:axId val="81750272"/>
      </c:barChart>
      <c:catAx>
        <c:axId val="81748352"/>
        <c:scaling>
          <c:orientation val="minMax"/>
        </c:scaling>
        <c:axPos val="b"/>
        <c:tickLblPos val="nextTo"/>
        <c:crossAx val="81750272"/>
        <c:crosses val="autoZero"/>
        <c:auto val="1"/>
        <c:lblAlgn val="ctr"/>
        <c:lblOffset val="100"/>
      </c:catAx>
      <c:valAx>
        <c:axId val="81750272"/>
        <c:scaling>
          <c:orientation val="minMax"/>
        </c:scaling>
        <c:axPos val="l"/>
        <c:majorGridlines/>
        <c:numFmt formatCode="0.000" sourceLinked="1"/>
        <c:tickLblPos val="nextTo"/>
        <c:crossAx val="81748352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plotArea>
      <c:layout/>
      <c:barChart>
        <c:barDir val="col"/>
        <c:grouping val="clustered"/>
        <c:ser>
          <c:idx val="0"/>
          <c:order val="0"/>
          <c:tx>
            <c:strRef>
              <c:f>ForPresentation!$M$6</c:f>
              <c:strCache>
                <c:ptCount val="1"/>
                <c:pt idx="0">
                  <c:v>original</c:v>
                </c:pt>
              </c:strCache>
            </c:strRef>
          </c:tx>
          <c:cat>
            <c:strRef>
              <c:f>'[navier-stokes_results.xlsx]ForPresentation'!$N$4,'[navier-stokes_results.xlsx]ForPresentation'!$P$4</c:f>
              <c:strCache>
                <c:ptCount val="2"/>
                <c:pt idx="0">
                  <c:v>float</c:v>
                </c:pt>
                <c:pt idx="1">
                  <c:v>double</c:v>
                </c:pt>
              </c:strCache>
            </c:strRef>
          </c:cat>
          <c:val>
            <c:numRef>
              <c:f>'[navier-stokes_results.xlsx]ForPresentation'!$O$6,'[navier-stokes_results.xlsx]ForPresentation'!$Q$6</c:f>
              <c:numCache>
                <c:formatCode>General</c:formatCode>
                <c:ptCount val="2"/>
                <c:pt idx="0">
                  <c:v>1</c:v>
                </c:pt>
                <c:pt idx="1">
                  <c:v>0.12936848559166197</c:v>
                </c:pt>
              </c:numCache>
            </c:numRef>
          </c:val>
        </c:ser>
        <c:ser>
          <c:idx val="1"/>
          <c:order val="1"/>
          <c:tx>
            <c:strRef>
              <c:f>ForPresentation!$M$9</c:f>
              <c:strCache>
                <c:ptCount val="1"/>
                <c:pt idx="0">
                  <c:v>optimized</c:v>
                </c:pt>
              </c:strCache>
            </c:strRef>
          </c:tx>
          <c:val>
            <c:numRef>
              <c:f>'[navier-stokes_results.xlsx]ForPresentation'!$O$8,'[navier-stokes_results.xlsx]ForPresentation'!$Q$8</c:f>
              <c:numCache>
                <c:formatCode>General</c:formatCode>
                <c:ptCount val="2"/>
                <c:pt idx="0">
                  <c:v>2.0127186009538907</c:v>
                </c:pt>
                <c:pt idx="1">
                  <c:v>0.93088235294117661</c:v>
                </c:pt>
              </c:numCache>
            </c:numRef>
          </c:val>
        </c:ser>
        <c:axId val="82038144"/>
        <c:axId val="81925248"/>
      </c:barChart>
      <c:catAx>
        <c:axId val="82038144"/>
        <c:scaling>
          <c:orientation val="minMax"/>
        </c:scaling>
        <c:axPos val="b"/>
        <c:tickLblPos val="nextTo"/>
        <c:crossAx val="81925248"/>
        <c:crosses val="autoZero"/>
        <c:auto val="1"/>
        <c:lblAlgn val="ctr"/>
        <c:lblOffset val="100"/>
      </c:catAx>
      <c:valAx>
        <c:axId val="81925248"/>
        <c:scaling>
          <c:orientation val="minMax"/>
        </c:scaling>
        <c:axPos val="l"/>
        <c:majorGridlines/>
        <c:numFmt formatCode="General" sourceLinked="1"/>
        <c:tickLblPos val="nextTo"/>
        <c:crossAx val="82038144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plotArea>
      <c:layout/>
      <c:barChart>
        <c:barDir val="col"/>
        <c:grouping val="clustered"/>
        <c:ser>
          <c:idx val="0"/>
          <c:order val="0"/>
          <c:tx>
            <c:strRef>
              <c:f>ForPresentation!$K$56</c:f>
              <c:strCache>
                <c:ptCount val="1"/>
                <c:pt idx="0">
                  <c:v>NVIDIA Tesla C1060</c:v>
                </c:pt>
              </c:strCache>
            </c:strRef>
          </c:tx>
          <c:spPr>
            <a:solidFill>
              <a:srgbClr val="73B900"/>
            </a:solidFill>
          </c:spPr>
          <c:cat>
            <c:strRef>
              <c:f>ForPresentation!$A$21:$A$24</c:f>
              <c:strCache>
                <c:ptCount val="4"/>
                <c:pt idx="0">
                  <c:v>Dissipation</c:v>
                </c:pt>
                <c:pt idx="1">
                  <c:v>Sweep</c:v>
                </c:pt>
                <c:pt idx="2">
                  <c:v>NonLinear</c:v>
                </c:pt>
                <c:pt idx="3">
                  <c:v>Total</c:v>
                </c:pt>
              </c:strCache>
            </c:strRef>
          </c:cat>
          <c:val>
            <c:numRef>
              <c:f>GTC!$D$4:$D$7</c:f>
              <c:numCache>
                <c:formatCode>0.000</c:formatCode>
                <c:ptCount val="4"/>
                <c:pt idx="0">
                  <c:v>22.909507445589842</c:v>
                </c:pt>
                <c:pt idx="1">
                  <c:v>5.8875478363261484</c:v>
                </c:pt>
                <c:pt idx="2">
                  <c:v>27.397260273972602</c:v>
                </c:pt>
                <c:pt idx="3">
                  <c:v>4</c:v>
                </c:pt>
              </c:numCache>
            </c:numRef>
          </c:val>
        </c:ser>
        <c:ser>
          <c:idx val="2"/>
          <c:order val="1"/>
          <c:tx>
            <c:strRef>
              <c:f>ForPresentation!$K$57</c:f>
              <c:strCache>
                <c:ptCount val="1"/>
                <c:pt idx="0">
                  <c:v>Intel Core i7 Nehalem 2.93GHz (4 cores)</c:v>
                </c:pt>
              </c:strCache>
            </c:strRef>
          </c:tx>
          <c:spPr>
            <a:solidFill>
              <a:srgbClr val="0070C0"/>
            </a:solidFill>
          </c:spPr>
          <c:val>
            <c:numRef>
              <c:f>GTC!$P$4:$P$7</c:f>
              <c:numCache>
                <c:formatCode>0.000</c:formatCode>
                <c:ptCount val="4"/>
                <c:pt idx="0">
                  <c:v>1.1592858798979861</c:v>
                </c:pt>
                <c:pt idx="1">
                  <c:v>0.83218907335746672</c:v>
                </c:pt>
                <c:pt idx="2">
                  <c:v>4.2096400757735539</c:v>
                </c:pt>
                <c:pt idx="3">
                  <c:v>0.43444261013120278</c:v>
                </c:pt>
              </c:numCache>
            </c:numRef>
          </c:val>
        </c:ser>
        <c:ser>
          <c:idx val="1"/>
          <c:order val="2"/>
          <c:tx>
            <c:strRef>
              <c:f>ForPresentation!$K$58</c:f>
              <c:strCache>
                <c:ptCount val="1"/>
                <c:pt idx="0">
                  <c:v>Intel Core 2 Quad 2.4GHz (4 cores)</c:v>
                </c:pt>
              </c:strCache>
            </c:strRef>
          </c:tx>
          <c:spPr>
            <a:solidFill>
              <a:srgbClr val="00B0F0"/>
            </a:solidFill>
          </c:spPr>
          <c:val>
            <c:numRef>
              <c:f>GTC!$J$4:$J$7</c:f>
              <c:numCache>
                <c:formatCode>0.000</c:formatCode>
                <c:ptCount val="4"/>
                <c:pt idx="0">
                  <c:v>0.96627693496956224</c:v>
                </c:pt>
                <c:pt idx="1">
                  <c:v>0.33317230005497567</c:v>
                </c:pt>
                <c:pt idx="2">
                  <c:v>0.96889836256176765</c:v>
                </c:pt>
                <c:pt idx="3">
                  <c:v>0.19729897700480423</c:v>
                </c:pt>
              </c:numCache>
            </c:numRef>
          </c:val>
        </c:ser>
        <c:axId val="81955072"/>
        <c:axId val="81965056"/>
      </c:barChart>
      <c:catAx>
        <c:axId val="81955072"/>
        <c:scaling>
          <c:orientation val="minMax"/>
        </c:scaling>
        <c:axPos val="b"/>
        <c:tickLblPos val="nextTo"/>
        <c:crossAx val="81965056"/>
        <c:crosses val="autoZero"/>
        <c:auto val="1"/>
        <c:lblAlgn val="ctr"/>
        <c:lblOffset val="100"/>
      </c:catAx>
      <c:valAx>
        <c:axId val="81965056"/>
        <c:scaling>
          <c:orientation val="minMax"/>
        </c:scaling>
        <c:axPos val="l"/>
        <c:majorGridlines/>
        <c:numFmt formatCode="0" sourceLinked="0"/>
        <c:tickLblPos val="nextTo"/>
        <c:crossAx val="81955072"/>
        <c:crosses val="autoZero"/>
        <c:crossBetween val="between"/>
        <c:majorUnit val="3"/>
      </c:valAx>
    </c:plotArea>
    <c:legend>
      <c:legendPos val="r"/>
      <c:layout/>
    </c:legend>
    <c:plotVisOnly val="1"/>
  </c:chart>
  <c:externalData r:id="rId1"/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plotArea>
      <c:layout/>
      <c:barChart>
        <c:barDir val="col"/>
        <c:grouping val="clustered"/>
        <c:ser>
          <c:idx val="1"/>
          <c:order val="0"/>
          <c:tx>
            <c:strRef>
              <c:f>ForPresentation!$K$56</c:f>
              <c:strCache>
                <c:ptCount val="1"/>
                <c:pt idx="0">
                  <c:v>NVIDIA Tesla C1060</c:v>
                </c:pt>
              </c:strCache>
            </c:strRef>
          </c:tx>
          <c:spPr>
            <a:solidFill>
              <a:srgbClr val="00CC00"/>
            </a:solidFill>
          </c:spPr>
          <c:cat>
            <c:strRef>
              <c:f>ForPresentation!$A$21:$A$24</c:f>
              <c:strCache>
                <c:ptCount val="4"/>
                <c:pt idx="0">
                  <c:v>Dissipation</c:v>
                </c:pt>
                <c:pt idx="1">
                  <c:v>Sweep</c:v>
                </c:pt>
                <c:pt idx="2">
                  <c:v>NonLinear</c:v>
                </c:pt>
                <c:pt idx="3">
                  <c:v>Total</c:v>
                </c:pt>
              </c:strCache>
            </c:strRef>
          </c:cat>
          <c:val>
            <c:numRef>
              <c:f>GTC!$F$4:$F$7</c:f>
              <c:numCache>
                <c:formatCode>0.000</c:formatCode>
                <c:ptCount val="4"/>
                <c:pt idx="0">
                  <c:v>12.414649286157672</c:v>
                </c:pt>
                <c:pt idx="1">
                  <c:v>2.8835063437139592</c:v>
                </c:pt>
                <c:pt idx="2">
                  <c:v>13.183915622940015</c:v>
                </c:pt>
                <c:pt idx="3">
                  <c:v>1.9872813990461049</c:v>
                </c:pt>
              </c:numCache>
            </c:numRef>
          </c:val>
        </c:ser>
        <c:ser>
          <c:idx val="0"/>
          <c:order val="1"/>
          <c:tx>
            <c:strRef>
              <c:f>ForPresentation!$K$57</c:f>
              <c:strCache>
                <c:ptCount val="1"/>
                <c:pt idx="0">
                  <c:v>Intel Core i7 Nehalem 2.93GHz (4 cores)</c:v>
                </c:pt>
              </c:strCache>
            </c:strRef>
          </c:tx>
          <c:spPr>
            <a:solidFill>
              <a:srgbClr val="0070C0"/>
            </a:solidFill>
          </c:spPr>
          <c:val>
            <c:numRef>
              <c:f>GTC!$R$4:$R$7</c:f>
              <c:numCache>
                <c:formatCode>0.000</c:formatCode>
                <c:ptCount val="4"/>
                <c:pt idx="0">
                  <c:v>1.2959243180198197</c:v>
                </c:pt>
                <c:pt idx="1">
                  <c:v>0.7963685593692762</c:v>
                </c:pt>
                <c:pt idx="2">
                  <c:v>3.0954960532425342</c:v>
                </c:pt>
                <c:pt idx="3">
                  <c:v>0.42545949625595786</c:v>
                </c:pt>
              </c:numCache>
            </c:numRef>
          </c:val>
        </c:ser>
        <c:ser>
          <c:idx val="2"/>
          <c:order val="2"/>
          <c:tx>
            <c:strRef>
              <c:f>ForPresentation!$K$58</c:f>
              <c:strCache>
                <c:ptCount val="1"/>
                <c:pt idx="0">
                  <c:v>Intel Core 2 Quad 2.4GHz (4 cores)</c:v>
                </c:pt>
              </c:strCache>
            </c:strRef>
          </c:tx>
          <c:spPr>
            <a:solidFill>
              <a:srgbClr val="00B0F0"/>
            </a:solidFill>
          </c:spPr>
          <c:val>
            <c:numRef>
              <c:f>GTC!$L$4:$L$7</c:f>
              <c:numCache>
                <c:formatCode>0.000</c:formatCode>
                <c:ptCount val="4"/>
                <c:pt idx="0">
                  <c:v>0.86835706842653693</c:v>
                </c:pt>
                <c:pt idx="1">
                  <c:v>0.20593716856987002</c:v>
                </c:pt>
                <c:pt idx="2">
                  <c:v>0.47381014427518897</c:v>
                </c:pt>
                <c:pt idx="3">
                  <c:v>0.12318305001231852</c:v>
                </c:pt>
              </c:numCache>
            </c:numRef>
          </c:val>
        </c:ser>
        <c:axId val="82068608"/>
        <c:axId val="82070144"/>
      </c:barChart>
      <c:catAx>
        <c:axId val="82068608"/>
        <c:scaling>
          <c:orientation val="minMax"/>
        </c:scaling>
        <c:axPos val="b"/>
        <c:tickLblPos val="nextTo"/>
        <c:crossAx val="82070144"/>
        <c:crosses val="autoZero"/>
        <c:auto val="1"/>
        <c:lblAlgn val="ctr"/>
        <c:lblOffset val="100"/>
      </c:catAx>
      <c:valAx>
        <c:axId val="82070144"/>
        <c:scaling>
          <c:orientation val="minMax"/>
        </c:scaling>
        <c:axPos val="l"/>
        <c:majorGridlines/>
        <c:numFmt formatCode="0" sourceLinked="0"/>
        <c:tickLblPos val="nextTo"/>
        <c:crossAx val="82068608"/>
        <c:crosses val="autoZero"/>
        <c:crossBetween val="between"/>
        <c:majorUnit val="1"/>
      </c:valAx>
    </c:plotArea>
    <c:legend>
      <c:legendPos val="r"/>
      <c:layout/>
    </c:legend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plotArea>
      <c:layout/>
      <c:barChart>
        <c:barDir val="col"/>
        <c:grouping val="clustered"/>
        <c:ser>
          <c:idx val="1"/>
          <c:order val="0"/>
          <c:tx>
            <c:strRef>
              <c:f>ForPresentation!$K$56</c:f>
              <c:strCache>
                <c:ptCount val="1"/>
                <c:pt idx="0">
                  <c:v>NVIDIA Tesla C1060</c:v>
                </c:pt>
              </c:strCache>
            </c:strRef>
          </c:tx>
          <c:spPr>
            <a:solidFill>
              <a:srgbClr val="73B900"/>
            </a:solidFill>
          </c:spPr>
          <c:cat>
            <c:strRef>
              <c:f>ForPresentation!$A$21:$A$24</c:f>
              <c:strCache>
                <c:ptCount val="4"/>
                <c:pt idx="0">
                  <c:v>Dissipation</c:v>
                </c:pt>
                <c:pt idx="1">
                  <c:v>Sweep</c:v>
                </c:pt>
                <c:pt idx="2">
                  <c:v>NonLinear</c:v>
                </c:pt>
                <c:pt idx="3">
                  <c:v>Total</c:v>
                </c:pt>
              </c:strCache>
            </c:strRef>
          </c:cat>
          <c:val>
            <c:numRef>
              <c:f>GTC!$D$39:$D$42</c:f>
              <c:numCache>
                <c:formatCode>0.000</c:formatCode>
                <c:ptCount val="4"/>
                <c:pt idx="0">
                  <c:v>8.3892617449664417</c:v>
                </c:pt>
                <c:pt idx="1">
                  <c:v>1.7724211272598358</c:v>
                </c:pt>
                <c:pt idx="2">
                  <c:v>8.3472454090150219</c:v>
                </c:pt>
                <c:pt idx="3">
                  <c:v>1.2450199203187291</c:v>
                </c:pt>
              </c:numCache>
            </c:numRef>
          </c:val>
        </c:ser>
        <c:ser>
          <c:idx val="0"/>
          <c:order val="1"/>
          <c:tx>
            <c:strRef>
              <c:f>ForPresentation!$K$57</c:f>
              <c:strCache>
                <c:ptCount val="1"/>
                <c:pt idx="0">
                  <c:v>Intel Core i7 Nehalem 2.93GHz (4 cores)</c:v>
                </c:pt>
              </c:strCache>
            </c:strRef>
          </c:tx>
          <c:spPr>
            <a:solidFill>
              <a:srgbClr val="0070C0"/>
            </a:solidFill>
          </c:spPr>
          <c:val>
            <c:numRef>
              <c:f>GTC!$P$39:$P$42</c:f>
              <c:numCache>
                <c:formatCode>0.000</c:formatCode>
                <c:ptCount val="4"/>
                <c:pt idx="0">
                  <c:v>0.29772537811123018</c:v>
                </c:pt>
                <c:pt idx="1">
                  <c:v>0.2339728591483389</c:v>
                </c:pt>
                <c:pt idx="2">
                  <c:v>1.053740779768177</c:v>
                </c:pt>
                <c:pt idx="3">
                  <c:v>0.11652567060523478</c:v>
                </c:pt>
              </c:numCache>
            </c:numRef>
          </c:val>
        </c:ser>
        <c:ser>
          <c:idx val="2"/>
          <c:order val="2"/>
          <c:tx>
            <c:strRef>
              <c:f>ForPresentation!$K$58</c:f>
              <c:strCache>
                <c:ptCount val="1"/>
                <c:pt idx="0">
                  <c:v>Intel Core 2 Quad 2.4GHz (4 cores)</c:v>
                </c:pt>
              </c:strCache>
            </c:strRef>
          </c:tx>
          <c:spPr>
            <a:solidFill>
              <a:srgbClr val="00B0F0"/>
            </a:solidFill>
          </c:spPr>
          <c:val>
            <c:numRef>
              <c:f>GTC!$J$39:$J$42</c:f>
              <c:numCache>
                <c:formatCode>0.000</c:formatCode>
                <c:ptCount val="4"/>
                <c:pt idx="0">
                  <c:v>0.16780212773097963</c:v>
                </c:pt>
                <c:pt idx="1">
                  <c:v>8.8617914997696334E-2</c:v>
                </c:pt>
                <c:pt idx="2">
                  <c:v>0.26176639966493931</c:v>
                </c:pt>
                <c:pt idx="3">
                  <c:v>4.7474363843524513E-2</c:v>
                </c:pt>
              </c:numCache>
            </c:numRef>
          </c:val>
        </c:ser>
        <c:axId val="82247680"/>
        <c:axId val="82249216"/>
      </c:barChart>
      <c:catAx>
        <c:axId val="82247680"/>
        <c:scaling>
          <c:orientation val="minMax"/>
        </c:scaling>
        <c:axPos val="b"/>
        <c:tickLblPos val="nextTo"/>
        <c:crossAx val="82249216"/>
        <c:crosses val="autoZero"/>
        <c:auto val="1"/>
        <c:lblAlgn val="ctr"/>
        <c:lblOffset val="100"/>
      </c:catAx>
      <c:valAx>
        <c:axId val="82249216"/>
        <c:scaling>
          <c:orientation val="minMax"/>
        </c:scaling>
        <c:axPos val="l"/>
        <c:majorGridlines/>
        <c:numFmt formatCode="0" sourceLinked="0"/>
        <c:tickLblPos val="nextTo"/>
        <c:crossAx val="82247680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plotArea>
      <c:layout/>
      <c:barChart>
        <c:barDir val="col"/>
        <c:grouping val="clustered"/>
        <c:ser>
          <c:idx val="1"/>
          <c:order val="0"/>
          <c:tx>
            <c:strRef>
              <c:f>ForPresentation!$K$56</c:f>
              <c:strCache>
                <c:ptCount val="1"/>
                <c:pt idx="0">
                  <c:v>NVIDIA Tesla C1060</c:v>
                </c:pt>
              </c:strCache>
            </c:strRef>
          </c:tx>
          <c:spPr>
            <a:solidFill>
              <a:srgbClr val="00CC00"/>
            </a:solidFill>
          </c:spPr>
          <c:cat>
            <c:strRef>
              <c:f>ForPresentation!$A$21:$A$24</c:f>
              <c:strCache>
                <c:ptCount val="4"/>
                <c:pt idx="0">
                  <c:v>Dissipation</c:v>
                </c:pt>
                <c:pt idx="1">
                  <c:v>Sweep</c:v>
                </c:pt>
                <c:pt idx="2">
                  <c:v>NonLinear</c:v>
                </c:pt>
                <c:pt idx="3">
                  <c:v>Total</c:v>
                </c:pt>
              </c:strCache>
            </c:strRef>
          </c:cat>
          <c:val>
            <c:numRef>
              <c:f>GTC!$F$39:$F$42</c:f>
              <c:numCache>
                <c:formatCode>0.000</c:formatCode>
                <c:ptCount val="4"/>
                <c:pt idx="0">
                  <c:v>4.9751243781094363</c:v>
                </c:pt>
                <c:pt idx="1">
                  <c:v>0.96450617283950635</c:v>
                </c:pt>
                <c:pt idx="2">
                  <c:v>4.2735042735042743</c:v>
                </c:pt>
                <c:pt idx="3">
                  <c:v>0.67944014132355146</c:v>
                </c:pt>
              </c:numCache>
            </c:numRef>
          </c:val>
        </c:ser>
        <c:ser>
          <c:idx val="0"/>
          <c:order val="1"/>
          <c:tx>
            <c:strRef>
              <c:f>ForPresentation!$K$57</c:f>
              <c:strCache>
                <c:ptCount val="1"/>
                <c:pt idx="0">
                  <c:v>Intel Core i7 Nehalem 2.93GHz (4 cores)</c:v>
                </c:pt>
              </c:strCache>
            </c:strRef>
          </c:tx>
          <c:spPr>
            <a:solidFill>
              <a:srgbClr val="0070C0"/>
            </a:solidFill>
          </c:spPr>
          <c:val>
            <c:numRef>
              <c:f>GTC!$R$39:$R$42</c:f>
              <c:numCache>
                <c:formatCode>0.000</c:formatCode>
                <c:ptCount val="4"/>
                <c:pt idx="0">
                  <c:v>0.39209535759096631</c:v>
                </c:pt>
                <c:pt idx="1">
                  <c:v>0.23661918508352703</c:v>
                </c:pt>
                <c:pt idx="2">
                  <c:v>0.93405566971791321</c:v>
                </c:pt>
                <c:pt idx="3">
                  <c:v>0.12743398919359791</c:v>
                </c:pt>
              </c:numCache>
            </c:numRef>
          </c:val>
        </c:ser>
        <c:ser>
          <c:idx val="2"/>
          <c:order val="2"/>
          <c:tx>
            <c:strRef>
              <c:f>ForPresentation!$K$58</c:f>
              <c:strCache>
                <c:ptCount val="1"/>
                <c:pt idx="0">
                  <c:v>Intel Core 2 Quad 2.4GHz (4 cores)</c:v>
                </c:pt>
              </c:strCache>
            </c:strRef>
          </c:tx>
          <c:spPr>
            <a:solidFill>
              <a:srgbClr val="00B0F0"/>
            </a:solidFill>
          </c:spPr>
          <c:val>
            <c:numRef>
              <c:f>GTC!$L$39:$L$42</c:f>
              <c:numCache>
                <c:formatCode>0.000</c:formatCode>
                <c:ptCount val="4"/>
                <c:pt idx="0">
                  <c:v>0.17608733932030357</c:v>
                </c:pt>
                <c:pt idx="1">
                  <c:v>7.0243463845689164E-2</c:v>
                </c:pt>
                <c:pt idx="2">
                  <c:v>0.14053233649062724</c:v>
                </c:pt>
                <c:pt idx="3">
                  <c:v>3.6994561799415487E-2</c:v>
                </c:pt>
              </c:numCache>
            </c:numRef>
          </c:val>
        </c:ser>
        <c:axId val="82291328"/>
        <c:axId val="82305408"/>
      </c:barChart>
      <c:catAx>
        <c:axId val="82291328"/>
        <c:scaling>
          <c:orientation val="minMax"/>
        </c:scaling>
        <c:axPos val="b"/>
        <c:tickLblPos val="nextTo"/>
        <c:crossAx val="82305408"/>
        <c:crosses val="autoZero"/>
        <c:auto val="1"/>
        <c:lblAlgn val="ctr"/>
        <c:lblOffset val="100"/>
      </c:catAx>
      <c:valAx>
        <c:axId val="82305408"/>
        <c:scaling>
          <c:orientation val="minMax"/>
        </c:scaling>
        <c:axPos val="l"/>
        <c:majorGridlines/>
        <c:numFmt formatCode="0" sourceLinked="0"/>
        <c:tickLblPos val="nextTo"/>
        <c:crossAx val="82291328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0903C0-7A4C-45F6-90F8-6F5C7EB571D8}" type="doc">
      <dgm:prSet loTypeId="urn:microsoft.com/office/officeart/2005/8/layout/process1" loCatId="process" qsTypeId="urn:microsoft.com/office/officeart/2005/8/quickstyle/simple3" qsCatId="simple" csTypeId="urn:microsoft.com/office/officeart/2005/8/colors/accent3_2" csCatId="accent3" phldr="1"/>
      <dgm:spPr/>
    </dgm:pt>
    <dgm:pt modelId="{B70BE506-6665-4591-B833-402368134AD0}">
      <dgm:prSet phldrT="[Text]"/>
      <dgm:spPr/>
      <dgm:t>
        <a:bodyPr/>
        <a:lstStyle/>
        <a:p>
          <a:r>
            <a:rPr lang="en-US" dirty="0" smtClean="0"/>
            <a:t>Splitting by</a:t>
          </a:r>
          <a:r>
            <a:rPr lang="ru-RU" dirty="0" smtClean="0"/>
            <a:t> </a:t>
          </a:r>
          <a:r>
            <a:rPr lang="en-US" dirty="0" smtClean="0"/>
            <a:t>X</a:t>
          </a:r>
          <a:endParaRPr lang="ru-RU" dirty="0"/>
        </a:p>
      </dgm:t>
    </dgm:pt>
    <dgm:pt modelId="{593A40C2-ECE5-4D0D-AADD-3BA15E71A86C}" type="parTrans" cxnId="{6CACB31C-7A5A-4187-A51A-38558B4C412D}">
      <dgm:prSet/>
      <dgm:spPr/>
      <dgm:t>
        <a:bodyPr/>
        <a:lstStyle/>
        <a:p>
          <a:endParaRPr lang="ru-RU"/>
        </a:p>
      </dgm:t>
    </dgm:pt>
    <dgm:pt modelId="{21373E35-0FAC-469D-A4DF-EB11341F6DFE}" type="sibTrans" cxnId="{6CACB31C-7A5A-4187-A51A-38558B4C412D}">
      <dgm:prSet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endParaRPr lang="ru-RU"/>
        </a:p>
      </dgm:t>
    </dgm:pt>
    <dgm:pt modelId="{C471631B-281F-4F9A-96D6-0E7CB2DFD08B}">
      <dgm:prSet phldrT="[Text]"/>
      <dgm:spPr/>
      <dgm:t>
        <a:bodyPr/>
        <a:lstStyle/>
        <a:p>
          <a:r>
            <a:rPr lang="en-US" dirty="0" smtClean="0"/>
            <a:t>Splitting by</a:t>
          </a:r>
          <a:r>
            <a:rPr lang="ru-RU" dirty="0" smtClean="0"/>
            <a:t> </a:t>
          </a:r>
          <a:r>
            <a:rPr lang="en-US" dirty="0" smtClean="0"/>
            <a:t>Y</a:t>
          </a:r>
          <a:endParaRPr lang="ru-RU" dirty="0"/>
        </a:p>
      </dgm:t>
    </dgm:pt>
    <dgm:pt modelId="{CC1A84E6-33B7-4012-A5B1-2F4A874B3AB2}" type="parTrans" cxnId="{E940AF54-7638-485E-A26D-61F324389440}">
      <dgm:prSet/>
      <dgm:spPr/>
      <dgm:t>
        <a:bodyPr/>
        <a:lstStyle/>
        <a:p>
          <a:endParaRPr lang="ru-RU"/>
        </a:p>
      </dgm:t>
    </dgm:pt>
    <dgm:pt modelId="{002715DA-DBE0-4289-A40E-C31350F6DF93}" type="sibTrans" cxnId="{E940AF54-7638-485E-A26D-61F324389440}">
      <dgm:prSet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endParaRPr lang="ru-RU"/>
        </a:p>
      </dgm:t>
    </dgm:pt>
    <dgm:pt modelId="{90FD613E-24EE-47F5-892E-A380D0E8E677}">
      <dgm:prSet phldrT="[Text]"/>
      <dgm:spPr/>
      <dgm:t>
        <a:bodyPr/>
        <a:lstStyle/>
        <a:p>
          <a:r>
            <a:rPr lang="en-US" dirty="0" smtClean="0"/>
            <a:t>Splitting by</a:t>
          </a:r>
          <a:r>
            <a:rPr lang="ru-RU" dirty="0" smtClean="0"/>
            <a:t> </a:t>
          </a:r>
          <a:r>
            <a:rPr lang="en-US" dirty="0" smtClean="0"/>
            <a:t>Z</a:t>
          </a:r>
          <a:endParaRPr lang="ru-RU" dirty="0"/>
        </a:p>
      </dgm:t>
    </dgm:pt>
    <dgm:pt modelId="{0E82EB8E-A72D-447D-92EC-DD2C22643B7D}" type="parTrans" cxnId="{91D3F03E-D0F9-479B-A084-ACD65C2BB36F}">
      <dgm:prSet/>
      <dgm:spPr/>
      <dgm:t>
        <a:bodyPr/>
        <a:lstStyle/>
        <a:p>
          <a:endParaRPr lang="ru-RU"/>
        </a:p>
      </dgm:t>
    </dgm:pt>
    <dgm:pt modelId="{42AFD6D5-675A-4A3C-A479-2E826A90183B}" type="sibTrans" cxnId="{91D3F03E-D0F9-479B-A084-ACD65C2BB36F}">
      <dgm:prSet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endParaRPr lang="ru-RU"/>
        </a:p>
      </dgm:t>
    </dgm:pt>
    <dgm:pt modelId="{9B9A4558-A392-466D-B5B5-059F0BBB7E57}">
      <dgm:prSet phldrT="[Text]"/>
      <dgm:spPr/>
      <dgm:t>
        <a:bodyPr/>
        <a:lstStyle/>
        <a:p>
          <a:r>
            <a:rPr lang="en-US" dirty="0" smtClean="0"/>
            <a:t>Updating non-linear parameters</a:t>
          </a:r>
          <a:endParaRPr lang="ru-RU" dirty="0"/>
        </a:p>
      </dgm:t>
    </dgm:pt>
    <dgm:pt modelId="{70850899-A2F3-4173-9E1F-CAFB6B1252DC}" type="parTrans" cxnId="{1823B642-64A0-4FCB-AF9E-8FB5E22CC291}">
      <dgm:prSet/>
      <dgm:spPr/>
      <dgm:t>
        <a:bodyPr/>
        <a:lstStyle/>
        <a:p>
          <a:endParaRPr lang="ru-RU"/>
        </a:p>
      </dgm:t>
    </dgm:pt>
    <dgm:pt modelId="{F89A125C-B30B-489F-A6A5-C94B3012332E}" type="sibTrans" cxnId="{1823B642-64A0-4FCB-AF9E-8FB5E22CC291}">
      <dgm:prSet/>
      <dgm:spPr/>
      <dgm:t>
        <a:bodyPr/>
        <a:lstStyle/>
        <a:p>
          <a:endParaRPr lang="ru-RU"/>
        </a:p>
      </dgm:t>
    </dgm:pt>
    <dgm:pt modelId="{FB124F5B-B88D-4EA4-9A0A-9DABF1D23E26}" type="pres">
      <dgm:prSet presAssocID="{990903C0-7A4C-45F6-90F8-6F5C7EB571D8}" presName="Name0" presStyleCnt="0">
        <dgm:presLayoutVars>
          <dgm:dir/>
          <dgm:resizeHandles val="exact"/>
        </dgm:presLayoutVars>
      </dgm:prSet>
      <dgm:spPr/>
    </dgm:pt>
    <dgm:pt modelId="{043383A5-7BA7-40FB-93C6-5EA5BDC0A6BC}" type="pres">
      <dgm:prSet presAssocID="{B70BE506-6665-4591-B833-402368134AD0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0ECD170-0E04-467C-AFF8-67DD530CCC4A}" type="pres">
      <dgm:prSet presAssocID="{21373E35-0FAC-469D-A4DF-EB11341F6DFE}" presName="sibTrans" presStyleLbl="sibTrans2D1" presStyleIdx="0" presStyleCnt="3" custLinFactNeighborX="-6199"/>
      <dgm:spPr/>
      <dgm:t>
        <a:bodyPr/>
        <a:lstStyle/>
        <a:p>
          <a:endParaRPr lang="ru-RU"/>
        </a:p>
      </dgm:t>
    </dgm:pt>
    <dgm:pt modelId="{963E9439-8D62-4B8B-8187-1F266556B3C3}" type="pres">
      <dgm:prSet presAssocID="{21373E35-0FAC-469D-A4DF-EB11341F6DFE}" presName="connectorText" presStyleLbl="sibTrans2D1" presStyleIdx="0" presStyleCnt="3"/>
      <dgm:spPr/>
      <dgm:t>
        <a:bodyPr/>
        <a:lstStyle/>
        <a:p>
          <a:endParaRPr lang="ru-RU"/>
        </a:p>
      </dgm:t>
    </dgm:pt>
    <dgm:pt modelId="{E869585E-3CFD-4C30-94CE-8A46A895DDB3}" type="pres">
      <dgm:prSet presAssocID="{C471631B-281F-4F9A-96D6-0E7CB2DFD08B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C2AAE66-AE1C-4DAD-8AB8-320DC9C397B9}" type="pres">
      <dgm:prSet presAssocID="{002715DA-DBE0-4289-A40E-C31350F6DF93}" presName="sibTrans" presStyleLbl="sibTrans2D1" presStyleIdx="1" presStyleCnt="3"/>
      <dgm:spPr/>
      <dgm:t>
        <a:bodyPr/>
        <a:lstStyle/>
        <a:p>
          <a:endParaRPr lang="ru-RU"/>
        </a:p>
      </dgm:t>
    </dgm:pt>
    <dgm:pt modelId="{F3078363-F908-4BBB-AA17-57BFD8D8E940}" type="pres">
      <dgm:prSet presAssocID="{002715DA-DBE0-4289-A40E-C31350F6DF93}" presName="connectorText" presStyleLbl="sibTrans2D1" presStyleIdx="1" presStyleCnt="3"/>
      <dgm:spPr/>
      <dgm:t>
        <a:bodyPr/>
        <a:lstStyle/>
        <a:p>
          <a:endParaRPr lang="ru-RU"/>
        </a:p>
      </dgm:t>
    </dgm:pt>
    <dgm:pt modelId="{0883502D-5EB3-4616-9D3A-374D1AA725B3}" type="pres">
      <dgm:prSet presAssocID="{90FD613E-24EE-47F5-892E-A380D0E8E67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D9ECD6F-7700-4652-A9CD-165697208EAC}" type="pres">
      <dgm:prSet presAssocID="{42AFD6D5-675A-4A3C-A479-2E826A90183B}" presName="sibTrans" presStyleLbl="sibTrans2D1" presStyleIdx="2" presStyleCnt="3"/>
      <dgm:spPr/>
      <dgm:t>
        <a:bodyPr/>
        <a:lstStyle/>
        <a:p>
          <a:endParaRPr lang="ru-RU"/>
        </a:p>
      </dgm:t>
    </dgm:pt>
    <dgm:pt modelId="{A117C2FA-0EAC-4A08-87D7-AFAD38D3DD28}" type="pres">
      <dgm:prSet presAssocID="{42AFD6D5-675A-4A3C-A479-2E826A90183B}" presName="connectorText" presStyleLbl="sibTrans2D1" presStyleIdx="2" presStyleCnt="3"/>
      <dgm:spPr/>
      <dgm:t>
        <a:bodyPr/>
        <a:lstStyle/>
        <a:p>
          <a:endParaRPr lang="ru-RU"/>
        </a:p>
      </dgm:t>
    </dgm:pt>
    <dgm:pt modelId="{E86F2955-7950-49FE-A107-B23EDD224643}" type="pres">
      <dgm:prSet presAssocID="{9B9A4558-A392-466D-B5B5-059F0BBB7E57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CACB31C-7A5A-4187-A51A-38558B4C412D}" srcId="{990903C0-7A4C-45F6-90F8-6F5C7EB571D8}" destId="{B70BE506-6665-4591-B833-402368134AD0}" srcOrd="0" destOrd="0" parTransId="{593A40C2-ECE5-4D0D-AADD-3BA15E71A86C}" sibTransId="{21373E35-0FAC-469D-A4DF-EB11341F6DFE}"/>
    <dgm:cxn modelId="{56350D81-C398-4582-9A1E-CE90BDA1CB9E}" type="presOf" srcId="{21373E35-0FAC-469D-A4DF-EB11341F6DFE}" destId="{963E9439-8D62-4B8B-8187-1F266556B3C3}" srcOrd="1" destOrd="0" presId="urn:microsoft.com/office/officeart/2005/8/layout/process1"/>
    <dgm:cxn modelId="{91D3F03E-D0F9-479B-A084-ACD65C2BB36F}" srcId="{990903C0-7A4C-45F6-90F8-6F5C7EB571D8}" destId="{90FD613E-24EE-47F5-892E-A380D0E8E677}" srcOrd="2" destOrd="0" parTransId="{0E82EB8E-A72D-447D-92EC-DD2C22643B7D}" sibTransId="{42AFD6D5-675A-4A3C-A479-2E826A90183B}"/>
    <dgm:cxn modelId="{FC8AE567-3FC9-4DE0-88B1-CC74E7BEB564}" type="presOf" srcId="{42AFD6D5-675A-4A3C-A479-2E826A90183B}" destId="{A117C2FA-0EAC-4A08-87D7-AFAD38D3DD28}" srcOrd="1" destOrd="0" presId="urn:microsoft.com/office/officeart/2005/8/layout/process1"/>
    <dgm:cxn modelId="{C6E0879B-256C-4BA3-8BAF-7BB1A4264FC5}" type="presOf" srcId="{990903C0-7A4C-45F6-90F8-6F5C7EB571D8}" destId="{FB124F5B-B88D-4EA4-9A0A-9DABF1D23E26}" srcOrd="0" destOrd="0" presId="urn:microsoft.com/office/officeart/2005/8/layout/process1"/>
    <dgm:cxn modelId="{D7323F07-BA0D-4A91-9B85-8CB7E2BFC8C6}" type="presOf" srcId="{002715DA-DBE0-4289-A40E-C31350F6DF93}" destId="{F3078363-F908-4BBB-AA17-57BFD8D8E940}" srcOrd="1" destOrd="0" presId="urn:microsoft.com/office/officeart/2005/8/layout/process1"/>
    <dgm:cxn modelId="{6C1762E0-E709-4FFF-BF18-29149E82DE68}" type="presOf" srcId="{B70BE506-6665-4591-B833-402368134AD0}" destId="{043383A5-7BA7-40FB-93C6-5EA5BDC0A6BC}" srcOrd="0" destOrd="0" presId="urn:microsoft.com/office/officeart/2005/8/layout/process1"/>
    <dgm:cxn modelId="{2819240E-C52E-4950-8822-D568F1A95036}" type="presOf" srcId="{C471631B-281F-4F9A-96D6-0E7CB2DFD08B}" destId="{E869585E-3CFD-4C30-94CE-8A46A895DDB3}" srcOrd="0" destOrd="0" presId="urn:microsoft.com/office/officeart/2005/8/layout/process1"/>
    <dgm:cxn modelId="{C487809A-2C3E-44F1-8BE8-1708BCDD991A}" type="presOf" srcId="{002715DA-DBE0-4289-A40E-C31350F6DF93}" destId="{9C2AAE66-AE1C-4DAD-8AB8-320DC9C397B9}" srcOrd="0" destOrd="0" presId="urn:microsoft.com/office/officeart/2005/8/layout/process1"/>
    <dgm:cxn modelId="{1823B642-64A0-4FCB-AF9E-8FB5E22CC291}" srcId="{990903C0-7A4C-45F6-90F8-6F5C7EB571D8}" destId="{9B9A4558-A392-466D-B5B5-059F0BBB7E57}" srcOrd="3" destOrd="0" parTransId="{70850899-A2F3-4173-9E1F-CAFB6B1252DC}" sibTransId="{F89A125C-B30B-489F-A6A5-C94B3012332E}"/>
    <dgm:cxn modelId="{E940AF54-7638-485E-A26D-61F324389440}" srcId="{990903C0-7A4C-45F6-90F8-6F5C7EB571D8}" destId="{C471631B-281F-4F9A-96D6-0E7CB2DFD08B}" srcOrd="1" destOrd="0" parTransId="{CC1A84E6-33B7-4012-A5B1-2F4A874B3AB2}" sibTransId="{002715DA-DBE0-4289-A40E-C31350F6DF93}"/>
    <dgm:cxn modelId="{5D119429-228B-4052-A482-4CC9F367CB02}" type="presOf" srcId="{21373E35-0FAC-469D-A4DF-EB11341F6DFE}" destId="{00ECD170-0E04-467C-AFF8-67DD530CCC4A}" srcOrd="0" destOrd="0" presId="urn:microsoft.com/office/officeart/2005/8/layout/process1"/>
    <dgm:cxn modelId="{7078B895-DAFA-4220-991E-6F8B7A0728A1}" type="presOf" srcId="{42AFD6D5-675A-4A3C-A479-2E826A90183B}" destId="{CD9ECD6F-7700-4652-A9CD-165697208EAC}" srcOrd="0" destOrd="0" presId="urn:microsoft.com/office/officeart/2005/8/layout/process1"/>
    <dgm:cxn modelId="{543487DD-EFA0-4E45-8778-8DAAB00720C5}" type="presOf" srcId="{90FD613E-24EE-47F5-892E-A380D0E8E677}" destId="{0883502D-5EB3-4616-9D3A-374D1AA725B3}" srcOrd="0" destOrd="0" presId="urn:microsoft.com/office/officeart/2005/8/layout/process1"/>
    <dgm:cxn modelId="{03692A3A-2E69-481E-A35F-D716F15E8583}" type="presOf" srcId="{9B9A4558-A392-466D-B5B5-059F0BBB7E57}" destId="{E86F2955-7950-49FE-A107-B23EDD224643}" srcOrd="0" destOrd="0" presId="urn:microsoft.com/office/officeart/2005/8/layout/process1"/>
    <dgm:cxn modelId="{700B2239-7A75-4F5F-AEBB-CB578C51C2DF}" type="presParOf" srcId="{FB124F5B-B88D-4EA4-9A0A-9DABF1D23E26}" destId="{043383A5-7BA7-40FB-93C6-5EA5BDC0A6BC}" srcOrd="0" destOrd="0" presId="urn:microsoft.com/office/officeart/2005/8/layout/process1"/>
    <dgm:cxn modelId="{7CC968B6-6388-4CB7-A737-92EB85435FA7}" type="presParOf" srcId="{FB124F5B-B88D-4EA4-9A0A-9DABF1D23E26}" destId="{00ECD170-0E04-467C-AFF8-67DD530CCC4A}" srcOrd="1" destOrd="0" presId="urn:microsoft.com/office/officeart/2005/8/layout/process1"/>
    <dgm:cxn modelId="{463E15D1-A39C-41F4-91B1-617BD2084369}" type="presParOf" srcId="{00ECD170-0E04-467C-AFF8-67DD530CCC4A}" destId="{963E9439-8D62-4B8B-8187-1F266556B3C3}" srcOrd="0" destOrd="0" presId="urn:microsoft.com/office/officeart/2005/8/layout/process1"/>
    <dgm:cxn modelId="{5BBA4816-10D0-4960-A617-9AF783B1A71A}" type="presParOf" srcId="{FB124F5B-B88D-4EA4-9A0A-9DABF1D23E26}" destId="{E869585E-3CFD-4C30-94CE-8A46A895DDB3}" srcOrd="2" destOrd="0" presId="urn:microsoft.com/office/officeart/2005/8/layout/process1"/>
    <dgm:cxn modelId="{58CABDFA-F392-4C6D-9DEE-777A74CCE78F}" type="presParOf" srcId="{FB124F5B-B88D-4EA4-9A0A-9DABF1D23E26}" destId="{9C2AAE66-AE1C-4DAD-8AB8-320DC9C397B9}" srcOrd="3" destOrd="0" presId="urn:microsoft.com/office/officeart/2005/8/layout/process1"/>
    <dgm:cxn modelId="{CD1B98B7-C1C1-42B0-951D-31A239356BA7}" type="presParOf" srcId="{9C2AAE66-AE1C-4DAD-8AB8-320DC9C397B9}" destId="{F3078363-F908-4BBB-AA17-57BFD8D8E940}" srcOrd="0" destOrd="0" presId="urn:microsoft.com/office/officeart/2005/8/layout/process1"/>
    <dgm:cxn modelId="{7D4CAF5F-F0F8-49AC-876D-C3A6509A5E41}" type="presParOf" srcId="{FB124F5B-B88D-4EA4-9A0A-9DABF1D23E26}" destId="{0883502D-5EB3-4616-9D3A-374D1AA725B3}" srcOrd="4" destOrd="0" presId="urn:microsoft.com/office/officeart/2005/8/layout/process1"/>
    <dgm:cxn modelId="{59DF79AC-4275-424C-9E65-3F958F161919}" type="presParOf" srcId="{FB124F5B-B88D-4EA4-9A0A-9DABF1D23E26}" destId="{CD9ECD6F-7700-4652-A9CD-165697208EAC}" srcOrd="5" destOrd="0" presId="urn:microsoft.com/office/officeart/2005/8/layout/process1"/>
    <dgm:cxn modelId="{72F55FB6-0505-4265-80B9-736A21AF79A8}" type="presParOf" srcId="{CD9ECD6F-7700-4652-A9CD-165697208EAC}" destId="{A117C2FA-0EAC-4A08-87D7-AFAD38D3DD28}" srcOrd="0" destOrd="0" presId="urn:microsoft.com/office/officeart/2005/8/layout/process1"/>
    <dgm:cxn modelId="{97CBDC6F-2226-4666-B54D-F6A3A37E81B5}" type="presParOf" srcId="{FB124F5B-B88D-4EA4-9A0A-9DABF1D23E26}" destId="{E86F2955-7950-49FE-A107-B23EDD224643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176282-4330-4E4E-9741-2C97CAD76F3D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037F78C-7A2A-4361-A012-BBDC67955528}">
      <dgm:prSet phldrT="[Text]" custT="1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sz="1400" b="1" dirty="0" smtClean="0"/>
            <a:t>N time layer</a:t>
          </a:r>
          <a:endParaRPr lang="ru-RU" sz="1400" b="1" dirty="0"/>
        </a:p>
      </dgm:t>
    </dgm:pt>
    <dgm:pt modelId="{CBD34C5F-7FC3-4C9E-8BBB-5D323A3A0034}" type="parTrans" cxnId="{D2F46892-3DE9-4950-BA9A-DB5A1690383C}">
      <dgm:prSet/>
      <dgm:spPr/>
      <dgm:t>
        <a:bodyPr/>
        <a:lstStyle/>
        <a:p>
          <a:endParaRPr lang="ru-RU"/>
        </a:p>
      </dgm:t>
    </dgm:pt>
    <dgm:pt modelId="{9612E46C-E738-4B44-A302-7A8F7BEA766E}" type="sibTrans" cxnId="{D2F46892-3DE9-4950-BA9A-DB5A1690383C}">
      <dgm:prSet/>
      <dgm:spPr/>
      <dgm:t>
        <a:bodyPr/>
        <a:lstStyle/>
        <a:p>
          <a:endParaRPr lang="ru-RU"/>
        </a:p>
      </dgm:t>
    </dgm:pt>
    <dgm:pt modelId="{AEE87ED9-2C36-4A93-8600-66FA7E10BEFC}">
      <dgm:prSet phldrT="[Text]"/>
      <dgm:spPr/>
      <dgm:t>
        <a:bodyPr/>
        <a:lstStyle/>
        <a:p>
          <a:r>
            <a:rPr lang="en-US" b="1" dirty="0" smtClean="0"/>
            <a:t>u</a:t>
          </a:r>
          <a:r>
            <a:rPr lang="en-US" dirty="0" smtClean="0"/>
            <a:t>: x-velocity</a:t>
          </a:r>
          <a:endParaRPr lang="ru-RU" dirty="0"/>
        </a:p>
      </dgm:t>
    </dgm:pt>
    <dgm:pt modelId="{60ED3D4B-A71E-43DC-89A7-A408D25F8842}" type="parTrans" cxnId="{D15F5B4F-D7C6-4A5B-81C5-B5F767076921}">
      <dgm:prSet/>
      <dgm:spPr/>
      <dgm:t>
        <a:bodyPr/>
        <a:lstStyle/>
        <a:p>
          <a:endParaRPr lang="ru-RU"/>
        </a:p>
      </dgm:t>
    </dgm:pt>
    <dgm:pt modelId="{1049D7DC-5583-4F8A-8F4A-27BA484BC684}" type="sibTrans" cxnId="{D15F5B4F-D7C6-4A5B-81C5-B5F767076921}">
      <dgm:prSet/>
      <dgm:spPr/>
      <dgm:t>
        <a:bodyPr/>
        <a:lstStyle/>
        <a:p>
          <a:endParaRPr lang="ru-RU"/>
        </a:p>
      </dgm:t>
    </dgm:pt>
    <dgm:pt modelId="{C133872C-90D4-42DF-B5FF-C97EB0336F79}">
      <dgm:prSet phldrT="[Text]"/>
      <dgm:spPr/>
      <dgm:t>
        <a:bodyPr/>
        <a:lstStyle/>
        <a:p>
          <a:r>
            <a:rPr lang="en-US" b="1" dirty="0" smtClean="0"/>
            <a:t>T</a:t>
          </a:r>
          <a:r>
            <a:rPr lang="en-US" dirty="0" smtClean="0"/>
            <a:t>: temperature</a:t>
          </a:r>
          <a:endParaRPr lang="ru-RU" dirty="0"/>
        </a:p>
      </dgm:t>
    </dgm:pt>
    <dgm:pt modelId="{717DE5E1-95C0-4299-A551-30B5F8817E07}" type="parTrans" cxnId="{A0D5B786-1E8A-4858-8104-723DCFE7574C}">
      <dgm:prSet/>
      <dgm:spPr/>
      <dgm:t>
        <a:bodyPr/>
        <a:lstStyle/>
        <a:p>
          <a:endParaRPr lang="ru-RU"/>
        </a:p>
      </dgm:t>
    </dgm:pt>
    <dgm:pt modelId="{FC96865C-3B21-4041-B850-F40C614A5824}" type="sibTrans" cxnId="{A0D5B786-1E8A-4858-8104-723DCFE7574C}">
      <dgm:prSet/>
      <dgm:spPr/>
      <dgm:t>
        <a:bodyPr/>
        <a:lstStyle/>
        <a:p>
          <a:endParaRPr lang="ru-RU"/>
        </a:p>
      </dgm:t>
    </dgm:pt>
    <dgm:pt modelId="{B864F269-4CD2-4592-A636-A97908C89D0E}">
      <dgm:prSet phldrT="[Text]"/>
      <dgm:spPr/>
      <dgm:t>
        <a:bodyPr/>
        <a:lstStyle/>
        <a:p>
          <a:r>
            <a:rPr lang="en-US" b="1" dirty="0" smtClean="0"/>
            <a:t>v</a:t>
          </a:r>
          <a:r>
            <a:rPr lang="en-US" dirty="0" smtClean="0"/>
            <a:t>: y-velocity</a:t>
          </a:r>
          <a:endParaRPr lang="ru-RU" dirty="0"/>
        </a:p>
      </dgm:t>
    </dgm:pt>
    <dgm:pt modelId="{16735F7F-689B-4C26-B86A-D4A0C5C70412}" type="parTrans" cxnId="{F2858C3E-3BA8-44F2-B4E2-BD8A4055A9BD}">
      <dgm:prSet/>
      <dgm:spPr/>
      <dgm:t>
        <a:bodyPr/>
        <a:lstStyle/>
        <a:p>
          <a:endParaRPr lang="ru-RU"/>
        </a:p>
      </dgm:t>
    </dgm:pt>
    <dgm:pt modelId="{D1711105-BC76-4226-83B5-B8435D873E32}" type="sibTrans" cxnId="{F2858C3E-3BA8-44F2-B4E2-BD8A4055A9BD}">
      <dgm:prSet/>
      <dgm:spPr/>
      <dgm:t>
        <a:bodyPr/>
        <a:lstStyle/>
        <a:p>
          <a:endParaRPr lang="ru-RU"/>
        </a:p>
      </dgm:t>
    </dgm:pt>
    <dgm:pt modelId="{A34EF136-27F1-4036-AE98-FAA759A92942}">
      <dgm:prSet phldrT="[Text]"/>
      <dgm:spPr/>
      <dgm:t>
        <a:bodyPr/>
        <a:lstStyle/>
        <a:p>
          <a:r>
            <a:rPr lang="en-US" b="1" dirty="0" smtClean="0"/>
            <a:t>w</a:t>
          </a:r>
          <a:r>
            <a:rPr lang="en-US" dirty="0" smtClean="0"/>
            <a:t>: z-velocity</a:t>
          </a:r>
          <a:endParaRPr lang="ru-RU" dirty="0"/>
        </a:p>
      </dgm:t>
    </dgm:pt>
    <dgm:pt modelId="{1C51ABFB-B682-4B2C-A19D-007A0A742893}" type="parTrans" cxnId="{A8BF7644-EB7B-47D0-8BB8-AC3124D26152}">
      <dgm:prSet/>
      <dgm:spPr/>
      <dgm:t>
        <a:bodyPr/>
        <a:lstStyle/>
        <a:p>
          <a:endParaRPr lang="ru-RU"/>
        </a:p>
      </dgm:t>
    </dgm:pt>
    <dgm:pt modelId="{82A082C9-AC11-4390-9921-534ADF5BEB37}" type="sibTrans" cxnId="{A8BF7644-EB7B-47D0-8BB8-AC3124D26152}">
      <dgm:prSet/>
      <dgm:spPr/>
      <dgm:t>
        <a:bodyPr/>
        <a:lstStyle/>
        <a:p>
          <a:endParaRPr lang="ru-RU"/>
        </a:p>
      </dgm:t>
    </dgm:pt>
    <dgm:pt modelId="{4E206892-9D06-43A1-BD58-2D0E8E33DCE2}" type="pres">
      <dgm:prSet presAssocID="{3E176282-4330-4E4E-9741-2C97CAD76F3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AA59DCA8-B2A4-4EF3-ADA4-37EF7042A4CB}" type="pres">
      <dgm:prSet presAssocID="{5037F78C-7A2A-4361-A012-BBDC67955528}" presName="root" presStyleCnt="0"/>
      <dgm:spPr/>
    </dgm:pt>
    <dgm:pt modelId="{FB222881-4164-4F1A-B801-F62764FF4D3B}" type="pres">
      <dgm:prSet presAssocID="{5037F78C-7A2A-4361-A012-BBDC67955528}" presName="rootComposite" presStyleCnt="0"/>
      <dgm:spPr/>
    </dgm:pt>
    <dgm:pt modelId="{08DB5178-C398-4C17-898C-9E4B8E5F5671}" type="pres">
      <dgm:prSet presAssocID="{5037F78C-7A2A-4361-A012-BBDC67955528}" presName="rootText" presStyleLbl="node1" presStyleIdx="0" presStyleCnt="1" custScaleX="141716" custScaleY="182826" custLinFactNeighborX="-5178" custLinFactNeighborY="-369"/>
      <dgm:spPr/>
      <dgm:t>
        <a:bodyPr/>
        <a:lstStyle/>
        <a:p>
          <a:endParaRPr lang="ru-RU"/>
        </a:p>
      </dgm:t>
    </dgm:pt>
    <dgm:pt modelId="{43EF5507-D037-41A6-85A9-1226267670EF}" type="pres">
      <dgm:prSet presAssocID="{5037F78C-7A2A-4361-A012-BBDC67955528}" presName="rootConnector" presStyleLbl="node1" presStyleIdx="0" presStyleCnt="1"/>
      <dgm:spPr/>
      <dgm:t>
        <a:bodyPr/>
        <a:lstStyle/>
        <a:p>
          <a:endParaRPr lang="ru-RU"/>
        </a:p>
      </dgm:t>
    </dgm:pt>
    <dgm:pt modelId="{99A628F9-C4B3-48C3-ACA6-F44353258DC8}" type="pres">
      <dgm:prSet presAssocID="{5037F78C-7A2A-4361-A012-BBDC67955528}" presName="childShape" presStyleCnt="0"/>
      <dgm:spPr/>
    </dgm:pt>
    <dgm:pt modelId="{4CAC8382-941A-4A8E-A373-7AA72C46610A}" type="pres">
      <dgm:prSet presAssocID="{60ED3D4B-A71E-43DC-89A7-A408D25F8842}" presName="Name13" presStyleLbl="parChTrans1D2" presStyleIdx="0" presStyleCnt="4"/>
      <dgm:spPr/>
      <dgm:t>
        <a:bodyPr/>
        <a:lstStyle/>
        <a:p>
          <a:endParaRPr lang="ru-RU"/>
        </a:p>
      </dgm:t>
    </dgm:pt>
    <dgm:pt modelId="{25847D21-167E-4926-9363-20D734A674DC}" type="pres">
      <dgm:prSet presAssocID="{AEE87ED9-2C36-4A93-8600-66FA7E10BEFC}" presName="childText" presStyleLbl="bgAcc1" presStyleIdx="0" presStyleCnt="4" custScaleX="187499" custScaleY="102082">
        <dgm:presLayoutVars>
          <dgm:bulletEnabled val="1"/>
        </dgm:presLayoutVars>
      </dgm:prSet>
      <dgm:spPr>
        <a:prstGeom prst="cube">
          <a:avLst/>
        </a:prstGeom>
      </dgm:spPr>
      <dgm:t>
        <a:bodyPr/>
        <a:lstStyle/>
        <a:p>
          <a:endParaRPr lang="ru-RU"/>
        </a:p>
      </dgm:t>
    </dgm:pt>
    <dgm:pt modelId="{664856B1-4E8C-41D9-A282-6D4EF18B85C8}" type="pres">
      <dgm:prSet presAssocID="{16735F7F-689B-4C26-B86A-D4A0C5C70412}" presName="Name13" presStyleLbl="parChTrans1D2" presStyleIdx="1" presStyleCnt="4"/>
      <dgm:spPr/>
      <dgm:t>
        <a:bodyPr/>
        <a:lstStyle/>
        <a:p>
          <a:endParaRPr lang="ru-RU"/>
        </a:p>
      </dgm:t>
    </dgm:pt>
    <dgm:pt modelId="{6BAF7E25-169B-429C-9979-D898AB1432C3}" type="pres">
      <dgm:prSet presAssocID="{B864F269-4CD2-4592-A636-A97908C89D0E}" presName="childText" presStyleLbl="bgAcc1" presStyleIdx="1" presStyleCnt="4" custScaleX="187499" custScaleY="102082">
        <dgm:presLayoutVars>
          <dgm:bulletEnabled val="1"/>
        </dgm:presLayoutVars>
      </dgm:prSet>
      <dgm:spPr>
        <a:prstGeom prst="cube">
          <a:avLst/>
        </a:prstGeom>
      </dgm:spPr>
      <dgm:t>
        <a:bodyPr/>
        <a:lstStyle/>
        <a:p>
          <a:endParaRPr lang="ru-RU"/>
        </a:p>
      </dgm:t>
    </dgm:pt>
    <dgm:pt modelId="{3034DFA1-9896-47E6-BDD1-8F135111FD88}" type="pres">
      <dgm:prSet presAssocID="{1C51ABFB-B682-4B2C-A19D-007A0A742893}" presName="Name13" presStyleLbl="parChTrans1D2" presStyleIdx="2" presStyleCnt="4"/>
      <dgm:spPr/>
      <dgm:t>
        <a:bodyPr/>
        <a:lstStyle/>
        <a:p>
          <a:endParaRPr lang="ru-RU"/>
        </a:p>
      </dgm:t>
    </dgm:pt>
    <dgm:pt modelId="{028370ED-206E-4F20-88FE-4F158DF8FD12}" type="pres">
      <dgm:prSet presAssocID="{A34EF136-27F1-4036-AE98-FAA759A92942}" presName="childText" presStyleLbl="bgAcc1" presStyleIdx="2" presStyleCnt="4" custScaleX="187499" custScaleY="102082">
        <dgm:presLayoutVars>
          <dgm:bulletEnabled val="1"/>
        </dgm:presLayoutVars>
      </dgm:prSet>
      <dgm:spPr>
        <a:prstGeom prst="cube">
          <a:avLst/>
        </a:prstGeom>
      </dgm:spPr>
      <dgm:t>
        <a:bodyPr/>
        <a:lstStyle/>
        <a:p>
          <a:endParaRPr lang="ru-RU"/>
        </a:p>
      </dgm:t>
    </dgm:pt>
    <dgm:pt modelId="{D12A5711-4AD7-42DD-BD70-3D614355A67C}" type="pres">
      <dgm:prSet presAssocID="{717DE5E1-95C0-4299-A551-30B5F8817E07}" presName="Name13" presStyleLbl="parChTrans1D2" presStyleIdx="3" presStyleCnt="4"/>
      <dgm:spPr/>
      <dgm:t>
        <a:bodyPr/>
        <a:lstStyle/>
        <a:p>
          <a:endParaRPr lang="ru-RU"/>
        </a:p>
      </dgm:t>
    </dgm:pt>
    <dgm:pt modelId="{811DC9F0-F39B-4B28-9816-E0029A467156}" type="pres">
      <dgm:prSet presAssocID="{C133872C-90D4-42DF-B5FF-C97EB0336F79}" presName="childText" presStyleLbl="bgAcc1" presStyleIdx="3" presStyleCnt="4" custScaleX="187499" custScaleY="102082">
        <dgm:presLayoutVars>
          <dgm:bulletEnabled val="1"/>
        </dgm:presLayoutVars>
      </dgm:prSet>
      <dgm:spPr>
        <a:prstGeom prst="cube">
          <a:avLst/>
        </a:prstGeom>
      </dgm:spPr>
      <dgm:t>
        <a:bodyPr/>
        <a:lstStyle/>
        <a:p>
          <a:endParaRPr lang="ru-RU"/>
        </a:p>
      </dgm:t>
    </dgm:pt>
  </dgm:ptLst>
  <dgm:cxnLst>
    <dgm:cxn modelId="{B36EA746-CC7F-4E59-B2C6-A905B1493BA5}" type="presOf" srcId="{5037F78C-7A2A-4361-A012-BBDC67955528}" destId="{08DB5178-C398-4C17-898C-9E4B8E5F5671}" srcOrd="0" destOrd="0" presId="urn:microsoft.com/office/officeart/2005/8/layout/hierarchy3"/>
    <dgm:cxn modelId="{F2858C3E-3BA8-44F2-B4E2-BD8A4055A9BD}" srcId="{5037F78C-7A2A-4361-A012-BBDC67955528}" destId="{B864F269-4CD2-4592-A636-A97908C89D0E}" srcOrd="1" destOrd="0" parTransId="{16735F7F-689B-4C26-B86A-D4A0C5C70412}" sibTransId="{D1711105-BC76-4226-83B5-B8435D873E32}"/>
    <dgm:cxn modelId="{F764AEAA-213C-465C-B0E4-526972720176}" type="presOf" srcId="{717DE5E1-95C0-4299-A551-30B5F8817E07}" destId="{D12A5711-4AD7-42DD-BD70-3D614355A67C}" srcOrd="0" destOrd="0" presId="urn:microsoft.com/office/officeart/2005/8/layout/hierarchy3"/>
    <dgm:cxn modelId="{498E3A38-FD87-4747-85D8-2B257C7FC46C}" type="presOf" srcId="{3E176282-4330-4E4E-9741-2C97CAD76F3D}" destId="{4E206892-9D06-43A1-BD58-2D0E8E33DCE2}" srcOrd="0" destOrd="0" presId="urn:microsoft.com/office/officeart/2005/8/layout/hierarchy3"/>
    <dgm:cxn modelId="{F65CB59F-F3C7-43B3-BD28-DBE459A434F8}" type="presOf" srcId="{AEE87ED9-2C36-4A93-8600-66FA7E10BEFC}" destId="{25847D21-167E-4926-9363-20D734A674DC}" srcOrd="0" destOrd="0" presId="urn:microsoft.com/office/officeart/2005/8/layout/hierarchy3"/>
    <dgm:cxn modelId="{A8BF7644-EB7B-47D0-8BB8-AC3124D26152}" srcId="{5037F78C-7A2A-4361-A012-BBDC67955528}" destId="{A34EF136-27F1-4036-AE98-FAA759A92942}" srcOrd="2" destOrd="0" parTransId="{1C51ABFB-B682-4B2C-A19D-007A0A742893}" sibTransId="{82A082C9-AC11-4390-9921-534ADF5BEB37}"/>
    <dgm:cxn modelId="{04B64BC8-B5BD-4430-A696-B36E3F252D6E}" type="presOf" srcId="{1C51ABFB-B682-4B2C-A19D-007A0A742893}" destId="{3034DFA1-9896-47E6-BDD1-8F135111FD88}" srcOrd="0" destOrd="0" presId="urn:microsoft.com/office/officeart/2005/8/layout/hierarchy3"/>
    <dgm:cxn modelId="{C659706B-7CAB-4852-89F7-27726B7A4B76}" type="presOf" srcId="{B864F269-4CD2-4592-A636-A97908C89D0E}" destId="{6BAF7E25-169B-429C-9979-D898AB1432C3}" srcOrd="0" destOrd="0" presId="urn:microsoft.com/office/officeart/2005/8/layout/hierarchy3"/>
    <dgm:cxn modelId="{58B67470-9DAA-4FD1-BE9B-BF044FDBEF4E}" type="presOf" srcId="{16735F7F-689B-4C26-B86A-D4A0C5C70412}" destId="{664856B1-4E8C-41D9-A282-6D4EF18B85C8}" srcOrd="0" destOrd="0" presId="urn:microsoft.com/office/officeart/2005/8/layout/hierarchy3"/>
    <dgm:cxn modelId="{31DDE63E-5D0C-4781-BF70-81E785CB7039}" type="presOf" srcId="{C133872C-90D4-42DF-B5FF-C97EB0336F79}" destId="{811DC9F0-F39B-4B28-9816-E0029A467156}" srcOrd="0" destOrd="0" presId="urn:microsoft.com/office/officeart/2005/8/layout/hierarchy3"/>
    <dgm:cxn modelId="{4A918E55-2D33-4DAE-AD73-74C10CA4AC87}" type="presOf" srcId="{A34EF136-27F1-4036-AE98-FAA759A92942}" destId="{028370ED-206E-4F20-88FE-4F158DF8FD12}" srcOrd="0" destOrd="0" presId="urn:microsoft.com/office/officeart/2005/8/layout/hierarchy3"/>
    <dgm:cxn modelId="{3B55786B-728B-4E31-AD2E-124D5064663A}" type="presOf" srcId="{60ED3D4B-A71E-43DC-89A7-A408D25F8842}" destId="{4CAC8382-941A-4A8E-A373-7AA72C46610A}" srcOrd="0" destOrd="0" presId="urn:microsoft.com/office/officeart/2005/8/layout/hierarchy3"/>
    <dgm:cxn modelId="{D15F5B4F-D7C6-4A5B-81C5-B5F767076921}" srcId="{5037F78C-7A2A-4361-A012-BBDC67955528}" destId="{AEE87ED9-2C36-4A93-8600-66FA7E10BEFC}" srcOrd="0" destOrd="0" parTransId="{60ED3D4B-A71E-43DC-89A7-A408D25F8842}" sibTransId="{1049D7DC-5583-4F8A-8F4A-27BA484BC684}"/>
    <dgm:cxn modelId="{A0D5B786-1E8A-4858-8104-723DCFE7574C}" srcId="{5037F78C-7A2A-4361-A012-BBDC67955528}" destId="{C133872C-90D4-42DF-B5FF-C97EB0336F79}" srcOrd="3" destOrd="0" parTransId="{717DE5E1-95C0-4299-A551-30B5F8817E07}" sibTransId="{FC96865C-3B21-4041-B850-F40C614A5824}"/>
    <dgm:cxn modelId="{D2F46892-3DE9-4950-BA9A-DB5A1690383C}" srcId="{3E176282-4330-4E4E-9741-2C97CAD76F3D}" destId="{5037F78C-7A2A-4361-A012-BBDC67955528}" srcOrd="0" destOrd="0" parTransId="{CBD34C5F-7FC3-4C9E-8BBB-5D323A3A0034}" sibTransId="{9612E46C-E738-4B44-A302-7A8F7BEA766E}"/>
    <dgm:cxn modelId="{F3F6F5C3-5F93-40B4-8FD6-A3A3977791EB}" type="presOf" srcId="{5037F78C-7A2A-4361-A012-BBDC67955528}" destId="{43EF5507-D037-41A6-85A9-1226267670EF}" srcOrd="1" destOrd="0" presId="urn:microsoft.com/office/officeart/2005/8/layout/hierarchy3"/>
    <dgm:cxn modelId="{0138B0AE-DC91-4243-83E9-C4AB4CB043C8}" type="presParOf" srcId="{4E206892-9D06-43A1-BD58-2D0E8E33DCE2}" destId="{AA59DCA8-B2A4-4EF3-ADA4-37EF7042A4CB}" srcOrd="0" destOrd="0" presId="urn:microsoft.com/office/officeart/2005/8/layout/hierarchy3"/>
    <dgm:cxn modelId="{6A8AD2DF-280C-4338-8978-5C5869E87055}" type="presParOf" srcId="{AA59DCA8-B2A4-4EF3-ADA4-37EF7042A4CB}" destId="{FB222881-4164-4F1A-B801-F62764FF4D3B}" srcOrd="0" destOrd="0" presId="urn:microsoft.com/office/officeart/2005/8/layout/hierarchy3"/>
    <dgm:cxn modelId="{5BB914AF-0F65-4FB5-A76E-65883AE46FC8}" type="presParOf" srcId="{FB222881-4164-4F1A-B801-F62764FF4D3B}" destId="{08DB5178-C398-4C17-898C-9E4B8E5F5671}" srcOrd="0" destOrd="0" presId="urn:microsoft.com/office/officeart/2005/8/layout/hierarchy3"/>
    <dgm:cxn modelId="{3B99CF8C-CDB3-43A5-8B0E-49A8FC6735A2}" type="presParOf" srcId="{FB222881-4164-4F1A-B801-F62764FF4D3B}" destId="{43EF5507-D037-41A6-85A9-1226267670EF}" srcOrd="1" destOrd="0" presId="urn:microsoft.com/office/officeart/2005/8/layout/hierarchy3"/>
    <dgm:cxn modelId="{48239D4F-180C-4FF4-A36E-E566006B7BB5}" type="presParOf" srcId="{AA59DCA8-B2A4-4EF3-ADA4-37EF7042A4CB}" destId="{99A628F9-C4B3-48C3-ACA6-F44353258DC8}" srcOrd="1" destOrd="0" presId="urn:microsoft.com/office/officeart/2005/8/layout/hierarchy3"/>
    <dgm:cxn modelId="{3ECE8C24-0B72-4C09-8351-6831E0D575B2}" type="presParOf" srcId="{99A628F9-C4B3-48C3-ACA6-F44353258DC8}" destId="{4CAC8382-941A-4A8E-A373-7AA72C46610A}" srcOrd="0" destOrd="0" presId="urn:microsoft.com/office/officeart/2005/8/layout/hierarchy3"/>
    <dgm:cxn modelId="{472D0E44-83B4-4F06-B350-1CF63AA52F32}" type="presParOf" srcId="{99A628F9-C4B3-48C3-ACA6-F44353258DC8}" destId="{25847D21-167E-4926-9363-20D734A674DC}" srcOrd="1" destOrd="0" presId="urn:microsoft.com/office/officeart/2005/8/layout/hierarchy3"/>
    <dgm:cxn modelId="{6A902D36-43DC-4E66-8B92-9B1AFDE8896D}" type="presParOf" srcId="{99A628F9-C4B3-48C3-ACA6-F44353258DC8}" destId="{664856B1-4E8C-41D9-A282-6D4EF18B85C8}" srcOrd="2" destOrd="0" presId="urn:microsoft.com/office/officeart/2005/8/layout/hierarchy3"/>
    <dgm:cxn modelId="{C381C0FE-9293-469E-8A6F-198009D6BD4F}" type="presParOf" srcId="{99A628F9-C4B3-48C3-ACA6-F44353258DC8}" destId="{6BAF7E25-169B-429C-9979-D898AB1432C3}" srcOrd="3" destOrd="0" presId="urn:microsoft.com/office/officeart/2005/8/layout/hierarchy3"/>
    <dgm:cxn modelId="{E494CD5E-B9CB-4149-9F19-4960F3B8C8A2}" type="presParOf" srcId="{99A628F9-C4B3-48C3-ACA6-F44353258DC8}" destId="{3034DFA1-9896-47E6-BDD1-8F135111FD88}" srcOrd="4" destOrd="0" presId="urn:microsoft.com/office/officeart/2005/8/layout/hierarchy3"/>
    <dgm:cxn modelId="{0AE03501-59BD-46AE-8F53-C50794F598E2}" type="presParOf" srcId="{99A628F9-C4B3-48C3-ACA6-F44353258DC8}" destId="{028370ED-206E-4F20-88FE-4F158DF8FD12}" srcOrd="5" destOrd="0" presId="urn:microsoft.com/office/officeart/2005/8/layout/hierarchy3"/>
    <dgm:cxn modelId="{B3873032-52A6-4637-8C09-A9CE9812C213}" type="presParOf" srcId="{99A628F9-C4B3-48C3-ACA6-F44353258DC8}" destId="{D12A5711-4AD7-42DD-BD70-3D614355A67C}" srcOrd="6" destOrd="0" presId="urn:microsoft.com/office/officeart/2005/8/layout/hierarchy3"/>
    <dgm:cxn modelId="{BFB5F781-894F-4C5D-B682-83C2ED4130AA}" type="presParOf" srcId="{99A628F9-C4B3-48C3-ACA6-F44353258DC8}" destId="{811DC9F0-F39B-4B28-9816-E0029A467156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AB35508-1855-4979-A74F-309728329410}" type="doc">
      <dgm:prSet loTypeId="urn:microsoft.com/office/officeart/2005/8/layout/hierarchy3" loCatId="relationship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ru-RU"/>
        </a:p>
      </dgm:t>
    </dgm:pt>
    <dgm:pt modelId="{187E6B42-2523-4EC5-9865-C60B14AC9690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1800" b="1" dirty="0" smtClean="0">
              <a:solidFill>
                <a:schemeClr val="tx1"/>
              </a:solidFill>
            </a:rPr>
            <a:t>Sweep</a:t>
          </a:r>
          <a:endParaRPr lang="ru-RU" sz="1800" b="1" dirty="0">
            <a:solidFill>
              <a:schemeClr val="tx1"/>
            </a:solidFill>
          </a:endParaRPr>
        </a:p>
      </dgm:t>
    </dgm:pt>
    <dgm:pt modelId="{5405E740-100B-493D-970C-B43FA1985384}" type="parTrans" cxnId="{DFC25E1F-31D3-44B0-AF75-368D5E86E49A}">
      <dgm:prSet/>
      <dgm:spPr/>
      <dgm:t>
        <a:bodyPr/>
        <a:lstStyle/>
        <a:p>
          <a:endParaRPr lang="ru-RU"/>
        </a:p>
      </dgm:t>
    </dgm:pt>
    <dgm:pt modelId="{AAE0A7DD-5845-4C16-85B3-021A4177F5DE}" type="sibTrans" cxnId="{DFC25E1F-31D3-44B0-AF75-368D5E86E49A}">
      <dgm:prSet/>
      <dgm:spPr/>
      <dgm:t>
        <a:bodyPr/>
        <a:lstStyle/>
        <a:p>
          <a:endParaRPr lang="ru-RU"/>
        </a:p>
      </dgm:t>
    </dgm:pt>
    <dgm:pt modelId="{90D81512-A614-4F96-9AE2-F9277E3DB10F}">
      <dgm:prSet phldrT="[Text]"/>
      <dgm:spPr/>
      <dgm:t>
        <a:bodyPr/>
        <a:lstStyle/>
        <a:p>
          <a:r>
            <a:rPr lang="en-US" dirty="0" smtClean="0"/>
            <a:t>Solves many tridiagonal systems independently</a:t>
          </a:r>
          <a:endParaRPr lang="ru-RU" dirty="0"/>
        </a:p>
      </dgm:t>
    </dgm:pt>
    <dgm:pt modelId="{92613BD6-2CE3-4CB4-B5C4-37A9AB728122}" type="parTrans" cxnId="{06032AD0-9A06-436F-A29F-341EDA986AF7}">
      <dgm:prSet/>
      <dgm:spPr/>
      <dgm:t>
        <a:bodyPr/>
        <a:lstStyle/>
        <a:p>
          <a:endParaRPr lang="ru-RU"/>
        </a:p>
      </dgm:t>
    </dgm:pt>
    <dgm:pt modelId="{6F5C7F63-E73A-40EC-B848-FA929AD2C3BE}" type="sibTrans" cxnId="{06032AD0-9A06-436F-A29F-341EDA986AF7}">
      <dgm:prSet/>
      <dgm:spPr/>
      <dgm:t>
        <a:bodyPr/>
        <a:lstStyle/>
        <a:p>
          <a:endParaRPr lang="ru-RU"/>
        </a:p>
      </dgm:t>
    </dgm:pt>
    <dgm:pt modelId="{142AFD94-9258-4D3C-9939-39323B5359C1}" type="pres">
      <dgm:prSet presAssocID="{0AB35508-1855-4979-A74F-30972832941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02AD53B7-47CE-4DAC-9537-20DDBA887E1A}" type="pres">
      <dgm:prSet presAssocID="{187E6B42-2523-4EC5-9865-C60B14AC9690}" presName="root" presStyleCnt="0"/>
      <dgm:spPr/>
    </dgm:pt>
    <dgm:pt modelId="{548137FE-52A3-492E-82E7-F645392D7CFF}" type="pres">
      <dgm:prSet presAssocID="{187E6B42-2523-4EC5-9865-C60B14AC9690}" presName="rootComposite" presStyleCnt="0"/>
      <dgm:spPr/>
    </dgm:pt>
    <dgm:pt modelId="{5860F5F5-C420-42D2-A6F9-99CE5A33D92B}" type="pres">
      <dgm:prSet presAssocID="{187E6B42-2523-4EC5-9865-C60B14AC9690}" presName="rootText" presStyleLbl="node1" presStyleIdx="0" presStyleCnt="1" custLinFactNeighborY="25000"/>
      <dgm:spPr/>
      <dgm:t>
        <a:bodyPr/>
        <a:lstStyle/>
        <a:p>
          <a:endParaRPr lang="ru-RU"/>
        </a:p>
      </dgm:t>
    </dgm:pt>
    <dgm:pt modelId="{5AFB0EC9-28B3-4ED1-B914-60CDD3331347}" type="pres">
      <dgm:prSet presAssocID="{187E6B42-2523-4EC5-9865-C60B14AC9690}" presName="rootConnector" presStyleLbl="node1" presStyleIdx="0" presStyleCnt="1"/>
      <dgm:spPr/>
      <dgm:t>
        <a:bodyPr/>
        <a:lstStyle/>
        <a:p>
          <a:endParaRPr lang="ru-RU"/>
        </a:p>
      </dgm:t>
    </dgm:pt>
    <dgm:pt modelId="{D4A5F214-C4C3-420A-B7DE-43D1029C0A5A}" type="pres">
      <dgm:prSet presAssocID="{187E6B42-2523-4EC5-9865-C60B14AC9690}" presName="childShape" presStyleCnt="0"/>
      <dgm:spPr/>
    </dgm:pt>
    <dgm:pt modelId="{4826060C-5EF6-4079-AB72-F3888003D907}" type="pres">
      <dgm:prSet presAssocID="{92613BD6-2CE3-4CB4-B5C4-37A9AB728122}" presName="Name13" presStyleLbl="parChTrans1D2" presStyleIdx="0" presStyleCnt="1"/>
      <dgm:spPr/>
      <dgm:t>
        <a:bodyPr/>
        <a:lstStyle/>
        <a:p>
          <a:endParaRPr lang="ru-RU"/>
        </a:p>
      </dgm:t>
    </dgm:pt>
    <dgm:pt modelId="{113BA503-CC08-4C35-B349-13756F0F7050}" type="pres">
      <dgm:prSet presAssocID="{90D81512-A614-4F96-9AE2-F9277E3DB10F}" presName="childText" presStyleLbl="bgAcc1" presStyleIdx="0" presStyleCnt="1" custLinFactNeighborX="-1563" custLinFactNeighborY="3333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C6579E5F-6DB9-474E-A634-7B85903C787C}" type="presOf" srcId="{92613BD6-2CE3-4CB4-B5C4-37A9AB728122}" destId="{4826060C-5EF6-4079-AB72-F3888003D907}" srcOrd="0" destOrd="0" presId="urn:microsoft.com/office/officeart/2005/8/layout/hierarchy3"/>
    <dgm:cxn modelId="{DFC25E1F-31D3-44B0-AF75-368D5E86E49A}" srcId="{0AB35508-1855-4979-A74F-309728329410}" destId="{187E6B42-2523-4EC5-9865-C60B14AC9690}" srcOrd="0" destOrd="0" parTransId="{5405E740-100B-493D-970C-B43FA1985384}" sibTransId="{AAE0A7DD-5845-4C16-85B3-021A4177F5DE}"/>
    <dgm:cxn modelId="{35720685-5795-43EF-B3AC-8C047D1C8708}" type="presOf" srcId="{90D81512-A614-4F96-9AE2-F9277E3DB10F}" destId="{113BA503-CC08-4C35-B349-13756F0F7050}" srcOrd="0" destOrd="0" presId="urn:microsoft.com/office/officeart/2005/8/layout/hierarchy3"/>
    <dgm:cxn modelId="{2091BC6A-9E92-4190-A04A-BF526A6DD754}" type="presOf" srcId="{0AB35508-1855-4979-A74F-309728329410}" destId="{142AFD94-9258-4D3C-9939-39323B5359C1}" srcOrd="0" destOrd="0" presId="urn:microsoft.com/office/officeart/2005/8/layout/hierarchy3"/>
    <dgm:cxn modelId="{06032AD0-9A06-436F-A29F-341EDA986AF7}" srcId="{187E6B42-2523-4EC5-9865-C60B14AC9690}" destId="{90D81512-A614-4F96-9AE2-F9277E3DB10F}" srcOrd="0" destOrd="0" parTransId="{92613BD6-2CE3-4CB4-B5C4-37A9AB728122}" sibTransId="{6F5C7F63-E73A-40EC-B848-FA929AD2C3BE}"/>
    <dgm:cxn modelId="{D6C60076-D957-42D4-9CC9-B82AFE535A5E}" type="presOf" srcId="{187E6B42-2523-4EC5-9865-C60B14AC9690}" destId="{5860F5F5-C420-42D2-A6F9-99CE5A33D92B}" srcOrd="0" destOrd="0" presId="urn:microsoft.com/office/officeart/2005/8/layout/hierarchy3"/>
    <dgm:cxn modelId="{6BCA7D2C-3046-4494-9766-9745CB6FB45B}" type="presOf" srcId="{187E6B42-2523-4EC5-9865-C60B14AC9690}" destId="{5AFB0EC9-28B3-4ED1-B914-60CDD3331347}" srcOrd="1" destOrd="0" presId="urn:microsoft.com/office/officeart/2005/8/layout/hierarchy3"/>
    <dgm:cxn modelId="{8B39EB0C-CE97-4F12-A9A9-BF05A0C36D30}" type="presParOf" srcId="{142AFD94-9258-4D3C-9939-39323B5359C1}" destId="{02AD53B7-47CE-4DAC-9537-20DDBA887E1A}" srcOrd="0" destOrd="0" presId="urn:microsoft.com/office/officeart/2005/8/layout/hierarchy3"/>
    <dgm:cxn modelId="{1E68555A-A632-4173-ACDA-C78EEDCD1A0A}" type="presParOf" srcId="{02AD53B7-47CE-4DAC-9537-20DDBA887E1A}" destId="{548137FE-52A3-492E-82E7-F645392D7CFF}" srcOrd="0" destOrd="0" presId="urn:microsoft.com/office/officeart/2005/8/layout/hierarchy3"/>
    <dgm:cxn modelId="{93D0F150-C831-4780-AFED-73AC7D380794}" type="presParOf" srcId="{548137FE-52A3-492E-82E7-F645392D7CFF}" destId="{5860F5F5-C420-42D2-A6F9-99CE5A33D92B}" srcOrd="0" destOrd="0" presId="urn:microsoft.com/office/officeart/2005/8/layout/hierarchy3"/>
    <dgm:cxn modelId="{DB4D5BCB-C0F8-4ACD-A426-A675E6F38BD5}" type="presParOf" srcId="{548137FE-52A3-492E-82E7-F645392D7CFF}" destId="{5AFB0EC9-28B3-4ED1-B914-60CDD3331347}" srcOrd="1" destOrd="0" presId="urn:microsoft.com/office/officeart/2005/8/layout/hierarchy3"/>
    <dgm:cxn modelId="{AA4DEF44-9821-4B4B-8DB2-3D958BEF4B13}" type="presParOf" srcId="{02AD53B7-47CE-4DAC-9537-20DDBA887E1A}" destId="{D4A5F214-C4C3-420A-B7DE-43D1029C0A5A}" srcOrd="1" destOrd="0" presId="urn:microsoft.com/office/officeart/2005/8/layout/hierarchy3"/>
    <dgm:cxn modelId="{FFBFF0DD-97A4-47B6-9708-6039B0B3787C}" type="presParOf" srcId="{D4A5F214-C4C3-420A-B7DE-43D1029C0A5A}" destId="{4826060C-5EF6-4079-AB72-F3888003D907}" srcOrd="0" destOrd="0" presId="urn:microsoft.com/office/officeart/2005/8/layout/hierarchy3"/>
    <dgm:cxn modelId="{3379387C-9599-475A-94A5-4F7B07160803}" type="presParOf" srcId="{D4A5F214-C4C3-420A-B7DE-43D1029C0A5A}" destId="{113BA503-CC08-4C35-B349-13756F0F7050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E176282-4330-4E4E-9741-2C97CAD76F3D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037F78C-7A2A-4361-A012-BBDC67955528}">
      <dgm:prSet phldrT="[Text]" custT="1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sz="1400" b="1" dirty="0" smtClean="0"/>
            <a:t>N time layer</a:t>
          </a:r>
          <a:endParaRPr lang="ru-RU" sz="1400" b="1" dirty="0"/>
        </a:p>
      </dgm:t>
    </dgm:pt>
    <dgm:pt modelId="{CBD34C5F-7FC3-4C9E-8BBB-5D323A3A0034}" type="parTrans" cxnId="{D2F46892-3DE9-4950-BA9A-DB5A1690383C}">
      <dgm:prSet/>
      <dgm:spPr/>
      <dgm:t>
        <a:bodyPr/>
        <a:lstStyle/>
        <a:p>
          <a:endParaRPr lang="ru-RU"/>
        </a:p>
      </dgm:t>
    </dgm:pt>
    <dgm:pt modelId="{9612E46C-E738-4B44-A302-7A8F7BEA766E}" type="sibTrans" cxnId="{D2F46892-3DE9-4950-BA9A-DB5A1690383C}">
      <dgm:prSet/>
      <dgm:spPr/>
      <dgm:t>
        <a:bodyPr/>
        <a:lstStyle/>
        <a:p>
          <a:endParaRPr lang="ru-RU"/>
        </a:p>
      </dgm:t>
    </dgm:pt>
    <dgm:pt modelId="{AEE87ED9-2C36-4A93-8600-66FA7E10BEFC}">
      <dgm:prSet phldrT="[Text]"/>
      <dgm:spPr/>
      <dgm:t>
        <a:bodyPr/>
        <a:lstStyle/>
        <a:p>
          <a:r>
            <a:rPr lang="en-US" b="1" dirty="0" smtClean="0"/>
            <a:t>u</a:t>
          </a:r>
          <a:r>
            <a:rPr lang="en-US" dirty="0" smtClean="0"/>
            <a:t>: x-velocity</a:t>
          </a:r>
          <a:endParaRPr lang="ru-RU" dirty="0"/>
        </a:p>
      </dgm:t>
    </dgm:pt>
    <dgm:pt modelId="{60ED3D4B-A71E-43DC-89A7-A408D25F8842}" type="parTrans" cxnId="{D15F5B4F-D7C6-4A5B-81C5-B5F767076921}">
      <dgm:prSet/>
      <dgm:spPr/>
      <dgm:t>
        <a:bodyPr/>
        <a:lstStyle/>
        <a:p>
          <a:endParaRPr lang="ru-RU"/>
        </a:p>
      </dgm:t>
    </dgm:pt>
    <dgm:pt modelId="{1049D7DC-5583-4F8A-8F4A-27BA484BC684}" type="sibTrans" cxnId="{D15F5B4F-D7C6-4A5B-81C5-B5F767076921}">
      <dgm:prSet/>
      <dgm:spPr/>
      <dgm:t>
        <a:bodyPr/>
        <a:lstStyle/>
        <a:p>
          <a:endParaRPr lang="ru-RU"/>
        </a:p>
      </dgm:t>
    </dgm:pt>
    <dgm:pt modelId="{C133872C-90D4-42DF-B5FF-C97EB0336F79}">
      <dgm:prSet phldrT="[Text]"/>
      <dgm:spPr/>
      <dgm:t>
        <a:bodyPr/>
        <a:lstStyle/>
        <a:p>
          <a:r>
            <a:rPr lang="en-US" b="1" dirty="0" smtClean="0"/>
            <a:t>T</a:t>
          </a:r>
          <a:r>
            <a:rPr lang="en-US" dirty="0" smtClean="0"/>
            <a:t>: temperature</a:t>
          </a:r>
          <a:endParaRPr lang="ru-RU" dirty="0"/>
        </a:p>
      </dgm:t>
    </dgm:pt>
    <dgm:pt modelId="{717DE5E1-95C0-4299-A551-30B5F8817E07}" type="parTrans" cxnId="{A0D5B786-1E8A-4858-8104-723DCFE7574C}">
      <dgm:prSet/>
      <dgm:spPr/>
      <dgm:t>
        <a:bodyPr/>
        <a:lstStyle/>
        <a:p>
          <a:endParaRPr lang="ru-RU"/>
        </a:p>
      </dgm:t>
    </dgm:pt>
    <dgm:pt modelId="{FC96865C-3B21-4041-B850-F40C614A5824}" type="sibTrans" cxnId="{A0D5B786-1E8A-4858-8104-723DCFE7574C}">
      <dgm:prSet/>
      <dgm:spPr/>
      <dgm:t>
        <a:bodyPr/>
        <a:lstStyle/>
        <a:p>
          <a:endParaRPr lang="ru-RU"/>
        </a:p>
      </dgm:t>
    </dgm:pt>
    <dgm:pt modelId="{B864F269-4CD2-4592-A636-A97908C89D0E}">
      <dgm:prSet phldrT="[Text]"/>
      <dgm:spPr/>
      <dgm:t>
        <a:bodyPr/>
        <a:lstStyle/>
        <a:p>
          <a:r>
            <a:rPr lang="en-US" b="1" dirty="0" smtClean="0"/>
            <a:t>v</a:t>
          </a:r>
          <a:r>
            <a:rPr lang="en-US" dirty="0" smtClean="0"/>
            <a:t>: y-velocity</a:t>
          </a:r>
          <a:endParaRPr lang="ru-RU" dirty="0"/>
        </a:p>
      </dgm:t>
    </dgm:pt>
    <dgm:pt modelId="{16735F7F-689B-4C26-B86A-D4A0C5C70412}" type="parTrans" cxnId="{F2858C3E-3BA8-44F2-B4E2-BD8A4055A9BD}">
      <dgm:prSet/>
      <dgm:spPr/>
      <dgm:t>
        <a:bodyPr/>
        <a:lstStyle/>
        <a:p>
          <a:endParaRPr lang="ru-RU"/>
        </a:p>
      </dgm:t>
    </dgm:pt>
    <dgm:pt modelId="{D1711105-BC76-4226-83B5-B8435D873E32}" type="sibTrans" cxnId="{F2858C3E-3BA8-44F2-B4E2-BD8A4055A9BD}">
      <dgm:prSet/>
      <dgm:spPr/>
      <dgm:t>
        <a:bodyPr/>
        <a:lstStyle/>
        <a:p>
          <a:endParaRPr lang="ru-RU"/>
        </a:p>
      </dgm:t>
    </dgm:pt>
    <dgm:pt modelId="{A34EF136-27F1-4036-AE98-FAA759A92942}">
      <dgm:prSet phldrT="[Text]"/>
      <dgm:spPr/>
      <dgm:t>
        <a:bodyPr/>
        <a:lstStyle/>
        <a:p>
          <a:r>
            <a:rPr lang="en-US" b="1" dirty="0" smtClean="0"/>
            <a:t>w</a:t>
          </a:r>
          <a:r>
            <a:rPr lang="en-US" dirty="0" smtClean="0"/>
            <a:t>: z-velocity</a:t>
          </a:r>
          <a:endParaRPr lang="ru-RU" dirty="0"/>
        </a:p>
      </dgm:t>
    </dgm:pt>
    <dgm:pt modelId="{1C51ABFB-B682-4B2C-A19D-007A0A742893}" type="parTrans" cxnId="{A8BF7644-EB7B-47D0-8BB8-AC3124D26152}">
      <dgm:prSet/>
      <dgm:spPr/>
      <dgm:t>
        <a:bodyPr/>
        <a:lstStyle/>
        <a:p>
          <a:endParaRPr lang="ru-RU"/>
        </a:p>
      </dgm:t>
    </dgm:pt>
    <dgm:pt modelId="{82A082C9-AC11-4390-9921-534ADF5BEB37}" type="sibTrans" cxnId="{A8BF7644-EB7B-47D0-8BB8-AC3124D26152}">
      <dgm:prSet/>
      <dgm:spPr/>
      <dgm:t>
        <a:bodyPr/>
        <a:lstStyle/>
        <a:p>
          <a:endParaRPr lang="ru-RU"/>
        </a:p>
      </dgm:t>
    </dgm:pt>
    <dgm:pt modelId="{4E206892-9D06-43A1-BD58-2D0E8E33DCE2}" type="pres">
      <dgm:prSet presAssocID="{3E176282-4330-4E4E-9741-2C97CAD76F3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AA59DCA8-B2A4-4EF3-ADA4-37EF7042A4CB}" type="pres">
      <dgm:prSet presAssocID="{5037F78C-7A2A-4361-A012-BBDC67955528}" presName="root" presStyleCnt="0"/>
      <dgm:spPr/>
    </dgm:pt>
    <dgm:pt modelId="{FB222881-4164-4F1A-B801-F62764FF4D3B}" type="pres">
      <dgm:prSet presAssocID="{5037F78C-7A2A-4361-A012-BBDC67955528}" presName="rootComposite" presStyleCnt="0"/>
      <dgm:spPr/>
    </dgm:pt>
    <dgm:pt modelId="{08DB5178-C398-4C17-898C-9E4B8E5F5671}" type="pres">
      <dgm:prSet presAssocID="{5037F78C-7A2A-4361-A012-BBDC67955528}" presName="rootText" presStyleLbl="node1" presStyleIdx="0" presStyleCnt="1" custScaleX="141716" custScaleY="182826" custLinFactNeighborX="-5178" custLinFactNeighborY="-369"/>
      <dgm:spPr/>
      <dgm:t>
        <a:bodyPr/>
        <a:lstStyle/>
        <a:p>
          <a:endParaRPr lang="ru-RU"/>
        </a:p>
      </dgm:t>
    </dgm:pt>
    <dgm:pt modelId="{43EF5507-D037-41A6-85A9-1226267670EF}" type="pres">
      <dgm:prSet presAssocID="{5037F78C-7A2A-4361-A012-BBDC67955528}" presName="rootConnector" presStyleLbl="node1" presStyleIdx="0" presStyleCnt="1"/>
      <dgm:spPr/>
      <dgm:t>
        <a:bodyPr/>
        <a:lstStyle/>
        <a:p>
          <a:endParaRPr lang="ru-RU"/>
        </a:p>
      </dgm:t>
    </dgm:pt>
    <dgm:pt modelId="{99A628F9-C4B3-48C3-ACA6-F44353258DC8}" type="pres">
      <dgm:prSet presAssocID="{5037F78C-7A2A-4361-A012-BBDC67955528}" presName="childShape" presStyleCnt="0"/>
      <dgm:spPr/>
    </dgm:pt>
    <dgm:pt modelId="{4CAC8382-941A-4A8E-A373-7AA72C46610A}" type="pres">
      <dgm:prSet presAssocID="{60ED3D4B-A71E-43DC-89A7-A408D25F8842}" presName="Name13" presStyleLbl="parChTrans1D2" presStyleIdx="0" presStyleCnt="4"/>
      <dgm:spPr/>
      <dgm:t>
        <a:bodyPr/>
        <a:lstStyle/>
        <a:p>
          <a:endParaRPr lang="ru-RU"/>
        </a:p>
      </dgm:t>
    </dgm:pt>
    <dgm:pt modelId="{25847D21-167E-4926-9363-20D734A674DC}" type="pres">
      <dgm:prSet presAssocID="{AEE87ED9-2C36-4A93-8600-66FA7E10BEFC}" presName="childText" presStyleLbl="bgAcc1" presStyleIdx="0" presStyleCnt="4" custScaleX="187499" custScaleY="102082">
        <dgm:presLayoutVars>
          <dgm:bulletEnabled val="1"/>
        </dgm:presLayoutVars>
      </dgm:prSet>
      <dgm:spPr>
        <a:prstGeom prst="cube">
          <a:avLst/>
        </a:prstGeom>
      </dgm:spPr>
      <dgm:t>
        <a:bodyPr/>
        <a:lstStyle/>
        <a:p>
          <a:endParaRPr lang="ru-RU"/>
        </a:p>
      </dgm:t>
    </dgm:pt>
    <dgm:pt modelId="{664856B1-4E8C-41D9-A282-6D4EF18B85C8}" type="pres">
      <dgm:prSet presAssocID="{16735F7F-689B-4C26-B86A-D4A0C5C70412}" presName="Name13" presStyleLbl="parChTrans1D2" presStyleIdx="1" presStyleCnt="4"/>
      <dgm:spPr/>
      <dgm:t>
        <a:bodyPr/>
        <a:lstStyle/>
        <a:p>
          <a:endParaRPr lang="ru-RU"/>
        </a:p>
      </dgm:t>
    </dgm:pt>
    <dgm:pt modelId="{6BAF7E25-169B-429C-9979-D898AB1432C3}" type="pres">
      <dgm:prSet presAssocID="{B864F269-4CD2-4592-A636-A97908C89D0E}" presName="childText" presStyleLbl="bgAcc1" presStyleIdx="1" presStyleCnt="4" custScaleX="187499" custScaleY="102082">
        <dgm:presLayoutVars>
          <dgm:bulletEnabled val="1"/>
        </dgm:presLayoutVars>
      </dgm:prSet>
      <dgm:spPr>
        <a:prstGeom prst="cube">
          <a:avLst/>
        </a:prstGeom>
      </dgm:spPr>
      <dgm:t>
        <a:bodyPr/>
        <a:lstStyle/>
        <a:p>
          <a:endParaRPr lang="ru-RU"/>
        </a:p>
      </dgm:t>
    </dgm:pt>
    <dgm:pt modelId="{3034DFA1-9896-47E6-BDD1-8F135111FD88}" type="pres">
      <dgm:prSet presAssocID="{1C51ABFB-B682-4B2C-A19D-007A0A742893}" presName="Name13" presStyleLbl="parChTrans1D2" presStyleIdx="2" presStyleCnt="4"/>
      <dgm:spPr/>
      <dgm:t>
        <a:bodyPr/>
        <a:lstStyle/>
        <a:p>
          <a:endParaRPr lang="ru-RU"/>
        </a:p>
      </dgm:t>
    </dgm:pt>
    <dgm:pt modelId="{028370ED-206E-4F20-88FE-4F158DF8FD12}" type="pres">
      <dgm:prSet presAssocID="{A34EF136-27F1-4036-AE98-FAA759A92942}" presName="childText" presStyleLbl="bgAcc1" presStyleIdx="2" presStyleCnt="4" custScaleX="187499" custScaleY="102082">
        <dgm:presLayoutVars>
          <dgm:bulletEnabled val="1"/>
        </dgm:presLayoutVars>
      </dgm:prSet>
      <dgm:spPr>
        <a:prstGeom prst="cube">
          <a:avLst/>
        </a:prstGeom>
      </dgm:spPr>
      <dgm:t>
        <a:bodyPr/>
        <a:lstStyle/>
        <a:p>
          <a:endParaRPr lang="ru-RU"/>
        </a:p>
      </dgm:t>
    </dgm:pt>
    <dgm:pt modelId="{D12A5711-4AD7-42DD-BD70-3D614355A67C}" type="pres">
      <dgm:prSet presAssocID="{717DE5E1-95C0-4299-A551-30B5F8817E07}" presName="Name13" presStyleLbl="parChTrans1D2" presStyleIdx="3" presStyleCnt="4"/>
      <dgm:spPr/>
      <dgm:t>
        <a:bodyPr/>
        <a:lstStyle/>
        <a:p>
          <a:endParaRPr lang="ru-RU"/>
        </a:p>
      </dgm:t>
    </dgm:pt>
    <dgm:pt modelId="{811DC9F0-F39B-4B28-9816-E0029A467156}" type="pres">
      <dgm:prSet presAssocID="{C133872C-90D4-42DF-B5FF-C97EB0336F79}" presName="childText" presStyleLbl="bgAcc1" presStyleIdx="3" presStyleCnt="4" custScaleX="187499" custScaleY="102082">
        <dgm:presLayoutVars>
          <dgm:bulletEnabled val="1"/>
        </dgm:presLayoutVars>
      </dgm:prSet>
      <dgm:spPr>
        <a:prstGeom prst="cube">
          <a:avLst/>
        </a:prstGeom>
      </dgm:spPr>
      <dgm:t>
        <a:bodyPr/>
        <a:lstStyle/>
        <a:p>
          <a:endParaRPr lang="ru-RU"/>
        </a:p>
      </dgm:t>
    </dgm:pt>
  </dgm:ptLst>
  <dgm:cxnLst>
    <dgm:cxn modelId="{D2F46892-3DE9-4950-BA9A-DB5A1690383C}" srcId="{3E176282-4330-4E4E-9741-2C97CAD76F3D}" destId="{5037F78C-7A2A-4361-A012-BBDC67955528}" srcOrd="0" destOrd="0" parTransId="{CBD34C5F-7FC3-4C9E-8BBB-5D323A3A0034}" sibTransId="{9612E46C-E738-4B44-A302-7A8F7BEA766E}"/>
    <dgm:cxn modelId="{A9C3A74A-F2BD-4847-9B46-F139452363E3}" type="presOf" srcId="{5037F78C-7A2A-4361-A012-BBDC67955528}" destId="{08DB5178-C398-4C17-898C-9E4B8E5F5671}" srcOrd="0" destOrd="0" presId="urn:microsoft.com/office/officeart/2005/8/layout/hierarchy3"/>
    <dgm:cxn modelId="{F128FE6B-4DB6-4D6A-86D6-2F567223C647}" type="presOf" srcId="{16735F7F-689B-4C26-B86A-D4A0C5C70412}" destId="{664856B1-4E8C-41D9-A282-6D4EF18B85C8}" srcOrd="0" destOrd="0" presId="urn:microsoft.com/office/officeart/2005/8/layout/hierarchy3"/>
    <dgm:cxn modelId="{803D5B3B-3CBD-4477-AD85-85303F89755F}" type="presOf" srcId="{717DE5E1-95C0-4299-A551-30B5F8817E07}" destId="{D12A5711-4AD7-42DD-BD70-3D614355A67C}" srcOrd="0" destOrd="0" presId="urn:microsoft.com/office/officeart/2005/8/layout/hierarchy3"/>
    <dgm:cxn modelId="{D15F5B4F-D7C6-4A5B-81C5-B5F767076921}" srcId="{5037F78C-7A2A-4361-A012-BBDC67955528}" destId="{AEE87ED9-2C36-4A93-8600-66FA7E10BEFC}" srcOrd="0" destOrd="0" parTransId="{60ED3D4B-A71E-43DC-89A7-A408D25F8842}" sibTransId="{1049D7DC-5583-4F8A-8F4A-27BA484BC684}"/>
    <dgm:cxn modelId="{F2858C3E-3BA8-44F2-B4E2-BD8A4055A9BD}" srcId="{5037F78C-7A2A-4361-A012-BBDC67955528}" destId="{B864F269-4CD2-4592-A636-A97908C89D0E}" srcOrd="1" destOrd="0" parTransId="{16735F7F-689B-4C26-B86A-D4A0C5C70412}" sibTransId="{D1711105-BC76-4226-83B5-B8435D873E32}"/>
    <dgm:cxn modelId="{9D13F71D-83D0-4ABA-B6A1-88D9F90C334D}" type="presOf" srcId="{A34EF136-27F1-4036-AE98-FAA759A92942}" destId="{028370ED-206E-4F20-88FE-4F158DF8FD12}" srcOrd="0" destOrd="0" presId="urn:microsoft.com/office/officeart/2005/8/layout/hierarchy3"/>
    <dgm:cxn modelId="{7E697787-5E47-4D56-8AD9-73ACFBB4421F}" type="presOf" srcId="{C133872C-90D4-42DF-B5FF-C97EB0336F79}" destId="{811DC9F0-F39B-4B28-9816-E0029A467156}" srcOrd="0" destOrd="0" presId="urn:microsoft.com/office/officeart/2005/8/layout/hierarchy3"/>
    <dgm:cxn modelId="{974F94A5-9E21-4B87-9CF2-B4FA3D9AA284}" type="presOf" srcId="{B864F269-4CD2-4592-A636-A97908C89D0E}" destId="{6BAF7E25-169B-429C-9979-D898AB1432C3}" srcOrd="0" destOrd="0" presId="urn:microsoft.com/office/officeart/2005/8/layout/hierarchy3"/>
    <dgm:cxn modelId="{20C64D3F-61E6-44F9-913A-2915A9C7BF98}" type="presOf" srcId="{5037F78C-7A2A-4361-A012-BBDC67955528}" destId="{43EF5507-D037-41A6-85A9-1226267670EF}" srcOrd="1" destOrd="0" presId="urn:microsoft.com/office/officeart/2005/8/layout/hierarchy3"/>
    <dgm:cxn modelId="{C474C1D8-E286-482A-83B5-D389AC9A5A13}" type="presOf" srcId="{1C51ABFB-B682-4B2C-A19D-007A0A742893}" destId="{3034DFA1-9896-47E6-BDD1-8F135111FD88}" srcOrd="0" destOrd="0" presId="urn:microsoft.com/office/officeart/2005/8/layout/hierarchy3"/>
    <dgm:cxn modelId="{9A12FC0C-BB74-4A72-8D59-4997C83D3DDB}" type="presOf" srcId="{AEE87ED9-2C36-4A93-8600-66FA7E10BEFC}" destId="{25847D21-167E-4926-9363-20D734A674DC}" srcOrd="0" destOrd="0" presId="urn:microsoft.com/office/officeart/2005/8/layout/hierarchy3"/>
    <dgm:cxn modelId="{086E0F6E-06F1-4BE9-80BC-646CD17EDE23}" type="presOf" srcId="{60ED3D4B-A71E-43DC-89A7-A408D25F8842}" destId="{4CAC8382-941A-4A8E-A373-7AA72C46610A}" srcOrd="0" destOrd="0" presId="urn:microsoft.com/office/officeart/2005/8/layout/hierarchy3"/>
    <dgm:cxn modelId="{E712B142-88DD-4D71-B95E-B48430E85041}" type="presOf" srcId="{3E176282-4330-4E4E-9741-2C97CAD76F3D}" destId="{4E206892-9D06-43A1-BD58-2D0E8E33DCE2}" srcOrd="0" destOrd="0" presId="urn:microsoft.com/office/officeart/2005/8/layout/hierarchy3"/>
    <dgm:cxn modelId="{A8BF7644-EB7B-47D0-8BB8-AC3124D26152}" srcId="{5037F78C-7A2A-4361-A012-BBDC67955528}" destId="{A34EF136-27F1-4036-AE98-FAA759A92942}" srcOrd="2" destOrd="0" parTransId="{1C51ABFB-B682-4B2C-A19D-007A0A742893}" sibTransId="{82A082C9-AC11-4390-9921-534ADF5BEB37}"/>
    <dgm:cxn modelId="{A0D5B786-1E8A-4858-8104-723DCFE7574C}" srcId="{5037F78C-7A2A-4361-A012-BBDC67955528}" destId="{C133872C-90D4-42DF-B5FF-C97EB0336F79}" srcOrd="3" destOrd="0" parTransId="{717DE5E1-95C0-4299-A551-30B5F8817E07}" sibTransId="{FC96865C-3B21-4041-B850-F40C614A5824}"/>
    <dgm:cxn modelId="{0968B6B8-9A64-4FD8-BD82-5BF1EE0E15F9}" type="presParOf" srcId="{4E206892-9D06-43A1-BD58-2D0E8E33DCE2}" destId="{AA59DCA8-B2A4-4EF3-ADA4-37EF7042A4CB}" srcOrd="0" destOrd="0" presId="urn:microsoft.com/office/officeart/2005/8/layout/hierarchy3"/>
    <dgm:cxn modelId="{7D1378DA-550D-4693-A58D-83D94FCE34D3}" type="presParOf" srcId="{AA59DCA8-B2A4-4EF3-ADA4-37EF7042A4CB}" destId="{FB222881-4164-4F1A-B801-F62764FF4D3B}" srcOrd="0" destOrd="0" presId="urn:microsoft.com/office/officeart/2005/8/layout/hierarchy3"/>
    <dgm:cxn modelId="{945D74DC-158E-4536-ACF9-D48F6C695483}" type="presParOf" srcId="{FB222881-4164-4F1A-B801-F62764FF4D3B}" destId="{08DB5178-C398-4C17-898C-9E4B8E5F5671}" srcOrd="0" destOrd="0" presId="urn:microsoft.com/office/officeart/2005/8/layout/hierarchy3"/>
    <dgm:cxn modelId="{B3AD8092-CCF1-4530-ABDA-BA7332C42771}" type="presParOf" srcId="{FB222881-4164-4F1A-B801-F62764FF4D3B}" destId="{43EF5507-D037-41A6-85A9-1226267670EF}" srcOrd="1" destOrd="0" presId="urn:microsoft.com/office/officeart/2005/8/layout/hierarchy3"/>
    <dgm:cxn modelId="{B56AC638-10A4-4D5E-993E-A0AD4C7C9287}" type="presParOf" srcId="{AA59DCA8-B2A4-4EF3-ADA4-37EF7042A4CB}" destId="{99A628F9-C4B3-48C3-ACA6-F44353258DC8}" srcOrd="1" destOrd="0" presId="urn:microsoft.com/office/officeart/2005/8/layout/hierarchy3"/>
    <dgm:cxn modelId="{66B97B1E-180A-44FC-92FB-EA629AACC606}" type="presParOf" srcId="{99A628F9-C4B3-48C3-ACA6-F44353258DC8}" destId="{4CAC8382-941A-4A8E-A373-7AA72C46610A}" srcOrd="0" destOrd="0" presId="urn:microsoft.com/office/officeart/2005/8/layout/hierarchy3"/>
    <dgm:cxn modelId="{91E93E46-719E-4F6C-9A56-F722ECF6E318}" type="presParOf" srcId="{99A628F9-C4B3-48C3-ACA6-F44353258DC8}" destId="{25847D21-167E-4926-9363-20D734A674DC}" srcOrd="1" destOrd="0" presId="urn:microsoft.com/office/officeart/2005/8/layout/hierarchy3"/>
    <dgm:cxn modelId="{746F1F97-11F7-490F-8299-DF239D5BF6C2}" type="presParOf" srcId="{99A628F9-C4B3-48C3-ACA6-F44353258DC8}" destId="{664856B1-4E8C-41D9-A282-6D4EF18B85C8}" srcOrd="2" destOrd="0" presId="urn:microsoft.com/office/officeart/2005/8/layout/hierarchy3"/>
    <dgm:cxn modelId="{E5483597-5E1C-4E08-A91D-04C1E48D4E03}" type="presParOf" srcId="{99A628F9-C4B3-48C3-ACA6-F44353258DC8}" destId="{6BAF7E25-169B-429C-9979-D898AB1432C3}" srcOrd="3" destOrd="0" presId="urn:microsoft.com/office/officeart/2005/8/layout/hierarchy3"/>
    <dgm:cxn modelId="{A3F9C3BB-A804-40E9-803A-DD30026DA85C}" type="presParOf" srcId="{99A628F9-C4B3-48C3-ACA6-F44353258DC8}" destId="{3034DFA1-9896-47E6-BDD1-8F135111FD88}" srcOrd="4" destOrd="0" presId="urn:microsoft.com/office/officeart/2005/8/layout/hierarchy3"/>
    <dgm:cxn modelId="{29505B81-B38D-4198-B8B5-930829A1B95F}" type="presParOf" srcId="{99A628F9-C4B3-48C3-ACA6-F44353258DC8}" destId="{028370ED-206E-4F20-88FE-4F158DF8FD12}" srcOrd="5" destOrd="0" presId="urn:microsoft.com/office/officeart/2005/8/layout/hierarchy3"/>
    <dgm:cxn modelId="{7DAB2544-6216-432B-B703-32B1222F3E96}" type="presParOf" srcId="{99A628F9-C4B3-48C3-ACA6-F44353258DC8}" destId="{D12A5711-4AD7-42DD-BD70-3D614355A67C}" srcOrd="6" destOrd="0" presId="urn:microsoft.com/office/officeart/2005/8/layout/hierarchy3"/>
    <dgm:cxn modelId="{EAB86670-AE42-40DD-82FC-5CAF0986D99C}" type="presParOf" srcId="{99A628F9-C4B3-48C3-ACA6-F44353258DC8}" destId="{811DC9F0-F39B-4B28-9816-E0029A467156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AB35508-1855-4979-A74F-309728329410}" type="doc">
      <dgm:prSet loTypeId="urn:microsoft.com/office/officeart/2005/8/layout/hierarchy3" loCatId="relationship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ru-RU"/>
        </a:p>
      </dgm:t>
    </dgm:pt>
    <dgm:pt modelId="{187E6B42-2523-4EC5-9865-C60B14AC9690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1800" b="1" dirty="0" smtClean="0">
              <a:solidFill>
                <a:schemeClr val="tx1"/>
              </a:solidFill>
            </a:rPr>
            <a:t>Sweep</a:t>
          </a:r>
          <a:endParaRPr lang="ru-RU" sz="1800" b="1" dirty="0">
            <a:solidFill>
              <a:schemeClr val="tx1"/>
            </a:solidFill>
          </a:endParaRPr>
        </a:p>
      </dgm:t>
    </dgm:pt>
    <dgm:pt modelId="{5405E740-100B-493D-970C-B43FA1985384}" type="parTrans" cxnId="{DFC25E1F-31D3-44B0-AF75-368D5E86E49A}">
      <dgm:prSet/>
      <dgm:spPr/>
      <dgm:t>
        <a:bodyPr/>
        <a:lstStyle/>
        <a:p>
          <a:endParaRPr lang="ru-RU"/>
        </a:p>
      </dgm:t>
    </dgm:pt>
    <dgm:pt modelId="{AAE0A7DD-5845-4C16-85B3-021A4177F5DE}" type="sibTrans" cxnId="{DFC25E1F-31D3-44B0-AF75-368D5E86E49A}">
      <dgm:prSet/>
      <dgm:spPr/>
      <dgm:t>
        <a:bodyPr/>
        <a:lstStyle/>
        <a:p>
          <a:endParaRPr lang="ru-RU"/>
        </a:p>
      </dgm:t>
    </dgm:pt>
    <dgm:pt modelId="{90D81512-A614-4F96-9AE2-F9277E3DB10F}">
      <dgm:prSet phldrT="[Text]"/>
      <dgm:spPr/>
      <dgm:t>
        <a:bodyPr/>
        <a:lstStyle/>
        <a:p>
          <a:r>
            <a:rPr lang="en-US" dirty="0" smtClean="0"/>
            <a:t>Solves many tridiagonal systems independently</a:t>
          </a:r>
          <a:endParaRPr lang="ru-RU" dirty="0"/>
        </a:p>
      </dgm:t>
    </dgm:pt>
    <dgm:pt modelId="{92613BD6-2CE3-4CB4-B5C4-37A9AB728122}" type="parTrans" cxnId="{06032AD0-9A06-436F-A29F-341EDA986AF7}">
      <dgm:prSet/>
      <dgm:spPr/>
      <dgm:t>
        <a:bodyPr/>
        <a:lstStyle/>
        <a:p>
          <a:endParaRPr lang="ru-RU"/>
        </a:p>
      </dgm:t>
    </dgm:pt>
    <dgm:pt modelId="{6F5C7F63-E73A-40EC-B848-FA929AD2C3BE}" type="sibTrans" cxnId="{06032AD0-9A06-436F-A29F-341EDA986AF7}">
      <dgm:prSet/>
      <dgm:spPr/>
      <dgm:t>
        <a:bodyPr/>
        <a:lstStyle/>
        <a:p>
          <a:endParaRPr lang="ru-RU"/>
        </a:p>
      </dgm:t>
    </dgm:pt>
    <dgm:pt modelId="{142AFD94-9258-4D3C-9939-39323B5359C1}" type="pres">
      <dgm:prSet presAssocID="{0AB35508-1855-4979-A74F-30972832941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02AD53B7-47CE-4DAC-9537-20DDBA887E1A}" type="pres">
      <dgm:prSet presAssocID="{187E6B42-2523-4EC5-9865-C60B14AC9690}" presName="root" presStyleCnt="0"/>
      <dgm:spPr/>
    </dgm:pt>
    <dgm:pt modelId="{548137FE-52A3-492E-82E7-F645392D7CFF}" type="pres">
      <dgm:prSet presAssocID="{187E6B42-2523-4EC5-9865-C60B14AC9690}" presName="rootComposite" presStyleCnt="0"/>
      <dgm:spPr/>
    </dgm:pt>
    <dgm:pt modelId="{5860F5F5-C420-42D2-A6F9-99CE5A33D92B}" type="pres">
      <dgm:prSet presAssocID="{187E6B42-2523-4EC5-9865-C60B14AC9690}" presName="rootText" presStyleLbl="node1" presStyleIdx="0" presStyleCnt="1" custLinFactNeighborY="25000"/>
      <dgm:spPr/>
      <dgm:t>
        <a:bodyPr/>
        <a:lstStyle/>
        <a:p>
          <a:endParaRPr lang="ru-RU"/>
        </a:p>
      </dgm:t>
    </dgm:pt>
    <dgm:pt modelId="{5AFB0EC9-28B3-4ED1-B914-60CDD3331347}" type="pres">
      <dgm:prSet presAssocID="{187E6B42-2523-4EC5-9865-C60B14AC9690}" presName="rootConnector" presStyleLbl="node1" presStyleIdx="0" presStyleCnt="1"/>
      <dgm:spPr/>
      <dgm:t>
        <a:bodyPr/>
        <a:lstStyle/>
        <a:p>
          <a:endParaRPr lang="ru-RU"/>
        </a:p>
      </dgm:t>
    </dgm:pt>
    <dgm:pt modelId="{D4A5F214-C4C3-420A-B7DE-43D1029C0A5A}" type="pres">
      <dgm:prSet presAssocID="{187E6B42-2523-4EC5-9865-C60B14AC9690}" presName="childShape" presStyleCnt="0"/>
      <dgm:spPr/>
    </dgm:pt>
    <dgm:pt modelId="{4826060C-5EF6-4079-AB72-F3888003D907}" type="pres">
      <dgm:prSet presAssocID="{92613BD6-2CE3-4CB4-B5C4-37A9AB728122}" presName="Name13" presStyleLbl="parChTrans1D2" presStyleIdx="0" presStyleCnt="1"/>
      <dgm:spPr/>
      <dgm:t>
        <a:bodyPr/>
        <a:lstStyle/>
        <a:p>
          <a:endParaRPr lang="ru-RU"/>
        </a:p>
      </dgm:t>
    </dgm:pt>
    <dgm:pt modelId="{113BA503-CC08-4C35-B349-13756F0F7050}" type="pres">
      <dgm:prSet presAssocID="{90D81512-A614-4F96-9AE2-F9277E3DB10F}" presName="childText" presStyleLbl="bgAcc1" presStyleIdx="0" presStyleCnt="1" custLinFactNeighborX="-1563" custLinFactNeighborY="3333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FC25E1F-31D3-44B0-AF75-368D5E86E49A}" srcId="{0AB35508-1855-4979-A74F-309728329410}" destId="{187E6B42-2523-4EC5-9865-C60B14AC9690}" srcOrd="0" destOrd="0" parTransId="{5405E740-100B-493D-970C-B43FA1985384}" sibTransId="{AAE0A7DD-5845-4C16-85B3-021A4177F5DE}"/>
    <dgm:cxn modelId="{86D91D1F-5DA1-4D0D-91FD-2E7451032226}" type="presOf" srcId="{0AB35508-1855-4979-A74F-309728329410}" destId="{142AFD94-9258-4D3C-9939-39323B5359C1}" srcOrd="0" destOrd="0" presId="urn:microsoft.com/office/officeart/2005/8/layout/hierarchy3"/>
    <dgm:cxn modelId="{B8AB8F86-6A5A-4CC6-A4DC-6F4798B93C58}" type="presOf" srcId="{187E6B42-2523-4EC5-9865-C60B14AC9690}" destId="{5860F5F5-C420-42D2-A6F9-99CE5A33D92B}" srcOrd="0" destOrd="0" presId="urn:microsoft.com/office/officeart/2005/8/layout/hierarchy3"/>
    <dgm:cxn modelId="{06032AD0-9A06-436F-A29F-341EDA986AF7}" srcId="{187E6B42-2523-4EC5-9865-C60B14AC9690}" destId="{90D81512-A614-4F96-9AE2-F9277E3DB10F}" srcOrd="0" destOrd="0" parTransId="{92613BD6-2CE3-4CB4-B5C4-37A9AB728122}" sibTransId="{6F5C7F63-E73A-40EC-B848-FA929AD2C3BE}"/>
    <dgm:cxn modelId="{F71D8DA2-C927-4246-AAF8-44C9CCD5A957}" type="presOf" srcId="{90D81512-A614-4F96-9AE2-F9277E3DB10F}" destId="{113BA503-CC08-4C35-B349-13756F0F7050}" srcOrd="0" destOrd="0" presId="urn:microsoft.com/office/officeart/2005/8/layout/hierarchy3"/>
    <dgm:cxn modelId="{1AD89DD6-3C0E-4CCB-BA6E-DE14D94952A4}" type="presOf" srcId="{92613BD6-2CE3-4CB4-B5C4-37A9AB728122}" destId="{4826060C-5EF6-4079-AB72-F3888003D907}" srcOrd="0" destOrd="0" presId="urn:microsoft.com/office/officeart/2005/8/layout/hierarchy3"/>
    <dgm:cxn modelId="{360DF818-1147-40ED-9187-DCDF8F5C0ADD}" type="presOf" srcId="{187E6B42-2523-4EC5-9865-C60B14AC9690}" destId="{5AFB0EC9-28B3-4ED1-B914-60CDD3331347}" srcOrd="1" destOrd="0" presId="urn:microsoft.com/office/officeart/2005/8/layout/hierarchy3"/>
    <dgm:cxn modelId="{A907D261-7A6C-4C62-A285-BB509076D4CA}" type="presParOf" srcId="{142AFD94-9258-4D3C-9939-39323B5359C1}" destId="{02AD53B7-47CE-4DAC-9537-20DDBA887E1A}" srcOrd="0" destOrd="0" presId="urn:microsoft.com/office/officeart/2005/8/layout/hierarchy3"/>
    <dgm:cxn modelId="{1CF0A146-9427-4BE3-B79D-F0516365B5B5}" type="presParOf" srcId="{02AD53B7-47CE-4DAC-9537-20DDBA887E1A}" destId="{548137FE-52A3-492E-82E7-F645392D7CFF}" srcOrd="0" destOrd="0" presId="urn:microsoft.com/office/officeart/2005/8/layout/hierarchy3"/>
    <dgm:cxn modelId="{A686D394-0F6F-4126-99B6-37803FDC3AD0}" type="presParOf" srcId="{548137FE-52A3-492E-82E7-F645392D7CFF}" destId="{5860F5F5-C420-42D2-A6F9-99CE5A33D92B}" srcOrd="0" destOrd="0" presId="urn:microsoft.com/office/officeart/2005/8/layout/hierarchy3"/>
    <dgm:cxn modelId="{0152DD19-6C60-491C-8A69-A83E58890C23}" type="presParOf" srcId="{548137FE-52A3-492E-82E7-F645392D7CFF}" destId="{5AFB0EC9-28B3-4ED1-B914-60CDD3331347}" srcOrd="1" destOrd="0" presId="urn:microsoft.com/office/officeart/2005/8/layout/hierarchy3"/>
    <dgm:cxn modelId="{55F7F75D-ED10-4D88-8C49-3C0D204E4763}" type="presParOf" srcId="{02AD53B7-47CE-4DAC-9537-20DDBA887E1A}" destId="{D4A5F214-C4C3-420A-B7DE-43D1029C0A5A}" srcOrd="1" destOrd="0" presId="urn:microsoft.com/office/officeart/2005/8/layout/hierarchy3"/>
    <dgm:cxn modelId="{7E18E359-DB38-4047-8DBB-3F990134746E}" type="presParOf" srcId="{D4A5F214-C4C3-420A-B7DE-43D1029C0A5A}" destId="{4826060C-5EF6-4079-AB72-F3888003D907}" srcOrd="0" destOrd="0" presId="urn:microsoft.com/office/officeart/2005/8/layout/hierarchy3"/>
    <dgm:cxn modelId="{36B298E0-7C79-47F1-A4E5-3B3A9E7B2695}" type="presParOf" srcId="{D4A5F214-C4C3-420A-B7DE-43D1029C0A5A}" destId="{113BA503-CC08-4C35-B349-13756F0F7050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43383A5-7BA7-40FB-93C6-5EA5BDC0A6BC}">
      <dsp:nvSpPr>
        <dsp:cNvPr id="0" name=""/>
        <dsp:cNvSpPr/>
      </dsp:nvSpPr>
      <dsp:spPr>
        <a:xfrm>
          <a:off x="2485" y="622253"/>
          <a:ext cx="1086578" cy="7436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Splitting by</a:t>
          </a:r>
          <a:r>
            <a:rPr lang="ru-RU" sz="1400" kern="1200" dirty="0" smtClean="0"/>
            <a:t> </a:t>
          </a:r>
          <a:r>
            <a:rPr lang="en-US" sz="1400" kern="1200" dirty="0" smtClean="0"/>
            <a:t>X</a:t>
          </a:r>
          <a:endParaRPr lang="ru-RU" sz="1400" kern="1200" dirty="0"/>
        </a:p>
      </dsp:txBody>
      <dsp:txXfrm>
        <a:off x="2485" y="622253"/>
        <a:ext cx="1086578" cy="743627"/>
      </dsp:txXfrm>
    </dsp:sp>
    <dsp:sp modelId="{00ECD170-0E04-467C-AFF8-67DD530CCC4A}">
      <dsp:nvSpPr>
        <dsp:cNvPr id="0" name=""/>
        <dsp:cNvSpPr/>
      </dsp:nvSpPr>
      <dsp:spPr>
        <a:xfrm>
          <a:off x="1183441" y="859331"/>
          <a:ext cx="230354" cy="2694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lumMod val="40000"/>
            <a:lumOff val="6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100" kern="1200"/>
        </a:p>
      </dsp:txBody>
      <dsp:txXfrm>
        <a:off x="1183441" y="859331"/>
        <a:ext cx="230354" cy="269471"/>
      </dsp:txXfrm>
    </dsp:sp>
    <dsp:sp modelId="{E869585E-3CFD-4C30-94CE-8A46A895DDB3}">
      <dsp:nvSpPr>
        <dsp:cNvPr id="0" name=""/>
        <dsp:cNvSpPr/>
      </dsp:nvSpPr>
      <dsp:spPr>
        <a:xfrm>
          <a:off x="1523695" y="622253"/>
          <a:ext cx="1086578" cy="7436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Splitting by</a:t>
          </a:r>
          <a:r>
            <a:rPr lang="ru-RU" sz="1400" kern="1200" dirty="0" smtClean="0"/>
            <a:t> </a:t>
          </a:r>
          <a:r>
            <a:rPr lang="en-US" sz="1400" kern="1200" dirty="0" smtClean="0"/>
            <a:t>Y</a:t>
          </a:r>
          <a:endParaRPr lang="ru-RU" sz="1400" kern="1200" dirty="0"/>
        </a:p>
      </dsp:txBody>
      <dsp:txXfrm>
        <a:off x="1523695" y="622253"/>
        <a:ext cx="1086578" cy="743627"/>
      </dsp:txXfrm>
    </dsp:sp>
    <dsp:sp modelId="{9C2AAE66-AE1C-4DAD-8AB8-320DC9C397B9}">
      <dsp:nvSpPr>
        <dsp:cNvPr id="0" name=""/>
        <dsp:cNvSpPr/>
      </dsp:nvSpPr>
      <dsp:spPr>
        <a:xfrm>
          <a:off x="2718931" y="859331"/>
          <a:ext cx="230354" cy="2694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lumMod val="40000"/>
            <a:lumOff val="6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100" kern="1200"/>
        </a:p>
      </dsp:txBody>
      <dsp:txXfrm>
        <a:off x="2718931" y="859331"/>
        <a:ext cx="230354" cy="269471"/>
      </dsp:txXfrm>
    </dsp:sp>
    <dsp:sp modelId="{0883502D-5EB3-4616-9D3A-374D1AA725B3}">
      <dsp:nvSpPr>
        <dsp:cNvPr id="0" name=""/>
        <dsp:cNvSpPr/>
      </dsp:nvSpPr>
      <dsp:spPr>
        <a:xfrm>
          <a:off x="3044905" y="622253"/>
          <a:ext cx="1086578" cy="7436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Splitting by</a:t>
          </a:r>
          <a:r>
            <a:rPr lang="ru-RU" sz="1400" kern="1200" dirty="0" smtClean="0"/>
            <a:t> </a:t>
          </a:r>
          <a:r>
            <a:rPr lang="en-US" sz="1400" kern="1200" dirty="0" smtClean="0"/>
            <a:t>Z</a:t>
          </a:r>
          <a:endParaRPr lang="ru-RU" sz="1400" kern="1200" dirty="0"/>
        </a:p>
      </dsp:txBody>
      <dsp:txXfrm>
        <a:off x="3044905" y="622253"/>
        <a:ext cx="1086578" cy="743627"/>
      </dsp:txXfrm>
    </dsp:sp>
    <dsp:sp modelId="{CD9ECD6F-7700-4652-A9CD-165697208EAC}">
      <dsp:nvSpPr>
        <dsp:cNvPr id="0" name=""/>
        <dsp:cNvSpPr/>
      </dsp:nvSpPr>
      <dsp:spPr>
        <a:xfrm>
          <a:off x="4240141" y="859331"/>
          <a:ext cx="230354" cy="2694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lumMod val="40000"/>
            <a:lumOff val="6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100" kern="1200"/>
        </a:p>
      </dsp:txBody>
      <dsp:txXfrm>
        <a:off x="4240141" y="859331"/>
        <a:ext cx="230354" cy="269471"/>
      </dsp:txXfrm>
    </dsp:sp>
    <dsp:sp modelId="{E86F2955-7950-49FE-A107-B23EDD224643}">
      <dsp:nvSpPr>
        <dsp:cNvPr id="0" name=""/>
        <dsp:cNvSpPr/>
      </dsp:nvSpPr>
      <dsp:spPr>
        <a:xfrm>
          <a:off x="4566115" y="622253"/>
          <a:ext cx="1086578" cy="7436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Updating non-linear parameters</a:t>
          </a:r>
          <a:endParaRPr lang="ru-RU" sz="1400" kern="1200" dirty="0"/>
        </a:p>
      </dsp:txBody>
      <dsp:txXfrm>
        <a:off x="4566115" y="622253"/>
        <a:ext cx="1086578" cy="743627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8DB5178-C398-4C17-898C-9E4B8E5F5671}">
      <dsp:nvSpPr>
        <dsp:cNvPr id="0" name=""/>
        <dsp:cNvSpPr/>
      </dsp:nvSpPr>
      <dsp:spPr>
        <a:xfrm>
          <a:off x="152397" y="0"/>
          <a:ext cx="1030100" cy="664459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N time layer</a:t>
          </a:r>
          <a:endParaRPr lang="ru-RU" sz="1400" b="1" kern="1200" dirty="0"/>
        </a:p>
      </dsp:txBody>
      <dsp:txXfrm>
        <a:off x="152397" y="0"/>
        <a:ext cx="1030100" cy="664459"/>
      </dsp:txXfrm>
    </dsp:sp>
    <dsp:sp modelId="{4CAC8382-941A-4A8E-A373-7AA72C46610A}">
      <dsp:nvSpPr>
        <dsp:cNvPr id="0" name=""/>
        <dsp:cNvSpPr/>
      </dsp:nvSpPr>
      <dsp:spPr>
        <a:xfrm>
          <a:off x="255407" y="664459"/>
          <a:ext cx="140647" cy="2777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7702"/>
              </a:lnTo>
              <a:lnTo>
                <a:pt x="140647" y="2777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847D21-167E-4926-9363-20D734A674DC}">
      <dsp:nvSpPr>
        <dsp:cNvPr id="0" name=""/>
        <dsp:cNvSpPr/>
      </dsp:nvSpPr>
      <dsp:spPr>
        <a:xfrm>
          <a:off x="396055" y="756660"/>
          <a:ext cx="1090309" cy="371005"/>
        </a:xfrm>
        <a:prstGeom prst="cub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u</a:t>
          </a:r>
          <a:r>
            <a:rPr lang="en-US" sz="1100" kern="1200" dirty="0" smtClean="0"/>
            <a:t>: x-velocity</a:t>
          </a:r>
          <a:endParaRPr lang="ru-RU" sz="1100" kern="1200" dirty="0"/>
        </a:p>
      </dsp:txBody>
      <dsp:txXfrm>
        <a:off x="396055" y="756660"/>
        <a:ext cx="1090309" cy="371005"/>
      </dsp:txXfrm>
    </dsp:sp>
    <dsp:sp modelId="{664856B1-4E8C-41D9-A282-6D4EF18B85C8}">
      <dsp:nvSpPr>
        <dsp:cNvPr id="0" name=""/>
        <dsp:cNvSpPr/>
      </dsp:nvSpPr>
      <dsp:spPr>
        <a:xfrm>
          <a:off x="255407" y="664459"/>
          <a:ext cx="140647" cy="7395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9567"/>
              </a:lnTo>
              <a:lnTo>
                <a:pt x="140647" y="7395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AF7E25-169B-429C-9979-D898AB1432C3}">
      <dsp:nvSpPr>
        <dsp:cNvPr id="0" name=""/>
        <dsp:cNvSpPr/>
      </dsp:nvSpPr>
      <dsp:spPr>
        <a:xfrm>
          <a:off x="396055" y="1218524"/>
          <a:ext cx="1090309" cy="371005"/>
        </a:xfrm>
        <a:prstGeom prst="cub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v</a:t>
          </a:r>
          <a:r>
            <a:rPr lang="en-US" sz="1100" kern="1200" dirty="0" smtClean="0"/>
            <a:t>: y-velocity</a:t>
          </a:r>
          <a:endParaRPr lang="ru-RU" sz="1100" kern="1200" dirty="0"/>
        </a:p>
      </dsp:txBody>
      <dsp:txXfrm>
        <a:off x="396055" y="1218524"/>
        <a:ext cx="1090309" cy="371005"/>
      </dsp:txXfrm>
    </dsp:sp>
    <dsp:sp modelId="{3034DFA1-9896-47E6-BDD1-8F135111FD88}">
      <dsp:nvSpPr>
        <dsp:cNvPr id="0" name=""/>
        <dsp:cNvSpPr/>
      </dsp:nvSpPr>
      <dsp:spPr>
        <a:xfrm>
          <a:off x="255407" y="664459"/>
          <a:ext cx="140647" cy="12014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1432"/>
              </a:lnTo>
              <a:lnTo>
                <a:pt x="140647" y="12014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8370ED-206E-4F20-88FE-4F158DF8FD12}">
      <dsp:nvSpPr>
        <dsp:cNvPr id="0" name=""/>
        <dsp:cNvSpPr/>
      </dsp:nvSpPr>
      <dsp:spPr>
        <a:xfrm>
          <a:off x="396055" y="1680389"/>
          <a:ext cx="1090309" cy="371005"/>
        </a:xfrm>
        <a:prstGeom prst="cub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w</a:t>
          </a:r>
          <a:r>
            <a:rPr lang="en-US" sz="1100" kern="1200" dirty="0" smtClean="0"/>
            <a:t>: z-velocity</a:t>
          </a:r>
          <a:endParaRPr lang="ru-RU" sz="1100" kern="1200" dirty="0"/>
        </a:p>
      </dsp:txBody>
      <dsp:txXfrm>
        <a:off x="396055" y="1680389"/>
        <a:ext cx="1090309" cy="371005"/>
      </dsp:txXfrm>
    </dsp:sp>
    <dsp:sp modelId="{D12A5711-4AD7-42DD-BD70-3D614355A67C}">
      <dsp:nvSpPr>
        <dsp:cNvPr id="0" name=""/>
        <dsp:cNvSpPr/>
      </dsp:nvSpPr>
      <dsp:spPr>
        <a:xfrm>
          <a:off x="255407" y="664459"/>
          <a:ext cx="140647" cy="1663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3296"/>
              </a:lnTo>
              <a:lnTo>
                <a:pt x="140647" y="166329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1DC9F0-F39B-4B28-9816-E0029A467156}">
      <dsp:nvSpPr>
        <dsp:cNvPr id="0" name=""/>
        <dsp:cNvSpPr/>
      </dsp:nvSpPr>
      <dsp:spPr>
        <a:xfrm>
          <a:off x="396055" y="2142254"/>
          <a:ext cx="1090309" cy="371005"/>
        </a:xfrm>
        <a:prstGeom prst="cub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T</a:t>
          </a:r>
          <a:r>
            <a:rPr lang="en-US" sz="1100" kern="1200" dirty="0" smtClean="0"/>
            <a:t>: temperature</a:t>
          </a:r>
          <a:endParaRPr lang="ru-RU" sz="1100" kern="1200" dirty="0"/>
        </a:p>
      </dsp:txBody>
      <dsp:txXfrm>
        <a:off x="396055" y="2142254"/>
        <a:ext cx="1090309" cy="371005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860F5F5-C420-42D2-A6F9-99CE5A33D92B}">
      <dsp:nvSpPr>
        <dsp:cNvPr id="0" name=""/>
        <dsp:cNvSpPr/>
      </dsp:nvSpPr>
      <dsp:spPr>
        <a:xfrm>
          <a:off x="0" y="380999"/>
          <a:ext cx="1219200" cy="609600"/>
        </a:xfrm>
        <a:prstGeom prst="roundRect">
          <a:avLst>
            <a:gd name="adj" fmla="val 10000"/>
          </a:avLst>
        </a:prstGeom>
        <a:solidFill>
          <a:schemeClr val="accent3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Sweep</a:t>
          </a:r>
          <a:endParaRPr lang="ru-RU" sz="1800" b="1" kern="1200" dirty="0">
            <a:solidFill>
              <a:schemeClr val="tx1"/>
            </a:solidFill>
          </a:endParaRPr>
        </a:p>
      </dsp:txBody>
      <dsp:txXfrm>
        <a:off x="0" y="380999"/>
        <a:ext cx="1219200" cy="609600"/>
      </dsp:txXfrm>
    </dsp:sp>
    <dsp:sp modelId="{4826060C-5EF6-4079-AB72-F3888003D907}">
      <dsp:nvSpPr>
        <dsp:cNvPr id="0" name=""/>
        <dsp:cNvSpPr/>
      </dsp:nvSpPr>
      <dsp:spPr>
        <a:xfrm>
          <a:off x="121920" y="990599"/>
          <a:ext cx="106675" cy="5079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7997"/>
              </a:lnTo>
              <a:lnTo>
                <a:pt x="106675" y="507997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3BA503-CC08-4C35-B349-13756F0F7050}">
      <dsp:nvSpPr>
        <dsp:cNvPr id="0" name=""/>
        <dsp:cNvSpPr/>
      </dsp:nvSpPr>
      <dsp:spPr>
        <a:xfrm>
          <a:off x="228595" y="1193797"/>
          <a:ext cx="975360" cy="609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Solves many tridiagonal systems independently</a:t>
          </a:r>
          <a:endParaRPr lang="ru-RU" sz="900" kern="1200" dirty="0"/>
        </a:p>
      </dsp:txBody>
      <dsp:txXfrm>
        <a:off x="228595" y="1193797"/>
        <a:ext cx="975360" cy="60960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8DB5178-C398-4C17-898C-9E4B8E5F5671}">
      <dsp:nvSpPr>
        <dsp:cNvPr id="0" name=""/>
        <dsp:cNvSpPr/>
      </dsp:nvSpPr>
      <dsp:spPr>
        <a:xfrm>
          <a:off x="152397" y="0"/>
          <a:ext cx="1030100" cy="664459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N time layer</a:t>
          </a:r>
          <a:endParaRPr lang="ru-RU" sz="1400" b="1" kern="1200" dirty="0"/>
        </a:p>
      </dsp:txBody>
      <dsp:txXfrm>
        <a:off x="152397" y="0"/>
        <a:ext cx="1030100" cy="664459"/>
      </dsp:txXfrm>
    </dsp:sp>
    <dsp:sp modelId="{4CAC8382-941A-4A8E-A373-7AA72C46610A}">
      <dsp:nvSpPr>
        <dsp:cNvPr id="0" name=""/>
        <dsp:cNvSpPr/>
      </dsp:nvSpPr>
      <dsp:spPr>
        <a:xfrm>
          <a:off x="255407" y="664459"/>
          <a:ext cx="140647" cy="2777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7702"/>
              </a:lnTo>
              <a:lnTo>
                <a:pt x="140647" y="2777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847D21-167E-4926-9363-20D734A674DC}">
      <dsp:nvSpPr>
        <dsp:cNvPr id="0" name=""/>
        <dsp:cNvSpPr/>
      </dsp:nvSpPr>
      <dsp:spPr>
        <a:xfrm>
          <a:off x="396055" y="756660"/>
          <a:ext cx="1090309" cy="371005"/>
        </a:xfrm>
        <a:prstGeom prst="cub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u</a:t>
          </a:r>
          <a:r>
            <a:rPr lang="en-US" sz="1100" kern="1200" dirty="0" smtClean="0"/>
            <a:t>: x-velocity</a:t>
          </a:r>
          <a:endParaRPr lang="ru-RU" sz="1100" kern="1200" dirty="0"/>
        </a:p>
      </dsp:txBody>
      <dsp:txXfrm>
        <a:off x="396055" y="756660"/>
        <a:ext cx="1090309" cy="371005"/>
      </dsp:txXfrm>
    </dsp:sp>
    <dsp:sp modelId="{664856B1-4E8C-41D9-A282-6D4EF18B85C8}">
      <dsp:nvSpPr>
        <dsp:cNvPr id="0" name=""/>
        <dsp:cNvSpPr/>
      </dsp:nvSpPr>
      <dsp:spPr>
        <a:xfrm>
          <a:off x="255407" y="664459"/>
          <a:ext cx="140647" cy="7395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9567"/>
              </a:lnTo>
              <a:lnTo>
                <a:pt x="140647" y="7395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AF7E25-169B-429C-9979-D898AB1432C3}">
      <dsp:nvSpPr>
        <dsp:cNvPr id="0" name=""/>
        <dsp:cNvSpPr/>
      </dsp:nvSpPr>
      <dsp:spPr>
        <a:xfrm>
          <a:off x="396055" y="1218524"/>
          <a:ext cx="1090309" cy="371005"/>
        </a:xfrm>
        <a:prstGeom prst="cub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v</a:t>
          </a:r>
          <a:r>
            <a:rPr lang="en-US" sz="1100" kern="1200" dirty="0" smtClean="0"/>
            <a:t>: y-velocity</a:t>
          </a:r>
          <a:endParaRPr lang="ru-RU" sz="1100" kern="1200" dirty="0"/>
        </a:p>
      </dsp:txBody>
      <dsp:txXfrm>
        <a:off x="396055" y="1218524"/>
        <a:ext cx="1090309" cy="371005"/>
      </dsp:txXfrm>
    </dsp:sp>
    <dsp:sp modelId="{3034DFA1-9896-47E6-BDD1-8F135111FD88}">
      <dsp:nvSpPr>
        <dsp:cNvPr id="0" name=""/>
        <dsp:cNvSpPr/>
      </dsp:nvSpPr>
      <dsp:spPr>
        <a:xfrm>
          <a:off x="255407" y="664459"/>
          <a:ext cx="140647" cy="12014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1432"/>
              </a:lnTo>
              <a:lnTo>
                <a:pt x="140647" y="12014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8370ED-206E-4F20-88FE-4F158DF8FD12}">
      <dsp:nvSpPr>
        <dsp:cNvPr id="0" name=""/>
        <dsp:cNvSpPr/>
      </dsp:nvSpPr>
      <dsp:spPr>
        <a:xfrm>
          <a:off x="396055" y="1680389"/>
          <a:ext cx="1090309" cy="371005"/>
        </a:xfrm>
        <a:prstGeom prst="cub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w</a:t>
          </a:r>
          <a:r>
            <a:rPr lang="en-US" sz="1100" kern="1200" dirty="0" smtClean="0"/>
            <a:t>: z-velocity</a:t>
          </a:r>
          <a:endParaRPr lang="ru-RU" sz="1100" kern="1200" dirty="0"/>
        </a:p>
      </dsp:txBody>
      <dsp:txXfrm>
        <a:off x="396055" y="1680389"/>
        <a:ext cx="1090309" cy="371005"/>
      </dsp:txXfrm>
    </dsp:sp>
    <dsp:sp modelId="{D12A5711-4AD7-42DD-BD70-3D614355A67C}">
      <dsp:nvSpPr>
        <dsp:cNvPr id="0" name=""/>
        <dsp:cNvSpPr/>
      </dsp:nvSpPr>
      <dsp:spPr>
        <a:xfrm>
          <a:off x="255407" y="664459"/>
          <a:ext cx="140647" cy="1663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3296"/>
              </a:lnTo>
              <a:lnTo>
                <a:pt x="140647" y="166329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1DC9F0-F39B-4B28-9816-E0029A467156}">
      <dsp:nvSpPr>
        <dsp:cNvPr id="0" name=""/>
        <dsp:cNvSpPr/>
      </dsp:nvSpPr>
      <dsp:spPr>
        <a:xfrm>
          <a:off x="396055" y="2142254"/>
          <a:ext cx="1090309" cy="371005"/>
        </a:xfrm>
        <a:prstGeom prst="cub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T</a:t>
          </a:r>
          <a:r>
            <a:rPr lang="en-US" sz="1100" kern="1200" dirty="0" smtClean="0"/>
            <a:t>: temperature</a:t>
          </a:r>
          <a:endParaRPr lang="ru-RU" sz="1100" kern="1200" dirty="0"/>
        </a:p>
      </dsp:txBody>
      <dsp:txXfrm>
        <a:off x="396055" y="2142254"/>
        <a:ext cx="1090309" cy="371005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860F5F5-C420-42D2-A6F9-99CE5A33D92B}">
      <dsp:nvSpPr>
        <dsp:cNvPr id="0" name=""/>
        <dsp:cNvSpPr/>
      </dsp:nvSpPr>
      <dsp:spPr>
        <a:xfrm>
          <a:off x="0" y="380999"/>
          <a:ext cx="1219200" cy="609600"/>
        </a:xfrm>
        <a:prstGeom prst="roundRect">
          <a:avLst>
            <a:gd name="adj" fmla="val 10000"/>
          </a:avLst>
        </a:prstGeom>
        <a:solidFill>
          <a:schemeClr val="accent3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Sweep</a:t>
          </a:r>
          <a:endParaRPr lang="ru-RU" sz="1800" b="1" kern="1200" dirty="0">
            <a:solidFill>
              <a:schemeClr val="tx1"/>
            </a:solidFill>
          </a:endParaRPr>
        </a:p>
      </dsp:txBody>
      <dsp:txXfrm>
        <a:off x="0" y="380999"/>
        <a:ext cx="1219200" cy="609600"/>
      </dsp:txXfrm>
    </dsp:sp>
    <dsp:sp modelId="{4826060C-5EF6-4079-AB72-F3888003D907}">
      <dsp:nvSpPr>
        <dsp:cNvPr id="0" name=""/>
        <dsp:cNvSpPr/>
      </dsp:nvSpPr>
      <dsp:spPr>
        <a:xfrm>
          <a:off x="121920" y="990599"/>
          <a:ext cx="106675" cy="5079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7997"/>
              </a:lnTo>
              <a:lnTo>
                <a:pt x="106675" y="507997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3BA503-CC08-4C35-B349-13756F0F7050}">
      <dsp:nvSpPr>
        <dsp:cNvPr id="0" name=""/>
        <dsp:cNvSpPr/>
      </dsp:nvSpPr>
      <dsp:spPr>
        <a:xfrm>
          <a:off x="228595" y="1193797"/>
          <a:ext cx="975360" cy="609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Solves many tridiagonal systems independently</a:t>
          </a:r>
          <a:endParaRPr lang="ru-RU" sz="900" kern="1200" dirty="0"/>
        </a:p>
      </dsp:txBody>
      <dsp:txXfrm>
        <a:off x="228595" y="1193797"/>
        <a:ext cx="975360" cy="609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4" Type="http://schemas.openxmlformats.org/officeDocument/2006/relationships/image" Target="../media/image4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2.wmf"/><Relationship Id="rId1" Type="http://schemas.openxmlformats.org/officeDocument/2006/relationships/image" Target="../media/image35.wmf"/><Relationship Id="rId4" Type="http://schemas.openxmlformats.org/officeDocument/2006/relationships/image" Target="../media/image37.w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0.08674</cdr:x>
      <cdr:y>0.17226</cdr:y>
    </cdr:from>
    <cdr:to>
      <cdr:x>0.24386</cdr:x>
      <cdr:y>0.23043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504825" y="733426"/>
          <a:ext cx="914400" cy="2476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ru-RU" sz="110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66" tIns="49533" rIns="99066" bIns="49533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816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66" tIns="49533" rIns="99066" bIns="49533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fld id="{62F8BE5E-DF72-4AA6-9CEB-398FF8AB60B3}" type="datetimeFigureOut">
              <a:rPr lang="ru-RU"/>
              <a:pPr>
                <a:defRPr/>
              </a:pPr>
              <a:t>20.04.2010</a:t>
            </a:fld>
            <a:endParaRPr lang="ru-RU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66" tIns="49533" rIns="99066" bIns="49533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816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66" tIns="49533" rIns="99066" bIns="49533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fld id="{D63BEBF7-CAFE-4EC1-B77C-6446052CEFE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66" tIns="49533" rIns="99066" bIns="49533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66" tIns="49533" rIns="99066" bIns="49533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fld id="{8BE438C4-8246-4687-9307-E1112EFE5ECF}" type="datetimeFigureOut">
              <a:rPr lang="en-US"/>
              <a:pPr>
                <a:defRPr/>
              </a:pPr>
              <a:t>4/20/2010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81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66" tIns="49533" rIns="99066" bIns="4953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66" tIns="49533" rIns="99066" bIns="49533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022725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66" tIns="49533" rIns="99066" bIns="49533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fld id="{B0BE72BF-7FCE-45E6-B726-7AB727B1D4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3775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705458-083B-47DE-8C27-2DD1B8EEBEA9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BE72BF-7FCE-45E6-B726-7AB727B1D4E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Согласно закону сохранения вещества, для произвольного неподвижного объема скорость изменения массы внутри него равна потоку массы через поверхность , ограничевающей объем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BE72BF-7FCE-45E6-B726-7AB727B1D4E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соответствии со вторым законом Ньютона скорость изменения количества движения равна сумме действующих сил,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или масса на ускорение – сумма сил.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BE72BF-7FCE-45E6-B726-7AB727B1D4E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BE72BF-7FCE-45E6-B726-7AB727B1D4E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 первому закону термодинамики скорость изменения суммы внутренней и кинетической энергии системы равна скорости переноса тепла через ее поверхность минус работа, совершаемая системой в единицу времени.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BE72BF-7FCE-45E6-B726-7AB727B1D4E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BE72BF-7FCE-45E6-B726-7AB727B1D4E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These plots show the number of integer </a:t>
            </a:r>
            <a:r>
              <a:rPr lang="en-US" dirty="0" smtClean="0"/>
              <a:t>time</a:t>
            </a:r>
            <a:r>
              <a:rPr lang="en-US" baseline="0" dirty="0" smtClean="0"/>
              <a:t> steps per sec that can be finished for each particular kernel and for the whole solver.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260E99-9208-4222-979C-FAAF0C7D3370}" type="slidenum">
              <a:rPr lang="ru-RU" smtClean="0"/>
              <a:pPr/>
              <a:t>32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4AEB11-32CB-4902-A765-5F6560D7CD8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36895-995C-4BF3-80CA-511E4A022A2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DD4A92-D46B-4B5D-A5EB-B9020AD3275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99182B-E82C-4776-9C38-B9ACCDA6306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9218E8-CA88-44A2-A017-C67B59F978E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CC529C-2349-455E-A205-3E836B57F22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C12400-CFFA-4CB0-9427-9BB47226DDB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46853C-56BE-4F91-9A61-FE0F353111F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F67360-75B1-49D2-B0B7-6BF2D17D0EC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1FDA75-30B8-4745-B60C-2BE2FCDF209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Щелчок правит 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Щелчок правит 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57DC2197-AEDE-40C0-8292-AAD1390D37F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pic>
        <p:nvPicPr>
          <p:cNvPr id="1031" name="Picture 7" descr="A:\paint.GIF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teps3d.narod.ru,%20cs.msu.su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3.bin"/><Relationship Id="rId9" Type="http://schemas.openxmlformats.org/officeDocument/2006/relationships/oleObject" Target="../embeddings/oleObject18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7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2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7.bin"/><Relationship Id="rId5" Type="http://schemas.openxmlformats.org/officeDocument/2006/relationships/oleObject" Target="../embeddings/oleObject26.bin"/><Relationship Id="rId4" Type="http://schemas.openxmlformats.org/officeDocument/2006/relationships/oleObject" Target="../embeddings/oleObject25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2.bin"/><Relationship Id="rId5" Type="http://schemas.openxmlformats.org/officeDocument/2006/relationships/oleObject" Target="../embeddings/oleObject31.bin"/><Relationship Id="rId4" Type="http://schemas.openxmlformats.org/officeDocument/2006/relationships/oleObject" Target="../embeddings/oleObject30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6.bin"/><Relationship Id="rId5" Type="http://schemas.openxmlformats.org/officeDocument/2006/relationships/oleObject" Target="../embeddings/oleObject35.bin"/><Relationship Id="rId4" Type="http://schemas.openxmlformats.org/officeDocument/2006/relationships/oleObject" Target="../embeddings/oleObject34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676400"/>
            <a:ext cx="8458200" cy="2667000"/>
          </a:xfrm>
        </p:spPr>
        <p:txBody>
          <a:bodyPr/>
          <a:lstStyle/>
          <a:p>
            <a:r>
              <a:rPr lang="ru-RU" dirty="0" smtClean="0"/>
              <a:t>Решение дифф. уравнений на </a:t>
            </a:r>
            <a:r>
              <a:rPr lang="en-US" dirty="0" smtClean="0"/>
              <a:t>CUDA</a:t>
            </a:r>
            <a:r>
              <a:rPr lang="ru-RU" dirty="0" smtClean="0"/>
              <a:t> на примере задач аэро-гидродинамики.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4800600"/>
            <a:ext cx="8178800" cy="1752600"/>
          </a:xfrm>
        </p:spPr>
        <p:txBody>
          <a:bodyPr/>
          <a:lstStyle/>
          <a:p>
            <a:r>
              <a:rPr lang="ru-RU" smtClean="0"/>
              <a:t>Лектор:</a:t>
            </a:r>
          </a:p>
          <a:p>
            <a:pPr lvl="1"/>
            <a:r>
              <a:rPr lang="ru-RU" smtClean="0">
                <a:hlinkClick r:id="rId3"/>
              </a:rPr>
              <a:t>Сахарных Н.А. (ВМиК МГУ, </a:t>
            </a:r>
            <a:r>
              <a:rPr lang="en-US" smtClean="0">
                <a:hlinkClick r:id="rId3"/>
              </a:rPr>
              <a:t>NVidia</a:t>
            </a:r>
            <a:r>
              <a:rPr lang="ru-RU" smtClean="0">
                <a:hlinkClick r:id="rId3"/>
              </a:rPr>
              <a:t>)</a:t>
            </a: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Безразмерные уравнения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 smtClean="0"/>
              <a:t>Параметры подобия</a:t>
            </a:r>
          </a:p>
          <a:p>
            <a:pPr lvl="1"/>
            <a:r>
              <a:rPr lang="ru-RU" sz="2400" dirty="0" smtClean="0"/>
              <a:t>Число Рейнольдса</a:t>
            </a:r>
          </a:p>
          <a:p>
            <a:pPr lvl="1"/>
            <a:r>
              <a:rPr lang="ru-RU" sz="2400" dirty="0" smtClean="0"/>
              <a:t>Число Прандтля</a:t>
            </a:r>
          </a:p>
          <a:p>
            <a:pPr lvl="1"/>
            <a:endParaRPr lang="ru-RU" dirty="0" smtClean="0"/>
          </a:p>
          <a:p>
            <a:endParaRPr lang="ru-RU" sz="2800" dirty="0" smtClean="0"/>
          </a:p>
          <a:p>
            <a:endParaRPr lang="ru-RU" sz="2800" dirty="0" smtClean="0"/>
          </a:p>
          <a:p>
            <a:r>
              <a:rPr lang="ru-RU" sz="2800" dirty="0" smtClean="0"/>
              <a:t>Уравнение состояния для идеального газа</a:t>
            </a:r>
            <a:r>
              <a:rPr lang="en-US" sz="2800" dirty="0" smtClean="0"/>
              <a:t>/</a:t>
            </a:r>
            <a:r>
              <a:rPr lang="ru-RU" sz="2800" dirty="0" smtClean="0"/>
              <a:t>жидкости:</a:t>
            </a:r>
            <a:endParaRPr lang="ru-RU" sz="28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748088" y="5638800"/>
          <a:ext cx="1314450" cy="457200"/>
        </p:xfrm>
        <a:graphic>
          <a:graphicData uri="http://schemas.openxmlformats.org/presentationml/2006/ole">
            <p:oleObj spid="_x0000_s3074" name="Equation" r:id="rId4" imgW="583920" imgH="203040" progId="Equation.3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572000" y="2209800"/>
          <a:ext cx="1277938" cy="811212"/>
        </p:xfrm>
        <a:graphic>
          <a:graphicData uri="http://schemas.openxmlformats.org/presentationml/2006/ole">
            <p:oleObj spid="_x0000_s3076" name="Equation" r:id="rId5" imgW="660240" imgH="419040" progId="Equation.3">
              <p:embed/>
            </p:oleObj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6324600" y="2209800"/>
          <a:ext cx="1295400" cy="808038"/>
        </p:xfrm>
        <a:graphic>
          <a:graphicData uri="http://schemas.openxmlformats.org/presentationml/2006/ole">
            <p:oleObj spid="_x0000_s3078" name="Equation" r:id="rId6" imgW="672840" imgH="419040" progId="Equation.3">
              <p:embed/>
            </p:oleObj>
          </a:graphicData>
        </a:graphic>
      </p:graphicFrame>
      <p:graphicFrame>
        <p:nvGraphicFramePr>
          <p:cNvPr id="3079" name="Object 7"/>
          <p:cNvGraphicFramePr>
            <a:graphicFrameLocks noChangeAspect="1"/>
          </p:cNvGraphicFramePr>
          <p:nvPr/>
        </p:nvGraphicFramePr>
        <p:xfrm>
          <a:off x="2438400" y="4114800"/>
          <a:ext cx="326571" cy="381000"/>
        </p:xfrm>
        <a:graphic>
          <a:graphicData uri="http://schemas.openxmlformats.org/presentationml/2006/ole">
            <p:oleObj spid="_x0000_s3079" name="Equation" r:id="rId7" imgW="152280" imgH="177480" progId="Equation.3">
              <p:embed/>
            </p:oleObj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819400" y="3276600"/>
            <a:ext cx="46655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– характерная скорость, размер</a:t>
            </a:r>
          </a:p>
          <a:p>
            <a:r>
              <a:rPr lang="ru-RU" dirty="0" smtClean="0"/>
              <a:t>– динамическая вязкость среды</a:t>
            </a:r>
          </a:p>
          <a:p>
            <a:r>
              <a:rPr lang="ru-RU" dirty="0" smtClean="0"/>
              <a:t>– коэффициент теплопроводности</a:t>
            </a:r>
          </a:p>
          <a:p>
            <a:r>
              <a:rPr lang="ru-RU" dirty="0" smtClean="0"/>
              <a:t>– удельная теплоемкость</a:t>
            </a:r>
            <a:endParaRPr lang="ru-RU" dirty="0"/>
          </a:p>
        </p:txBody>
      </p:sp>
      <p:graphicFrame>
        <p:nvGraphicFramePr>
          <p:cNvPr id="3080" name="Object 8"/>
          <p:cNvGraphicFramePr>
            <a:graphicFrameLocks noChangeAspect="1"/>
          </p:cNvGraphicFramePr>
          <p:nvPr/>
        </p:nvGraphicFramePr>
        <p:xfrm>
          <a:off x="2209800" y="3352800"/>
          <a:ext cx="609600" cy="347662"/>
        </p:xfrm>
        <a:graphic>
          <a:graphicData uri="http://schemas.openxmlformats.org/presentationml/2006/ole">
            <p:oleObj spid="_x0000_s3080" name="Equation" r:id="rId8" imgW="355320" imgH="203040" progId="Equation.3">
              <p:embed/>
            </p:oleObj>
          </a:graphicData>
        </a:graphic>
      </p:graphicFrame>
      <p:graphicFrame>
        <p:nvGraphicFramePr>
          <p:cNvPr id="3081" name="Object 9"/>
          <p:cNvGraphicFramePr>
            <a:graphicFrameLocks noChangeAspect="1"/>
          </p:cNvGraphicFramePr>
          <p:nvPr/>
        </p:nvGraphicFramePr>
        <p:xfrm>
          <a:off x="2438400" y="3733801"/>
          <a:ext cx="333375" cy="381000"/>
        </p:xfrm>
        <a:graphic>
          <a:graphicData uri="http://schemas.openxmlformats.org/presentationml/2006/ole">
            <p:oleObj spid="_x0000_s3081" name="Equation" r:id="rId9" imgW="177480" imgH="203040" progId="Equation.3">
              <p:embed/>
            </p:oleObj>
          </a:graphicData>
        </a:graphic>
      </p:graphicFrame>
      <p:graphicFrame>
        <p:nvGraphicFramePr>
          <p:cNvPr id="3082" name="Object 10"/>
          <p:cNvGraphicFramePr>
            <a:graphicFrameLocks noChangeAspect="1"/>
          </p:cNvGraphicFramePr>
          <p:nvPr/>
        </p:nvGraphicFramePr>
        <p:xfrm>
          <a:off x="2362200" y="4419600"/>
          <a:ext cx="457200" cy="510989"/>
        </p:xfrm>
        <a:graphic>
          <a:graphicData uri="http://schemas.openxmlformats.org/presentationml/2006/ole">
            <p:oleObj spid="_x0000_s3082" name="Equation" r:id="rId10" imgW="215640" imgH="241200" progId="Equation.3">
              <p:embed/>
            </p:oleObj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Уравнения движения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Безразмерная форма: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pPr lvl="1"/>
            <a:r>
              <a:rPr lang="ru-RU" dirty="0" smtClean="0"/>
              <a:t>Не рассматриваем массовые силы</a:t>
            </a:r>
            <a:endParaRPr lang="en-US" dirty="0" smtClean="0"/>
          </a:p>
          <a:p>
            <a:pPr lvl="1"/>
            <a:r>
              <a:rPr lang="ru-RU" dirty="0" smtClean="0"/>
              <a:t>Уравнение состояния</a:t>
            </a:r>
            <a:endParaRPr lang="ru-RU" dirty="0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0" y="1771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00650" y="4772025"/>
            <a:ext cx="885825" cy="457200"/>
          </a:xfrm>
          <a:prstGeom prst="rect">
            <a:avLst/>
          </a:prstGeom>
          <a:noFill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5200" y="4267200"/>
            <a:ext cx="771525" cy="400050"/>
          </a:xfrm>
          <a:prstGeom prst="rect">
            <a:avLst/>
          </a:prstGeom>
          <a:noFill/>
        </p:spPr>
      </p:pic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2286000" y="2819400"/>
          <a:ext cx="4427537" cy="987425"/>
        </p:xfrm>
        <a:graphic>
          <a:graphicData uri="http://schemas.openxmlformats.org/presentationml/2006/ole">
            <p:oleObj spid="_x0000_s4100" name="Equation" r:id="rId5" imgW="1765080" imgH="393480" progId="Equation.3">
              <p:embed/>
            </p:oleObj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Уравнение энергии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 smtClean="0"/>
              <a:t>Первый закон термодинамики для объема </a:t>
            </a:r>
            <a:r>
              <a:rPr lang="en-US" sz="2800" dirty="0" smtClean="0"/>
              <a:t>V</a:t>
            </a:r>
            <a:r>
              <a:rPr lang="ru-RU" sz="2800" dirty="0" smtClean="0"/>
              <a:t>:</a:t>
            </a:r>
            <a:endParaRPr lang="en-US" sz="2800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ru-RU" sz="2800" dirty="0" smtClean="0"/>
              <a:t>Диссипативная функция:</a:t>
            </a:r>
            <a:endParaRPr lang="ru-RU" sz="2800" dirty="0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90800" y="4191000"/>
            <a:ext cx="4520565" cy="2133600"/>
          </a:xfrm>
          <a:prstGeom prst="rect">
            <a:avLst/>
          </a:prstGeom>
          <a:noFill/>
        </p:spPr>
      </p:pic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1981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1676400" y="2514600"/>
          <a:ext cx="6464300" cy="1050925"/>
        </p:xfrm>
        <a:graphic>
          <a:graphicData uri="http://schemas.openxmlformats.org/presentationml/2006/ole">
            <p:oleObj spid="_x0000_s33794" name="Equation" r:id="rId5" imgW="2577960" imgH="419040" progId="Equation.3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Финальные уравнения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4 нелинейных уравнения</a:t>
            </a:r>
          </a:p>
          <a:p>
            <a:pPr lvl="1"/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en-US" dirty="0" smtClean="0"/>
              <a:t>4 </a:t>
            </a:r>
            <a:r>
              <a:rPr lang="ru-RU" dirty="0" smtClean="0"/>
              <a:t>неизвестные величины:</a:t>
            </a:r>
          </a:p>
          <a:p>
            <a:pPr lvl="1"/>
            <a:r>
              <a:rPr lang="ru-RU" dirty="0" smtClean="0"/>
              <a:t>Компоненты скорости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 smtClean="0"/>
              <a:t>u, v, w</a:t>
            </a:r>
          </a:p>
          <a:p>
            <a:pPr lvl="1"/>
            <a:r>
              <a:rPr lang="ru-RU" dirty="0" smtClean="0"/>
              <a:t>Температура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 smtClean="0"/>
              <a:t>T</a:t>
            </a:r>
            <a:endParaRPr lang="ru-RU" dirty="0" smtClean="0"/>
          </a:p>
          <a:p>
            <a:pPr lvl="1"/>
            <a:endParaRPr lang="ru-RU" dirty="0"/>
          </a:p>
        </p:txBody>
      </p:sp>
      <p:graphicFrame>
        <p:nvGraphicFramePr>
          <p:cNvPr id="34818" name="Object 2"/>
          <p:cNvGraphicFramePr>
            <a:graphicFrameLocks noChangeAspect="1"/>
          </p:cNvGraphicFramePr>
          <p:nvPr/>
        </p:nvGraphicFramePr>
        <p:xfrm>
          <a:off x="1447800" y="3505200"/>
          <a:ext cx="6464300" cy="1050925"/>
        </p:xfrm>
        <a:graphic>
          <a:graphicData uri="http://schemas.openxmlformats.org/presentationml/2006/ole">
            <p:oleObj spid="_x0000_s34818" name="Equation" r:id="rId3" imgW="2577960" imgH="419040" progId="Equation.3">
              <p:embed/>
            </p:oleObj>
          </a:graphicData>
        </a:graphic>
      </p:graphicFrame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1524000" y="2514600"/>
          <a:ext cx="4427538" cy="987425"/>
        </p:xfrm>
        <a:graphic>
          <a:graphicData uri="http://schemas.openxmlformats.org/presentationml/2006/ole">
            <p:oleObj spid="_x0000_s34819" name="Equation" r:id="rId4" imgW="1765080" imgH="393480" progId="Equation.3">
              <p:embed/>
            </p:oleObj>
          </a:graphicData>
        </a:graphic>
      </p:graphicFrame>
      <p:sp>
        <p:nvSpPr>
          <p:cNvPr id="6" name="Left Brace 5"/>
          <p:cNvSpPr/>
          <p:nvPr/>
        </p:nvSpPr>
        <p:spPr bwMode="auto">
          <a:xfrm>
            <a:off x="1219200" y="2514600"/>
            <a:ext cx="152400" cy="20574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-5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Численный метод</a:t>
            </a:r>
            <a:endParaRPr lang="ru-RU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Расщепление по координатам</a:t>
            </a:r>
            <a:endParaRPr lang="ru-RU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481524" y="3559182"/>
          <a:ext cx="114300" cy="215900"/>
        </p:xfrm>
        <a:graphic>
          <a:graphicData uri="http://schemas.openxmlformats.org/presentationml/2006/ole">
            <p:oleObj spid="_x0000_s35842" name="Equation" r:id="rId3" imgW="914400" imgH="215640" progId="Equation.3">
              <p:embed/>
            </p:oleObj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2895600" y="2667000"/>
          <a:ext cx="3440113" cy="1114425"/>
        </p:xfrm>
        <a:graphic>
          <a:graphicData uri="http://schemas.openxmlformats.org/presentationml/2006/ole">
            <p:oleObj spid="_x0000_s35843" name="Equation" r:id="rId4" imgW="1371600" imgH="444240" progId="Equation.3">
              <p:embed/>
            </p:oleObj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1609716" y="5024454"/>
          <a:ext cx="1560512" cy="1050925"/>
        </p:xfrm>
        <a:graphic>
          <a:graphicData uri="http://schemas.openxmlformats.org/presentationml/2006/ole">
            <p:oleObj spid="_x0000_s35844" name="Equation" r:id="rId5" imgW="622080" imgH="419040" progId="Equation.3">
              <p:embed/>
            </p:oleObj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3967174" y="4992698"/>
          <a:ext cx="1560513" cy="1114425"/>
        </p:xfrm>
        <a:graphic>
          <a:graphicData uri="http://schemas.openxmlformats.org/presentationml/2006/ole">
            <p:oleObj spid="_x0000_s35845" name="Equation" r:id="rId6" imgW="622080" imgH="444240" progId="Equation.3">
              <p:embed/>
            </p:oleObj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/>
        </p:nvGraphicFramePr>
        <p:xfrm>
          <a:off x="6396062" y="5024454"/>
          <a:ext cx="1560512" cy="1050925"/>
        </p:xfrm>
        <a:graphic>
          <a:graphicData uri="http://schemas.openxmlformats.org/presentationml/2006/ole">
            <p:oleObj spid="_x0000_s35846" name="Equation" r:id="rId7" imgW="622080" imgH="419040" progId="Equation.3">
              <p:embed/>
            </p:oleObj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rot="5400000">
            <a:off x="2431253" y="4060041"/>
            <a:ext cx="928694" cy="7143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6200000" flipH="1">
            <a:off x="6074591" y="3988603"/>
            <a:ext cx="928694" cy="7143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4217997" y="4417231"/>
            <a:ext cx="927900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66972" y="4024322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</a:t>
            </a:r>
            <a:endParaRPr lang="ru-RU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4252922" y="4024322"/>
            <a:ext cx="389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Y</a:t>
            </a:r>
            <a:endParaRPr lang="ru-RU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5967434" y="402432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Z</a:t>
            </a:r>
            <a:endParaRPr lang="ru-RU" sz="2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Уравнение диффузии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3 дробных шага – </a:t>
            </a:r>
            <a:r>
              <a:rPr lang="en-US" dirty="0" smtClean="0"/>
              <a:t>X, Y, Z</a:t>
            </a:r>
          </a:p>
          <a:p>
            <a:r>
              <a:rPr lang="ru-RU" dirty="0" smtClean="0"/>
              <a:t>Неявная конечно-разностная схема</a:t>
            </a:r>
            <a:endParaRPr lang="ru-RU" dirty="0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3467104" y="3205154"/>
          <a:ext cx="5072098" cy="926894"/>
        </p:xfrm>
        <a:graphic>
          <a:graphicData uri="http://schemas.openxmlformats.org/presentationml/2006/ole">
            <p:oleObj spid="_x0000_s36866" name="Equation" r:id="rId3" imgW="2361960" imgH="431640" progId="Equation.3">
              <p:embed/>
            </p:oleObj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1181088" y="3205154"/>
          <a:ext cx="1391962" cy="937415"/>
        </p:xfrm>
        <a:graphic>
          <a:graphicData uri="http://schemas.openxmlformats.org/presentationml/2006/ole">
            <p:oleObj spid="_x0000_s36867" name="Equation" r:id="rId4" imgW="622080" imgH="419040" progId="Equation.3">
              <p:embed/>
            </p:oleObj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2681286" y="3705220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895600" y="4419600"/>
          <a:ext cx="4495800" cy="1790700"/>
        </p:xfrm>
        <a:graphic>
          <a:graphicData uri="http://schemas.openxmlformats.org/presentationml/2006/ole">
            <p:oleObj spid="_x0000_s36868" name="Equation" r:id="rId5" imgW="2997000" imgH="1193760" progId="Equation.3">
              <p:embed/>
            </p:oleObj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1323964" y="4919666"/>
          <a:ext cx="1214446" cy="679267"/>
        </p:xfrm>
        <a:graphic>
          <a:graphicData uri="http://schemas.openxmlformats.org/presentationml/2006/ole">
            <p:oleObj spid="_x0000_s36869" name="Equation" r:id="rId6" imgW="749160" imgH="419040" progId="Equation.3">
              <p:embed/>
            </p:oleObj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Уравнения Навье-Стокса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Уравнение для </a:t>
            </a:r>
            <a:r>
              <a:rPr lang="en-US" dirty="0" smtClean="0"/>
              <a:t>X-</a:t>
            </a:r>
            <a:r>
              <a:rPr lang="ru-RU" dirty="0" smtClean="0"/>
              <a:t>компоненты скорости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+ итерации по нелинейности</a:t>
            </a:r>
            <a:endParaRPr lang="ru-RU" dirty="0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1752600" y="2590800"/>
          <a:ext cx="5332923" cy="750311"/>
        </p:xfrm>
        <a:graphic>
          <a:graphicData uri="http://schemas.openxmlformats.org/presentationml/2006/ole">
            <p:oleObj spid="_x0000_s37890" name="Equation" r:id="rId3" imgW="3429000" imgH="482400" progId="Equation.3">
              <p:embed/>
            </p:oleObj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3395674" y="3449231"/>
          <a:ext cx="2857520" cy="754067"/>
        </p:xfrm>
        <a:graphic>
          <a:graphicData uri="http://schemas.openxmlformats.org/presentationml/2006/ole">
            <p:oleObj spid="_x0000_s37891" name="Equation" r:id="rId4" imgW="1828800" imgH="482400" progId="Equation.3">
              <p:embed/>
            </p:oleObj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3467112" y="4235049"/>
          <a:ext cx="2163387" cy="754585"/>
        </p:xfrm>
        <a:graphic>
          <a:graphicData uri="http://schemas.openxmlformats.org/presentationml/2006/ole">
            <p:oleObj spid="_x0000_s37892" name="Equation" r:id="rId5" imgW="1384200" imgH="482400" progId="Equation.3">
              <p:embed/>
            </p:oleObj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3467112" y="5092305"/>
          <a:ext cx="2222641" cy="754585"/>
        </p:xfrm>
        <a:graphic>
          <a:graphicData uri="http://schemas.openxmlformats.org/presentationml/2006/ole">
            <p:oleObj spid="_x0000_s37893" name="Equation" r:id="rId6" imgW="1422360" imgH="482400" progId="Equation.3">
              <p:embed/>
            </p:oleObj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2038352" y="3449231"/>
            <a:ext cx="1214446" cy="357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038352" y="3449231"/>
            <a:ext cx="1285884" cy="1143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6200000" flipH="1">
            <a:off x="1681162" y="3806421"/>
            <a:ext cx="2000264" cy="1285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24170" y="37349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752732" y="4377925"/>
            <a:ext cx="316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2538418" y="480655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Шаг по времени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2133600"/>
            <a:ext cx="1833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(n-1) time step</a:t>
            </a:r>
            <a:endParaRPr lang="ru-RU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2071670" y="2357430"/>
          <a:ext cx="5655179" cy="19881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071934" y="4429132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Global iterations</a:t>
            </a:r>
            <a:endParaRPr lang="ru-RU" dirty="0"/>
          </a:p>
        </p:txBody>
      </p:sp>
      <p:grpSp>
        <p:nvGrpSpPr>
          <p:cNvPr id="3" name="Group 12"/>
          <p:cNvGrpSpPr/>
          <p:nvPr/>
        </p:nvGrpSpPr>
        <p:grpSpPr>
          <a:xfrm>
            <a:off x="1775097" y="3231643"/>
            <a:ext cx="230354" cy="304801"/>
            <a:chOff x="1275691" y="283389"/>
            <a:chExt cx="248310" cy="290476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9" name="Right Arrow 8"/>
            <p:cNvSpPr/>
            <p:nvPr/>
          </p:nvSpPr>
          <p:spPr>
            <a:xfrm>
              <a:off x="1275691" y="283389"/>
              <a:ext cx="248310" cy="290476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ight Arrow 4"/>
            <p:cNvSpPr/>
            <p:nvPr/>
          </p:nvSpPr>
          <p:spPr>
            <a:xfrm>
              <a:off x="1275691" y="341484"/>
              <a:ext cx="173817" cy="17428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sz="1200" kern="1200"/>
            </a:p>
          </p:txBody>
        </p:sp>
      </p:grpSp>
      <p:grpSp>
        <p:nvGrpSpPr>
          <p:cNvPr id="6" name="Group 15"/>
          <p:cNvGrpSpPr/>
          <p:nvPr/>
        </p:nvGrpSpPr>
        <p:grpSpPr>
          <a:xfrm>
            <a:off x="7794897" y="3231643"/>
            <a:ext cx="230354" cy="272699"/>
            <a:chOff x="1275691" y="283389"/>
            <a:chExt cx="248310" cy="290476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2" name="Right Arrow 11"/>
            <p:cNvSpPr/>
            <p:nvPr/>
          </p:nvSpPr>
          <p:spPr>
            <a:xfrm>
              <a:off x="1275691" y="283389"/>
              <a:ext cx="248310" cy="290476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ight Arrow 4"/>
            <p:cNvSpPr/>
            <p:nvPr/>
          </p:nvSpPr>
          <p:spPr>
            <a:xfrm>
              <a:off x="1275691" y="341484"/>
              <a:ext cx="173817" cy="17428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sz="1200" kern="120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191000" y="21336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(n) time step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7300882" y="2133600"/>
            <a:ext cx="1843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(n+1) time step</a:t>
            </a:r>
            <a:endParaRPr lang="ru-RU" dirty="0"/>
          </a:p>
        </p:txBody>
      </p:sp>
      <p:cxnSp>
        <p:nvCxnSpPr>
          <p:cNvPr id="16" name="Straight Connector 15"/>
          <p:cNvCxnSpPr/>
          <p:nvPr/>
        </p:nvCxnSpPr>
        <p:spPr>
          <a:xfrm rot="5400000">
            <a:off x="504804" y="4067172"/>
            <a:ext cx="2133600" cy="0"/>
          </a:xfrm>
          <a:prstGeom prst="line">
            <a:avLst/>
          </a:prstGeom>
          <a:ln w="222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7148538" y="3995734"/>
            <a:ext cx="2133600" cy="0"/>
          </a:xfrm>
          <a:prstGeom prst="line">
            <a:avLst/>
          </a:prstGeom>
          <a:ln w="222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U-Turn Arrow 17"/>
          <p:cNvSpPr/>
          <p:nvPr/>
        </p:nvSpPr>
        <p:spPr>
          <a:xfrm rot="10800000">
            <a:off x="2500298" y="3786190"/>
            <a:ext cx="4786346" cy="57150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Дробный шаг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Линейное </a:t>
            </a:r>
            <a:r>
              <a:rPr lang="en-US" dirty="0" smtClean="0"/>
              <a:t>PDEs</a:t>
            </a:r>
            <a:endParaRPr lang="ru-RU" dirty="0"/>
          </a:p>
        </p:txBody>
      </p:sp>
      <p:sp>
        <p:nvSpPr>
          <p:cNvPr id="4" name="Rounded Rectangle 3"/>
          <p:cNvSpPr/>
          <p:nvPr/>
        </p:nvSpPr>
        <p:spPr>
          <a:xfrm>
            <a:off x="1752600" y="2514600"/>
            <a:ext cx="6400800" cy="3581400"/>
          </a:xfrm>
          <a:prstGeom prst="roundRect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ru-RU" dirty="0"/>
          </a:p>
        </p:txBody>
      </p:sp>
      <p:grpSp>
        <p:nvGrpSpPr>
          <p:cNvPr id="5" name="Group 12"/>
          <p:cNvGrpSpPr/>
          <p:nvPr/>
        </p:nvGrpSpPr>
        <p:grpSpPr>
          <a:xfrm>
            <a:off x="1295400" y="3352800"/>
            <a:ext cx="914400" cy="228600"/>
            <a:chOff x="1275691" y="283389"/>
            <a:chExt cx="248310" cy="290476"/>
          </a:xfrm>
        </p:grpSpPr>
        <p:sp>
          <p:nvSpPr>
            <p:cNvPr id="6" name="Right Arrow 5"/>
            <p:cNvSpPr/>
            <p:nvPr/>
          </p:nvSpPr>
          <p:spPr>
            <a:xfrm>
              <a:off x="1275691" y="283389"/>
              <a:ext cx="248310" cy="29047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ight Arrow 4"/>
            <p:cNvSpPr/>
            <p:nvPr/>
          </p:nvSpPr>
          <p:spPr>
            <a:xfrm>
              <a:off x="1275691" y="341484"/>
              <a:ext cx="173817" cy="1742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sz="1200" kern="1200"/>
            </a:p>
          </p:txBody>
        </p:sp>
      </p:grpSp>
      <p:graphicFrame>
        <p:nvGraphicFramePr>
          <p:cNvPr id="8" name="Diagram 7"/>
          <p:cNvGraphicFramePr/>
          <p:nvPr/>
        </p:nvGraphicFramePr>
        <p:xfrm>
          <a:off x="2133600" y="3200400"/>
          <a:ext cx="1676400" cy="251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9" name="Group 11"/>
          <p:cNvGrpSpPr/>
          <p:nvPr/>
        </p:nvGrpSpPr>
        <p:grpSpPr>
          <a:xfrm>
            <a:off x="6553200" y="4419600"/>
            <a:ext cx="1030100" cy="664459"/>
            <a:chOff x="152397" y="0"/>
            <a:chExt cx="1030100" cy="664459"/>
          </a:xfrm>
          <a:solidFill>
            <a:schemeClr val="accent2"/>
          </a:solidFill>
        </p:grpSpPr>
        <p:sp>
          <p:nvSpPr>
            <p:cNvPr id="13" name="Rounded Rectangle 12"/>
            <p:cNvSpPr/>
            <p:nvPr/>
          </p:nvSpPr>
          <p:spPr>
            <a:xfrm>
              <a:off x="152397" y="0"/>
              <a:ext cx="1030100" cy="664459"/>
            </a:xfrm>
            <a:prstGeom prst="roundRect">
              <a:avLst>
                <a:gd name="adj" fmla="val 10000"/>
              </a:avLst>
            </a:prstGeom>
            <a:grpFill/>
            <a:ln w="12700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ounded Rectangle 4"/>
            <p:cNvSpPr/>
            <p:nvPr/>
          </p:nvSpPr>
          <p:spPr>
            <a:xfrm>
              <a:off x="171858" y="19461"/>
              <a:ext cx="991178" cy="625537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670" tIns="17780" rIns="26670" bIns="1778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kern="1200" dirty="0" smtClean="0"/>
                <a:t>N + 1 time layer</a:t>
              </a:r>
              <a:endParaRPr lang="ru-RU" sz="1400" b="1" kern="1200" dirty="0"/>
            </a:p>
          </p:txBody>
        </p:sp>
      </p:grpSp>
      <p:grpSp>
        <p:nvGrpSpPr>
          <p:cNvPr id="10" name="Group 12"/>
          <p:cNvGrpSpPr/>
          <p:nvPr/>
        </p:nvGrpSpPr>
        <p:grpSpPr>
          <a:xfrm rot="2198500">
            <a:off x="3459049" y="3925759"/>
            <a:ext cx="1248452" cy="209940"/>
            <a:chOff x="1275691" y="283389"/>
            <a:chExt cx="248310" cy="290476"/>
          </a:xfrm>
        </p:grpSpPr>
        <p:sp>
          <p:nvSpPr>
            <p:cNvPr id="16" name="Right Arrow 15"/>
            <p:cNvSpPr/>
            <p:nvPr/>
          </p:nvSpPr>
          <p:spPr>
            <a:xfrm>
              <a:off x="1275691" y="283389"/>
              <a:ext cx="248310" cy="29047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ight Arrow 4"/>
            <p:cNvSpPr/>
            <p:nvPr/>
          </p:nvSpPr>
          <p:spPr>
            <a:xfrm>
              <a:off x="1275691" y="341484"/>
              <a:ext cx="173817" cy="1742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sz="1200" kern="1200"/>
            </a:p>
          </p:txBody>
        </p:sp>
      </p:grpSp>
      <p:grpSp>
        <p:nvGrpSpPr>
          <p:cNvPr id="11" name="Group 12"/>
          <p:cNvGrpSpPr/>
          <p:nvPr/>
        </p:nvGrpSpPr>
        <p:grpSpPr>
          <a:xfrm>
            <a:off x="5715000" y="4648200"/>
            <a:ext cx="748831" cy="228600"/>
            <a:chOff x="1275691" y="283389"/>
            <a:chExt cx="248310" cy="290476"/>
          </a:xfrm>
        </p:grpSpPr>
        <p:sp>
          <p:nvSpPr>
            <p:cNvPr id="22" name="Right Arrow 21"/>
            <p:cNvSpPr/>
            <p:nvPr/>
          </p:nvSpPr>
          <p:spPr>
            <a:xfrm>
              <a:off x="1275691" y="283389"/>
              <a:ext cx="248310" cy="29047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Right Arrow 4"/>
            <p:cNvSpPr/>
            <p:nvPr/>
          </p:nvSpPr>
          <p:spPr>
            <a:xfrm>
              <a:off x="1275691" y="341484"/>
              <a:ext cx="173817" cy="1742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sz="1200" kern="1200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7696200" y="4648200"/>
            <a:ext cx="914400" cy="228600"/>
            <a:chOff x="1275691" y="283389"/>
            <a:chExt cx="248310" cy="290476"/>
          </a:xfrm>
        </p:grpSpPr>
        <p:sp>
          <p:nvSpPr>
            <p:cNvPr id="29" name="Right Arrow 28"/>
            <p:cNvSpPr/>
            <p:nvPr/>
          </p:nvSpPr>
          <p:spPr>
            <a:xfrm>
              <a:off x="1275691" y="283389"/>
              <a:ext cx="248310" cy="29047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Right Arrow 4"/>
            <p:cNvSpPr/>
            <p:nvPr/>
          </p:nvSpPr>
          <p:spPr>
            <a:xfrm>
              <a:off x="1275691" y="341484"/>
              <a:ext cx="173817" cy="1742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sz="1200" kern="1200"/>
            </a:p>
          </p:txBody>
        </p:sp>
      </p:grpSp>
      <p:graphicFrame>
        <p:nvGraphicFramePr>
          <p:cNvPr id="38" name="Diagram 37"/>
          <p:cNvGraphicFramePr/>
          <p:nvPr/>
        </p:nvGraphicFramePr>
        <p:xfrm>
          <a:off x="4419600" y="4114800"/>
          <a:ext cx="1219200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7696200" y="4876800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Next layer</a:t>
            </a:r>
            <a:endParaRPr lang="ru-RU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990600" y="3048000"/>
            <a:ext cx="1319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Previous layer</a:t>
            </a:r>
            <a:endParaRPr lang="ru-RU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Дробный шаг</a:t>
            </a:r>
            <a:endParaRPr lang="ru-RU" dirty="0"/>
          </a:p>
        </p:txBody>
      </p:sp>
      <p:sp>
        <p:nvSpPr>
          <p:cNvPr id="43" name="Content Placeholder 4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Нелинейное</a:t>
            </a:r>
            <a:r>
              <a:rPr lang="en-US" dirty="0" smtClean="0"/>
              <a:t> PDEs</a:t>
            </a:r>
            <a:endParaRPr lang="ru-RU" dirty="0"/>
          </a:p>
        </p:txBody>
      </p:sp>
      <p:sp>
        <p:nvSpPr>
          <p:cNvPr id="4" name="Rounded Rectangle 3"/>
          <p:cNvSpPr/>
          <p:nvPr/>
        </p:nvSpPr>
        <p:spPr>
          <a:xfrm>
            <a:off x="1828800" y="2590800"/>
            <a:ext cx="6400800" cy="3581400"/>
          </a:xfrm>
          <a:prstGeom prst="roundRect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ru-RU" dirty="0"/>
          </a:p>
        </p:txBody>
      </p:sp>
      <p:grpSp>
        <p:nvGrpSpPr>
          <p:cNvPr id="3" name="Group 12"/>
          <p:cNvGrpSpPr/>
          <p:nvPr/>
        </p:nvGrpSpPr>
        <p:grpSpPr>
          <a:xfrm>
            <a:off x="1371600" y="3429000"/>
            <a:ext cx="914400" cy="228600"/>
            <a:chOff x="1275691" y="283389"/>
            <a:chExt cx="248310" cy="290476"/>
          </a:xfrm>
        </p:grpSpPr>
        <p:sp>
          <p:nvSpPr>
            <p:cNvPr id="6" name="Right Arrow 5"/>
            <p:cNvSpPr/>
            <p:nvPr/>
          </p:nvSpPr>
          <p:spPr>
            <a:xfrm>
              <a:off x="1275691" y="283389"/>
              <a:ext cx="248310" cy="29047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ight Arrow 4"/>
            <p:cNvSpPr/>
            <p:nvPr/>
          </p:nvSpPr>
          <p:spPr>
            <a:xfrm>
              <a:off x="1275691" y="341484"/>
              <a:ext cx="173817" cy="1742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sz="1200" kern="1200"/>
            </a:p>
          </p:txBody>
        </p:sp>
      </p:grpSp>
      <p:graphicFrame>
        <p:nvGraphicFramePr>
          <p:cNvPr id="8" name="Diagram 7"/>
          <p:cNvGraphicFramePr/>
          <p:nvPr/>
        </p:nvGraphicFramePr>
        <p:xfrm>
          <a:off x="2209800" y="3276600"/>
          <a:ext cx="1676400" cy="251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8"/>
          <p:cNvGrpSpPr/>
          <p:nvPr/>
        </p:nvGrpSpPr>
        <p:grpSpPr>
          <a:xfrm>
            <a:off x="4572000" y="2819400"/>
            <a:ext cx="1030100" cy="664459"/>
            <a:chOff x="152397" y="0"/>
            <a:chExt cx="1030100" cy="664459"/>
          </a:xfrm>
          <a:solidFill>
            <a:schemeClr val="accent2"/>
          </a:solidFill>
        </p:grpSpPr>
        <p:sp>
          <p:nvSpPr>
            <p:cNvPr id="10" name="Rounded Rectangle 9"/>
            <p:cNvSpPr/>
            <p:nvPr/>
          </p:nvSpPr>
          <p:spPr>
            <a:xfrm>
              <a:off x="152397" y="0"/>
              <a:ext cx="1030100" cy="664459"/>
            </a:xfrm>
            <a:prstGeom prst="roundRect">
              <a:avLst>
                <a:gd name="adj" fmla="val 10000"/>
              </a:avLst>
            </a:prstGeom>
            <a:grpFill/>
            <a:ln w="12700" cap="rnd">
              <a:noFill/>
              <a:miter lim="800000"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ounded Rectangle 4"/>
            <p:cNvSpPr/>
            <p:nvPr/>
          </p:nvSpPr>
          <p:spPr>
            <a:xfrm>
              <a:off x="171858" y="19461"/>
              <a:ext cx="991178" cy="625537"/>
            </a:xfrm>
            <a:prstGeom prst="rect">
              <a:avLst/>
            </a:prstGeom>
            <a:grpFill/>
            <a:ln w="12700" cap="rnd">
              <a:noFill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670" tIns="17780" rIns="26670" bIns="1778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kern="1200" dirty="0" smtClean="0"/>
                <a:t>N + ½ time layer</a:t>
              </a:r>
              <a:endParaRPr lang="ru-RU" sz="1400" b="1" kern="1200" dirty="0"/>
            </a:p>
          </p:txBody>
        </p:sp>
      </p:grpSp>
      <p:grpSp>
        <p:nvGrpSpPr>
          <p:cNvPr id="9" name="Group 11"/>
          <p:cNvGrpSpPr/>
          <p:nvPr/>
        </p:nvGrpSpPr>
        <p:grpSpPr>
          <a:xfrm>
            <a:off x="6629400" y="4495800"/>
            <a:ext cx="1030100" cy="664459"/>
            <a:chOff x="152397" y="0"/>
            <a:chExt cx="1030100" cy="664459"/>
          </a:xfrm>
          <a:solidFill>
            <a:schemeClr val="accent2"/>
          </a:solidFill>
        </p:grpSpPr>
        <p:sp>
          <p:nvSpPr>
            <p:cNvPr id="13" name="Rounded Rectangle 12"/>
            <p:cNvSpPr/>
            <p:nvPr/>
          </p:nvSpPr>
          <p:spPr>
            <a:xfrm>
              <a:off x="152397" y="0"/>
              <a:ext cx="1030100" cy="664459"/>
            </a:xfrm>
            <a:prstGeom prst="roundRect">
              <a:avLst>
                <a:gd name="adj" fmla="val 10000"/>
              </a:avLst>
            </a:prstGeom>
            <a:grpFill/>
            <a:ln w="12700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ounded Rectangle 4"/>
            <p:cNvSpPr/>
            <p:nvPr/>
          </p:nvSpPr>
          <p:spPr>
            <a:xfrm>
              <a:off x="171858" y="19461"/>
              <a:ext cx="991178" cy="625537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670" tIns="17780" rIns="26670" bIns="1778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kern="1200" dirty="0" smtClean="0"/>
                <a:t>N + 1 time layer</a:t>
              </a:r>
              <a:endParaRPr lang="ru-RU" sz="1400" b="1" kern="1200" dirty="0"/>
            </a:p>
          </p:txBody>
        </p:sp>
      </p:grpSp>
      <p:grpSp>
        <p:nvGrpSpPr>
          <p:cNvPr id="12" name="Group 12"/>
          <p:cNvGrpSpPr/>
          <p:nvPr/>
        </p:nvGrpSpPr>
        <p:grpSpPr>
          <a:xfrm rot="2198500">
            <a:off x="3535249" y="4001959"/>
            <a:ext cx="1248452" cy="209940"/>
            <a:chOff x="1275691" y="283389"/>
            <a:chExt cx="248310" cy="290476"/>
          </a:xfrm>
        </p:grpSpPr>
        <p:sp>
          <p:nvSpPr>
            <p:cNvPr id="16" name="Right Arrow 15"/>
            <p:cNvSpPr/>
            <p:nvPr/>
          </p:nvSpPr>
          <p:spPr>
            <a:xfrm>
              <a:off x="1275691" y="283389"/>
              <a:ext cx="248310" cy="29047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ight Arrow 4"/>
            <p:cNvSpPr/>
            <p:nvPr/>
          </p:nvSpPr>
          <p:spPr>
            <a:xfrm>
              <a:off x="1275691" y="341484"/>
              <a:ext cx="173817" cy="1742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sz="1200" kern="1200"/>
            </a:p>
          </p:txBody>
        </p:sp>
      </p:grpSp>
      <p:grpSp>
        <p:nvGrpSpPr>
          <p:cNvPr id="15" name="Group 12"/>
          <p:cNvGrpSpPr/>
          <p:nvPr/>
        </p:nvGrpSpPr>
        <p:grpSpPr>
          <a:xfrm rot="5400000">
            <a:off x="4610101" y="3924299"/>
            <a:ext cx="914398" cy="228600"/>
            <a:chOff x="1275691" y="283389"/>
            <a:chExt cx="248310" cy="290476"/>
          </a:xfrm>
        </p:grpSpPr>
        <p:sp>
          <p:nvSpPr>
            <p:cNvPr id="19" name="Right Arrow 18"/>
            <p:cNvSpPr/>
            <p:nvPr/>
          </p:nvSpPr>
          <p:spPr>
            <a:xfrm>
              <a:off x="1275691" y="283389"/>
              <a:ext cx="248310" cy="29047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Right Arrow 4"/>
            <p:cNvSpPr/>
            <p:nvPr/>
          </p:nvSpPr>
          <p:spPr>
            <a:xfrm>
              <a:off x="1275691" y="341484"/>
              <a:ext cx="173817" cy="1742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sz="1200" kern="1200"/>
            </a:p>
          </p:txBody>
        </p:sp>
      </p:grpSp>
      <p:grpSp>
        <p:nvGrpSpPr>
          <p:cNvPr id="18" name="Group 12"/>
          <p:cNvGrpSpPr/>
          <p:nvPr/>
        </p:nvGrpSpPr>
        <p:grpSpPr>
          <a:xfrm>
            <a:off x="5791200" y="4724400"/>
            <a:ext cx="748831" cy="228600"/>
            <a:chOff x="1275691" y="283389"/>
            <a:chExt cx="248310" cy="290476"/>
          </a:xfrm>
        </p:grpSpPr>
        <p:sp>
          <p:nvSpPr>
            <p:cNvPr id="22" name="Right Arrow 21"/>
            <p:cNvSpPr/>
            <p:nvPr/>
          </p:nvSpPr>
          <p:spPr>
            <a:xfrm>
              <a:off x="1275691" y="283389"/>
              <a:ext cx="248310" cy="29047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Right Arrow 4"/>
            <p:cNvSpPr/>
            <p:nvPr/>
          </p:nvSpPr>
          <p:spPr>
            <a:xfrm>
              <a:off x="1275691" y="341484"/>
              <a:ext cx="173817" cy="1742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sz="1200" kern="1200"/>
            </a:p>
          </p:txBody>
        </p:sp>
      </p:grpSp>
      <p:grpSp>
        <p:nvGrpSpPr>
          <p:cNvPr id="21" name="Group 12"/>
          <p:cNvGrpSpPr/>
          <p:nvPr/>
        </p:nvGrpSpPr>
        <p:grpSpPr>
          <a:xfrm rot="20717607">
            <a:off x="3515508" y="3149449"/>
            <a:ext cx="997575" cy="209940"/>
            <a:chOff x="1275691" y="283389"/>
            <a:chExt cx="248310" cy="290476"/>
          </a:xfrm>
        </p:grpSpPr>
        <p:sp>
          <p:nvSpPr>
            <p:cNvPr id="25" name="Right Arrow 24"/>
            <p:cNvSpPr/>
            <p:nvPr/>
          </p:nvSpPr>
          <p:spPr>
            <a:xfrm>
              <a:off x="1275691" y="283389"/>
              <a:ext cx="248310" cy="29047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Right Arrow 4"/>
            <p:cNvSpPr/>
            <p:nvPr/>
          </p:nvSpPr>
          <p:spPr>
            <a:xfrm>
              <a:off x="1275691" y="341484"/>
              <a:ext cx="173817" cy="1742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sz="1200" kern="1200"/>
            </a:p>
          </p:txBody>
        </p:sp>
      </p:grpSp>
      <p:sp>
        <p:nvSpPr>
          <p:cNvPr id="27" name="Rounded Rectangle 26"/>
          <p:cNvSpPr/>
          <p:nvPr/>
        </p:nvSpPr>
        <p:spPr>
          <a:xfrm>
            <a:off x="6553200" y="2895600"/>
            <a:ext cx="1143000" cy="609600"/>
          </a:xfrm>
          <a:prstGeom prst="roundRect">
            <a:avLst>
              <a:gd name="adj" fmla="val 8060"/>
            </a:avLst>
          </a:prstGeom>
          <a:solidFill>
            <a:schemeClr val="accent3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Update</a:t>
            </a:r>
            <a:endParaRPr lang="ru-RU" sz="2000" b="1" dirty="0">
              <a:solidFill>
                <a:schemeClr val="tx1"/>
              </a:solidFill>
            </a:endParaRPr>
          </a:p>
        </p:txBody>
      </p:sp>
      <p:grpSp>
        <p:nvGrpSpPr>
          <p:cNvPr id="24" name="Group 12"/>
          <p:cNvGrpSpPr/>
          <p:nvPr/>
        </p:nvGrpSpPr>
        <p:grpSpPr>
          <a:xfrm>
            <a:off x="7772400" y="4724400"/>
            <a:ext cx="914400" cy="228600"/>
            <a:chOff x="1275691" y="283389"/>
            <a:chExt cx="248310" cy="290476"/>
          </a:xfrm>
        </p:grpSpPr>
        <p:sp>
          <p:nvSpPr>
            <p:cNvPr id="29" name="Right Arrow 28"/>
            <p:cNvSpPr/>
            <p:nvPr/>
          </p:nvSpPr>
          <p:spPr>
            <a:xfrm>
              <a:off x="1275691" y="283389"/>
              <a:ext cx="248310" cy="29047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Right Arrow 4"/>
            <p:cNvSpPr/>
            <p:nvPr/>
          </p:nvSpPr>
          <p:spPr>
            <a:xfrm>
              <a:off x="1275691" y="341484"/>
              <a:ext cx="173817" cy="1742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sz="1200" kern="1200"/>
            </a:p>
          </p:txBody>
        </p:sp>
      </p:grpSp>
      <p:sp>
        <p:nvSpPr>
          <p:cNvPr id="31" name="TextBox 30"/>
          <p:cNvSpPr txBox="1"/>
          <p:nvPr/>
        </p:nvSpPr>
        <p:spPr>
          <a:xfrm rot="20631966">
            <a:off x="3612287" y="2897127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Copy</a:t>
            </a:r>
            <a:endParaRPr lang="ru-RU" sz="1400" dirty="0"/>
          </a:p>
        </p:txBody>
      </p:sp>
      <p:grpSp>
        <p:nvGrpSpPr>
          <p:cNvPr id="28" name="Group 12"/>
          <p:cNvGrpSpPr/>
          <p:nvPr/>
        </p:nvGrpSpPr>
        <p:grpSpPr>
          <a:xfrm rot="16200000">
            <a:off x="6635985" y="3879615"/>
            <a:ext cx="825031" cy="228600"/>
            <a:chOff x="1275691" y="283389"/>
            <a:chExt cx="248310" cy="290476"/>
          </a:xfrm>
        </p:grpSpPr>
        <p:sp>
          <p:nvSpPr>
            <p:cNvPr id="33" name="Right Arrow 32"/>
            <p:cNvSpPr/>
            <p:nvPr/>
          </p:nvSpPr>
          <p:spPr>
            <a:xfrm>
              <a:off x="1275691" y="283389"/>
              <a:ext cx="248310" cy="29047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Right Arrow 4"/>
            <p:cNvSpPr/>
            <p:nvPr/>
          </p:nvSpPr>
          <p:spPr>
            <a:xfrm>
              <a:off x="1275691" y="341484"/>
              <a:ext cx="173817" cy="1742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sz="1200" kern="1200"/>
            </a:p>
          </p:txBody>
        </p:sp>
      </p:grpSp>
      <p:grpSp>
        <p:nvGrpSpPr>
          <p:cNvPr id="32" name="Group 12"/>
          <p:cNvGrpSpPr/>
          <p:nvPr/>
        </p:nvGrpSpPr>
        <p:grpSpPr>
          <a:xfrm rot="10800000">
            <a:off x="5638800" y="3048000"/>
            <a:ext cx="838200" cy="228600"/>
            <a:chOff x="1275691" y="283389"/>
            <a:chExt cx="248310" cy="290476"/>
          </a:xfrm>
        </p:grpSpPr>
        <p:sp>
          <p:nvSpPr>
            <p:cNvPr id="36" name="Right Arrow 35"/>
            <p:cNvSpPr/>
            <p:nvPr/>
          </p:nvSpPr>
          <p:spPr>
            <a:xfrm>
              <a:off x="1275691" y="283389"/>
              <a:ext cx="248310" cy="29047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Right Arrow 4"/>
            <p:cNvSpPr/>
            <p:nvPr/>
          </p:nvSpPr>
          <p:spPr>
            <a:xfrm>
              <a:off x="1275691" y="341484"/>
              <a:ext cx="173817" cy="1742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sz="1200" kern="1200"/>
            </a:p>
          </p:txBody>
        </p:sp>
      </p:grpSp>
      <p:graphicFrame>
        <p:nvGraphicFramePr>
          <p:cNvPr id="38" name="Diagram 37"/>
          <p:cNvGraphicFramePr/>
          <p:nvPr/>
        </p:nvGraphicFramePr>
        <p:xfrm>
          <a:off x="4495800" y="4191000"/>
          <a:ext cx="1219200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7162800" y="3733800"/>
            <a:ext cx="910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Local </a:t>
            </a:r>
          </a:p>
          <a:p>
            <a:r>
              <a:rPr lang="en-US" sz="1400" dirty="0" smtClean="0"/>
              <a:t>iterations</a:t>
            </a:r>
            <a:endParaRPr lang="ru-RU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7772400" y="4953000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Next layer</a:t>
            </a:r>
            <a:endParaRPr lang="ru-RU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1066800" y="3124200"/>
            <a:ext cx="1319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Previous layer</a:t>
            </a:r>
            <a:endParaRPr lang="ru-RU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План</a:t>
            </a:r>
            <a:endParaRPr lang="en-US" smtClean="0"/>
          </a:p>
        </p:txBody>
      </p:sp>
      <p:sp>
        <p:nvSpPr>
          <p:cNvPr id="307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Введение и постановка задачи</a:t>
            </a:r>
          </a:p>
          <a:p>
            <a:r>
              <a:rPr lang="ru-RU" dirty="0" smtClean="0"/>
              <a:t>Основные уравнения</a:t>
            </a:r>
          </a:p>
          <a:p>
            <a:r>
              <a:rPr lang="ru-RU" dirty="0" smtClean="0"/>
              <a:t>Численный метод расщепления</a:t>
            </a:r>
          </a:p>
          <a:p>
            <a:r>
              <a:rPr lang="ru-RU" dirty="0" smtClean="0"/>
              <a:t>Особенности реализации</a:t>
            </a:r>
          </a:p>
          <a:p>
            <a:r>
              <a:rPr lang="ru-RU" dirty="0" smtClean="0"/>
              <a:t>Результаты и выводы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Стадии алгоритма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Решение </a:t>
            </a:r>
            <a:r>
              <a:rPr lang="ru-RU" u="sng" dirty="0" smtClean="0"/>
              <a:t>большого</a:t>
            </a:r>
            <a:r>
              <a:rPr lang="ru-RU" dirty="0" smtClean="0"/>
              <a:t> количества трехдиагональных СЛАУ</a:t>
            </a:r>
          </a:p>
          <a:p>
            <a:endParaRPr lang="ru-RU" dirty="0" smtClean="0"/>
          </a:p>
          <a:p>
            <a:r>
              <a:rPr lang="ru-RU" dirty="0" smtClean="0"/>
              <a:t>Вычисление диссипации в каждой ячейке сетки</a:t>
            </a:r>
          </a:p>
          <a:p>
            <a:endParaRPr lang="ru-RU" dirty="0" smtClean="0"/>
          </a:p>
          <a:p>
            <a:r>
              <a:rPr lang="ru-RU" dirty="0" smtClean="0"/>
              <a:t>Обновление нелинейных параметров</a:t>
            </a:r>
          </a:p>
          <a:p>
            <a:pPr lvl="1"/>
            <a:endParaRPr lang="ru-R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метода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Большой объем обрабатываемых данных</a:t>
            </a:r>
          </a:p>
          <a:p>
            <a:endParaRPr lang="ru-RU" dirty="0" smtClean="0"/>
          </a:p>
          <a:p>
            <a:r>
              <a:rPr lang="ru-RU" dirty="0" smtClean="0"/>
              <a:t>Высокая арифметическая интенсивность</a:t>
            </a:r>
          </a:p>
          <a:p>
            <a:endParaRPr lang="ru-RU" dirty="0" smtClean="0"/>
          </a:p>
          <a:p>
            <a:r>
              <a:rPr lang="ru-RU" dirty="0" smtClean="0"/>
              <a:t>Легко параллелится</a:t>
            </a:r>
            <a:endParaRPr lang="ru-R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на </a:t>
            </a:r>
            <a:r>
              <a:rPr lang="en-US" dirty="0" smtClean="0"/>
              <a:t>CUDA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Все данные хранятся в памяти </a:t>
            </a:r>
            <a:r>
              <a:rPr lang="en-US" dirty="0" smtClean="0"/>
              <a:t>GPU</a:t>
            </a:r>
          </a:p>
          <a:p>
            <a:pPr lvl="1"/>
            <a:r>
              <a:rPr lang="ru-RU" dirty="0" smtClean="0"/>
              <a:t>4 скалярных </a:t>
            </a:r>
            <a:r>
              <a:rPr lang="en-US" dirty="0" smtClean="0"/>
              <a:t>3D </a:t>
            </a:r>
            <a:r>
              <a:rPr lang="ru-RU" dirty="0" smtClean="0"/>
              <a:t>массива для каждой переменной</a:t>
            </a:r>
            <a:r>
              <a:rPr lang="en-US" dirty="0" smtClean="0"/>
              <a:t> (u, v, w, T)</a:t>
            </a:r>
            <a:endParaRPr lang="ru-RU" dirty="0" smtClean="0"/>
          </a:p>
          <a:p>
            <a:pPr lvl="1"/>
            <a:r>
              <a:rPr lang="ru-RU" dirty="0" smtClean="0"/>
              <a:t>3 дополнительных 3</a:t>
            </a:r>
            <a:r>
              <a:rPr lang="en-US" dirty="0" smtClean="0"/>
              <a:t>D </a:t>
            </a:r>
            <a:r>
              <a:rPr lang="ru-RU" dirty="0" smtClean="0"/>
              <a:t>массива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~</a:t>
            </a:r>
            <a:r>
              <a:rPr lang="ru-RU" dirty="0" smtClean="0"/>
              <a:t>1</a:t>
            </a:r>
            <a:r>
              <a:rPr lang="en-US" dirty="0" smtClean="0"/>
              <a:t>GB </a:t>
            </a:r>
            <a:r>
              <a:rPr lang="ru-RU" dirty="0" smtClean="0"/>
              <a:t>для сетки </a:t>
            </a:r>
            <a:r>
              <a:rPr lang="en-US" dirty="0" smtClean="0"/>
              <a:t>192^3 </a:t>
            </a:r>
            <a:r>
              <a:rPr lang="ru-RU" dirty="0" smtClean="0"/>
              <a:t>в </a:t>
            </a:r>
            <a:r>
              <a:rPr lang="en-US" dirty="0" smtClean="0"/>
              <a:t>double</a:t>
            </a:r>
            <a:endParaRPr lang="ru-RU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 трехдиагональных СЛАУ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Каждая нить решает </a:t>
            </a:r>
            <a:r>
              <a:rPr lang="ru-RU" u="sng" dirty="0" smtClean="0"/>
              <a:t>ровно</a:t>
            </a:r>
            <a:r>
              <a:rPr lang="ru-RU" dirty="0" smtClean="0"/>
              <a:t> одну трехдиагональную СЛАУ</a:t>
            </a:r>
          </a:p>
          <a:p>
            <a:pPr lvl="1"/>
            <a:r>
              <a:rPr lang="ru-RU" dirty="0" smtClean="0"/>
              <a:t>На каждом шаге </a:t>
            </a:r>
            <a:r>
              <a:rPr lang="en-US" dirty="0" smtClean="0"/>
              <a:t>N^2 </a:t>
            </a:r>
            <a:r>
              <a:rPr lang="ru-RU" dirty="0" smtClean="0"/>
              <a:t>независимых систем</a:t>
            </a:r>
            <a:endParaRPr lang="ru-RU" dirty="0"/>
          </a:p>
        </p:txBody>
      </p:sp>
      <p:pic>
        <p:nvPicPr>
          <p:cNvPr id="6" name="Picture 5" descr="3daxes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43" y="4652970"/>
            <a:ext cx="901983" cy="857256"/>
          </a:xfrm>
          <a:prstGeom prst="rect">
            <a:avLst/>
          </a:prstGeom>
        </p:spPr>
      </p:pic>
      <p:pic>
        <p:nvPicPr>
          <p:cNvPr id="7" name="Picture 6" descr="3dgrid_Xsplit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0" y="3581400"/>
            <a:ext cx="2048589" cy="1928826"/>
          </a:xfrm>
          <a:prstGeom prst="rect">
            <a:avLst/>
          </a:prstGeom>
        </p:spPr>
      </p:pic>
      <p:pic>
        <p:nvPicPr>
          <p:cNvPr id="8" name="Picture 7" descr="3dgrid_Ysplit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24264" y="3581400"/>
            <a:ext cx="2048589" cy="1928826"/>
          </a:xfrm>
          <a:prstGeom prst="rect">
            <a:avLst/>
          </a:prstGeom>
        </p:spPr>
      </p:pic>
      <p:pic>
        <p:nvPicPr>
          <p:cNvPr id="9" name="Picture 8" descr="3dgrid_Zsplit.bmp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24528" y="3581400"/>
            <a:ext cx="2048589" cy="192882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24000" y="5410200"/>
            <a:ext cx="1885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Расщепление </a:t>
            </a:r>
            <a:r>
              <a:rPr lang="en-US" sz="2000" dirty="0" smtClean="0"/>
              <a:t>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81400" y="5410200"/>
            <a:ext cx="18759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Расщепление </a:t>
            </a:r>
            <a:r>
              <a:rPr lang="en-US" sz="2000" dirty="0" smtClean="0"/>
              <a:t>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38800" y="5410200"/>
            <a:ext cx="1856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Расщепление </a:t>
            </a:r>
            <a:r>
              <a:rPr lang="en-US" sz="2000" dirty="0" smtClean="0"/>
              <a:t>Z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прогонки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Необходимо 2 дополнительных массива</a:t>
            </a:r>
          </a:p>
          <a:p>
            <a:pPr lvl="1"/>
            <a:r>
              <a:rPr lang="ru-RU" dirty="0" smtClean="0"/>
              <a:t>хранение: локальная память</a:t>
            </a:r>
            <a:endParaRPr lang="en-US" dirty="0" smtClean="0"/>
          </a:p>
          <a:p>
            <a:r>
              <a:rPr lang="ru-RU" dirty="0" smtClean="0"/>
              <a:t>Прямой ход</a:t>
            </a:r>
            <a:endParaRPr lang="en-US" dirty="0" smtClean="0"/>
          </a:p>
          <a:p>
            <a:pPr lvl="1"/>
            <a:r>
              <a:rPr lang="ru-RU" dirty="0" smtClean="0"/>
              <a:t>вычисление </a:t>
            </a:r>
            <a:r>
              <a:rPr lang="en-US" dirty="0" smtClean="0"/>
              <a:t>a[</a:t>
            </a:r>
            <a:r>
              <a:rPr lang="en-US" dirty="0" err="1" smtClean="0"/>
              <a:t>i</a:t>
            </a:r>
            <a:r>
              <a:rPr lang="en-US" dirty="0" smtClean="0"/>
              <a:t>], b[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</a:p>
          <a:p>
            <a:r>
              <a:rPr lang="ru-RU" dirty="0" smtClean="0"/>
              <a:t>Обратный ход</a:t>
            </a:r>
            <a:endParaRPr lang="en-US" dirty="0" smtClean="0"/>
          </a:p>
          <a:p>
            <a:pPr lvl="1"/>
            <a:r>
              <a:rPr lang="en-US" dirty="0" smtClean="0"/>
              <a:t>x[</a:t>
            </a:r>
            <a:r>
              <a:rPr lang="en-US" dirty="0" err="1" smtClean="0"/>
              <a:t>i</a:t>
            </a:r>
            <a:r>
              <a:rPr lang="en-US" dirty="0" smtClean="0"/>
              <a:t>] = a[i+1] * x[i+1] + b[i+1]</a:t>
            </a:r>
            <a:endParaRPr lang="ru-RU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 реализации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Каждая нить последовательно читает и пишет столбец </a:t>
            </a:r>
            <a:r>
              <a:rPr lang="en-US" dirty="0" smtClean="0"/>
              <a:t>3D </a:t>
            </a:r>
            <a:r>
              <a:rPr lang="ru-RU" dirty="0" smtClean="0"/>
              <a:t>массива</a:t>
            </a:r>
          </a:p>
          <a:p>
            <a:pPr lvl="1"/>
            <a:r>
              <a:rPr lang="ru-RU" dirty="0" smtClean="0"/>
              <a:t>Коэффициенты и правая часть</a:t>
            </a:r>
          </a:p>
          <a:p>
            <a:pPr lvl="1"/>
            <a:endParaRPr lang="ru-RU" dirty="0" smtClean="0"/>
          </a:p>
          <a:p>
            <a:r>
              <a:rPr lang="en-US" dirty="0" smtClean="0"/>
              <a:t>Y, Z –</a:t>
            </a:r>
            <a:r>
              <a:rPr lang="ru-RU" dirty="0" smtClean="0"/>
              <a:t> прогонки </a:t>
            </a:r>
            <a:r>
              <a:rPr lang="en-US" dirty="0" smtClean="0">
                <a:solidFill>
                  <a:srgbClr val="00CC00"/>
                </a:solidFill>
              </a:rPr>
              <a:t>coalesced</a:t>
            </a:r>
          </a:p>
          <a:p>
            <a:r>
              <a:rPr lang="en-US" dirty="0" smtClean="0"/>
              <a:t>X – </a:t>
            </a:r>
            <a:r>
              <a:rPr lang="ru-RU" dirty="0" smtClean="0"/>
              <a:t>прогонка </a:t>
            </a:r>
            <a:r>
              <a:rPr lang="en-US" dirty="0" err="1" smtClean="0">
                <a:solidFill>
                  <a:srgbClr val="FF0000"/>
                </a:solidFill>
              </a:rPr>
              <a:t>uncoalesced</a:t>
            </a:r>
            <a:r>
              <a:rPr lang="en-US" dirty="0" smtClean="0">
                <a:solidFill>
                  <a:srgbClr val="FF0000"/>
                </a:solidFill>
              </a:rPr>
              <a:t>!</a:t>
            </a:r>
            <a:endParaRPr lang="ru-RU" dirty="0" smtClean="0">
              <a:solidFill>
                <a:srgbClr val="FF0000"/>
              </a:solidFill>
            </a:endParaRPr>
          </a:p>
          <a:p>
            <a:pPr lvl="1"/>
            <a:endParaRPr lang="ru-RU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Оптимизация прогонки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 – </a:t>
            </a:r>
            <a:r>
              <a:rPr lang="ru-RU" dirty="0" smtClean="0"/>
              <a:t>прогонка</a:t>
            </a:r>
          </a:p>
          <a:p>
            <a:pPr lvl="1"/>
            <a:r>
              <a:rPr lang="ru-RU" dirty="0" smtClean="0"/>
              <a:t>Транспонируем входные массивы и запускаем </a:t>
            </a:r>
            <a:r>
              <a:rPr lang="en-US" dirty="0" smtClean="0"/>
              <a:t>Y-</a:t>
            </a:r>
            <a:r>
              <a:rPr lang="ru-RU" dirty="0" smtClean="0"/>
              <a:t>прогонку</a:t>
            </a:r>
          </a:p>
          <a:p>
            <a:pPr lvl="1"/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graphicFrame>
        <p:nvGraphicFramePr>
          <p:cNvPr id="6" name="Chart 5"/>
          <p:cNvGraphicFramePr/>
          <p:nvPr/>
        </p:nvGraphicFramePr>
        <p:xfrm>
          <a:off x="2209800" y="3581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867400" y="3657600"/>
            <a:ext cx="31651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общая производительность</a:t>
            </a:r>
          </a:p>
          <a:p>
            <a:r>
              <a:rPr lang="ru-RU" sz="2000" dirty="0" smtClean="0"/>
              <a:t>всех прогонок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Расчет диссипации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Расчет частных производных по трем направлениям</a:t>
            </a:r>
          </a:p>
          <a:p>
            <a:pPr lvl="1"/>
            <a:r>
              <a:rPr lang="ru-RU" dirty="0" smtClean="0"/>
              <a:t>Локальный доступ к памяти</a:t>
            </a:r>
          </a:p>
          <a:p>
            <a:r>
              <a:rPr lang="ru-RU" dirty="0" smtClean="0"/>
              <a:t>Каждая нить обрабатывает столбец данных</a:t>
            </a:r>
          </a:p>
          <a:p>
            <a:pPr lvl="1"/>
            <a:r>
              <a:rPr lang="ru-RU" dirty="0" smtClean="0"/>
              <a:t>Переиспользование расчитанных производных</a:t>
            </a:r>
          </a:p>
          <a:p>
            <a:r>
              <a:rPr lang="ru-RU" dirty="0" smtClean="0"/>
              <a:t>Использование разделяемой</a:t>
            </a:r>
            <a:r>
              <a:rPr lang="en-US" dirty="0" smtClean="0"/>
              <a:t> </a:t>
            </a:r>
            <a:r>
              <a:rPr lang="ru-RU" dirty="0" smtClean="0"/>
              <a:t>памяти </a:t>
            </a:r>
            <a:r>
              <a:rPr lang="en-US" dirty="0" smtClean="0"/>
              <a:t>(?)</a:t>
            </a:r>
            <a:endParaRPr lang="ru-RU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Оптимизация диссипации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6400800" cy="1466850"/>
          </a:xfrm>
        </p:spPr>
        <p:txBody>
          <a:bodyPr/>
          <a:lstStyle/>
          <a:p>
            <a:r>
              <a:rPr lang="ru-RU" dirty="0" smtClean="0"/>
              <a:t>Рефакторинг кода</a:t>
            </a:r>
          </a:p>
          <a:p>
            <a:pPr lvl="1"/>
            <a:r>
              <a:rPr lang="ru-RU" dirty="0" smtClean="0"/>
              <a:t>Предварительный расчет некоторых констант, избавление от лишних </a:t>
            </a:r>
            <a:r>
              <a:rPr lang="en-US" dirty="0" smtClean="0"/>
              <a:t>if</a:t>
            </a:r>
            <a:r>
              <a:rPr lang="ru-RU" dirty="0" smtClean="0"/>
              <a:t> 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57200" y="3657600"/>
            <a:ext cx="4343400" cy="2400300"/>
          </a:xfrm>
        </p:spPr>
        <p:txBody>
          <a:bodyPr/>
          <a:lstStyle/>
          <a:p>
            <a:r>
              <a:rPr lang="en-US" dirty="0" smtClean="0"/>
              <a:t>C++ </a:t>
            </a:r>
            <a:r>
              <a:rPr lang="ru-RU" dirty="0" smtClean="0"/>
              <a:t>шаблоны для     </a:t>
            </a:r>
            <a:r>
              <a:rPr lang="en-US" dirty="0" smtClean="0"/>
              <a:t>X, Y, Z-</a:t>
            </a:r>
            <a:r>
              <a:rPr lang="ru-RU" dirty="0" smtClean="0"/>
              <a:t>диссипации</a:t>
            </a:r>
          </a:p>
          <a:p>
            <a:pPr lvl="1"/>
            <a:r>
              <a:rPr lang="ru-RU" dirty="0" smtClean="0"/>
              <a:t>Уменьшение числа регистров, нет лишних обращений к памяти</a:t>
            </a:r>
          </a:p>
          <a:p>
            <a:endParaRPr lang="ru-RU" dirty="0"/>
          </a:p>
        </p:txBody>
      </p:sp>
      <p:graphicFrame>
        <p:nvGraphicFramePr>
          <p:cNvPr id="6" name="Chart 5"/>
          <p:cNvGraphicFramePr/>
          <p:nvPr/>
        </p:nvGraphicFramePr>
        <p:xfrm>
          <a:off x="4800600" y="3429000"/>
          <a:ext cx="4143375" cy="281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Нелинейные итерации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Необходимо посчитать полусумму двух </a:t>
            </a:r>
            <a:r>
              <a:rPr lang="en-US" dirty="0" smtClean="0"/>
              <a:t>3D </a:t>
            </a:r>
            <a:r>
              <a:rPr lang="ru-RU" dirty="0" smtClean="0"/>
              <a:t>массивов</a:t>
            </a:r>
            <a:endParaRPr lang="en-US" dirty="0" smtClean="0"/>
          </a:p>
          <a:p>
            <a:r>
              <a:rPr lang="ru-RU" dirty="0" smtClean="0"/>
              <a:t>Каждая нить считает сразу для столбца данных – </a:t>
            </a:r>
            <a:r>
              <a:rPr lang="en-US" dirty="0" smtClean="0"/>
              <a:t>N^2 </a:t>
            </a:r>
            <a:r>
              <a:rPr lang="ru-RU" dirty="0" smtClean="0"/>
              <a:t>нитей</a:t>
            </a:r>
          </a:p>
          <a:p>
            <a:pPr lvl="1"/>
            <a:r>
              <a:rPr lang="ru-RU" dirty="0" smtClean="0"/>
              <a:t>Все чтения</a:t>
            </a:r>
            <a:r>
              <a:rPr lang="en-US" dirty="0" smtClean="0"/>
              <a:t>/</a:t>
            </a:r>
            <a:r>
              <a:rPr lang="ru-RU" dirty="0" smtClean="0"/>
              <a:t>записи </a:t>
            </a:r>
            <a:r>
              <a:rPr lang="en-US" dirty="0" smtClean="0">
                <a:solidFill>
                  <a:srgbClr val="00CC00"/>
                </a:solidFill>
              </a:rPr>
              <a:t>coalesced</a:t>
            </a:r>
            <a:endParaRPr lang="ru-RU" dirty="0" smtClean="0">
              <a:solidFill>
                <a:srgbClr val="00CC00"/>
              </a:solidFill>
            </a:endParaRPr>
          </a:p>
          <a:p>
            <a:r>
              <a:rPr lang="ru-RU" dirty="0" smtClean="0"/>
              <a:t>Оптимальный выбор размера блока</a:t>
            </a:r>
          </a:p>
          <a:p>
            <a:r>
              <a:rPr lang="ru-RU" b="1" dirty="0" smtClean="0"/>
              <a:t>80%</a:t>
            </a:r>
            <a:r>
              <a:rPr lang="ru-RU" dirty="0" smtClean="0"/>
              <a:t> от пиковой пропускной способности на </a:t>
            </a:r>
            <a:r>
              <a:rPr lang="en-US" dirty="0" smtClean="0"/>
              <a:t>Tesla C1060</a:t>
            </a:r>
            <a:endParaRPr lang="ru-RU" dirty="0" smtClean="0"/>
          </a:p>
          <a:p>
            <a:pPr lvl="1"/>
            <a:endParaRPr lang="ru-RU" dirty="0">
              <a:solidFill>
                <a:srgbClr val="00CC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Введение</a:t>
            </a:r>
          </a:p>
        </p:txBody>
      </p:sp>
      <p:sp>
        <p:nvSpPr>
          <p:cNvPr id="409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Вычислительные задачи аэро-гидродинамики</a:t>
            </a:r>
          </a:p>
          <a:p>
            <a:pPr lvl="1"/>
            <a:r>
              <a:rPr lang="ru-RU" smtClean="0"/>
              <a:t>Моделирование турбулентных течений</a:t>
            </a:r>
            <a:endParaRPr lang="en-US" smtClean="0"/>
          </a:p>
          <a:p>
            <a:endParaRPr lang="ru-RU" smtClean="0"/>
          </a:p>
          <a:p>
            <a:r>
              <a:rPr lang="ru-RU" smtClean="0"/>
              <a:t>ВМиК МГУ, кафедра мат. физики</a:t>
            </a:r>
          </a:p>
          <a:p>
            <a:pPr lvl="1"/>
            <a:r>
              <a:rPr lang="ru-RU" smtClean="0"/>
              <a:t>Пасконов В.М., Березин С.Б.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кода</a:t>
            </a:r>
            <a:endParaRPr lang="ru-RU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133600" y="2057400"/>
          <a:ext cx="4967302" cy="428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7302"/>
              </a:tblGrid>
              <a:tr h="4143404">
                <a:tc>
                  <a:txBody>
                    <a:bodyPr/>
                    <a:lstStyle/>
                    <a:p>
                      <a:r>
                        <a:rPr lang="en-US" sz="950" b="1" kern="120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boundary conditions</a:t>
                      </a:r>
                    </a:p>
                    <a:p>
                      <a:r>
                        <a:rPr lang="en-US" sz="950" b="1" kern="1200" dirty="0" smtClean="0">
                          <a:solidFill>
                            <a:srgbClr val="0070C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switch</a:t>
                      </a:r>
                      <a:r>
                        <a:rPr lang="en-US" sz="95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(dir)</a:t>
                      </a:r>
                    </a:p>
                    <a:p>
                      <a:r>
                        <a:rPr lang="ru-RU" sz="95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</a:t>
                      </a:r>
                    </a:p>
                    <a:p>
                      <a:r>
                        <a:rPr lang="en-US" sz="95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r>
                        <a:rPr lang="en-US" sz="950" b="1" kern="1200" dirty="0" smtClean="0">
                          <a:solidFill>
                            <a:srgbClr val="0070C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case</a:t>
                      </a:r>
                      <a:r>
                        <a:rPr lang="en-US" sz="95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X: </a:t>
                      </a:r>
                      <a:r>
                        <a:rPr lang="en-US" sz="950" b="1" kern="1200" dirty="0" smtClean="0">
                          <a:solidFill>
                            <a:srgbClr val="0070C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case</a:t>
                      </a:r>
                      <a:r>
                        <a:rPr lang="en-US" sz="95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95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X_as_Y</a:t>
                      </a:r>
                      <a:r>
                        <a:rPr lang="en-US" sz="95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: bc_x0(…); </a:t>
                      </a:r>
                      <a:r>
                        <a:rPr lang="en-US" sz="950" b="1" kern="1200" dirty="0" smtClean="0">
                          <a:solidFill>
                            <a:srgbClr val="0070C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break</a:t>
                      </a:r>
                      <a:r>
                        <a:rPr lang="en-US" sz="95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</a:p>
                    <a:p>
                      <a:r>
                        <a:rPr lang="en-US" sz="95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r>
                        <a:rPr lang="en-US" sz="950" b="1" kern="1200" dirty="0" smtClean="0">
                          <a:solidFill>
                            <a:srgbClr val="0070C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case</a:t>
                      </a:r>
                      <a:r>
                        <a:rPr lang="en-US" sz="95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Y: bc_y0(…); </a:t>
                      </a:r>
                      <a:r>
                        <a:rPr lang="en-US" sz="950" b="1" kern="1200" dirty="0" smtClean="0">
                          <a:solidFill>
                            <a:srgbClr val="0070C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break</a:t>
                      </a:r>
                      <a:r>
                        <a:rPr lang="en-US" sz="95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</a:p>
                    <a:p>
                      <a:r>
                        <a:rPr lang="pl-PL" sz="95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r>
                        <a:rPr lang="pl-PL" sz="950" b="1" kern="1200" dirty="0" smtClean="0">
                          <a:solidFill>
                            <a:srgbClr val="0070C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case</a:t>
                      </a:r>
                      <a:r>
                        <a:rPr lang="pl-PL" sz="95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Z: bc_z0(</a:t>
                      </a:r>
                      <a:r>
                        <a:rPr lang="en-US" sz="95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…</a:t>
                      </a:r>
                      <a:r>
                        <a:rPr lang="pl-PL" sz="95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); </a:t>
                      </a:r>
                      <a:r>
                        <a:rPr lang="pl-PL" sz="950" b="1" kern="1200" dirty="0" smtClean="0">
                          <a:solidFill>
                            <a:srgbClr val="0070C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break</a:t>
                      </a:r>
                      <a:r>
                        <a:rPr lang="pl-PL" sz="95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</a:p>
                    <a:p>
                      <a:r>
                        <a:rPr lang="ru-RU" sz="95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</a:p>
                    <a:p>
                      <a:r>
                        <a:rPr lang="en-US" sz="95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a[1] = - c1 / c2;</a:t>
                      </a:r>
                    </a:p>
                    <a:p>
                      <a:r>
                        <a:rPr lang="en-US" sz="95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u_next</a:t>
                      </a:r>
                      <a:r>
                        <a:rPr lang="en-US" sz="95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[</a:t>
                      </a:r>
                      <a:r>
                        <a:rPr lang="en-US" sz="95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base_idx</a:t>
                      </a:r>
                      <a:r>
                        <a:rPr lang="en-US" sz="95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] = </a:t>
                      </a:r>
                      <a:r>
                        <a:rPr lang="en-US" sz="95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f_i</a:t>
                      </a:r>
                      <a:r>
                        <a:rPr lang="en-US" sz="95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/ c2;</a:t>
                      </a:r>
                    </a:p>
                    <a:p>
                      <a:endParaRPr lang="ru-RU" sz="950" b="1" kern="1200" dirty="0" smtClean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950" b="1" kern="120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forward trace of sweep</a:t>
                      </a:r>
                    </a:p>
                    <a:p>
                      <a:r>
                        <a:rPr lang="en-US" sz="950" b="1" kern="1200" dirty="0" err="1" smtClean="0">
                          <a:solidFill>
                            <a:srgbClr val="0070C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95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95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idx</a:t>
                      </a:r>
                      <a:r>
                        <a:rPr lang="en-US" sz="95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</a:t>
                      </a:r>
                      <a:r>
                        <a:rPr lang="en-US" sz="95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base_idx</a:t>
                      </a:r>
                      <a:r>
                        <a:rPr lang="en-US" sz="95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</a:p>
                    <a:p>
                      <a:r>
                        <a:rPr lang="en-US" sz="950" b="1" kern="1200" dirty="0" err="1" smtClean="0">
                          <a:solidFill>
                            <a:srgbClr val="0070C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95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95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idx_prev</a:t>
                      </a:r>
                      <a:r>
                        <a:rPr lang="en-US" sz="95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</a:p>
                    <a:p>
                      <a:r>
                        <a:rPr lang="en-US" sz="950" b="1" kern="1200" dirty="0" smtClean="0">
                          <a:solidFill>
                            <a:srgbClr val="0070C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for</a:t>
                      </a:r>
                      <a:r>
                        <a:rPr lang="en-US" sz="95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(</a:t>
                      </a:r>
                      <a:r>
                        <a:rPr lang="en-US" sz="950" b="1" kern="1200" dirty="0" err="1" smtClean="0">
                          <a:solidFill>
                            <a:srgbClr val="0070C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95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k = 1; k &lt; n; k++)</a:t>
                      </a:r>
                    </a:p>
                    <a:p>
                      <a:r>
                        <a:rPr lang="ru-RU" sz="95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</a:t>
                      </a:r>
                    </a:p>
                    <a:p>
                      <a:r>
                        <a:rPr lang="en-US" sz="95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r>
                        <a:rPr lang="en-US" sz="95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idx_prev</a:t>
                      </a:r>
                      <a:r>
                        <a:rPr lang="en-US" sz="95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</a:t>
                      </a:r>
                      <a:r>
                        <a:rPr lang="en-US" sz="95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idx</a:t>
                      </a:r>
                      <a:r>
                        <a:rPr lang="en-US" sz="95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</a:p>
                    <a:p>
                      <a:r>
                        <a:rPr lang="en-US" sz="95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r>
                        <a:rPr lang="en-US" sz="95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idx</a:t>
                      </a:r>
                      <a:r>
                        <a:rPr lang="en-US" sz="95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+= </a:t>
                      </a:r>
                      <a:r>
                        <a:rPr lang="en-US" sz="95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p.stride</a:t>
                      </a:r>
                      <a:r>
                        <a:rPr lang="en-US" sz="95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</a:p>
                    <a:p>
                      <a:endParaRPr lang="en-US" sz="950" b="1" kern="1200" dirty="0" smtClean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95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r>
                        <a:rPr lang="en-US" sz="950" b="1" kern="1200" dirty="0" smtClean="0">
                          <a:solidFill>
                            <a:srgbClr val="0070C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double</a:t>
                      </a:r>
                      <a:r>
                        <a:rPr lang="en-US" sz="95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c = </a:t>
                      </a:r>
                      <a:r>
                        <a:rPr lang="en-US" sz="95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v_temp</a:t>
                      </a:r>
                      <a:r>
                        <a:rPr lang="en-US" sz="95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[</a:t>
                      </a:r>
                      <a:r>
                        <a:rPr lang="en-US" sz="95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idx</a:t>
                      </a:r>
                      <a:r>
                        <a:rPr lang="en-US" sz="95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];</a:t>
                      </a:r>
                    </a:p>
                    <a:p>
                      <a:r>
                        <a:rPr lang="en-US" sz="95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c1 = p.m_c13 * c - </a:t>
                      </a:r>
                      <a:r>
                        <a:rPr lang="en-US" sz="95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p.h</a:t>
                      </a:r>
                      <a:r>
                        <a:rPr lang="en-US" sz="95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</a:p>
                    <a:p>
                      <a:r>
                        <a:rPr lang="en-US" sz="95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c2 = p.m_c2;</a:t>
                      </a:r>
                    </a:p>
                    <a:p>
                      <a:r>
                        <a:rPr lang="en-US" sz="95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c3 = - p.m_c13 * c - </a:t>
                      </a:r>
                      <a:r>
                        <a:rPr lang="en-US" sz="95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p.h</a:t>
                      </a:r>
                      <a:r>
                        <a:rPr lang="en-US" sz="95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</a:p>
                    <a:p>
                      <a:r>
                        <a:rPr lang="ru-RU" sz="95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</a:p>
                    <a:p>
                      <a:r>
                        <a:rPr lang="en-US" sz="95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r>
                        <a:rPr lang="en-US" sz="950" b="1" kern="1200" dirty="0" smtClean="0">
                          <a:solidFill>
                            <a:srgbClr val="0070C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double</a:t>
                      </a:r>
                      <a:r>
                        <a:rPr lang="en-US" sz="95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q = (c3 * a[k] + c2);</a:t>
                      </a:r>
                    </a:p>
                    <a:p>
                      <a:r>
                        <a:rPr lang="en-US" sz="95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r>
                        <a:rPr lang="en-US" sz="950" b="1" kern="1200" dirty="0" smtClean="0">
                          <a:solidFill>
                            <a:srgbClr val="0070C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double</a:t>
                      </a:r>
                      <a:r>
                        <a:rPr lang="en-US" sz="95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t = 1 / q; </a:t>
                      </a:r>
                    </a:p>
                    <a:p>
                      <a:r>
                        <a:rPr lang="en-US" sz="95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a[k+1] = - c1 * t;</a:t>
                      </a:r>
                    </a:p>
                    <a:p>
                      <a:r>
                        <a:rPr lang="en-US" sz="95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r>
                        <a:rPr lang="en-US" sz="95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u_next</a:t>
                      </a:r>
                      <a:r>
                        <a:rPr lang="en-US" sz="95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[</a:t>
                      </a:r>
                      <a:r>
                        <a:rPr lang="en-US" sz="95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idx</a:t>
                      </a:r>
                      <a:r>
                        <a:rPr lang="en-US" sz="95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] = (f[</a:t>
                      </a:r>
                      <a:r>
                        <a:rPr lang="en-US" sz="95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idx</a:t>
                      </a:r>
                      <a:r>
                        <a:rPr lang="en-US" sz="95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] - c3 * </a:t>
                      </a:r>
                      <a:r>
                        <a:rPr lang="en-US" sz="95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u_next</a:t>
                      </a:r>
                      <a:r>
                        <a:rPr lang="en-US" sz="95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[</a:t>
                      </a:r>
                      <a:r>
                        <a:rPr lang="en-US" sz="95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idx_prev</a:t>
                      </a:r>
                      <a:r>
                        <a:rPr lang="en-US" sz="95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]) * t;</a:t>
                      </a:r>
                    </a:p>
                    <a:p>
                      <a:r>
                        <a:rPr lang="ru-RU" sz="95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</a:p>
                    <a:p>
                      <a:r>
                        <a:rPr lang="ru-RU" sz="900" b="0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endParaRPr lang="ru-RU" sz="9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 производительности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Тестовые данные</a:t>
            </a:r>
          </a:p>
          <a:p>
            <a:pPr lvl="1"/>
            <a:r>
              <a:rPr lang="ru-RU" dirty="0" smtClean="0"/>
              <a:t>Сетка </a:t>
            </a:r>
            <a:r>
              <a:rPr lang="en-US" dirty="0" smtClean="0"/>
              <a:t>128^3</a:t>
            </a:r>
            <a:r>
              <a:rPr lang="ru-RU" dirty="0" smtClean="0"/>
              <a:t>, 192</a:t>
            </a:r>
            <a:r>
              <a:rPr lang="en-US" dirty="0" smtClean="0"/>
              <a:t>^3</a:t>
            </a:r>
          </a:p>
          <a:p>
            <a:pPr lvl="1"/>
            <a:r>
              <a:rPr lang="en-US" dirty="0" smtClean="0"/>
              <a:t>8 </a:t>
            </a:r>
            <a:r>
              <a:rPr lang="ru-RU" dirty="0" smtClean="0"/>
              <a:t>нелинейных итераций</a:t>
            </a:r>
          </a:p>
          <a:p>
            <a:pPr lvl="1"/>
            <a:endParaRPr lang="en-US" dirty="0" smtClean="0"/>
          </a:p>
          <a:p>
            <a:r>
              <a:rPr lang="ru-RU" dirty="0" smtClean="0"/>
              <a:t>Сравнение </a:t>
            </a:r>
            <a:r>
              <a:rPr lang="en-US" dirty="0" smtClean="0"/>
              <a:t>CPU </a:t>
            </a:r>
            <a:r>
              <a:rPr lang="ru-RU" dirty="0" smtClean="0"/>
              <a:t>и </a:t>
            </a:r>
            <a:r>
              <a:rPr lang="en-US" dirty="0" smtClean="0"/>
              <a:t>GPU</a:t>
            </a:r>
            <a:endParaRPr lang="ru-RU" dirty="0" smtClean="0"/>
          </a:p>
          <a:p>
            <a:pPr lvl="1"/>
            <a:r>
              <a:rPr lang="ru-RU" dirty="0" smtClean="0"/>
              <a:t>Абсолютное время работы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</a:t>
            </a:r>
            <a:r>
              <a:rPr lang="en-US" dirty="0" smtClean="0"/>
              <a:t> </a:t>
            </a:r>
            <a:r>
              <a:rPr lang="en-US" dirty="0" smtClean="0"/>
              <a:t>– 128 - float</a:t>
            </a:r>
            <a:endParaRPr lang="ru-RU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1643042" y="1857364"/>
          <a:ext cx="5819775" cy="4257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85852" y="1500174"/>
            <a:ext cx="171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 steps/sec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000232" y="2428868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20x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643306" y="1857364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7x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2857488" y="4572008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7x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500562" y="4786322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9x</a:t>
            </a:r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</a:t>
            </a:r>
            <a:r>
              <a:rPr lang="en-US" dirty="0" smtClean="0"/>
              <a:t> </a:t>
            </a:r>
            <a:r>
              <a:rPr lang="en-US" dirty="0" smtClean="0"/>
              <a:t>– 128 - double</a:t>
            </a:r>
            <a:endParaRPr lang="ru-RU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1643042" y="1857364"/>
          <a:ext cx="5810250" cy="4210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85852" y="1500174"/>
            <a:ext cx="171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 steps/sec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000232" y="2071678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10x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857488" y="4572008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4x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643306" y="1857364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4x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500562" y="4786322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5x</a:t>
            </a:r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</a:t>
            </a:r>
            <a:r>
              <a:rPr lang="en-US" dirty="0" smtClean="0"/>
              <a:t> </a:t>
            </a:r>
            <a:r>
              <a:rPr lang="en-US" dirty="0" smtClean="0"/>
              <a:t>– 192 - float</a:t>
            </a:r>
            <a:endParaRPr lang="ru-RU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1643042" y="1857364"/>
          <a:ext cx="5810250" cy="4210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85852" y="1500174"/>
            <a:ext cx="171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 steps/sec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928794" y="185736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28x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786050" y="4572008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8x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643306" y="1857364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8x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4429124" y="4786322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11x</a:t>
            </a:r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</a:t>
            </a:r>
            <a:r>
              <a:rPr lang="en-US" dirty="0" smtClean="0"/>
              <a:t> </a:t>
            </a:r>
            <a:r>
              <a:rPr lang="en-US" dirty="0" smtClean="0"/>
              <a:t>– 192 - double</a:t>
            </a:r>
            <a:endParaRPr lang="ru-RU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1643042" y="1857364"/>
          <a:ext cx="5810250" cy="4210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85852" y="1500174"/>
            <a:ext cx="171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 steps/sec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928794" y="221455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13x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786050" y="4643446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4x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643306" y="2643182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5x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4500562" y="4857760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5x</a:t>
            </a:r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Визуализация</a:t>
            </a:r>
            <a:endParaRPr lang="ru-RU" dirty="0"/>
          </a:p>
        </p:txBody>
      </p:sp>
      <p:pic>
        <p:nvPicPr>
          <p:cNvPr id="5" name="Picture Placeholder 8" descr="vector_field.bmp"/>
          <p:cNvPicPr>
            <a:picLocks noChangeAspect="1"/>
          </p:cNvPicPr>
          <p:nvPr/>
        </p:nvPicPr>
        <p:blipFill>
          <a:blip r:embed="rId2" cstate="print"/>
          <a:srcRect l="10069" r="10069"/>
          <a:stretch>
            <a:fillRect/>
          </a:stretch>
        </p:blipFill>
        <p:spPr>
          <a:xfrm>
            <a:off x="457200" y="1905000"/>
            <a:ext cx="4114800" cy="3086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" y="5029200"/>
            <a:ext cx="27291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Векторное поле скоростей</a:t>
            </a:r>
            <a:endParaRPr lang="ru-RU" dirty="0"/>
          </a:p>
        </p:txBody>
      </p:sp>
      <p:pic>
        <p:nvPicPr>
          <p:cNvPr id="7" name="Picture 6" descr="u_const_x=0,7_t=50_u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91009" y="2276460"/>
            <a:ext cx="2211507" cy="128034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 descr="u_const_x=0,7_t=50_v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29399" y="2276460"/>
            <a:ext cx="2211507" cy="128034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 descr="u_const_x=0,7_t=50_w.bmp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343400" y="4114800"/>
            <a:ext cx="2207040" cy="12777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4367209" y="1778930"/>
            <a:ext cx="189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6705599" y="1778930"/>
            <a:ext cx="182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4419600" y="3618694"/>
            <a:ext cx="216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endParaRPr lang="ru-RU" dirty="0"/>
          </a:p>
        </p:txBody>
      </p:sp>
      <p:pic>
        <p:nvPicPr>
          <p:cNvPr id="13" name="Picture 12" descr="u_const_x=0,7_t=50_u.bmp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662767" y="4116224"/>
            <a:ext cx="2211506" cy="128034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6734204" y="3613932"/>
            <a:ext cx="193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4953000" y="5486400"/>
            <a:ext cx="2729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Срез вдоль Х</a:t>
            </a:r>
            <a:endParaRPr lang="ru-RU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Выводы</a:t>
            </a:r>
          </a:p>
        </p:txBody>
      </p:sp>
      <p:sp>
        <p:nvSpPr>
          <p:cNvPr id="6147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Высокая эффективность </a:t>
            </a:r>
            <a:r>
              <a:rPr lang="en-US" dirty="0" smtClean="0"/>
              <a:t>Tesla </a:t>
            </a:r>
            <a:r>
              <a:rPr lang="ru-RU" dirty="0" smtClean="0"/>
              <a:t>в задачах аэро-гидродинамики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Программная модель </a:t>
            </a:r>
            <a:r>
              <a:rPr lang="en-US" dirty="0" smtClean="0"/>
              <a:t>CUDA – </a:t>
            </a:r>
            <a:r>
              <a:rPr lang="ru-RU" dirty="0" smtClean="0"/>
              <a:t>удобное средство утилизации ресурсов </a:t>
            </a:r>
            <a:r>
              <a:rPr lang="en-US" dirty="0" smtClean="0"/>
              <a:t>GPU</a:t>
            </a:r>
            <a:endParaRPr lang="ru-RU" dirty="0" smtClean="0"/>
          </a:p>
          <a:p>
            <a:endParaRPr lang="en-US" dirty="0" smtClean="0"/>
          </a:p>
          <a:p>
            <a:r>
              <a:rPr lang="ru-RU" dirty="0" smtClean="0"/>
              <a:t>Применение </a:t>
            </a:r>
            <a:r>
              <a:rPr lang="en-US" dirty="0" smtClean="0"/>
              <a:t>GPU </a:t>
            </a:r>
            <a:r>
              <a:rPr lang="ru-RU" dirty="0" smtClean="0"/>
              <a:t>открывает новые возможности для исследования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Вопросы</a:t>
            </a:r>
          </a:p>
        </p:txBody>
      </p:sp>
      <p:pic>
        <p:nvPicPr>
          <p:cNvPr id="7171" name="Picture 2" descr="C:\Documents and Settings\akharlamov\Local Settings\Temporary Internet Files\Content.IE5\FJ5MEQN3\MCj04315480000[1]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403600" y="2828925"/>
            <a:ext cx="2286000" cy="22860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Турбулентность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3200400" y="1981200"/>
            <a:ext cx="3048000" cy="9429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Моделирование турбулентности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rot="10800000" flipV="1">
            <a:off x="2524116" y="3067056"/>
            <a:ext cx="928694" cy="571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>
            <a:off x="4524380" y="3352808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167454" y="3067056"/>
            <a:ext cx="1000132" cy="571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38200" y="3733800"/>
            <a:ext cx="2362200" cy="13239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2225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tx1"/>
                </a:solidFill>
              </a:rPr>
              <a:t>Прямое численное моделирование (</a:t>
            </a:r>
            <a:r>
              <a:rPr lang="en-US" sz="2000" dirty="0" smtClean="0">
                <a:solidFill>
                  <a:schemeClr val="tx1"/>
                </a:solidFill>
              </a:rPr>
              <a:t>DNS)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81400" y="3733800"/>
            <a:ext cx="2514600" cy="13239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tx1"/>
                </a:solidFill>
              </a:rPr>
              <a:t>Моделирование крупномасштабных вихрей </a:t>
            </a:r>
            <a:r>
              <a:rPr lang="en-US" sz="2000" dirty="0" smtClean="0">
                <a:solidFill>
                  <a:schemeClr val="tx1"/>
                </a:solidFill>
              </a:rPr>
              <a:t>(LES)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400800" y="3733800"/>
            <a:ext cx="2219308" cy="13239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tx1"/>
                </a:solidFill>
              </a:rPr>
              <a:t>Осредненные уравнения Навье-Стокса</a:t>
            </a:r>
            <a:r>
              <a:rPr lang="en-US" sz="2000" dirty="0" smtClean="0">
                <a:solidFill>
                  <a:schemeClr val="tx1"/>
                </a:solidFill>
              </a:rPr>
              <a:t> (RANS)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5800" y="5181600"/>
            <a:ext cx="43617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 </a:t>
            </a:r>
            <a:r>
              <a:rPr lang="ru-RU" dirty="0" smtClean="0"/>
              <a:t>все масштабы турбулентности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</a:t>
            </a:r>
            <a:r>
              <a:rPr lang="ru-RU" dirty="0" smtClean="0"/>
              <a:t>очень затратный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/>
            </a:r>
            <a:br>
              <a:rPr lang="ru-RU" smtClean="0"/>
            </a:br>
            <a:r>
              <a:rPr lang="ru-RU" smtClean="0"/>
              <a:t>Постановка задачи</a:t>
            </a:r>
          </a:p>
        </p:txBody>
      </p:sp>
      <p:sp>
        <p:nvSpPr>
          <p:cNvPr id="5123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Течение </a:t>
            </a:r>
            <a:r>
              <a:rPr lang="ru-RU" u="sng" dirty="0" smtClean="0"/>
              <a:t>вязкой несжимаемой</a:t>
            </a:r>
            <a:r>
              <a:rPr lang="ru-RU" dirty="0" smtClean="0"/>
              <a:t> жидкости в 3</a:t>
            </a:r>
            <a:r>
              <a:rPr lang="en-US" dirty="0" smtClean="0"/>
              <a:t>D </a:t>
            </a:r>
            <a:r>
              <a:rPr lang="ru-RU" dirty="0" smtClean="0"/>
              <a:t>канале</a:t>
            </a:r>
            <a:endParaRPr lang="en-US" dirty="0" smtClean="0"/>
          </a:p>
          <a:p>
            <a:pPr lvl="1"/>
            <a:endParaRPr lang="ru-RU" dirty="0" smtClean="0"/>
          </a:p>
          <a:p>
            <a:pPr lvl="1"/>
            <a:endParaRPr lang="ru-RU" dirty="0" smtClean="0"/>
          </a:p>
          <a:p>
            <a:pPr lvl="1"/>
            <a:endParaRPr lang="ru-RU" dirty="0" smtClean="0"/>
          </a:p>
          <a:p>
            <a:pPr lvl="1"/>
            <a:r>
              <a:rPr lang="ru-RU" sz="2400" dirty="0" smtClean="0"/>
              <a:t>Канал заполнен и находится в однородной среде</a:t>
            </a:r>
          </a:p>
          <a:p>
            <a:pPr lvl="1"/>
            <a:r>
              <a:rPr lang="ru-RU" sz="2400" dirty="0" smtClean="0"/>
              <a:t>Произвольные начальные и граничные условия</a:t>
            </a:r>
          </a:p>
          <a:p>
            <a:pPr lvl="1"/>
            <a:r>
              <a:rPr lang="ru-RU" sz="2400" dirty="0" smtClean="0"/>
              <a:t>Неизвестные величины – скорость и температура</a:t>
            </a:r>
          </a:p>
          <a:p>
            <a:pPr lvl="1"/>
            <a:endParaRPr lang="ru-RU" sz="2400" dirty="0" smtClean="0"/>
          </a:p>
        </p:txBody>
      </p:sp>
      <p:pic>
        <p:nvPicPr>
          <p:cNvPr id="4" name="Picture 3" descr="statement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2667000"/>
            <a:ext cx="3071813" cy="183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уравнения 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Полная система уравнений Навье-Стокса в безразмерных величинах</a:t>
            </a:r>
          </a:p>
          <a:p>
            <a:pPr lvl="1"/>
            <a:r>
              <a:rPr lang="ru-RU" dirty="0" smtClean="0"/>
              <a:t>Уравнение неразрывности</a:t>
            </a:r>
          </a:p>
          <a:p>
            <a:pPr lvl="1"/>
            <a:r>
              <a:rPr lang="ru-RU" dirty="0" smtClean="0"/>
              <a:t>Уравнения движения (Навье-Стокса)</a:t>
            </a:r>
          </a:p>
          <a:p>
            <a:pPr lvl="1"/>
            <a:r>
              <a:rPr lang="ru-RU" dirty="0" smtClean="0"/>
              <a:t>Уравнение энергии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Обозначения</a:t>
            </a:r>
            <a:endParaRPr lang="ru-RU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676400" y="2133600"/>
          <a:ext cx="6096000" cy="274638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3048000"/>
                <a:gridCol w="3048000"/>
              </a:tblGrid>
              <a:tr h="686595">
                <a:tc>
                  <a:txBody>
                    <a:bodyPr/>
                    <a:lstStyle/>
                    <a:p>
                      <a:r>
                        <a:rPr lang="ru-RU" sz="3200" baseline="0" dirty="0" smtClean="0">
                          <a:latin typeface="+mn-lt"/>
                        </a:rPr>
                        <a:t>Плотность</a:t>
                      </a:r>
                      <a:endParaRPr lang="ru-RU" sz="3200" baseline="0" dirty="0">
                        <a:latin typeface="Trebuchet M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 baseline="0" dirty="0">
                        <a:latin typeface="Trebuchet MS" pitchFamily="34" charset="0"/>
                      </a:endParaRPr>
                    </a:p>
                  </a:txBody>
                  <a:tcPr/>
                </a:tc>
              </a:tr>
              <a:tr h="686595">
                <a:tc>
                  <a:txBody>
                    <a:bodyPr/>
                    <a:lstStyle/>
                    <a:p>
                      <a:r>
                        <a:rPr lang="ru-RU" sz="3200" baseline="0" dirty="0" smtClean="0">
                          <a:latin typeface="+mn-lt"/>
                        </a:rPr>
                        <a:t>Скорость</a:t>
                      </a:r>
                      <a:endParaRPr lang="ru-RU" sz="3200" baseline="0" dirty="0">
                        <a:latin typeface="Trebuchet M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 baseline="0" dirty="0">
                        <a:latin typeface="Trebuchet MS" pitchFamily="34" charset="0"/>
                      </a:endParaRPr>
                    </a:p>
                  </a:txBody>
                  <a:tcPr/>
                </a:tc>
              </a:tr>
              <a:tr h="686595">
                <a:tc>
                  <a:txBody>
                    <a:bodyPr/>
                    <a:lstStyle/>
                    <a:p>
                      <a:r>
                        <a:rPr lang="ru-RU" sz="3200" baseline="0" dirty="0" smtClean="0">
                          <a:latin typeface="Trebuchet MS" pitchFamily="34" charset="0"/>
                        </a:rPr>
                        <a:t>Температура</a:t>
                      </a:r>
                      <a:endParaRPr lang="ru-RU" sz="3200" baseline="0" dirty="0">
                        <a:latin typeface="Trebuchet M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 baseline="0">
                        <a:latin typeface="Trebuchet MS" pitchFamily="34" charset="0"/>
                      </a:endParaRPr>
                    </a:p>
                  </a:txBody>
                  <a:tcPr/>
                </a:tc>
              </a:tr>
              <a:tr h="686595">
                <a:tc>
                  <a:txBody>
                    <a:bodyPr/>
                    <a:lstStyle/>
                    <a:p>
                      <a:r>
                        <a:rPr lang="ru-RU" sz="3200" baseline="0" dirty="0" smtClean="0">
                          <a:latin typeface="+mn-lt"/>
                        </a:rPr>
                        <a:t>Давление</a:t>
                      </a:r>
                      <a:endParaRPr lang="ru-RU" sz="3200" baseline="0" dirty="0">
                        <a:latin typeface="Trebuchet M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 baseline="0" dirty="0">
                        <a:latin typeface="Trebuchet MS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960120" y="1599848"/>
            <a:ext cx="7840980" cy="4531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Monotype Sorts" pitchFamily="2" charset="2"/>
              <a:buChar char="z"/>
              <a:tabLst/>
              <a:defRPr/>
            </a:pPr>
            <a:endParaRPr kumimoji="1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Monotype Sorts" pitchFamily="2" charset="2"/>
              <a:buChar char="z"/>
              <a:tabLst/>
              <a:defRPr/>
            </a:pPr>
            <a:endParaRPr kumimoji="1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Monotype Sorts" pitchFamily="2" charset="2"/>
              <a:buChar char="z"/>
              <a:tabLst/>
              <a:defRPr/>
            </a:pPr>
            <a:endParaRPr kumimoji="1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Monotype Sorts" pitchFamily="2" charset="2"/>
              <a:buChar char="z"/>
              <a:tabLst/>
              <a:defRPr/>
            </a:pPr>
            <a:endParaRPr kumimoji="1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Monotype Sorts" pitchFamily="2" charset="2"/>
              <a:buChar char="z"/>
              <a:tabLst/>
              <a:defRPr/>
            </a:pPr>
            <a:endParaRPr kumimoji="1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Monotype Sorts" pitchFamily="2" charset="2"/>
              <a:buChar char="z"/>
              <a:tabLst/>
              <a:defRPr/>
            </a:pPr>
            <a:endParaRPr kumimoji="1" lang="ru-RU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Monotype Sorts" pitchFamily="2" charset="2"/>
              <a:buChar char="z"/>
              <a:tabLst/>
              <a:defRPr/>
            </a:pPr>
            <a:r>
              <a:rPr kumimoji="1" lang="ru-R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Уравнение состояния</a:t>
            </a:r>
            <a:endParaRPr kumimoji="1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5029200" y="2224078"/>
          <a:ext cx="1863725" cy="458788"/>
        </p:xfrm>
        <a:graphic>
          <a:graphicData uri="http://schemas.openxmlformats.org/presentationml/2006/ole">
            <p:oleObj spid="_x0000_s32770" name="Equation" r:id="rId3" imgW="825480" imgH="203040" progId="Equation.3">
              <p:embed/>
            </p:oleObj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5029200" y="2867020"/>
          <a:ext cx="1690687" cy="458788"/>
        </p:xfrm>
        <a:graphic>
          <a:graphicData uri="http://schemas.openxmlformats.org/presentationml/2006/ole">
            <p:oleObj spid="_x0000_s32771" name="Equation" r:id="rId4" imgW="749160" imgH="203040" progId="Equation.3">
              <p:embed/>
            </p:oleObj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/>
        </p:nvGraphicFramePr>
        <p:xfrm>
          <a:off x="5029200" y="3581400"/>
          <a:ext cx="315913" cy="371475"/>
        </p:xfrm>
        <a:graphic>
          <a:graphicData uri="http://schemas.openxmlformats.org/presentationml/2006/ole">
            <p:oleObj spid="_x0000_s32772" name="Equation" r:id="rId5" imgW="139680" imgH="164880" progId="Equation.3">
              <p:embed/>
            </p:oleObj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/>
        </p:nvGraphicFramePr>
        <p:xfrm>
          <a:off x="5867400" y="5181600"/>
          <a:ext cx="2120900" cy="458788"/>
        </p:xfrm>
        <a:graphic>
          <a:graphicData uri="http://schemas.openxmlformats.org/presentationml/2006/ole">
            <p:oleObj spid="_x0000_s32773" name="Equation" r:id="rId6" imgW="939600" imgH="203040" progId="Equation.3">
              <p:embed/>
            </p:oleObj>
          </a:graphicData>
        </a:graphic>
      </p:graphicFrame>
      <p:graphicFrame>
        <p:nvGraphicFramePr>
          <p:cNvPr id="12" name="Object 9"/>
          <p:cNvGraphicFramePr>
            <a:graphicFrameLocks noChangeAspect="1"/>
          </p:cNvGraphicFramePr>
          <p:nvPr/>
        </p:nvGraphicFramePr>
        <p:xfrm>
          <a:off x="5029200" y="4295780"/>
          <a:ext cx="344487" cy="371475"/>
        </p:xfrm>
        <a:graphic>
          <a:graphicData uri="http://schemas.openxmlformats.org/presentationml/2006/ole">
            <p:oleObj spid="_x0000_s32774" name="Equation" r:id="rId7" imgW="152280" imgH="164880" progId="Equation.3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057400" y="5791200"/>
            <a:ext cx="4786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– </a:t>
            </a:r>
            <a:r>
              <a:rPr lang="ru-RU" sz="2800" dirty="0" smtClean="0"/>
              <a:t>газовая постоянная</a:t>
            </a:r>
            <a:endParaRPr lang="ru-RU" sz="2800" dirty="0"/>
          </a:p>
        </p:txBody>
      </p:sp>
      <p:graphicFrame>
        <p:nvGraphicFramePr>
          <p:cNvPr id="14" name="Object 5"/>
          <p:cNvGraphicFramePr>
            <a:graphicFrameLocks noChangeAspect="1"/>
          </p:cNvGraphicFramePr>
          <p:nvPr/>
        </p:nvGraphicFramePr>
        <p:xfrm>
          <a:off x="1676400" y="5867400"/>
          <a:ext cx="381000" cy="414338"/>
        </p:xfrm>
        <a:graphic>
          <a:graphicData uri="http://schemas.openxmlformats.org/presentationml/2006/ole">
            <p:oleObj spid="_x0000_s32775" name="Equation" r:id="rId8" imgW="152280" imgH="164880" progId="Equation.3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Уравнение неразрывности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sz="2800" dirty="0" smtClean="0"/>
              <a:t>Используется при выводе остальных уравнений (движения и энергии)</a:t>
            </a:r>
          </a:p>
          <a:p>
            <a:r>
              <a:rPr lang="ru-RU" sz="2800" dirty="0" smtClean="0"/>
              <a:t>Проверка точности текущего решения</a:t>
            </a:r>
            <a:endParaRPr lang="ru-RU" sz="2800" dirty="0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34000" y="3429000"/>
            <a:ext cx="1981200" cy="676124"/>
          </a:xfrm>
          <a:prstGeom prst="rect">
            <a:avLst/>
          </a:prstGeom>
          <a:noFill/>
        </p:spPr>
      </p:pic>
      <p:pic>
        <p:nvPicPr>
          <p:cNvPr id="2050" name="Picture 0" descr="pic2.bmp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400" y="2057400"/>
            <a:ext cx="3985784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 bwMode="auto">
          <a:xfrm rot="5400000">
            <a:off x="5258594" y="2971006"/>
            <a:ext cx="7620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5410199" y="1752600"/>
          <a:ext cx="1804219" cy="673865"/>
        </p:xfrm>
        <a:graphic>
          <a:graphicData uri="http://schemas.openxmlformats.org/presentationml/2006/ole">
            <p:oleObj spid="_x0000_s2052" name="Equation" r:id="rId6" imgW="1054080" imgH="393480" progId="Equation.3">
              <p:embed/>
            </p:oleObj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5867400" y="2743200"/>
          <a:ext cx="1317171" cy="368808"/>
        </p:xfrm>
        <a:graphic>
          <a:graphicData uri="http://schemas.openxmlformats.org/presentationml/2006/ole">
            <p:oleObj spid="_x0000_s2053" name="Equation" r:id="rId7" imgW="634680" imgH="177480" progId="Equation.3">
              <p:embed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Уравнения Навье-Стокса</a:t>
            </a:r>
            <a:endParaRPr lang="ru-RU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Второй закон Ньютона</a:t>
            </a:r>
            <a:r>
              <a:rPr lang="en-US" dirty="0" smtClean="0"/>
              <a:t>:</a:t>
            </a:r>
            <a:endParaRPr lang="ru-RU" dirty="0"/>
          </a:p>
        </p:txBody>
      </p:sp>
      <p:pic>
        <p:nvPicPr>
          <p:cNvPr id="8" name="Picture 2" descr="pic3.bm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2667000"/>
            <a:ext cx="418216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5638801" y="3886200"/>
            <a:ext cx="2478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 smtClean="0"/>
              <a:t>Вязкая</a:t>
            </a:r>
            <a:r>
              <a:rPr lang="ru-RU" dirty="0" smtClean="0"/>
              <a:t> жидкость: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990600" y="5181600"/>
            <a:ext cx="45904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 – </a:t>
            </a:r>
            <a:r>
              <a:rPr lang="ru-RU" dirty="0" smtClean="0"/>
              <a:t>массовые силы (сила тяжести)</a:t>
            </a:r>
          </a:p>
          <a:p>
            <a:r>
              <a:rPr lang="ru-RU" b="1" dirty="0" smtClean="0"/>
              <a:t>   </a:t>
            </a:r>
            <a:r>
              <a:rPr lang="en-US" dirty="0" smtClean="0"/>
              <a:t>–</a:t>
            </a:r>
            <a:r>
              <a:rPr lang="ru-RU" dirty="0" smtClean="0"/>
              <a:t> тензор вязких напряжений</a:t>
            </a:r>
          </a:p>
          <a:p>
            <a:r>
              <a:rPr lang="en-US" i="1" dirty="0" smtClean="0"/>
              <a:t>p – </a:t>
            </a:r>
            <a:r>
              <a:rPr lang="ru-RU" dirty="0" smtClean="0"/>
              <a:t>давление </a:t>
            </a:r>
            <a:endParaRPr lang="ru-RU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5562600" y="2819400"/>
            <a:ext cx="2774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 smtClean="0"/>
              <a:t>Невязкая</a:t>
            </a:r>
            <a:r>
              <a:rPr lang="ru-RU" dirty="0" smtClean="0"/>
              <a:t> жидкость:</a:t>
            </a:r>
            <a:endParaRPr lang="ru-RU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5181600" y="4343400"/>
          <a:ext cx="3223591" cy="533400"/>
        </p:xfrm>
        <a:graphic>
          <a:graphicData uri="http://schemas.openxmlformats.org/presentationml/2006/ole">
            <p:oleObj spid="_x0000_s1029" name="Equation" r:id="rId5" imgW="1765080" imgH="291960" progId="Equation.3">
              <p:embed/>
            </p:oleObj>
          </a:graphicData>
        </a:graphic>
      </p:graphicFrame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5715000" y="3276600"/>
          <a:ext cx="2505075" cy="533400"/>
        </p:xfrm>
        <a:graphic>
          <a:graphicData uri="http://schemas.openxmlformats.org/presentationml/2006/ole">
            <p:oleObj spid="_x0000_s1030" name="Equation" r:id="rId6" imgW="1371600" imgH="291960" progId="Equation.3">
              <p:embed/>
            </p:oleObj>
          </a:graphicData>
        </a:graphic>
      </p:graphicFrame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990600" y="5638800"/>
          <a:ext cx="277091" cy="304800"/>
        </p:xfrm>
        <a:graphic>
          <a:graphicData uri="http://schemas.openxmlformats.org/presentationml/2006/ole">
            <p:oleObj spid="_x0000_s1031" name="Equation" r:id="rId7" imgW="126720" imgH="139680" progId="Equation.3">
              <p:embed/>
            </p:oleObj>
          </a:graphicData>
        </a:graphic>
      </p:graphicFrame>
      <p:graphicFrame>
        <p:nvGraphicFramePr>
          <p:cNvPr id="1032" name="Object 8"/>
          <p:cNvGraphicFramePr>
            <a:graphicFrameLocks noChangeAspect="1"/>
          </p:cNvGraphicFramePr>
          <p:nvPr/>
        </p:nvGraphicFramePr>
        <p:xfrm>
          <a:off x="5791200" y="1828800"/>
          <a:ext cx="2041525" cy="719138"/>
        </p:xfrm>
        <a:graphic>
          <a:graphicData uri="http://schemas.openxmlformats.org/presentationml/2006/ole">
            <p:oleObj spid="_x0000_s1032" name="Equation" r:id="rId8" imgW="1117440" imgH="393480" progId="Equation.3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Современный портрет">
  <a:themeElements>
    <a:clrScheme name="Современный портрет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Современный портрет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-5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-52"/>
          </a:defRPr>
        </a:defPPr>
      </a:lstStyle>
    </a:lnDef>
  </a:objectDefaults>
  <a:extraClrSchemeLst>
    <a:extraClrScheme>
      <a:clrScheme name="Современный портрет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овременный портрет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овременный портрет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овременный портрет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овременный портрет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овременный портрет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овременный портрет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Office\Шаблоны\Дизайны презентаций\Современный портрет.pot</Template>
  <TotalTime>4803</TotalTime>
  <Words>869</Words>
  <Application>Microsoft Office PowerPoint</Application>
  <PresentationFormat>On-screen Show (4:3)</PresentationFormat>
  <Paragraphs>300</Paragraphs>
  <Slides>38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0" baseType="lpstr">
      <vt:lpstr>Современный портрет</vt:lpstr>
      <vt:lpstr>Equation</vt:lpstr>
      <vt:lpstr>Решение дифф. уравнений на CUDA на примере задач аэро-гидродинамики.</vt:lpstr>
      <vt:lpstr>План</vt:lpstr>
      <vt:lpstr>Введение</vt:lpstr>
      <vt:lpstr>Турбулентность</vt:lpstr>
      <vt:lpstr> Постановка задачи</vt:lpstr>
      <vt:lpstr>Основные уравнения </vt:lpstr>
      <vt:lpstr>Обозначения</vt:lpstr>
      <vt:lpstr>Уравнение неразрывности</vt:lpstr>
      <vt:lpstr>Уравнения Навье-Стокса</vt:lpstr>
      <vt:lpstr>Безразмерные уравнения</vt:lpstr>
      <vt:lpstr>Уравнения движения</vt:lpstr>
      <vt:lpstr>Уравнение энергии</vt:lpstr>
      <vt:lpstr>Финальные уравнения</vt:lpstr>
      <vt:lpstr>Численный метод</vt:lpstr>
      <vt:lpstr>Уравнение диффузии</vt:lpstr>
      <vt:lpstr>Уравнения Навье-Стокса</vt:lpstr>
      <vt:lpstr>Шаг по времени</vt:lpstr>
      <vt:lpstr>Дробный шаг</vt:lpstr>
      <vt:lpstr>Дробный шаг</vt:lpstr>
      <vt:lpstr>Стадии алгоритма</vt:lpstr>
      <vt:lpstr>Особенности метода</vt:lpstr>
      <vt:lpstr>Реализация на CUDA</vt:lpstr>
      <vt:lpstr>Решение трехдиагональных СЛАУ</vt:lpstr>
      <vt:lpstr>Метод прогонки</vt:lpstr>
      <vt:lpstr>Проблемы реализации</vt:lpstr>
      <vt:lpstr>Оптимизация прогонки</vt:lpstr>
      <vt:lpstr>Расчет диссипации</vt:lpstr>
      <vt:lpstr>Оптимизация диссипации</vt:lpstr>
      <vt:lpstr>Нелинейные итерации</vt:lpstr>
      <vt:lpstr>Пример кода</vt:lpstr>
      <vt:lpstr>Тест производительности</vt:lpstr>
      <vt:lpstr>Тест – 128 - float</vt:lpstr>
      <vt:lpstr>Тест – 128 - double</vt:lpstr>
      <vt:lpstr>Тест – 192 - float</vt:lpstr>
      <vt:lpstr>Тест – 192 - double</vt:lpstr>
      <vt:lpstr>Визуализация</vt:lpstr>
      <vt:lpstr>Выводы</vt:lpstr>
      <vt:lpstr>Вопросы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Архитектура и программирование массивно-параллельных вычислительных систем</dc:title>
  <dc:creator>Alex</dc:creator>
  <cp:lastModifiedBy>Nikolai Sakharnykh</cp:lastModifiedBy>
  <cp:revision>629</cp:revision>
  <dcterms:created xsi:type="dcterms:W3CDTF">2009-02-23T09:35:34Z</dcterms:created>
  <dcterms:modified xsi:type="dcterms:W3CDTF">2010-04-20T11:34:09Z</dcterms:modified>
</cp:coreProperties>
</file>