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83"/>
  </p:notesMasterIdLst>
  <p:handoutMasterIdLst>
    <p:handoutMasterId r:id="rId84"/>
  </p:handoutMasterIdLst>
  <p:sldIdLst>
    <p:sldId id="256" r:id="rId2"/>
    <p:sldId id="268" r:id="rId3"/>
    <p:sldId id="257" r:id="rId4"/>
    <p:sldId id="258" r:id="rId5"/>
    <p:sldId id="259" r:id="rId6"/>
    <p:sldId id="320" r:id="rId7"/>
    <p:sldId id="262" r:id="rId8"/>
    <p:sldId id="263" r:id="rId9"/>
    <p:sldId id="264" r:id="rId10"/>
    <p:sldId id="343" r:id="rId11"/>
    <p:sldId id="265" r:id="rId12"/>
    <p:sldId id="266" r:id="rId13"/>
    <p:sldId id="269" r:id="rId14"/>
    <p:sldId id="270" r:id="rId15"/>
    <p:sldId id="321" r:id="rId16"/>
    <p:sldId id="271" r:id="rId17"/>
    <p:sldId id="326" r:id="rId18"/>
    <p:sldId id="323" r:id="rId19"/>
    <p:sldId id="324" r:id="rId20"/>
    <p:sldId id="325" r:id="rId21"/>
    <p:sldId id="322" r:id="rId22"/>
    <p:sldId id="273" r:id="rId23"/>
    <p:sldId id="274" r:id="rId24"/>
    <p:sldId id="327" r:id="rId25"/>
    <p:sldId id="334" r:id="rId26"/>
    <p:sldId id="276" r:id="rId27"/>
    <p:sldId id="277" r:id="rId28"/>
    <p:sldId id="329" r:id="rId29"/>
    <p:sldId id="278" r:id="rId30"/>
    <p:sldId id="333" r:id="rId31"/>
    <p:sldId id="279" r:id="rId32"/>
    <p:sldId id="330" r:id="rId33"/>
    <p:sldId id="280" r:id="rId34"/>
    <p:sldId id="275" r:id="rId35"/>
    <p:sldId id="332" r:id="rId36"/>
    <p:sldId id="281" r:id="rId37"/>
    <p:sldId id="282" r:id="rId38"/>
    <p:sldId id="283" r:id="rId39"/>
    <p:sldId id="335" r:id="rId40"/>
    <p:sldId id="284" r:id="rId41"/>
    <p:sldId id="285" r:id="rId42"/>
    <p:sldId id="286" r:id="rId43"/>
    <p:sldId id="287" r:id="rId44"/>
    <p:sldId id="288" r:id="rId45"/>
    <p:sldId id="289" r:id="rId46"/>
    <p:sldId id="290" r:id="rId47"/>
    <p:sldId id="291" r:id="rId48"/>
    <p:sldId id="336" r:id="rId49"/>
    <p:sldId id="292" r:id="rId50"/>
    <p:sldId id="293" r:id="rId51"/>
    <p:sldId id="297" r:id="rId52"/>
    <p:sldId id="294" r:id="rId53"/>
    <p:sldId id="299" r:id="rId54"/>
    <p:sldId id="295" r:id="rId55"/>
    <p:sldId id="298" r:id="rId56"/>
    <p:sldId id="301" r:id="rId57"/>
    <p:sldId id="302" r:id="rId58"/>
    <p:sldId id="303" r:id="rId59"/>
    <p:sldId id="300" r:id="rId60"/>
    <p:sldId id="304" r:id="rId61"/>
    <p:sldId id="305" r:id="rId62"/>
    <p:sldId id="341" r:id="rId63"/>
    <p:sldId id="306" r:id="rId64"/>
    <p:sldId id="307" r:id="rId65"/>
    <p:sldId id="308" r:id="rId66"/>
    <p:sldId id="309" r:id="rId67"/>
    <p:sldId id="337" r:id="rId68"/>
    <p:sldId id="310" r:id="rId69"/>
    <p:sldId id="311" r:id="rId70"/>
    <p:sldId id="312" r:id="rId71"/>
    <p:sldId id="313" r:id="rId72"/>
    <p:sldId id="338" r:id="rId73"/>
    <p:sldId id="315" r:id="rId74"/>
    <p:sldId id="314" r:id="rId75"/>
    <p:sldId id="316" r:id="rId76"/>
    <p:sldId id="317" r:id="rId77"/>
    <p:sldId id="318" r:id="rId78"/>
    <p:sldId id="340" r:id="rId79"/>
    <p:sldId id="319" r:id="rId80"/>
    <p:sldId id="339" r:id="rId81"/>
    <p:sldId id="342" r:id="rId8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1"/>
    <a:srgbClr val="FFFF99"/>
  </p:clrMru>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011" autoAdjust="0"/>
  </p:normalViewPr>
  <p:slideViewPr>
    <p:cSldViewPr>
      <p:cViewPr varScale="1">
        <p:scale>
          <a:sx n="46" d="100"/>
          <a:sy n="46" d="100"/>
        </p:scale>
        <p:origin x="-184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54"/>
    </p:cViewPr>
  </p:sorterViewPr>
  <p:notesViewPr>
    <p:cSldViewPr>
      <p:cViewPr varScale="1">
        <p:scale>
          <a:sx n="55" d="100"/>
          <a:sy n="55" d="100"/>
        </p:scale>
        <p:origin x="-285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11" Type="http://schemas.openxmlformats.org/officeDocument/2006/relationships/image" Target="../media/image63.wmf"/><Relationship Id="rId5" Type="http://schemas.openxmlformats.org/officeDocument/2006/relationships/image" Target="../media/image57.wmf"/><Relationship Id="rId10" Type="http://schemas.openxmlformats.org/officeDocument/2006/relationships/image" Target="../media/image62.wmf"/><Relationship Id="rId4" Type="http://schemas.openxmlformats.org/officeDocument/2006/relationships/image" Target="../media/image56.wmf"/><Relationship Id="rId9"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8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8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5.wmf"/><Relationship Id="rId1" Type="http://schemas.openxmlformats.org/officeDocument/2006/relationships/image" Target="../media/image94.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13E4D9-8334-4A43-9761-1717086079B0}" type="datetimeFigureOut">
              <a:rPr lang="ru-RU" smtClean="0"/>
              <a:pPr/>
              <a:t>23.03.2010</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9BDC6A-1A8F-47C5-9475-561621E090A8}" type="slidenum">
              <a:rPr lang="ru-RU" smtClean="0"/>
              <a:pPr/>
              <a:t>‹#›</a:t>
            </a:fld>
            <a:endParaRPr 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DD8744-5394-4B5F-9BB7-DCEF64049571}" type="datetimeFigureOut">
              <a:rPr lang="ru-RU" smtClean="0"/>
              <a:pPr/>
              <a:t>23.03.2010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F9F4D5-2CBB-4D40-83F8-BFB10464B605}"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71F9F4D5-2CBB-4D40-83F8-BFB10464B605}"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Взаимная корреляция</a:t>
            </a:r>
            <a:r>
              <a:rPr lang="ru-RU" baseline="0" dirty="0" smtClean="0"/>
              <a:t> похожа на свертку:</a:t>
            </a:r>
          </a:p>
          <a:p>
            <a:endParaRPr lang="ru-RU" baseline="0" dirty="0" smtClean="0"/>
          </a:p>
          <a:p>
            <a:r>
              <a:rPr lang="ru-RU" baseline="0" dirty="0" smtClean="0"/>
              <a:t>свертка: изменение направления времени в одном из сигналов, сдвиг и умножение</a:t>
            </a:r>
          </a:p>
          <a:p>
            <a:endParaRPr lang="ru-RU" baseline="0" dirty="0" smtClean="0"/>
          </a:p>
          <a:p>
            <a:r>
              <a:rPr lang="ru-RU" baseline="0" dirty="0" smtClean="0"/>
              <a:t>взаимная корреляция: сдвиг и умножение</a:t>
            </a:r>
          </a:p>
          <a:p>
            <a:endParaRPr lang="ru-RU" baseline="0" dirty="0" smtClean="0"/>
          </a:p>
          <a:p>
            <a:r>
              <a:rPr lang="ru-RU" baseline="0" dirty="0" smtClean="0"/>
              <a:t>Представляет из себя скользящее скалярное произведение.</a:t>
            </a:r>
          </a:p>
          <a:p>
            <a:endParaRPr lang="ru-RU" baseline="0" dirty="0" smtClean="0"/>
          </a:p>
          <a:p>
            <a:r>
              <a:rPr lang="ru-RU" baseline="0" dirty="0" smtClean="0"/>
              <a:t>Взаимная корреляция функции с собой – автокорреляция.</a:t>
            </a:r>
          </a:p>
          <a:p>
            <a:r>
              <a:rPr lang="ru-RU" baseline="0" dirty="0" smtClean="0"/>
              <a:t>Пик автокорреляционной функции, очевидно, в нуле.</a:t>
            </a:r>
          </a:p>
          <a:p>
            <a:endParaRPr lang="ru-RU" baseline="0" dirty="0" smtClean="0"/>
          </a:p>
          <a:p>
            <a:r>
              <a:rPr lang="ru-RU" baseline="0" dirty="0" smtClean="0"/>
              <a:t>Полезное свойство взаимно-корреляционной функции – преобразование Фурье от взаимно-корреляционной функции  двух сигналов – произведение преобразования Фурье одного сигнала и комплексного сопряженного к преобразованию Фурье второго сигнала.</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10</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Второй подход основан на том,</a:t>
            </a:r>
            <a:r>
              <a:rPr lang="ru-RU" baseline="0" dirty="0" smtClean="0"/>
              <a:t> что один и тот же объект на разных кадрах выглядит одинаково. При этом расположенные рядом точки объекта двигаются одинаково.</a:t>
            </a:r>
          </a:p>
          <a:p>
            <a:endParaRPr lang="ru-RU" baseline="0" dirty="0" smtClean="0"/>
          </a:p>
          <a:p>
            <a:r>
              <a:rPr lang="ru-RU" baseline="0" dirty="0" smtClean="0"/>
              <a:t>Поэтому можно попробовать разбить кадр на маленькие блоки и считать, что все точки блока передвигаются одинаково. Тогда для определения смещения надо найти похожий блок на следующем кадре.</a:t>
            </a:r>
          </a:p>
          <a:p>
            <a:endParaRPr lang="ru-RU" baseline="0" dirty="0" smtClean="0"/>
          </a:p>
          <a:p>
            <a:r>
              <a:rPr lang="ru-RU" baseline="0" dirty="0" smtClean="0"/>
              <a:t>Определять похожесть можно по-разному. Например, как сумму абсолютных значений разностей яркости </a:t>
            </a:r>
            <a:r>
              <a:rPr lang="ru-RU" baseline="0" dirty="0" smtClean="0"/>
              <a:t>пикселей. </a:t>
            </a:r>
            <a:r>
              <a:rPr lang="ru-RU" baseline="0" dirty="0" smtClean="0"/>
              <a:t>Т.е. надо вычесть один блок из другого и посчитать сумму абсолютных значений результата.</a:t>
            </a:r>
          </a:p>
          <a:p>
            <a:endParaRPr lang="ru-RU" baseline="0" dirty="0" smtClean="0"/>
          </a:p>
        </p:txBody>
      </p:sp>
      <p:sp>
        <p:nvSpPr>
          <p:cNvPr id="4" name="Номер слайда 3"/>
          <p:cNvSpPr>
            <a:spLocks noGrp="1"/>
          </p:cNvSpPr>
          <p:nvPr>
            <p:ph type="sldNum" sz="quarter" idx="10"/>
          </p:nvPr>
        </p:nvSpPr>
        <p:spPr/>
        <p:txBody>
          <a:bodyPr/>
          <a:lstStyle/>
          <a:p>
            <a:fld id="{71F9F4D5-2CBB-4D40-83F8-BFB10464B605}" type="slidenum">
              <a:rPr lang="ru-RU" smtClean="0"/>
              <a:pPr/>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Достаточно широкий класс методов</a:t>
            </a:r>
            <a:r>
              <a:rPr lang="ru-RU" baseline="0" dirty="0" smtClean="0"/>
              <a:t> – вариационные методы.</a:t>
            </a:r>
          </a:p>
          <a:p>
            <a:endParaRPr lang="ru-RU" baseline="0" dirty="0" smtClean="0"/>
          </a:p>
          <a:p>
            <a:r>
              <a:rPr lang="ru-RU" baseline="0" dirty="0" smtClean="0"/>
              <a:t>Они основаны на той идее, что оптический поток минимизирует значение некоторого функционала.</a:t>
            </a:r>
          </a:p>
          <a:p>
            <a:endParaRPr lang="ru-RU" baseline="0" dirty="0" smtClean="0"/>
          </a:p>
          <a:p>
            <a:r>
              <a:rPr lang="ru-RU" baseline="0" dirty="0" smtClean="0"/>
              <a:t>Рассмотрим простой пример.</a:t>
            </a:r>
          </a:p>
          <a:p>
            <a:endParaRPr lang="ru-RU" baseline="0" dirty="0" smtClean="0"/>
          </a:p>
          <a:p>
            <a:r>
              <a:rPr lang="ru-RU" baseline="0" dirty="0" smtClean="0"/>
              <a:t>Пусть мы хотим решить уравнение </a:t>
            </a:r>
            <a:r>
              <a:rPr lang="en-US" baseline="0" dirty="0" smtClean="0"/>
              <a:t>x – a = b</a:t>
            </a:r>
          </a:p>
          <a:p>
            <a:r>
              <a:rPr lang="ru-RU" baseline="0" dirty="0" smtClean="0"/>
              <a:t>Если </a:t>
            </a:r>
            <a:r>
              <a:rPr lang="en-US" baseline="0" dirty="0" smtClean="0"/>
              <a:t>u – </a:t>
            </a:r>
            <a:r>
              <a:rPr lang="ru-RU" baseline="0" dirty="0" smtClean="0"/>
              <a:t>решение такого уравнения, то  оно минимизирует модуль разности правой и левой части.</a:t>
            </a:r>
          </a:p>
          <a:p>
            <a:r>
              <a:rPr lang="ru-RU" baseline="0" dirty="0" smtClean="0"/>
              <a:t>Минимум модуля разности – ноль.</a:t>
            </a:r>
          </a:p>
          <a:p>
            <a:r>
              <a:rPr lang="ru-RU" baseline="0" dirty="0" smtClean="0"/>
              <a:t>Если какое-то значение </a:t>
            </a:r>
            <a:r>
              <a:rPr lang="ru-RU" baseline="0" dirty="0" err="1" smtClean="0"/>
              <a:t>х</a:t>
            </a:r>
            <a:r>
              <a:rPr lang="ru-RU" baseline="0" dirty="0" smtClean="0"/>
              <a:t> минимизирует модуль разности – оно является решением. Это следует из определения модуля.</a:t>
            </a:r>
          </a:p>
        </p:txBody>
      </p:sp>
      <p:sp>
        <p:nvSpPr>
          <p:cNvPr id="4" name="Номер слайда 3"/>
          <p:cNvSpPr>
            <a:spLocks noGrp="1"/>
          </p:cNvSpPr>
          <p:nvPr>
            <p:ph type="sldNum" sz="quarter" idx="10"/>
          </p:nvPr>
        </p:nvSpPr>
        <p:spPr/>
        <p:txBody>
          <a:bodyPr/>
          <a:lstStyle/>
          <a:p>
            <a:fld id="{71F9F4D5-2CBB-4D40-83F8-BFB10464B605}" type="slidenum">
              <a:rPr lang="ru-RU" smtClean="0"/>
              <a:pPr/>
              <a:t>12</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Вариационные методы обладают</a:t>
            </a:r>
            <a:r>
              <a:rPr lang="ru-RU" baseline="0" dirty="0" smtClean="0"/>
              <a:t> целым рядом хороших свойств</a:t>
            </a:r>
          </a:p>
          <a:p>
            <a:endParaRPr lang="ru-RU" baseline="0" dirty="0" smtClean="0"/>
          </a:p>
          <a:p>
            <a:r>
              <a:rPr lang="ru-RU" baseline="0" dirty="0" smtClean="0"/>
              <a:t>Они изначально формулируются как задача минимизации. При этом функционал обычно имеет вполне определенный физический смысл: например, он может описывать сохранение яркости. Об этом позднее.</a:t>
            </a:r>
          </a:p>
          <a:p>
            <a:endParaRPr lang="ru-RU" baseline="0" dirty="0" smtClean="0"/>
          </a:p>
          <a:p>
            <a:r>
              <a:rPr lang="ru-RU" baseline="0" dirty="0" smtClean="0"/>
              <a:t>Решение получается для каждой точки кадра, что полезно для приложений. При этом достигается высокая точность. Есть возможность определять смещение точки кадра на расстояние, меньшее размера пикселя.</a:t>
            </a:r>
          </a:p>
          <a:p>
            <a:endParaRPr lang="ru-RU" baseline="0" dirty="0" smtClean="0"/>
          </a:p>
          <a:p>
            <a:r>
              <a:rPr lang="ru-RU" baseline="0" dirty="0" smtClean="0"/>
              <a:t>Для получаемых задач есть эффективные численные методы минимизации.</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13</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Сформулируем</a:t>
            </a:r>
            <a:r>
              <a:rPr lang="ru-RU" baseline="0" dirty="0" smtClean="0"/>
              <a:t> математическую задачу о нахождении оптического потока.</a:t>
            </a:r>
          </a:p>
          <a:p>
            <a:endParaRPr lang="ru-RU" baseline="0" dirty="0" smtClean="0"/>
          </a:p>
          <a:p>
            <a:r>
              <a:rPr lang="ru-RU" baseline="0" dirty="0" smtClean="0"/>
              <a:t>Будем рассматривать изображения в оттенках серого.</a:t>
            </a:r>
          </a:p>
          <a:p>
            <a:endParaRPr lang="ru-RU" baseline="0" dirty="0" smtClean="0"/>
          </a:p>
          <a:p>
            <a:r>
              <a:rPr lang="ru-RU" baseline="0" dirty="0" smtClean="0"/>
              <a:t>Тогда кадр может быть описан как функция, определенная в некоторой области – в кадре – описывающая яркость точек кадра.</a:t>
            </a:r>
          </a:p>
          <a:p>
            <a:endParaRPr lang="ru-RU" baseline="0" dirty="0" smtClean="0"/>
          </a:p>
          <a:p>
            <a:r>
              <a:rPr lang="ru-RU" baseline="0" dirty="0" smtClean="0"/>
              <a:t>Можно считать, что последовательность изображений непрерывна, т.е. рассмотреть яркость как функцию, зависящую от времени и определенную на некотором временном интервале. При этом мы получаем кадры только с определенным временным шагом.</a:t>
            </a:r>
          </a:p>
          <a:p>
            <a:endParaRPr lang="ru-RU" baseline="0" dirty="0" smtClean="0"/>
          </a:p>
          <a:p>
            <a:r>
              <a:rPr lang="ru-RU" baseline="0" dirty="0" smtClean="0"/>
              <a:t>Поле смещений удобно задать в виде 3</a:t>
            </a:r>
            <a:r>
              <a:rPr lang="en-US" baseline="0" dirty="0" smtClean="0"/>
              <a:t>D</a:t>
            </a:r>
            <a:r>
              <a:rPr lang="ru-RU" baseline="0" dirty="0" smtClean="0"/>
              <a:t> векторного поля, </a:t>
            </a:r>
            <a:r>
              <a:rPr lang="en-US" baseline="0" dirty="0" smtClean="0"/>
              <a:t>3</a:t>
            </a:r>
            <a:r>
              <a:rPr lang="ru-RU" baseline="0" dirty="0" smtClean="0"/>
              <a:t>я компонента которого отвечает за сдвиг во времени.</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14</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Омега – область в которой</a:t>
            </a:r>
            <a:r>
              <a:rPr lang="ru-RU" baseline="0" dirty="0" smtClean="0"/>
              <a:t> задана </a:t>
            </a:r>
            <a:r>
              <a:rPr lang="ru-RU" baseline="0" dirty="0" err="1" smtClean="0"/>
              <a:t>ф-ция</a:t>
            </a:r>
            <a:r>
              <a:rPr lang="ru-RU" baseline="0" dirty="0" smtClean="0"/>
              <a:t>, описывающая яркость точек кадра</a:t>
            </a:r>
          </a:p>
          <a:p>
            <a:r>
              <a:rPr lang="ru-RU" baseline="0" dirty="0" smtClean="0"/>
              <a:t> </a:t>
            </a:r>
            <a:r>
              <a:rPr lang="en-US" baseline="0" dirty="0" smtClean="0"/>
              <a:t>w – </a:t>
            </a:r>
            <a:r>
              <a:rPr lang="ru-RU" baseline="0" dirty="0" smtClean="0"/>
              <a:t>поле смещений</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15</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Если освещение не меняется,</a:t>
            </a:r>
            <a:r>
              <a:rPr lang="ru-RU" baseline="0" dirty="0" smtClean="0"/>
              <a:t> то яркость </a:t>
            </a:r>
            <a:r>
              <a:rPr lang="ru-RU" baseline="0" dirty="0" err="1" smtClean="0"/>
              <a:t>пикселов</a:t>
            </a:r>
            <a:r>
              <a:rPr lang="ru-RU" baseline="0" dirty="0" smtClean="0"/>
              <a:t>, соответствующих одной и той же точке в реальном мире, не меняется.</a:t>
            </a:r>
          </a:p>
          <a:p>
            <a:endParaRPr lang="ru-RU" baseline="0" dirty="0" smtClean="0"/>
          </a:p>
          <a:p>
            <a:r>
              <a:rPr lang="ru-RU" baseline="0" dirty="0" smtClean="0"/>
              <a:t>Это можно описать таким уравнением.</a:t>
            </a:r>
          </a:p>
          <a:p>
            <a:r>
              <a:rPr lang="ru-RU" baseline="0" dirty="0" smtClean="0"/>
              <a:t>Оно нелинейное.</a:t>
            </a:r>
          </a:p>
          <a:p>
            <a:endParaRPr lang="ru-RU" baseline="0" dirty="0" smtClean="0"/>
          </a:p>
          <a:p>
            <a:r>
              <a:rPr lang="ru-RU" baseline="0" dirty="0" smtClean="0"/>
              <a:t>Если предположить, что смещение объектов между кадрами достаточно мало (не больше пикселя), то уравнение можно линеаризовать.</a:t>
            </a:r>
          </a:p>
        </p:txBody>
      </p:sp>
      <p:sp>
        <p:nvSpPr>
          <p:cNvPr id="4" name="Номер слайда 3"/>
          <p:cNvSpPr>
            <a:spLocks noGrp="1"/>
          </p:cNvSpPr>
          <p:nvPr>
            <p:ph type="sldNum" sz="quarter" idx="10"/>
          </p:nvPr>
        </p:nvSpPr>
        <p:spPr/>
        <p:txBody>
          <a:bodyPr/>
          <a:lstStyle/>
          <a:p>
            <a:fld id="{71F9F4D5-2CBB-4D40-83F8-BFB10464B605}" type="slidenum">
              <a:rPr lang="ru-RU" smtClean="0"/>
              <a:pPr/>
              <a:t>16</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Однако этого недостаточно для нахождения</a:t>
            </a:r>
            <a:r>
              <a:rPr lang="ru-RU" baseline="0" dirty="0" smtClean="0"/>
              <a:t> оптического потока.</a:t>
            </a:r>
          </a:p>
          <a:p>
            <a:endParaRPr lang="ru-RU" baseline="0" dirty="0" smtClean="0"/>
          </a:p>
          <a:p>
            <a:r>
              <a:rPr lang="ru-RU" baseline="0" dirty="0" smtClean="0"/>
              <a:t>Для двух неизвестных есть только одно уравнение – это означает что ему удовлетворяет бесконечное множество пар </a:t>
            </a:r>
            <a:r>
              <a:rPr lang="en-US" baseline="0" dirty="0" err="1" smtClean="0"/>
              <a:t>u,v</a:t>
            </a:r>
            <a:endParaRPr lang="en-US" baseline="0" dirty="0" smtClean="0"/>
          </a:p>
          <a:p>
            <a:endParaRPr lang="en-US" baseline="0" dirty="0" smtClean="0"/>
          </a:p>
          <a:p>
            <a:r>
              <a:rPr lang="ru-RU" baseline="0" dirty="0" smtClean="0"/>
              <a:t>Заметим, что уравнение написано для каждой точки в отдельности. Т.е. мы не учли связь точек друг с другом, что и помешало определить смещения однозначно.</a:t>
            </a:r>
          </a:p>
          <a:p>
            <a:endParaRPr lang="ru-RU" baseline="0" dirty="0" smtClean="0"/>
          </a:p>
          <a:p>
            <a:r>
              <a:rPr lang="ru-RU" baseline="0" dirty="0" smtClean="0"/>
              <a:t>Похожая проблема есть в нейрофизиологии. Каждый нейрон обрабатывает лишь малую часть визуального поля и не в состоянии в одиночку определить направление движения. Для однозначного решения проблемы требуется совокупность нейронов</a:t>
            </a:r>
          </a:p>
        </p:txBody>
      </p:sp>
      <p:sp>
        <p:nvSpPr>
          <p:cNvPr id="4" name="Номер слайда 3"/>
          <p:cNvSpPr>
            <a:spLocks noGrp="1"/>
          </p:cNvSpPr>
          <p:nvPr>
            <p:ph type="sldNum" sz="quarter" idx="10"/>
          </p:nvPr>
        </p:nvSpPr>
        <p:spPr/>
        <p:txBody>
          <a:bodyPr/>
          <a:lstStyle/>
          <a:p>
            <a:fld id="{71F9F4D5-2CBB-4D40-83F8-BFB10464B605}" type="slidenum">
              <a:rPr lang="ru-RU" smtClean="0"/>
              <a:pPr/>
              <a:t>17</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Небольшой </a:t>
            </a:r>
            <a:r>
              <a:rPr lang="ru-RU" dirty="0" err="1" smtClean="0"/>
              <a:t>квест</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18</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19</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err="1" smtClean="0"/>
              <a:t>УрЧП</a:t>
            </a:r>
            <a:r>
              <a:rPr lang="ru-RU" baseline="0" dirty="0" smtClean="0"/>
              <a:t> имеют значительное количество приложений.</a:t>
            </a:r>
            <a:endParaRPr lang="ru-RU" dirty="0" smtClean="0"/>
          </a:p>
          <a:p>
            <a:r>
              <a:rPr lang="ru-RU" dirty="0" smtClean="0"/>
              <a:t>В лекции будет</a:t>
            </a:r>
            <a:r>
              <a:rPr lang="ru-RU" baseline="0" dirty="0" smtClean="0"/>
              <a:t> рассмотрено применение </a:t>
            </a:r>
            <a:r>
              <a:rPr lang="ru-RU" baseline="0" dirty="0" err="1" smtClean="0"/>
              <a:t>УрЧП</a:t>
            </a:r>
            <a:r>
              <a:rPr lang="ru-RU" baseline="0" dirty="0" smtClean="0"/>
              <a:t> в обработке видео, а именно, для вычисления оптического потока.</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2</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20</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21</a:t>
            </a:fld>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Вычислив</a:t>
            </a:r>
            <a:r>
              <a:rPr lang="ru-RU" baseline="0" dirty="0" smtClean="0"/>
              <a:t> оптический поток, хотелось бы каким-то образом визуализировать.</a:t>
            </a:r>
          </a:p>
          <a:p>
            <a:r>
              <a:rPr lang="ru-RU" baseline="0" dirty="0" smtClean="0"/>
              <a:t>Есть два распространенных метода.</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22</a:t>
            </a:fld>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Для</a:t>
            </a:r>
            <a:r>
              <a:rPr lang="ru-RU" baseline="0" dirty="0" smtClean="0"/>
              <a:t> оценки полученного результата можно использовать разные метрики</a:t>
            </a:r>
          </a:p>
          <a:p>
            <a:r>
              <a:rPr lang="ru-RU" baseline="0" dirty="0" smtClean="0"/>
              <a:t>С точки зрения приложений, больший интерес представляет средняя ошибка по конечной точке. Например, при интерполяции кадров важно, чтобы точка в конце концов попала туда, куда должна, а не отклонилась от курса в неизвестном направлении.</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23</a:t>
            </a:fld>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Пример расчета</a:t>
            </a:r>
            <a:r>
              <a:rPr lang="ru-RU" baseline="0" dirty="0" smtClean="0"/>
              <a:t> потока и значения соответствующих метрик</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24</a:t>
            </a:fld>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Проблему апертуры можно</a:t>
            </a:r>
            <a:r>
              <a:rPr lang="ru-RU" baseline="0" dirty="0" smtClean="0"/>
              <a:t> попытаться решить следующим образом: учтем, что близкие точки одного объекта двигаются одинаково.</a:t>
            </a:r>
          </a:p>
          <a:p>
            <a:r>
              <a:rPr lang="ru-RU" baseline="0" dirty="0" smtClean="0"/>
              <a:t>Разобьем изображении на маленькие части. Скорее всего, точки из одной части будут принадлежать одному объекту.</a:t>
            </a:r>
          </a:p>
          <a:p>
            <a:r>
              <a:rPr lang="ru-RU" baseline="0" dirty="0" smtClean="0"/>
              <a:t>Тогда </a:t>
            </a:r>
            <a:r>
              <a:rPr lang="en-US" baseline="0" dirty="0" smtClean="0"/>
              <a:t>u, v </a:t>
            </a:r>
            <a:r>
              <a:rPr lang="ru-RU" baseline="0" dirty="0" smtClean="0"/>
              <a:t>будут зависеть не от точки, а от блока. Получим для каждой пары </a:t>
            </a:r>
            <a:r>
              <a:rPr lang="en-US" baseline="0" dirty="0" err="1" smtClean="0"/>
              <a:t>u,v</a:t>
            </a:r>
            <a:r>
              <a:rPr lang="en-US" baseline="0" dirty="0" smtClean="0"/>
              <a:t> </a:t>
            </a:r>
            <a:r>
              <a:rPr lang="ru-RU" baseline="0" dirty="0" smtClean="0"/>
              <a:t>несколько уравнений.</a:t>
            </a:r>
          </a:p>
          <a:p>
            <a:endParaRPr lang="ru-RU" baseline="0" dirty="0" smtClean="0"/>
          </a:p>
          <a:p>
            <a:r>
              <a:rPr lang="ru-RU" baseline="0" dirty="0" smtClean="0"/>
              <a:t>Прямоугольные кусочки – это очень удобно. Поэтому разобьем на прямоугольные части.</a:t>
            </a:r>
            <a:endParaRPr lang="ru-RU" dirty="0" smtClean="0"/>
          </a:p>
          <a:p>
            <a:endParaRPr lang="ru-RU" dirty="0" smtClean="0"/>
          </a:p>
          <a:p>
            <a:r>
              <a:rPr lang="ru-RU" dirty="0" smtClean="0"/>
              <a:t>Можно</a:t>
            </a:r>
            <a:r>
              <a:rPr lang="ru-RU" baseline="0" dirty="0" smtClean="0"/>
              <a:t> взять блоки меньшего размера – 4</a:t>
            </a:r>
            <a:r>
              <a:rPr lang="en-US" baseline="0" dirty="0" smtClean="0"/>
              <a:t>x4. </a:t>
            </a:r>
            <a:r>
              <a:rPr lang="ru-RU" baseline="0" dirty="0" smtClean="0"/>
              <a:t>Для них удобно применять </a:t>
            </a:r>
            <a:r>
              <a:rPr lang="en-US" baseline="0" dirty="0" smtClean="0"/>
              <a:t>SSE</a:t>
            </a:r>
          </a:p>
          <a:p>
            <a:r>
              <a:rPr lang="ru-RU" dirty="0" smtClean="0"/>
              <a:t/>
            </a:r>
            <a:br>
              <a:rPr lang="ru-RU" dirty="0" smtClean="0"/>
            </a:br>
            <a:r>
              <a:rPr lang="ru-RU" dirty="0" smtClean="0"/>
              <a:t>На</a:t>
            </a:r>
            <a:r>
              <a:rPr lang="ru-RU" baseline="0" dirty="0" smtClean="0"/>
              <a:t> самом деле, области не обязательно должны быть прямоугольными.</a:t>
            </a:r>
          </a:p>
          <a:p>
            <a:r>
              <a:rPr lang="ru-RU" baseline="0" dirty="0" smtClean="0"/>
              <a:t>Можно попробовать провести сегментацию, и на основании нее уже выписывать уравнения</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26</a:t>
            </a:fld>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У</a:t>
            </a:r>
            <a:r>
              <a:rPr lang="ru-RU" baseline="0" dirty="0" smtClean="0"/>
              <a:t> полученной системы есть один небольшой недостаток</a:t>
            </a:r>
          </a:p>
          <a:p>
            <a:endParaRPr lang="ru-RU" baseline="0" dirty="0" smtClean="0"/>
          </a:p>
          <a:p>
            <a:r>
              <a:rPr lang="ru-RU" baseline="0" dirty="0" smtClean="0"/>
              <a:t>Уравнений гораздо больше чем неизвестных.</a:t>
            </a:r>
          </a:p>
          <a:p>
            <a:endParaRPr lang="ru-RU" baseline="0" dirty="0" smtClean="0"/>
          </a:p>
          <a:p>
            <a:r>
              <a:rPr lang="ru-RU" baseline="0" dirty="0" smtClean="0"/>
              <a:t>Ее решение в обычном смысле не всегда существует</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27</a:t>
            </a:fld>
            <a:endParaRPr 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Поэтому будем</a:t>
            </a:r>
            <a:r>
              <a:rPr lang="ru-RU" baseline="0" dirty="0" smtClean="0"/>
              <a:t> искать обобщенное</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28</a:t>
            </a:fld>
            <a:endParaRPr 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228600" indent="-228600">
              <a:buNone/>
            </a:pPr>
            <a:r>
              <a:rPr lang="ru-RU" dirty="0" smtClean="0"/>
              <a:t>Полученная система</a:t>
            </a:r>
            <a:r>
              <a:rPr lang="ru-RU" baseline="0" dirty="0" smtClean="0"/>
              <a:t> гораздо лучше прежней:</a:t>
            </a:r>
          </a:p>
          <a:p>
            <a:pPr marL="228600" indent="-228600">
              <a:buNone/>
            </a:pPr>
            <a:r>
              <a:rPr lang="ru-RU" baseline="0" dirty="0" smtClean="0"/>
              <a:t>Симметричная квадратная матрица 2х2</a:t>
            </a:r>
          </a:p>
          <a:p>
            <a:pPr marL="228600" indent="-228600">
              <a:buNone/>
            </a:pPr>
            <a:r>
              <a:rPr lang="ru-RU" baseline="0" dirty="0" smtClean="0"/>
              <a:t>Неотрицательные собственные значения</a:t>
            </a:r>
          </a:p>
          <a:p>
            <a:pPr marL="228600" indent="-228600">
              <a:buNone/>
            </a:pPr>
            <a:endParaRPr lang="ru-RU" baseline="0" dirty="0" smtClean="0"/>
          </a:p>
          <a:p>
            <a:pPr marL="228600" indent="-228600">
              <a:buNone/>
            </a:pPr>
            <a:r>
              <a:rPr lang="ru-RU" baseline="0" dirty="0" smtClean="0"/>
              <a:t>Ее уже можно пытаться решать, но и тут есть подводные камни</a:t>
            </a:r>
          </a:p>
        </p:txBody>
      </p:sp>
      <p:sp>
        <p:nvSpPr>
          <p:cNvPr id="4" name="Номер слайда 3"/>
          <p:cNvSpPr>
            <a:spLocks noGrp="1"/>
          </p:cNvSpPr>
          <p:nvPr>
            <p:ph type="sldNum" sz="quarter" idx="10"/>
          </p:nvPr>
        </p:nvSpPr>
        <p:spPr/>
        <p:txBody>
          <a:bodyPr/>
          <a:lstStyle/>
          <a:p>
            <a:fld id="{71F9F4D5-2CBB-4D40-83F8-BFB10464B605}" type="slidenum">
              <a:rPr lang="ru-RU" smtClean="0"/>
              <a:pPr/>
              <a:t>29</a:t>
            </a:fld>
            <a:endParaRPr 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When</a:t>
            </a:r>
            <a:r>
              <a:rPr lang="en-US" baseline="0" dirty="0" smtClean="0"/>
              <a:t> method fails…. </a:t>
            </a:r>
            <a:r>
              <a:rPr lang="en-US" baseline="0" dirty="0" smtClean="0">
                <a:sym typeface="Wingdings" pitchFamily="2" charset="2"/>
              </a:rPr>
              <a:t></a:t>
            </a:r>
          </a:p>
          <a:p>
            <a:endParaRPr lang="en-US" baseline="0" dirty="0" smtClean="0">
              <a:sym typeface="Wingdings" pitchFamily="2" charset="2"/>
            </a:endParaRPr>
          </a:p>
          <a:p>
            <a:r>
              <a:rPr lang="ru-RU" baseline="0" dirty="0" smtClean="0">
                <a:sym typeface="Wingdings" pitchFamily="2" charset="2"/>
              </a:rPr>
              <a:t>Несмотря на внешнюю привлекательность полученной матрицы, она может оказаться вырожденной.</a:t>
            </a:r>
          </a:p>
          <a:p>
            <a:r>
              <a:rPr lang="ru-RU" baseline="0" dirty="0" smtClean="0">
                <a:sym typeface="Wingdings" pitchFamily="2" charset="2"/>
              </a:rPr>
              <a:t>А значит, усилия по ее вычислению никак не приблизили к нахождению потока.</a:t>
            </a:r>
          </a:p>
          <a:p>
            <a:endParaRPr lang="ru-RU" baseline="0" dirty="0" smtClean="0">
              <a:sym typeface="Wingdings" pitchFamily="2" charset="2"/>
            </a:endParaRPr>
          </a:p>
          <a:p>
            <a:r>
              <a:rPr lang="ru-RU" baseline="0" dirty="0" smtClean="0">
                <a:sym typeface="Wingdings" pitchFamily="2" charset="2"/>
              </a:rPr>
              <a:t>В таком случае можно считать поток нулевым.</a:t>
            </a:r>
          </a:p>
        </p:txBody>
      </p:sp>
      <p:sp>
        <p:nvSpPr>
          <p:cNvPr id="4" name="Номер слайда 3"/>
          <p:cNvSpPr>
            <a:spLocks noGrp="1"/>
          </p:cNvSpPr>
          <p:nvPr>
            <p:ph type="sldNum" sz="quarter" idx="10"/>
          </p:nvPr>
        </p:nvSpPr>
        <p:spPr/>
        <p:txBody>
          <a:bodyPr/>
          <a:lstStyle/>
          <a:p>
            <a:fld id="{71F9F4D5-2CBB-4D40-83F8-BFB10464B605}" type="slidenum">
              <a:rPr lang="ru-RU" smtClean="0"/>
              <a:pPr/>
              <a:t>30</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Компьютерное зрение –</a:t>
            </a:r>
            <a:r>
              <a:rPr lang="ru-RU" baseline="0" dirty="0" smtClean="0"/>
              <a:t> извлечение информации из изображений.</a:t>
            </a:r>
          </a:p>
          <a:p>
            <a:r>
              <a:rPr lang="ru-RU" baseline="0" dirty="0" smtClean="0"/>
              <a:t>В частности, интерес может представлять информация о движении объектов.</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3</a:t>
            </a:fld>
            <a:endParaRPr 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Как реализовать метод </a:t>
            </a:r>
            <a:r>
              <a:rPr lang="en-US" dirty="0" smtClean="0"/>
              <a:t>LK</a:t>
            </a:r>
            <a:endParaRPr lang="ru-RU" baseline="0" dirty="0" smtClean="0"/>
          </a:p>
          <a:p>
            <a:endParaRPr lang="ru-RU" baseline="0" dirty="0" smtClean="0"/>
          </a:p>
          <a:p>
            <a:r>
              <a:rPr lang="ru-RU" baseline="0" dirty="0" smtClean="0"/>
              <a:t>Для вычисления матрицы нужны значения производных. Каждая производная может быть аппроксимирована разностной.</a:t>
            </a:r>
          </a:p>
          <a:p>
            <a:r>
              <a:rPr lang="ru-RU" baseline="0" dirty="0" smtClean="0"/>
              <a:t>Разностные производные вычисляются при помощи свертки. Поскольку для вычисления производных с высокой точностью требуется загружать большую кайму (для аппроксимации с 4м порядком нужна кайма из двух пикселей), удобно их вычислить отдельно и сохранить.</a:t>
            </a:r>
            <a:endParaRPr lang="en-US" baseline="0" dirty="0" smtClean="0"/>
          </a:p>
          <a:p>
            <a:r>
              <a:rPr lang="ru-RU" baseline="0" dirty="0" smtClean="0"/>
              <a:t>К тому же, часто перед вычислением потока изображение предварительно сглаживается для подавления шума.</a:t>
            </a:r>
          </a:p>
          <a:p>
            <a:endParaRPr lang="ru-RU" baseline="0" dirty="0" smtClean="0"/>
          </a:p>
          <a:p>
            <a:r>
              <a:rPr lang="ru-RU" baseline="0" dirty="0" smtClean="0"/>
              <a:t>Ядро свертки известно заранее, его записываем в </a:t>
            </a:r>
            <a:r>
              <a:rPr lang="en-US" baseline="0" dirty="0" smtClean="0"/>
              <a:t>constant memory.</a:t>
            </a:r>
            <a:endParaRPr lang="ru-RU" dirty="0" smtClean="0"/>
          </a:p>
          <a:p>
            <a:endParaRPr lang="ru-RU" dirty="0" smtClean="0"/>
          </a:p>
          <a:p>
            <a:r>
              <a:rPr lang="ru-RU" dirty="0" smtClean="0"/>
              <a:t>Размер ядра зависит от требуемого</a:t>
            </a:r>
            <a:r>
              <a:rPr lang="ru-RU" baseline="0" dirty="0" smtClean="0"/>
              <a:t> порядка аппроксимации</a:t>
            </a:r>
          </a:p>
          <a:p>
            <a:r>
              <a:rPr lang="ru-RU" baseline="0" dirty="0" smtClean="0"/>
              <a:t>Для аппроксимации с четвертым порядком используется 5-точечный шаблон – размер ядра 5.</a:t>
            </a:r>
          </a:p>
          <a:p>
            <a:r>
              <a:rPr lang="ru-RU" baseline="0" dirty="0" smtClean="0"/>
              <a:t>Сглаживание можно совместить с вычислением производных, но это увеличит размер ядра.</a:t>
            </a:r>
          </a:p>
        </p:txBody>
      </p:sp>
      <p:sp>
        <p:nvSpPr>
          <p:cNvPr id="4" name="Номер слайда 3"/>
          <p:cNvSpPr>
            <a:spLocks noGrp="1"/>
          </p:cNvSpPr>
          <p:nvPr>
            <p:ph type="sldNum" sz="quarter" idx="10"/>
          </p:nvPr>
        </p:nvSpPr>
        <p:spPr/>
        <p:txBody>
          <a:bodyPr/>
          <a:lstStyle/>
          <a:p>
            <a:fld id="{71F9F4D5-2CBB-4D40-83F8-BFB10464B605}" type="slidenum">
              <a:rPr lang="ru-RU" smtClean="0"/>
              <a:pPr/>
              <a:t>31</a:t>
            </a:fld>
            <a:endParaRPr 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Пусть части,</a:t>
            </a:r>
            <a:r>
              <a:rPr lang="ru-RU" baseline="0" dirty="0" smtClean="0"/>
              <a:t> на которые разбито изображение, имеют размер </a:t>
            </a:r>
            <a:r>
              <a:rPr lang="en-US" baseline="0" dirty="0" smtClean="0"/>
              <a:t>8x8</a:t>
            </a:r>
          </a:p>
          <a:p>
            <a:r>
              <a:rPr lang="ru-RU" baseline="0" dirty="0" smtClean="0"/>
              <a:t>В таком случае, для ускорения доступа к памяти, можно поручить одному блоку потоков обрабатывать две части изображения. Тогда чтение будет производиться с адресов, кратных 16</a:t>
            </a:r>
            <a:r>
              <a:rPr lang="en-US" baseline="0" dirty="0" smtClean="0"/>
              <a:t>*</a:t>
            </a:r>
            <a:r>
              <a:rPr lang="en-US" baseline="0" dirty="0" err="1" smtClean="0"/>
              <a:t>sizeof</a:t>
            </a:r>
            <a:r>
              <a:rPr lang="en-US" baseline="0" dirty="0" smtClean="0"/>
              <a:t>(float). </a:t>
            </a:r>
            <a:r>
              <a:rPr lang="ru-RU" baseline="0" dirty="0" smtClean="0"/>
              <a:t>Это позволит объединять запросы на чтение из памяти.</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32</a:t>
            </a:fld>
            <a:endParaRPr 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Для каждой части изображений необходимо вычислить</a:t>
            </a:r>
            <a:r>
              <a:rPr lang="ru-RU" baseline="0" dirty="0" smtClean="0"/>
              <a:t> матрицу.</a:t>
            </a:r>
          </a:p>
          <a:p>
            <a:r>
              <a:rPr lang="ru-RU" baseline="0" dirty="0" smtClean="0"/>
              <a:t>Это можно сделать при помощи редукции – матрица состоит из сумм поточечных произведений.</a:t>
            </a:r>
            <a:endParaRPr lang="ru-RU" baseline="0" dirty="0"/>
          </a:p>
          <a:p>
            <a:endParaRPr lang="ru-RU" baseline="0" dirty="0"/>
          </a:p>
          <a:p>
            <a:r>
              <a:rPr lang="ru-RU" baseline="0" dirty="0" smtClean="0"/>
              <a:t>Редукцию надо провести по двум измерениям. Например, сначала по </a:t>
            </a:r>
            <a:r>
              <a:rPr lang="en-US" baseline="0" dirty="0" smtClean="0"/>
              <a:t>x</a:t>
            </a:r>
            <a:r>
              <a:rPr lang="ru-RU" baseline="0" dirty="0" smtClean="0"/>
              <a:t>, потом по у.</a:t>
            </a:r>
          </a:p>
          <a:p>
            <a:r>
              <a:rPr lang="ru-RU" baseline="0" dirty="0" smtClean="0"/>
              <a:t>При этом матрица (или правая часть) вычисляются одновременно для обеих частей.</a:t>
            </a:r>
          </a:p>
          <a:p>
            <a:endParaRPr lang="ru-RU" baseline="0" dirty="0" smtClean="0"/>
          </a:p>
          <a:p>
            <a:r>
              <a:rPr lang="ru-RU" baseline="0" dirty="0" smtClean="0"/>
              <a:t>Точно так же вычисляется правая часть.</a:t>
            </a:r>
          </a:p>
        </p:txBody>
      </p:sp>
      <p:sp>
        <p:nvSpPr>
          <p:cNvPr id="4" name="Номер слайда 3"/>
          <p:cNvSpPr>
            <a:spLocks noGrp="1"/>
          </p:cNvSpPr>
          <p:nvPr>
            <p:ph type="sldNum" sz="quarter" idx="10"/>
          </p:nvPr>
        </p:nvSpPr>
        <p:spPr/>
        <p:txBody>
          <a:bodyPr/>
          <a:lstStyle/>
          <a:p>
            <a:fld id="{71F9F4D5-2CBB-4D40-83F8-BFB10464B605}" type="slidenum">
              <a:rPr lang="ru-RU" smtClean="0"/>
              <a:pPr/>
              <a:t>33</a:t>
            </a:fld>
            <a:endParaRPr 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baseline="0" dirty="0" smtClean="0"/>
              <a:t> Перейдем к рассмотрению вариационных методов.</a:t>
            </a:r>
            <a:endParaRPr lang="ru-RU" baseline="0" dirty="0"/>
          </a:p>
          <a:p>
            <a:endParaRPr lang="ru-RU" baseline="0" dirty="0"/>
          </a:p>
          <a:p>
            <a:r>
              <a:rPr lang="ru-RU" baseline="0" dirty="0" smtClean="0"/>
              <a:t>Обычно оптический поток ищется как пара функций, </a:t>
            </a:r>
            <a:r>
              <a:rPr lang="ru-RU" baseline="0" dirty="0" err="1" smtClean="0"/>
              <a:t>минимизирующих</a:t>
            </a:r>
            <a:r>
              <a:rPr lang="ru-RU" baseline="0" dirty="0" smtClean="0"/>
              <a:t> такой функционал.</a:t>
            </a:r>
          </a:p>
          <a:p>
            <a:endParaRPr lang="ru-RU" baseline="0" dirty="0" smtClean="0"/>
          </a:p>
          <a:p>
            <a:r>
              <a:rPr lang="en-US" baseline="0" dirty="0" smtClean="0"/>
              <a:t>D </a:t>
            </a:r>
            <a:r>
              <a:rPr lang="ru-RU" baseline="0" dirty="0" smtClean="0"/>
              <a:t>и </a:t>
            </a:r>
            <a:r>
              <a:rPr lang="en-US" baseline="0" dirty="0" smtClean="0"/>
              <a:t>S </a:t>
            </a:r>
            <a:r>
              <a:rPr lang="ru-RU" baseline="0" dirty="0" smtClean="0"/>
              <a:t>в англоязычных статьях обычно носят специальные названия.</a:t>
            </a:r>
          </a:p>
          <a:p>
            <a:endParaRPr lang="ru-RU" baseline="0" dirty="0" smtClean="0"/>
          </a:p>
          <a:p>
            <a:r>
              <a:rPr lang="en-US" baseline="0" dirty="0" smtClean="0"/>
              <a:t>D – data term</a:t>
            </a:r>
          </a:p>
          <a:p>
            <a:endParaRPr lang="en-US" baseline="0" dirty="0" smtClean="0"/>
          </a:p>
          <a:p>
            <a:r>
              <a:rPr lang="en-US" baseline="0" dirty="0" smtClean="0"/>
              <a:t>S – smooth term</a:t>
            </a:r>
          </a:p>
          <a:p>
            <a:endParaRPr lang="en-US" baseline="0" dirty="0" smtClean="0"/>
          </a:p>
          <a:p>
            <a:r>
              <a:rPr lang="en-US" baseline="0" dirty="0" smtClean="0"/>
              <a:t>\alpha </a:t>
            </a:r>
            <a:r>
              <a:rPr lang="ru-RU" baseline="0" dirty="0" smtClean="0"/>
              <a:t>– параметр регуляризации. Нахождение оптического потока – решение регуляризированной задачи. Сведение исходной задачи к вариационной задаче – один из методов регуляризации некорректных задач.</a:t>
            </a:r>
          </a:p>
          <a:p>
            <a:r>
              <a:rPr lang="ru-RU" baseline="0" dirty="0" smtClean="0"/>
              <a:t>В данном случае некорректность обычно связана с нарушением требования единственности решения.</a:t>
            </a:r>
          </a:p>
          <a:p>
            <a:endParaRPr lang="ru-RU" baseline="0" dirty="0" smtClean="0"/>
          </a:p>
          <a:p>
            <a:r>
              <a:rPr lang="ru-RU" baseline="0" dirty="0" smtClean="0"/>
              <a:t>Фактически альфа отвечает за то, насколько гладким будет полученное поле.</a:t>
            </a:r>
          </a:p>
          <a:p>
            <a:endParaRPr lang="ru-RU" baseline="0" dirty="0" smtClean="0"/>
          </a:p>
          <a:p>
            <a:r>
              <a:rPr lang="ru-RU" baseline="0" dirty="0" smtClean="0"/>
              <a:t>При этом </a:t>
            </a:r>
            <a:r>
              <a:rPr lang="en-US" baseline="0" dirty="0" smtClean="0"/>
              <a:t>u, v </a:t>
            </a:r>
            <a:r>
              <a:rPr lang="ru-RU" baseline="0" dirty="0" smtClean="0"/>
              <a:t>представляют собой некоторый компромисс между требованиями гладкости поля и выполнения предположений о постоянстве, которые могут оказать противоречащими друг другу.</a:t>
            </a:r>
          </a:p>
        </p:txBody>
      </p:sp>
      <p:sp>
        <p:nvSpPr>
          <p:cNvPr id="4" name="Номер слайда 3"/>
          <p:cNvSpPr>
            <a:spLocks noGrp="1"/>
          </p:cNvSpPr>
          <p:nvPr>
            <p:ph type="sldNum" sz="quarter" idx="10"/>
          </p:nvPr>
        </p:nvSpPr>
        <p:spPr/>
        <p:txBody>
          <a:bodyPr/>
          <a:lstStyle/>
          <a:p>
            <a:fld id="{71F9F4D5-2CBB-4D40-83F8-BFB10464B605}" type="slidenum">
              <a:rPr lang="ru-RU" smtClean="0"/>
              <a:pPr/>
              <a:t>34</a:t>
            </a:fld>
            <a:endParaRPr 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Один из простейших</a:t>
            </a:r>
            <a:r>
              <a:rPr lang="ru-RU" baseline="0" dirty="0" smtClean="0"/>
              <a:t> вариационных методов нахождения оптического потока</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35</a:t>
            </a:fld>
            <a:endParaRPr 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Предположим</a:t>
            </a:r>
            <a:r>
              <a:rPr lang="ru-RU" baseline="0" dirty="0" smtClean="0"/>
              <a:t>, что яркость пикселей сохраняется,  и  поле смещений гладкая функция.</a:t>
            </a:r>
          </a:p>
          <a:p>
            <a:endParaRPr lang="ru-RU" baseline="0" dirty="0" smtClean="0"/>
          </a:p>
          <a:p>
            <a:r>
              <a:rPr lang="ru-RU" baseline="0" dirty="0" smtClean="0"/>
              <a:t>Тогда штрафом за отклонение от данных предположений будут такие слагаемые.</a:t>
            </a:r>
          </a:p>
          <a:p>
            <a:endParaRPr lang="ru-RU" baseline="0" dirty="0" smtClean="0"/>
          </a:p>
          <a:p>
            <a:r>
              <a:rPr lang="en-US" baseline="0" dirty="0" smtClean="0"/>
              <a:t>Data term </a:t>
            </a:r>
            <a:r>
              <a:rPr lang="ru-RU" baseline="0" dirty="0" smtClean="0"/>
              <a:t>отвечает за сохранение яркости, а </a:t>
            </a:r>
            <a:r>
              <a:rPr lang="en-US" baseline="0" dirty="0" smtClean="0"/>
              <a:t>smooth term </a:t>
            </a:r>
            <a:r>
              <a:rPr lang="ru-RU" baseline="0" dirty="0" smtClean="0"/>
              <a:t>за гладкость полученного поля.</a:t>
            </a:r>
          </a:p>
          <a:p>
            <a:endParaRPr lang="ru-RU" baseline="0" dirty="0" smtClean="0"/>
          </a:p>
          <a:p>
            <a:r>
              <a:rPr lang="ru-RU" baseline="0" dirty="0" smtClean="0"/>
              <a:t>Градиент описывает то, насколько сильно меняется поле при переходе от точки к точке. Чем меньше его длина, тем согласованнее двигаются точки.</a:t>
            </a:r>
          </a:p>
          <a:p>
            <a:endParaRPr lang="ru-RU" baseline="0" dirty="0" smtClean="0"/>
          </a:p>
          <a:p>
            <a:r>
              <a:rPr lang="ru-RU" baseline="0" dirty="0" smtClean="0"/>
              <a:t>Альфа описывает то, насколько важно требование гладкости полученного поля.</a:t>
            </a:r>
          </a:p>
          <a:p>
            <a:endParaRPr lang="ru-RU" baseline="0" dirty="0" smtClean="0"/>
          </a:p>
        </p:txBody>
      </p:sp>
      <p:sp>
        <p:nvSpPr>
          <p:cNvPr id="4" name="Номер слайда 3"/>
          <p:cNvSpPr>
            <a:spLocks noGrp="1"/>
          </p:cNvSpPr>
          <p:nvPr>
            <p:ph type="sldNum" sz="quarter" idx="10"/>
          </p:nvPr>
        </p:nvSpPr>
        <p:spPr/>
        <p:txBody>
          <a:bodyPr/>
          <a:lstStyle/>
          <a:p>
            <a:fld id="{71F9F4D5-2CBB-4D40-83F8-BFB10464B605}" type="slidenum">
              <a:rPr lang="ru-RU" smtClean="0"/>
              <a:pPr/>
              <a:t>36</a:t>
            </a:fld>
            <a:endParaRPr 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Один из стандартных</a:t>
            </a:r>
            <a:r>
              <a:rPr lang="ru-RU" baseline="0" dirty="0" smtClean="0"/>
              <a:t> подходов к минимизации – решение уравнений Эйлера-Лагранжа.</a:t>
            </a:r>
          </a:p>
          <a:p>
            <a:r>
              <a:rPr lang="ru-RU" baseline="0" dirty="0" smtClean="0"/>
              <a:t>Они представляют собой НЕОБХОДИМОЕ условие экстремума.</a:t>
            </a:r>
          </a:p>
          <a:p>
            <a:endParaRPr lang="ru-RU" baseline="0" dirty="0" smtClean="0"/>
          </a:p>
          <a:p>
            <a:r>
              <a:rPr lang="ru-RU" baseline="0" dirty="0" smtClean="0"/>
              <a:t>Если функции </a:t>
            </a:r>
            <a:r>
              <a:rPr lang="en-US" baseline="0" dirty="0" smtClean="0"/>
              <a:t>u, v </a:t>
            </a:r>
            <a:r>
              <a:rPr lang="ru-RU" baseline="0" dirty="0" smtClean="0"/>
              <a:t>– решение задачи минимизации, то они удовлетворяют данным уравнениям.</a:t>
            </a:r>
          </a:p>
          <a:p>
            <a:endParaRPr lang="ru-RU" baseline="0" dirty="0" smtClean="0"/>
          </a:p>
          <a:p>
            <a:r>
              <a:rPr lang="ru-RU" baseline="0" dirty="0" smtClean="0"/>
              <a:t>Однако функции, удовлетворяющие данным уравнениям, не обязаны доставлять глобальный минимум функционалу.</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37</a:t>
            </a:fld>
            <a:endParaRPr lang="ru-R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Для рассматриваемого</a:t>
            </a:r>
            <a:r>
              <a:rPr lang="ru-RU" baseline="0" dirty="0" smtClean="0"/>
              <a:t> метода эти уравнения имеют следующий вид</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38</a:t>
            </a:fld>
            <a:endParaRPr lang="ru-R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Для</a:t>
            </a:r>
            <a:r>
              <a:rPr lang="ru-RU" baseline="0" dirty="0" smtClean="0"/>
              <a:t> численного решения данных уравнений в частных производных используем метод конечных разностей.</a:t>
            </a:r>
          </a:p>
          <a:p>
            <a:endParaRPr lang="ru-RU" baseline="0" dirty="0" smtClean="0"/>
          </a:p>
          <a:p>
            <a:r>
              <a:rPr lang="ru-RU" baseline="0" dirty="0" smtClean="0"/>
              <a:t>Аппроксимируем производные разностными отношениями.</a:t>
            </a:r>
          </a:p>
          <a:p>
            <a:endParaRPr lang="ru-RU" baseline="0" dirty="0" smtClean="0"/>
          </a:p>
          <a:p>
            <a:r>
              <a:rPr lang="ru-RU" baseline="0" dirty="0" smtClean="0"/>
              <a:t>Оператор Лапласа </a:t>
            </a:r>
            <a:r>
              <a:rPr lang="ru-RU" baseline="0" dirty="0" err="1" smtClean="0"/>
              <a:t>аппроксимируется</a:t>
            </a:r>
            <a:r>
              <a:rPr lang="ru-RU" baseline="0" dirty="0" smtClean="0"/>
              <a:t> таким образом.</a:t>
            </a:r>
          </a:p>
          <a:p>
            <a:endParaRPr lang="ru-RU" baseline="0" dirty="0" smtClean="0"/>
          </a:p>
          <a:p>
            <a:r>
              <a:rPr lang="ru-RU" baseline="0" dirty="0" smtClean="0"/>
              <a:t>Обозначим окрестность точки, в которой происходит дискретизация через Ш</a:t>
            </a:r>
            <a:r>
              <a:rPr lang="en-US" baseline="0" dirty="0" smtClean="0"/>
              <a:t>’</a:t>
            </a:r>
            <a:r>
              <a:rPr lang="ru-RU" baseline="0" dirty="0" smtClean="0"/>
              <a:t>. Окрестность и точка образуют шаблон. Каждой точки в соответствие ставится один и только один шаблон.</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39</a:t>
            </a:fld>
            <a:endParaRPr lang="ru-R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После дискретизации уравнения выглядят</a:t>
            </a:r>
            <a:r>
              <a:rPr lang="ru-RU" baseline="0" dirty="0" smtClean="0"/>
              <a:t> так.</a:t>
            </a:r>
          </a:p>
          <a:p>
            <a:endParaRPr lang="ru-RU" baseline="0" dirty="0" smtClean="0"/>
          </a:p>
          <a:p>
            <a:r>
              <a:rPr lang="ru-RU" baseline="0" dirty="0" smtClean="0"/>
              <a:t>Это СЛАУ.</a:t>
            </a:r>
          </a:p>
          <a:p>
            <a:endParaRPr lang="ru-RU" baseline="0" dirty="0" smtClean="0"/>
          </a:p>
          <a:p>
            <a:r>
              <a:rPr lang="ru-RU" baseline="0" dirty="0" smtClean="0"/>
              <a:t>Ее отличает то, что матрица системы имеет размер </a:t>
            </a:r>
            <a:r>
              <a:rPr lang="en-US" baseline="0" dirty="0" smtClean="0"/>
              <a:t>2MN –</a:t>
            </a:r>
            <a:r>
              <a:rPr lang="ru-RU" baseline="0" dirty="0" smtClean="0"/>
              <a:t> несколько сотен тысяч строк для небольшого изображения </a:t>
            </a:r>
            <a:r>
              <a:rPr lang="en-US" baseline="0" dirty="0" smtClean="0"/>
              <a:t>640x480</a:t>
            </a:r>
            <a:r>
              <a:rPr lang="ru-RU" baseline="0" dirty="0" smtClean="0"/>
              <a:t>.</a:t>
            </a:r>
          </a:p>
          <a:p>
            <a:r>
              <a:rPr lang="ru-RU" baseline="0" dirty="0" smtClean="0"/>
              <a:t>При этом матрица сильно разрежена – ненулевыми могут быть лишь семь диагоналей.</a:t>
            </a:r>
            <a:endParaRPr lang="en-US" baseline="0" dirty="0" smtClean="0"/>
          </a:p>
          <a:p>
            <a:endParaRPr lang="ru-RU" baseline="0" dirty="0" smtClean="0"/>
          </a:p>
          <a:p>
            <a:r>
              <a:rPr lang="ru-RU" baseline="0" dirty="0" smtClean="0"/>
              <a:t>Система плохо обусловлена – небольшие погрешности в правой части системы приведут к большим погрешностям в решении.</a:t>
            </a:r>
          </a:p>
          <a:p>
            <a:endParaRPr lang="ru-RU" baseline="0" dirty="0" smtClean="0"/>
          </a:p>
          <a:p>
            <a:r>
              <a:rPr lang="ru-RU" baseline="0" dirty="0" smtClean="0"/>
              <a:t>Метод Гаусса обладает высокой вычислительной сложностью и плохой устойчивостью. Решать им подобную систему нельзя.</a:t>
            </a:r>
          </a:p>
          <a:p>
            <a:endParaRPr lang="ru-RU" baseline="0" dirty="0" smtClean="0"/>
          </a:p>
          <a:p>
            <a:r>
              <a:rPr lang="ru-RU" baseline="0" dirty="0" smtClean="0"/>
              <a:t>Выходом является использование итерационных методов.</a:t>
            </a:r>
            <a:endParaRPr lang="en-US" baseline="0" dirty="0" smtClean="0"/>
          </a:p>
        </p:txBody>
      </p:sp>
      <p:sp>
        <p:nvSpPr>
          <p:cNvPr id="4" name="Номер слайда 3"/>
          <p:cNvSpPr>
            <a:spLocks noGrp="1"/>
          </p:cNvSpPr>
          <p:nvPr>
            <p:ph type="sldNum" sz="quarter" idx="10"/>
          </p:nvPr>
        </p:nvSpPr>
        <p:spPr/>
        <p:txBody>
          <a:bodyPr/>
          <a:lstStyle/>
          <a:p>
            <a:fld id="{71F9F4D5-2CBB-4D40-83F8-BFB10464B605}" type="slidenum">
              <a:rPr lang="ru-RU" smtClean="0"/>
              <a:pPr/>
              <a:t>40</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Что понимается</a:t>
            </a:r>
            <a:r>
              <a:rPr lang="ru-RU" baseline="0" dirty="0" smtClean="0"/>
              <a:t> под информацией о движении?</a:t>
            </a:r>
          </a:p>
          <a:p>
            <a:endParaRPr lang="ru-RU" baseline="0" dirty="0" smtClean="0"/>
          </a:p>
          <a:p>
            <a:r>
              <a:rPr lang="ru-RU" baseline="0" dirty="0" smtClean="0"/>
              <a:t>Сначала необходимо определить, что какой-то объект меняет свое положение в пространстве – идентифицировать движение.</a:t>
            </a:r>
          </a:p>
          <a:p>
            <a:r>
              <a:rPr lang="ru-RU" baseline="0" dirty="0" smtClean="0"/>
              <a:t>Если что-то двигается, то у движения есть направление и скорость. Их также необходимо определить.</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4</a:t>
            </a:fld>
            <a:endParaRPr lang="ru-R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Простейший итерационный</a:t>
            </a:r>
            <a:r>
              <a:rPr lang="ru-RU" baseline="0" dirty="0" smtClean="0"/>
              <a:t> метод.</a:t>
            </a:r>
          </a:p>
          <a:p>
            <a:endParaRPr lang="ru-RU" baseline="0" dirty="0" smtClean="0"/>
          </a:p>
          <a:p>
            <a:r>
              <a:rPr lang="ru-RU" baseline="0" dirty="0" smtClean="0"/>
              <a:t>Сходится довольно медленно (по сравнению с </a:t>
            </a:r>
            <a:r>
              <a:rPr lang="en-US" baseline="0" dirty="0" smtClean="0"/>
              <a:t>SOR</a:t>
            </a:r>
            <a:r>
              <a:rPr lang="ru-RU" baseline="0" dirty="0" smtClean="0"/>
              <a:t>, например).</a:t>
            </a:r>
          </a:p>
        </p:txBody>
      </p:sp>
      <p:sp>
        <p:nvSpPr>
          <p:cNvPr id="4" name="Номер слайда 3"/>
          <p:cNvSpPr>
            <a:spLocks noGrp="1"/>
          </p:cNvSpPr>
          <p:nvPr>
            <p:ph type="sldNum" sz="quarter" idx="10"/>
          </p:nvPr>
        </p:nvSpPr>
        <p:spPr/>
        <p:txBody>
          <a:bodyPr/>
          <a:lstStyle/>
          <a:p>
            <a:fld id="{71F9F4D5-2CBB-4D40-83F8-BFB10464B605}" type="slidenum">
              <a:rPr lang="ru-RU" smtClean="0"/>
              <a:pPr/>
              <a:t>41</a:t>
            </a:fld>
            <a:endParaRPr lang="ru-R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Скорость сходимости в два раза выше,</a:t>
            </a:r>
            <a:r>
              <a:rPr lang="ru-RU" baseline="0" dirty="0" smtClean="0"/>
              <a:t> чем у метода Якоби.</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42</a:t>
            </a:fld>
            <a:endParaRPr lang="ru-R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Существенно</a:t>
            </a:r>
            <a:r>
              <a:rPr lang="ru-RU" baseline="0" dirty="0" smtClean="0"/>
              <a:t> (на порядок) быстрее предыдущих методов при удачном выборе параметра омега.</a:t>
            </a:r>
          </a:p>
          <a:p>
            <a:endParaRPr lang="ru-RU" baseline="0" dirty="0" smtClean="0"/>
          </a:p>
          <a:p>
            <a:r>
              <a:rPr lang="ru-RU" baseline="0" dirty="0" smtClean="0"/>
              <a:t>Для симметричных и положительно определенных матриц сходится, если омега лежит в интервале от нуля до двух.</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43</a:t>
            </a:fld>
            <a:endParaRPr lang="ru-R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Формулы</a:t>
            </a:r>
            <a:r>
              <a:rPr lang="ru-RU" baseline="0" dirty="0" smtClean="0"/>
              <a:t> для вычисления по методу Якоби выглядят так.</a:t>
            </a:r>
          </a:p>
          <a:p>
            <a:r>
              <a:rPr lang="ru-RU" baseline="0" dirty="0" smtClean="0"/>
              <a:t>Существенный плюс – на каждой итерации новые значения можно вычислять независимо. Т.е. метод хорошо подходит для параллельной реализации.</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44</a:t>
            </a:fld>
            <a:endParaRPr lang="ru-RU"/>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Метод Гаусса-Зейделя</a:t>
            </a:r>
            <a:r>
              <a:rPr lang="ru-RU" baseline="0" dirty="0" smtClean="0"/>
              <a:t> для той же СЛАУ.</a:t>
            </a:r>
          </a:p>
          <a:p>
            <a:endParaRPr lang="ru-RU" baseline="0" dirty="0" smtClean="0"/>
          </a:p>
          <a:p>
            <a:r>
              <a:rPr lang="ru-RU" baseline="0" dirty="0" smtClean="0"/>
              <a:t>Появилась зависимость между значениями на новой итерации. Это осложняет параллельную реализацию.</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45</a:t>
            </a:fld>
            <a:endParaRPr lang="ru-RU"/>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К счастью,</a:t>
            </a:r>
            <a:r>
              <a:rPr lang="ru-RU" baseline="0" dirty="0" smtClean="0"/>
              <a:t> можно обновлять узлы в другом порядке.</a:t>
            </a:r>
          </a:p>
          <a:p>
            <a:endParaRPr lang="ru-RU" baseline="0" dirty="0" smtClean="0"/>
          </a:p>
          <a:p>
            <a:r>
              <a:rPr lang="ru-RU" baseline="0" dirty="0" smtClean="0"/>
              <a:t>Такую схему уже можно довольно эффективно использовать в параллельных вычислениях.</a:t>
            </a:r>
          </a:p>
        </p:txBody>
      </p:sp>
      <p:sp>
        <p:nvSpPr>
          <p:cNvPr id="4" name="Номер слайда 3"/>
          <p:cNvSpPr>
            <a:spLocks noGrp="1"/>
          </p:cNvSpPr>
          <p:nvPr>
            <p:ph type="sldNum" sz="quarter" idx="10"/>
          </p:nvPr>
        </p:nvSpPr>
        <p:spPr/>
        <p:txBody>
          <a:bodyPr/>
          <a:lstStyle/>
          <a:p>
            <a:fld id="{71F9F4D5-2CBB-4D40-83F8-BFB10464B605}" type="slidenum">
              <a:rPr lang="ru-RU" smtClean="0"/>
              <a:pPr/>
              <a:t>46</a:t>
            </a:fld>
            <a:endParaRPr lang="ru-RU"/>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smtClean="0"/>
              <a:t>Подведем</a:t>
            </a:r>
            <a:r>
              <a:rPr lang="ru-RU" baseline="0" dirty="0" smtClean="0"/>
              <a:t> итоги.</a:t>
            </a:r>
          </a:p>
          <a:p>
            <a:endParaRPr lang="ru-RU" baseline="0" dirty="0" smtClean="0"/>
          </a:p>
          <a:p>
            <a:r>
              <a:rPr lang="ru-RU" baseline="0" dirty="0" smtClean="0"/>
              <a:t>Сначала необходимо подготовить коэффициенты СЛАУ. Для этого нужны производные изображения. О них мы уже говорили.</a:t>
            </a:r>
          </a:p>
          <a:p>
            <a:endParaRPr lang="ru-RU" baseline="0" dirty="0" smtClean="0"/>
          </a:p>
          <a:p>
            <a:r>
              <a:rPr lang="ru-RU" baseline="0" dirty="0" smtClean="0"/>
              <a:t>Полученную СЛАУ можно решать одним из рассмотренных методов. При этом вычислительное ядро должно выполнять одну итерацию, поскольку необходима синхронизация между блоками.</a:t>
            </a:r>
          </a:p>
          <a:p>
            <a:endParaRPr lang="ru-RU" baseline="0" dirty="0" smtClean="0"/>
          </a:p>
          <a:p>
            <a:r>
              <a:rPr lang="ru-RU" baseline="0" dirty="0" smtClean="0"/>
              <a:t>В качестве первоначального приближения можно использовать ноль.</a:t>
            </a:r>
          </a:p>
          <a:p>
            <a:endParaRPr lang="ru-RU" baseline="0" dirty="0" smtClean="0"/>
          </a:p>
          <a:p>
            <a:r>
              <a:rPr lang="ru-RU" baseline="0" dirty="0" smtClean="0"/>
              <a:t>Выполнив некоторое количество итераций, можно сохранять результат.</a:t>
            </a:r>
          </a:p>
          <a:p>
            <a:r>
              <a:rPr lang="ru-RU" baseline="0" dirty="0" smtClean="0"/>
              <a:t>Критерием остановки метода может быть:</a:t>
            </a:r>
          </a:p>
          <a:p>
            <a:pPr marL="228600" indent="-228600">
              <a:buAutoNum type="arabicPeriod"/>
            </a:pPr>
            <a:r>
              <a:rPr lang="ru-RU" baseline="0" dirty="0" smtClean="0"/>
              <a:t>Достижение заданного максимального числа итераций</a:t>
            </a:r>
          </a:p>
          <a:p>
            <a:pPr marL="228600" indent="-228600">
              <a:buAutoNum type="arabicPeriod"/>
            </a:pPr>
            <a:r>
              <a:rPr lang="ru-RU" baseline="0" dirty="0" smtClean="0"/>
              <a:t>Достижение заданной точности</a:t>
            </a:r>
          </a:p>
          <a:p>
            <a:pPr marL="228600" indent="-228600">
              <a:buNone/>
            </a:pPr>
            <a:r>
              <a:rPr lang="ru-RU" baseline="0" dirty="0" smtClean="0"/>
              <a:t>Заданную точность </a:t>
            </a:r>
            <a:r>
              <a:rPr lang="ru-RU" baseline="0" dirty="0" err="1" smtClean="0"/>
              <a:t>эпсилон</a:t>
            </a:r>
            <a:r>
              <a:rPr lang="ru-RU" baseline="0" dirty="0" smtClean="0"/>
              <a:t> можно считать достигнутой, если выполнена одна из приведенных оценок.</a:t>
            </a:r>
          </a:p>
          <a:p>
            <a:pPr marL="228600" indent="-228600">
              <a:buNone/>
            </a:pPr>
            <a:r>
              <a:rPr lang="ru-RU" baseline="0" dirty="0" smtClean="0"/>
              <a:t>В данном случае удобнее оценить первую величину – требуется только вычесть два вектора и провести редукцию.</a:t>
            </a:r>
          </a:p>
          <a:p>
            <a:pPr marL="228600" indent="-228600">
              <a:buNone/>
            </a:pPr>
            <a:endParaRPr lang="ru-RU" baseline="0" dirty="0" smtClean="0"/>
          </a:p>
          <a:p>
            <a:pPr marL="228600" indent="-228600">
              <a:buNone/>
            </a:pPr>
            <a:r>
              <a:rPr lang="ru-RU" baseline="0" dirty="0" smtClean="0"/>
              <a:t>Вторую величину в данном случае оценивать не так удобно – требуется подействовать оператором </a:t>
            </a:r>
            <a:r>
              <a:rPr lang="en-US" baseline="0" dirty="0" smtClean="0"/>
              <a:t>A</a:t>
            </a:r>
            <a:r>
              <a:rPr lang="ru-RU" baseline="0" dirty="0" smtClean="0"/>
              <a:t> на вектор </a:t>
            </a:r>
            <a:r>
              <a:rPr lang="ru-RU" baseline="0" dirty="0" err="1" smtClean="0"/>
              <a:t>х</a:t>
            </a:r>
            <a:r>
              <a:rPr lang="ru-RU" baseline="0" dirty="0" smtClean="0"/>
              <a:t> </a:t>
            </a:r>
            <a:r>
              <a:rPr lang="en-US" baseline="0" dirty="0" smtClean="0"/>
              <a:t>(</a:t>
            </a:r>
            <a:r>
              <a:rPr lang="ru-RU" baseline="0" dirty="0" smtClean="0"/>
              <a:t>матрицу можно рассматривать как оператор). Здесь действие оператора сведется к оператору Лапласа и вычитанию вектора.</a:t>
            </a:r>
          </a:p>
        </p:txBody>
      </p:sp>
      <p:sp>
        <p:nvSpPr>
          <p:cNvPr id="4" name="Номер слайда 3"/>
          <p:cNvSpPr>
            <a:spLocks noGrp="1"/>
          </p:cNvSpPr>
          <p:nvPr>
            <p:ph type="sldNum" sz="quarter" idx="10"/>
          </p:nvPr>
        </p:nvSpPr>
        <p:spPr/>
        <p:txBody>
          <a:bodyPr/>
          <a:lstStyle/>
          <a:p>
            <a:fld id="{71F9F4D5-2CBB-4D40-83F8-BFB10464B605}" type="slidenum">
              <a:rPr lang="ru-RU" smtClean="0"/>
              <a:pPr/>
              <a:t>47</a:t>
            </a:fld>
            <a:endParaRPr lang="ru-RU"/>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Один из наиболее точных методов.</a:t>
            </a:r>
            <a:endParaRPr lang="ru-RU" baseline="0" dirty="0" smtClean="0"/>
          </a:p>
          <a:p>
            <a:r>
              <a:rPr lang="ru-RU" baseline="0" dirty="0" smtClean="0"/>
              <a:t>Значительно точнее двух предыдущих и … сложнее.</a:t>
            </a:r>
          </a:p>
          <a:p>
            <a:endParaRPr lang="ru-RU" baseline="0" dirty="0" smtClean="0"/>
          </a:p>
          <a:p>
            <a:r>
              <a:rPr lang="ru-RU" baseline="0" dirty="0" smtClean="0"/>
              <a:t>Посмотрим, какие идеи применялись при его построении</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48</a:t>
            </a:fld>
            <a:endParaRPr lang="ru-R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 реальности освещение не может быть постоянным,</a:t>
            </a:r>
            <a:r>
              <a:rPr lang="ru-RU" baseline="0" dirty="0" smtClean="0"/>
              <a:t> и, следовательно, предположение о сохранении яркости пикселей выполнено не всегда.</a:t>
            </a:r>
          </a:p>
          <a:p>
            <a:r>
              <a:rPr lang="ru-RU" baseline="0" dirty="0" smtClean="0"/>
              <a:t>Поэтому необходимо рассмотреть какие-то другие величины, которые могут сохраняться.</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49</a:t>
            </a:fld>
            <a:endParaRPr lang="ru-RU"/>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Одной из таких величин является градиент.</a:t>
            </a:r>
          </a:p>
          <a:p>
            <a:endParaRPr lang="ru-RU" dirty="0" smtClean="0"/>
          </a:p>
          <a:p>
            <a:r>
              <a:rPr lang="ru-RU" dirty="0" smtClean="0"/>
              <a:t>Он</a:t>
            </a:r>
            <a:r>
              <a:rPr lang="ru-RU" baseline="0" dirty="0" smtClean="0"/>
              <a:t> уже не «чувствует» аддитивных изменений яркости. При этом  позволяет хорошо отслеживать параллельные переносы. Для более сложных шаблонов движения лучше подходит уже рассмотренное уравнение сохранения яркости.</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50</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При этом возникает проблема, связанная</a:t>
            </a:r>
            <a:r>
              <a:rPr lang="ru-RU" baseline="0" dirty="0" smtClean="0"/>
              <a:t> с тем, что информация о положении и движении самой камеры обычно недоступна.</a:t>
            </a:r>
          </a:p>
          <a:p>
            <a:r>
              <a:rPr lang="ru-RU" baseline="0" dirty="0" smtClean="0"/>
              <a:t>Например, мобильный робот часто не располагает информацией о своем положении в пространстве.</a:t>
            </a:r>
          </a:p>
        </p:txBody>
      </p:sp>
      <p:sp>
        <p:nvSpPr>
          <p:cNvPr id="4" name="Номер слайда 3"/>
          <p:cNvSpPr>
            <a:spLocks noGrp="1"/>
          </p:cNvSpPr>
          <p:nvPr>
            <p:ph type="sldNum" sz="quarter" idx="10"/>
          </p:nvPr>
        </p:nvSpPr>
        <p:spPr/>
        <p:txBody>
          <a:bodyPr/>
          <a:lstStyle/>
          <a:p>
            <a:fld id="{71F9F4D5-2CBB-4D40-83F8-BFB10464B605}" type="slidenum">
              <a:rPr lang="ru-RU" smtClean="0"/>
              <a:pPr/>
              <a:t>5</a:t>
            </a:fld>
            <a:endParaRPr lang="ru-RU"/>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Отступим от ранее рассмотренной</a:t>
            </a:r>
            <a:r>
              <a:rPr lang="ru-RU" baseline="0" dirty="0" smtClean="0"/>
              <a:t> схемы – не будем </a:t>
            </a:r>
            <a:r>
              <a:rPr lang="ru-RU" baseline="0" dirty="0" err="1" smtClean="0"/>
              <a:t>линеаризовывать</a:t>
            </a:r>
            <a:r>
              <a:rPr lang="ru-RU" baseline="0" dirty="0" smtClean="0"/>
              <a:t> уравнения. Это позволит работать со смещениями, большими размера пикселя.</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51</a:t>
            </a:fld>
            <a:endParaRPr lang="ru-RU"/>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Оформить</a:t>
            </a:r>
            <a:r>
              <a:rPr lang="ru-RU" baseline="0" dirty="0" smtClean="0"/>
              <a:t> эти идеи можно в виде такого функционала.</a:t>
            </a:r>
          </a:p>
          <a:p>
            <a:endParaRPr lang="ru-RU" baseline="0" dirty="0" smtClean="0"/>
          </a:p>
          <a:p>
            <a:r>
              <a:rPr lang="ru-RU" baseline="0" dirty="0" smtClean="0"/>
              <a:t>Первый модуль – сохранение яркости</a:t>
            </a:r>
          </a:p>
          <a:p>
            <a:r>
              <a:rPr lang="ru-RU" baseline="0" dirty="0" smtClean="0"/>
              <a:t>Второй – сохранение градиента</a:t>
            </a:r>
          </a:p>
          <a:p>
            <a:endParaRPr lang="ru-RU" baseline="0" dirty="0" smtClean="0"/>
          </a:p>
          <a:p>
            <a:r>
              <a:rPr lang="ru-RU" baseline="0" dirty="0" smtClean="0"/>
              <a:t>Какому из уравнений отдать предпочтение – за это отвечает параметр гамма.</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53</a:t>
            </a:fld>
            <a:endParaRPr lang="ru-RU"/>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Квадратичный штраф хорошо «чувствует» большие</a:t>
            </a:r>
            <a:r>
              <a:rPr lang="ru-RU" baseline="0" dirty="0" smtClean="0"/>
              <a:t> отклонения.</a:t>
            </a:r>
          </a:p>
          <a:p>
            <a:endParaRPr lang="ru-RU" baseline="0" dirty="0" smtClean="0"/>
          </a:p>
          <a:p>
            <a:r>
              <a:rPr lang="ru-RU" baseline="0" dirty="0" smtClean="0"/>
              <a:t>Если основная часть элементов будет давать маленькие отклонения от нуля, а какой-то один – большое, то штраф будет большим.</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54</a:t>
            </a:fld>
            <a:endParaRPr lang="ru-RU"/>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Поэтому</a:t>
            </a:r>
            <a:r>
              <a:rPr lang="ru-RU" baseline="0" dirty="0" smtClean="0"/>
              <a:t> заменим квадрат обычным модулем.</a:t>
            </a:r>
          </a:p>
          <a:p>
            <a:endParaRPr lang="ru-RU" baseline="0" dirty="0" smtClean="0"/>
          </a:p>
          <a:p>
            <a:r>
              <a:rPr lang="ru-RU" baseline="0" dirty="0" smtClean="0"/>
              <a:t>Но у модуля есть свои недостатки. Он не дифференцируем в нуле. Это осложняет поиск минимума (мы всюду пользуемся производными).</a:t>
            </a:r>
          </a:p>
          <a:p>
            <a:r>
              <a:rPr lang="ru-RU" baseline="0" dirty="0" smtClean="0"/>
              <a:t>Поэтому заменим модуль похожей функцией.</a:t>
            </a:r>
          </a:p>
          <a:p>
            <a:endParaRPr lang="ru-RU" baseline="0" dirty="0" smtClean="0"/>
          </a:p>
          <a:p>
            <a:r>
              <a:rPr lang="ru-RU" baseline="0" dirty="0" smtClean="0"/>
              <a:t>Полученный «почти модуль» уже дифференцируем в нуле, при этом остается выпуклым. Данное обстоятельство важно при поиске минимума.</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55</a:t>
            </a:fld>
            <a:endParaRPr lang="ru-RU"/>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После</a:t>
            </a:r>
            <a:r>
              <a:rPr lang="ru-RU" baseline="0" dirty="0" smtClean="0"/>
              <a:t> введения модифицированного штрафа, </a:t>
            </a:r>
            <a:r>
              <a:rPr lang="en-US" baseline="0" dirty="0" smtClean="0"/>
              <a:t>data term </a:t>
            </a:r>
            <a:r>
              <a:rPr lang="ru-RU" baseline="0" dirty="0" smtClean="0"/>
              <a:t>принимает вид</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56</a:t>
            </a:fld>
            <a:endParaRPr lang="ru-RU"/>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Как и в</a:t>
            </a:r>
            <a:r>
              <a:rPr lang="ru-RU" baseline="0" dirty="0" smtClean="0"/>
              <a:t> методе </a:t>
            </a:r>
            <a:r>
              <a:rPr lang="en-US" baseline="0" dirty="0" smtClean="0"/>
              <a:t>Horn-S</a:t>
            </a:r>
            <a:r>
              <a:rPr lang="ru-RU" baseline="0" dirty="0" smtClean="0"/>
              <a:t>с</a:t>
            </a:r>
            <a:r>
              <a:rPr lang="en-US" baseline="0" dirty="0" err="1" smtClean="0"/>
              <a:t>hunck</a:t>
            </a:r>
            <a:r>
              <a:rPr lang="en-US" baseline="0" dirty="0" smtClean="0"/>
              <a:t> </a:t>
            </a:r>
            <a:r>
              <a:rPr lang="ru-RU" baseline="0" dirty="0" smtClean="0"/>
              <a:t>предположим гладкость потока в пространстве.</a:t>
            </a:r>
            <a:endParaRPr lang="ru-RU" dirty="0" smtClean="0"/>
          </a:p>
          <a:p>
            <a:endParaRPr lang="ru-RU" dirty="0" smtClean="0"/>
          </a:p>
          <a:p>
            <a:r>
              <a:rPr lang="ru-RU" dirty="0" smtClean="0"/>
              <a:t>Если имеется</a:t>
            </a:r>
            <a:r>
              <a:rPr lang="ru-RU" baseline="0" dirty="0" smtClean="0"/>
              <a:t> больше двух кадров, то можно дополнительно использовать тот факт, что поток незначительно меняется при переходе к следующей паре кадров – он гладкий во времени. Т.е. надо искать функции, которые похожи на предыдущие. Поэтому рассматривается градиент по трем переменным.</a:t>
            </a:r>
            <a:endParaRPr lang="ru-RU" dirty="0" smtClean="0"/>
          </a:p>
          <a:p>
            <a:endParaRPr lang="ru-RU" dirty="0" smtClean="0"/>
          </a:p>
          <a:p>
            <a:r>
              <a:rPr lang="ru-RU" dirty="0" smtClean="0"/>
              <a:t>Предположив гладкость</a:t>
            </a:r>
            <a:r>
              <a:rPr lang="ru-RU" baseline="0" dirty="0" smtClean="0"/>
              <a:t> потока и заменив квадратичный штраф новым, получим такой </a:t>
            </a:r>
            <a:r>
              <a:rPr lang="en-US" baseline="0" dirty="0" smtClean="0"/>
              <a:t>smooth term</a:t>
            </a:r>
            <a:r>
              <a:rPr lang="ru-RU" baseline="0" dirty="0" smtClean="0"/>
              <a:t>.</a:t>
            </a:r>
          </a:p>
        </p:txBody>
      </p:sp>
      <p:sp>
        <p:nvSpPr>
          <p:cNvPr id="4" name="Номер слайда 3"/>
          <p:cNvSpPr>
            <a:spLocks noGrp="1"/>
          </p:cNvSpPr>
          <p:nvPr>
            <p:ph type="sldNum" sz="quarter" idx="10"/>
          </p:nvPr>
        </p:nvSpPr>
        <p:spPr/>
        <p:txBody>
          <a:bodyPr/>
          <a:lstStyle/>
          <a:p>
            <a:fld id="{71F9F4D5-2CBB-4D40-83F8-BFB10464B605}" type="slidenum">
              <a:rPr lang="ru-RU" smtClean="0"/>
              <a:pPr/>
              <a:t>57</a:t>
            </a:fld>
            <a:endParaRPr lang="ru-RU"/>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a:t>
            </a:r>
            <a:r>
              <a:rPr lang="ru-RU" baseline="0" dirty="0" smtClean="0"/>
              <a:t> итоге задача сводится к минимизации такого функционала.</a:t>
            </a:r>
          </a:p>
          <a:p>
            <a:endParaRPr lang="ru-RU" baseline="0" dirty="0" smtClean="0"/>
          </a:p>
          <a:p>
            <a:r>
              <a:rPr lang="ru-RU" baseline="0" dirty="0" smtClean="0"/>
              <a:t>Выпишем уравнения Эйлера-Лагранжа</a:t>
            </a:r>
          </a:p>
        </p:txBody>
      </p:sp>
      <p:sp>
        <p:nvSpPr>
          <p:cNvPr id="4" name="Номер слайда 3"/>
          <p:cNvSpPr>
            <a:spLocks noGrp="1"/>
          </p:cNvSpPr>
          <p:nvPr>
            <p:ph type="sldNum" sz="quarter" idx="10"/>
          </p:nvPr>
        </p:nvSpPr>
        <p:spPr/>
        <p:txBody>
          <a:bodyPr/>
          <a:lstStyle/>
          <a:p>
            <a:fld id="{71F9F4D5-2CBB-4D40-83F8-BFB10464B605}" type="slidenum">
              <a:rPr lang="ru-RU" smtClean="0"/>
              <a:pPr/>
              <a:t>58</a:t>
            </a:fld>
            <a:endParaRPr lang="ru-RU"/>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У</a:t>
            </a:r>
            <a:r>
              <a:rPr lang="ru-RU" baseline="0" dirty="0" smtClean="0"/>
              <a:t>добно сначала ввести обозначения – это значительно сократит запись.</a:t>
            </a:r>
          </a:p>
          <a:p>
            <a:endParaRPr lang="ru-RU" baseline="0" dirty="0" smtClean="0"/>
          </a:p>
          <a:p>
            <a:r>
              <a:rPr lang="ru-RU" baseline="0" dirty="0" smtClean="0"/>
              <a:t>Заметим, что мы не используем производную изображения во времени. Для того, чтобы подчеркнуть это заменим </a:t>
            </a:r>
            <a:r>
              <a:rPr lang="en-US" baseline="0" dirty="0" smtClean="0"/>
              <a:t>t </a:t>
            </a:r>
            <a:r>
              <a:rPr lang="ru-RU" baseline="0" dirty="0" smtClean="0"/>
              <a:t>на </a:t>
            </a:r>
            <a:r>
              <a:rPr lang="en-US" baseline="0" dirty="0" smtClean="0"/>
              <a:t>z.</a:t>
            </a:r>
            <a:endParaRPr lang="ru-RU" baseline="0" dirty="0" smtClean="0"/>
          </a:p>
          <a:p>
            <a:endParaRPr lang="ru-RU" baseline="0" dirty="0" smtClean="0"/>
          </a:p>
          <a:p>
            <a:r>
              <a:rPr lang="en-US" baseline="0" dirty="0" err="1" smtClean="0"/>
              <a:t>I_z</a:t>
            </a:r>
            <a:r>
              <a:rPr lang="en-US" baseline="0" dirty="0" smtClean="0"/>
              <a:t> </a:t>
            </a:r>
            <a:r>
              <a:rPr lang="ru-RU" baseline="0" dirty="0" smtClean="0"/>
              <a:t>является величиной, которую мы минимизируем (точнее мы минимизируем ее модуль).</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59</a:t>
            </a:fld>
            <a:endParaRPr lang="ru-RU"/>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Уравнения Эйлера-Лагранжа</a:t>
            </a:r>
            <a:r>
              <a:rPr lang="ru-RU" baseline="0" dirty="0" smtClean="0"/>
              <a:t> имеют такой вид.</a:t>
            </a:r>
          </a:p>
          <a:p>
            <a:endParaRPr lang="ru-RU" baseline="0" dirty="0" smtClean="0"/>
          </a:p>
          <a:p>
            <a:r>
              <a:rPr lang="ru-RU" baseline="0" dirty="0" smtClean="0"/>
              <a:t>По прежнему рассматриваем граничные условия Неймана.</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60</a:t>
            </a:fld>
            <a:endParaRPr lang="ru-RU"/>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Построим численный метод решени</a:t>
            </a:r>
            <a:r>
              <a:rPr lang="ru-RU" baseline="0" dirty="0" smtClean="0"/>
              <a:t>я полученных  уравнений.</a:t>
            </a:r>
          </a:p>
          <a:p>
            <a:endParaRPr lang="ru-RU" baseline="0" dirty="0" smtClean="0"/>
          </a:p>
          <a:p>
            <a:r>
              <a:rPr lang="ru-RU" baseline="0" dirty="0" smtClean="0"/>
              <a:t>Важное обстоятельство – уравнения нелинейные.</a:t>
            </a:r>
          </a:p>
          <a:p>
            <a:endParaRPr lang="ru-RU" baseline="0" dirty="0" smtClean="0"/>
          </a:p>
          <a:p>
            <a:r>
              <a:rPr lang="ru-RU" baseline="0" dirty="0" smtClean="0"/>
              <a:t>Для устранения нелинейности по </a:t>
            </a:r>
            <a:r>
              <a:rPr lang="en-US" baseline="0" dirty="0" smtClean="0"/>
              <a:t>w </a:t>
            </a:r>
            <a:r>
              <a:rPr lang="ru-RU" baseline="0" dirty="0" smtClean="0"/>
              <a:t>используем метод неподвижной точки.</a:t>
            </a:r>
          </a:p>
          <a:p>
            <a:endParaRPr lang="ru-RU" baseline="0" dirty="0" smtClean="0"/>
          </a:p>
          <a:p>
            <a:endParaRPr lang="ru-RU" baseline="0" dirty="0" smtClean="0"/>
          </a:p>
          <a:p>
            <a:r>
              <a:rPr lang="ru-RU" baseline="0" dirty="0" smtClean="0"/>
              <a:t>В силу нелинейности функционал может иметь множество локальных минимумов. Чтобы обойти это препятствие используем пирамиду изображений. Скорее всего на изображении с низким разрешением у функционала будет только один минимум и он будет лежать рядом с глобальным минимумом исходной задачи.</a:t>
            </a:r>
          </a:p>
          <a:p>
            <a:endParaRPr lang="ru-RU" baseline="0" dirty="0" smtClean="0"/>
          </a:p>
          <a:p>
            <a:r>
              <a:rPr lang="ru-RU" baseline="0" dirty="0" smtClean="0"/>
              <a:t>Постепенно продвигаясь по пирамиде к максимальному разрешению, можно уточнять решение. Чем меньше отличаются последовательные разрешения, тем меньше шансов угодить в локальный минимум.</a:t>
            </a:r>
          </a:p>
        </p:txBody>
      </p:sp>
      <p:sp>
        <p:nvSpPr>
          <p:cNvPr id="4" name="Номер слайда 3"/>
          <p:cNvSpPr>
            <a:spLocks noGrp="1"/>
          </p:cNvSpPr>
          <p:nvPr>
            <p:ph type="sldNum" sz="quarter" idx="10"/>
          </p:nvPr>
        </p:nvSpPr>
        <p:spPr/>
        <p:txBody>
          <a:bodyPr/>
          <a:lstStyle/>
          <a:p>
            <a:fld id="{71F9F4D5-2CBB-4D40-83F8-BFB10464B605}" type="slidenum">
              <a:rPr lang="ru-RU" smtClean="0"/>
              <a:pPr/>
              <a:t>61</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Поэтому</a:t>
            </a:r>
            <a:r>
              <a:rPr lang="ru-RU" baseline="0" dirty="0" smtClean="0"/>
              <a:t> ограничим задачу получением информации об относительном движении объектов сцены и камеры. Систему отсчета привяжем к камере. Т.е. мы будем искать движение, которое «видит» камера.</a:t>
            </a:r>
          </a:p>
        </p:txBody>
      </p:sp>
      <p:sp>
        <p:nvSpPr>
          <p:cNvPr id="4" name="Номер слайда 3"/>
          <p:cNvSpPr>
            <a:spLocks noGrp="1"/>
          </p:cNvSpPr>
          <p:nvPr>
            <p:ph type="sldNum" sz="quarter" idx="10"/>
          </p:nvPr>
        </p:nvSpPr>
        <p:spPr/>
        <p:txBody>
          <a:bodyPr/>
          <a:lstStyle/>
          <a:p>
            <a:fld id="{71F9F4D5-2CBB-4D40-83F8-BFB10464B605}" type="slidenum">
              <a:rPr lang="ru-RU" smtClean="0"/>
              <a:pPr/>
              <a:t>6</a:t>
            </a:fld>
            <a:endParaRPr lang="ru-RU"/>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Пусть</a:t>
            </a:r>
            <a:r>
              <a:rPr lang="ru-RU" baseline="0" dirty="0" smtClean="0"/>
              <a:t> необходимо решить уравнение </a:t>
            </a:r>
            <a:r>
              <a:rPr lang="en-US" baseline="0" dirty="0" smtClean="0"/>
              <a:t>f(x)=x</a:t>
            </a:r>
            <a:endParaRPr lang="ru-RU" dirty="0" smtClean="0"/>
          </a:p>
          <a:p>
            <a:endParaRPr lang="en-US" dirty="0" smtClean="0"/>
          </a:p>
          <a:p>
            <a:r>
              <a:rPr lang="ru-RU" dirty="0" smtClean="0"/>
              <a:t>Используем</a:t>
            </a:r>
            <a:r>
              <a:rPr lang="ru-RU" baseline="0" dirty="0" smtClean="0"/>
              <a:t> следующую идею:</a:t>
            </a:r>
            <a:endParaRPr lang="ru-RU" dirty="0" smtClean="0"/>
          </a:p>
          <a:p>
            <a:r>
              <a:rPr lang="ru-RU" dirty="0" smtClean="0"/>
              <a:t>Если</a:t>
            </a:r>
            <a:r>
              <a:rPr lang="ru-RU" baseline="0" dirty="0" smtClean="0"/>
              <a:t> указанная последовательность </a:t>
            </a:r>
            <a:r>
              <a:rPr lang="en-US" baseline="0" dirty="0" err="1" smtClean="0"/>
              <a:t>x^n</a:t>
            </a:r>
            <a:r>
              <a:rPr lang="en-US" baseline="0" dirty="0" smtClean="0"/>
              <a:t> </a:t>
            </a:r>
            <a:r>
              <a:rPr lang="ru-RU" baseline="0" dirty="0" smtClean="0"/>
              <a:t>имеет предел </a:t>
            </a:r>
            <a:r>
              <a:rPr lang="en-US" baseline="0" dirty="0" smtClean="0"/>
              <a:t>x^*</a:t>
            </a:r>
            <a:r>
              <a:rPr lang="ru-RU" baseline="0" dirty="0" smtClean="0"/>
              <a:t> и </a:t>
            </a:r>
            <a:r>
              <a:rPr lang="en-US" baseline="0" dirty="0" smtClean="0"/>
              <a:t>f </a:t>
            </a:r>
            <a:r>
              <a:rPr lang="ru-RU" baseline="0" dirty="0" smtClean="0"/>
              <a:t>непрерывна, то решением является </a:t>
            </a:r>
            <a:r>
              <a:rPr lang="en-US" baseline="0" dirty="0" smtClean="0"/>
              <a:t>x^*</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62</a:t>
            </a:fld>
            <a:endParaRPr lang="ru-RU"/>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После</a:t>
            </a:r>
            <a:r>
              <a:rPr lang="ru-RU" baseline="0" dirty="0" smtClean="0"/>
              <a:t> применения метода неподвижной точки уравнение осталось нелинейным, хотя «нелинейность убавилась».</a:t>
            </a:r>
          </a:p>
          <a:p>
            <a:r>
              <a:rPr lang="ru-RU" baseline="0" dirty="0" smtClean="0"/>
              <a:t>Устраним оставшиеся нелинейности</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64</a:t>
            </a:fld>
            <a:endParaRPr lang="ru-RU"/>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Разобьем</a:t>
            </a:r>
            <a:r>
              <a:rPr lang="ru-RU" baseline="0" dirty="0" smtClean="0"/>
              <a:t> решение на новой итерации на два слагаемых: решение на предыдущей итерации и неизвестное приращение.</a:t>
            </a:r>
          </a:p>
          <a:p>
            <a:r>
              <a:rPr lang="ru-RU" baseline="0" dirty="0" smtClean="0"/>
              <a:t>Приращение уже будет небольшим, в отличии от самого решения. Поэтому можно линеаризовать указанные выражения.</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65</a:t>
            </a:fld>
            <a:endParaRPr lang="ru-RU"/>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Удобно ввести такие обозначения.</a:t>
            </a:r>
          </a:p>
          <a:p>
            <a:endParaRPr lang="ru-RU" dirty="0" smtClean="0"/>
          </a:p>
          <a:p>
            <a:r>
              <a:rPr lang="ru-RU" dirty="0" smtClean="0"/>
              <a:t>Рассмотрим</a:t>
            </a:r>
            <a:r>
              <a:rPr lang="ru-RU" baseline="0" dirty="0" smtClean="0"/>
              <a:t> вопрос дискретизации второго выражения</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66</a:t>
            </a:fld>
            <a:endParaRPr lang="ru-RU"/>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Рассмотри общий случай.</a:t>
            </a:r>
          </a:p>
          <a:p>
            <a:r>
              <a:rPr lang="ru-RU" dirty="0" smtClean="0"/>
              <a:t>Стандартная дискретизация,</a:t>
            </a:r>
            <a:r>
              <a:rPr lang="ru-RU" baseline="0" dirty="0" smtClean="0"/>
              <a:t> получаемая </a:t>
            </a:r>
            <a:r>
              <a:rPr lang="ru-RU" baseline="0" dirty="0" err="1" smtClean="0"/>
              <a:t>интегро-интерполяционным</a:t>
            </a:r>
            <a:r>
              <a:rPr lang="ru-RU" baseline="0" dirty="0" smtClean="0"/>
              <a:t> методом (</a:t>
            </a:r>
            <a:r>
              <a:rPr lang="ru-RU" baseline="0" dirty="0" err="1" smtClean="0"/>
              <a:t>методом</a:t>
            </a:r>
            <a:r>
              <a:rPr lang="ru-RU" baseline="0" dirty="0" smtClean="0"/>
              <a:t> баланса), выглядит так.</a:t>
            </a:r>
          </a:p>
          <a:p>
            <a:endParaRPr lang="ru-RU" baseline="0" dirty="0" smtClean="0"/>
          </a:p>
          <a:p>
            <a:r>
              <a:rPr lang="ru-RU" baseline="0" dirty="0" smtClean="0"/>
              <a:t>В нашем случае </a:t>
            </a:r>
            <a:r>
              <a:rPr lang="en-US" baseline="0" dirty="0" smtClean="0"/>
              <a:t>k </a:t>
            </a:r>
            <a:r>
              <a:rPr lang="ru-RU" baseline="0" dirty="0" smtClean="0"/>
              <a:t>зависит от производных решения. Посмотрим, как можно их аппроксимировать.</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67</a:t>
            </a:fld>
            <a:endParaRPr lang="ru-RU"/>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Нам нужно получить</a:t>
            </a:r>
            <a:r>
              <a:rPr lang="ru-RU" baseline="0" dirty="0" smtClean="0"/>
              <a:t> значения производных в красной точке.</a:t>
            </a:r>
          </a:p>
          <a:p>
            <a:r>
              <a:rPr lang="ru-RU" baseline="0" dirty="0" smtClean="0"/>
              <a:t>Производная по </a:t>
            </a:r>
            <a:r>
              <a:rPr lang="en-US" baseline="0" dirty="0" smtClean="0"/>
              <a:t>x </a:t>
            </a:r>
            <a:r>
              <a:rPr lang="ru-RU" baseline="0" dirty="0" err="1" smtClean="0"/>
              <a:t>аппроксимируется</a:t>
            </a:r>
            <a:r>
              <a:rPr lang="ru-RU" baseline="0" dirty="0" smtClean="0"/>
              <a:t> со вторым порядком центральной разностной производной.</a:t>
            </a:r>
          </a:p>
          <a:p>
            <a:endParaRPr lang="ru-RU" baseline="0" dirty="0" smtClean="0"/>
          </a:p>
          <a:p>
            <a:r>
              <a:rPr lang="ru-RU" baseline="0" dirty="0" smtClean="0"/>
              <a:t>Рассмотрим вопрос аппроксимации производной по</a:t>
            </a:r>
            <a:r>
              <a:rPr lang="en-US" baseline="0" dirty="0" smtClean="0"/>
              <a:t> y.</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68</a:t>
            </a:fld>
            <a:endParaRPr lang="ru-RU"/>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Для</a:t>
            </a:r>
            <a:r>
              <a:rPr lang="ru-RU" baseline="0" dirty="0" smtClean="0"/>
              <a:t> аппроксимации со вторым порядком необходимы значения решения между пикселями. Их  можно получить как среднее арифметическое.</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69</a:t>
            </a:fld>
            <a:endParaRPr lang="ru-RU"/>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Вычислив решение</a:t>
            </a:r>
            <a:r>
              <a:rPr lang="ru-RU" baseline="0" dirty="0" smtClean="0"/>
              <a:t> в зеленых точках на основе красных, можно аппроксимировать производную по </a:t>
            </a:r>
            <a:r>
              <a:rPr lang="en-US" baseline="0" dirty="0" smtClean="0"/>
              <a:t>y.</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70</a:t>
            </a:fld>
            <a:endParaRPr lang="ru-RU"/>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Пример</a:t>
            </a:r>
            <a:r>
              <a:rPr lang="ru-RU" baseline="0" dirty="0" smtClean="0"/>
              <a:t> аппроксимации.</a:t>
            </a:r>
          </a:p>
          <a:p>
            <a:endParaRPr lang="ru-RU" baseline="0" dirty="0" smtClean="0"/>
          </a:p>
          <a:p>
            <a:r>
              <a:rPr lang="ru-RU" baseline="0" dirty="0" smtClean="0"/>
              <a:t>Учитывая, что у </a:t>
            </a:r>
            <a:r>
              <a:rPr lang="ru-RU" baseline="0" dirty="0" err="1" smtClean="0"/>
              <a:t>пискеля</a:t>
            </a:r>
            <a:r>
              <a:rPr lang="ru-RU" baseline="0" dirty="0" smtClean="0"/>
              <a:t> 4 грани, всего будет 4 таких формулы.</a:t>
            </a:r>
          </a:p>
          <a:p>
            <a:endParaRPr lang="ru-RU" baseline="0" dirty="0" smtClean="0"/>
          </a:p>
          <a:p>
            <a:r>
              <a:rPr lang="ru-RU" baseline="0" dirty="0" smtClean="0"/>
              <a:t>Индекс +0.5 говорит о том, что значение </a:t>
            </a:r>
            <a:r>
              <a:rPr lang="ru-RU" baseline="0" dirty="0" err="1" smtClean="0"/>
              <a:t>аппроксимируется</a:t>
            </a:r>
            <a:r>
              <a:rPr lang="ru-RU" baseline="0" dirty="0" smtClean="0"/>
              <a:t> между пикселями.</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72</a:t>
            </a:fld>
            <a:endParaRPr lang="ru-RU"/>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Устранив</a:t>
            </a:r>
            <a:r>
              <a:rPr lang="ru-RU" baseline="0" dirty="0" smtClean="0"/>
              <a:t> оставшуюся нелинейность, получим СЛАУ.</a:t>
            </a:r>
          </a:p>
          <a:p>
            <a:endParaRPr lang="ru-RU" baseline="0" dirty="0" smtClean="0"/>
          </a:p>
          <a:p>
            <a:r>
              <a:rPr lang="ru-RU" baseline="0" dirty="0" smtClean="0"/>
              <a:t>Она похожа на СЛАУ в методе </a:t>
            </a:r>
            <a:r>
              <a:rPr lang="en-US" baseline="0" dirty="0" smtClean="0"/>
              <a:t>Horn-</a:t>
            </a:r>
            <a:r>
              <a:rPr lang="en-US" baseline="0" dirty="0" err="1" smtClean="0"/>
              <a:t>Schunck</a:t>
            </a:r>
            <a:r>
              <a:rPr lang="en-US" baseline="0" dirty="0" smtClean="0"/>
              <a:t>.</a:t>
            </a:r>
          </a:p>
          <a:p>
            <a:endParaRPr lang="en-US" dirty="0" smtClean="0"/>
          </a:p>
          <a:p>
            <a:r>
              <a:rPr lang="ru-RU" dirty="0" smtClean="0"/>
              <a:t>В</a:t>
            </a:r>
            <a:r>
              <a:rPr lang="ru-RU" baseline="0" dirty="0" smtClean="0"/>
              <a:t> статье автор предлагает использовать для ее решения </a:t>
            </a:r>
            <a:r>
              <a:rPr lang="en-US" baseline="0" dirty="0" smtClean="0"/>
              <a:t>SOR.</a:t>
            </a:r>
            <a:endParaRPr lang="ru-RU" baseline="0" dirty="0" smtClean="0"/>
          </a:p>
          <a:p>
            <a:r>
              <a:rPr lang="ru-RU" baseline="0" dirty="0" smtClean="0"/>
              <a:t>Формулы несколько изменятся, по сравнению с приведенными авторами алгоритма, поскольку нас интересует параллельная реализация.</a:t>
            </a:r>
          </a:p>
          <a:p>
            <a:endParaRPr lang="ru-RU" baseline="0" dirty="0" smtClean="0"/>
          </a:p>
          <a:p>
            <a:r>
              <a:rPr lang="ru-RU" baseline="0" dirty="0" smtClean="0"/>
              <a:t>Используем красно-черную схему.</a:t>
            </a:r>
            <a:endParaRPr lang="en-US" baseline="0" dirty="0" smtClean="0"/>
          </a:p>
        </p:txBody>
      </p:sp>
      <p:sp>
        <p:nvSpPr>
          <p:cNvPr id="4" name="Номер слайда 3"/>
          <p:cNvSpPr>
            <a:spLocks noGrp="1"/>
          </p:cNvSpPr>
          <p:nvPr>
            <p:ph type="sldNum" sz="quarter" idx="10"/>
          </p:nvPr>
        </p:nvSpPr>
        <p:spPr/>
        <p:txBody>
          <a:bodyPr/>
          <a:lstStyle/>
          <a:p>
            <a:fld id="{71F9F4D5-2CBB-4D40-83F8-BFB10464B605}" type="slidenum">
              <a:rPr lang="ru-RU" smtClean="0"/>
              <a:pPr/>
              <a:t>73</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Каждому объекту соответствуют</a:t>
            </a:r>
            <a:r>
              <a:rPr lang="ru-RU" baseline="0" dirty="0" smtClean="0"/>
              <a:t> определенные точки в кадре. Движение объекта является причиной того, что на последовательных кадрах эти точки занимают разное положение. Смещение каждой точки между двумя последовательными кадрами можно описать при помощи вектора. Когда каждой точке некоторой области сопоставлен вектор, говорят, что в этой области определено векторное поле.</a:t>
            </a:r>
          </a:p>
          <a:p>
            <a:endParaRPr lang="ru-RU" baseline="0" dirty="0" smtClean="0"/>
          </a:p>
          <a:p>
            <a:r>
              <a:rPr lang="ru-RU" baseline="0" dirty="0" smtClean="0"/>
              <a:t>Векторное поле смещений будем называть оптическим потоком.</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7</a:t>
            </a:fld>
            <a:endParaRPr lang="ru-RU"/>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a:t>
            </a:r>
            <a:r>
              <a:rPr lang="ru-RU" baseline="0" dirty="0" smtClean="0"/>
              <a:t> аналогичной формуле для </a:t>
            </a:r>
            <a:r>
              <a:rPr lang="en-US" baseline="0" dirty="0" err="1" smtClean="0"/>
              <a:t>dv</a:t>
            </a:r>
            <a:r>
              <a:rPr lang="en-US" baseline="0" dirty="0" smtClean="0"/>
              <a:t> </a:t>
            </a:r>
            <a:r>
              <a:rPr lang="ru-RU" baseline="0" dirty="0" smtClean="0"/>
              <a:t>подчеркнутое слагаемое берется с (</a:t>
            </a:r>
            <a:r>
              <a:rPr lang="en-US" baseline="0" dirty="0" smtClean="0"/>
              <a:t>m+1</a:t>
            </a:r>
            <a:r>
              <a:rPr lang="ru-RU" baseline="0" dirty="0" smtClean="0"/>
              <a:t>)ой</a:t>
            </a:r>
            <a:r>
              <a:rPr lang="en-US" baseline="0" dirty="0" smtClean="0"/>
              <a:t> </a:t>
            </a:r>
            <a:r>
              <a:rPr lang="ru-RU" baseline="0" dirty="0" smtClean="0"/>
              <a:t>итераций</a:t>
            </a:r>
          </a:p>
          <a:p>
            <a:endParaRPr lang="ru-RU" baseline="0" dirty="0" smtClean="0"/>
          </a:p>
          <a:p>
            <a:r>
              <a:rPr lang="ru-RU" baseline="0" dirty="0" smtClean="0"/>
              <a:t>Граничные условия после всех ухищрений </a:t>
            </a:r>
            <a:r>
              <a:rPr lang="ru-RU" baseline="0" dirty="0" err="1" smtClean="0"/>
              <a:t>аппроксимируются</a:t>
            </a:r>
            <a:r>
              <a:rPr lang="ru-RU" baseline="0" dirty="0" smtClean="0"/>
              <a:t> очень просто.</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74</a:t>
            </a:fld>
            <a:endParaRPr lang="ru-RU"/>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Для выполнения итерации нам надо вычислить</a:t>
            </a:r>
            <a:endParaRPr lang="ru-RU" baseline="0" dirty="0" smtClean="0"/>
          </a:p>
          <a:p>
            <a:pPr marL="228600" indent="-228600">
              <a:buAutoNum type="arabicPeriod"/>
            </a:pPr>
            <a:r>
              <a:rPr lang="ru-RU" baseline="0" dirty="0" smtClean="0"/>
              <a:t>Производные изображения</a:t>
            </a:r>
          </a:p>
          <a:p>
            <a:pPr marL="228600" indent="-228600">
              <a:buAutoNum type="arabicPeriod"/>
            </a:pPr>
            <a:r>
              <a:rPr lang="en-US" baseline="0" dirty="0" smtClean="0"/>
              <a:t>\Psi_{Data}</a:t>
            </a:r>
          </a:p>
          <a:p>
            <a:pPr marL="228600" indent="-228600">
              <a:buAutoNum type="arabicPeriod"/>
            </a:pPr>
            <a:r>
              <a:rPr lang="en-US" baseline="0" dirty="0" smtClean="0"/>
              <a:t>\Psi_{Smooth}</a:t>
            </a:r>
            <a:endParaRPr lang="ru-RU" baseline="0" dirty="0" smtClean="0"/>
          </a:p>
          <a:p>
            <a:pPr marL="228600" indent="-228600">
              <a:buAutoNum type="arabicPeriod"/>
            </a:pPr>
            <a:endParaRPr lang="ru-RU" baseline="0" dirty="0" smtClean="0"/>
          </a:p>
          <a:p>
            <a:pPr marL="228600" indent="-228600">
              <a:buNone/>
            </a:pPr>
            <a:r>
              <a:rPr lang="ru-RU" baseline="0" dirty="0" smtClean="0"/>
              <a:t>\</a:t>
            </a:r>
            <a:r>
              <a:rPr lang="en-US" baseline="0" dirty="0" smtClean="0"/>
              <a:t>Psi_{Smooth} </a:t>
            </a:r>
            <a:r>
              <a:rPr lang="ru-RU" baseline="0" dirty="0" smtClean="0"/>
              <a:t>необходимо вычислять между пикселями. Это подчеркивает обозначение </a:t>
            </a:r>
            <a:r>
              <a:rPr lang="en-US" baseline="0" dirty="0" err="1" smtClean="0"/>
              <a:t>i</a:t>
            </a:r>
            <a:r>
              <a:rPr lang="en-US" baseline="0" dirty="0" smtClean="0"/>
              <a:t>&lt;-&gt;j.</a:t>
            </a:r>
          </a:p>
          <a:p>
            <a:pPr marL="228600" indent="-228600">
              <a:buNone/>
            </a:pPr>
            <a:endParaRPr lang="ru-RU" dirty="0" smtClean="0"/>
          </a:p>
          <a:p>
            <a:r>
              <a:rPr lang="ru-RU" dirty="0" smtClean="0"/>
              <a:t>Все,</a:t>
            </a:r>
            <a:r>
              <a:rPr lang="ru-RU" baseline="0" dirty="0" smtClean="0"/>
              <a:t> что в рамочке, можно вычислить до применения итераций </a:t>
            </a:r>
            <a:r>
              <a:rPr lang="en-US" baseline="0" dirty="0" smtClean="0"/>
              <a:t>SOR</a:t>
            </a:r>
            <a:r>
              <a:rPr lang="ru-RU" baseline="0" dirty="0" smtClean="0"/>
              <a:t>, значительно снизив вычислительную нагрузку.</a:t>
            </a:r>
            <a:endParaRPr lang="en-US" baseline="0" dirty="0" smtClean="0"/>
          </a:p>
          <a:p>
            <a:endParaRPr lang="en-US" baseline="0" dirty="0" smtClean="0"/>
          </a:p>
          <a:p>
            <a:r>
              <a:rPr lang="ru-RU" baseline="0" dirty="0" smtClean="0"/>
              <a:t>Знаменатель можно сразу инвертировать, заменив деление умножениями.</a:t>
            </a:r>
          </a:p>
          <a:p>
            <a:endParaRPr lang="ru-RU" baseline="0" dirty="0" smtClean="0"/>
          </a:p>
          <a:p>
            <a:r>
              <a:rPr lang="ru-RU" baseline="0" dirty="0" smtClean="0"/>
              <a:t>На каждой итерации </a:t>
            </a:r>
            <a:r>
              <a:rPr lang="en-US" baseline="0" dirty="0" smtClean="0"/>
              <a:t>SOR</a:t>
            </a:r>
            <a:r>
              <a:rPr lang="en-US" baseline="0" dirty="0"/>
              <a:t> </a:t>
            </a:r>
            <a:r>
              <a:rPr lang="ru-RU" baseline="0" dirty="0" smtClean="0"/>
              <a:t>надо прочитать из памяти</a:t>
            </a:r>
          </a:p>
          <a:p>
            <a:pPr marL="228600" indent="-228600">
              <a:buAutoNum type="arabicPeriod"/>
            </a:pPr>
            <a:r>
              <a:rPr lang="en-US" baseline="0" dirty="0" smtClean="0"/>
              <a:t>\Psi_{Data}</a:t>
            </a:r>
          </a:p>
          <a:p>
            <a:pPr marL="228600" indent="-228600">
              <a:buAutoNum type="arabicPeriod"/>
            </a:pPr>
            <a:r>
              <a:rPr lang="en-US" baseline="0" dirty="0" smtClean="0"/>
              <a:t>\Psi_{Smooth}</a:t>
            </a:r>
          </a:p>
          <a:p>
            <a:pPr marL="228600" indent="-228600">
              <a:buAutoNum type="arabicPeriod"/>
            </a:pPr>
            <a:r>
              <a:rPr lang="ru-RU" baseline="0" dirty="0" smtClean="0"/>
              <a:t>Инвертированные знаменатели</a:t>
            </a:r>
          </a:p>
          <a:p>
            <a:pPr marL="228600" indent="-228600">
              <a:buAutoNum type="arabicPeriod"/>
            </a:pPr>
            <a:r>
              <a:rPr lang="ru-RU" baseline="0" dirty="0" smtClean="0"/>
              <a:t>Множители из числителя</a:t>
            </a:r>
            <a:endParaRPr lang="en-US" baseline="0" dirty="0" smtClean="0"/>
          </a:p>
        </p:txBody>
      </p:sp>
      <p:sp>
        <p:nvSpPr>
          <p:cNvPr id="4" name="Номер слайда 3"/>
          <p:cNvSpPr>
            <a:spLocks noGrp="1"/>
          </p:cNvSpPr>
          <p:nvPr>
            <p:ph type="sldNum" sz="quarter" idx="10"/>
          </p:nvPr>
        </p:nvSpPr>
        <p:spPr/>
        <p:txBody>
          <a:bodyPr/>
          <a:lstStyle/>
          <a:p>
            <a:fld id="{71F9F4D5-2CBB-4D40-83F8-BFB10464B605}" type="slidenum">
              <a:rPr lang="ru-RU" smtClean="0"/>
              <a:pPr/>
              <a:t>75</a:t>
            </a:fld>
            <a:endParaRPr lang="ru-RU"/>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При вычислениях</a:t>
            </a:r>
            <a:r>
              <a:rPr lang="ru-RU" baseline="0" dirty="0" smtClean="0"/>
              <a:t> </a:t>
            </a:r>
            <a:r>
              <a:rPr lang="ru-RU" dirty="0" smtClean="0"/>
              <a:t>необходимы</a:t>
            </a:r>
            <a:r>
              <a:rPr lang="ru-RU" baseline="0" dirty="0" smtClean="0"/>
              <a:t> значения яркости в промежуточных точках. Они получаются применением билинейной интерполяции.</a:t>
            </a:r>
          </a:p>
          <a:p>
            <a:endParaRPr lang="ru-RU" dirty="0" smtClean="0"/>
          </a:p>
          <a:p>
            <a:r>
              <a:rPr lang="ru-RU" dirty="0" smtClean="0"/>
              <a:t>Точн</a:t>
            </a:r>
            <a:r>
              <a:rPr lang="ru-RU" baseline="0" dirty="0" smtClean="0"/>
              <a:t>о так же вычисляются значения производных в промежуточных точках.</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76</a:t>
            </a:fld>
            <a:endParaRPr lang="ru-RU"/>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Учитывая,</a:t>
            </a:r>
            <a:r>
              <a:rPr lang="ru-RU" baseline="0" dirty="0" smtClean="0"/>
              <a:t> что большая данных не меняется во время итераций, можно организовать чтение данных из текстур при</a:t>
            </a:r>
            <a:r>
              <a:rPr lang="en-US" baseline="0" dirty="0" smtClean="0"/>
              <a:t> </a:t>
            </a:r>
            <a:r>
              <a:rPr lang="ru-RU" baseline="0" dirty="0" smtClean="0"/>
              <a:t>помощи </a:t>
            </a:r>
            <a:r>
              <a:rPr lang="en-US" baseline="0" dirty="0" smtClean="0"/>
              <a:t>tex1Dfetch</a:t>
            </a:r>
            <a:r>
              <a:rPr lang="ru-RU" baseline="0" dirty="0" smtClean="0"/>
              <a:t>.</a:t>
            </a:r>
          </a:p>
          <a:p>
            <a:r>
              <a:rPr lang="ru-RU" baseline="0" dirty="0" smtClean="0"/>
              <a:t>Для самих кадров и при продолжении решения на более высокое разрешение, также удобно использовать текстуры.</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77</a:t>
            </a:fld>
            <a:endParaRPr lang="ru-RU"/>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Структурно метод представляет</a:t>
            </a:r>
            <a:r>
              <a:rPr lang="ru-RU" baseline="0" dirty="0" smtClean="0"/>
              <a:t> собой три вложенных цикла</a:t>
            </a:r>
          </a:p>
          <a:p>
            <a:r>
              <a:rPr lang="en-US" baseline="0" dirty="0" smtClean="0"/>
              <a:t>Warping FP iteration  - </a:t>
            </a:r>
            <a:r>
              <a:rPr lang="ru-RU" baseline="0" dirty="0" smtClean="0"/>
              <a:t>итерации по разрешению, внешние</a:t>
            </a:r>
          </a:p>
          <a:p>
            <a:r>
              <a:rPr lang="en-US" baseline="0" dirty="0" smtClean="0"/>
              <a:t>Lagged nonlinearity – </a:t>
            </a:r>
            <a:r>
              <a:rPr lang="ru-RU" baseline="0" dirty="0" smtClean="0"/>
              <a:t>итерации по </a:t>
            </a:r>
            <a:r>
              <a:rPr lang="en-US" baseline="0" dirty="0" smtClean="0"/>
              <a:t>du, </a:t>
            </a:r>
            <a:r>
              <a:rPr lang="en-US" baseline="0" dirty="0" err="1" smtClean="0"/>
              <a:t>dv</a:t>
            </a:r>
            <a:r>
              <a:rPr lang="ru-RU" baseline="0" dirty="0" smtClean="0"/>
              <a:t>, первый уровень вложенности</a:t>
            </a:r>
          </a:p>
          <a:p>
            <a:r>
              <a:rPr lang="en-US" baseline="0" dirty="0" smtClean="0"/>
              <a:t>Solver FP iteration – </a:t>
            </a:r>
            <a:r>
              <a:rPr lang="ru-RU" baseline="0" dirty="0" smtClean="0"/>
              <a:t>итерации метода решения СЛАУ</a:t>
            </a:r>
          </a:p>
          <a:p>
            <a:endParaRPr lang="ru-RU" baseline="0" dirty="0" smtClean="0"/>
          </a:p>
          <a:p>
            <a:r>
              <a:rPr lang="en-US" baseline="0" dirty="0" smtClean="0"/>
              <a:t>FP – fixed point</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78</a:t>
            </a:fld>
            <a:endParaRPr lang="ru-RU"/>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Одна</a:t>
            </a:r>
            <a:r>
              <a:rPr lang="ru-RU" baseline="0" dirty="0" smtClean="0"/>
              <a:t> из основных проблем – организация доступа к памяти.</a:t>
            </a:r>
          </a:p>
          <a:p>
            <a:r>
              <a:rPr lang="ru-RU" baseline="0" dirty="0" smtClean="0"/>
              <a:t>В большинстве случаев сложно объединить запросы. При этом потоки обращаются в расположенные рядом области памяти. В связи с этим текстуры позволяют значительно ускорить процесс вычислений.</a:t>
            </a:r>
          </a:p>
          <a:p>
            <a:endParaRPr lang="ru-RU" baseline="0" dirty="0" smtClean="0"/>
          </a:p>
          <a:p>
            <a:r>
              <a:rPr lang="ru-RU" baseline="0" dirty="0" smtClean="0"/>
              <a:t>При этом добавление </a:t>
            </a:r>
            <a:r>
              <a:rPr lang="en-US" baseline="0" dirty="0" smtClean="0"/>
              <a:t>shared memory </a:t>
            </a:r>
            <a:r>
              <a:rPr lang="ru-RU" baseline="0" dirty="0" smtClean="0"/>
              <a:t>как промежуточного хранилища лишь замедляет работу – необходимо следить за границами массивов и вычислять два адреса вместо одного.</a:t>
            </a:r>
          </a:p>
          <a:p>
            <a:endParaRPr lang="ru-RU" baseline="0" dirty="0" smtClean="0"/>
          </a:p>
          <a:p>
            <a:endParaRPr lang="ru-RU" baseline="0" dirty="0" smtClean="0"/>
          </a:p>
          <a:p>
            <a:r>
              <a:rPr lang="ru-RU" baseline="0" dirty="0" smtClean="0"/>
              <a:t>Похожее ускорение дает выравнивание начала строк двумерных массивов.</a:t>
            </a:r>
          </a:p>
        </p:txBody>
      </p:sp>
      <p:sp>
        <p:nvSpPr>
          <p:cNvPr id="4" name="Номер слайда 3"/>
          <p:cNvSpPr>
            <a:spLocks noGrp="1"/>
          </p:cNvSpPr>
          <p:nvPr>
            <p:ph type="sldNum" sz="quarter" idx="10"/>
          </p:nvPr>
        </p:nvSpPr>
        <p:spPr/>
        <p:txBody>
          <a:bodyPr/>
          <a:lstStyle/>
          <a:p>
            <a:fld id="{71F9F4D5-2CBB-4D40-83F8-BFB10464B605}" type="slidenum">
              <a:rPr lang="ru-RU" smtClean="0"/>
              <a:pPr/>
              <a:t>79</a:t>
            </a:fld>
            <a:endParaRPr lang="ru-RU"/>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smtClean="0"/>
          </a:p>
          <a:p>
            <a:r>
              <a:rPr lang="ru-RU" dirty="0" smtClean="0"/>
              <a:t>Дополнительные</a:t>
            </a:r>
            <a:r>
              <a:rPr lang="ru-RU" baseline="0" dirty="0" smtClean="0"/>
              <a:t> материалы:</a:t>
            </a:r>
          </a:p>
          <a:p>
            <a:endParaRPr lang="en-US" baseline="0" dirty="0" smtClean="0"/>
          </a:p>
          <a:p>
            <a:r>
              <a:rPr lang="en-US" baseline="0" dirty="0" smtClean="0"/>
              <a:t>http://www.google.com</a:t>
            </a:r>
            <a:endParaRPr lang="ru-RU" baseline="0" dirty="0" smtClean="0"/>
          </a:p>
          <a:p>
            <a:r>
              <a:rPr lang="en-US" baseline="0" dirty="0" smtClean="0"/>
              <a:t>http://www.mia.uni-saarland.de</a:t>
            </a:r>
          </a:p>
          <a:p>
            <a:r>
              <a:rPr lang="en-US" baseline="0" dirty="0" smtClean="0"/>
              <a:t>http://vision.middlebury.edu/flow/</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80</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Как можно</a:t>
            </a:r>
            <a:r>
              <a:rPr lang="ru-RU" baseline="0" dirty="0" smtClean="0"/>
              <a:t> использовать подобную информацию?</a:t>
            </a:r>
            <a:endParaRPr lang="ru-RU" dirty="0" smtClean="0"/>
          </a:p>
          <a:p>
            <a:endParaRPr lang="ru-RU" dirty="0" smtClean="0"/>
          </a:p>
          <a:p>
            <a:r>
              <a:rPr lang="ru-RU" dirty="0" smtClean="0"/>
              <a:t>Для</a:t>
            </a:r>
            <a:r>
              <a:rPr lang="ru-RU" baseline="0" dirty="0" smtClean="0"/>
              <a:t> создания визуальных эффектов в кино:</a:t>
            </a:r>
            <a:endParaRPr lang="ru-RU" dirty="0" smtClean="0"/>
          </a:p>
          <a:p>
            <a:r>
              <a:rPr lang="ru-RU" dirty="0" smtClean="0"/>
              <a:t>Изменение</a:t>
            </a:r>
            <a:r>
              <a:rPr lang="ru-RU" baseline="0" dirty="0" smtClean="0"/>
              <a:t> масштаба времени – </a:t>
            </a:r>
            <a:r>
              <a:rPr lang="en-US" baseline="0" dirty="0" smtClean="0"/>
              <a:t>bullet time</a:t>
            </a:r>
            <a:r>
              <a:rPr lang="ru-RU" baseline="0" dirty="0" smtClean="0"/>
              <a:t>. Зная смещения можно построить промежуточные кадры, сдвинув каждую точку вдоль соответствующего вектора.</a:t>
            </a:r>
          </a:p>
          <a:p>
            <a:r>
              <a:rPr lang="ru-RU" baseline="0" dirty="0" smtClean="0"/>
              <a:t>Картинка справа сверху – медленно поднимающийся дым из фильма «Враг у ворот». При помощи высокоскоростной съемки такого эффекта добиться не удалось.</a:t>
            </a:r>
            <a:endParaRPr lang="en-US" baseline="0" dirty="0" smtClean="0"/>
          </a:p>
          <a:p>
            <a:endParaRPr lang="ru-RU" dirty="0" smtClean="0"/>
          </a:p>
          <a:p>
            <a:r>
              <a:rPr lang="ru-RU" dirty="0" smtClean="0"/>
              <a:t>Получение</a:t>
            </a:r>
            <a:r>
              <a:rPr lang="ru-RU" baseline="0" dirty="0" smtClean="0"/>
              <a:t> информации для лицевой анимации моделей актеров – картинка справа снизу.</a:t>
            </a:r>
          </a:p>
          <a:p>
            <a:r>
              <a:rPr lang="ru-RU" baseline="0" dirty="0" smtClean="0"/>
              <a:t>Можно отслеживать движение каждого пикселя без специальных маркеров и впоследствии точно воспроизвести его.</a:t>
            </a:r>
          </a:p>
          <a:p>
            <a:endParaRPr lang="ru-RU" baseline="0" dirty="0" smtClean="0"/>
          </a:p>
          <a:p>
            <a:r>
              <a:rPr lang="ru-RU" baseline="0" dirty="0" smtClean="0"/>
              <a:t>Кроме киноиндустрии, оптический поток применяют при создании систем контроля автомобильного движения.</a:t>
            </a:r>
          </a:p>
          <a:p>
            <a:r>
              <a:rPr lang="ru-RU" baseline="0" dirty="0" smtClean="0"/>
              <a:t>Анализируя оптический поток, такая система автоматически выделяет автомобили, определяет их скорость, классифицирует.</a:t>
            </a:r>
          </a:p>
          <a:p>
            <a:endParaRPr lang="ru-RU" baseline="0" dirty="0" smtClean="0"/>
          </a:p>
          <a:p>
            <a:r>
              <a:rPr lang="ru-RU" baseline="0" dirty="0" smtClean="0"/>
              <a:t>Точно такие же идеи можно использовать при создании системы безопасности, которая автоматически будет выделять движущиеся объекты и, при необходимости, принимать меры.</a:t>
            </a:r>
          </a:p>
          <a:p>
            <a:endParaRPr lang="ru-RU" baseline="0" dirty="0" smtClean="0"/>
          </a:p>
          <a:p>
            <a:r>
              <a:rPr lang="ru-RU" baseline="0" dirty="0" smtClean="0"/>
              <a:t>Информация о движении используется в алгоритмах автономной навигации роботов.</a:t>
            </a:r>
          </a:p>
          <a:p>
            <a:r>
              <a:rPr lang="ru-RU" baseline="0" dirty="0" smtClean="0"/>
              <a:t>Робот «видит» что слева к нему что-то очень быстро приближается и поспешно поворачивает направо.</a:t>
            </a:r>
            <a:endParaRPr lang="ru-RU" dirty="0" smtClean="0"/>
          </a:p>
          <a:p>
            <a:endParaRPr lang="ru-RU" dirty="0" smtClean="0"/>
          </a:p>
          <a:p>
            <a:r>
              <a:rPr lang="ru-RU" dirty="0" smtClean="0"/>
              <a:t>Ссылки:</a:t>
            </a:r>
          </a:p>
          <a:p>
            <a:r>
              <a:rPr lang="en-US" dirty="0" smtClean="0"/>
              <a:t>VFX</a:t>
            </a:r>
            <a:r>
              <a:rPr lang="en-US" baseline="0" dirty="0" smtClean="0"/>
              <a:t> c http://www.fxguide.com/article333.htm</a:t>
            </a:r>
            <a:endParaRPr lang="ru-RU" dirty="0" smtClean="0"/>
          </a:p>
          <a:p>
            <a:r>
              <a:rPr lang="ru-RU" dirty="0" err="1" smtClean="0"/>
              <a:t>Трекинг</a:t>
            </a:r>
            <a:r>
              <a:rPr lang="ru-RU" baseline="0" dirty="0" smtClean="0"/>
              <a:t>  с </a:t>
            </a:r>
            <a:r>
              <a:rPr lang="en-US" baseline="0" dirty="0" smtClean="0"/>
              <a:t>http://www.cse.unr.edu/CVL/current_proj.php</a:t>
            </a:r>
            <a:endParaRPr lang="ru-RU" baseline="0" dirty="0" smtClean="0"/>
          </a:p>
          <a:p>
            <a:r>
              <a:rPr lang="ru-RU" baseline="0" dirty="0" smtClean="0"/>
              <a:t>Стрекоза с </a:t>
            </a:r>
            <a:r>
              <a:rPr lang="en-US" baseline="0" dirty="0" smtClean="0"/>
              <a:t>http://www.pages.drexel.edu/~weg22/opticFlow.html</a:t>
            </a:r>
            <a:endParaRPr lang="ru-RU" dirty="0"/>
          </a:p>
        </p:txBody>
      </p:sp>
      <p:sp>
        <p:nvSpPr>
          <p:cNvPr id="4" name="Номер слайда 3"/>
          <p:cNvSpPr>
            <a:spLocks noGrp="1"/>
          </p:cNvSpPr>
          <p:nvPr>
            <p:ph type="sldNum" sz="quarter" idx="10"/>
          </p:nvPr>
        </p:nvSpPr>
        <p:spPr/>
        <p:txBody>
          <a:bodyPr/>
          <a:lstStyle/>
          <a:p>
            <a:fld id="{71F9F4D5-2CBB-4D40-83F8-BFB10464B605}" type="slidenum">
              <a:rPr lang="ru-RU" smtClean="0"/>
              <a:pPr/>
              <a:t>8</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Какие существуют методы определения оптического потока?</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Пусть, например, происходит аэрофотосъемка. Снимки одного и того же места, сделанные в разное время, будут сдвинуты друг относительно друга (если самолет(вертолет) пролетал одним и тем же курсом)). Чтобы проконтролировать  изменения, снимки необходимо совместить друг с другом.</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Здесь может помочь следующая идея: чем два сигнала больше похожи друг на друга, тем выше их корреляция.</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На этой идее основан метод фазовой корреляции.</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работает:</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ru-RU" baseline="0" dirty="0" smtClean="0"/>
              <a:t>Преобразование Фурье от кадра 1</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ru-RU" baseline="0" dirty="0" smtClean="0"/>
              <a:t>Преобразование Фурье от кадра 2</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ru-RU" baseline="0" dirty="0" smtClean="0"/>
              <a:t>Взаимно-корреляционная функция 1 и 2 кадра из преобразования Фурье</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ru-RU" baseline="0" dirty="0" smtClean="0"/>
              <a:t>Поиск пика взаимно-корреляционной функции</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ru-RU" baseline="0" dirty="0" smtClean="0"/>
              <a:t>Подробнее на </a:t>
            </a:r>
            <a:r>
              <a:rPr lang="en-US" baseline="0" dirty="0" smtClean="0"/>
              <a:t>http://en.wikipedia.org/wiki/Phase_correlation</a:t>
            </a:r>
            <a:endParaRPr lang="ru-RU"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ru-RU" dirty="0" smtClean="0"/>
              <a:t>Картинка</a:t>
            </a:r>
            <a:r>
              <a:rPr lang="ru-RU" baseline="0" dirty="0" smtClean="0"/>
              <a:t> с </a:t>
            </a:r>
            <a:r>
              <a:rPr lang="en-US" baseline="0" dirty="0" smtClean="0"/>
              <a:t>http://en.wikipedia.org/wiki/Phase_correlation</a:t>
            </a:r>
            <a:endParaRPr lang="ru-RU"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ru-RU" baseline="0" dirty="0" smtClean="0"/>
          </a:p>
        </p:txBody>
      </p:sp>
      <p:sp>
        <p:nvSpPr>
          <p:cNvPr id="4" name="Номер слайда 3"/>
          <p:cNvSpPr>
            <a:spLocks noGrp="1"/>
          </p:cNvSpPr>
          <p:nvPr>
            <p:ph type="sldNum" sz="quarter" idx="10"/>
          </p:nvPr>
        </p:nvSpPr>
        <p:spPr/>
        <p:txBody>
          <a:bodyPr/>
          <a:lstStyle/>
          <a:p>
            <a:fld id="{71F9F4D5-2CBB-4D40-83F8-BFB10464B605}" type="slidenum">
              <a:rPr lang="ru-RU" smtClean="0"/>
              <a:pPr/>
              <a:t>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6E72A09-0084-4E0E-BC18-46D1EDE3B7CF}" type="datetimeFigureOut">
              <a:rPr lang="ru-RU" smtClean="0"/>
              <a:pPr/>
              <a:t>23.03.2010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BBB30A4-4DAA-41E3-836C-5146626CA45B}"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6E72A09-0084-4E0E-BC18-46D1EDE3B7CF}" type="datetimeFigureOut">
              <a:rPr lang="ru-RU" smtClean="0"/>
              <a:pPr/>
              <a:t>23.03.2010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BBB30A4-4DAA-41E3-836C-5146626CA45B}"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6E72A09-0084-4E0E-BC18-46D1EDE3B7CF}" type="datetimeFigureOut">
              <a:rPr lang="ru-RU" smtClean="0"/>
              <a:pPr/>
              <a:t>23.03.2010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BBB30A4-4DAA-41E3-836C-5146626CA45B}"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6E72A09-0084-4E0E-BC18-46D1EDE3B7CF}" type="datetimeFigureOut">
              <a:rPr lang="ru-RU" smtClean="0"/>
              <a:pPr/>
              <a:t>23.03.2010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BBB30A4-4DAA-41E3-836C-5146626CA45B}"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6E72A09-0084-4E0E-BC18-46D1EDE3B7CF}" type="datetimeFigureOut">
              <a:rPr lang="ru-RU" smtClean="0"/>
              <a:pPr/>
              <a:t>23.03.2010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BBB30A4-4DAA-41E3-836C-5146626CA45B}"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6E72A09-0084-4E0E-BC18-46D1EDE3B7CF}" type="datetimeFigureOut">
              <a:rPr lang="ru-RU" smtClean="0"/>
              <a:pPr/>
              <a:t>23.03.2010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BBB30A4-4DAA-41E3-836C-5146626CA45B}"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6E72A09-0084-4E0E-BC18-46D1EDE3B7CF}" type="datetimeFigureOut">
              <a:rPr lang="ru-RU" smtClean="0"/>
              <a:pPr/>
              <a:t>23.03.2010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BBB30A4-4DAA-41E3-836C-5146626CA45B}"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6E72A09-0084-4E0E-BC18-46D1EDE3B7CF}" type="datetimeFigureOut">
              <a:rPr lang="ru-RU" smtClean="0"/>
              <a:pPr/>
              <a:t>23.03.2010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BBB30A4-4DAA-41E3-836C-5146626CA45B}"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6E72A09-0084-4E0E-BC18-46D1EDE3B7CF}" type="datetimeFigureOut">
              <a:rPr lang="ru-RU" smtClean="0"/>
              <a:pPr/>
              <a:t>23.03.2010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BBB30A4-4DAA-41E3-836C-5146626CA45B}"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6E72A09-0084-4E0E-BC18-46D1EDE3B7CF}" type="datetimeFigureOut">
              <a:rPr lang="ru-RU" smtClean="0"/>
              <a:pPr/>
              <a:t>23.03.2010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BBB30A4-4DAA-41E3-836C-5146626CA45B}"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6E72A09-0084-4E0E-BC18-46D1EDE3B7CF}" type="datetimeFigureOut">
              <a:rPr lang="ru-RU" smtClean="0"/>
              <a:pPr/>
              <a:t>23.03.2010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BBB30A4-4DAA-41E3-836C-5146626CA45B}"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72A09-0084-4E0E-BC18-46D1EDE3B7CF}" type="datetimeFigureOut">
              <a:rPr lang="ru-RU" smtClean="0"/>
              <a:pPr/>
              <a:t>23.03.2010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B30A4-4DAA-41E3-836C-5146626CA45B}"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5.xml"/><Relationship Id="rId7"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 Id="rId9"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6.xml"/><Relationship Id="rId7"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29.gi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29.gif"/><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29.gif"/><Relationship Id="rId4"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29.gif"/><Relationship Id="rId4"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23.xml"/><Relationship Id="rId7"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25.xml"/><Relationship Id="rId7"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30.bin"/><Relationship Id="rId5" Type="http://schemas.openxmlformats.org/officeDocument/2006/relationships/oleObject" Target="../embeddings/oleObject29.bin"/><Relationship Id="rId10" Type="http://schemas.openxmlformats.org/officeDocument/2006/relationships/oleObject" Target="../embeddings/oleObject34.bin"/><Relationship Id="rId4" Type="http://schemas.openxmlformats.org/officeDocument/2006/relationships/oleObject" Target="../embeddings/oleObject28.bin"/><Relationship Id="rId9" Type="http://schemas.openxmlformats.org/officeDocument/2006/relationships/oleObject" Target="../embeddings/oleObject33.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oleObject" Target="../embeddings/oleObject35.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oleObject" Target="../embeddings/oleObject36.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oleObject" Target="../embeddings/oleObject50.bin"/><Relationship Id="rId3" Type="http://schemas.openxmlformats.org/officeDocument/2006/relationships/notesSlide" Target="../notesSlides/notesSlide30.xml"/><Relationship Id="rId7" Type="http://schemas.openxmlformats.org/officeDocument/2006/relationships/oleObject" Target="../embeddings/oleObject44.bin"/><Relationship Id="rId12" Type="http://schemas.openxmlformats.org/officeDocument/2006/relationships/oleObject" Target="../embeddings/oleObject49.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43.bin"/><Relationship Id="rId11" Type="http://schemas.openxmlformats.org/officeDocument/2006/relationships/oleObject" Target="../embeddings/oleObject48.bin"/><Relationship Id="rId5" Type="http://schemas.openxmlformats.org/officeDocument/2006/relationships/oleObject" Target="../embeddings/oleObject42.bin"/><Relationship Id="rId10" Type="http://schemas.openxmlformats.org/officeDocument/2006/relationships/oleObject" Target="../embeddings/oleObject47.bin"/><Relationship Id="rId4" Type="http://schemas.openxmlformats.org/officeDocument/2006/relationships/oleObject" Target="../embeddings/oleObject41.bin"/><Relationship Id="rId9" Type="http://schemas.openxmlformats.org/officeDocument/2006/relationships/oleObject" Target="../embeddings/oleObject46.bin"/><Relationship Id="rId14" Type="http://schemas.openxmlformats.org/officeDocument/2006/relationships/oleObject" Target="../embeddings/oleObject5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oleObject" Target="../embeddings/oleObject55.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vmlDrawing" Target="../drawings/vmlDrawing20.vml"/><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60.bin"/><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vmlDrawing" Target="../drawings/vmlDrawing22.vml"/><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vmlDrawing" Target="../drawings/vmlDrawing23.vml"/><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vmlDrawing" Target="../drawings/vmlDrawing24.vml"/><Relationship Id="rId4" Type="http://schemas.openxmlformats.org/officeDocument/2006/relationships/oleObject" Target="../embeddings/oleObject6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oleObject" Target="../embeddings/oleObject68.bin"/><Relationship Id="rId5" Type="http://schemas.openxmlformats.org/officeDocument/2006/relationships/oleObject" Target="../embeddings/oleObject67.bin"/><Relationship Id="rId4" Type="http://schemas.openxmlformats.org/officeDocument/2006/relationships/oleObject" Target="../embeddings/oleObject66.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oleObject" Target="../embeddings/oleObject74.bin"/><Relationship Id="rId5" Type="http://schemas.openxmlformats.org/officeDocument/2006/relationships/oleObject" Target="../embeddings/oleObject73.bin"/><Relationship Id="rId4" Type="http://schemas.openxmlformats.org/officeDocument/2006/relationships/oleObject" Target="../embeddings/oleObject72.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vmlDrawing" Target="../drawings/vmlDrawing28.vml"/><Relationship Id="rId4" Type="http://schemas.openxmlformats.org/officeDocument/2006/relationships/oleObject" Target="../embeddings/oleObject75.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oleObject" Target="../embeddings/oleObject78.bin"/><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vmlDrawing" Target="../drawings/vmlDrawing30.vml"/><Relationship Id="rId4" Type="http://schemas.openxmlformats.org/officeDocument/2006/relationships/oleObject" Target="../embeddings/oleObject79.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vmlDrawing" Target="../drawings/vmlDrawing31.vml"/><Relationship Id="rId4" Type="http://schemas.openxmlformats.org/officeDocument/2006/relationships/oleObject" Target="../embeddings/oleObject80.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vmlDrawing" Target="../drawings/vmlDrawing32.vml"/><Relationship Id="rId4" Type="http://schemas.openxmlformats.org/officeDocument/2006/relationships/oleObject" Target="../embeddings/oleObject81.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6.xml"/><Relationship Id="rId1" Type="http://schemas.openxmlformats.org/officeDocument/2006/relationships/vmlDrawing" Target="../drawings/vmlDrawing33.v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vmlDrawing" Target="../drawings/vmlDrawing34.vml"/><Relationship Id="rId4" Type="http://schemas.openxmlformats.org/officeDocument/2006/relationships/oleObject" Target="../embeddings/oleObject83.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vmlDrawing" Target="../drawings/vmlDrawing35.vml"/><Relationship Id="rId5" Type="http://schemas.openxmlformats.org/officeDocument/2006/relationships/oleObject" Target="../embeddings/oleObject85.bin"/><Relationship Id="rId4" Type="http://schemas.openxmlformats.org/officeDocument/2006/relationships/oleObject" Target="../embeddings/oleObject84.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vmlDrawing" Target="../drawings/vmlDrawing36.vml"/><Relationship Id="rId4" Type="http://schemas.openxmlformats.org/officeDocument/2006/relationships/oleObject" Target="../embeddings/oleObject86.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6.xml"/><Relationship Id="rId1" Type="http://schemas.openxmlformats.org/officeDocument/2006/relationships/vmlDrawing" Target="../drawings/vmlDrawing37.vml"/><Relationship Id="rId4" Type="http://schemas.openxmlformats.org/officeDocument/2006/relationships/oleObject" Target="../embeddings/oleObject87.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vmlDrawing" Target="../drawings/vmlDrawing38.vml"/><Relationship Id="rId6" Type="http://schemas.openxmlformats.org/officeDocument/2006/relationships/oleObject" Target="../embeddings/oleObject90.bin"/><Relationship Id="rId5" Type="http://schemas.openxmlformats.org/officeDocument/2006/relationships/oleObject" Target="../embeddings/oleObject89.bin"/><Relationship Id="rId4" Type="http://schemas.openxmlformats.org/officeDocument/2006/relationships/oleObject" Target="../embeddings/oleObject88.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vmlDrawing" Target="../drawings/vmlDrawing39.vml"/><Relationship Id="rId4" Type="http://schemas.openxmlformats.org/officeDocument/2006/relationships/oleObject" Target="../embeddings/oleObject9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vmlDrawing" Target="../drawings/vmlDrawing40.vml"/><Relationship Id="rId4" Type="http://schemas.openxmlformats.org/officeDocument/2006/relationships/oleObject" Target="../embeddings/oleObject92.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vmlDrawing" Target="../drawings/vmlDrawing41.vml"/><Relationship Id="rId4" Type="http://schemas.openxmlformats.org/officeDocument/2006/relationships/oleObject" Target="../embeddings/oleObject93.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6.xml"/><Relationship Id="rId1" Type="http://schemas.openxmlformats.org/officeDocument/2006/relationships/vmlDrawing" Target="../drawings/vmlDrawing42.v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oleObject" Target="../embeddings/oleObject98.bin"/><Relationship Id="rId2" Type="http://schemas.openxmlformats.org/officeDocument/2006/relationships/slideLayout" Target="../slideLayouts/slideLayout6.xml"/><Relationship Id="rId1" Type="http://schemas.openxmlformats.org/officeDocument/2006/relationships/vmlDrawing" Target="../drawings/vmlDrawing43.vml"/><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oleObject" Target="../embeddings/oleObject95.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6.xml"/><Relationship Id="rId1" Type="http://schemas.openxmlformats.org/officeDocument/2006/relationships/vmlDrawing" Target="../drawings/vmlDrawing44.vml"/><Relationship Id="rId4" Type="http://schemas.openxmlformats.org/officeDocument/2006/relationships/oleObject" Target="../embeddings/oleObject99.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vmlDrawing" Target="../drawings/vmlDrawing45.vml"/><Relationship Id="rId5" Type="http://schemas.openxmlformats.org/officeDocument/2006/relationships/oleObject" Target="../embeddings/oleObject101.bin"/><Relationship Id="rId4" Type="http://schemas.openxmlformats.org/officeDocument/2006/relationships/oleObject" Target="../embeddings/oleObject100.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xml"/><Relationship Id="rId1" Type="http://schemas.openxmlformats.org/officeDocument/2006/relationships/vmlDrawing" Target="../drawings/vmlDrawing46.vml"/><Relationship Id="rId4" Type="http://schemas.openxmlformats.org/officeDocument/2006/relationships/oleObject" Target="../embeddings/oleObject102.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6.xml"/><Relationship Id="rId1" Type="http://schemas.openxmlformats.org/officeDocument/2006/relationships/vmlDrawing" Target="../drawings/vmlDrawing47.vml"/><Relationship Id="rId5" Type="http://schemas.openxmlformats.org/officeDocument/2006/relationships/oleObject" Target="../embeddings/oleObject104.bin"/><Relationship Id="rId4" Type="http://schemas.openxmlformats.org/officeDocument/2006/relationships/oleObject" Target="../embeddings/oleObject103.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6.xml"/><Relationship Id="rId1" Type="http://schemas.openxmlformats.org/officeDocument/2006/relationships/vmlDrawing" Target="../drawings/vmlDrawing48.vml"/><Relationship Id="rId5" Type="http://schemas.openxmlformats.org/officeDocument/2006/relationships/oleObject" Target="../embeddings/oleObject106.bin"/><Relationship Id="rId4" Type="http://schemas.openxmlformats.org/officeDocument/2006/relationships/oleObject" Target="../embeddings/oleObject105.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6.xml"/><Relationship Id="rId1" Type="http://schemas.openxmlformats.org/officeDocument/2006/relationships/vmlDrawing" Target="../drawings/vmlDrawing49.vml"/><Relationship Id="rId5" Type="http://schemas.openxmlformats.org/officeDocument/2006/relationships/oleObject" Target="../embeddings/oleObject108.bin"/><Relationship Id="rId4" Type="http://schemas.openxmlformats.org/officeDocument/2006/relationships/oleObject" Target="../embeddings/oleObject107.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6.xml"/><Relationship Id="rId1" Type="http://schemas.openxmlformats.org/officeDocument/2006/relationships/vmlDrawing" Target="../drawings/vmlDrawing50.vml"/><Relationship Id="rId4" Type="http://schemas.openxmlformats.org/officeDocument/2006/relationships/oleObject" Target="../embeddings/oleObject109.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b="1" dirty="0" smtClean="0">
                <a:latin typeface="Arial Black" pitchFamily="34" charset="0"/>
                <a:ea typeface="Tahoma" pitchFamily="34" charset="0"/>
                <a:cs typeface="Tahoma" pitchFamily="34" charset="0"/>
              </a:rPr>
              <a:t>PDE </a:t>
            </a:r>
            <a:r>
              <a:rPr lang="ru-RU" b="1" dirty="0" smtClean="0">
                <a:latin typeface="Arial Black" pitchFamily="34" charset="0"/>
                <a:ea typeface="Tahoma" pitchFamily="34" charset="0"/>
                <a:cs typeface="Tahoma" pitchFamily="34" charset="0"/>
              </a:rPr>
              <a:t>в обработке видео Оптический поток</a:t>
            </a:r>
            <a:endParaRPr lang="ru-RU" b="1" dirty="0">
              <a:latin typeface="Arial Black" pitchFamily="34" charset="0"/>
              <a:ea typeface="Tahoma" pitchFamily="34" charset="0"/>
              <a:cs typeface="Tahoma" pitchFamily="34" charset="0"/>
            </a:endParaRPr>
          </a:p>
        </p:txBody>
      </p:sp>
      <p:sp>
        <p:nvSpPr>
          <p:cNvPr id="3" name="Подзаголовок 2"/>
          <p:cNvSpPr>
            <a:spLocks noGrp="1"/>
          </p:cNvSpPr>
          <p:nvPr>
            <p:ph type="subTitle" idx="1"/>
          </p:nvPr>
        </p:nvSpPr>
        <p:spPr/>
        <p:txBody>
          <a:bodyPr/>
          <a:lstStyle/>
          <a:p>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Взаимная корреляция сигналов</a:t>
            </a:r>
            <a:endParaRPr lang="ru-RU" dirty="0"/>
          </a:p>
        </p:txBody>
      </p:sp>
      <p:graphicFrame>
        <p:nvGraphicFramePr>
          <p:cNvPr id="3" name="Объект 2"/>
          <p:cNvGraphicFramePr>
            <a:graphicFrameLocks noChangeAspect="1"/>
          </p:cNvGraphicFramePr>
          <p:nvPr/>
        </p:nvGraphicFramePr>
        <p:xfrm>
          <a:off x="1428728" y="1714488"/>
          <a:ext cx="6061753" cy="3071834"/>
        </p:xfrm>
        <a:graphic>
          <a:graphicData uri="http://schemas.openxmlformats.org/presentationml/2006/ole">
            <p:oleObj spid="_x0000_s172034" name="Формула" r:id="rId4" imgW="1879560" imgH="952200" progId="Equation.3">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Оптический поток</a:t>
            </a:r>
            <a:endParaRPr lang="ru-RU" dirty="0">
              <a:latin typeface="Tahoma" pitchFamily="34" charset="0"/>
              <a:ea typeface="Tahoma" pitchFamily="34" charset="0"/>
              <a:cs typeface="Tahoma" pitchFamily="34" charset="0"/>
            </a:endParaRPr>
          </a:p>
        </p:txBody>
      </p:sp>
      <p:sp>
        <p:nvSpPr>
          <p:cNvPr id="3" name="TextBox 2"/>
          <p:cNvSpPr txBox="1"/>
          <p:nvPr/>
        </p:nvSpPr>
        <p:spPr>
          <a:xfrm>
            <a:off x="571472" y="1571612"/>
            <a:ext cx="8143932" cy="2308324"/>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Методы нахождения</a:t>
            </a:r>
          </a:p>
          <a:p>
            <a:pPr>
              <a:buFont typeface="Arial" pitchFamily="34" charset="0"/>
              <a:buChar char="•"/>
            </a:pPr>
            <a:r>
              <a:rPr lang="ru-RU" dirty="0" smtClean="0">
                <a:latin typeface="Tahoma" pitchFamily="34" charset="0"/>
                <a:ea typeface="Tahoma" pitchFamily="34" charset="0"/>
                <a:cs typeface="Tahoma" pitchFamily="34" charset="0"/>
              </a:rPr>
              <a:t> Фазовая корреляция</a:t>
            </a:r>
          </a:p>
          <a:p>
            <a:pPr lvl="1">
              <a:buFont typeface="Arial" pitchFamily="34" charset="0"/>
              <a:buChar char="•"/>
            </a:pPr>
            <a:r>
              <a:rPr lang="ru-RU" dirty="0" smtClean="0">
                <a:latin typeface="Tahoma" pitchFamily="34" charset="0"/>
                <a:ea typeface="Tahoma" pitchFamily="34" charset="0"/>
                <a:cs typeface="Tahoma" pitchFamily="34" charset="0"/>
              </a:rPr>
              <a:t> преобразование Фурье</a:t>
            </a:r>
          </a:p>
          <a:p>
            <a:pPr lvl="1">
              <a:buFont typeface="Arial" pitchFamily="34" charset="0"/>
              <a:buChar char="•"/>
            </a:pPr>
            <a:r>
              <a:rPr lang="ru-RU" dirty="0" smtClean="0">
                <a:latin typeface="Tahoma" pitchFamily="34" charset="0"/>
                <a:ea typeface="Tahoma" pitchFamily="34" charset="0"/>
                <a:cs typeface="Tahoma" pitchFamily="34" charset="0"/>
              </a:rPr>
              <a:t> только прямолинейное движение</a:t>
            </a:r>
          </a:p>
          <a:p>
            <a:pPr lvl="1">
              <a:buFont typeface="Arial" pitchFamily="34" charset="0"/>
              <a:buChar char="•"/>
            </a:pPr>
            <a:r>
              <a:rPr lang="ru-RU" dirty="0" smtClean="0">
                <a:latin typeface="Tahoma" pitchFamily="34" charset="0"/>
                <a:ea typeface="Tahoma" pitchFamily="34" charset="0"/>
                <a:cs typeface="Tahoma" pitchFamily="34" charset="0"/>
              </a:rPr>
              <a:t> все точки перемещаются одинаково</a:t>
            </a:r>
          </a:p>
          <a:p>
            <a:pPr>
              <a:buFont typeface="Arial" pitchFamily="34" charset="0"/>
              <a:buChar char="•"/>
            </a:pPr>
            <a:r>
              <a:rPr lang="ru-RU" dirty="0" smtClean="0">
                <a:latin typeface="Tahoma" pitchFamily="34" charset="0"/>
                <a:ea typeface="Tahoma" pitchFamily="34" charset="0"/>
                <a:cs typeface="Tahoma" pitchFamily="34" charset="0"/>
              </a:rPr>
              <a:t> </a:t>
            </a:r>
            <a:r>
              <a:rPr lang="ru-RU" b="1" dirty="0" smtClean="0">
                <a:latin typeface="Tahoma" pitchFamily="34" charset="0"/>
                <a:ea typeface="Tahoma" pitchFamily="34" charset="0"/>
                <a:cs typeface="Tahoma" pitchFamily="34" charset="0"/>
              </a:rPr>
              <a:t>Блочные методы</a:t>
            </a:r>
          </a:p>
          <a:p>
            <a:pPr lvl="1">
              <a:buFont typeface="Arial" pitchFamily="34" charset="0"/>
              <a:buChar char="•"/>
            </a:pPr>
            <a:r>
              <a:rPr lang="ru-RU" dirty="0">
                <a:latin typeface="Tahoma" pitchFamily="34" charset="0"/>
                <a:ea typeface="Tahoma" pitchFamily="34" charset="0"/>
                <a:cs typeface="Tahoma" pitchFamily="34" charset="0"/>
              </a:rPr>
              <a:t> </a:t>
            </a:r>
            <a:r>
              <a:rPr lang="ru-RU" dirty="0" smtClean="0">
                <a:latin typeface="Tahoma" pitchFamily="34" charset="0"/>
                <a:ea typeface="Tahoma" pitchFamily="34" charset="0"/>
                <a:cs typeface="Tahoma" pitchFamily="34" charset="0"/>
              </a:rPr>
              <a:t>поиск похожих блоков</a:t>
            </a:r>
          </a:p>
          <a:p>
            <a:pPr lvl="1">
              <a:buFont typeface="Arial" pitchFamily="34" charset="0"/>
              <a:buChar char="•"/>
            </a:pPr>
            <a:r>
              <a:rPr lang="ru-RU" dirty="0">
                <a:latin typeface="Tahoma" pitchFamily="34" charset="0"/>
                <a:ea typeface="Tahoma" pitchFamily="34" charset="0"/>
                <a:cs typeface="Tahoma" pitchFamily="34" charset="0"/>
              </a:rPr>
              <a:t> </a:t>
            </a:r>
            <a:r>
              <a:rPr lang="ru-RU" dirty="0" smtClean="0">
                <a:latin typeface="Tahoma" pitchFamily="34" charset="0"/>
                <a:ea typeface="Tahoma" pitchFamily="34" charset="0"/>
                <a:cs typeface="Tahoma" pitchFamily="34" charset="0"/>
              </a:rPr>
              <a:t>все точки блока перемещаются одинаково</a:t>
            </a:r>
          </a:p>
        </p:txBody>
      </p:sp>
      <p:graphicFrame>
        <p:nvGraphicFramePr>
          <p:cNvPr id="4" name="Таблица 3"/>
          <p:cNvGraphicFramePr>
            <a:graphicFrameLocks noGrp="1"/>
          </p:cNvGraphicFramePr>
          <p:nvPr/>
        </p:nvGraphicFramePr>
        <p:xfrm>
          <a:off x="1357290" y="4468834"/>
          <a:ext cx="2047869" cy="1246182"/>
        </p:xfrm>
        <a:graphic>
          <a:graphicData uri="http://schemas.openxmlformats.org/drawingml/2006/table">
            <a:tbl>
              <a:tblPr firstRow="1" bandRow="1">
                <a:tableStyleId>{5940675A-B579-460E-94D1-54222C63F5DA}</a:tableStyleId>
              </a:tblPr>
              <a:tblGrid>
                <a:gridCol w="682623"/>
                <a:gridCol w="682623"/>
                <a:gridCol w="682623"/>
              </a:tblGrid>
              <a:tr h="415394">
                <a:tc>
                  <a:txBody>
                    <a:bodyPr/>
                    <a:lstStyle/>
                    <a:p>
                      <a:endParaRPr lang="ru-RU" dirty="0"/>
                    </a:p>
                  </a:txBody>
                  <a:tcPr>
                    <a:solidFill>
                      <a:srgbClr val="92D050"/>
                    </a:solidFill>
                  </a:tcPr>
                </a:tc>
                <a:tc>
                  <a:txBody>
                    <a:bodyPr/>
                    <a:lstStyle/>
                    <a:p>
                      <a:endParaRPr lang="ru-RU"/>
                    </a:p>
                  </a:txBody>
                  <a:tcPr>
                    <a:solidFill>
                      <a:srgbClr val="92D050"/>
                    </a:solidFill>
                  </a:tcPr>
                </a:tc>
                <a:tc>
                  <a:txBody>
                    <a:bodyPr/>
                    <a:lstStyle/>
                    <a:p>
                      <a:endParaRPr lang="ru-RU" dirty="0"/>
                    </a:p>
                  </a:txBody>
                  <a:tcPr>
                    <a:solidFill>
                      <a:srgbClr val="92D050"/>
                    </a:solidFill>
                  </a:tcPr>
                </a:tc>
              </a:tr>
              <a:tr h="415394">
                <a:tc>
                  <a:txBody>
                    <a:bodyPr/>
                    <a:lstStyle/>
                    <a:p>
                      <a:endParaRPr lang="ru-RU"/>
                    </a:p>
                  </a:txBody>
                  <a:tcPr>
                    <a:solidFill>
                      <a:srgbClr val="92D050"/>
                    </a:solidFill>
                  </a:tcPr>
                </a:tc>
                <a:tc>
                  <a:txBody>
                    <a:bodyPr/>
                    <a:lstStyle/>
                    <a:p>
                      <a:endParaRPr lang="ru-RU" dirty="0"/>
                    </a:p>
                  </a:txBody>
                  <a:tcPr>
                    <a:solidFill>
                      <a:srgbClr val="FF0000"/>
                    </a:solidFill>
                  </a:tcPr>
                </a:tc>
                <a:tc>
                  <a:txBody>
                    <a:bodyPr/>
                    <a:lstStyle/>
                    <a:p>
                      <a:endParaRPr lang="ru-RU" dirty="0"/>
                    </a:p>
                  </a:txBody>
                  <a:tcPr>
                    <a:solidFill>
                      <a:srgbClr val="FFFF00"/>
                    </a:solidFill>
                  </a:tcPr>
                </a:tc>
              </a:tr>
              <a:tr h="415394">
                <a:tc>
                  <a:txBody>
                    <a:bodyPr/>
                    <a:lstStyle/>
                    <a:p>
                      <a:endParaRPr lang="ru-RU" dirty="0"/>
                    </a:p>
                  </a:txBody>
                  <a:tcPr>
                    <a:solidFill>
                      <a:srgbClr val="92D050"/>
                    </a:solidFill>
                  </a:tcPr>
                </a:tc>
                <a:tc>
                  <a:txBody>
                    <a:bodyPr/>
                    <a:lstStyle/>
                    <a:p>
                      <a:endParaRPr lang="ru-RU" dirty="0"/>
                    </a:p>
                  </a:txBody>
                  <a:tcPr>
                    <a:solidFill>
                      <a:srgbClr val="92D050"/>
                    </a:solidFill>
                  </a:tcPr>
                </a:tc>
                <a:tc>
                  <a:txBody>
                    <a:bodyPr/>
                    <a:lstStyle/>
                    <a:p>
                      <a:endParaRPr lang="ru-RU" dirty="0"/>
                    </a:p>
                  </a:txBody>
                  <a:tcPr>
                    <a:solidFill>
                      <a:srgbClr val="92D050"/>
                    </a:solidFill>
                  </a:tcPr>
                </a:tc>
              </a:tr>
            </a:tbl>
          </a:graphicData>
        </a:graphic>
      </p:graphicFrame>
      <p:graphicFrame>
        <p:nvGraphicFramePr>
          <p:cNvPr id="5" name="Таблица 4"/>
          <p:cNvGraphicFramePr>
            <a:graphicFrameLocks noGrp="1"/>
          </p:cNvGraphicFramePr>
          <p:nvPr/>
        </p:nvGraphicFramePr>
        <p:xfrm>
          <a:off x="4929190" y="4429132"/>
          <a:ext cx="2047869" cy="1246182"/>
        </p:xfrm>
        <a:graphic>
          <a:graphicData uri="http://schemas.openxmlformats.org/drawingml/2006/table">
            <a:tbl>
              <a:tblPr firstRow="1" bandRow="1">
                <a:tableStyleId>{5940675A-B579-460E-94D1-54222C63F5DA}</a:tableStyleId>
              </a:tblPr>
              <a:tblGrid>
                <a:gridCol w="682623"/>
                <a:gridCol w="682623"/>
                <a:gridCol w="682623"/>
              </a:tblGrid>
              <a:tr h="415394">
                <a:tc>
                  <a:txBody>
                    <a:bodyPr/>
                    <a:lstStyle/>
                    <a:p>
                      <a:endParaRPr lang="ru-RU" dirty="0"/>
                    </a:p>
                  </a:txBody>
                  <a:tcPr>
                    <a:solidFill>
                      <a:srgbClr val="FF0000"/>
                    </a:solidFill>
                  </a:tcPr>
                </a:tc>
                <a:tc>
                  <a:txBody>
                    <a:bodyPr/>
                    <a:lstStyle/>
                    <a:p>
                      <a:endParaRPr lang="ru-RU" dirty="0"/>
                    </a:p>
                  </a:txBody>
                  <a:tcPr>
                    <a:solidFill>
                      <a:srgbClr val="92D050"/>
                    </a:solidFill>
                  </a:tcPr>
                </a:tc>
                <a:tc>
                  <a:txBody>
                    <a:bodyPr/>
                    <a:lstStyle/>
                    <a:p>
                      <a:endParaRPr lang="ru-RU" dirty="0"/>
                    </a:p>
                  </a:txBody>
                  <a:tcPr>
                    <a:solidFill>
                      <a:srgbClr val="92D050"/>
                    </a:solidFill>
                  </a:tcPr>
                </a:tc>
              </a:tr>
              <a:tr h="415394">
                <a:tc>
                  <a:txBody>
                    <a:bodyPr/>
                    <a:lstStyle/>
                    <a:p>
                      <a:endParaRPr lang="ru-RU"/>
                    </a:p>
                  </a:txBody>
                  <a:tcPr>
                    <a:solidFill>
                      <a:srgbClr val="92D050"/>
                    </a:solidFill>
                  </a:tcPr>
                </a:tc>
                <a:tc>
                  <a:txBody>
                    <a:bodyPr/>
                    <a:lstStyle/>
                    <a:p>
                      <a:endParaRPr lang="ru-RU"/>
                    </a:p>
                  </a:txBody>
                  <a:tcPr>
                    <a:solidFill>
                      <a:srgbClr val="92D050"/>
                    </a:solidFill>
                  </a:tcPr>
                </a:tc>
                <a:tc>
                  <a:txBody>
                    <a:bodyPr/>
                    <a:lstStyle/>
                    <a:p>
                      <a:endParaRPr lang="ru-RU" dirty="0"/>
                    </a:p>
                  </a:txBody>
                  <a:tcPr>
                    <a:solidFill>
                      <a:srgbClr val="92D050"/>
                    </a:solidFill>
                  </a:tcPr>
                </a:tc>
              </a:tr>
              <a:tr h="415394">
                <a:tc>
                  <a:txBody>
                    <a:bodyPr/>
                    <a:lstStyle/>
                    <a:p>
                      <a:endParaRPr lang="ru-RU"/>
                    </a:p>
                  </a:txBody>
                  <a:tcPr>
                    <a:solidFill>
                      <a:srgbClr val="92D050"/>
                    </a:solidFill>
                  </a:tcPr>
                </a:tc>
                <a:tc>
                  <a:txBody>
                    <a:bodyPr/>
                    <a:lstStyle/>
                    <a:p>
                      <a:endParaRPr lang="ru-RU"/>
                    </a:p>
                  </a:txBody>
                  <a:tcPr>
                    <a:solidFill>
                      <a:srgbClr val="92D050"/>
                    </a:solidFill>
                  </a:tcPr>
                </a:tc>
                <a:tc>
                  <a:txBody>
                    <a:bodyPr/>
                    <a:lstStyle/>
                    <a:p>
                      <a:endParaRPr lang="ru-RU" dirty="0"/>
                    </a:p>
                  </a:txBody>
                  <a:tcPr>
                    <a:solidFill>
                      <a:srgbClr val="FFFF00"/>
                    </a:solidFill>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Оптический поток</a:t>
            </a:r>
            <a:endParaRPr lang="ru-RU" dirty="0">
              <a:latin typeface="Tahoma" pitchFamily="34" charset="0"/>
              <a:ea typeface="Tahoma" pitchFamily="34" charset="0"/>
              <a:cs typeface="Tahoma" pitchFamily="34" charset="0"/>
            </a:endParaRPr>
          </a:p>
        </p:txBody>
      </p:sp>
      <p:sp>
        <p:nvSpPr>
          <p:cNvPr id="3" name="TextBox 2"/>
          <p:cNvSpPr txBox="1"/>
          <p:nvPr/>
        </p:nvSpPr>
        <p:spPr>
          <a:xfrm>
            <a:off x="571472" y="1571612"/>
            <a:ext cx="7858180" cy="2862322"/>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Методы нахождения</a:t>
            </a:r>
          </a:p>
          <a:p>
            <a:pPr>
              <a:buFont typeface="Arial" pitchFamily="34" charset="0"/>
              <a:buChar char="•"/>
            </a:pPr>
            <a:r>
              <a:rPr lang="ru-RU" b="1" dirty="0" smtClean="0">
                <a:latin typeface="Tahoma" pitchFamily="34" charset="0"/>
                <a:ea typeface="Tahoma" pitchFamily="34" charset="0"/>
                <a:cs typeface="Tahoma" pitchFamily="34" charset="0"/>
              </a:rPr>
              <a:t> </a:t>
            </a:r>
            <a:r>
              <a:rPr lang="ru-RU" dirty="0" smtClean="0">
                <a:latin typeface="Tahoma" pitchFamily="34" charset="0"/>
                <a:ea typeface="Tahoma" pitchFamily="34" charset="0"/>
                <a:cs typeface="Tahoma" pitchFamily="34" charset="0"/>
              </a:rPr>
              <a:t>Фазовая корреляция</a:t>
            </a:r>
          </a:p>
          <a:p>
            <a:pPr lvl="1">
              <a:buFont typeface="Arial" pitchFamily="34" charset="0"/>
              <a:buChar char="•"/>
            </a:pPr>
            <a:r>
              <a:rPr lang="ru-RU" dirty="0" smtClean="0">
                <a:latin typeface="Tahoma" pitchFamily="34" charset="0"/>
                <a:ea typeface="Tahoma" pitchFamily="34" charset="0"/>
                <a:cs typeface="Tahoma" pitchFamily="34" charset="0"/>
              </a:rPr>
              <a:t> преобразование Фурье</a:t>
            </a:r>
          </a:p>
          <a:p>
            <a:pPr lvl="1">
              <a:buFont typeface="Arial" pitchFamily="34" charset="0"/>
              <a:buChar char="•"/>
            </a:pPr>
            <a:r>
              <a:rPr lang="ru-RU" dirty="0" smtClean="0">
                <a:latin typeface="Tahoma" pitchFamily="34" charset="0"/>
                <a:ea typeface="Tahoma" pitchFamily="34" charset="0"/>
                <a:cs typeface="Tahoma" pitchFamily="34" charset="0"/>
              </a:rPr>
              <a:t> только прямолинейное движение</a:t>
            </a:r>
          </a:p>
          <a:p>
            <a:pPr lvl="1">
              <a:buFont typeface="Arial" pitchFamily="34" charset="0"/>
              <a:buChar char="•"/>
            </a:pPr>
            <a:r>
              <a:rPr lang="ru-RU" dirty="0" smtClean="0">
                <a:latin typeface="Tahoma" pitchFamily="34" charset="0"/>
                <a:ea typeface="Tahoma" pitchFamily="34" charset="0"/>
                <a:cs typeface="Tahoma" pitchFamily="34" charset="0"/>
              </a:rPr>
              <a:t> все точки перемещаются одинаково</a:t>
            </a:r>
          </a:p>
          <a:p>
            <a:pPr>
              <a:buFont typeface="Arial" pitchFamily="34" charset="0"/>
              <a:buChar char="•"/>
            </a:pPr>
            <a:r>
              <a:rPr lang="ru-RU" b="1" dirty="0" smtClean="0">
                <a:latin typeface="Tahoma" pitchFamily="34" charset="0"/>
                <a:ea typeface="Tahoma" pitchFamily="34" charset="0"/>
                <a:cs typeface="Tahoma" pitchFamily="34" charset="0"/>
              </a:rPr>
              <a:t> </a:t>
            </a:r>
            <a:r>
              <a:rPr lang="ru-RU" dirty="0" smtClean="0">
                <a:latin typeface="Tahoma" pitchFamily="34" charset="0"/>
                <a:ea typeface="Tahoma" pitchFamily="34" charset="0"/>
                <a:cs typeface="Tahoma" pitchFamily="34" charset="0"/>
              </a:rPr>
              <a:t>Блочные методы</a:t>
            </a:r>
          </a:p>
          <a:p>
            <a:pPr lvl="1">
              <a:buFont typeface="Arial" pitchFamily="34" charset="0"/>
              <a:buChar char="•"/>
            </a:pPr>
            <a:r>
              <a:rPr lang="ru-RU" dirty="0">
                <a:latin typeface="Tahoma" pitchFamily="34" charset="0"/>
                <a:ea typeface="Tahoma" pitchFamily="34" charset="0"/>
                <a:cs typeface="Tahoma" pitchFamily="34" charset="0"/>
              </a:rPr>
              <a:t> </a:t>
            </a:r>
            <a:r>
              <a:rPr lang="ru-RU" dirty="0" smtClean="0">
                <a:latin typeface="Tahoma" pitchFamily="34" charset="0"/>
                <a:ea typeface="Tahoma" pitchFamily="34" charset="0"/>
                <a:cs typeface="Tahoma" pitchFamily="34" charset="0"/>
              </a:rPr>
              <a:t>поиск похожих блоков</a:t>
            </a:r>
          </a:p>
          <a:p>
            <a:pPr lvl="1">
              <a:buFont typeface="Arial" pitchFamily="34" charset="0"/>
              <a:buChar char="•"/>
            </a:pPr>
            <a:r>
              <a:rPr lang="ru-RU" dirty="0" smtClean="0">
                <a:latin typeface="Tahoma" pitchFamily="34" charset="0"/>
                <a:ea typeface="Tahoma" pitchFamily="34" charset="0"/>
                <a:cs typeface="Tahoma" pitchFamily="34" charset="0"/>
              </a:rPr>
              <a:t> все точки блока перемещаются одинаково</a:t>
            </a:r>
          </a:p>
          <a:p>
            <a:pPr>
              <a:buFont typeface="Arial" pitchFamily="34" charset="0"/>
              <a:buChar char="•"/>
            </a:pPr>
            <a:r>
              <a:rPr lang="ru-RU" b="1" dirty="0" smtClean="0">
                <a:latin typeface="Tahoma" pitchFamily="34" charset="0"/>
                <a:ea typeface="Tahoma" pitchFamily="34" charset="0"/>
                <a:cs typeface="Tahoma" pitchFamily="34" charset="0"/>
              </a:rPr>
              <a:t> Вариационные методы</a:t>
            </a:r>
          </a:p>
          <a:p>
            <a:pPr lvl="1">
              <a:buFont typeface="Arial" pitchFamily="34" charset="0"/>
              <a:buChar char="•"/>
            </a:pPr>
            <a:r>
              <a:rPr lang="ru-RU" dirty="0" smtClean="0">
                <a:latin typeface="Tahoma" pitchFamily="34" charset="0"/>
                <a:ea typeface="Tahoma" pitchFamily="34" charset="0"/>
                <a:cs typeface="Tahoma" pitchFamily="34" charset="0"/>
              </a:rPr>
              <a:t> минимизация некоторого функционала</a:t>
            </a:r>
          </a:p>
        </p:txBody>
      </p:sp>
      <p:graphicFrame>
        <p:nvGraphicFramePr>
          <p:cNvPr id="4" name="Объект 3"/>
          <p:cNvGraphicFramePr>
            <a:graphicFrameLocks noChangeAspect="1"/>
          </p:cNvGraphicFramePr>
          <p:nvPr/>
        </p:nvGraphicFramePr>
        <p:xfrm>
          <a:off x="714348" y="5214950"/>
          <a:ext cx="4143375" cy="1231900"/>
        </p:xfrm>
        <a:graphic>
          <a:graphicData uri="http://schemas.openxmlformats.org/presentationml/2006/ole">
            <p:oleObj spid="_x0000_s63489" name="Формула" r:id="rId4" imgW="2692080" imgH="799920" progId="Equation.3">
              <p:embed/>
            </p:oleObj>
          </a:graphicData>
        </a:graphic>
      </p:graphicFrame>
      <p:graphicFrame>
        <p:nvGraphicFramePr>
          <p:cNvPr id="5" name="Объект 4"/>
          <p:cNvGraphicFramePr>
            <a:graphicFrameLocks noChangeAspect="1"/>
          </p:cNvGraphicFramePr>
          <p:nvPr/>
        </p:nvGraphicFramePr>
        <p:xfrm>
          <a:off x="3214678" y="4572008"/>
          <a:ext cx="2143140" cy="504268"/>
        </p:xfrm>
        <a:graphic>
          <a:graphicData uri="http://schemas.openxmlformats.org/presentationml/2006/ole">
            <p:oleObj spid="_x0000_s63490" name="Формула" r:id="rId5" imgW="863280" imgH="203040" progId="Equation.3">
              <p:embed/>
            </p:oleObj>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Оптический поток</a:t>
            </a:r>
            <a:endParaRPr lang="ru-RU" dirty="0">
              <a:latin typeface="Tahoma" pitchFamily="34" charset="0"/>
              <a:ea typeface="Tahoma" pitchFamily="34" charset="0"/>
              <a:cs typeface="Tahoma" pitchFamily="34" charset="0"/>
            </a:endParaRPr>
          </a:p>
        </p:txBody>
      </p:sp>
      <p:sp>
        <p:nvSpPr>
          <p:cNvPr id="3" name="TextBox 2"/>
          <p:cNvSpPr txBox="1"/>
          <p:nvPr/>
        </p:nvSpPr>
        <p:spPr>
          <a:xfrm>
            <a:off x="571472" y="1928802"/>
            <a:ext cx="7858180" cy="1754326"/>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Вариационные методы</a:t>
            </a:r>
          </a:p>
          <a:p>
            <a:pPr>
              <a:buFont typeface="Arial" pitchFamily="34" charset="0"/>
              <a:buChar char="•"/>
            </a:pPr>
            <a:r>
              <a:rPr lang="ru-RU" dirty="0" smtClean="0">
                <a:latin typeface="Tahoma" pitchFamily="34" charset="0"/>
                <a:ea typeface="Tahoma" pitchFamily="34" charset="0"/>
                <a:cs typeface="Tahoma" pitchFamily="34" charset="0"/>
              </a:rPr>
              <a:t>формулировка в виде задачи оптимизации</a:t>
            </a:r>
          </a:p>
          <a:p>
            <a:pPr>
              <a:buFont typeface="Arial" pitchFamily="34" charset="0"/>
              <a:buChar char="•"/>
            </a:pPr>
            <a:r>
              <a:rPr lang="ru-RU" dirty="0" smtClean="0">
                <a:latin typeface="Tahoma" pitchFamily="34" charset="0"/>
                <a:ea typeface="Tahoma" pitchFamily="34" charset="0"/>
                <a:cs typeface="Tahoma" pitchFamily="34" charset="0"/>
              </a:rPr>
              <a:t>плотное поле скоростей</a:t>
            </a:r>
          </a:p>
          <a:p>
            <a:pPr lvl="1">
              <a:buFont typeface="Arial" pitchFamily="34" charset="0"/>
              <a:buChar char="•"/>
            </a:pPr>
            <a:r>
              <a:rPr lang="ru-RU" dirty="0" smtClean="0">
                <a:latin typeface="Tahoma" pitchFamily="34" charset="0"/>
                <a:ea typeface="Tahoma" pitchFamily="34" charset="0"/>
                <a:cs typeface="Tahoma" pitchFamily="34" charset="0"/>
              </a:rPr>
              <a:t>для каждого пикселя</a:t>
            </a:r>
          </a:p>
          <a:p>
            <a:pPr>
              <a:buFont typeface="Arial" pitchFamily="34" charset="0"/>
              <a:buChar char="•"/>
            </a:pPr>
            <a:r>
              <a:rPr lang="ru-RU" dirty="0" smtClean="0">
                <a:latin typeface="Tahoma" pitchFamily="34" charset="0"/>
                <a:ea typeface="Tahoma" pitchFamily="34" charset="0"/>
                <a:cs typeface="Tahoma" pitchFamily="34" charset="0"/>
              </a:rPr>
              <a:t>высокая точность</a:t>
            </a:r>
          </a:p>
          <a:p>
            <a:pPr lvl="1">
              <a:buFont typeface="Arial" pitchFamily="34" charset="0"/>
              <a:buChar char="•"/>
            </a:pPr>
            <a:r>
              <a:rPr lang="ru-RU" dirty="0">
                <a:latin typeface="Tahoma" pitchFamily="34" charset="0"/>
                <a:ea typeface="Tahoma" pitchFamily="34" charset="0"/>
                <a:cs typeface="Tahoma" pitchFamily="34" charset="0"/>
              </a:rPr>
              <a:t>с</a:t>
            </a:r>
            <a:r>
              <a:rPr lang="ru-RU" dirty="0" smtClean="0">
                <a:latin typeface="Tahoma" pitchFamily="34" charset="0"/>
                <a:ea typeface="Tahoma" pitchFamily="34" charset="0"/>
                <a:cs typeface="Tahoma" pitchFamily="34" charset="0"/>
              </a:rPr>
              <a:t>мещение не обязательно кратно размеру пикселя</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Оптический поток</a:t>
            </a:r>
            <a:endParaRPr lang="ru-RU" dirty="0">
              <a:latin typeface="Tahoma" pitchFamily="34" charset="0"/>
              <a:ea typeface="Tahoma" pitchFamily="34" charset="0"/>
              <a:cs typeface="Tahoma" pitchFamily="34" charset="0"/>
            </a:endParaRPr>
          </a:p>
        </p:txBody>
      </p:sp>
      <p:sp>
        <p:nvSpPr>
          <p:cNvPr id="3" name="TextBox 2"/>
          <p:cNvSpPr txBox="1"/>
          <p:nvPr/>
        </p:nvSpPr>
        <p:spPr>
          <a:xfrm>
            <a:off x="642910" y="1571612"/>
            <a:ext cx="7358114" cy="3016210"/>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Построение модели</a:t>
            </a:r>
          </a:p>
          <a:p>
            <a:pPr>
              <a:buFont typeface="Arial" pitchFamily="34" charset="0"/>
              <a:buChar char="•"/>
            </a:pPr>
            <a:r>
              <a:rPr lang="ru-RU" b="1" dirty="0" smtClean="0">
                <a:latin typeface="Tahoma" pitchFamily="34" charset="0"/>
                <a:ea typeface="Tahoma" pitchFamily="34" charset="0"/>
                <a:cs typeface="Tahoma" pitchFamily="34" charset="0"/>
              </a:rPr>
              <a:t>Дано</a:t>
            </a:r>
            <a:r>
              <a:rPr lang="ru-RU" dirty="0" smtClean="0">
                <a:latin typeface="Tahoma" pitchFamily="34" charset="0"/>
                <a:ea typeface="Tahoma" pitchFamily="34" charset="0"/>
                <a:cs typeface="Tahoma" pitchFamily="34" charset="0"/>
              </a:rPr>
              <a:t>:</a:t>
            </a:r>
          </a:p>
          <a:p>
            <a:pPr lvl="1">
              <a:buFont typeface="Arial" pitchFamily="34" charset="0"/>
              <a:buChar char="•"/>
            </a:pPr>
            <a:r>
              <a:rPr lang="ru-RU" dirty="0" smtClean="0">
                <a:latin typeface="Tahoma" pitchFamily="34" charset="0"/>
                <a:ea typeface="Tahoma" pitchFamily="34" charset="0"/>
                <a:cs typeface="Tahoma" pitchFamily="34" charset="0"/>
              </a:rPr>
              <a:t>Непрерывная последовательность изображений</a:t>
            </a:r>
          </a:p>
          <a:p>
            <a:pPr>
              <a:spcBef>
                <a:spcPts val="12000"/>
              </a:spcBef>
              <a:buFont typeface="Arial" pitchFamily="34" charset="0"/>
              <a:buChar char="•"/>
            </a:pPr>
            <a:r>
              <a:rPr lang="ru-RU" b="1" dirty="0" smtClean="0">
                <a:latin typeface="Tahoma" pitchFamily="34" charset="0"/>
                <a:ea typeface="Tahoma" pitchFamily="34" charset="0"/>
                <a:cs typeface="Tahoma" pitchFamily="34" charset="0"/>
              </a:rPr>
              <a:t>Надо найти</a:t>
            </a:r>
            <a:r>
              <a:rPr lang="ru-RU" dirty="0" smtClean="0">
                <a:latin typeface="Tahoma" pitchFamily="34" charset="0"/>
                <a:ea typeface="Tahoma" pitchFamily="34" charset="0"/>
                <a:cs typeface="Tahoma" pitchFamily="34" charset="0"/>
              </a:rPr>
              <a:t>:</a:t>
            </a:r>
          </a:p>
          <a:p>
            <a:pPr lvl="1">
              <a:buFont typeface="Arial" pitchFamily="34" charset="0"/>
              <a:buChar char="•"/>
            </a:pPr>
            <a:r>
              <a:rPr lang="ru-RU" dirty="0" smtClean="0">
                <a:latin typeface="Tahoma" pitchFamily="34" charset="0"/>
                <a:ea typeface="Tahoma" pitchFamily="34" charset="0"/>
                <a:cs typeface="Tahoma" pitchFamily="34" charset="0"/>
              </a:rPr>
              <a:t>Поле смещений</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1214414" y="2571744"/>
          <a:ext cx="3991766" cy="468000"/>
        </p:xfrm>
        <a:graphic>
          <a:graphicData uri="http://schemas.openxmlformats.org/presentationml/2006/ole">
            <p:oleObj spid="_x0000_s59393" name="Формула" r:id="rId4" imgW="1841400" imgH="215640" progId="Equation.3">
              <p:embed/>
            </p:oleObj>
          </a:graphicData>
        </a:graphic>
      </p:graphicFrame>
      <p:sp>
        <p:nvSpPr>
          <p:cNvPr id="5" name="Левая фигурная скобка 4"/>
          <p:cNvSpPr/>
          <p:nvPr/>
        </p:nvSpPr>
        <p:spPr>
          <a:xfrm rot="16200000">
            <a:off x="2857488" y="2714620"/>
            <a:ext cx="142877" cy="7143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latin typeface="Tahoma" pitchFamily="34" charset="0"/>
              <a:ea typeface="Tahoma" pitchFamily="34" charset="0"/>
              <a:cs typeface="Tahoma" pitchFamily="34" charset="0"/>
            </a:endParaRPr>
          </a:p>
        </p:txBody>
      </p:sp>
      <p:sp>
        <p:nvSpPr>
          <p:cNvPr id="6" name="Левая фигурная скобка 5"/>
          <p:cNvSpPr/>
          <p:nvPr/>
        </p:nvSpPr>
        <p:spPr>
          <a:xfrm rot="16200000">
            <a:off x="4054496" y="2945248"/>
            <a:ext cx="144000" cy="25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latin typeface="Tahoma" pitchFamily="34" charset="0"/>
              <a:ea typeface="Tahoma" pitchFamily="34" charset="0"/>
              <a:cs typeface="Tahoma" pitchFamily="34" charset="0"/>
            </a:endParaRPr>
          </a:p>
        </p:txBody>
      </p:sp>
      <p:sp>
        <p:nvSpPr>
          <p:cNvPr id="7" name="TextBox 6"/>
          <p:cNvSpPr txBox="1"/>
          <p:nvPr/>
        </p:nvSpPr>
        <p:spPr>
          <a:xfrm>
            <a:off x="2428860" y="3143248"/>
            <a:ext cx="973343" cy="369332"/>
          </a:xfrm>
          <a:prstGeom prst="rect">
            <a:avLst/>
          </a:prstGeom>
          <a:noFill/>
        </p:spPr>
        <p:txBody>
          <a:bodyPr wrap="none" rtlCol="0">
            <a:spAutoFit/>
          </a:bodyPr>
          <a:lstStyle/>
          <a:p>
            <a:r>
              <a:rPr lang="ru-RU" dirty="0" smtClean="0">
                <a:latin typeface="Tahoma" pitchFamily="34" charset="0"/>
                <a:ea typeface="Tahoma" pitchFamily="34" charset="0"/>
                <a:cs typeface="Tahoma" pitchFamily="34" charset="0"/>
              </a:rPr>
              <a:t>в точке</a:t>
            </a:r>
            <a:endParaRPr lang="ru-RU" dirty="0">
              <a:latin typeface="Tahoma" pitchFamily="34" charset="0"/>
              <a:ea typeface="Tahoma" pitchFamily="34" charset="0"/>
              <a:cs typeface="Tahoma" pitchFamily="34" charset="0"/>
            </a:endParaRPr>
          </a:p>
        </p:txBody>
      </p:sp>
      <p:sp>
        <p:nvSpPr>
          <p:cNvPr id="8" name="TextBox 7"/>
          <p:cNvSpPr txBox="1"/>
          <p:nvPr/>
        </p:nvSpPr>
        <p:spPr>
          <a:xfrm>
            <a:off x="3786182" y="3143248"/>
            <a:ext cx="2130711" cy="369332"/>
          </a:xfrm>
          <a:prstGeom prst="rect">
            <a:avLst/>
          </a:prstGeom>
          <a:noFill/>
        </p:spPr>
        <p:txBody>
          <a:bodyPr wrap="none" rtlCol="0">
            <a:spAutoFit/>
          </a:bodyPr>
          <a:lstStyle/>
          <a:p>
            <a:r>
              <a:rPr lang="ru-RU" dirty="0" smtClean="0">
                <a:latin typeface="Tahoma" pitchFamily="34" charset="0"/>
                <a:ea typeface="Tahoma" pitchFamily="34" charset="0"/>
                <a:cs typeface="Tahoma" pitchFamily="34" charset="0"/>
              </a:rPr>
              <a:t>в момент времени</a:t>
            </a:r>
            <a:endParaRPr lang="ru-RU" dirty="0">
              <a:latin typeface="Tahoma" pitchFamily="34" charset="0"/>
              <a:ea typeface="Tahoma" pitchFamily="34" charset="0"/>
              <a:cs typeface="Tahoma" pitchFamily="34" charset="0"/>
            </a:endParaRPr>
          </a:p>
        </p:txBody>
      </p:sp>
      <p:graphicFrame>
        <p:nvGraphicFramePr>
          <p:cNvPr id="9" name="Объект 8"/>
          <p:cNvGraphicFramePr>
            <a:graphicFrameLocks noChangeAspect="1"/>
          </p:cNvGraphicFramePr>
          <p:nvPr/>
        </p:nvGraphicFramePr>
        <p:xfrm>
          <a:off x="2285984" y="4473294"/>
          <a:ext cx="3000396" cy="1527474"/>
        </p:xfrm>
        <a:graphic>
          <a:graphicData uri="http://schemas.openxmlformats.org/presentationml/2006/ole">
            <p:oleObj spid="_x0000_s59394" name="Формула" r:id="rId5" imgW="1396800" imgH="711000" progId="Equation.3">
              <p:embed/>
            </p:oleObj>
          </a:graphicData>
        </a:graphic>
      </p:graphicFrame>
      <p:sp>
        <p:nvSpPr>
          <p:cNvPr id="10" name="Левая фигурная скобка 9"/>
          <p:cNvSpPr/>
          <p:nvPr/>
        </p:nvSpPr>
        <p:spPr>
          <a:xfrm rot="16200000">
            <a:off x="1718976" y="2495811"/>
            <a:ext cx="142877" cy="115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latin typeface="Tahoma" pitchFamily="34" charset="0"/>
              <a:ea typeface="Tahoma" pitchFamily="34" charset="0"/>
              <a:cs typeface="Tahoma" pitchFamily="34" charset="0"/>
            </a:endParaRPr>
          </a:p>
        </p:txBody>
      </p:sp>
      <p:sp>
        <p:nvSpPr>
          <p:cNvPr id="11" name="TextBox 10"/>
          <p:cNvSpPr txBox="1"/>
          <p:nvPr/>
        </p:nvSpPr>
        <p:spPr>
          <a:xfrm>
            <a:off x="1419408" y="3143248"/>
            <a:ext cx="1003801" cy="369332"/>
          </a:xfrm>
          <a:prstGeom prst="rect">
            <a:avLst/>
          </a:prstGeom>
          <a:noFill/>
        </p:spPr>
        <p:txBody>
          <a:bodyPr wrap="none" rtlCol="0">
            <a:spAutoFit/>
          </a:bodyPr>
          <a:lstStyle/>
          <a:p>
            <a:r>
              <a:rPr lang="ru-RU" dirty="0" smtClean="0">
                <a:latin typeface="Tahoma" pitchFamily="34" charset="0"/>
                <a:ea typeface="Tahoma" pitchFamily="34" charset="0"/>
                <a:cs typeface="Tahoma" pitchFamily="34" charset="0"/>
              </a:rPr>
              <a:t>яркость</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Оптический поток</a:t>
            </a:r>
            <a:endParaRPr lang="ru-RU" dirty="0">
              <a:latin typeface="Tahoma" pitchFamily="34" charset="0"/>
              <a:ea typeface="Tahoma" pitchFamily="34" charset="0"/>
              <a:cs typeface="Tahoma" pitchFamily="34" charset="0"/>
            </a:endParaRPr>
          </a:p>
        </p:txBody>
      </p:sp>
      <p:sp>
        <p:nvSpPr>
          <p:cNvPr id="10" name="Прямоугольник 9"/>
          <p:cNvSpPr/>
          <p:nvPr/>
        </p:nvSpPr>
        <p:spPr>
          <a:xfrm>
            <a:off x="500034" y="1357298"/>
            <a:ext cx="3214710" cy="221457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Улыбающееся лицо 11"/>
          <p:cNvSpPr/>
          <p:nvPr/>
        </p:nvSpPr>
        <p:spPr>
          <a:xfrm>
            <a:off x="714348" y="1857364"/>
            <a:ext cx="1071570" cy="1071570"/>
          </a:xfrm>
          <a:prstGeom prst="smileyFac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5500694" y="1357298"/>
            <a:ext cx="3214710" cy="221457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Улыбающееся лицо 13"/>
          <p:cNvSpPr/>
          <p:nvPr/>
        </p:nvSpPr>
        <p:spPr>
          <a:xfrm>
            <a:off x="7286644" y="1857364"/>
            <a:ext cx="1071570" cy="1071570"/>
          </a:xfrm>
          <a:prstGeom prst="smileyFac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3000364" y="4071942"/>
            <a:ext cx="3214710" cy="221457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Стрелка вправо 16"/>
          <p:cNvSpPr/>
          <p:nvPr/>
        </p:nvSpPr>
        <p:spPr>
          <a:xfrm rot="-2100000">
            <a:off x="3500430" y="4572008"/>
            <a:ext cx="142876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Стрелка вправо 19"/>
          <p:cNvSpPr/>
          <p:nvPr/>
        </p:nvSpPr>
        <p:spPr>
          <a:xfrm>
            <a:off x="5143504" y="5500702"/>
            <a:ext cx="64294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Стрелка вправо 20"/>
          <p:cNvSpPr/>
          <p:nvPr/>
        </p:nvSpPr>
        <p:spPr>
          <a:xfrm rot="840000">
            <a:off x="3500430" y="5786454"/>
            <a:ext cx="142876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25" name="Объект 24"/>
          <p:cNvGraphicFramePr>
            <a:graphicFrameLocks noChangeAspect="1"/>
          </p:cNvGraphicFramePr>
          <p:nvPr/>
        </p:nvGraphicFramePr>
        <p:xfrm>
          <a:off x="1241423" y="3543306"/>
          <a:ext cx="1384300" cy="671512"/>
        </p:xfrm>
        <a:graphic>
          <a:graphicData uri="http://schemas.openxmlformats.org/presentationml/2006/ole">
            <p:oleObj spid="_x0000_s73733" name="Формула" r:id="rId4" imgW="419040" imgH="203040" progId="Equation.3">
              <p:embed/>
            </p:oleObj>
          </a:graphicData>
        </a:graphic>
      </p:graphicFrame>
      <p:graphicFrame>
        <p:nvGraphicFramePr>
          <p:cNvPr id="73734" name="Object 6"/>
          <p:cNvGraphicFramePr>
            <a:graphicFrameLocks noChangeAspect="1"/>
          </p:cNvGraphicFramePr>
          <p:nvPr/>
        </p:nvGraphicFramePr>
        <p:xfrm>
          <a:off x="6286512" y="3543305"/>
          <a:ext cx="2016125" cy="671513"/>
        </p:xfrm>
        <a:graphic>
          <a:graphicData uri="http://schemas.openxmlformats.org/presentationml/2006/ole">
            <p:oleObj spid="_x0000_s73734" name="Формула" r:id="rId5" imgW="609480" imgH="203040" progId="Equation.3">
              <p:embed/>
            </p:oleObj>
          </a:graphicData>
        </a:graphic>
      </p:graphicFrame>
      <p:graphicFrame>
        <p:nvGraphicFramePr>
          <p:cNvPr id="73735" name="Object 7"/>
          <p:cNvGraphicFramePr>
            <a:graphicFrameLocks noChangeAspect="1"/>
          </p:cNvGraphicFramePr>
          <p:nvPr/>
        </p:nvGraphicFramePr>
        <p:xfrm>
          <a:off x="2832098" y="1504949"/>
          <a:ext cx="546100" cy="544513"/>
        </p:xfrm>
        <a:graphic>
          <a:graphicData uri="http://schemas.openxmlformats.org/presentationml/2006/ole">
            <p:oleObj spid="_x0000_s73735" name="Формула" r:id="rId6" imgW="164880" imgH="164880" progId="Equation.3">
              <p:embed/>
            </p:oleObj>
          </a:graphicData>
        </a:graphic>
      </p:graphicFrame>
      <p:cxnSp>
        <p:nvCxnSpPr>
          <p:cNvPr id="29" name="Прямая соединительная линия 28"/>
          <p:cNvCxnSpPr/>
          <p:nvPr/>
        </p:nvCxnSpPr>
        <p:spPr>
          <a:xfrm>
            <a:off x="3667504" y="5053198"/>
            <a:ext cx="1118810" cy="18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a:endCxn id="17" idx="3"/>
          </p:cNvCxnSpPr>
          <p:nvPr/>
        </p:nvCxnSpPr>
        <p:spPr>
          <a:xfrm rot="5400000" flipH="1" flipV="1">
            <a:off x="4373965" y="4646043"/>
            <a:ext cx="838380" cy="1368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3736" name="Object 8"/>
          <p:cNvGraphicFramePr>
            <a:graphicFrameLocks noChangeAspect="1"/>
          </p:cNvGraphicFramePr>
          <p:nvPr/>
        </p:nvGraphicFramePr>
        <p:xfrm>
          <a:off x="4786312" y="4429124"/>
          <a:ext cx="377825" cy="460375"/>
        </p:xfrm>
        <a:graphic>
          <a:graphicData uri="http://schemas.openxmlformats.org/presentationml/2006/ole">
            <p:oleObj spid="_x0000_s73736" name="Формула" r:id="rId7" imgW="114120" imgH="139680" progId="Equation.3">
              <p:embed/>
            </p:oleObj>
          </a:graphicData>
        </a:graphic>
      </p:graphicFrame>
      <p:graphicFrame>
        <p:nvGraphicFramePr>
          <p:cNvPr id="73737" name="Object 9"/>
          <p:cNvGraphicFramePr>
            <a:graphicFrameLocks noChangeAspect="1"/>
          </p:cNvGraphicFramePr>
          <p:nvPr/>
        </p:nvGraphicFramePr>
        <p:xfrm>
          <a:off x="4102100" y="5000636"/>
          <a:ext cx="419100" cy="460375"/>
        </p:xfrm>
        <a:graphic>
          <a:graphicData uri="http://schemas.openxmlformats.org/presentationml/2006/ole">
            <p:oleObj spid="_x0000_s73737" name="Формула" r:id="rId8" imgW="126720" imgH="139680" progId="Equation.3">
              <p:embed/>
            </p:oleObj>
          </a:graphicData>
        </a:graphic>
      </p:graphicFrame>
      <p:graphicFrame>
        <p:nvGraphicFramePr>
          <p:cNvPr id="73738" name="Object 10"/>
          <p:cNvGraphicFramePr>
            <a:graphicFrameLocks noChangeAspect="1"/>
          </p:cNvGraphicFramePr>
          <p:nvPr/>
        </p:nvGraphicFramePr>
        <p:xfrm>
          <a:off x="3951294" y="6261125"/>
          <a:ext cx="1549400" cy="668337"/>
        </p:xfrm>
        <a:graphic>
          <a:graphicData uri="http://schemas.openxmlformats.org/presentationml/2006/ole">
            <p:oleObj spid="_x0000_s73738" name="Формула" r:id="rId9" imgW="469800" imgH="203040" progId="Equation.3">
              <p:embed/>
            </p:oleObj>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Построение модели</a:t>
            </a:r>
            <a:endParaRPr lang="ru-RU" dirty="0">
              <a:latin typeface="Tahoma" pitchFamily="34" charset="0"/>
              <a:ea typeface="Tahoma" pitchFamily="34" charset="0"/>
              <a:cs typeface="Tahoma" pitchFamily="34" charset="0"/>
            </a:endParaRPr>
          </a:p>
        </p:txBody>
      </p:sp>
      <p:sp>
        <p:nvSpPr>
          <p:cNvPr id="3" name="TextBox 2"/>
          <p:cNvSpPr txBox="1"/>
          <p:nvPr/>
        </p:nvSpPr>
        <p:spPr>
          <a:xfrm>
            <a:off x="571472" y="1428736"/>
            <a:ext cx="7358114"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Предположение 1</a:t>
            </a:r>
          </a:p>
          <a:p>
            <a:r>
              <a:rPr lang="ru-RU" dirty="0" smtClean="0">
                <a:latin typeface="Tahoma" pitchFamily="34" charset="0"/>
                <a:ea typeface="Tahoma" pitchFamily="34" charset="0"/>
                <a:cs typeface="Tahoma" pitchFamily="34" charset="0"/>
              </a:rPr>
              <a:t>Постоянство яркости пикселей</a:t>
            </a:r>
          </a:p>
        </p:txBody>
      </p:sp>
      <p:graphicFrame>
        <p:nvGraphicFramePr>
          <p:cNvPr id="4" name="Объект 3"/>
          <p:cNvGraphicFramePr>
            <a:graphicFrameLocks noChangeAspect="1"/>
          </p:cNvGraphicFramePr>
          <p:nvPr/>
        </p:nvGraphicFramePr>
        <p:xfrm>
          <a:off x="2571736" y="2214554"/>
          <a:ext cx="4081471" cy="411012"/>
        </p:xfrm>
        <a:graphic>
          <a:graphicData uri="http://schemas.openxmlformats.org/presentationml/2006/ole">
            <p:oleObj spid="_x0000_s1026" name="Формула" r:id="rId4" imgW="2019240" imgH="203040" progId="Equation.3">
              <p:embed/>
            </p:oleObj>
          </a:graphicData>
        </a:graphic>
      </p:graphicFrame>
      <p:sp>
        <p:nvSpPr>
          <p:cNvPr id="5" name="TextBox 4"/>
          <p:cNvSpPr txBox="1"/>
          <p:nvPr/>
        </p:nvSpPr>
        <p:spPr>
          <a:xfrm>
            <a:off x="571472" y="3000372"/>
            <a:ext cx="7526419" cy="923330"/>
          </a:xfrm>
          <a:prstGeom prst="rect">
            <a:avLst/>
          </a:prstGeom>
          <a:noFill/>
        </p:spPr>
        <p:txBody>
          <a:bodyPr wrap="none" rtlCol="0">
            <a:spAutoFit/>
          </a:bodyPr>
          <a:lstStyle/>
          <a:p>
            <a:r>
              <a:rPr lang="ru-RU" b="1" dirty="0" smtClean="0">
                <a:latin typeface="Tahoma" pitchFamily="34" charset="0"/>
                <a:ea typeface="Tahoma" pitchFamily="34" charset="0"/>
                <a:cs typeface="Tahoma" pitchFamily="34" charset="0"/>
              </a:rPr>
              <a:t>Предположение 2</a:t>
            </a:r>
          </a:p>
          <a:p>
            <a:r>
              <a:rPr lang="ru-RU" dirty="0" smtClean="0">
                <a:latin typeface="Tahoma" pitchFamily="34" charset="0"/>
                <a:ea typeface="Tahoma" pitchFamily="34" charset="0"/>
                <a:cs typeface="Tahoma" pitchFamily="34" charset="0"/>
              </a:rPr>
              <a:t>          – малы,     </a:t>
            </a:r>
            <a:r>
              <a:rPr lang="en-US" dirty="0" smtClean="0">
                <a:latin typeface="Tahoma" pitchFamily="34" charset="0"/>
                <a:ea typeface="Tahoma" pitchFamily="34" charset="0"/>
                <a:cs typeface="Tahoma" pitchFamily="34" charset="0"/>
              </a:rPr>
              <a:t>– </a:t>
            </a:r>
            <a:r>
              <a:rPr lang="ru-RU" dirty="0" smtClean="0">
                <a:latin typeface="Tahoma" pitchFamily="34" charset="0"/>
                <a:ea typeface="Tahoma" pitchFamily="34" charset="0"/>
                <a:cs typeface="Tahoma" pitchFamily="34" charset="0"/>
              </a:rPr>
              <a:t>гладкая функция</a:t>
            </a:r>
          </a:p>
          <a:p>
            <a:r>
              <a:rPr lang="ru-RU" dirty="0" smtClean="0">
                <a:latin typeface="Tahoma" pitchFamily="34" charset="0"/>
                <a:ea typeface="Tahoma" pitchFamily="34" charset="0"/>
                <a:cs typeface="Tahoma" pitchFamily="34" charset="0"/>
              </a:rPr>
              <a:t>В этом случае предыдущее равенство можно линеаризовать в точке</a:t>
            </a:r>
            <a:endParaRPr lang="ru-RU" b="1" i="1" dirty="0">
              <a:latin typeface="Tahoma" pitchFamily="34" charset="0"/>
              <a:ea typeface="Tahoma" pitchFamily="34" charset="0"/>
              <a:cs typeface="Tahoma" pitchFamily="34" charset="0"/>
            </a:endParaRPr>
          </a:p>
        </p:txBody>
      </p:sp>
      <p:graphicFrame>
        <p:nvGraphicFramePr>
          <p:cNvPr id="6" name="Объект 5"/>
          <p:cNvGraphicFramePr>
            <a:graphicFrameLocks noChangeAspect="1"/>
          </p:cNvGraphicFramePr>
          <p:nvPr/>
        </p:nvGraphicFramePr>
        <p:xfrm>
          <a:off x="571472" y="4071942"/>
          <a:ext cx="8016095" cy="928694"/>
        </p:xfrm>
        <a:graphic>
          <a:graphicData uri="http://schemas.openxmlformats.org/presentationml/2006/ole">
            <p:oleObj spid="_x0000_s1027" name="Формула" r:id="rId5" imgW="4165560" imgH="482400" progId="Equation.3">
              <p:embed/>
            </p:oleObj>
          </a:graphicData>
        </a:graphic>
      </p:graphicFrame>
      <p:graphicFrame>
        <p:nvGraphicFramePr>
          <p:cNvPr id="7" name="Объект 6"/>
          <p:cNvGraphicFramePr>
            <a:graphicFrameLocks noChangeAspect="1"/>
          </p:cNvGraphicFramePr>
          <p:nvPr/>
        </p:nvGraphicFramePr>
        <p:xfrm>
          <a:off x="7929586" y="3571876"/>
          <a:ext cx="749250" cy="324000"/>
        </p:xfrm>
        <a:graphic>
          <a:graphicData uri="http://schemas.openxmlformats.org/presentationml/2006/ole">
            <p:oleObj spid="_x0000_s1028" name="Формула" r:id="rId6" imgW="469800" imgH="203040" progId="Equation.3">
              <p:embed/>
            </p:oleObj>
          </a:graphicData>
        </a:graphic>
      </p:graphicFrame>
      <p:graphicFrame>
        <p:nvGraphicFramePr>
          <p:cNvPr id="1029" name="Object 5"/>
          <p:cNvGraphicFramePr>
            <a:graphicFrameLocks noChangeAspect="1"/>
          </p:cNvGraphicFramePr>
          <p:nvPr/>
        </p:nvGraphicFramePr>
        <p:xfrm>
          <a:off x="642910" y="3379789"/>
          <a:ext cx="465138" cy="263525"/>
        </p:xfrm>
        <a:graphic>
          <a:graphicData uri="http://schemas.openxmlformats.org/presentationml/2006/ole">
            <p:oleObj spid="_x0000_s1029" name="Формула" r:id="rId7" imgW="291960" imgH="164880" progId="Equation.3">
              <p:embed/>
            </p:oleObj>
          </a:graphicData>
        </a:graphic>
      </p:graphicFrame>
      <p:graphicFrame>
        <p:nvGraphicFramePr>
          <p:cNvPr id="1030" name="Object 6"/>
          <p:cNvGraphicFramePr>
            <a:graphicFrameLocks noChangeAspect="1"/>
          </p:cNvGraphicFramePr>
          <p:nvPr/>
        </p:nvGraphicFramePr>
        <p:xfrm>
          <a:off x="2285984" y="3309939"/>
          <a:ext cx="201613" cy="261937"/>
        </p:xfrm>
        <a:graphic>
          <a:graphicData uri="http://schemas.openxmlformats.org/presentationml/2006/ole">
            <p:oleObj spid="_x0000_s1030" name="Формула" r:id="rId8" imgW="126720" imgH="164880" progId="Equation.3">
              <p:embed/>
            </p:oleObj>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Построение модели</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3357554" y="1571612"/>
          <a:ext cx="2087406" cy="477840"/>
        </p:xfrm>
        <a:graphic>
          <a:graphicData uri="http://schemas.openxmlformats.org/presentationml/2006/ole">
            <p:oleObj spid="_x0000_s83970" name="Формула" r:id="rId4" imgW="1054080" imgH="241200" progId="Equation.3">
              <p:embed/>
            </p:oleObj>
          </a:graphicData>
        </a:graphic>
      </p:graphicFrame>
      <p:sp>
        <p:nvSpPr>
          <p:cNvPr id="6" name="TextBox 5"/>
          <p:cNvSpPr txBox="1"/>
          <p:nvPr/>
        </p:nvSpPr>
        <p:spPr>
          <a:xfrm flipH="1">
            <a:off x="1142976" y="2214554"/>
            <a:ext cx="6572296" cy="2062103"/>
          </a:xfrm>
          <a:prstGeom prst="rect">
            <a:avLst/>
          </a:prstGeom>
          <a:noFill/>
        </p:spPr>
        <p:txBody>
          <a:bodyPr wrap="square" rtlCol="0">
            <a:spAutoFit/>
          </a:bodyPr>
          <a:lstStyle/>
          <a:p>
            <a:pPr>
              <a:spcAft>
                <a:spcPts val="1200"/>
              </a:spcAft>
              <a:buFont typeface="Arial" pitchFamily="34" charset="0"/>
              <a:buChar char="•"/>
            </a:pPr>
            <a:r>
              <a:rPr lang="ru-RU" dirty="0" smtClean="0">
                <a:latin typeface="Tahoma" pitchFamily="34" charset="0"/>
                <a:ea typeface="Tahoma" pitchFamily="34" charset="0"/>
                <a:cs typeface="Tahoma" pitchFamily="34" charset="0"/>
              </a:rPr>
              <a:t>Одно уравнение для двух неизвестных</a:t>
            </a:r>
          </a:p>
          <a:p>
            <a:pPr>
              <a:spcAft>
                <a:spcPts val="1200"/>
              </a:spcAft>
              <a:buFont typeface="Arial" pitchFamily="34" charset="0"/>
              <a:buChar char="•"/>
            </a:pPr>
            <a:r>
              <a:rPr lang="ru-RU" dirty="0" smtClean="0">
                <a:latin typeface="Tahoma" pitchFamily="34" charset="0"/>
                <a:ea typeface="Tahoma" pitchFamily="34" charset="0"/>
                <a:cs typeface="Tahoma" pitchFamily="34" charset="0"/>
              </a:rPr>
              <a:t>Некорректная задача с бесконечным числом решений</a:t>
            </a:r>
          </a:p>
          <a:p>
            <a:pPr>
              <a:buFont typeface="Arial" pitchFamily="34" charset="0"/>
              <a:buChar char="•"/>
            </a:pPr>
            <a:r>
              <a:rPr lang="ru-RU" dirty="0" smtClean="0">
                <a:latin typeface="Tahoma" pitchFamily="34" charset="0"/>
                <a:ea typeface="Tahoma" pitchFamily="34" charset="0"/>
                <a:cs typeface="Tahoma" pitchFamily="34" charset="0"/>
              </a:rPr>
              <a:t>Известно как </a:t>
            </a:r>
            <a:r>
              <a:rPr lang="ru-RU" b="1" dirty="0" smtClean="0">
                <a:latin typeface="Tahoma" pitchFamily="34" charset="0"/>
                <a:ea typeface="Tahoma" pitchFamily="34" charset="0"/>
                <a:cs typeface="Tahoma" pitchFamily="34" charset="0"/>
              </a:rPr>
              <a:t>проблема апертуры</a:t>
            </a:r>
            <a:r>
              <a:rPr lang="en-US" dirty="0" smtClean="0">
                <a:latin typeface="Tahoma" pitchFamily="34" charset="0"/>
                <a:ea typeface="Tahoma" pitchFamily="34" charset="0"/>
                <a:cs typeface="Tahoma" pitchFamily="34" charset="0"/>
              </a:rPr>
              <a:t>(aperture problem)</a:t>
            </a:r>
            <a:endParaRPr lang="ru-RU" dirty="0" smtClean="0">
              <a:latin typeface="Tahoma" pitchFamily="34" charset="0"/>
              <a:ea typeface="Tahoma" pitchFamily="34" charset="0"/>
              <a:cs typeface="Tahoma" pitchFamily="34" charset="0"/>
            </a:endParaRPr>
          </a:p>
          <a:p>
            <a:pPr lvl="1">
              <a:buFont typeface="Arial" pitchFamily="34" charset="0"/>
              <a:buChar char="•"/>
            </a:pPr>
            <a:r>
              <a:rPr lang="ru-RU" dirty="0" smtClean="0">
                <a:latin typeface="Tahoma" pitchFamily="34" charset="0"/>
                <a:ea typeface="Tahoma" pitchFamily="34" charset="0"/>
                <a:cs typeface="Tahoma" pitchFamily="34" charset="0"/>
              </a:rPr>
              <a:t>наблюдая лишь за небольшой частью кадра невозможно однозначно определить направление движения</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Построение модели</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3357554" y="1571612"/>
          <a:ext cx="2087406" cy="477840"/>
        </p:xfrm>
        <a:graphic>
          <a:graphicData uri="http://schemas.openxmlformats.org/presentationml/2006/ole">
            <p:oleObj spid="_x0000_s80898" name="Формула" r:id="rId4" imgW="1054080" imgH="241200" progId="Equation.3">
              <p:embed/>
            </p:oleObj>
          </a:graphicData>
        </a:graphic>
      </p:graphicFrame>
      <p:pic>
        <p:nvPicPr>
          <p:cNvPr id="2052" name="Picture 4" descr="http://upload.wikimedia.org/wikipedia/commons/f/f0/Aperture_problem_animated.gif"/>
          <p:cNvPicPr>
            <a:picLocks noChangeAspect="1" noChangeArrowheads="1" noCrop="1"/>
          </p:cNvPicPr>
          <p:nvPr/>
        </p:nvPicPr>
        <p:blipFill>
          <a:blip r:embed="rId5" cstate="print"/>
          <a:srcRect/>
          <a:stretch>
            <a:fillRect/>
          </a:stretch>
        </p:blipFill>
        <p:spPr bwMode="auto">
          <a:xfrm>
            <a:off x="973686" y="4286256"/>
            <a:ext cx="3384000" cy="2115003"/>
          </a:xfrm>
          <a:prstGeom prst="rect">
            <a:avLst/>
          </a:prstGeom>
          <a:noFill/>
        </p:spPr>
      </p:pic>
      <p:sp>
        <p:nvSpPr>
          <p:cNvPr id="7" name="TextBox 6"/>
          <p:cNvSpPr txBox="1"/>
          <p:nvPr/>
        </p:nvSpPr>
        <p:spPr>
          <a:xfrm>
            <a:off x="5214942" y="4500570"/>
            <a:ext cx="2714612"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Как движется шаблон?</a:t>
            </a:r>
          </a:p>
        </p:txBody>
      </p:sp>
      <p:sp>
        <p:nvSpPr>
          <p:cNvPr id="8" name="TextBox 7"/>
          <p:cNvSpPr txBox="1"/>
          <p:nvPr/>
        </p:nvSpPr>
        <p:spPr>
          <a:xfrm flipH="1">
            <a:off x="1142976" y="2214554"/>
            <a:ext cx="6572296" cy="2062103"/>
          </a:xfrm>
          <a:prstGeom prst="rect">
            <a:avLst/>
          </a:prstGeom>
          <a:noFill/>
        </p:spPr>
        <p:txBody>
          <a:bodyPr wrap="square" rtlCol="0">
            <a:spAutoFit/>
          </a:bodyPr>
          <a:lstStyle/>
          <a:p>
            <a:pPr>
              <a:spcAft>
                <a:spcPts val="1200"/>
              </a:spcAft>
              <a:buFont typeface="Arial" pitchFamily="34" charset="0"/>
              <a:buChar char="•"/>
            </a:pPr>
            <a:r>
              <a:rPr lang="ru-RU" dirty="0" smtClean="0">
                <a:latin typeface="Tahoma" pitchFamily="34" charset="0"/>
                <a:ea typeface="Tahoma" pitchFamily="34" charset="0"/>
                <a:cs typeface="Tahoma" pitchFamily="34" charset="0"/>
              </a:rPr>
              <a:t>Одно уравнение для двух неизвестных</a:t>
            </a:r>
          </a:p>
          <a:p>
            <a:pPr>
              <a:spcAft>
                <a:spcPts val="1200"/>
              </a:spcAft>
              <a:buFont typeface="Arial" pitchFamily="34" charset="0"/>
              <a:buChar char="•"/>
            </a:pPr>
            <a:r>
              <a:rPr lang="ru-RU" dirty="0" smtClean="0">
                <a:latin typeface="Tahoma" pitchFamily="34" charset="0"/>
                <a:ea typeface="Tahoma" pitchFamily="34" charset="0"/>
                <a:cs typeface="Tahoma" pitchFamily="34" charset="0"/>
              </a:rPr>
              <a:t>Некорректная задача с бесконечным числом решений</a:t>
            </a:r>
          </a:p>
          <a:p>
            <a:pPr>
              <a:buFont typeface="Arial" pitchFamily="34" charset="0"/>
              <a:buChar char="•"/>
            </a:pPr>
            <a:r>
              <a:rPr lang="ru-RU" dirty="0" smtClean="0">
                <a:latin typeface="Tahoma" pitchFamily="34" charset="0"/>
                <a:ea typeface="Tahoma" pitchFamily="34" charset="0"/>
                <a:cs typeface="Tahoma" pitchFamily="34" charset="0"/>
              </a:rPr>
              <a:t>Известно как </a:t>
            </a:r>
            <a:r>
              <a:rPr lang="ru-RU" b="1" dirty="0" smtClean="0">
                <a:latin typeface="Tahoma" pitchFamily="34" charset="0"/>
                <a:ea typeface="Tahoma" pitchFamily="34" charset="0"/>
                <a:cs typeface="Tahoma" pitchFamily="34" charset="0"/>
              </a:rPr>
              <a:t>проблема апертуры</a:t>
            </a:r>
            <a:r>
              <a:rPr lang="en-US" dirty="0" smtClean="0">
                <a:latin typeface="Tahoma" pitchFamily="34" charset="0"/>
                <a:ea typeface="Tahoma" pitchFamily="34" charset="0"/>
                <a:cs typeface="Tahoma" pitchFamily="34" charset="0"/>
              </a:rPr>
              <a:t>(aperture problem)</a:t>
            </a:r>
            <a:endParaRPr lang="ru-RU" dirty="0" smtClean="0">
              <a:latin typeface="Tahoma" pitchFamily="34" charset="0"/>
              <a:ea typeface="Tahoma" pitchFamily="34" charset="0"/>
              <a:cs typeface="Tahoma" pitchFamily="34" charset="0"/>
            </a:endParaRPr>
          </a:p>
          <a:p>
            <a:pPr lvl="1">
              <a:buFont typeface="Arial" pitchFamily="34" charset="0"/>
              <a:buChar char="•"/>
            </a:pPr>
            <a:r>
              <a:rPr lang="ru-RU" dirty="0" smtClean="0">
                <a:latin typeface="Tahoma" pitchFamily="34" charset="0"/>
                <a:ea typeface="Tahoma" pitchFamily="34" charset="0"/>
                <a:cs typeface="Tahoma" pitchFamily="34" charset="0"/>
              </a:rPr>
              <a:t>наблюдая лишь за небольшой частью кадра невозможно однозначно определить направление движения</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Построение модели</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3357554" y="1571612"/>
          <a:ext cx="2087406" cy="477840"/>
        </p:xfrm>
        <a:graphic>
          <a:graphicData uri="http://schemas.openxmlformats.org/presentationml/2006/ole">
            <p:oleObj spid="_x0000_s81922" name="Формула" r:id="rId4" imgW="1054080" imgH="241200" progId="Equation.3">
              <p:embed/>
            </p:oleObj>
          </a:graphicData>
        </a:graphic>
      </p:graphicFrame>
      <p:pic>
        <p:nvPicPr>
          <p:cNvPr id="2052" name="Picture 4" descr="http://upload.wikimedia.org/wikipedia/commons/f/f0/Aperture_problem_animated.gif"/>
          <p:cNvPicPr>
            <a:picLocks noChangeAspect="1" noChangeArrowheads="1" noCrop="1"/>
          </p:cNvPicPr>
          <p:nvPr/>
        </p:nvPicPr>
        <p:blipFill>
          <a:blip r:embed="rId5" cstate="print"/>
          <a:srcRect/>
          <a:stretch>
            <a:fillRect/>
          </a:stretch>
        </p:blipFill>
        <p:spPr bwMode="auto">
          <a:xfrm>
            <a:off x="973686" y="4286256"/>
            <a:ext cx="3384000" cy="2115003"/>
          </a:xfrm>
          <a:prstGeom prst="rect">
            <a:avLst/>
          </a:prstGeom>
          <a:noFill/>
        </p:spPr>
      </p:pic>
      <p:sp>
        <p:nvSpPr>
          <p:cNvPr id="7" name="TextBox 6"/>
          <p:cNvSpPr txBox="1"/>
          <p:nvPr/>
        </p:nvSpPr>
        <p:spPr>
          <a:xfrm>
            <a:off x="5214942" y="4500570"/>
            <a:ext cx="2714612" cy="923330"/>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Как движется шаблон?</a:t>
            </a:r>
          </a:p>
          <a:p>
            <a:r>
              <a:rPr lang="ru-RU" dirty="0" smtClean="0">
                <a:latin typeface="Tahoma" pitchFamily="34" charset="0"/>
                <a:ea typeface="Tahoma" pitchFamily="34" charset="0"/>
                <a:cs typeface="Tahoma" pitchFamily="34" charset="0"/>
              </a:rPr>
              <a:t>По диагонали вправо?</a:t>
            </a:r>
            <a:endParaRPr lang="ru-RU" dirty="0">
              <a:latin typeface="Tahoma" pitchFamily="34" charset="0"/>
              <a:ea typeface="Tahoma" pitchFamily="34" charset="0"/>
              <a:cs typeface="Tahoma" pitchFamily="34" charset="0"/>
            </a:endParaRPr>
          </a:p>
        </p:txBody>
      </p:sp>
      <p:sp>
        <p:nvSpPr>
          <p:cNvPr id="8" name="TextBox 7"/>
          <p:cNvSpPr txBox="1"/>
          <p:nvPr/>
        </p:nvSpPr>
        <p:spPr>
          <a:xfrm flipH="1">
            <a:off x="1142976" y="2214554"/>
            <a:ext cx="6572296" cy="2062103"/>
          </a:xfrm>
          <a:prstGeom prst="rect">
            <a:avLst/>
          </a:prstGeom>
          <a:noFill/>
        </p:spPr>
        <p:txBody>
          <a:bodyPr wrap="square" rtlCol="0">
            <a:spAutoFit/>
          </a:bodyPr>
          <a:lstStyle/>
          <a:p>
            <a:pPr>
              <a:spcAft>
                <a:spcPts val="1200"/>
              </a:spcAft>
              <a:buFont typeface="Arial" pitchFamily="34" charset="0"/>
              <a:buChar char="•"/>
            </a:pPr>
            <a:r>
              <a:rPr lang="ru-RU" dirty="0" smtClean="0">
                <a:latin typeface="Tahoma" pitchFamily="34" charset="0"/>
                <a:ea typeface="Tahoma" pitchFamily="34" charset="0"/>
                <a:cs typeface="Tahoma" pitchFamily="34" charset="0"/>
              </a:rPr>
              <a:t>Одно уравнение для двух неизвестных</a:t>
            </a:r>
          </a:p>
          <a:p>
            <a:pPr>
              <a:spcAft>
                <a:spcPts val="1200"/>
              </a:spcAft>
              <a:buFont typeface="Arial" pitchFamily="34" charset="0"/>
              <a:buChar char="•"/>
            </a:pPr>
            <a:r>
              <a:rPr lang="ru-RU" dirty="0" smtClean="0">
                <a:latin typeface="Tahoma" pitchFamily="34" charset="0"/>
                <a:ea typeface="Tahoma" pitchFamily="34" charset="0"/>
                <a:cs typeface="Tahoma" pitchFamily="34" charset="0"/>
              </a:rPr>
              <a:t>Некорректная задача с бесконечным числом решений</a:t>
            </a:r>
          </a:p>
          <a:p>
            <a:pPr>
              <a:buFont typeface="Arial" pitchFamily="34" charset="0"/>
              <a:buChar char="•"/>
            </a:pPr>
            <a:r>
              <a:rPr lang="ru-RU" dirty="0" smtClean="0">
                <a:latin typeface="Tahoma" pitchFamily="34" charset="0"/>
                <a:ea typeface="Tahoma" pitchFamily="34" charset="0"/>
                <a:cs typeface="Tahoma" pitchFamily="34" charset="0"/>
              </a:rPr>
              <a:t>Известно как </a:t>
            </a:r>
            <a:r>
              <a:rPr lang="ru-RU" b="1" dirty="0" smtClean="0">
                <a:latin typeface="Tahoma" pitchFamily="34" charset="0"/>
                <a:ea typeface="Tahoma" pitchFamily="34" charset="0"/>
                <a:cs typeface="Tahoma" pitchFamily="34" charset="0"/>
              </a:rPr>
              <a:t>проблема апертуры</a:t>
            </a:r>
            <a:r>
              <a:rPr lang="en-US" dirty="0" smtClean="0">
                <a:latin typeface="Tahoma" pitchFamily="34" charset="0"/>
                <a:ea typeface="Tahoma" pitchFamily="34" charset="0"/>
                <a:cs typeface="Tahoma" pitchFamily="34" charset="0"/>
              </a:rPr>
              <a:t>(aperture problem)</a:t>
            </a:r>
            <a:endParaRPr lang="ru-RU" dirty="0" smtClean="0">
              <a:latin typeface="Tahoma" pitchFamily="34" charset="0"/>
              <a:ea typeface="Tahoma" pitchFamily="34" charset="0"/>
              <a:cs typeface="Tahoma" pitchFamily="34" charset="0"/>
            </a:endParaRPr>
          </a:p>
          <a:p>
            <a:pPr lvl="1">
              <a:buFont typeface="Arial" pitchFamily="34" charset="0"/>
              <a:buChar char="•"/>
            </a:pPr>
            <a:r>
              <a:rPr lang="ru-RU" dirty="0" smtClean="0">
                <a:latin typeface="Tahoma" pitchFamily="34" charset="0"/>
                <a:ea typeface="Tahoma" pitchFamily="34" charset="0"/>
                <a:cs typeface="Tahoma" pitchFamily="34" charset="0"/>
              </a:rPr>
              <a:t>наблюдая лишь за небольшой частью кадра невозможно однозначно определить направление движения</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latin typeface="Arial Black" pitchFamily="34" charset="0"/>
                <a:ea typeface="Tahoma" pitchFamily="34" charset="0"/>
                <a:cs typeface="Tahoma" pitchFamily="34" charset="0"/>
              </a:rPr>
              <a:t>PDE = </a:t>
            </a:r>
            <a:r>
              <a:rPr lang="ru-RU" dirty="0" smtClean="0">
                <a:latin typeface="Arial Black" pitchFamily="34" charset="0"/>
                <a:ea typeface="Tahoma" pitchFamily="34" charset="0"/>
                <a:cs typeface="Tahoma" pitchFamily="34" charset="0"/>
              </a:rPr>
              <a:t>уравнения в частных производных</a:t>
            </a:r>
            <a:endParaRPr lang="ru-RU" dirty="0">
              <a:latin typeface="Arial Black" pitchFamily="34" charset="0"/>
              <a:ea typeface="Tahoma" pitchFamily="34" charset="0"/>
              <a:cs typeface="Tahoma" pitchFamily="34" charset="0"/>
            </a:endParaRPr>
          </a:p>
        </p:txBody>
      </p:sp>
      <p:graphicFrame>
        <p:nvGraphicFramePr>
          <p:cNvPr id="41985" name="Object 1"/>
          <p:cNvGraphicFramePr>
            <a:graphicFrameLocks noChangeAspect="1"/>
          </p:cNvGraphicFramePr>
          <p:nvPr/>
        </p:nvGraphicFramePr>
        <p:xfrm>
          <a:off x="500063" y="1500174"/>
          <a:ext cx="7999412" cy="936625"/>
        </p:xfrm>
        <a:graphic>
          <a:graphicData uri="http://schemas.openxmlformats.org/presentationml/2006/ole">
            <p:oleObj spid="_x0000_s41985" name="Формула" r:id="rId4" imgW="4991040" imgH="583920" progId="Equation.3">
              <p:embed/>
            </p:oleObj>
          </a:graphicData>
        </a:graphic>
      </p:graphicFrame>
      <p:pic>
        <p:nvPicPr>
          <p:cNvPr id="41987" name="Picture 3" descr="http://www.fxguide.com/modules/NewsUpload/files/artofoflow/Slide15.JPG"/>
          <p:cNvPicPr>
            <a:picLocks noChangeAspect="1" noChangeArrowheads="1"/>
          </p:cNvPicPr>
          <p:nvPr/>
        </p:nvPicPr>
        <p:blipFill>
          <a:blip r:embed="rId5" cstate="print"/>
          <a:srcRect/>
          <a:stretch>
            <a:fillRect/>
          </a:stretch>
        </p:blipFill>
        <p:spPr bwMode="auto">
          <a:xfrm>
            <a:off x="2571736" y="3571900"/>
            <a:ext cx="3714743" cy="2786058"/>
          </a:xfrm>
          <a:prstGeom prst="rect">
            <a:avLst/>
          </a:prstGeom>
          <a:noFill/>
        </p:spPr>
      </p:pic>
      <p:sp>
        <p:nvSpPr>
          <p:cNvPr id="13" name="Заголовок 1"/>
          <p:cNvSpPr txBox="1">
            <a:spLocks/>
          </p:cNvSpPr>
          <p:nvPr/>
        </p:nvSpPr>
        <p:spPr>
          <a:xfrm>
            <a:off x="428596" y="2428876"/>
            <a:ext cx="82296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4400" b="0" i="0" u="none" strike="noStrike" kern="1200" cap="none" spc="0" normalizeH="0" baseline="0" noProof="0" dirty="0" smtClean="0">
                <a:ln>
                  <a:noFill/>
                </a:ln>
                <a:solidFill>
                  <a:schemeClr val="tx1"/>
                </a:solidFill>
                <a:effectLst/>
                <a:uLnTx/>
                <a:uFillTx/>
                <a:latin typeface="Arial Black" pitchFamily="34" charset="0"/>
                <a:ea typeface="Tahoma" pitchFamily="34" charset="0"/>
                <a:cs typeface="Tahoma" pitchFamily="34" charset="0"/>
              </a:rPr>
              <a:t>Видео = …</a:t>
            </a:r>
            <a:endParaRPr kumimoji="0" lang="ru-RU" sz="4400" b="0" i="0" u="none" strike="noStrike" kern="1200" cap="none" spc="0" normalizeH="0" baseline="0" noProof="0" dirty="0">
              <a:ln>
                <a:noFill/>
              </a:ln>
              <a:solidFill>
                <a:schemeClr val="tx1"/>
              </a:solidFill>
              <a:effectLst/>
              <a:uLnTx/>
              <a:uFillTx/>
              <a:latin typeface="Arial Black"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Построение модели</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3357554" y="1571612"/>
          <a:ext cx="2087406" cy="477840"/>
        </p:xfrm>
        <a:graphic>
          <a:graphicData uri="http://schemas.openxmlformats.org/presentationml/2006/ole">
            <p:oleObj spid="_x0000_s82946" name="Формула" r:id="rId4" imgW="1054080" imgH="241200" progId="Equation.3">
              <p:embed/>
            </p:oleObj>
          </a:graphicData>
        </a:graphic>
      </p:graphicFrame>
      <p:pic>
        <p:nvPicPr>
          <p:cNvPr id="2052" name="Picture 4" descr="http://upload.wikimedia.org/wikipedia/commons/f/f0/Aperture_problem_animated.gif"/>
          <p:cNvPicPr>
            <a:picLocks noChangeAspect="1" noChangeArrowheads="1" noCrop="1"/>
          </p:cNvPicPr>
          <p:nvPr/>
        </p:nvPicPr>
        <p:blipFill>
          <a:blip r:embed="rId5" cstate="print"/>
          <a:srcRect/>
          <a:stretch>
            <a:fillRect/>
          </a:stretch>
        </p:blipFill>
        <p:spPr bwMode="auto">
          <a:xfrm>
            <a:off x="973686" y="4286256"/>
            <a:ext cx="3384000" cy="2115003"/>
          </a:xfrm>
          <a:prstGeom prst="rect">
            <a:avLst/>
          </a:prstGeom>
          <a:noFill/>
        </p:spPr>
      </p:pic>
      <p:sp>
        <p:nvSpPr>
          <p:cNvPr id="7" name="TextBox 6"/>
          <p:cNvSpPr txBox="1"/>
          <p:nvPr/>
        </p:nvSpPr>
        <p:spPr>
          <a:xfrm>
            <a:off x="5214942" y="4500570"/>
            <a:ext cx="2714612" cy="1200329"/>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Как движется шаблон?</a:t>
            </a:r>
          </a:p>
          <a:p>
            <a:r>
              <a:rPr lang="ru-RU" dirty="0" smtClean="0">
                <a:latin typeface="Tahoma" pitchFamily="34" charset="0"/>
                <a:ea typeface="Tahoma" pitchFamily="34" charset="0"/>
                <a:cs typeface="Tahoma" pitchFamily="34" charset="0"/>
              </a:rPr>
              <a:t>По диагонали вправо?</a:t>
            </a:r>
            <a:br>
              <a:rPr lang="ru-RU" dirty="0" smtClean="0">
                <a:latin typeface="Tahoma" pitchFamily="34" charset="0"/>
                <a:ea typeface="Tahoma" pitchFamily="34" charset="0"/>
                <a:cs typeface="Tahoma" pitchFamily="34" charset="0"/>
              </a:rPr>
            </a:br>
            <a:r>
              <a:rPr lang="ru-RU" dirty="0" smtClean="0">
                <a:latin typeface="Tahoma" pitchFamily="34" charset="0"/>
                <a:ea typeface="Tahoma" pitchFamily="34" charset="0"/>
                <a:cs typeface="Tahoma" pitchFamily="34" charset="0"/>
              </a:rPr>
              <a:t>Только вправо?</a:t>
            </a:r>
          </a:p>
        </p:txBody>
      </p:sp>
      <p:sp>
        <p:nvSpPr>
          <p:cNvPr id="8" name="TextBox 7"/>
          <p:cNvSpPr txBox="1"/>
          <p:nvPr/>
        </p:nvSpPr>
        <p:spPr>
          <a:xfrm flipH="1">
            <a:off x="1142976" y="2214554"/>
            <a:ext cx="6572296" cy="2062103"/>
          </a:xfrm>
          <a:prstGeom prst="rect">
            <a:avLst/>
          </a:prstGeom>
          <a:noFill/>
        </p:spPr>
        <p:txBody>
          <a:bodyPr wrap="square" rtlCol="0">
            <a:spAutoFit/>
          </a:bodyPr>
          <a:lstStyle/>
          <a:p>
            <a:pPr>
              <a:spcAft>
                <a:spcPts val="1200"/>
              </a:spcAft>
              <a:buFont typeface="Arial" pitchFamily="34" charset="0"/>
              <a:buChar char="•"/>
            </a:pPr>
            <a:r>
              <a:rPr lang="ru-RU" dirty="0" smtClean="0">
                <a:latin typeface="Tahoma" pitchFamily="34" charset="0"/>
                <a:ea typeface="Tahoma" pitchFamily="34" charset="0"/>
                <a:cs typeface="Tahoma" pitchFamily="34" charset="0"/>
              </a:rPr>
              <a:t>Одно уравнение для двух неизвестных</a:t>
            </a:r>
          </a:p>
          <a:p>
            <a:pPr>
              <a:spcAft>
                <a:spcPts val="1200"/>
              </a:spcAft>
              <a:buFont typeface="Arial" pitchFamily="34" charset="0"/>
              <a:buChar char="•"/>
            </a:pPr>
            <a:r>
              <a:rPr lang="ru-RU" dirty="0" smtClean="0">
                <a:latin typeface="Tahoma" pitchFamily="34" charset="0"/>
                <a:ea typeface="Tahoma" pitchFamily="34" charset="0"/>
                <a:cs typeface="Tahoma" pitchFamily="34" charset="0"/>
              </a:rPr>
              <a:t>Некорректная задача с бесконечным числом решений</a:t>
            </a:r>
          </a:p>
          <a:p>
            <a:pPr>
              <a:buFont typeface="Arial" pitchFamily="34" charset="0"/>
              <a:buChar char="•"/>
            </a:pPr>
            <a:r>
              <a:rPr lang="ru-RU" dirty="0" smtClean="0">
                <a:latin typeface="Tahoma" pitchFamily="34" charset="0"/>
                <a:ea typeface="Tahoma" pitchFamily="34" charset="0"/>
                <a:cs typeface="Tahoma" pitchFamily="34" charset="0"/>
              </a:rPr>
              <a:t>Известно как </a:t>
            </a:r>
            <a:r>
              <a:rPr lang="ru-RU" b="1" dirty="0" smtClean="0">
                <a:latin typeface="Tahoma" pitchFamily="34" charset="0"/>
                <a:ea typeface="Tahoma" pitchFamily="34" charset="0"/>
                <a:cs typeface="Tahoma" pitchFamily="34" charset="0"/>
              </a:rPr>
              <a:t>проблема апертуры</a:t>
            </a:r>
            <a:r>
              <a:rPr lang="en-US" dirty="0" smtClean="0">
                <a:latin typeface="Tahoma" pitchFamily="34" charset="0"/>
                <a:ea typeface="Tahoma" pitchFamily="34" charset="0"/>
                <a:cs typeface="Tahoma" pitchFamily="34" charset="0"/>
              </a:rPr>
              <a:t>(aperture problem)</a:t>
            </a:r>
            <a:endParaRPr lang="ru-RU" dirty="0" smtClean="0">
              <a:latin typeface="Tahoma" pitchFamily="34" charset="0"/>
              <a:ea typeface="Tahoma" pitchFamily="34" charset="0"/>
              <a:cs typeface="Tahoma" pitchFamily="34" charset="0"/>
            </a:endParaRPr>
          </a:p>
          <a:p>
            <a:pPr lvl="1">
              <a:buFont typeface="Arial" pitchFamily="34" charset="0"/>
              <a:buChar char="•"/>
            </a:pPr>
            <a:r>
              <a:rPr lang="ru-RU" dirty="0" smtClean="0">
                <a:latin typeface="Tahoma" pitchFamily="34" charset="0"/>
                <a:ea typeface="Tahoma" pitchFamily="34" charset="0"/>
                <a:cs typeface="Tahoma" pitchFamily="34" charset="0"/>
              </a:rPr>
              <a:t>наблюдая лишь за небольшой частью кадра невозможно однозначно определить направление движения</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Построение модели</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3357554" y="1571612"/>
          <a:ext cx="2087406" cy="477840"/>
        </p:xfrm>
        <a:graphic>
          <a:graphicData uri="http://schemas.openxmlformats.org/presentationml/2006/ole">
            <p:oleObj spid="_x0000_s78850" name="Формула" r:id="rId4" imgW="1054080" imgH="241200" progId="Equation.3">
              <p:embed/>
            </p:oleObj>
          </a:graphicData>
        </a:graphic>
      </p:graphicFrame>
      <p:pic>
        <p:nvPicPr>
          <p:cNvPr id="2052" name="Picture 4" descr="http://upload.wikimedia.org/wikipedia/commons/f/f0/Aperture_problem_animated.gif"/>
          <p:cNvPicPr>
            <a:picLocks noChangeAspect="1" noChangeArrowheads="1" noCrop="1"/>
          </p:cNvPicPr>
          <p:nvPr/>
        </p:nvPicPr>
        <p:blipFill>
          <a:blip r:embed="rId5" cstate="print"/>
          <a:srcRect/>
          <a:stretch>
            <a:fillRect/>
          </a:stretch>
        </p:blipFill>
        <p:spPr bwMode="auto">
          <a:xfrm>
            <a:off x="973686" y="4286256"/>
            <a:ext cx="3384000" cy="2115003"/>
          </a:xfrm>
          <a:prstGeom prst="rect">
            <a:avLst/>
          </a:prstGeom>
          <a:noFill/>
        </p:spPr>
      </p:pic>
      <p:sp>
        <p:nvSpPr>
          <p:cNvPr id="7" name="TextBox 6"/>
          <p:cNvSpPr txBox="1"/>
          <p:nvPr/>
        </p:nvSpPr>
        <p:spPr>
          <a:xfrm>
            <a:off x="5214942" y="4500570"/>
            <a:ext cx="2714612" cy="1477328"/>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Как движется шаблон?</a:t>
            </a:r>
          </a:p>
          <a:p>
            <a:r>
              <a:rPr lang="ru-RU" dirty="0" smtClean="0">
                <a:latin typeface="Tahoma" pitchFamily="34" charset="0"/>
                <a:ea typeface="Tahoma" pitchFamily="34" charset="0"/>
                <a:cs typeface="Tahoma" pitchFamily="34" charset="0"/>
              </a:rPr>
              <a:t>По диагонали вправо?</a:t>
            </a:r>
            <a:br>
              <a:rPr lang="ru-RU" dirty="0" smtClean="0">
                <a:latin typeface="Tahoma" pitchFamily="34" charset="0"/>
                <a:ea typeface="Tahoma" pitchFamily="34" charset="0"/>
                <a:cs typeface="Tahoma" pitchFamily="34" charset="0"/>
              </a:rPr>
            </a:br>
            <a:r>
              <a:rPr lang="ru-RU" dirty="0" smtClean="0">
                <a:latin typeface="Tahoma" pitchFamily="34" charset="0"/>
                <a:ea typeface="Tahoma" pitchFamily="34" charset="0"/>
                <a:cs typeface="Tahoma" pitchFamily="34" charset="0"/>
              </a:rPr>
              <a:t>Только вправо?</a:t>
            </a:r>
          </a:p>
          <a:p>
            <a:r>
              <a:rPr lang="ru-RU" dirty="0" smtClean="0">
                <a:latin typeface="Tahoma" pitchFamily="34" charset="0"/>
                <a:ea typeface="Tahoma" pitchFamily="34" charset="0"/>
                <a:cs typeface="Tahoma" pitchFamily="34" charset="0"/>
              </a:rPr>
              <a:t>Или только вниз?</a:t>
            </a:r>
            <a:endParaRPr lang="ru-RU" dirty="0">
              <a:latin typeface="Tahoma" pitchFamily="34" charset="0"/>
              <a:ea typeface="Tahoma" pitchFamily="34" charset="0"/>
              <a:cs typeface="Tahoma" pitchFamily="34" charset="0"/>
            </a:endParaRPr>
          </a:p>
        </p:txBody>
      </p:sp>
      <p:sp>
        <p:nvSpPr>
          <p:cNvPr id="8" name="TextBox 7"/>
          <p:cNvSpPr txBox="1"/>
          <p:nvPr/>
        </p:nvSpPr>
        <p:spPr>
          <a:xfrm flipH="1">
            <a:off x="1142976" y="2214554"/>
            <a:ext cx="6572296" cy="2062103"/>
          </a:xfrm>
          <a:prstGeom prst="rect">
            <a:avLst/>
          </a:prstGeom>
          <a:noFill/>
        </p:spPr>
        <p:txBody>
          <a:bodyPr wrap="square" rtlCol="0">
            <a:spAutoFit/>
          </a:bodyPr>
          <a:lstStyle/>
          <a:p>
            <a:pPr>
              <a:spcAft>
                <a:spcPts val="1200"/>
              </a:spcAft>
              <a:buFont typeface="Arial" pitchFamily="34" charset="0"/>
              <a:buChar char="•"/>
            </a:pPr>
            <a:r>
              <a:rPr lang="ru-RU" dirty="0" smtClean="0">
                <a:latin typeface="Tahoma" pitchFamily="34" charset="0"/>
                <a:ea typeface="Tahoma" pitchFamily="34" charset="0"/>
                <a:cs typeface="Tahoma" pitchFamily="34" charset="0"/>
              </a:rPr>
              <a:t>Одно уравнение для двух неизвестных</a:t>
            </a:r>
          </a:p>
          <a:p>
            <a:pPr>
              <a:spcAft>
                <a:spcPts val="1200"/>
              </a:spcAft>
              <a:buFont typeface="Arial" pitchFamily="34" charset="0"/>
              <a:buChar char="•"/>
            </a:pPr>
            <a:r>
              <a:rPr lang="ru-RU" dirty="0" smtClean="0">
                <a:latin typeface="Tahoma" pitchFamily="34" charset="0"/>
                <a:ea typeface="Tahoma" pitchFamily="34" charset="0"/>
                <a:cs typeface="Tahoma" pitchFamily="34" charset="0"/>
              </a:rPr>
              <a:t>Некорректная задача с бесконечным числом решений</a:t>
            </a:r>
          </a:p>
          <a:p>
            <a:pPr>
              <a:buFont typeface="Arial" pitchFamily="34" charset="0"/>
              <a:buChar char="•"/>
            </a:pPr>
            <a:r>
              <a:rPr lang="ru-RU" dirty="0" smtClean="0">
                <a:latin typeface="Tahoma" pitchFamily="34" charset="0"/>
                <a:ea typeface="Tahoma" pitchFamily="34" charset="0"/>
                <a:cs typeface="Tahoma" pitchFamily="34" charset="0"/>
              </a:rPr>
              <a:t>Известно как </a:t>
            </a:r>
            <a:r>
              <a:rPr lang="ru-RU" b="1" dirty="0" smtClean="0">
                <a:latin typeface="Tahoma" pitchFamily="34" charset="0"/>
                <a:ea typeface="Tahoma" pitchFamily="34" charset="0"/>
                <a:cs typeface="Tahoma" pitchFamily="34" charset="0"/>
              </a:rPr>
              <a:t>проблема апертуры</a:t>
            </a:r>
            <a:r>
              <a:rPr lang="en-US" dirty="0" smtClean="0">
                <a:latin typeface="Tahoma" pitchFamily="34" charset="0"/>
                <a:ea typeface="Tahoma" pitchFamily="34" charset="0"/>
                <a:cs typeface="Tahoma" pitchFamily="34" charset="0"/>
              </a:rPr>
              <a:t>(aperture problem)</a:t>
            </a:r>
            <a:endParaRPr lang="ru-RU" dirty="0" smtClean="0">
              <a:latin typeface="Tahoma" pitchFamily="34" charset="0"/>
              <a:ea typeface="Tahoma" pitchFamily="34" charset="0"/>
              <a:cs typeface="Tahoma" pitchFamily="34" charset="0"/>
            </a:endParaRPr>
          </a:p>
          <a:p>
            <a:pPr lvl="1">
              <a:buFont typeface="Arial" pitchFamily="34" charset="0"/>
              <a:buChar char="•"/>
            </a:pPr>
            <a:r>
              <a:rPr lang="ru-RU" dirty="0" smtClean="0">
                <a:latin typeface="Tahoma" pitchFamily="34" charset="0"/>
                <a:ea typeface="Tahoma" pitchFamily="34" charset="0"/>
                <a:cs typeface="Tahoma" pitchFamily="34" charset="0"/>
              </a:rPr>
              <a:t>наблюдая лишь за небольшой частью кадра невозможно однозначно определить направление движения</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latin typeface="Tahoma" pitchFamily="34" charset="0"/>
                <a:ea typeface="Tahoma" pitchFamily="34" charset="0"/>
                <a:cs typeface="Tahoma" pitchFamily="34" charset="0"/>
              </a:rPr>
              <a:t>Как визуализировать векторное поле</a:t>
            </a:r>
            <a:endParaRPr lang="ru-RU" dirty="0">
              <a:latin typeface="Tahoma" pitchFamily="34" charset="0"/>
              <a:ea typeface="Tahoma" pitchFamily="34" charset="0"/>
              <a:cs typeface="Tahoma" pitchFamily="34" charset="0"/>
            </a:endParaRPr>
          </a:p>
        </p:txBody>
      </p:sp>
      <p:sp>
        <p:nvSpPr>
          <p:cNvPr id="3" name="TextBox 2"/>
          <p:cNvSpPr txBox="1"/>
          <p:nvPr/>
        </p:nvSpPr>
        <p:spPr>
          <a:xfrm>
            <a:off x="571472" y="2000240"/>
            <a:ext cx="3429024" cy="923330"/>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При помощи стрелок</a:t>
            </a:r>
            <a:r>
              <a:rPr lang="ru-RU" dirty="0" smtClean="0">
                <a:latin typeface="Tahoma" pitchFamily="34" charset="0"/>
                <a:ea typeface="Tahoma" pitchFamily="34" charset="0"/>
                <a:cs typeface="Tahoma" pitchFamily="34" charset="0"/>
              </a:rPr>
              <a:t>, предварительно понизив разрешение</a:t>
            </a:r>
            <a:endParaRPr lang="ru-RU" dirty="0">
              <a:latin typeface="Tahoma" pitchFamily="34" charset="0"/>
              <a:ea typeface="Tahoma" pitchFamily="34" charset="0"/>
              <a:cs typeface="Tahoma" pitchFamily="34" charset="0"/>
            </a:endParaRPr>
          </a:p>
        </p:txBody>
      </p:sp>
      <p:sp>
        <p:nvSpPr>
          <p:cNvPr id="4" name="TextBox 3"/>
          <p:cNvSpPr txBox="1"/>
          <p:nvPr/>
        </p:nvSpPr>
        <p:spPr>
          <a:xfrm>
            <a:off x="642910" y="4500570"/>
            <a:ext cx="6643734" cy="923330"/>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При помощи цвета</a:t>
            </a:r>
            <a:r>
              <a:rPr lang="ru-RU" dirty="0" smtClean="0">
                <a:latin typeface="Tahoma" pitchFamily="34" charset="0"/>
                <a:ea typeface="Tahoma" pitchFamily="34" charset="0"/>
                <a:cs typeface="Tahoma" pitchFamily="34" charset="0"/>
              </a:rPr>
              <a:t>:</a:t>
            </a:r>
          </a:p>
          <a:p>
            <a:pPr>
              <a:buFont typeface="Arial" pitchFamily="34" charset="0"/>
              <a:buChar char="•"/>
            </a:pPr>
            <a:r>
              <a:rPr lang="ru-RU" dirty="0" smtClean="0">
                <a:latin typeface="Tahoma" pitchFamily="34" charset="0"/>
                <a:ea typeface="Tahoma" pitchFamily="34" charset="0"/>
                <a:cs typeface="Tahoma" pitchFamily="34" charset="0"/>
              </a:rPr>
              <a:t>Направление – цвет</a:t>
            </a:r>
          </a:p>
          <a:p>
            <a:pPr>
              <a:buFont typeface="Arial" pitchFamily="34" charset="0"/>
              <a:buChar char="•"/>
            </a:pPr>
            <a:r>
              <a:rPr lang="ru-RU" dirty="0" smtClean="0">
                <a:latin typeface="Tahoma" pitchFamily="34" charset="0"/>
                <a:ea typeface="Tahoma" pitchFamily="34" charset="0"/>
                <a:cs typeface="Tahoma" pitchFamily="34" charset="0"/>
              </a:rPr>
              <a:t>Абсолютное значение – яркость</a:t>
            </a:r>
            <a:endParaRPr lang="ru-RU" dirty="0">
              <a:latin typeface="Tahoma" pitchFamily="34" charset="0"/>
              <a:ea typeface="Tahoma" pitchFamily="34" charset="0"/>
              <a:cs typeface="Tahoma" pitchFamily="34" charset="0"/>
            </a:endParaRPr>
          </a:p>
        </p:txBody>
      </p:sp>
      <p:pic>
        <p:nvPicPr>
          <p:cNvPr id="5" name="Рисунок 4" descr="untitled.jpg"/>
          <p:cNvPicPr>
            <a:picLocks noChangeAspect="1"/>
          </p:cNvPicPr>
          <p:nvPr/>
        </p:nvPicPr>
        <p:blipFill>
          <a:blip r:embed="rId3" cstate="print">
            <a:clrChange>
              <a:clrFrom>
                <a:srgbClr val="FFFFFF"/>
              </a:clrFrom>
              <a:clrTo>
                <a:srgbClr val="FFFFFF">
                  <a:alpha val="0"/>
                </a:srgbClr>
              </a:clrTo>
            </a:clrChange>
          </a:blip>
          <a:stretch>
            <a:fillRect/>
          </a:stretch>
        </p:blipFill>
        <p:spPr>
          <a:xfrm>
            <a:off x="6429388" y="4214818"/>
            <a:ext cx="3323191" cy="2500306"/>
          </a:xfrm>
          <a:prstGeom prst="rect">
            <a:avLst/>
          </a:prstGeom>
        </p:spPr>
      </p:pic>
      <p:pic>
        <p:nvPicPr>
          <p:cNvPr id="6" name="Рисунок 5" descr="quiver.png"/>
          <p:cNvPicPr>
            <a:picLocks noChangeAspect="1"/>
          </p:cNvPicPr>
          <p:nvPr/>
        </p:nvPicPr>
        <p:blipFill>
          <a:blip r:embed="rId4" cstate="print">
            <a:clrChange>
              <a:clrFrom>
                <a:srgbClr val="FFFFFF"/>
              </a:clrFrom>
              <a:clrTo>
                <a:srgbClr val="FFFFFF">
                  <a:alpha val="0"/>
                </a:srgbClr>
              </a:clrTo>
            </a:clrChange>
          </a:blip>
          <a:stretch>
            <a:fillRect/>
          </a:stretch>
        </p:blipFill>
        <p:spPr>
          <a:xfrm>
            <a:off x="4572000" y="1357298"/>
            <a:ext cx="3529863" cy="2642678"/>
          </a:xfrm>
          <a:prstGeom prst="rect">
            <a:avLst/>
          </a:prstGeom>
        </p:spPr>
      </p:pic>
      <p:pic>
        <p:nvPicPr>
          <p:cNvPr id="7" name="Рисунок 6" descr="flow_0.png"/>
          <p:cNvPicPr>
            <a:picLocks noChangeAspect="1"/>
          </p:cNvPicPr>
          <p:nvPr/>
        </p:nvPicPr>
        <p:blipFill>
          <a:blip r:embed="rId5" cstate="print">
            <a:clrChange>
              <a:clrFrom>
                <a:srgbClr val="FFFFFF"/>
              </a:clrFrom>
              <a:clrTo>
                <a:srgbClr val="FFFFFF">
                  <a:alpha val="0"/>
                </a:srgbClr>
              </a:clrTo>
            </a:clrChange>
          </a:blip>
          <a:stretch>
            <a:fillRect/>
          </a:stretch>
        </p:blipFill>
        <p:spPr>
          <a:xfrm>
            <a:off x="4071934" y="4429132"/>
            <a:ext cx="2715694" cy="1909420"/>
          </a:xfrm>
          <a:prstGeom prst="rect">
            <a:avLst/>
          </a:prstGeo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latin typeface="Tahoma" pitchFamily="34" charset="0"/>
                <a:ea typeface="Tahoma" pitchFamily="34" charset="0"/>
                <a:cs typeface="Tahoma" pitchFamily="34" charset="0"/>
              </a:rPr>
              <a:t>Как оценить качество рассчитанного потока</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4628689" y="1785926"/>
          <a:ext cx="443377" cy="396000"/>
        </p:xfrm>
        <a:graphic>
          <a:graphicData uri="http://schemas.openxmlformats.org/presentationml/2006/ole">
            <p:oleObj spid="_x0000_s3074" name="Формула" r:id="rId4" imgW="190440" imgH="203040" progId="Equation.3">
              <p:embed/>
            </p:oleObj>
          </a:graphicData>
        </a:graphic>
      </p:graphicFrame>
      <p:graphicFrame>
        <p:nvGraphicFramePr>
          <p:cNvPr id="5" name="Объект 4"/>
          <p:cNvGraphicFramePr>
            <a:graphicFrameLocks noChangeAspect="1"/>
          </p:cNvGraphicFramePr>
          <p:nvPr/>
        </p:nvGraphicFramePr>
        <p:xfrm>
          <a:off x="4676066" y="2175744"/>
          <a:ext cx="396000" cy="396000"/>
        </p:xfrm>
        <a:graphic>
          <a:graphicData uri="http://schemas.openxmlformats.org/presentationml/2006/ole">
            <p:oleObj spid="_x0000_s3075" name="Формула" r:id="rId5" imgW="203040" imgH="203040" progId="Equation.3">
              <p:embed/>
            </p:oleObj>
          </a:graphicData>
        </a:graphic>
      </p:graphicFrame>
      <p:sp>
        <p:nvSpPr>
          <p:cNvPr id="6" name="TextBox 5"/>
          <p:cNvSpPr txBox="1"/>
          <p:nvPr/>
        </p:nvSpPr>
        <p:spPr>
          <a:xfrm>
            <a:off x="714348" y="1857364"/>
            <a:ext cx="3857652" cy="369332"/>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Настоящий поток</a:t>
            </a:r>
            <a:r>
              <a:rPr lang="ru-RU" dirty="0" smtClean="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ground truth</a:t>
            </a:r>
            <a:r>
              <a:rPr lang="ru-RU" dirty="0" smtClean="0">
                <a:latin typeface="Tahoma" pitchFamily="34" charset="0"/>
                <a:ea typeface="Tahoma" pitchFamily="34" charset="0"/>
                <a:cs typeface="Tahoma" pitchFamily="34" charset="0"/>
              </a:rPr>
              <a:t>)</a:t>
            </a:r>
            <a:endParaRPr lang="ru-RU" dirty="0">
              <a:latin typeface="Tahoma" pitchFamily="34" charset="0"/>
              <a:ea typeface="Tahoma" pitchFamily="34" charset="0"/>
              <a:cs typeface="Tahoma" pitchFamily="34" charset="0"/>
            </a:endParaRPr>
          </a:p>
        </p:txBody>
      </p:sp>
      <p:sp>
        <p:nvSpPr>
          <p:cNvPr id="7" name="TextBox 6"/>
          <p:cNvSpPr txBox="1"/>
          <p:nvPr/>
        </p:nvSpPr>
        <p:spPr>
          <a:xfrm>
            <a:off x="714348" y="2214554"/>
            <a:ext cx="4500594" cy="369332"/>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Вычисленный поток</a:t>
            </a:r>
            <a:r>
              <a:rPr lang="ru-RU" dirty="0" smtClean="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estimated)</a:t>
            </a:r>
            <a:endParaRPr lang="ru-RU" dirty="0">
              <a:latin typeface="Tahoma" pitchFamily="34" charset="0"/>
              <a:ea typeface="Tahoma" pitchFamily="34" charset="0"/>
              <a:cs typeface="Tahoma" pitchFamily="34" charset="0"/>
            </a:endParaRPr>
          </a:p>
        </p:txBody>
      </p:sp>
      <p:sp>
        <p:nvSpPr>
          <p:cNvPr id="8" name="TextBox 7"/>
          <p:cNvSpPr txBox="1"/>
          <p:nvPr/>
        </p:nvSpPr>
        <p:spPr>
          <a:xfrm>
            <a:off x="714348" y="2714620"/>
            <a:ext cx="5857916" cy="369332"/>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Размер изображени</a:t>
            </a:r>
            <a:r>
              <a:rPr lang="ru-RU" b="1" dirty="0">
                <a:latin typeface="Tahoma" pitchFamily="34" charset="0"/>
                <a:ea typeface="Tahoma" pitchFamily="34" charset="0"/>
                <a:cs typeface="Tahoma" pitchFamily="34" charset="0"/>
              </a:rPr>
              <a:t>я</a:t>
            </a:r>
          </a:p>
        </p:txBody>
      </p:sp>
      <p:graphicFrame>
        <p:nvGraphicFramePr>
          <p:cNvPr id="9" name="Объект 8"/>
          <p:cNvGraphicFramePr>
            <a:graphicFrameLocks noChangeAspect="1"/>
          </p:cNvGraphicFramePr>
          <p:nvPr/>
        </p:nvGraphicFramePr>
        <p:xfrm>
          <a:off x="4357686" y="2714620"/>
          <a:ext cx="785818" cy="314328"/>
        </p:xfrm>
        <a:graphic>
          <a:graphicData uri="http://schemas.openxmlformats.org/presentationml/2006/ole">
            <p:oleObj spid="_x0000_s3076" name="Формула" r:id="rId6" imgW="444240" imgH="177480" progId="Equation.3">
              <p:embed/>
            </p:oleObj>
          </a:graphicData>
        </a:graphic>
      </p:graphicFrame>
      <p:sp>
        <p:nvSpPr>
          <p:cNvPr id="10" name="TextBox 9"/>
          <p:cNvSpPr txBox="1"/>
          <p:nvPr/>
        </p:nvSpPr>
        <p:spPr>
          <a:xfrm>
            <a:off x="714348" y="3357562"/>
            <a:ext cx="9001188" cy="369332"/>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Средняя угловая ошибка</a:t>
            </a:r>
            <a:r>
              <a:rPr lang="ru-RU" dirty="0" smtClean="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AAE – Average </a:t>
            </a:r>
            <a:r>
              <a:rPr lang="en-US" dirty="0">
                <a:latin typeface="Tahoma" pitchFamily="34" charset="0"/>
                <a:ea typeface="Tahoma" pitchFamily="34" charset="0"/>
                <a:cs typeface="Tahoma" pitchFamily="34" charset="0"/>
              </a:rPr>
              <a:t>A</a:t>
            </a:r>
            <a:r>
              <a:rPr lang="en-US" dirty="0" smtClean="0">
                <a:latin typeface="Tahoma" pitchFamily="34" charset="0"/>
                <a:ea typeface="Tahoma" pitchFamily="34" charset="0"/>
                <a:cs typeface="Tahoma" pitchFamily="34" charset="0"/>
              </a:rPr>
              <a:t>ngular </a:t>
            </a:r>
            <a:r>
              <a:rPr lang="en-US" dirty="0">
                <a:latin typeface="Tahoma" pitchFamily="34" charset="0"/>
                <a:ea typeface="Tahoma" pitchFamily="34" charset="0"/>
                <a:cs typeface="Tahoma" pitchFamily="34" charset="0"/>
              </a:rPr>
              <a:t>E</a:t>
            </a:r>
            <a:r>
              <a:rPr lang="en-US" dirty="0" smtClean="0">
                <a:latin typeface="Tahoma" pitchFamily="34" charset="0"/>
                <a:ea typeface="Tahoma" pitchFamily="34" charset="0"/>
                <a:cs typeface="Tahoma" pitchFamily="34" charset="0"/>
              </a:rPr>
              <a:t>rror)</a:t>
            </a:r>
            <a:endParaRPr lang="ru-RU" dirty="0">
              <a:latin typeface="Tahoma" pitchFamily="34" charset="0"/>
              <a:ea typeface="Tahoma" pitchFamily="34" charset="0"/>
              <a:cs typeface="Tahoma" pitchFamily="34" charset="0"/>
            </a:endParaRPr>
          </a:p>
        </p:txBody>
      </p:sp>
      <p:sp>
        <p:nvSpPr>
          <p:cNvPr id="11" name="TextBox 10"/>
          <p:cNvSpPr txBox="1"/>
          <p:nvPr/>
        </p:nvSpPr>
        <p:spPr>
          <a:xfrm>
            <a:off x="714348" y="5000636"/>
            <a:ext cx="8072494" cy="369332"/>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Средняя ошибка</a:t>
            </a:r>
            <a:r>
              <a:rPr lang="ru-RU" dirty="0" smtClean="0">
                <a:latin typeface="Tahoma" pitchFamily="34" charset="0"/>
                <a:ea typeface="Tahoma" pitchFamily="34" charset="0"/>
                <a:cs typeface="Tahoma" pitchFamily="34" charset="0"/>
              </a:rPr>
              <a:t> </a:t>
            </a:r>
            <a:r>
              <a:rPr lang="ru-RU" b="1" dirty="0" smtClean="0">
                <a:latin typeface="Tahoma" pitchFamily="34" charset="0"/>
                <a:ea typeface="Tahoma" pitchFamily="34" charset="0"/>
                <a:cs typeface="Tahoma" pitchFamily="34" charset="0"/>
              </a:rPr>
              <a:t>по конечной точке </a:t>
            </a:r>
            <a:r>
              <a:rPr lang="ru-RU" dirty="0" smtClean="0">
                <a:latin typeface="Tahoma" pitchFamily="34" charset="0"/>
                <a:ea typeface="Tahoma" pitchFamily="34" charset="0"/>
                <a:cs typeface="Tahoma" pitchFamily="34" charset="0"/>
              </a:rPr>
              <a:t>(</a:t>
            </a:r>
            <a:r>
              <a:rPr lang="en-US" dirty="0" smtClean="0">
                <a:latin typeface="Tahoma" pitchFamily="34" charset="0"/>
                <a:ea typeface="Tahoma" pitchFamily="34" charset="0"/>
                <a:cs typeface="Tahoma" pitchFamily="34" charset="0"/>
              </a:rPr>
              <a:t>AEE – Average </a:t>
            </a:r>
            <a:r>
              <a:rPr lang="en-US" dirty="0">
                <a:latin typeface="Tahoma" pitchFamily="34" charset="0"/>
                <a:ea typeface="Tahoma" pitchFamily="34" charset="0"/>
                <a:cs typeface="Tahoma" pitchFamily="34" charset="0"/>
              </a:rPr>
              <a:t>E</a:t>
            </a:r>
            <a:r>
              <a:rPr lang="en-US" dirty="0" smtClean="0">
                <a:latin typeface="Tahoma" pitchFamily="34" charset="0"/>
                <a:ea typeface="Tahoma" pitchFamily="34" charset="0"/>
                <a:cs typeface="Tahoma" pitchFamily="34" charset="0"/>
              </a:rPr>
              <a:t>ndpoint </a:t>
            </a:r>
            <a:r>
              <a:rPr lang="en-US" dirty="0">
                <a:latin typeface="Tahoma" pitchFamily="34" charset="0"/>
                <a:ea typeface="Tahoma" pitchFamily="34" charset="0"/>
                <a:cs typeface="Tahoma" pitchFamily="34" charset="0"/>
              </a:rPr>
              <a:t>E</a:t>
            </a:r>
            <a:r>
              <a:rPr lang="en-US" dirty="0" smtClean="0">
                <a:latin typeface="Tahoma" pitchFamily="34" charset="0"/>
                <a:ea typeface="Tahoma" pitchFamily="34" charset="0"/>
                <a:cs typeface="Tahoma" pitchFamily="34" charset="0"/>
              </a:rPr>
              <a:t>rror)</a:t>
            </a:r>
            <a:endParaRPr lang="ru-RU" dirty="0">
              <a:latin typeface="Tahoma" pitchFamily="34" charset="0"/>
              <a:ea typeface="Tahoma" pitchFamily="34" charset="0"/>
              <a:cs typeface="Tahoma" pitchFamily="34" charset="0"/>
            </a:endParaRPr>
          </a:p>
        </p:txBody>
      </p:sp>
      <p:graphicFrame>
        <p:nvGraphicFramePr>
          <p:cNvPr id="12" name="Объект 11"/>
          <p:cNvGraphicFramePr>
            <a:graphicFrameLocks noChangeAspect="1"/>
          </p:cNvGraphicFramePr>
          <p:nvPr/>
        </p:nvGraphicFramePr>
        <p:xfrm>
          <a:off x="2285984" y="3779824"/>
          <a:ext cx="4500594" cy="1024888"/>
        </p:xfrm>
        <a:graphic>
          <a:graphicData uri="http://schemas.openxmlformats.org/presentationml/2006/ole">
            <p:oleObj spid="_x0000_s3077" name="Формула" r:id="rId7" imgW="2565360" imgH="583920" progId="Equation.3">
              <p:embed/>
            </p:oleObj>
          </a:graphicData>
        </a:graphic>
      </p:graphicFrame>
      <p:graphicFrame>
        <p:nvGraphicFramePr>
          <p:cNvPr id="13" name="Объект 12"/>
          <p:cNvGraphicFramePr>
            <a:graphicFrameLocks noChangeAspect="1"/>
          </p:cNvGraphicFramePr>
          <p:nvPr/>
        </p:nvGraphicFramePr>
        <p:xfrm>
          <a:off x="2643174" y="5429264"/>
          <a:ext cx="3786214" cy="733580"/>
        </p:xfrm>
        <a:graphic>
          <a:graphicData uri="http://schemas.openxmlformats.org/presentationml/2006/ole">
            <p:oleObj spid="_x0000_s3078" name="Формула" r:id="rId8" imgW="2031840" imgH="393480" progId="Equation.3">
              <p:embed/>
            </p:oleObj>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latin typeface="Tahoma" pitchFamily="34" charset="0"/>
                <a:ea typeface="Tahoma" pitchFamily="34" charset="0"/>
                <a:cs typeface="Tahoma" pitchFamily="34" charset="0"/>
              </a:rPr>
              <a:t>Как оценить качество рассчитанного потока</a:t>
            </a:r>
            <a:endParaRPr lang="ru-RU" dirty="0">
              <a:latin typeface="Tahoma" pitchFamily="34" charset="0"/>
              <a:ea typeface="Tahoma" pitchFamily="34" charset="0"/>
              <a:cs typeface="Tahoma" pitchFamily="34" charset="0"/>
            </a:endParaRPr>
          </a:p>
        </p:txBody>
      </p:sp>
      <p:pic>
        <p:nvPicPr>
          <p:cNvPr id="93187" name="Picture 3"/>
          <p:cNvPicPr>
            <a:picLocks noChangeAspect="1" noChangeArrowheads="1"/>
          </p:cNvPicPr>
          <p:nvPr/>
        </p:nvPicPr>
        <p:blipFill>
          <a:blip r:embed="rId3" cstate="print"/>
          <a:srcRect/>
          <a:stretch>
            <a:fillRect/>
          </a:stretch>
        </p:blipFill>
        <p:spPr bwMode="auto">
          <a:xfrm>
            <a:off x="4643438" y="1428736"/>
            <a:ext cx="3886488" cy="2736000"/>
          </a:xfrm>
          <a:prstGeom prst="rect">
            <a:avLst/>
          </a:prstGeom>
          <a:noFill/>
          <a:ln w="9525">
            <a:noFill/>
            <a:miter lim="800000"/>
            <a:headEnd/>
            <a:tailEnd/>
          </a:ln>
          <a:effectLst/>
        </p:spPr>
      </p:pic>
      <p:pic>
        <p:nvPicPr>
          <p:cNvPr id="5" name="Рисунок 4" descr="flow_0.png"/>
          <p:cNvPicPr>
            <a:picLocks noChangeAspect="1"/>
          </p:cNvPicPr>
          <p:nvPr/>
        </p:nvPicPr>
        <p:blipFill>
          <a:blip r:embed="rId4" cstate="print">
            <a:clrChange>
              <a:clrFrom>
                <a:srgbClr val="FFFFFF"/>
              </a:clrFrom>
              <a:clrTo>
                <a:srgbClr val="FFFFFF">
                  <a:alpha val="0"/>
                </a:srgbClr>
              </a:clrTo>
            </a:clrChange>
          </a:blip>
          <a:stretch>
            <a:fillRect/>
          </a:stretch>
        </p:blipFill>
        <p:spPr>
          <a:xfrm>
            <a:off x="285683" y="1428736"/>
            <a:ext cx="3891276" cy="2736000"/>
          </a:xfrm>
          <a:prstGeom prst="rect">
            <a:avLst/>
          </a:prstGeom>
        </p:spPr>
      </p:pic>
      <p:pic>
        <p:nvPicPr>
          <p:cNvPr id="93188" name="Picture 4"/>
          <p:cNvPicPr>
            <a:picLocks noChangeAspect="1" noChangeArrowheads="1"/>
          </p:cNvPicPr>
          <p:nvPr/>
        </p:nvPicPr>
        <p:blipFill>
          <a:blip r:embed="rId5" cstate="print"/>
          <a:srcRect/>
          <a:stretch>
            <a:fillRect/>
          </a:stretch>
        </p:blipFill>
        <p:spPr bwMode="auto">
          <a:xfrm>
            <a:off x="4643438" y="4071942"/>
            <a:ext cx="3886488" cy="2736000"/>
          </a:xfrm>
          <a:prstGeom prst="rect">
            <a:avLst/>
          </a:prstGeom>
          <a:noFill/>
          <a:ln w="9525">
            <a:noFill/>
            <a:miter lim="800000"/>
            <a:headEnd/>
            <a:tailEnd/>
          </a:ln>
          <a:effectLst/>
        </p:spPr>
      </p:pic>
      <p:pic>
        <p:nvPicPr>
          <p:cNvPr id="93189" name="Picture 5"/>
          <p:cNvPicPr>
            <a:picLocks noChangeAspect="1" noChangeArrowheads="1"/>
          </p:cNvPicPr>
          <p:nvPr/>
        </p:nvPicPr>
        <p:blipFill>
          <a:blip r:embed="rId6" cstate="print"/>
          <a:srcRect/>
          <a:stretch>
            <a:fillRect/>
          </a:stretch>
        </p:blipFill>
        <p:spPr bwMode="auto">
          <a:xfrm>
            <a:off x="285720" y="4071942"/>
            <a:ext cx="3957581" cy="2786058"/>
          </a:xfrm>
          <a:prstGeom prst="rect">
            <a:avLst/>
          </a:prstGeom>
          <a:noFill/>
          <a:ln w="9525">
            <a:noFill/>
            <a:miter lim="800000"/>
            <a:headEnd/>
            <a:tailEnd/>
          </a:ln>
          <a:effectLst/>
        </p:spPr>
      </p:pic>
      <p:sp>
        <p:nvSpPr>
          <p:cNvPr id="8" name="TextBox 7"/>
          <p:cNvSpPr txBox="1"/>
          <p:nvPr/>
        </p:nvSpPr>
        <p:spPr>
          <a:xfrm>
            <a:off x="714348" y="4214818"/>
            <a:ext cx="1326004" cy="646331"/>
          </a:xfrm>
          <a:prstGeom prst="rect">
            <a:avLst/>
          </a:prstGeom>
          <a:noFill/>
        </p:spPr>
        <p:txBody>
          <a:bodyPr wrap="none" rtlCol="0">
            <a:spAutoFit/>
          </a:bodyPr>
          <a:lstStyle/>
          <a:p>
            <a:r>
              <a:rPr lang="en-US" b="1" dirty="0" smtClean="0"/>
              <a:t>AAE = 32.55</a:t>
            </a:r>
          </a:p>
          <a:p>
            <a:r>
              <a:rPr lang="en-US" b="1" dirty="0" smtClean="0"/>
              <a:t>AEE = 7.22</a:t>
            </a:r>
            <a:endParaRPr lang="ru-RU" b="1" dirty="0"/>
          </a:p>
        </p:txBody>
      </p:sp>
      <p:sp>
        <p:nvSpPr>
          <p:cNvPr id="9" name="TextBox 8"/>
          <p:cNvSpPr txBox="1"/>
          <p:nvPr/>
        </p:nvSpPr>
        <p:spPr>
          <a:xfrm>
            <a:off x="5077527" y="4211429"/>
            <a:ext cx="1208985" cy="646331"/>
          </a:xfrm>
          <a:prstGeom prst="rect">
            <a:avLst/>
          </a:prstGeom>
          <a:noFill/>
        </p:spPr>
        <p:txBody>
          <a:bodyPr wrap="none" rtlCol="0">
            <a:spAutoFit/>
          </a:bodyPr>
          <a:lstStyle/>
          <a:p>
            <a:r>
              <a:rPr lang="en-US" b="1" dirty="0" smtClean="0"/>
              <a:t>AAE = 2.76</a:t>
            </a:r>
          </a:p>
          <a:p>
            <a:r>
              <a:rPr lang="en-US" b="1" dirty="0" smtClean="0"/>
              <a:t>AEE = 0.37</a:t>
            </a:r>
            <a:endParaRPr lang="ru-RU" b="1" dirty="0"/>
          </a:p>
        </p:txBody>
      </p:sp>
      <p:sp>
        <p:nvSpPr>
          <p:cNvPr id="10" name="TextBox 9"/>
          <p:cNvSpPr txBox="1"/>
          <p:nvPr/>
        </p:nvSpPr>
        <p:spPr>
          <a:xfrm>
            <a:off x="5072066" y="1571612"/>
            <a:ext cx="1208985" cy="646331"/>
          </a:xfrm>
          <a:prstGeom prst="rect">
            <a:avLst/>
          </a:prstGeom>
          <a:noFill/>
        </p:spPr>
        <p:txBody>
          <a:bodyPr wrap="none" rtlCol="0">
            <a:spAutoFit/>
          </a:bodyPr>
          <a:lstStyle/>
          <a:p>
            <a:r>
              <a:rPr lang="en-US" b="1" dirty="0" smtClean="0"/>
              <a:t>AAE = 3.14</a:t>
            </a:r>
          </a:p>
          <a:p>
            <a:r>
              <a:rPr lang="en-US" b="1" dirty="0" smtClean="0"/>
              <a:t>AEE = 1.53</a:t>
            </a:r>
            <a:endParaRPr lang="ru-RU" b="1" dirty="0"/>
          </a:p>
        </p:txBody>
      </p:sp>
      <p:sp>
        <p:nvSpPr>
          <p:cNvPr id="11" name="TextBox 10"/>
          <p:cNvSpPr txBox="1"/>
          <p:nvPr/>
        </p:nvSpPr>
        <p:spPr>
          <a:xfrm>
            <a:off x="719809" y="1571612"/>
            <a:ext cx="1446614" cy="369332"/>
          </a:xfrm>
          <a:prstGeom prst="rect">
            <a:avLst/>
          </a:prstGeom>
          <a:noFill/>
        </p:spPr>
        <p:txBody>
          <a:bodyPr wrap="none" rtlCol="0">
            <a:spAutoFit/>
          </a:bodyPr>
          <a:lstStyle/>
          <a:p>
            <a:r>
              <a:rPr lang="en-US" b="1" dirty="0" smtClean="0"/>
              <a:t>Ground truth</a:t>
            </a:r>
            <a:endParaRPr lang="ru-RU" b="1"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138495"/>
            <a:ext cx="7772400" cy="1362075"/>
          </a:xfrm>
        </p:spPr>
        <p:txBody>
          <a:bodyPr/>
          <a:lstStyle/>
          <a:p>
            <a:r>
              <a:rPr lang="ru-RU" dirty="0" smtClean="0">
                <a:latin typeface="Arial Black" pitchFamily="34" charset="0"/>
              </a:rPr>
              <a:t>Метод </a:t>
            </a:r>
            <a:r>
              <a:rPr lang="en-US" dirty="0" smtClean="0">
                <a:latin typeface="Arial Black" pitchFamily="34" charset="0"/>
              </a:rPr>
              <a:t>LUCAS-KANADE</a:t>
            </a:r>
            <a:endParaRPr lang="ru-RU" dirty="0">
              <a:latin typeface="Arial Black" pitchFamily="34" charset="0"/>
            </a:endParaRPr>
          </a:p>
        </p:txBody>
      </p:sp>
      <p:sp>
        <p:nvSpPr>
          <p:cNvPr id="3" name="Текст 2"/>
          <p:cNvSpPr>
            <a:spLocks noGrp="1"/>
          </p:cNvSpPr>
          <p:nvPr>
            <p:ph type="body" idx="1"/>
          </p:nvPr>
        </p:nvSpPr>
        <p:spPr>
          <a:xfrm>
            <a:off x="722313" y="4500581"/>
            <a:ext cx="7772400" cy="1500187"/>
          </a:xfrm>
        </p:spPr>
        <p:txBody>
          <a:bodyPr/>
          <a:lstStyle/>
          <a:p>
            <a:r>
              <a:rPr lang="en-US" dirty="0" smtClean="0"/>
              <a:t>Lucas B. D. and </a:t>
            </a:r>
            <a:r>
              <a:rPr lang="en-US" dirty="0" err="1" smtClean="0"/>
              <a:t>Kanade</a:t>
            </a:r>
            <a:r>
              <a:rPr lang="en-US" dirty="0" smtClean="0"/>
              <a:t> T. 1981, An iterative image registration technique with an application to stereo vision. </a:t>
            </a:r>
          </a:p>
          <a:p>
            <a:r>
              <a:rPr lang="en-US" i="1" dirty="0" smtClean="0"/>
              <a:t>Proceedings of Imaging understanding workshop</a:t>
            </a:r>
            <a:r>
              <a:rPr lang="en-US" dirty="0" smtClean="0"/>
              <a:t>, pp 121--130</a:t>
            </a:r>
            <a:endParaRPr lang="ru-RU" dirty="0" smtClean="0"/>
          </a:p>
          <a:p>
            <a:endParaRPr lang="ru-R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smtClean="0">
                <a:latin typeface="Tahoma" pitchFamily="34" charset="0"/>
                <a:ea typeface="Tahoma" pitchFamily="34" charset="0"/>
                <a:cs typeface="Tahoma" pitchFamily="34" charset="0"/>
              </a:rPr>
              <a:t>Lucas-</a:t>
            </a:r>
            <a:r>
              <a:rPr lang="en-US" dirty="0" err="1" smtClean="0">
                <a:latin typeface="Tahoma" pitchFamily="34" charset="0"/>
                <a:ea typeface="Tahoma" pitchFamily="34" charset="0"/>
                <a:cs typeface="Tahoma" pitchFamily="34" charset="0"/>
              </a:rPr>
              <a:t>Kanade</a:t>
            </a:r>
            <a:endParaRPr lang="ru-RU" dirty="0">
              <a:latin typeface="Tahoma" pitchFamily="34" charset="0"/>
              <a:ea typeface="Tahoma" pitchFamily="34" charset="0"/>
              <a:cs typeface="Tahoma" pitchFamily="34" charset="0"/>
            </a:endParaRPr>
          </a:p>
        </p:txBody>
      </p:sp>
      <p:sp>
        <p:nvSpPr>
          <p:cNvPr id="3" name="TextBox 2"/>
          <p:cNvSpPr txBox="1"/>
          <p:nvPr/>
        </p:nvSpPr>
        <p:spPr>
          <a:xfrm>
            <a:off x="571472" y="1428736"/>
            <a:ext cx="7072362"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Предположение</a:t>
            </a:r>
          </a:p>
          <a:p>
            <a:pPr>
              <a:buFont typeface="Arial" pitchFamily="34" charset="0"/>
              <a:buChar char="•"/>
            </a:pPr>
            <a:r>
              <a:rPr lang="ru-RU" dirty="0" smtClean="0">
                <a:latin typeface="Tahoma" pitchFamily="34" charset="0"/>
                <a:ea typeface="Tahoma" pitchFamily="34" charset="0"/>
                <a:cs typeface="Tahoma" pitchFamily="34" charset="0"/>
              </a:rPr>
              <a:t>Поток кусочно-постоянный</a:t>
            </a:r>
            <a:endParaRPr lang="ru-RU" dirty="0">
              <a:latin typeface="Tahoma" pitchFamily="34" charset="0"/>
              <a:ea typeface="Tahoma" pitchFamily="34" charset="0"/>
              <a:cs typeface="Tahoma" pitchFamily="34" charset="0"/>
            </a:endParaRPr>
          </a:p>
        </p:txBody>
      </p:sp>
      <p:sp>
        <p:nvSpPr>
          <p:cNvPr id="4" name="TextBox 3"/>
          <p:cNvSpPr txBox="1"/>
          <p:nvPr/>
        </p:nvSpPr>
        <p:spPr>
          <a:xfrm>
            <a:off x="642910" y="2211165"/>
            <a:ext cx="7929618" cy="646331"/>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Разобьем изображение на небольшие части (например, блоки 8</a:t>
            </a:r>
            <a:r>
              <a:rPr lang="en-US" dirty="0" smtClean="0">
                <a:latin typeface="Tahoma" pitchFamily="34" charset="0"/>
                <a:ea typeface="Tahoma" pitchFamily="34" charset="0"/>
                <a:cs typeface="Tahoma" pitchFamily="34" charset="0"/>
              </a:rPr>
              <a:t>x8)</a:t>
            </a:r>
            <a:r>
              <a:rPr lang="ru-RU" dirty="0" smtClean="0">
                <a:latin typeface="Tahoma" pitchFamily="34" charset="0"/>
                <a:ea typeface="Tahoma" pitchFamily="34" charset="0"/>
                <a:cs typeface="Tahoma" pitchFamily="34" charset="0"/>
              </a:rPr>
              <a:t>, в которых все точки двигаются одинаково</a:t>
            </a:r>
            <a:endParaRPr lang="ru-RU" dirty="0">
              <a:latin typeface="Tahoma" pitchFamily="34" charset="0"/>
              <a:ea typeface="Tahoma" pitchFamily="34" charset="0"/>
              <a:cs typeface="Tahoma" pitchFamily="34" charset="0"/>
            </a:endParaRPr>
          </a:p>
        </p:txBody>
      </p:sp>
      <p:sp>
        <p:nvSpPr>
          <p:cNvPr id="5" name="TextBox 4"/>
          <p:cNvSpPr txBox="1"/>
          <p:nvPr/>
        </p:nvSpPr>
        <p:spPr>
          <a:xfrm>
            <a:off x="642910" y="4857760"/>
            <a:ext cx="8215370" cy="646331"/>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Для каждой из частей запишем линеаризованное уравнение постоянства яркости</a:t>
            </a:r>
            <a:endParaRPr lang="ru-RU" dirty="0">
              <a:latin typeface="Tahoma" pitchFamily="34" charset="0"/>
              <a:ea typeface="Tahoma" pitchFamily="34" charset="0"/>
              <a:cs typeface="Tahoma" pitchFamily="34" charset="0"/>
            </a:endParaRPr>
          </a:p>
        </p:txBody>
      </p:sp>
      <p:graphicFrame>
        <p:nvGraphicFramePr>
          <p:cNvPr id="6" name="Объект 5"/>
          <p:cNvGraphicFramePr>
            <a:graphicFrameLocks noChangeAspect="1"/>
          </p:cNvGraphicFramePr>
          <p:nvPr/>
        </p:nvGraphicFramePr>
        <p:xfrm>
          <a:off x="1071538" y="5430842"/>
          <a:ext cx="7143800" cy="569926"/>
        </p:xfrm>
        <a:graphic>
          <a:graphicData uri="http://schemas.openxmlformats.org/presentationml/2006/ole">
            <p:oleObj spid="_x0000_s5122" name="Формула" r:id="rId4" imgW="3022560" imgH="241200" progId="Equation.3">
              <p:embed/>
            </p:oleObj>
          </a:graphicData>
        </a:graphic>
      </p:graphicFrame>
      <p:graphicFrame>
        <p:nvGraphicFramePr>
          <p:cNvPr id="7" name="Объект 6"/>
          <p:cNvGraphicFramePr>
            <a:graphicFrameLocks noChangeAspect="1"/>
          </p:cNvGraphicFramePr>
          <p:nvPr/>
        </p:nvGraphicFramePr>
        <p:xfrm>
          <a:off x="2428860" y="3321843"/>
          <a:ext cx="1500198" cy="750099"/>
        </p:xfrm>
        <a:graphic>
          <a:graphicData uri="http://schemas.openxmlformats.org/presentationml/2006/ole">
            <p:oleObj spid="_x0000_s5123" name="Формула" r:id="rId5" imgW="685800" imgH="342720" progId="Equation.3">
              <p:embed/>
            </p:oleObj>
          </a:graphicData>
        </a:graphic>
      </p:graphicFrame>
      <p:graphicFrame>
        <p:nvGraphicFramePr>
          <p:cNvPr id="8" name="Таблица 7"/>
          <p:cNvGraphicFramePr>
            <a:graphicFrameLocks noGrp="1"/>
          </p:cNvGraphicFramePr>
          <p:nvPr/>
        </p:nvGraphicFramePr>
        <p:xfrm>
          <a:off x="4810151" y="2825758"/>
          <a:ext cx="2405055" cy="1674812"/>
        </p:xfrm>
        <a:graphic>
          <a:graphicData uri="http://schemas.openxmlformats.org/drawingml/2006/table">
            <a:tbl>
              <a:tblPr firstRow="1" bandRow="1">
                <a:tableStyleId>{5940675A-B579-460E-94D1-54222C63F5DA}</a:tableStyleId>
              </a:tblPr>
              <a:tblGrid>
                <a:gridCol w="481011"/>
                <a:gridCol w="481011"/>
                <a:gridCol w="481011"/>
                <a:gridCol w="481011"/>
                <a:gridCol w="481011"/>
              </a:tblGrid>
              <a:tr h="418703">
                <a:tc>
                  <a:txBody>
                    <a:bodyPr/>
                    <a:lstStyle/>
                    <a:p>
                      <a:endParaRPr lang="ru-RU" dirty="0"/>
                    </a:p>
                  </a:txBody>
                  <a:tcPr/>
                </a:tc>
                <a:tc>
                  <a:txBody>
                    <a:bodyPr/>
                    <a:lstStyle/>
                    <a:p>
                      <a:endParaRPr lang="ru-RU"/>
                    </a:p>
                  </a:txBody>
                  <a:tcPr/>
                </a:tc>
                <a:tc>
                  <a:txBody>
                    <a:bodyPr/>
                    <a:lstStyle/>
                    <a:p>
                      <a:endParaRPr lang="ru-RU" dirty="0"/>
                    </a:p>
                  </a:txBody>
                  <a:tcPr/>
                </a:tc>
                <a:tc gridSpan="2">
                  <a:txBody>
                    <a:bodyPr/>
                    <a:lstStyle/>
                    <a:p>
                      <a:pPr algn="ctr"/>
                      <a:r>
                        <a:rPr lang="en-US" dirty="0" smtClean="0"/>
                        <a:t>…</a:t>
                      </a:r>
                      <a:endParaRPr lang="ru-RU" dirty="0"/>
                    </a:p>
                  </a:txBody>
                  <a:tcPr/>
                </a:tc>
                <a:tc hMerge="1">
                  <a:txBody>
                    <a:bodyPr/>
                    <a:lstStyle/>
                    <a:p>
                      <a:endParaRPr lang="ru-RU" dirty="0"/>
                    </a:p>
                  </a:txBody>
                  <a:tcPr/>
                </a:tc>
              </a:tr>
              <a:tr h="418703">
                <a:tc gridSpan="5">
                  <a:txBody>
                    <a:bodyPr/>
                    <a:lstStyle/>
                    <a:p>
                      <a:pPr algn="ctr"/>
                      <a:r>
                        <a:rPr lang="en-US" dirty="0" smtClean="0"/>
                        <a:t>…</a:t>
                      </a:r>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r>
              <a:tr h="418703">
                <a:tc gridSpan="2">
                  <a:txBody>
                    <a:bodyPr/>
                    <a:lstStyle/>
                    <a:p>
                      <a:pPr algn="ctr"/>
                      <a:r>
                        <a:rPr lang="en-US" dirty="0" smtClean="0"/>
                        <a:t>…</a:t>
                      </a:r>
                      <a:endParaRPr lang="ru-RU" dirty="0"/>
                    </a:p>
                  </a:txBody>
                  <a:tcPr/>
                </a:tc>
                <a:tc hMerge="1">
                  <a:txBody>
                    <a:bodyPr/>
                    <a:lstStyle/>
                    <a:p>
                      <a:endParaRPr lang="ru-RU" dirty="0"/>
                    </a:p>
                  </a:txBody>
                  <a:tcPr/>
                </a:tc>
                <a:tc>
                  <a:txBody>
                    <a:bodyPr/>
                    <a:lstStyle/>
                    <a:p>
                      <a:endParaRPr lang="ru-RU" dirty="0"/>
                    </a:p>
                  </a:txBody>
                  <a:tcPr/>
                </a:tc>
                <a:tc gridSpan="2">
                  <a:txBody>
                    <a:bodyPr/>
                    <a:lstStyle/>
                    <a:p>
                      <a:pPr algn="ctr"/>
                      <a:r>
                        <a:rPr lang="en-US" dirty="0" smtClean="0"/>
                        <a:t>…</a:t>
                      </a:r>
                      <a:endParaRPr lang="ru-RU" dirty="0"/>
                    </a:p>
                  </a:txBody>
                  <a:tcPr/>
                </a:tc>
                <a:tc hMerge="1">
                  <a:txBody>
                    <a:bodyPr/>
                    <a:lstStyle/>
                    <a:p>
                      <a:endParaRPr lang="ru-RU" dirty="0"/>
                    </a:p>
                  </a:txBody>
                  <a:tcPr/>
                </a:tc>
              </a:tr>
              <a:tr h="418703">
                <a:tc gridSpan="4">
                  <a:txBody>
                    <a:bodyPr/>
                    <a:lstStyle/>
                    <a:p>
                      <a:pPr algn="ctr"/>
                      <a:r>
                        <a:rPr lang="en-US" dirty="0" smtClean="0"/>
                        <a:t>…</a:t>
                      </a:r>
                      <a:endParaRPr lang="ru-RU" dirty="0"/>
                    </a:p>
                  </a:txBody>
                  <a:tcPr/>
                </a:tc>
                <a:tc hMerge="1">
                  <a:txBody>
                    <a:bodyPr/>
                    <a:lstStyle/>
                    <a:p>
                      <a:endParaRPr lang="ru-RU"/>
                    </a:p>
                  </a:txBody>
                  <a:tcPr/>
                </a:tc>
                <a:tc hMerge="1">
                  <a:txBody>
                    <a:bodyPr/>
                    <a:lstStyle/>
                    <a:p>
                      <a:endParaRPr lang="ru-RU"/>
                    </a:p>
                  </a:txBody>
                  <a:tcPr/>
                </a:tc>
                <a:tc hMerge="1">
                  <a:txBody>
                    <a:bodyPr/>
                    <a:lstStyle/>
                    <a:p>
                      <a:endParaRPr lang="ru-RU" dirty="0"/>
                    </a:p>
                  </a:txBody>
                  <a:tcPr/>
                </a:tc>
                <a:tc>
                  <a:txBody>
                    <a:bodyPr/>
                    <a:lstStyle/>
                    <a:p>
                      <a:endParaRPr lang="ru-RU" dirty="0"/>
                    </a:p>
                  </a:txBody>
                  <a:tcPr/>
                </a:tc>
              </a:tr>
            </a:tbl>
          </a:graphicData>
        </a:graphic>
      </p:graphicFrame>
      <p:graphicFrame>
        <p:nvGraphicFramePr>
          <p:cNvPr id="9" name="Объект 8"/>
          <p:cNvGraphicFramePr>
            <a:graphicFrameLocks noChangeAspect="1"/>
          </p:cNvGraphicFramePr>
          <p:nvPr/>
        </p:nvGraphicFramePr>
        <p:xfrm>
          <a:off x="4857752" y="2786058"/>
          <a:ext cx="360000" cy="437144"/>
        </p:xfrm>
        <a:graphic>
          <a:graphicData uri="http://schemas.openxmlformats.org/presentationml/2006/ole">
            <p:oleObj spid="_x0000_s5124" name="Формула" r:id="rId6" imgW="177480" imgH="215640" progId="Equation.3">
              <p:embed/>
            </p:oleObj>
          </a:graphicData>
        </a:graphic>
      </p:graphicFrame>
      <p:graphicFrame>
        <p:nvGraphicFramePr>
          <p:cNvPr id="5125" name="Object 5"/>
          <p:cNvGraphicFramePr>
            <a:graphicFrameLocks noChangeAspect="1"/>
          </p:cNvGraphicFramePr>
          <p:nvPr/>
        </p:nvGraphicFramePr>
        <p:xfrm>
          <a:off x="5355008" y="2806690"/>
          <a:ext cx="360000" cy="407996"/>
        </p:xfrm>
        <a:graphic>
          <a:graphicData uri="http://schemas.openxmlformats.org/presentationml/2006/ole">
            <p:oleObj spid="_x0000_s5125" name="Формула" r:id="rId7" imgW="190440" imgH="215640" progId="Equation.3">
              <p:embed/>
            </p:oleObj>
          </a:graphicData>
        </a:graphic>
      </p:graphicFrame>
      <p:graphicFrame>
        <p:nvGraphicFramePr>
          <p:cNvPr id="5126" name="Object 6"/>
          <p:cNvGraphicFramePr>
            <a:graphicFrameLocks noChangeAspect="1"/>
          </p:cNvGraphicFramePr>
          <p:nvPr/>
        </p:nvGraphicFramePr>
        <p:xfrm>
          <a:off x="5867787" y="2854124"/>
          <a:ext cx="360000" cy="432000"/>
        </p:xfrm>
        <a:graphic>
          <a:graphicData uri="http://schemas.openxmlformats.org/presentationml/2006/ole">
            <p:oleObj spid="_x0000_s5126" name="Формула" r:id="rId8" imgW="190440" imgH="228600" progId="Equation.3">
              <p:embed/>
            </p:oleObj>
          </a:graphicData>
        </a:graphic>
      </p:graphicFrame>
      <p:graphicFrame>
        <p:nvGraphicFramePr>
          <p:cNvPr id="5127" name="Object 7"/>
          <p:cNvGraphicFramePr>
            <a:graphicFrameLocks noChangeAspect="1"/>
          </p:cNvGraphicFramePr>
          <p:nvPr/>
        </p:nvGraphicFramePr>
        <p:xfrm>
          <a:off x="5855074" y="3643314"/>
          <a:ext cx="360000" cy="432000"/>
        </p:xfrm>
        <a:graphic>
          <a:graphicData uri="http://schemas.openxmlformats.org/presentationml/2006/ole">
            <p:oleObj spid="_x0000_s5127" name="Формула" r:id="rId9" imgW="190440" imgH="228600" progId="Equation.3">
              <p:embed/>
            </p:oleObj>
          </a:graphicData>
        </a:graphic>
      </p:graphicFrame>
      <p:graphicFrame>
        <p:nvGraphicFramePr>
          <p:cNvPr id="5128" name="Object 8"/>
          <p:cNvGraphicFramePr>
            <a:graphicFrameLocks noChangeAspect="1"/>
          </p:cNvGraphicFramePr>
          <p:nvPr/>
        </p:nvGraphicFramePr>
        <p:xfrm>
          <a:off x="6786578" y="4071942"/>
          <a:ext cx="360000" cy="382504"/>
        </p:xfrm>
        <a:graphic>
          <a:graphicData uri="http://schemas.openxmlformats.org/presentationml/2006/ole">
            <p:oleObj spid="_x0000_s5128" name="Формула" r:id="rId10" imgW="203040" imgH="215640" progId="Equation.3">
              <p:embed/>
            </p:oleObj>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smtClean="0">
                <a:latin typeface="Tahoma" pitchFamily="34" charset="0"/>
                <a:ea typeface="Tahoma" pitchFamily="34" charset="0"/>
                <a:cs typeface="Tahoma" pitchFamily="34" charset="0"/>
              </a:rPr>
              <a:t>Lucas-</a:t>
            </a:r>
            <a:r>
              <a:rPr lang="en-US" dirty="0" err="1" smtClean="0">
                <a:latin typeface="Tahoma" pitchFamily="34" charset="0"/>
                <a:ea typeface="Tahoma" pitchFamily="34" charset="0"/>
                <a:cs typeface="Tahoma" pitchFamily="34" charset="0"/>
              </a:rPr>
              <a:t>Kanade</a:t>
            </a:r>
            <a:endParaRPr lang="ru-RU" dirty="0">
              <a:latin typeface="Tahoma" pitchFamily="34" charset="0"/>
              <a:ea typeface="Tahoma" pitchFamily="34" charset="0"/>
              <a:cs typeface="Tahoma" pitchFamily="34" charset="0"/>
            </a:endParaRPr>
          </a:p>
        </p:txBody>
      </p:sp>
      <p:sp>
        <p:nvSpPr>
          <p:cNvPr id="3" name="TextBox 2"/>
          <p:cNvSpPr txBox="1"/>
          <p:nvPr/>
        </p:nvSpPr>
        <p:spPr>
          <a:xfrm>
            <a:off x="928662" y="1571612"/>
            <a:ext cx="8501122" cy="369332"/>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Полученную систему уравнений можно записать в матричном виде</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1500166" y="2214554"/>
          <a:ext cx="5732900" cy="2571768"/>
        </p:xfrm>
        <a:graphic>
          <a:graphicData uri="http://schemas.openxmlformats.org/presentationml/2006/ole">
            <p:oleObj spid="_x0000_s6146" name="Формула" r:id="rId4" imgW="2717640" imgH="1218960" progId="Equation.3">
              <p:embed/>
            </p:oleObj>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smtClean="0">
                <a:latin typeface="Tahoma" pitchFamily="34" charset="0"/>
                <a:ea typeface="Tahoma" pitchFamily="34" charset="0"/>
                <a:cs typeface="Tahoma" pitchFamily="34" charset="0"/>
              </a:rPr>
              <a:t>Lucas-</a:t>
            </a:r>
            <a:r>
              <a:rPr lang="en-US" dirty="0" err="1" smtClean="0">
                <a:latin typeface="Tahoma" pitchFamily="34" charset="0"/>
                <a:ea typeface="Tahoma" pitchFamily="34" charset="0"/>
                <a:cs typeface="Tahoma" pitchFamily="34" charset="0"/>
              </a:rPr>
              <a:t>Kanade</a:t>
            </a:r>
            <a:endParaRPr lang="ru-RU" dirty="0">
              <a:latin typeface="Tahoma" pitchFamily="34" charset="0"/>
              <a:ea typeface="Tahoma" pitchFamily="34" charset="0"/>
              <a:cs typeface="Tahoma" pitchFamily="34" charset="0"/>
            </a:endParaRPr>
          </a:p>
        </p:txBody>
      </p:sp>
      <p:sp>
        <p:nvSpPr>
          <p:cNvPr id="3" name="TextBox 2"/>
          <p:cNvSpPr txBox="1"/>
          <p:nvPr/>
        </p:nvSpPr>
        <p:spPr>
          <a:xfrm>
            <a:off x="928662" y="1571612"/>
            <a:ext cx="6929486" cy="646331"/>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Полученную систему уравнений можно записать в матричном виде</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1500166" y="2214554"/>
          <a:ext cx="5732900" cy="2571768"/>
        </p:xfrm>
        <a:graphic>
          <a:graphicData uri="http://schemas.openxmlformats.org/presentationml/2006/ole">
            <p:oleObj spid="_x0000_s94210" name="Формула" r:id="rId4" imgW="2717640" imgH="1218960" progId="Equation.3">
              <p:embed/>
            </p:oleObj>
          </a:graphicData>
        </a:graphic>
      </p:graphicFrame>
      <p:sp>
        <p:nvSpPr>
          <p:cNvPr id="5" name="TextBox 4"/>
          <p:cNvSpPr txBox="1"/>
          <p:nvPr/>
        </p:nvSpPr>
        <p:spPr>
          <a:xfrm>
            <a:off x="857224" y="5354437"/>
            <a:ext cx="7715304"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Уравнений больше чем неизвестных</a:t>
            </a:r>
          </a:p>
          <a:p>
            <a:r>
              <a:rPr lang="ru-RU" dirty="0" smtClean="0">
                <a:latin typeface="Tahoma" pitchFamily="34" charset="0"/>
                <a:ea typeface="Tahoma" pitchFamily="34" charset="0"/>
                <a:cs typeface="Tahoma" pitchFamily="34" charset="0"/>
              </a:rPr>
              <a:t>Ищем </a:t>
            </a:r>
            <a:r>
              <a:rPr lang="ru-RU" b="1" dirty="0" err="1" smtClean="0">
                <a:latin typeface="Tahoma" pitchFamily="34" charset="0"/>
                <a:ea typeface="Tahoma" pitchFamily="34" charset="0"/>
                <a:cs typeface="Tahoma" pitchFamily="34" charset="0"/>
              </a:rPr>
              <a:t>псевдорешение</a:t>
            </a:r>
            <a:r>
              <a:rPr lang="ru-RU" dirty="0" smtClean="0">
                <a:latin typeface="Tahoma" pitchFamily="34" charset="0"/>
                <a:ea typeface="Tahoma" pitchFamily="34" charset="0"/>
                <a:cs typeface="Tahoma" pitchFamily="34" charset="0"/>
              </a:rPr>
              <a:t> методом наименьших квадратов</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smtClean="0">
                <a:latin typeface="Tahoma" pitchFamily="34" charset="0"/>
                <a:ea typeface="Tahoma" pitchFamily="34" charset="0"/>
                <a:cs typeface="Tahoma" pitchFamily="34" charset="0"/>
              </a:rPr>
              <a:t>Lucas-</a:t>
            </a:r>
            <a:r>
              <a:rPr lang="en-US" dirty="0" err="1" smtClean="0">
                <a:latin typeface="Tahoma" pitchFamily="34" charset="0"/>
                <a:ea typeface="Tahoma" pitchFamily="34" charset="0"/>
                <a:cs typeface="Tahoma" pitchFamily="34" charset="0"/>
              </a:rPr>
              <a:t>Kanade</a:t>
            </a:r>
            <a:endParaRPr lang="ru-RU" dirty="0">
              <a:latin typeface="Tahoma" pitchFamily="34" charset="0"/>
              <a:ea typeface="Tahoma" pitchFamily="34" charset="0"/>
              <a:cs typeface="Tahoma" pitchFamily="34" charset="0"/>
            </a:endParaRPr>
          </a:p>
        </p:txBody>
      </p:sp>
      <p:sp>
        <p:nvSpPr>
          <p:cNvPr id="3" name="TextBox 2"/>
          <p:cNvSpPr txBox="1"/>
          <p:nvPr/>
        </p:nvSpPr>
        <p:spPr>
          <a:xfrm>
            <a:off x="928662" y="1714488"/>
            <a:ext cx="7000924" cy="369332"/>
          </a:xfrm>
          <a:prstGeom prst="rect">
            <a:avLst/>
          </a:prstGeom>
          <a:noFill/>
        </p:spPr>
        <p:txBody>
          <a:bodyPr wrap="square" rtlCol="0">
            <a:spAutoFit/>
          </a:bodyPr>
          <a:lstStyle/>
          <a:p>
            <a:r>
              <a:rPr lang="ru-RU" b="1" dirty="0" err="1" smtClean="0">
                <a:latin typeface="Tahoma" pitchFamily="34" charset="0"/>
                <a:ea typeface="Tahoma" pitchFamily="34" charset="0"/>
                <a:cs typeface="Tahoma" pitchFamily="34" charset="0"/>
              </a:rPr>
              <a:t>Псевдорешение</a:t>
            </a:r>
            <a:endParaRPr lang="ru-RU" b="1"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3428992" y="2143116"/>
          <a:ext cx="2214578" cy="984154"/>
        </p:xfrm>
        <a:graphic>
          <a:graphicData uri="http://schemas.openxmlformats.org/presentationml/2006/ole">
            <p:oleObj spid="_x0000_s7170" name="Формула" r:id="rId4" imgW="1028520" imgH="457200" progId="Equation.3">
              <p:embed/>
            </p:oleObj>
          </a:graphicData>
        </a:graphic>
      </p:graphicFrame>
      <p:graphicFrame>
        <p:nvGraphicFramePr>
          <p:cNvPr id="5" name="Объект 4"/>
          <p:cNvGraphicFramePr>
            <a:graphicFrameLocks noChangeAspect="1"/>
          </p:cNvGraphicFramePr>
          <p:nvPr/>
        </p:nvGraphicFramePr>
        <p:xfrm>
          <a:off x="1857356" y="3357562"/>
          <a:ext cx="5429289" cy="996200"/>
        </p:xfrm>
        <a:graphic>
          <a:graphicData uri="http://schemas.openxmlformats.org/presentationml/2006/ole">
            <p:oleObj spid="_x0000_s7171" name="Формула" r:id="rId5" imgW="2768400" imgH="507960" progId="Equation.3">
              <p:embed/>
            </p:oleObj>
          </a:graphicData>
        </a:graphic>
      </p:graphicFrame>
      <p:sp>
        <p:nvSpPr>
          <p:cNvPr id="6" name="TextBox 5"/>
          <p:cNvSpPr txBox="1"/>
          <p:nvPr/>
        </p:nvSpPr>
        <p:spPr>
          <a:xfrm>
            <a:off x="1785918" y="5000636"/>
            <a:ext cx="6786610" cy="1200329"/>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Для каждой части </a:t>
            </a:r>
            <a:r>
              <a:rPr lang="ru-RU" dirty="0" smtClean="0">
                <a:latin typeface="Tahoma" pitchFamily="34" charset="0"/>
                <a:ea typeface="Tahoma" pitchFamily="34" charset="0"/>
                <a:cs typeface="Tahoma" pitchFamily="34" charset="0"/>
              </a:rPr>
              <a:t>изображения необходимо</a:t>
            </a:r>
          </a:p>
          <a:p>
            <a:pPr>
              <a:buFont typeface="Arial" pitchFamily="34" charset="0"/>
              <a:buChar char="•"/>
            </a:pPr>
            <a:r>
              <a:rPr lang="ru-RU" dirty="0" smtClean="0">
                <a:latin typeface="Tahoma" pitchFamily="34" charset="0"/>
                <a:ea typeface="Tahoma" pitchFamily="34" charset="0"/>
                <a:cs typeface="Tahoma" pitchFamily="34" charset="0"/>
              </a:rPr>
              <a:t>вычислить квадратную матрицу 2-го порядка</a:t>
            </a:r>
          </a:p>
          <a:p>
            <a:pPr>
              <a:buFont typeface="Arial" pitchFamily="34" charset="0"/>
              <a:buChar char="•"/>
            </a:pPr>
            <a:r>
              <a:rPr lang="ru-RU" dirty="0" smtClean="0">
                <a:latin typeface="Tahoma" pitchFamily="34" charset="0"/>
                <a:ea typeface="Tahoma" pitchFamily="34" charset="0"/>
                <a:cs typeface="Tahoma" pitchFamily="34" charset="0"/>
              </a:rPr>
              <a:t>правую часть – вектор размерности 2</a:t>
            </a:r>
          </a:p>
          <a:p>
            <a:pPr>
              <a:buFont typeface="Arial" pitchFamily="34" charset="0"/>
              <a:buChar char="•"/>
            </a:pPr>
            <a:r>
              <a:rPr lang="ru-RU" b="1" dirty="0" smtClean="0">
                <a:latin typeface="Tahoma" pitchFamily="34" charset="0"/>
                <a:ea typeface="Tahoma" pitchFamily="34" charset="0"/>
                <a:cs typeface="Tahoma" pitchFamily="34" charset="0"/>
              </a:rPr>
              <a:t>решить СЛАУ </a:t>
            </a:r>
            <a:r>
              <a:rPr lang="ru-RU" dirty="0" smtClean="0">
                <a:latin typeface="Tahoma" pitchFamily="34" charset="0"/>
                <a:ea typeface="Tahoma" pitchFamily="34" charset="0"/>
                <a:cs typeface="Tahoma" pitchFamily="34" charset="0"/>
              </a:rPr>
              <a:t>2-го порядка</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Компьютерное зрение</a:t>
            </a:r>
            <a:endParaRPr lang="ru-RU" dirty="0">
              <a:latin typeface="Tahoma" pitchFamily="34" charset="0"/>
              <a:ea typeface="Tahoma" pitchFamily="34" charset="0"/>
              <a:cs typeface="Tahoma" pitchFamily="34" charset="0"/>
            </a:endParaRPr>
          </a:p>
        </p:txBody>
      </p:sp>
      <p:sp>
        <p:nvSpPr>
          <p:cNvPr id="5" name="TextBox 4"/>
          <p:cNvSpPr txBox="1"/>
          <p:nvPr/>
        </p:nvSpPr>
        <p:spPr>
          <a:xfrm>
            <a:off x="428596" y="1353909"/>
            <a:ext cx="5000660"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Одна из основных задач</a:t>
            </a:r>
            <a:r>
              <a:rPr lang="ru-RU" dirty="0" smtClean="0">
                <a:latin typeface="Tahoma" pitchFamily="34" charset="0"/>
                <a:ea typeface="Tahoma" pitchFamily="34" charset="0"/>
                <a:cs typeface="Tahoma" pitchFamily="34" charset="0"/>
              </a:rPr>
              <a:t>:</a:t>
            </a:r>
          </a:p>
          <a:p>
            <a:r>
              <a:rPr lang="ru-RU" dirty="0" smtClean="0">
                <a:latin typeface="Tahoma" pitchFamily="34" charset="0"/>
                <a:ea typeface="Tahoma" pitchFamily="34" charset="0"/>
                <a:cs typeface="Tahoma" pitchFamily="34" charset="0"/>
              </a:rPr>
              <a:t>Получить информацию о движении в кадре</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smtClean="0">
                <a:latin typeface="Tahoma" pitchFamily="34" charset="0"/>
                <a:ea typeface="Tahoma" pitchFamily="34" charset="0"/>
                <a:cs typeface="Tahoma" pitchFamily="34" charset="0"/>
              </a:rPr>
              <a:t>Lucas-</a:t>
            </a:r>
            <a:r>
              <a:rPr lang="en-US" dirty="0" err="1" smtClean="0">
                <a:latin typeface="Tahoma" pitchFamily="34" charset="0"/>
                <a:ea typeface="Tahoma" pitchFamily="34" charset="0"/>
                <a:cs typeface="Tahoma" pitchFamily="34" charset="0"/>
              </a:rPr>
              <a:t>Kanade</a:t>
            </a:r>
            <a:endParaRPr lang="ru-RU" dirty="0">
              <a:latin typeface="Tahoma" pitchFamily="34" charset="0"/>
              <a:ea typeface="Tahoma" pitchFamily="34" charset="0"/>
              <a:cs typeface="Tahoma" pitchFamily="34" charset="0"/>
            </a:endParaRPr>
          </a:p>
        </p:txBody>
      </p:sp>
      <p:sp>
        <p:nvSpPr>
          <p:cNvPr id="3" name="TextBox 2"/>
          <p:cNvSpPr txBox="1"/>
          <p:nvPr/>
        </p:nvSpPr>
        <p:spPr>
          <a:xfrm>
            <a:off x="785786" y="1714488"/>
            <a:ext cx="7715304" cy="2123658"/>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Недостаток метода:</a:t>
            </a:r>
          </a:p>
          <a:p>
            <a:r>
              <a:rPr lang="ru-RU" b="1" dirty="0" smtClean="0">
                <a:latin typeface="Tahoma" pitchFamily="34" charset="0"/>
                <a:ea typeface="Tahoma" pitchFamily="34" charset="0"/>
                <a:cs typeface="Tahoma" pitchFamily="34" charset="0"/>
              </a:rPr>
              <a:t>Матрица может оказаться вырожденной</a:t>
            </a:r>
          </a:p>
          <a:p>
            <a:pPr>
              <a:buFont typeface="Arial" pitchFamily="34" charset="0"/>
              <a:buChar char="•"/>
            </a:pPr>
            <a:r>
              <a:rPr lang="ru-RU" dirty="0" smtClean="0">
                <a:latin typeface="Tahoma" pitchFamily="34" charset="0"/>
                <a:ea typeface="Tahoma" pitchFamily="34" charset="0"/>
                <a:cs typeface="Tahoma" pitchFamily="34" charset="0"/>
              </a:rPr>
              <a:t>В однородных областях (без текстуры)</a:t>
            </a:r>
          </a:p>
          <a:p>
            <a:pPr>
              <a:spcBef>
                <a:spcPts val="7200"/>
              </a:spcBef>
              <a:buFont typeface="Arial" pitchFamily="34" charset="0"/>
              <a:buChar char="•"/>
            </a:pPr>
            <a:r>
              <a:rPr lang="ru-RU" dirty="0" smtClean="0">
                <a:latin typeface="Tahoma" pitchFamily="34" charset="0"/>
                <a:ea typeface="Tahoma" pitchFamily="34" charset="0"/>
                <a:cs typeface="Tahoma" pitchFamily="34" charset="0"/>
              </a:rPr>
              <a:t>На гранях</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3525838" y="2620963"/>
          <a:ext cx="2089150" cy="844550"/>
        </p:xfrm>
        <a:graphic>
          <a:graphicData uri="http://schemas.openxmlformats.org/presentationml/2006/ole">
            <p:oleObj spid="_x0000_s95234" name="Формула" r:id="rId4" imgW="1193760" imgH="482400" progId="Equation.3">
              <p:embed/>
            </p:oleObj>
          </a:graphicData>
        </a:graphic>
      </p:graphicFrame>
      <p:graphicFrame>
        <p:nvGraphicFramePr>
          <p:cNvPr id="5" name="Объект 4"/>
          <p:cNvGraphicFramePr>
            <a:graphicFrameLocks noChangeAspect="1"/>
          </p:cNvGraphicFramePr>
          <p:nvPr/>
        </p:nvGraphicFramePr>
        <p:xfrm>
          <a:off x="2471738" y="3857625"/>
          <a:ext cx="3970337" cy="928688"/>
        </p:xfrm>
        <a:graphic>
          <a:graphicData uri="http://schemas.openxmlformats.org/presentationml/2006/ole">
            <p:oleObj spid="_x0000_s95235" name="Формула" r:id="rId5" imgW="2171520" imgH="507960" progId="Equation.3">
              <p:embed/>
            </p:oleObj>
          </a:graphicData>
        </a:graphic>
      </p:graphicFrame>
      <p:sp>
        <p:nvSpPr>
          <p:cNvPr id="10" name="Прямоугольный треугольник 9"/>
          <p:cNvSpPr/>
          <p:nvPr/>
        </p:nvSpPr>
        <p:spPr>
          <a:xfrm>
            <a:off x="2928926" y="5072074"/>
            <a:ext cx="3071834" cy="1285884"/>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ый треугольник 10"/>
          <p:cNvSpPr/>
          <p:nvPr/>
        </p:nvSpPr>
        <p:spPr>
          <a:xfrm rot="10800000">
            <a:off x="2928927" y="5072074"/>
            <a:ext cx="3071834" cy="1285884"/>
          </a:xfrm>
          <a:prstGeom prst="r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latin typeface="Tahoma" pitchFamily="34" charset="0"/>
                <a:ea typeface="Tahoma" pitchFamily="34" charset="0"/>
                <a:cs typeface="Tahoma" pitchFamily="34" charset="0"/>
              </a:rPr>
              <a:t>Метод </a:t>
            </a:r>
            <a:r>
              <a:rPr lang="en-US" dirty="0" smtClean="0">
                <a:latin typeface="Tahoma" pitchFamily="34" charset="0"/>
                <a:ea typeface="Tahoma" pitchFamily="34" charset="0"/>
                <a:cs typeface="Tahoma" pitchFamily="34" charset="0"/>
              </a:rPr>
              <a:t>Lucas-</a:t>
            </a:r>
            <a:r>
              <a:rPr lang="en-US" dirty="0" err="1" smtClean="0">
                <a:latin typeface="Tahoma" pitchFamily="34" charset="0"/>
                <a:ea typeface="Tahoma" pitchFamily="34" charset="0"/>
                <a:cs typeface="Tahoma" pitchFamily="34" charset="0"/>
              </a:rPr>
              <a:t>Kanade</a:t>
            </a:r>
            <a:endParaRPr lang="ru-RU" dirty="0">
              <a:latin typeface="Tahoma" pitchFamily="34" charset="0"/>
              <a:ea typeface="Tahoma" pitchFamily="34" charset="0"/>
              <a:cs typeface="Tahoma" pitchFamily="34" charset="0"/>
            </a:endParaRPr>
          </a:p>
        </p:txBody>
      </p:sp>
      <p:sp>
        <p:nvSpPr>
          <p:cNvPr id="3" name="TextBox 2"/>
          <p:cNvSpPr txBox="1"/>
          <p:nvPr/>
        </p:nvSpPr>
        <p:spPr>
          <a:xfrm>
            <a:off x="857224" y="1285860"/>
            <a:ext cx="8429684"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Пространственные производные </a:t>
            </a:r>
            <a:r>
              <a:rPr lang="ru-RU" dirty="0" smtClean="0">
                <a:latin typeface="Tahoma" pitchFamily="34" charset="0"/>
                <a:ea typeface="Tahoma" pitchFamily="34" charset="0"/>
                <a:cs typeface="Tahoma" pitchFamily="34" charset="0"/>
              </a:rPr>
              <a:t>удобно вычислить заранее</a:t>
            </a:r>
          </a:p>
          <a:p>
            <a:pPr>
              <a:buFont typeface="Arial" pitchFamily="34" charset="0"/>
              <a:buChar char="•"/>
            </a:pPr>
            <a:r>
              <a:rPr lang="ru-RU" dirty="0" smtClean="0">
                <a:latin typeface="Tahoma" pitchFamily="34" charset="0"/>
                <a:ea typeface="Tahoma" pitchFamily="34" charset="0"/>
                <a:cs typeface="Tahoma" pitchFamily="34" charset="0"/>
              </a:rPr>
              <a:t>свертка столбцов(строк) с ядром </a:t>
            </a:r>
            <a:r>
              <a:rPr lang="en-US" dirty="0" smtClean="0">
                <a:latin typeface="Tahoma" pitchFamily="34" charset="0"/>
                <a:ea typeface="Tahoma" pitchFamily="34" charset="0"/>
                <a:cs typeface="Tahoma" pitchFamily="34" charset="0"/>
              </a:rPr>
              <a:t>5x1 (1x5)</a:t>
            </a:r>
            <a:endParaRPr lang="ru-RU" dirty="0">
              <a:latin typeface="Tahoma" pitchFamily="34" charset="0"/>
              <a:ea typeface="Tahoma" pitchFamily="34" charset="0"/>
              <a:cs typeface="Tahoma" pitchFamily="34" charset="0"/>
            </a:endParaRPr>
          </a:p>
        </p:txBody>
      </p:sp>
      <p:graphicFrame>
        <p:nvGraphicFramePr>
          <p:cNvPr id="12" name="Объект 11"/>
          <p:cNvGraphicFramePr>
            <a:graphicFrameLocks noChangeAspect="1"/>
          </p:cNvGraphicFramePr>
          <p:nvPr/>
        </p:nvGraphicFramePr>
        <p:xfrm>
          <a:off x="962025" y="2362200"/>
          <a:ext cx="7313613" cy="781050"/>
        </p:xfrm>
        <a:graphic>
          <a:graphicData uri="http://schemas.openxmlformats.org/presentationml/2006/ole">
            <p:oleObj spid="_x0000_s35841" name="Формула" r:id="rId4" imgW="3924000" imgH="419040" progId="Equation.3">
              <p:embed/>
            </p:oleObj>
          </a:graphicData>
        </a:graphic>
      </p:graphicFrame>
      <p:sp>
        <p:nvSpPr>
          <p:cNvPr id="14" name="Прямоугольник 13"/>
          <p:cNvSpPr/>
          <p:nvPr/>
        </p:nvSpPr>
        <p:spPr>
          <a:xfrm>
            <a:off x="1142976" y="3844552"/>
            <a:ext cx="728667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5" name="Овал 14"/>
          <p:cNvSpPr/>
          <p:nvPr/>
        </p:nvSpPr>
        <p:spPr>
          <a:xfrm>
            <a:off x="4500562" y="3747395"/>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6" name="Овал 15"/>
          <p:cNvSpPr/>
          <p:nvPr/>
        </p:nvSpPr>
        <p:spPr>
          <a:xfrm>
            <a:off x="5500694" y="3747395"/>
            <a:ext cx="214314" cy="21431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7" name="Овал 16"/>
          <p:cNvSpPr/>
          <p:nvPr/>
        </p:nvSpPr>
        <p:spPr>
          <a:xfrm>
            <a:off x="3500430" y="3747395"/>
            <a:ext cx="214314" cy="21431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8" name="Овал 17"/>
          <p:cNvSpPr/>
          <p:nvPr/>
        </p:nvSpPr>
        <p:spPr>
          <a:xfrm>
            <a:off x="6643702" y="3747395"/>
            <a:ext cx="214314" cy="21431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9" name="Овал 18"/>
          <p:cNvSpPr/>
          <p:nvPr/>
        </p:nvSpPr>
        <p:spPr>
          <a:xfrm>
            <a:off x="2357422" y="3747395"/>
            <a:ext cx="214314" cy="21431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20" name="Овал 19"/>
          <p:cNvSpPr/>
          <p:nvPr/>
        </p:nvSpPr>
        <p:spPr>
          <a:xfrm>
            <a:off x="1285852" y="3747395"/>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21" name="Овал 20"/>
          <p:cNvSpPr/>
          <p:nvPr/>
        </p:nvSpPr>
        <p:spPr>
          <a:xfrm>
            <a:off x="7786710" y="3747395"/>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graphicFrame>
        <p:nvGraphicFramePr>
          <p:cNvPr id="22" name="Объект 21"/>
          <p:cNvGraphicFramePr>
            <a:graphicFrameLocks noChangeAspect="1"/>
          </p:cNvGraphicFramePr>
          <p:nvPr/>
        </p:nvGraphicFramePr>
        <p:xfrm>
          <a:off x="4562476" y="4161737"/>
          <a:ext cx="264000" cy="396000"/>
        </p:xfrm>
        <a:graphic>
          <a:graphicData uri="http://schemas.openxmlformats.org/presentationml/2006/ole">
            <p:oleObj spid="_x0000_s35843" name="Формула" r:id="rId5" imgW="152280" imgH="228600" progId="Equation.3">
              <p:embed/>
            </p:oleObj>
          </a:graphicData>
        </a:graphic>
      </p:graphicFrame>
      <p:graphicFrame>
        <p:nvGraphicFramePr>
          <p:cNvPr id="35844" name="Object 4"/>
          <p:cNvGraphicFramePr>
            <a:graphicFrameLocks noChangeAspect="1"/>
          </p:cNvGraphicFramePr>
          <p:nvPr/>
        </p:nvGraphicFramePr>
        <p:xfrm>
          <a:off x="5518150" y="4161721"/>
          <a:ext cx="418000" cy="396000"/>
        </p:xfrm>
        <a:graphic>
          <a:graphicData uri="http://schemas.openxmlformats.org/presentationml/2006/ole">
            <p:oleObj spid="_x0000_s35844" name="Формула" r:id="rId6" imgW="241200" imgH="228600" progId="Equation.3">
              <p:embed/>
            </p:oleObj>
          </a:graphicData>
        </a:graphic>
      </p:graphicFrame>
      <p:graphicFrame>
        <p:nvGraphicFramePr>
          <p:cNvPr id="35845" name="Object 5"/>
          <p:cNvGraphicFramePr>
            <a:graphicFrameLocks noChangeAspect="1"/>
          </p:cNvGraphicFramePr>
          <p:nvPr/>
        </p:nvGraphicFramePr>
        <p:xfrm>
          <a:off x="6654800" y="4161721"/>
          <a:ext cx="440000" cy="396000"/>
        </p:xfrm>
        <a:graphic>
          <a:graphicData uri="http://schemas.openxmlformats.org/presentationml/2006/ole">
            <p:oleObj spid="_x0000_s35845" name="Формула" r:id="rId7" imgW="253800" imgH="228600" progId="Equation.3">
              <p:embed/>
            </p:oleObj>
          </a:graphicData>
        </a:graphic>
      </p:graphicFrame>
      <p:graphicFrame>
        <p:nvGraphicFramePr>
          <p:cNvPr id="35846" name="Object 6"/>
          <p:cNvGraphicFramePr>
            <a:graphicFrameLocks noChangeAspect="1"/>
          </p:cNvGraphicFramePr>
          <p:nvPr/>
        </p:nvGraphicFramePr>
        <p:xfrm>
          <a:off x="3517900" y="4161721"/>
          <a:ext cx="418000" cy="396000"/>
        </p:xfrm>
        <a:graphic>
          <a:graphicData uri="http://schemas.openxmlformats.org/presentationml/2006/ole">
            <p:oleObj spid="_x0000_s35846" name="Формула" r:id="rId8" imgW="241200" imgH="228600" progId="Equation.3">
              <p:embed/>
            </p:oleObj>
          </a:graphicData>
        </a:graphic>
      </p:graphicFrame>
      <p:graphicFrame>
        <p:nvGraphicFramePr>
          <p:cNvPr id="35847" name="Object 7"/>
          <p:cNvGraphicFramePr>
            <a:graphicFrameLocks noChangeAspect="1"/>
          </p:cNvGraphicFramePr>
          <p:nvPr/>
        </p:nvGraphicFramePr>
        <p:xfrm>
          <a:off x="2368550" y="4176008"/>
          <a:ext cx="440000" cy="396000"/>
        </p:xfrm>
        <a:graphic>
          <a:graphicData uri="http://schemas.openxmlformats.org/presentationml/2006/ole">
            <p:oleObj spid="_x0000_s35847" name="Формула" r:id="rId9" imgW="253800" imgH="228600" progId="Equation.3">
              <p:embed/>
            </p:oleObj>
          </a:graphicData>
        </a:graphic>
      </p:graphicFrame>
      <p:sp>
        <p:nvSpPr>
          <p:cNvPr id="26" name="TextBox 25"/>
          <p:cNvSpPr txBox="1"/>
          <p:nvPr/>
        </p:nvSpPr>
        <p:spPr>
          <a:xfrm>
            <a:off x="529611" y="5143512"/>
            <a:ext cx="787395" cy="369332"/>
          </a:xfrm>
          <a:prstGeom prst="rect">
            <a:avLst/>
          </a:prstGeom>
          <a:noFill/>
        </p:spPr>
        <p:txBody>
          <a:bodyPr wrap="none" rtlCol="0">
            <a:spAutoFit/>
          </a:bodyPr>
          <a:lstStyle/>
          <a:p>
            <a:r>
              <a:rPr lang="ru-RU" b="1" dirty="0" smtClean="0">
                <a:latin typeface="Tahoma" pitchFamily="34" charset="0"/>
                <a:ea typeface="Tahoma" pitchFamily="34" charset="0"/>
                <a:cs typeface="Tahoma" pitchFamily="34" charset="0"/>
              </a:rPr>
              <a:t>Ядро</a:t>
            </a:r>
            <a:endParaRPr lang="ru-RU" b="1" dirty="0">
              <a:latin typeface="Tahoma" pitchFamily="34" charset="0"/>
              <a:ea typeface="Tahoma" pitchFamily="34" charset="0"/>
              <a:cs typeface="Tahoma" pitchFamily="34" charset="0"/>
            </a:endParaRPr>
          </a:p>
        </p:txBody>
      </p:sp>
      <p:graphicFrame>
        <p:nvGraphicFramePr>
          <p:cNvPr id="27" name="Объект 26"/>
          <p:cNvGraphicFramePr>
            <a:graphicFrameLocks noChangeAspect="1"/>
          </p:cNvGraphicFramePr>
          <p:nvPr/>
        </p:nvGraphicFramePr>
        <p:xfrm>
          <a:off x="2466972" y="5000625"/>
          <a:ext cx="297292" cy="576000"/>
        </p:xfrm>
        <a:graphic>
          <a:graphicData uri="http://schemas.openxmlformats.org/presentationml/2006/ole">
            <p:oleObj spid="_x0000_s35848" name="Формула" r:id="rId10" imgW="203040" imgH="393480" progId="Equation.3">
              <p:embed/>
            </p:oleObj>
          </a:graphicData>
        </a:graphic>
      </p:graphicFrame>
      <p:graphicFrame>
        <p:nvGraphicFramePr>
          <p:cNvPr id="35849" name="Object 9"/>
          <p:cNvGraphicFramePr>
            <a:graphicFrameLocks noChangeAspect="1"/>
          </p:cNvGraphicFramePr>
          <p:nvPr/>
        </p:nvGraphicFramePr>
        <p:xfrm>
          <a:off x="3357554" y="5000625"/>
          <a:ext cx="464515" cy="576000"/>
        </p:xfrm>
        <a:graphic>
          <a:graphicData uri="http://schemas.openxmlformats.org/presentationml/2006/ole">
            <p:oleObj spid="_x0000_s35849" name="Формула" r:id="rId11" imgW="317160" imgH="393480" progId="Equation.3">
              <p:embed/>
            </p:oleObj>
          </a:graphicData>
        </a:graphic>
      </p:graphicFrame>
      <p:graphicFrame>
        <p:nvGraphicFramePr>
          <p:cNvPr id="35850" name="Object 10"/>
          <p:cNvGraphicFramePr>
            <a:graphicFrameLocks noChangeAspect="1"/>
          </p:cNvGraphicFramePr>
          <p:nvPr/>
        </p:nvGraphicFramePr>
        <p:xfrm>
          <a:off x="4621213" y="5108575"/>
          <a:ext cx="205713" cy="288000"/>
        </p:xfrm>
        <a:graphic>
          <a:graphicData uri="http://schemas.openxmlformats.org/presentationml/2006/ole">
            <p:oleObj spid="_x0000_s35850" name="Формула" r:id="rId12" imgW="126720" imgH="177480" progId="Equation.3">
              <p:embed/>
            </p:oleObj>
          </a:graphicData>
        </a:graphic>
      </p:graphicFrame>
      <p:graphicFrame>
        <p:nvGraphicFramePr>
          <p:cNvPr id="35851" name="Object 11"/>
          <p:cNvGraphicFramePr>
            <a:graphicFrameLocks noChangeAspect="1"/>
          </p:cNvGraphicFramePr>
          <p:nvPr/>
        </p:nvGraphicFramePr>
        <p:xfrm>
          <a:off x="5500694" y="5000636"/>
          <a:ext cx="297292" cy="576000"/>
        </p:xfrm>
        <a:graphic>
          <a:graphicData uri="http://schemas.openxmlformats.org/presentationml/2006/ole">
            <p:oleObj spid="_x0000_s35851" name="Формула" r:id="rId13" imgW="203040" imgH="393480" progId="Equation.3">
              <p:embed/>
            </p:oleObj>
          </a:graphicData>
        </a:graphic>
      </p:graphicFrame>
      <p:graphicFrame>
        <p:nvGraphicFramePr>
          <p:cNvPr id="35852" name="Object 12"/>
          <p:cNvGraphicFramePr>
            <a:graphicFrameLocks noChangeAspect="1"/>
          </p:cNvGraphicFramePr>
          <p:nvPr/>
        </p:nvGraphicFramePr>
        <p:xfrm>
          <a:off x="6536377" y="5000625"/>
          <a:ext cx="464515" cy="576000"/>
        </p:xfrm>
        <a:graphic>
          <a:graphicData uri="http://schemas.openxmlformats.org/presentationml/2006/ole">
            <p:oleObj spid="_x0000_s35852" name="Формула" r:id="rId14" imgW="317160" imgH="393480" progId="Equation.3">
              <p:embed/>
            </p:oleObj>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smtClean="0">
                <a:latin typeface="Tahoma" pitchFamily="34" charset="0"/>
                <a:ea typeface="Tahoma" pitchFamily="34" charset="0"/>
                <a:cs typeface="Tahoma" pitchFamily="34" charset="0"/>
              </a:rPr>
              <a:t>Lucas-</a:t>
            </a:r>
            <a:r>
              <a:rPr lang="en-US" dirty="0" err="1" smtClean="0">
                <a:latin typeface="Tahoma" pitchFamily="34" charset="0"/>
                <a:ea typeface="Tahoma" pitchFamily="34" charset="0"/>
                <a:cs typeface="Tahoma" pitchFamily="34" charset="0"/>
              </a:rPr>
              <a:t>Kanade</a:t>
            </a:r>
            <a:endParaRPr lang="ru-RU" dirty="0">
              <a:latin typeface="Tahoma" pitchFamily="34" charset="0"/>
              <a:ea typeface="Tahoma" pitchFamily="34" charset="0"/>
              <a:cs typeface="Tahoma" pitchFamily="34" charset="0"/>
            </a:endParaRPr>
          </a:p>
        </p:txBody>
      </p:sp>
      <p:sp>
        <p:nvSpPr>
          <p:cNvPr id="4" name="TextBox 3"/>
          <p:cNvSpPr txBox="1"/>
          <p:nvPr/>
        </p:nvSpPr>
        <p:spPr>
          <a:xfrm>
            <a:off x="857224" y="1416594"/>
            <a:ext cx="5072098"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Решение систем</a:t>
            </a:r>
          </a:p>
          <a:p>
            <a:r>
              <a:rPr lang="ru-RU" dirty="0" smtClean="0">
                <a:latin typeface="Tahoma" pitchFamily="34" charset="0"/>
                <a:ea typeface="Tahoma" pitchFamily="34" charset="0"/>
                <a:cs typeface="Tahoma" pitchFamily="34" charset="0"/>
              </a:rPr>
              <a:t>Распределение работы между потоками</a:t>
            </a:r>
          </a:p>
        </p:txBody>
      </p:sp>
      <p:graphicFrame>
        <p:nvGraphicFramePr>
          <p:cNvPr id="6" name="Таблица 5"/>
          <p:cNvGraphicFramePr>
            <a:graphicFrameLocks noGrp="1"/>
          </p:cNvGraphicFramePr>
          <p:nvPr/>
        </p:nvGraphicFramePr>
        <p:xfrm>
          <a:off x="2000232" y="2860374"/>
          <a:ext cx="5643600" cy="2926080"/>
        </p:xfrm>
        <a:graphic>
          <a:graphicData uri="http://schemas.openxmlformats.org/drawingml/2006/table">
            <a:tbl>
              <a:tblPr firstRow="1" bandRow="1">
                <a:tableStyleId>{5940675A-B579-460E-94D1-54222C63F5DA}</a:tableStyleId>
              </a:tblPr>
              <a:tblGrid>
                <a:gridCol w="564360"/>
                <a:gridCol w="564360"/>
                <a:gridCol w="564360"/>
                <a:gridCol w="564360"/>
                <a:gridCol w="564360"/>
                <a:gridCol w="564360"/>
                <a:gridCol w="564360"/>
                <a:gridCol w="564360"/>
                <a:gridCol w="564360"/>
                <a:gridCol w="564360"/>
              </a:tblGrid>
              <a:tr h="348260">
                <a:tc>
                  <a:txBody>
                    <a:bodyPr/>
                    <a:lstStyle/>
                    <a:p>
                      <a:endParaRPr lang="ru-RU" dirty="0">
                        <a:solidFill>
                          <a:srgbClr val="FF0000"/>
                        </a:solidFill>
                      </a:endParaRPr>
                    </a:p>
                  </a:txBody>
                  <a:tcPr>
                    <a:solidFill>
                      <a:schemeClr val="tx2">
                        <a:lumMod val="40000"/>
                        <a:lumOff val="60000"/>
                      </a:schemeClr>
                    </a:solidFill>
                  </a:tcPr>
                </a:tc>
                <a:tc>
                  <a:txBody>
                    <a:bodyPr/>
                    <a:lstStyle/>
                    <a:p>
                      <a:endParaRPr lang="ru-RU" dirty="0">
                        <a:solidFill>
                          <a:srgbClr val="FF0000"/>
                        </a:solidFill>
                      </a:endParaRPr>
                    </a:p>
                  </a:txBody>
                  <a:tcPr>
                    <a:solidFill>
                      <a:schemeClr val="tx2">
                        <a:lumMod val="40000"/>
                        <a:lumOff val="60000"/>
                      </a:schemeClr>
                    </a:solidFill>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r h="348260">
                <a:tc>
                  <a:txBody>
                    <a:bodyPr/>
                    <a:lstStyle/>
                    <a:p>
                      <a:endParaRPr lang="ru-RU" dirty="0"/>
                    </a:p>
                  </a:txBody>
                  <a:tcPr>
                    <a:noFill/>
                  </a:tcPr>
                </a:tc>
                <a:tc>
                  <a:txBody>
                    <a:bodyPr/>
                    <a:lstStyle/>
                    <a:p>
                      <a:endParaRPr lang="ru-RU" dirty="0"/>
                    </a:p>
                  </a:txBody>
                  <a:tcPr>
                    <a:noFill/>
                  </a:tcPr>
                </a:tc>
                <a:tc>
                  <a:txBody>
                    <a:bodyPr/>
                    <a:lstStyle/>
                    <a:p>
                      <a:endParaRPr lang="ru-RU" dirty="0"/>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482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noFill/>
                  </a:tcPr>
                </a:tc>
                <a:tc>
                  <a:txBody>
                    <a:bodyPr/>
                    <a:lstStyle/>
                    <a:p>
                      <a:endParaRPr lang="ru-RU" dirty="0"/>
                    </a:p>
                  </a:txBody>
                  <a:tcPr>
                    <a:noFill/>
                  </a:tcPr>
                </a:tc>
                <a:tc>
                  <a:txBody>
                    <a:bodyPr/>
                    <a:lstStyle/>
                    <a:p>
                      <a:endParaRPr lang="ru-RU" dirty="0"/>
                    </a:p>
                  </a:txBody>
                  <a:tcPr>
                    <a:noFill/>
                  </a:tcPr>
                </a:tc>
                <a:tc>
                  <a:txBody>
                    <a:bodyPr/>
                    <a:lstStyle/>
                    <a:p>
                      <a:endParaRPr lang="ru-RU" dirty="0"/>
                    </a:p>
                  </a:txBody>
                  <a:tcPr/>
                </a:tc>
                <a:tc>
                  <a:txBody>
                    <a:bodyPr/>
                    <a:lstStyle/>
                    <a:p>
                      <a:endParaRPr lang="ru-RU"/>
                    </a:p>
                  </a:txBody>
                  <a:tcPr/>
                </a:tc>
                <a:tc>
                  <a:txBody>
                    <a:bodyPr/>
                    <a:lstStyle/>
                    <a:p>
                      <a:endParaRPr lang="ru-RU"/>
                    </a:p>
                  </a:txBody>
                  <a:tcPr/>
                </a:tc>
              </a:tr>
              <a:tr h="3482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tx2">
                        <a:lumMod val="40000"/>
                        <a:lumOff val="60000"/>
                      </a:schemeClr>
                    </a:solidFill>
                  </a:tcPr>
                </a:tc>
                <a:tc>
                  <a:txBody>
                    <a:bodyPr/>
                    <a:lstStyle/>
                    <a:p>
                      <a:endParaRPr lang="ru-RU" dirty="0"/>
                    </a:p>
                  </a:txBody>
                  <a:tcPr>
                    <a:solidFill>
                      <a:schemeClr val="tx2">
                        <a:lumMod val="40000"/>
                        <a:lumOff val="60000"/>
                      </a:schemeClr>
                    </a:solidFill>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r>
              <a:tr h="3482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482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482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48260">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bl>
          </a:graphicData>
        </a:graphic>
      </p:graphicFrame>
      <p:sp>
        <p:nvSpPr>
          <p:cNvPr id="7" name="Левая фигурная скобка 6"/>
          <p:cNvSpPr/>
          <p:nvPr/>
        </p:nvSpPr>
        <p:spPr>
          <a:xfrm>
            <a:off x="1643042" y="2860374"/>
            <a:ext cx="214314" cy="3571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latin typeface="Tahoma" pitchFamily="34" charset="0"/>
              <a:ea typeface="Tahoma" pitchFamily="34" charset="0"/>
              <a:cs typeface="Tahoma" pitchFamily="34" charset="0"/>
            </a:endParaRPr>
          </a:p>
        </p:txBody>
      </p:sp>
      <p:sp>
        <p:nvSpPr>
          <p:cNvPr id="8" name="TextBox 7"/>
          <p:cNvSpPr txBox="1"/>
          <p:nvPr/>
        </p:nvSpPr>
        <p:spPr>
          <a:xfrm>
            <a:off x="1142976" y="2860374"/>
            <a:ext cx="311304" cy="369332"/>
          </a:xfrm>
          <a:prstGeom prst="rect">
            <a:avLst/>
          </a:prstGeom>
          <a:noFill/>
        </p:spPr>
        <p:txBody>
          <a:bodyPr wrap="none" rtlCol="0">
            <a:spAutoFit/>
          </a:bodyPr>
          <a:lstStyle/>
          <a:p>
            <a:r>
              <a:rPr lang="ru-RU" dirty="0">
                <a:latin typeface="Tahoma" pitchFamily="34" charset="0"/>
                <a:ea typeface="Tahoma" pitchFamily="34" charset="0"/>
                <a:cs typeface="Tahoma" pitchFamily="34" charset="0"/>
              </a:rPr>
              <a:t>8</a:t>
            </a:r>
          </a:p>
        </p:txBody>
      </p:sp>
      <p:sp>
        <p:nvSpPr>
          <p:cNvPr id="10" name="Правая фигурная скобка 9"/>
          <p:cNvSpPr/>
          <p:nvPr/>
        </p:nvSpPr>
        <p:spPr>
          <a:xfrm rot="16200000">
            <a:off x="2428860" y="2074556"/>
            <a:ext cx="285752" cy="11430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latin typeface="Tahoma" pitchFamily="34" charset="0"/>
              <a:ea typeface="Tahoma" pitchFamily="34" charset="0"/>
              <a:cs typeface="Tahoma" pitchFamily="34" charset="0"/>
            </a:endParaRPr>
          </a:p>
        </p:txBody>
      </p:sp>
      <p:sp>
        <p:nvSpPr>
          <p:cNvPr id="11" name="TextBox 10"/>
          <p:cNvSpPr txBox="1"/>
          <p:nvPr/>
        </p:nvSpPr>
        <p:spPr>
          <a:xfrm>
            <a:off x="2357422" y="2145994"/>
            <a:ext cx="714380" cy="369332"/>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16</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smtClean="0">
                <a:latin typeface="Tahoma" pitchFamily="34" charset="0"/>
                <a:ea typeface="Tahoma" pitchFamily="34" charset="0"/>
                <a:cs typeface="Tahoma" pitchFamily="34" charset="0"/>
              </a:rPr>
              <a:t>Lucas-</a:t>
            </a:r>
            <a:r>
              <a:rPr lang="en-US" dirty="0" err="1" smtClean="0">
                <a:latin typeface="Tahoma" pitchFamily="34" charset="0"/>
                <a:ea typeface="Tahoma" pitchFamily="34" charset="0"/>
                <a:cs typeface="Tahoma" pitchFamily="34" charset="0"/>
              </a:rPr>
              <a:t>Kanade</a:t>
            </a:r>
            <a:endParaRPr lang="ru-RU" dirty="0">
              <a:latin typeface="Tahoma" pitchFamily="34" charset="0"/>
              <a:ea typeface="Tahoma" pitchFamily="34" charset="0"/>
              <a:cs typeface="Tahoma" pitchFamily="34" charset="0"/>
            </a:endParaRPr>
          </a:p>
        </p:txBody>
      </p:sp>
      <p:sp>
        <p:nvSpPr>
          <p:cNvPr id="3" name="TextBox 2"/>
          <p:cNvSpPr txBox="1"/>
          <p:nvPr/>
        </p:nvSpPr>
        <p:spPr>
          <a:xfrm>
            <a:off x="857224" y="1500174"/>
            <a:ext cx="7429552" cy="369332"/>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Каждый блок потоков обрабатывает две части изображения</a:t>
            </a:r>
            <a:endParaRPr lang="ru-RU" dirty="0">
              <a:latin typeface="Tahoma" pitchFamily="34" charset="0"/>
              <a:ea typeface="Tahoma" pitchFamily="34" charset="0"/>
              <a:cs typeface="Tahoma" pitchFamily="34" charset="0"/>
            </a:endParaRPr>
          </a:p>
        </p:txBody>
      </p:sp>
      <p:sp>
        <p:nvSpPr>
          <p:cNvPr id="4" name="TextBox 3"/>
          <p:cNvSpPr txBox="1"/>
          <p:nvPr/>
        </p:nvSpPr>
        <p:spPr>
          <a:xfrm>
            <a:off x="857224" y="2000240"/>
            <a:ext cx="6715172"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Вычисление матрицы и правой части</a:t>
            </a:r>
          </a:p>
          <a:p>
            <a:pPr>
              <a:buFont typeface="Arial" pitchFamily="34" charset="0"/>
              <a:buChar char="•"/>
            </a:pPr>
            <a:r>
              <a:rPr lang="ru-RU" dirty="0">
                <a:latin typeface="Tahoma" pitchFamily="34" charset="0"/>
                <a:ea typeface="Tahoma" pitchFamily="34" charset="0"/>
                <a:cs typeface="Tahoma" pitchFamily="34" charset="0"/>
              </a:rPr>
              <a:t>и</a:t>
            </a:r>
            <a:r>
              <a:rPr lang="ru-RU" dirty="0" smtClean="0">
                <a:latin typeface="Tahoma" pitchFamily="34" charset="0"/>
                <a:ea typeface="Tahoma" pitchFamily="34" charset="0"/>
                <a:cs typeface="Tahoma" pitchFamily="34" charset="0"/>
              </a:rPr>
              <a:t>спользовать </a:t>
            </a:r>
            <a:r>
              <a:rPr lang="en-US" b="1" dirty="0" smtClean="0">
                <a:latin typeface="Tahoma" pitchFamily="34" charset="0"/>
                <a:ea typeface="Tahoma" pitchFamily="34" charset="0"/>
                <a:cs typeface="Tahoma" pitchFamily="34" charset="0"/>
              </a:rPr>
              <a:t>reduce</a:t>
            </a:r>
            <a:endParaRPr lang="ru-RU" b="1" dirty="0">
              <a:latin typeface="Tahoma" pitchFamily="34" charset="0"/>
              <a:ea typeface="Tahoma" pitchFamily="34" charset="0"/>
              <a:cs typeface="Tahoma" pitchFamily="34" charset="0"/>
            </a:endParaRPr>
          </a:p>
        </p:txBody>
      </p:sp>
      <p:graphicFrame>
        <p:nvGraphicFramePr>
          <p:cNvPr id="5" name="Таблица 4"/>
          <p:cNvGraphicFramePr>
            <a:graphicFrameLocks noGrp="1"/>
          </p:cNvGraphicFramePr>
          <p:nvPr/>
        </p:nvGraphicFramePr>
        <p:xfrm>
          <a:off x="1214414" y="3429000"/>
          <a:ext cx="6096000" cy="148336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endParaRPr lang="ru-RU" dirty="0"/>
                    </a:p>
                  </a:txBody>
                  <a:tcPr>
                    <a:solidFill>
                      <a:schemeClr val="accent6">
                        <a:lumMod val="75000"/>
                      </a:schemeClr>
                    </a:solidFill>
                  </a:tcPr>
                </a:tc>
                <a:tc>
                  <a:txBody>
                    <a:bodyPr/>
                    <a:lstStyle/>
                    <a:p>
                      <a:endParaRPr lang="ru-RU" dirty="0"/>
                    </a:p>
                  </a:txBody>
                  <a:tcPr>
                    <a:solidFill>
                      <a:srgbClr val="FFFF00"/>
                    </a:solidFill>
                  </a:tcPr>
                </a:tc>
                <a:tc>
                  <a:txBody>
                    <a:bodyPr/>
                    <a:lstStyle/>
                    <a:p>
                      <a:endParaRPr lang="ru-RU"/>
                    </a:p>
                  </a:txBody>
                  <a:tcPr>
                    <a:solidFill>
                      <a:srgbClr val="FFFF00"/>
                    </a:solidFill>
                  </a:tcPr>
                </a:tc>
                <a:tc>
                  <a:txBody>
                    <a:bodyPr/>
                    <a:lstStyle/>
                    <a:p>
                      <a:endParaRPr lang="ru-RU" dirty="0"/>
                    </a:p>
                  </a:txBody>
                  <a:tcPr>
                    <a:solidFill>
                      <a:srgbClr val="FFFF00"/>
                    </a:solidFill>
                  </a:tcPr>
                </a:tc>
                <a:tc>
                  <a:txBody>
                    <a:bodyPr/>
                    <a:lstStyle/>
                    <a:p>
                      <a:endParaRPr lang="ru-RU" dirty="0"/>
                    </a:p>
                  </a:txBody>
                  <a:tcPr>
                    <a:solidFill>
                      <a:schemeClr val="accent3">
                        <a:lumMod val="50000"/>
                      </a:schemeClr>
                    </a:solidFill>
                  </a:tcPr>
                </a:tc>
                <a:tc>
                  <a:txBody>
                    <a:bodyPr/>
                    <a:lstStyle/>
                    <a:p>
                      <a:endParaRPr lang="ru-RU" dirty="0"/>
                    </a:p>
                  </a:txBody>
                  <a:tcPr>
                    <a:solidFill>
                      <a:srgbClr val="00B050"/>
                    </a:solidFill>
                  </a:tcPr>
                </a:tc>
                <a:tc>
                  <a:txBody>
                    <a:bodyPr/>
                    <a:lstStyle/>
                    <a:p>
                      <a:endParaRPr lang="ru-RU"/>
                    </a:p>
                  </a:txBody>
                  <a:tcPr>
                    <a:solidFill>
                      <a:srgbClr val="00B050"/>
                    </a:solidFill>
                  </a:tcPr>
                </a:tc>
                <a:tc>
                  <a:txBody>
                    <a:bodyPr/>
                    <a:lstStyle/>
                    <a:p>
                      <a:endParaRPr lang="ru-RU"/>
                    </a:p>
                  </a:txBody>
                  <a:tcPr>
                    <a:solidFill>
                      <a:srgbClr val="00B050"/>
                    </a:solidFill>
                  </a:tcPr>
                </a:tc>
              </a:tr>
              <a:tr h="370840">
                <a:tc>
                  <a:txBody>
                    <a:bodyPr/>
                    <a:lstStyle/>
                    <a:p>
                      <a:endParaRPr lang="ru-RU"/>
                    </a:p>
                  </a:txBody>
                  <a:tcPr>
                    <a:solidFill>
                      <a:srgbClr val="FFFF00"/>
                    </a:solidFill>
                  </a:tcPr>
                </a:tc>
                <a:tc>
                  <a:txBody>
                    <a:bodyPr/>
                    <a:lstStyle/>
                    <a:p>
                      <a:endParaRPr lang="ru-RU" dirty="0"/>
                    </a:p>
                  </a:txBody>
                  <a:tcPr>
                    <a:solidFill>
                      <a:srgbClr val="FFFF00"/>
                    </a:solidFill>
                  </a:tcPr>
                </a:tc>
                <a:tc>
                  <a:txBody>
                    <a:bodyPr/>
                    <a:lstStyle/>
                    <a:p>
                      <a:endParaRPr lang="ru-RU" dirty="0"/>
                    </a:p>
                  </a:txBody>
                  <a:tcPr>
                    <a:solidFill>
                      <a:srgbClr val="FFFF00"/>
                    </a:solidFill>
                  </a:tcPr>
                </a:tc>
                <a:tc>
                  <a:txBody>
                    <a:bodyPr/>
                    <a:lstStyle/>
                    <a:p>
                      <a:endParaRPr lang="ru-RU"/>
                    </a:p>
                  </a:txBody>
                  <a:tcPr>
                    <a:solidFill>
                      <a:srgbClr val="FFFF00"/>
                    </a:solidFill>
                  </a:tcPr>
                </a:tc>
                <a:tc>
                  <a:txBody>
                    <a:bodyPr/>
                    <a:lstStyle/>
                    <a:p>
                      <a:endParaRPr lang="ru-RU"/>
                    </a:p>
                  </a:txBody>
                  <a:tcPr>
                    <a:solidFill>
                      <a:srgbClr val="00B050"/>
                    </a:solidFill>
                  </a:tcPr>
                </a:tc>
                <a:tc>
                  <a:txBody>
                    <a:bodyPr/>
                    <a:lstStyle/>
                    <a:p>
                      <a:endParaRPr lang="ru-RU" dirty="0"/>
                    </a:p>
                  </a:txBody>
                  <a:tcPr>
                    <a:solidFill>
                      <a:srgbClr val="00B050"/>
                    </a:solidFill>
                  </a:tcPr>
                </a:tc>
                <a:tc>
                  <a:txBody>
                    <a:bodyPr/>
                    <a:lstStyle/>
                    <a:p>
                      <a:endParaRPr lang="ru-RU" dirty="0"/>
                    </a:p>
                  </a:txBody>
                  <a:tcPr>
                    <a:solidFill>
                      <a:srgbClr val="00B050"/>
                    </a:solidFill>
                  </a:tcPr>
                </a:tc>
                <a:tc>
                  <a:txBody>
                    <a:bodyPr/>
                    <a:lstStyle/>
                    <a:p>
                      <a:endParaRPr lang="ru-RU" dirty="0"/>
                    </a:p>
                  </a:txBody>
                  <a:tcPr>
                    <a:solidFill>
                      <a:srgbClr val="00B050"/>
                    </a:solidFill>
                  </a:tcPr>
                </a:tc>
              </a:tr>
              <a:tr h="370840">
                <a:tc>
                  <a:txBody>
                    <a:bodyPr/>
                    <a:lstStyle/>
                    <a:p>
                      <a:endParaRPr lang="ru-RU"/>
                    </a:p>
                  </a:txBody>
                  <a:tcPr>
                    <a:solidFill>
                      <a:srgbClr val="FFFF00"/>
                    </a:solidFill>
                  </a:tcPr>
                </a:tc>
                <a:tc>
                  <a:txBody>
                    <a:bodyPr/>
                    <a:lstStyle/>
                    <a:p>
                      <a:endParaRPr lang="ru-RU" dirty="0"/>
                    </a:p>
                  </a:txBody>
                  <a:tcPr>
                    <a:solidFill>
                      <a:srgbClr val="FFFF00"/>
                    </a:solidFill>
                  </a:tcPr>
                </a:tc>
                <a:tc>
                  <a:txBody>
                    <a:bodyPr/>
                    <a:lstStyle/>
                    <a:p>
                      <a:endParaRPr lang="ru-RU" dirty="0"/>
                    </a:p>
                  </a:txBody>
                  <a:tcPr>
                    <a:solidFill>
                      <a:srgbClr val="FFFF00"/>
                    </a:solidFill>
                  </a:tcPr>
                </a:tc>
                <a:tc>
                  <a:txBody>
                    <a:bodyPr/>
                    <a:lstStyle/>
                    <a:p>
                      <a:endParaRPr lang="ru-RU" dirty="0"/>
                    </a:p>
                  </a:txBody>
                  <a:tcPr>
                    <a:solidFill>
                      <a:srgbClr val="FFFF00"/>
                    </a:solidFill>
                  </a:tcPr>
                </a:tc>
                <a:tc>
                  <a:txBody>
                    <a:bodyPr/>
                    <a:lstStyle/>
                    <a:p>
                      <a:endParaRPr lang="ru-RU"/>
                    </a:p>
                  </a:txBody>
                  <a:tcPr>
                    <a:solidFill>
                      <a:srgbClr val="00B050"/>
                    </a:solidFill>
                  </a:tcPr>
                </a:tc>
                <a:tc>
                  <a:txBody>
                    <a:bodyPr/>
                    <a:lstStyle/>
                    <a:p>
                      <a:endParaRPr lang="ru-RU"/>
                    </a:p>
                  </a:txBody>
                  <a:tcPr>
                    <a:solidFill>
                      <a:srgbClr val="00B050"/>
                    </a:solidFill>
                  </a:tcPr>
                </a:tc>
                <a:tc>
                  <a:txBody>
                    <a:bodyPr/>
                    <a:lstStyle/>
                    <a:p>
                      <a:endParaRPr lang="ru-RU"/>
                    </a:p>
                  </a:txBody>
                  <a:tcPr>
                    <a:solidFill>
                      <a:srgbClr val="00B050"/>
                    </a:solidFill>
                  </a:tcPr>
                </a:tc>
                <a:tc>
                  <a:txBody>
                    <a:bodyPr/>
                    <a:lstStyle/>
                    <a:p>
                      <a:endParaRPr lang="ru-RU" dirty="0"/>
                    </a:p>
                  </a:txBody>
                  <a:tcPr>
                    <a:solidFill>
                      <a:srgbClr val="00B050"/>
                    </a:solidFill>
                  </a:tcPr>
                </a:tc>
              </a:tr>
              <a:tr h="370840">
                <a:tc>
                  <a:txBody>
                    <a:bodyPr/>
                    <a:lstStyle/>
                    <a:p>
                      <a:endParaRPr lang="ru-RU" dirty="0"/>
                    </a:p>
                  </a:txBody>
                  <a:tcPr>
                    <a:solidFill>
                      <a:srgbClr val="FFFF00"/>
                    </a:solidFill>
                  </a:tcPr>
                </a:tc>
                <a:tc>
                  <a:txBody>
                    <a:bodyPr/>
                    <a:lstStyle/>
                    <a:p>
                      <a:endParaRPr lang="ru-RU"/>
                    </a:p>
                  </a:txBody>
                  <a:tcPr>
                    <a:solidFill>
                      <a:srgbClr val="FFFF00"/>
                    </a:solidFill>
                  </a:tcPr>
                </a:tc>
                <a:tc>
                  <a:txBody>
                    <a:bodyPr/>
                    <a:lstStyle/>
                    <a:p>
                      <a:endParaRPr lang="ru-RU"/>
                    </a:p>
                  </a:txBody>
                  <a:tcPr>
                    <a:solidFill>
                      <a:srgbClr val="FFFF00"/>
                    </a:solidFill>
                  </a:tcPr>
                </a:tc>
                <a:tc>
                  <a:txBody>
                    <a:bodyPr/>
                    <a:lstStyle/>
                    <a:p>
                      <a:endParaRPr lang="ru-RU" dirty="0"/>
                    </a:p>
                  </a:txBody>
                  <a:tcPr>
                    <a:solidFill>
                      <a:srgbClr val="FFFF00"/>
                    </a:solidFill>
                  </a:tcPr>
                </a:tc>
                <a:tc>
                  <a:txBody>
                    <a:bodyPr/>
                    <a:lstStyle/>
                    <a:p>
                      <a:endParaRPr lang="ru-RU"/>
                    </a:p>
                  </a:txBody>
                  <a:tcPr>
                    <a:solidFill>
                      <a:srgbClr val="00B050"/>
                    </a:solidFill>
                  </a:tcPr>
                </a:tc>
                <a:tc>
                  <a:txBody>
                    <a:bodyPr/>
                    <a:lstStyle/>
                    <a:p>
                      <a:endParaRPr lang="ru-RU"/>
                    </a:p>
                  </a:txBody>
                  <a:tcPr>
                    <a:solidFill>
                      <a:srgbClr val="00B050"/>
                    </a:solidFill>
                  </a:tcPr>
                </a:tc>
                <a:tc>
                  <a:txBody>
                    <a:bodyPr/>
                    <a:lstStyle/>
                    <a:p>
                      <a:endParaRPr lang="ru-RU"/>
                    </a:p>
                  </a:txBody>
                  <a:tcPr>
                    <a:solidFill>
                      <a:srgbClr val="00B050"/>
                    </a:solidFill>
                  </a:tcPr>
                </a:tc>
                <a:tc>
                  <a:txBody>
                    <a:bodyPr/>
                    <a:lstStyle/>
                    <a:p>
                      <a:endParaRPr lang="ru-RU" dirty="0"/>
                    </a:p>
                  </a:txBody>
                  <a:tcPr>
                    <a:solidFill>
                      <a:srgbClr val="00B050"/>
                    </a:solidFill>
                  </a:tcPr>
                </a:tc>
              </a:tr>
            </a:tbl>
          </a:graphicData>
        </a:graphic>
      </p:graphicFrame>
      <p:sp>
        <p:nvSpPr>
          <p:cNvPr id="20" name="Стрелка влево 19"/>
          <p:cNvSpPr/>
          <p:nvPr/>
        </p:nvSpPr>
        <p:spPr>
          <a:xfrm>
            <a:off x="1571604" y="3000372"/>
            <a:ext cx="2357454" cy="2143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22" name="Стрелка влево 21"/>
          <p:cNvSpPr/>
          <p:nvPr/>
        </p:nvSpPr>
        <p:spPr>
          <a:xfrm>
            <a:off x="4572000" y="3000372"/>
            <a:ext cx="2357454" cy="2143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23" name="Стрелка вниз 22"/>
          <p:cNvSpPr/>
          <p:nvPr/>
        </p:nvSpPr>
        <p:spPr>
          <a:xfrm flipV="1">
            <a:off x="1500166" y="3500438"/>
            <a:ext cx="214314" cy="1285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24" name="Стрелка вниз 23"/>
          <p:cNvSpPr/>
          <p:nvPr/>
        </p:nvSpPr>
        <p:spPr>
          <a:xfrm flipV="1">
            <a:off x="4500562" y="3500438"/>
            <a:ext cx="214314" cy="1285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25" name="TextBox 24"/>
          <p:cNvSpPr txBox="1"/>
          <p:nvPr/>
        </p:nvSpPr>
        <p:spPr>
          <a:xfrm>
            <a:off x="928662" y="5214950"/>
            <a:ext cx="5643602" cy="923330"/>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Решение системы уравнений 2</a:t>
            </a:r>
            <a:r>
              <a:rPr lang="en-US" dirty="0" smtClean="0">
                <a:latin typeface="Tahoma" pitchFamily="34" charset="0"/>
                <a:ea typeface="Tahoma" pitchFamily="34" charset="0"/>
                <a:cs typeface="Tahoma" pitchFamily="34" charset="0"/>
              </a:rPr>
              <a:t>x2</a:t>
            </a:r>
          </a:p>
          <a:p>
            <a:pPr>
              <a:buFont typeface="Arial" pitchFamily="34" charset="0"/>
              <a:buChar char="•"/>
            </a:pPr>
            <a:r>
              <a:rPr lang="ru-RU" dirty="0" smtClean="0">
                <a:latin typeface="Tahoma" pitchFamily="34" charset="0"/>
                <a:ea typeface="Tahoma" pitchFamily="34" charset="0"/>
                <a:cs typeface="Tahoma" pitchFamily="34" charset="0"/>
              </a:rPr>
              <a:t>выписывается явно</a:t>
            </a:r>
          </a:p>
          <a:p>
            <a:pPr>
              <a:buFont typeface="Arial" pitchFamily="34" charset="0"/>
              <a:buChar char="•"/>
            </a:pPr>
            <a:r>
              <a:rPr lang="ru-RU" dirty="0" smtClean="0">
                <a:latin typeface="Tahoma" pitchFamily="34" charset="0"/>
                <a:ea typeface="Tahoma" pitchFamily="34" charset="0"/>
                <a:cs typeface="Tahoma" pitchFamily="34" charset="0"/>
              </a:rPr>
              <a:t>удобно вычислять потоками (0,0) и (8,0)</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Вариационные методы</a:t>
            </a:r>
            <a:endParaRPr lang="ru-RU" dirty="0">
              <a:latin typeface="Tahoma" pitchFamily="34" charset="0"/>
              <a:ea typeface="Tahoma" pitchFamily="34" charset="0"/>
              <a:cs typeface="Tahoma" pitchFamily="34" charset="0"/>
            </a:endParaRPr>
          </a:p>
        </p:txBody>
      </p:sp>
      <p:sp>
        <p:nvSpPr>
          <p:cNvPr id="3" name="TextBox 2"/>
          <p:cNvSpPr txBox="1"/>
          <p:nvPr/>
        </p:nvSpPr>
        <p:spPr>
          <a:xfrm>
            <a:off x="357126" y="1500174"/>
            <a:ext cx="8786874"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Основная идея</a:t>
            </a:r>
            <a:endParaRPr lang="en-US" dirty="0" smtClean="0">
              <a:latin typeface="Tahoma" pitchFamily="34" charset="0"/>
              <a:ea typeface="Tahoma" pitchFamily="34" charset="0"/>
              <a:cs typeface="Tahoma" pitchFamily="34" charset="0"/>
            </a:endParaRPr>
          </a:p>
          <a:p>
            <a:r>
              <a:rPr lang="ru-RU" dirty="0" smtClean="0">
                <a:latin typeface="Tahoma" pitchFamily="34" charset="0"/>
                <a:ea typeface="Tahoma" pitchFamily="34" charset="0"/>
                <a:cs typeface="Tahoma" pitchFamily="34" charset="0"/>
              </a:rPr>
              <a:t>поле смещений минимизирует некоторый энергетический функционал </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2000232" y="2387594"/>
          <a:ext cx="4819950" cy="827092"/>
        </p:xfrm>
        <a:graphic>
          <a:graphicData uri="http://schemas.openxmlformats.org/presentationml/2006/ole">
            <p:oleObj spid="_x0000_s4098" name="Формула" r:id="rId4" imgW="2145960" imgH="368280" progId="Equation.3">
              <p:embed/>
            </p:oleObj>
          </a:graphicData>
        </a:graphic>
      </p:graphicFrame>
      <p:sp>
        <p:nvSpPr>
          <p:cNvPr id="5" name="TextBox 4"/>
          <p:cNvSpPr txBox="1"/>
          <p:nvPr/>
        </p:nvSpPr>
        <p:spPr>
          <a:xfrm>
            <a:off x="1571604" y="3500438"/>
            <a:ext cx="7072362" cy="646331"/>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a:t>
            </a:r>
            <a:r>
              <a:rPr lang="en-US" b="1" dirty="0" smtClean="0">
                <a:latin typeface="Tahoma" pitchFamily="34" charset="0"/>
                <a:ea typeface="Tahoma" pitchFamily="34" charset="0"/>
                <a:cs typeface="Tahoma" pitchFamily="34" charset="0"/>
              </a:rPr>
              <a:t>data term</a:t>
            </a:r>
            <a:r>
              <a:rPr lang="ru-RU" dirty="0" smtClean="0">
                <a:latin typeface="Tahoma" pitchFamily="34" charset="0"/>
                <a:ea typeface="Tahoma" pitchFamily="34" charset="0"/>
                <a:cs typeface="Tahoma" pitchFamily="34" charset="0"/>
              </a:rPr>
              <a:t>) – штраф за отклонения от предположений о постоянстве какой-либо величины  (например, яркости)</a:t>
            </a:r>
            <a:endParaRPr lang="ru-RU" dirty="0">
              <a:latin typeface="Tahoma" pitchFamily="34" charset="0"/>
              <a:ea typeface="Tahoma" pitchFamily="34" charset="0"/>
              <a:cs typeface="Tahoma" pitchFamily="34" charset="0"/>
            </a:endParaRPr>
          </a:p>
        </p:txBody>
      </p:sp>
      <p:sp>
        <p:nvSpPr>
          <p:cNvPr id="6" name="TextBox 5"/>
          <p:cNvSpPr txBox="1"/>
          <p:nvPr/>
        </p:nvSpPr>
        <p:spPr>
          <a:xfrm>
            <a:off x="1571604" y="4143380"/>
            <a:ext cx="7500958" cy="646331"/>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a:t>
            </a:r>
            <a:r>
              <a:rPr lang="en-US" b="1" dirty="0" smtClean="0">
                <a:latin typeface="Tahoma" pitchFamily="34" charset="0"/>
                <a:ea typeface="Tahoma" pitchFamily="34" charset="0"/>
                <a:cs typeface="Tahoma" pitchFamily="34" charset="0"/>
              </a:rPr>
              <a:t>smooth term</a:t>
            </a:r>
            <a:r>
              <a:rPr lang="en-US" dirty="0" smtClean="0">
                <a:latin typeface="Tahoma" pitchFamily="34" charset="0"/>
                <a:ea typeface="Tahoma" pitchFamily="34" charset="0"/>
                <a:cs typeface="Tahoma" pitchFamily="34" charset="0"/>
              </a:rPr>
              <a:t>) – </a:t>
            </a:r>
            <a:r>
              <a:rPr lang="ru-RU" dirty="0" smtClean="0">
                <a:latin typeface="Tahoma" pitchFamily="34" charset="0"/>
                <a:ea typeface="Tahoma" pitchFamily="34" charset="0"/>
                <a:cs typeface="Tahoma" pitchFamily="34" charset="0"/>
              </a:rPr>
              <a:t>штраф за отклонения от предположений гладкости векторного поля</a:t>
            </a:r>
            <a:endParaRPr lang="ru-RU" dirty="0">
              <a:latin typeface="Tahoma" pitchFamily="34" charset="0"/>
              <a:ea typeface="Tahoma" pitchFamily="34" charset="0"/>
              <a:cs typeface="Tahoma" pitchFamily="34" charset="0"/>
            </a:endParaRPr>
          </a:p>
        </p:txBody>
      </p:sp>
      <p:sp>
        <p:nvSpPr>
          <p:cNvPr id="7" name="TextBox 6"/>
          <p:cNvSpPr txBox="1"/>
          <p:nvPr/>
        </p:nvSpPr>
        <p:spPr>
          <a:xfrm>
            <a:off x="1643042" y="5000636"/>
            <a:ext cx="7429520" cy="646331"/>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параметр регуляризации – определяет гладкость получаемого векторного поля</a:t>
            </a:r>
            <a:endParaRPr lang="ru-RU" dirty="0">
              <a:latin typeface="Tahoma" pitchFamily="34" charset="0"/>
              <a:ea typeface="Tahoma" pitchFamily="34" charset="0"/>
              <a:cs typeface="Tahoma" pitchFamily="34" charset="0"/>
            </a:endParaRPr>
          </a:p>
        </p:txBody>
      </p:sp>
      <p:graphicFrame>
        <p:nvGraphicFramePr>
          <p:cNvPr id="8" name="Объект 7"/>
          <p:cNvGraphicFramePr>
            <a:graphicFrameLocks noChangeAspect="1"/>
          </p:cNvGraphicFramePr>
          <p:nvPr/>
        </p:nvGraphicFramePr>
        <p:xfrm>
          <a:off x="285720" y="3533066"/>
          <a:ext cx="915750" cy="396000"/>
        </p:xfrm>
        <a:graphic>
          <a:graphicData uri="http://schemas.openxmlformats.org/presentationml/2006/ole">
            <p:oleObj spid="_x0000_s4099" name="Формула" r:id="rId5" imgW="469800" imgH="203040" progId="Equation.3">
              <p:embed/>
            </p:oleObj>
          </a:graphicData>
        </a:graphic>
      </p:graphicFrame>
      <p:graphicFrame>
        <p:nvGraphicFramePr>
          <p:cNvPr id="9" name="Объект 8"/>
          <p:cNvGraphicFramePr>
            <a:graphicFrameLocks noChangeAspect="1"/>
          </p:cNvGraphicFramePr>
          <p:nvPr/>
        </p:nvGraphicFramePr>
        <p:xfrm>
          <a:off x="285720" y="4214818"/>
          <a:ext cx="866250" cy="396000"/>
        </p:xfrm>
        <a:graphic>
          <a:graphicData uri="http://schemas.openxmlformats.org/presentationml/2006/ole">
            <p:oleObj spid="_x0000_s4100" name="Формула" r:id="rId6" imgW="444240" imgH="203040" progId="Equation.3">
              <p:embed/>
            </p:oleObj>
          </a:graphicData>
        </a:graphic>
      </p:graphicFrame>
      <p:graphicFrame>
        <p:nvGraphicFramePr>
          <p:cNvPr id="10" name="Объект 9"/>
          <p:cNvGraphicFramePr>
            <a:graphicFrameLocks noChangeAspect="1"/>
          </p:cNvGraphicFramePr>
          <p:nvPr/>
        </p:nvGraphicFramePr>
        <p:xfrm>
          <a:off x="500030" y="5143512"/>
          <a:ext cx="353457" cy="324000"/>
        </p:xfrm>
        <a:graphic>
          <a:graphicData uri="http://schemas.openxmlformats.org/presentationml/2006/ole">
            <p:oleObj spid="_x0000_s4101" name="Формула" r:id="rId7" imgW="152280" imgH="139680" progId="Equation.3">
              <p:embed/>
            </p:oleObj>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138495"/>
            <a:ext cx="7772400" cy="1362075"/>
          </a:xfrm>
        </p:spPr>
        <p:txBody>
          <a:bodyPr/>
          <a:lstStyle/>
          <a:p>
            <a:r>
              <a:rPr lang="ru-RU" dirty="0" smtClean="0">
                <a:latin typeface="Arial Black" pitchFamily="34" charset="0"/>
              </a:rPr>
              <a:t>Метод </a:t>
            </a:r>
            <a:r>
              <a:rPr lang="en-US" dirty="0" smtClean="0">
                <a:latin typeface="Arial Black" pitchFamily="34" charset="0"/>
              </a:rPr>
              <a:t>horn-</a:t>
            </a:r>
            <a:r>
              <a:rPr lang="en-US" dirty="0" err="1" smtClean="0">
                <a:latin typeface="Arial Black" pitchFamily="34" charset="0"/>
              </a:rPr>
              <a:t>schunk</a:t>
            </a:r>
            <a:endParaRPr lang="ru-RU" dirty="0">
              <a:latin typeface="Arial Black" pitchFamily="34" charset="0"/>
            </a:endParaRPr>
          </a:p>
        </p:txBody>
      </p:sp>
      <p:sp>
        <p:nvSpPr>
          <p:cNvPr id="3" name="Текст 2"/>
          <p:cNvSpPr>
            <a:spLocks noGrp="1"/>
          </p:cNvSpPr>
          <p:nvPr>
            <p:ph type="body" idx="1"/>
          </p:nvPr>
        </p:nvSpPr>
        <p:spPr>
          <a:xfrm>
            <a:off x="722313" y="4500581"/>
            <a:ext cx="7772400" cy="1500187"/>
          </a:xfrm>
        </p:spPr>
        <p:txBody>
          <a:bodyPr/>
          <a:lstStyle/>
          <a:p>
            <a:r>
              <a:rPr lang="en-US" dirty="0"/>
              <a:t>B.K.P. Horn and B.G. </a:t>
            </a:r>
            <a:r>
              <a:rPr lang="en-US" dirty="0" err="1"/>
              <a:t>Schunck</a:t>
            </a:r>
            <a:r>
              <a:rPr lang="en-US" dirty="0"/>
              <a:t>, "Determining optical flow." </a:t>
            </a:r>
            <a:r>
              <a:rPr lang="en-US" i="1" dirty="0"/>
              <a:t>Artificial Intelligence</a:t>
            </a:r>
            <a:r>
              <a:rPr lang="en-US" dirty="0"/>
              <a:t>, </a:t>
            </a:r>
            <a:r>
              <a:rPr lang="en-US" dirty="0" err="1"/>
              <a:t>vol</a:t>
            </a:r>
            <a:r>
              <a:rPr lang="en-US" dirty="0"/>
              <a:t> 17, pp 185-203, 1981</a:t>
            </a:r>
            <a:endParaRPr lang="ru-R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smtClean="0">
                <a:latin typeface="Tahoma" pitchFamily="34" charset="0"/>
                <a:ea typeface="Tahoma" pitchFamily="34" charset="0"/>
                <a:cs typeface="Tahoma" pitchFamily="34" charset="0"/>
              </a:rPr>
              <a:t>Horn-</a:t>
            </a:r>
            <a:r>
              <a:rPr lang="en-US" dirty="0" err="1" smtClean="0">
                <a:latin typeface="Tahoma" pitchFamily="34" charset="0"/>
                <a:ea typeface="Tahoma" pitchFamily="34" charset="0"/>
                <a:cs typeface="Tahoma" pitchFamily="34" charset="0"/>
              </a:rPr>
              <a:t>Schunck</a:t>
            </a:r>
            <a:endParaRPr lang="ru-RU" dirty="0">
              <a:latin typeface="Tahoma" pitchFamily="34" charset="0"/>
              <a:ea typeface="Tahoma" pitchFamily="34" charset="0"/>
              <a:cs typeface="Tahoma" pitchFamily="34" charset="0"/>
            </a:endParaRPr>
          </a:p>
        </p:txBody>
      </p:sp>
      <p:sp>
        <p:nvSpPr>
          <p:cNvPr id="3" name="TextBox 2"/>
          <p:cNvSpPr txBox="1"/>
          <p:nvPr/>
        </p:nvSpPr>
        <p:spPr>
          <a:xfrm>
            <a:off x="571472" y="1643050"/>
            <a:ext cx="4857784" cy="923330"/>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Предположение</a:t>
            </a:r>
          </a:p>
          <a:p>
            <a:r>
              <a:rPr lang="ru-RU" dirty="0" smtClean="0">
                <a:latin typeface="Tahoma" pitchFamily="34" charset="0"/>
                <a:ea typeface="Tahoma" pitchFamily="34" charset="0"/>
                <a:cs typeface="Tahoma" pitchFamily="34" charset="0"/>
              </a:rPr>
              <a:t>Поле смещений – гладкая функция в области</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5286380" y="1928802"/>
          <a:ext cx="357190" cy="357190"/>
        </p:xfrm>
        <a:graphic>
          <a:graphicData uri="http://schemas.openxmlformats.org/presentationml/2006/ole">
            <p:oleObj spid="_x0000_s8194" name="Формула" r:id="rId4" imgW="164880" imgH="164880" progId="Equation.3">
              <p:embed/>
            </p:oleObj>
          </a:graphicData>
        </a:graphic>
      </p:graphicFrame>
      <p:sp>
        <p:nvSpPr>
          <p:cNvPr id="5" name="TextBox 4"/>
          <p:cNvSpPr txBox="1"/>
          <p:nvPr/>
        </p:nvSpPr>
        <p:spPr>
          <a:xfrm>
            <a:off x="785786" y="2643182"/>
            <a:ext cx="4825360" cy="369332"/>
          </a:xfrm>
          <a:prstGeom prst="rect">
            <a:avLst/>
          </a:prstGeom>
          <a:noFill/>
        </p:spPr>
        <p:txBody>
          <a:bodyPr wrap="none" rtlCol="0">
            <a:spAutoFit/>
          </a:bodyPr>
          <a:lstStyle/>
          <a:p>
            <a:r>
              <a:rPr lang="ru-RU" dirty="0" smtClean="0">
                <a:latin typeface="Tahoma" pitchFamily="34" charset="0"/>
                <a:ea typeface="Tahoma" pitchFamily="34" charset="0"/>
                <a:cs typeface="Tahoma" pitchFamily="34" charset="0"/>
              </a:rPr>
              <a:t>Поле смещений минимизирует функционал</a:t>
            </a:r>
            <a:endParaRPr lang="ru-RU" dirty="0">
              <a:latin typeface="Tahoma" pitchFamily="34" charset="0"/>
              <a:ea typeface="Tahoma" pitchFamily="34" charset="0"/>
              <a:cs typeface="Tahoma" pitchFamily="34" charset="0"/>
            </a:endParaRPr>
          </a:p>
        </p:txBody>
      </p:sp>
      <p:graphicFrame>
        <p:nvGraphicFramePr>
          <p:cNvPr id="6" name="Объект 5"/>
          <p:cNvGraphicFramePr>
            <a:graphicFrameLocks noChangeAspect="1"/>
          </p:cNvGraphicFramePr>
          <p:nvPr/>
        </p:nvGraphicFramePr>
        <p:xfrm>
          <a:off x="1142976" y="3214686"/>
          <a:ext cx="7027862" cy="1055687"/>
        </p:xfrm>
        <a:graphic>
          <a:graphicData uri="http://schemas.openxmlformats.org/presentationml/2006/ole">
            <p:oleObj spid="_x0000_s8195" name="Формула" r:id="rId5" imgW="2958840" imgH="444240" progId="Equation.3">
              <p:embed/>
            </p:oleObj>
          </a:graphicData>
        </a:graphic>
      </p:graphicFrame>
      <p:sp>
        <p:nvSpPr>
          <p:cNvPr id="7" name="TextBox 6"/>
          <p:cNvSpPr txBox="1"/>
          <p:nvPr/>
        </p:nvSpPr>
        <p:spPr>
          <a:xfrm>
            <a:off x="714348" y="4643446"/>
            <a:ext cx="7929618" cy="1200329"/>
          </a:xfrm>
          <a:prstGeom prst="rect">
            <a:avLst/>
          </a:prstGeom>
          <a:noFill/>
        </p:spPr>
        <p:txBody>
          <a:bodyPr wrap="square" rtlCol="0">
            <a:spAutoFit/>
          </a:bodyPr>
          <a:lstStyle/>
          <a:p>
            <a:r>
              <a:rPr lang="en-US" b="1" dirty="0" smtClean="0">
                <a:latin typeface="Tahoma" pitchFamily="34" charset="0"/>
                <a:ea typeface="Tahoma" pitchFamily="34" charset="0"/>
                <a:cs typeface="Tahoma" pitchFamily="34" charset="0"/>
              </a:rPr>
              <a:t>data term</a:t>
            </a:r>
            <a:r>
              <a:rPr lang="en-US" dirty="0" smtClean="0">
                <a:latin typeface="Tahoma" pitchFamily="34" charset="0"/>
                <a:ea typeface="Tahoma" pitchFamily="34" charset="0"/>
                <a:cs typeface="Tahoma" pitchFamily="34" charset="0"/>
              </a:rPr>
              <a:t> </a:t>
            </a:r>
            <a:r>
              <a:rPr lang="ru-RU" dirty="0" smtClean="0">
                <a:latin typeface="Tahoma" pitchFamily="34" charset="0"/>
                <a:ea typeface="Tahoma" pitchFamily="34" charset="0"/>
                <a:cs typeface="Tahoma" pitchFamily="34" charset="0"/>
              </a:rPr>
              <a:t>– штраф за отклонения от предположения постоянства яркости</a:t>
            </a:r>
          </a:p>
          <a:p>
            <a:r>
              <a:rPr lang="en-US" b="1" dirty="0" smtClean="0">
                <a:latin typeface="Tahoma" pitchFamily="34" charset="0"/>
                <a:ea typeface="Tahoma" pitchFamily="34" charset="0"/>
                <a:cs typeface="Tahoma" pitchFamily="34" charset="0"/>
              </a:rPr>
              <a:t>smooth term</a:t>
            </a:r>
            <a:r>
              <a:rPr lang="en-US" dirty="0" smtClean="0">
                <a:latin typeface="Tahoma" pitchFamily="34" charset="0"/>
                <a:ea typeface="Tahoma" pitchFamily="34" charset="0"/>
                <a:cs typeface="Tahoma" pitchFamily="34" charset="0"/>
              </a:rPr>
              <a:t> – </a:t>
            </a:r>
            <a:r>
              <a:rPr lang="ru-RU" dirty="0" smtClean="0">
                <a:latin typeface="Tahoma" pitchFamily="34" charset="0"/>
                <a:ea typeface="Tahoma" pitchFamily="34" charset="0"/>
                <a:cs typeface="Tahoma" pitchFamily="34" charset="0"/>
              </a:rPr>
              <a:t>штраф за отклонение от предположения гладкости поля</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latin typeface="Tahoma" pitchFamily="34" charset="0"/>
                <a:ea typeface="Tahoma" pitchFamily="34" charset="0"/>
                <a:cs typeface="Tahoma" pitchFamily="34" charset="0"/>
              </a:rPr>
              <a:t>Минимизация функционала</a:t>
            </a:r>
            <a:endParaRPr lang="ru-RU" dirty="0">
              <a:latin typeface="Tahoma" pitchFamily="34" charset="0"/>
              <a:ea typeface="Tahoma" pitchFamily="34" charset="0"/>
              <a:cs typeface="Tahoma" pitchFamily="34" charset="0"/>
            </a:endParaRPr>
          </a:p>
        </p:txBody>
      </p:sp>
      <p:sp>
        <p:nvSpPr>
          <p:cNvPr id="3" name="TextBox 2"/>
          <p:cNvSpPr txBox="1"/>
          <p:nvPr/>
        </p:nvSpPr>
        <p:spPr>
          <a:xfrm>
            <a:off x="357158" y="2571744"/>
            <a:ext cx="3748142" cy="369332"/>
          </a:xfrm>
          <a:prstGeom prst="rect">
            <a:avLst/>
          </a:prstGeom>
          <a:noFill/>
        </p:spPr>
        <p:txBody>
          <a:bodyPr wrap="none" rtlCol="0">
            <a:spAutoFit/>
          </a:bodyPr>
          <a:lstStyle/>
          <a:p>
            <a:r>
              <a:rPr lang="ru-RU" b="1" dirty="0" smtClean="0">
                <a:latin typeface="Tahoma" pitchFamily="34" charset="0"/>
                <a:ea typeface="Tahoma" pitchFamily="34" charset="0"/>
                <a:cs typeface="Tahoma" pitchFamily="34" charset="0"/>
              </a:rPr>
              <a:t>Уравнения Эйлера-Лагранжа</a:t>
            </a:r>
            <a:endParaRPr lang="ru-RU" b="1"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1357290" y="1500174"/>
          <a:ext cx="6357982" cy="738553"/>
        </p:xfrm>
        <a:graphic>
          <a:graphicData uri="http://schemas.openxmlformats.org/presentationml/2006/ole">
            <p:oleObj spid="_x0000_s9218" name="Формула" r:id="rId4" imgW="2514600" imgH="291960" progId="Equation.3">
              <p:embed/>
            </p:oleObj>
          </a:graphicData>
        </a:graphic>
      </p:graphicFrame>
      <p:graphicFrame>
        <p:nvGraphicFramePr>
          <p:cNvPr id="5" name="Объект 4"/>
          <p:cNvGraphicFramePr>
            <a:graphicFrameLocks noChangeAspect="1"/>
          </p:cNvGraphicFramePr>
          <p:nvPr/>
        </p:nvGraphicFramePr>
        <p:xfrm>
          <a:off x="2643174" y="3000372"/>
          <a:ext cx="3478465" cy="2074874"/>
        </p:xfrm>
        <a:graphic>
          <a:graphicData uri="http://schemas.openxmlformats.org/presentationml/2006/ole">
            <p:oleObj spid="_x0000_s9219" name="Формула" r:id="rId5" imgW="1447560" imgH="863280" progId="Equation.3">
              <p:embed/>
            </p:oleObj>
          </a:graphicData>
        </a:graphic>
      </p:graphicFrame>
      <p:sp>
        <p:nvSpPr>
          <p:cNvPr id="6" name="TextBox 5"/>
          <p:cNvSpPr txBox="1"/>
          <p:nvPr/>
        </p:nvSpPr>
        <p:spPr>
          <a:xfrm>
            <a:off x="357158" y="5000636"/>
            <a:ext cx="3294492" cy="369332"/>
          </a:xfrm>
          <a:prstGeom prst="rect">
            <a:avLst/>
          </a:prstGeom>
          <a:noFill/>
        </p:spPr>
        <p:txBody>
          <a:bodyPr wrap="none" rtlCol="0">
            <a:spAutoFit/>
          </a:bodyPr>
          <a:lstStyle/>
          <a:p>
            <a:r>
              <a:rPr lang="ru-RU" b="1" dirty="0" smtClean="0">
                <a:latin typeface="Tahoma" pitchFamily="34" charset="0"/>
                <a:ea typeface="Tahoma" pitchFamily="34" charset="0"/>
                <a:cs typeface="Tahoma" pitchFamily="34" charset="0"/>
              </a:rPr>
              <a:t>С граничными условиями</a:t>
            </a:r>
            <a:endParaRPr lang="ru-RU" b="1" dirty="0">
              <a:latin typeface="Tahoma" pitchFamily="34" charset="0"/>
              <a:ea typeface="Tahoma" pitchFamily="34" charset="0"/>
              <a:cs typeface="Tahoma" pitchFamily="34" charset="0"/>
            </a:endParaRPr>
          </a:p>
        </p:txBody>
      </p:sp>
      <p:graphicFrame>
        <p:nvGraphicFramePr>
          <p:cNvPr id="7" name="Объект 6"/>
          <p:cNvGraphicFramePr>
            <a:graphicFrameLocks noChangeAspect="1"/>
          </p:cNvGraphicFramePr>
          <p:nvPr/>
        </p:nvGraphicFramePr>
        <p:xfrm>
          <a:off x="2786050" y="5500702"/>
          <a:ext cx="3227211" cy="928694"/>
        </p:xfrm>
        <a:graphic>
          <a:graphicData uri="http://schemas.openxmlformats.org/presentationml/2006/ole">
            <p:oleObj spid="_x0000_s9220" name="Формула" r:id="rId6" imgW="1765080" imgH="507960" progId="Equation.3">
              <p:embed/>
            </p:oleObj>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smtClean="0">
                <a:latin typeface="Tahoma" pitchFamily="34" charset="0"/>
                <a:ea typeface="Tahoma" pitchFamily="34" charset="0"/>
                <a:cs typeface="Tahoma" pitchFamily="34" charset="0"/>
              </a:rPr>
              <a:t>Horn-</a:t>
            </a:r>
            <a:r>
              <a:rPr lang="en-US" dirty="0" err="1" smtClean="0">
                <a:latin typeface="Tahoma" pitchFamily="34" charset="0"/>
                <a:ea typeface="Tahoma" pitchFamily="34" charset="0"/>
                <a:cs typeface="Tahoma" pitchFamily="34" charset="0"/>
              </a:rPr>
              <a:t>Schunck</a:t>
            </a:r>
            <a:endParaRPr lang="ru-RU" dirty="0">
              <a:latin typeface="Tahoma" pitchFamily="34" charset="0"/>
              <a:ea typeface="Tahoma" pitchFamily="34" charset="0"/>
              <a:cs typeface="Tahoma" pitchFamily="34" charset="0"/>
            </a:endParaRPr>
          </a:p>
        </p:txBody>
      </p:sp>
      <p:sp>
        <p:nvSpPr>
          <p:cNvPr id="3" name="TextBox 2"/>
          <p:cNvSpPr txBox="1"/>
          <p:nvPr/>
        </p:nvSpPr>
        <p:spPr>
          <a:xfrm>
            <a:off x="500034" y="2786058"/>
            <a:ext cx="4714908" cy="369332"/>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Уравнения Эйлера-Лагранжа</a:t>
            </a:r>
            <a:endParaRPr lang="ru-RU" b="1"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4213225" y="2476507"/>
          <a:ext cx="3608388" cy="1878012"/>
        </p:xfrm>
        <a:graphic>
          <a:graphicData uri="http://schemas.openxmlformats.org/presentationml/2006/ole">
            <p:oleObj spid="_x0000_s10242" name="Формула" r:id="rId4" imgW="1854000" imgH="965160" progId="Equation.3">
              <p:embed/>
            </p:oleObj>
          </a:graphicData>
        </a:graphic>
      </p:graphicFrame>
      <p:graphicFrame>
        <p:nvGraphicFramePr>
          <p:cNvPr id="5" name="Объект 4"/>
          <p:cNvGraphicFramePr>
            <a:graphicFrameLocks noChangeAspect="1"/>
          </p:cNvGraphicFramePr>
          <p:nvPr/>
        </p:nvGraphicFramePr>
        <p:xfrm>
          <a:off x="4214810" y="4643446"/>
          <a:ext cx="2714645" cy="474404"/>
        </p:xfrm>
        <a:graphic>
          <a:graphicData uri="http://schemas.openxmlformats.org/presentationml/2006/ole">
            <p:oleObj spid="_x0000_s10243" name="Формула" r:id="rId5" imgW="1307880" imgH="228600" progId="Equation.3">
              <p:embed/>
            </p:oleObj>
          </a:graphicData>
        </a:graphic>
      </p:graphicFrame>
      <p:sp>
        <p:nvSpPr>
          <p:cNvPr id="6" name="TextBox 5"/>
          <p:cNvSpPr txBox="1"/>
          <p:nvPr/>
        </p:nvSpPr>
        <p:spPr>
          <a:xfrm>
            <a:off x="571472" y="4714884"/>
            <a:ext cx="3143272" cy="369332"/>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Граничные условия</a:t>
            </a:r>
            <a:endParaRPr lang="ru-RU" b="1"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Таблица 9"/>
          <p:cNvGraphicFramePr>
            <a:graphicFrameLocks noGrp="1"/>
          </p:cNvGraphicFramePr>
          <p:nvPr/>
        </p:nvGraphicFramePr>
        <p:xfrm>
          <a:off x="2786050" y="2285991"/>
          <a:ext cx="3429025" cy="2357455"/>
        </p:xfrm>
        <a:graphic>
          <a:graphicData uri="http://schemas.openxmlformats.org/drawingml/2006/table">
            <a:tbl>
              <a:tblPr firstRow="1" bandRow="1">
                <a:tableStyleId>{5940675A-B579-460E-94D1-54222C63F5DA}</a:tableStyleId>
              </a:tblPr>
              <a:tblGrid>
                <a:gridCol w="685805"/>
                <a:gridCol w="685805"/>
                <a:gridCol w="685805"/>
                <a:gridCol w="685805"/>
                <a:gridCol w="685805"/>
              </a:tblGrid>
              <a:tr h="471491">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471491">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r>
              <a:tr h="471491">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471491">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r>
              <a:tr h="471491">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dirty="0"/>
                    </a:p>
                  </a:txBody>
                  <a:tcPr/>
                </a:tc>
              </a:tr>
            </a:tbl>
          </a:graphicData>
        </a:graphic>
      </p:graphicFrame>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smtClean="0">
                <a:latin typeface="Tahoma" pitchFamily="34" charset="0"/>
                <a:ea typeface="Tahoma" pitchFamily="34" charset="0"/>
                <a:cs typeface="Tahoma" pitchFamily="34" charset="0"/>
              </a:rPr>
              <a:t>Horn-</a:t>
            </a:r>
            <a:r>
              <a:rPr lang="en-US" dirty="0" err="1" smtClean="0">
                <a:latin typeface="Tahoma" pitchFamily="34" charset="0"/>
                <a:ea typeface="Tahoma" pitchFamily="34" charset="0"/>
                <a:cs typeface="Tahoma" pitchFamily="34" charset="0"/>
              </a:rPr>
              <a:t>Schunck</a:t>
            </a:r>
            <a:endParaRPr lang="ru-RU" dirty="0">
              <a:latin typeface="Tahoma" pitchFamily="34" charset="0"/>
              <a:ea typeface="Tahoma" pitchFamily="34" charset="0"/>
              <a:cs typeface="Tahoma" pitchFamily="34" charset="0"/>
            </a:endParaRPr>
          </a:p>
        </p:txBody>
      </p:sp>
      <p:sp>
        <p:nvSpPr>
          <p:cNvPr id="3" name="TextBox 2"/>
          <p:cNvSpPr txBox="1"/>
          <p:nvPr/>
        </p:nvSpPr>
        <p:spPr>
          <a:xfrm>
            <a:off x="571472" y="1643050"/>
            <a:ext cx="4506362" cy="369332"/>
          </a:xfrm>
          <a:prstGeom prst="rect">
            <a:avLst/>
          </a:prstGeom>
          <a:noFill/>
        </p:spPr>
        <p:txBody>
          <a:bodyPr wrap="none" rtlCol="0">
            <a:spAutoFit/>
          </a:bodyPr>
          <a:lstStyle/>
          <a:p>
            <a:r>
              <a:rPr lang="ru-RU" b="1" dirty="0" smtClean="0">
                <a:latin typeface="Tahoma" pitchFamily="34" charset="0"/>
                <a:ea typeface="Tahoma" pitchFamily="34" charset="0"/>
                <a:cs typeface="Tahoma" pitchFamily="34" charset="0"/>
              </a:rPr>
              <a:t>Аппроксимация оператора Лапласа</a:t>
            </a:r>
            <a:endParaRPr lang="ru-RU" b="1" dirty="0">
              <a:latin typeface="Tahoma" pitchFamily="34" charset="0"/>
              <a:ea typeface="Tahoma" pitchFamily="34" charset="0"/>
              <a:cs typeface="Tahoma" pitchFamily="34" charset="0"/>
            </a:endParaRPr>
          </a:p>
        </p:txBody>
      </p:sp>
      <p:sp>
        <p:nvSpPr>
          <p:cNvPr id="5" name="Овал 4"/>
          <p:cNvSpPr/>
          <p:nvPr/>
        </p:nvSpPr>
        <p:spPr>
          <a:xfrm>
            <a:off x="4429124" y="3357562"/>
            <a:ext cx="214314" cy="2089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6" name="Овал 5"/>
          <p:cNvSpPr/>
          <p:nvPr/>
        </p:nvSpPr>
        <p:spPr>
          <a:xfrm>
            <a:off x="5143504" y="3357562"/>
            <a:ext cx="214314" cy="20891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7" name="Овал 6"/>
          <p:cNvSpPr/>
          <p:nvPr/>
        </p:nvSpPr>
        <p:spPr>
          <a:xfrm>
            <a:off x="3714744" y="3357562"/>
            <a:ext cx="214314" cy="20891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8" name="Овал 7"/>
          <p:cNvSpPr/>
          <p:nvPr/>
        </p:nvSpPr>
        <p:spPr>
          <a:xfrm>
            <a:off x="4429124" y="2857496"/>
            <a:ext cx="214314" cy="20891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9" name="Овал 8"/>
          <p:cNvSpPr/>
          <p:nvPr/>
        </p:nvSpPr>
        <p:spPr>
          <a:xfrm>
            <a:off x="4429124" y="3857628"/>
            <a:ext cx="214314" cy="20891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graphicFrame>
        <p:nvGraphicFramePr>
          <p:cNvPr id="11" name="Объект 10"/>
          <p:cNvGraphicFramePr>
            <a:graphicFrameLocks noChangeAspect="1"/>
          </p:cNvGraphicFramePr>
          <p:nvPr/>
        </p:nvGraphicFramePr>
        <p:xfrm>
          <a:off x="1492250" y="5000625"/>
          <a:ext cx="6388100" cy="928688"/>
        </p:xfrm>
        <a:graphic>
          <a:graphicData uri="http://schemas.openxmlformats.org/presentationml/2006/ole">
            <p:oleObj spid="_x0000_s96258" name="Формула" r:id="rId4" imgW="2882880" imgH="419040" progId="Equation.3">
              <p:embed/>
            </p:oleObj>
          </a:graphicData>
        </a:graphic>
      </p:graphicFrame>
      <p:cxnSp>
        <p:nvCxnSpPr>
          <p:cNvPr id="13" name="Прямая со стрелкой 12"/>
          <p:cNvCxnSpPr>
            <a:endCxn id="8" idx="7"/>
          </p:cNvCxnSpPr>
          <p:nvPr/>
        </p:nvCxnSpPr>
        <p:spPr>
          <a:xfrm rot="10800000">
            <a:off x="4612052" y="2888092"/>
            <a:ext cx="2317402" cy="1122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endCxn id="7" idx="7"/>
          </p:cNvCxnSpPr>
          <p:nvPr/>
        </p:nvCxnSpPr>
        <p:spPr>
          <a:xfrm rot="10800000" flipV="1">
            <a:off x="3897672" y="3000371"/>
            <a:ext cx="3031782" cy="387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endCxn id="6" idx="7"/>
          </p:cNvCxnSpPr>
          <p:nvPr/>
        </p:nvCxnSpPr>
        <p:spPr>
          <a:xfrm rot="10800000" flipV="1">
            <a:off x="5326432" y="3000371"/>
            <a:ext cx="1603022" cy="387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a:endCxn id="9" idx="6"/>
          </p:cNvCxnSpPr>
          <p:nvPr/>
        </p:nvCxnSpPr>
        <p:spPr>
          <a:xfrm rot="10800000" flipV="1">
            <a:off x="4643438" y="3000371"/>
            <a:ext cx="2286016" cy="961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1" name="Объект 20"/>
          <p:cNvGraphicFramePr>
            <a:graphicFrameLocks noChangeAspect="1"/>
          </p:cNvGraphicFramePr>
          <p:nvPr/>
        </p:nvGraphicFramePr>
        <p:xfrm>
          <a:off x="6961188" y="2786063"/>
          <a:ext cx="1150937" cy="428625"/>
        </p:xfrm>
        <a:graphic>
          <a:graphicData uri="http://schemas.openxmlformats.org/presentationml/2006/ole">
            <p:oleObj spid="_x0000_s96259" name="Формула" r:id="rId5" imgW="545760" imgH="20304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Компьютерное зрение</a:t>
            </a:r>
            <a:endParaRPr lang="ru-RU" dirty="0">
              <a:latin typeface="Tahoma" pitchFamily="34" charset="0"/>
              <a:ea typeface="Tahoma" pitchFamily="34" charset="0"/>
              <a:cs typeface="Tahoma" pitchFamily="34" charset="0"/>
            </a:endParaRPr>
          </a:p>
        </p:txBody>
      </p:sp>
      <p:sp>
        <p:nvSpPr>
          <p:cNvPr id="4" name="TextBox 3"/>
          <p:cNvSpPr txBox="1"/>
          <p:nvPr/>
        </p:nvSpPr>
        <p:spPr>
          <a:xfrm>
            <a:off x="428596" y="1353909"/>
            <a:ext cx="5000660"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Одна из основных задач</a:t>
            </a:r>
            <a:r>
              <a:rPr lang="ru-RU" dirty="0" smtClean="0">
                <a:latin typeface="Tahoma" pitchFamily="34" charset="0"/>
                <a:ea typeface="Tahoma" pitchFamily="34" charset="0"/>
                <a:cs typeface="Tahoma" pitchFamily="34" charset="0"/>
              </a:rPr>
              <a:t>:</a:t>
            </a:r>
          </a:p>
          <a:p>
            <a:r>
              <a:rPr lang="ru-RU" dirty="0" smtClean="0">
                <a:latin typeface="Tahoma" pitchFamily="34" charset="0"/>
                <a:ea typeface="Tahoma" pitchFamily="34" charset="0"/>
                <a:cs typeface="Tahoma" pitchFamily="34" charset="0"/>
              </a:rPr>
              <a:t>Получить информацию о движении в кадре</a:t>
            </a:r>
          </a:p>
        </p:txBody>
      </p:sp>
      <p:sp>
        <p:nvSpPr>
          <p:cNvPr id="6" name="TextBox 5"/>
          <p:cNvSpPr txBox="1"/>
          <p:nvPr/>
        </p:nvSpPr>
        <p:spPr>
          <a:xfrm>
            <a:off x="500034" y="2285992"/>
            <a:ext cx="3571900" cy="923330"/>
          </a:xfrm>
          <a:prstGeom prst="rect">
            <a:avLst/>
          </a:prstGeom>
          <a:noFill/>
        </p:spPr>
        <p:txBody>
          <a:bodyPr wrap="square" rtlCol="0">
            <a:spAutoFit/>
          </a:bodyPr>
          <a:lstStyle/>
          <a:p>
            <a:pPr>
              <a:buFont typeface="Arial" pitchFamily="34" charset="0"/>
              <a:buChar char="•"/>
            </a:pPr>
            <a:r>
              <a:rPr lang="ru-RU" dirty="0" smtClean="0">
                <a:latin typeface="Tahoma" pitchFamily="34" charset="0"/>
                <a:ea typeface="Tahoma" pitchFamily="34" charset="0"/>
                <a:cs typeface="Tahoma" pitchFamily="34" charset="0"/>
              </a:rPr>
              <a:t>Идентифицировать движение</a:t>
            </a:r>
          </a:p>
          <a:p>
            <a:pPr>
              <a:buFont typeface="Arial" pitchFamily="34" charset="0"/>
              <a:buChar char="•"/>
            </a:pPr>
            <a:r>
              <a:rPr lang="ru-RU" dirty="0" smtClean="0">
                <a:latin typeface="Tahoma" pitchFamily="34" charset="0"/>
                <a:ea typeface="Tahoma" pitchFamily="34" charset="0"/>
                <a:cs typeface="Tahoma" pitchFamily="34" charset="0"/>
              </a:rPr>
              <a:t>Определить его направление</a:t>
            </a:r>
          </a:p>
          <a:p>
            <a:pPr>
              <a:buFont typeface="Arial" pitchFamily="34" charset="0"/>
              <a:buChar char="•"/>
            </a:pPr>
            <a:r>
              <a:rPr lang="ru-RU" dirty="0" smtClean="0">
                <a:latin typeface="Tahoma" pitchFamily="34" charset="0"/>
                <a:ea typeface="Tahoma" pitchFamily="34" charset="0"/>
                <a:cs typeface="Tahoma" pitchFamily="34" charset="0"/>
              </a:rPr>
              <a:t>Определить скорость</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smtClean="0">
                <a:latin typeface="Tahoma" pitchFamily="34" charset="0"/>
                <a:ea typeface="Tahoma" pitchFamily="34" charset="0"/>
                <a:cs typeface="Tahoma" pitchFamily="34" charset="0"/>
              </a:rPr>
              <a:t>Horn-</a:t>
            </a:r>
            <a:r>
              <a:rPr lang="en-US" dirty="0" err="1" smtClean="0">
                <a:latin typeface="Tahoma" pitchFamily="34" charset="0"/>
                <a:ea typeface="Tahoma" pitchFamily="34" charset="0"/>
                <a:cs typeface="Tahoma" pitchFamily="34" charset="0"/>
              </a:rPr>
              <a:t>Schunck</a:t>
            </a:r>
            <a:endParaRPr lang="ru-RU" dirty="0">
              <a:latin typeface="Tahoma" pitchFamily="34" charset="0"/>
              <a:ea typeface="Tahoma" pitchFamily="34" charset="0"/>
              <a:cs typeface="Tahoma" pitchFamily="34" charset="0"/>
            </a:endParaRPr>
          </a:p>
        </p:txBody>
      </p:sp>
      <p:sp>
        <p:nvSpPr>
          <p:cNvPr id="3" name="TextBox 2"/>
          <p:cNvSpPr txBox="1"/>
          <p:nvPr/>
        </p:nvSpPr>
        <p:spPr>
          <a:xfrm>
            <a:off x="500034" y="1571612"/>
            <a:ext cx="4857784" cy="369332"/>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Дискретизация уравнений</a:t>
            </a:r>
            <a:endParaRPr lang="ru-RU" b="1"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1273175" y="2071688"/>
          <a:ext cx="5846763" cy="1924050"/>
        </p:xfrm>
        <a:graphic>
          <a:graphicData uri="http://schemas.openxmlformats.org/presentationml/2006/ole">
            <p:oleObj spid="_x0000_s11266" name="Формула" r:id="rId4" imgW="3009600" imgH="990360" progId="Equation.3">
              <p:embed/>
            </p:oleObj>
          </a:graphicData>
        </a:graphic>
      </p:graphicFrame>
      <p:sp>
        <p:nvSpPr>
          <p:cNvPr id="5" name="TextBox 4"/>
          <p:cNvSpPr txBox="1"/>
          <p:nvPr/>
        </p:nvSpPr>
        <p:spPr>
          <a:xfrm>
            <a:off x="571472" y="4572008"/>
            <a:ext cx="7000924" cy="646331"/>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Граничные условия уже учтены в </a:t>
            </a:r>
            <a:r>
              <a:rPr lang="ru-RU" dirty="0" err="1" smtClean="0">
                <a:latin typeface="Tahoma" pitchFamily="34" charset="0"/>
                <a:ea typeface="Tahoma" pitchFamily="34" charset="0"/>
                <a:cs typeface="Tahoma" pitchFamily="34" charset="0"/>
              </a:rPr>
              <a:t>дискретизованном</a:t>
            </a:r>
            <a:r>
              <a:rPr lang="ru-RU" dirty="0" smtClean="0">
                <a:latin typeface="Tahoma" pitchFamily="34" charset="0"/>
                <a:ea typeface="Tahoma" pitchFamily="34" charset="0"/>
                <a:cs typeface="Tahoma" pitchFamily="34" charset="0"/>
              </a:rPr>
              <a:t> уравнении</a:t>
            </a:r>
          </a:p>
          <a:p>
            <a:pPr>
              <a:buFont typeface="Arial" pitchFamily="34" charset="0"/>
              <a:buChar char="•"/>
            </a:pPr>
            <a:r>
              <a:rPr lang="ru-RU" dirty="0" smtClean="0">
                <a:latin typeface="Tahoma" pitchFamily="34" charset="0"/>
                <a:ea typeface="Tahoma" pitchFamily="34" charset="0"/>
                <a:cs typeface="Tahoma" pitchFamily="34" charset="0"/>
              </a:rPr>
              <a:t>Шаг сетки </a:t>
            </a:r>
            <a:r>
              <a:rPr lang="en-US" i="1" dirty="0" smtClean="0">
                <a:latin typeface="Tahoma" pitchFamily="34" charset="0"/>
                <a:ea typeface="Tahoma" pitchFamily="34" charset="0"/>
                <a:cs typeface="Tahoma" pitchFamily="34" charset="0"/>
              </a:rPr>
              <a:t>h </a:t>
            </a:r>
            <a:r>
              <a:rPr lang="ru-RU" dirty="0" smtClean="0">
                <a:latin typeface="Tahoma" pitchFamily="34" charset="0"/>
                <a:ea typeface="Tahoma" pitchFamily="34" charset="0"/>
                <a:cs typeface="Tahoma" pitchFamily="34" charset="0"/>
              </a:rPr>
              <a:t>обычно принимают равным 1</a:t>
            </a:r>
            <a:endParaRPr lang="ru-RU" i="1" dirty="0">
              <a:latin typeface="Tahoma" pitchFamily="34" charset="0"/>
              <a:ea typeface="Tahoma" pitchFamily="34" charset="0"/>
              <a:cs typeface="Tahoma" pitchFamily="34" charset="0"/>
            </a:endParaRPr>
          </a:p>
        </p:txBody>
      </p:sp>
      <p:sp>
        <p:nvSpPr>
          <p:cNvPr id="6" name="TextBox 5"/>
          <p:cNvSpPr txBox="1"/>
          <p:nvPr/>
        </p:nvSpPr>
        <p:spPr>
          <a:xfrm>
            <a:off x="571472" y="5572140"/>
            <a:ext cx="7786742" cy="646331"/>
          </a:xfrm>
          <a:prstGeom prst="rect">
            <a:avLst/>
          </a:prstGeom>
          <a:noFill/>
        </p:spPr>
        <p:txBody>
          <a:bodyPr wrap="square" rtlCol="0">
            <a:spAutoFit/>
          </a:bodyPr>
          <a:lstStyle/>
          <a:p>
            <a:pPr>
              <a:buFont typeface="Arial" pitchFamily="34" charset="0"/>
              <a:buChar char="•"/>
            </a:pPr>
            <a:r>
              <a:rPr lang="ru-RU" b="1" dirty="0" smtClean="0">
                <a:latin typeface="Tahoma" pitchFamily="34" charset="0"/>
                <a:ea typeface="Tahoma" pitchFamily="34" charset="0"/>
                <a:cs typeface="Tahoma" pitchFamily="34" charset="0"/>
              </a:rPr>
              <a:t>Система с </a:t>
            </a:r>
            <a:r>
              <a:rPr lang="ru-RU" b="1" i="1" dirty="0" smtClean="0">
                <a:latin typeface="Tahoma" pitchFamily="34" charset="0"/>
                <a:ea typeface="Tahoma" pitchFamily="34" charset="0"/>
                <a:cs typeface="Tahoma" pitchFamily="34" charset="0"/>
              </a:rPr>
              <a:t>2</a:t>
            </a:r>
            <a:r>
              <a:rPr lang="en-US" b="1" i="1" dirty="0" err="1" smtClean="0">
                <a:latin typeface="Tahoma" pitchFamily="34" charset="0"/>
                <a:ea typeface="Tahoma" pitchFamily="34" charset="0"/>
                <a:cs typeface="Tahoma" pitchFamily="34" charset="0"/>
              </a:rPr>
              <a:t>xNxM</a:t>
            </a:r>
            <a:r>
              <a:rPr lang="en-US" b="1" i="1" dirty="0" smtClean="0">
                <a:latin typeface="Tahoma" pitchFamily="34" charset="0"/>
                <a:ea typeface="Tahoma" pitchFamily="34" charset="0"/>
                <a:cs typeface="Tahoma" pitchFamily="34" charset="0"/>
              </a:rPr>
              <a:t> </a:t>
            </a:r>
            <a:r>
              <a:rPr lang="ru-RU" b="1" dirty="0" smtClean="0">
                <a:latin typeface="Tahoma" pitchFamily="34" charset="0"/>
                <a:ea typeface="Tahoma" pitchFamily="34" charset="0"/>
                <a:cs typeface="Tahoma" pitchFamily="34" charset="0"/>
              </a:rPr>
              <a:t>неизвестными</a:t>
            </a:r>
            <a:r>
              <a:rPr lang="ru-RU" dirty="0" smtClean="0">
                <a:latin typeface="Tahoma" pitchFamily="34" charset="0"/>
                <a:ea typeface="Tahoma" pitchFamily="34" charset="0"/>
                <a:cs typeface="Tahoma" pitchFamily="34" charset="0"/>
              </a:rPr>
              <a:t> – метод Гаусса неприменим из-за высокой сложности и плохой устойчивости</a:t>
            </a:r>
            <a:endParaRPr lang="en-US" dirty="0" smtClean="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latin typeface="Tahoma" pitchFamily="34" charset="0"/>
                <a:ea typeface="Tahoma" pitchFamily="34" charset="0"/>
                <a:cs typeface="Tahoma" pitchFamily="34" charset="0"/>
              </a:rPr>
              <a:t>Метод Якоби для решения СЛАУ</a:t>
            </a:r>
            <a:endParaRPr lang="ru-RU" dirty="0">
              <a:latin typeface="Tahoma" pitchFamily="34" charset="0"/>
              <a:ea typeface="Tahoma" pitchFamily="34" charset="0"/>
              <a:cs typeface="Tahoma" pitchFamily="34" charset="0"/>
            </a:endParaRPr>
          </a:p>
        </p:txBody>
      </p:sp>
      <p:sp>
        <p:nvSpPr>
          <p:cNvPr id="3" name="TextBox 2"/>
          <p:cNvSpPr txBox="1"/>
          <p:nvPr/>
        </p:nvSpPr>
        <p:spPr>
          <a:xfrm>
            <a:off x="642910" y="1857364"/>
            <a:ext cx="2642070" cy="369332"/>
          </a:xfrm>
          <a:prstGeom prst="rect">
            <a:avLst/>
          </a:prstGeom>
          <a:noFill/>
        </p:spPr>
        <p:txBody>
          <a:bodyPr wrap="none" rtlCol="0">
            <a:spAutoFit/>
          </a:bodyPr>
          <a:lstStyle/>
          <a:p>
            <a:r>
              <a:rPr lang="ru-RU" dirty="0" smtClean="0">
                <a:latin typeface="Tahoma" pitchFamily="34" charset="0"/>
                <a:ea typeface="Tahoma" pitchFamily="34" charset="0"/>
                <a:cs typeface="Tahoma" pitchFamily="34" charset="0"/>
              </a:rPr>
              <a:t>Рассмотрим СЛАУ вида</a:t>
            </a:r>
            <a:endParaRPr lang="ru-RU" dirty="0">
              <a:latin typeface="Tahoma" pitchFamily="34" charset="0"/>
              <a:ea typeface="Tahoma" pitchFamily="34" charset="0"/>
              <a:cs typeface="Tahoma" pitchFamily="34" charset="0"/>
            </a:endParaRPr>
          </a:p>
        </p:txBody>
      </p:sp>
      <p:sp>
        <p:nvSpPr>
          <p:cNvPr id="4" name="TextBox 3"/>
          <p:cNvSpPr txBox="1"/>
          <p:nvPr/>
        </p:nvSpPr>
        <p:spPr>
          <a:xfrm>
            <a:off x="714348" y="3143248"/>
            <a:ext cx="2789546" cy="369332"/>
          </a:xfrm>
          <a:prstGeom prst="rect">
            <a:avLst/>
          </a:prstGeom>
          <a:noFill/>
        </p:spPr>
        <p:txBody>
          <a:bodyPr wrap="none" rtlCol="0">
            <a:spAutoFit/>
          </a:bodyPr>
          <a:lstStyle/>
          <a:p>
            <a:r>
              <a:rPr lang="ru-RU" b="1" dirty="0" smtClean="0">
                <a:latin typeface="Tahoma" pitchFamily="34" charset="0"/>
                <a:ea typeface="Tahoma" pitchFamily="34" charset="0"/>
                <a:cs typeface="Tahoma" pitchFamily="34" charset="0"/>
              </a:rPr>
              <a:t>Итерационный метод</a:t>
            </a:r>
            <a:endParaRPr lang="ru-RU" b="1" dirty="0">
              <a:latin typeface="Tahoma" pitchFamily="34" charset="0"/>
              <a:ea typeface="Tahoma" pitchFamily="34" charset="0"/>
              <a:cs typeface="Tahoma" pitchFamily="34" charset="0"/>
            </a:endParaRPr>
          </a:p>
        </p:txBody>
      </p:sp>
      <p:graphicFrame>
        <p:nvGraphicFramePr>
          <p:cNvPr id="5" name="Объект 4"/>
          <p:cNvGraphicFramePr>
            <a:graphicFrameLocks noChangeAspect="1"/>
          </p:cNvGraphicFramePr>
          <p:nvPr/>
        </p:nvGraphicFramePr>
        <p:xfrm>
          <a:off x="3857620" y="1785926"/>
          <a:ext cx="1170000" cy="468000"/>
        </p:xfrm>
        <a:graphic>
          <a:graphicData uri="http://schemas.openxmlformats.org/presentationml/2006/ole">
            <p:oleObj spid="_x0000_s12290" name="Формула" r:id="rId4" imgW="444240" imgH="177480" progId="Equation.3">
              <p:embed/>
            </p:oleObj>
          </a:graphicData>
        </a:graphic>
      </p:graphicFrame>
      <p:graphicFrame>
        <p:nvGraphicFramePr>
          <p:cNvPr id="6" name="Объект 5"/>
          <p:cNvGraphicFramePr>
            <a:graphicFrameLocks noChangeAspect="1"/>
          </p:cNvGraphicFramePr>
          <p:nvPr/>
        </p:nvGraphicFramePr>
        <p:xfrm>
          <a:off x="3786182" y="2443156"/>
          <a:ext cx="2373436" cy="468000"/>
        </p:xfrm>
        <a:graphic>
          <a:graphicData uri="http://schemas.openxmlformats.org/presentationml/2006/ole">
            <p:oleObj spid="_x0000_s12291" name="Формула" r:id="rId5" imgW="901440" imgH="177480" progId="Equation.3">
              <p:embed/>
            </p:oleObj>
          </a:graphicData>
        </a:graphic>
      </p:graphicFrame>
      <p:graphicFrame>
        <p:nvGraphicFramePr>
          <p:cNvPr id="7" name="Объект 6"/>
          <p:cNvGraphicFramePr>
            <a:graphicFrameLocks noChangeAspect="1"/>
          </p:cNvGraphicFramePr>
          <p:nvPr/>
        </p:nvGraphicFramePr>
        <p:xfrm>
          <a:off x="785786" y="3714752"/>
          <a:ext cx="7863107" cy="1714512"/>
        </p:xfrm>
        <a:graphic>
          <a:graphicData uri="http://schemas.openxmlformats.org/presentationml/2006/ole">
            <p:oleObj spid="_x0000_s12292" name="Формула" r:id="rId6" imgW="3377880" imgH="736560" progId="Equation.3">
              <p:embed/>
            </p:oleObj>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latin typeface="Tahoma" pitchFamily="34" charset="0"/>
                <a:ea typeface="Tahoma" pitchFamily="34" charset="0"/>
                <a:cs typeface="Tahoma" pitchFamily="34" charset="0"/>
              </a:rPr>
              <a:t>Метод Гаусса-Зейделя для решения СЛАУ</a:t>
            </a:r>
            <a:endParaRPr lang="ru-RU" dirty="0">
              <a:latin typeface="Tahoma" pitchFamily="34" charset="0"/>
              <a:ea typeface="Tahoma" pitchFamily="34" charset="0"/>
              <a:cs typeface="Tahoma" pitchFamily="34" charset="0"/>
            </a:endParaRPr>
          </a:p>
        </p:txBody>
      </p:sp>
      <p:graphicFrame>
        <p:nvGraphicFramePr>
          <p:cNvPr id="8" name="Объект 7"/>
          <p:cNvGraphicFramePr>
            <a:graphicFrameLocks noChangeAspect="1"/>
          </p:cNvGraphicFramePr>
          <p:nvPr/>
        </p:nvGraphicFramePr>
        <p:xfrm>
          <a:off x="214282" y="3786190"/>
          <a:ext cx="8778889" cy="1632468"/>
        </p:xfrm>
        <a:graphic>
          <a:graphicData uri="http://schemas.openxmlformats.org/presentationml/2006/ole">
            <p:oleObj spid="_x0000_s13317" name="Формула" r:id="rId4" imgW="3962160" imgH="736560" progId="Equation.3">
              <p:embed/>
            </p:oleObj>
          </a:graphicData>
        </a:graphic>
      </p:graphicFrame>
      <p:sp>
        <p:nvSpPr>
          <p:cNvPr id="9" name="TextBox 8"/>
          <p:cNvSpPr txBox="1"/>
          <p:nvPr/>
        </p:nvSpPr>
        <p:spPr>
          <a:xfrm>
            <a:off x="642910" y="1857364"/>
            <a:ext cx="2642070" cy="369332"/>
          </a:xfrm>
          <a:prstGeom prst="rect">
            <a:avLst/>
          </a:prstGeom>
          <a:noFill/>
        </p:spPr>
        <p:txBody>
          <a:bodyPr wrap="none" rtlCol="0">
            <a:spAutoFit/>
          </a:bodyPr>
          <a:lstStyle/>
          <a:p>
            <a:r>
              <a:rPr lang="ru-RU" dirty="0" smtClean="0">
                <a:latin typeface="Tahoma" pitchFamily="34" charset="0"/>
                <a:ea typeface="Tahoma" pitchFamily="34" charset="0"/>
                <a:cs typeface="Tahoma" pitchFamily="34" charset="0"/>
              </a:rPr>
              <a:t>Рассмотрим СЛАУ вида</a:t>
            </a:r>
            <a:endParaRPr lang="ru-RU" dirty="0">
              <a:latin typeface="Tahoma" pitchFamily="34" charset="0"/>
              <a:ea typeface="Tahoma" pitchFamily="34" charset="0"/>
              <a:cs typeface="Tahoma" pitchFamily="34" charset="0"/>
            </a:endParaRPr>
          </a:p>
        </p:txBody>
      </p:sp>
      <p:graphicFrame>
        <p:nvGraphicFramePr>
          <p:cNvPr id="10" name="Объект 9"/>
          <p:cNvGraphicFramePr>
            <a:graphicFrameLocks noChangeAspect="1"/>
          </p:cNvGraphicFramePr>
          <p:nvPr/>
        </p:nvGraphicFramePr>
        <p:xfrm>
          <a:off x="3857620" y="1785926"/>
          <a:ext cx="1170000" cy="468000"/>
        </p:xfrm>
        <a:graphic>
          <a:graphicData uri="http://schemas.openxmlformats.org/presentationml/2006/ole">
            <p:oleObj spid="_x0000_s13318" name="Формула" r:id="rId5" imgW="444240" imgH="177480" progId="Equation.3">
              <p:embed/>
            </p:oleObj>
          </a:graphicData>
        </a:graphic>
      </p:graphicFrame>
      <p:graphicFrame>
        <p:nvGraphicFramePr>
          <p:cNvPr id="11" name="Объект 10"/>
          <p:cNvGraphicFramePr>
            <a:graphicFrameLocks noChangeAspect="1"/>
          </p:cNvGraphicFramePr>
          <p:nvPr/>
        </p:nvGraphicFramePr>
        <p:xfrm>
          <a:off x="3786182" y="2443156"/>
          <a:ext cx="2373436" cy="468000"/>
        </p:xfrm>
        <a:graphic>
          <a:graphicData uri="http://schemas.openxmlformats.org/presentationml/2006/ole">
            <p:oleObj spid="_x0000_s13319" name="Формула" r:id="rId6" imgW="901440" imgH="177480" progId="Equation.3">
              <p:embed/>
            </p:oleObj>
          </a:graphicData>
        </a:graphic>
      </p:graphicFrame>
      <p:sp>
        <p:nvSpPr>
          <p:cNvPr id="12" name="TextBox 11"/>
          <p:cNvSpPr txBox="1"/>
          <p:nvPr/>
        </p:nvSpPr>
        <p:spPr>
          <a:xfrm>
            <a:off x="714348" y="3143248"/>
            <a:ext cx="2789546" cy="369332"/>
          </a:xfrm>
          <a:prstGeom prst="rect">
            <a:avLst/>
          </a:prstGeom>
          <a:noFill/>
        </p:spPr>
        <p:txBody>
          <a:bodyPr wrap="none" rtlCol="0">
            <a:spAutoFit/>
          </a:bodyPr>
          <a:lstStyle/>
          <a:p>
            <a:r>
              <a:rPr lang="ru-RU" b="1" dirty="0" smtClean="0">
                <a:latin typeface="Tahoma" pitchFamily="34" charset="0"/>
                <a:ea typeface="Tahoma" pitchFamily="34" charset="0"/>
                <a:cs typeface="Tahoma" pitchFamily="34" charset="0"/>
              </a:rPr>
              <a:t>Итерационный метод</a:t>
            </a:r>
            <a:endParaRPr lang="ru-RU" b="1"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latin typeface="Tahoma" pitchFamily="34" charset="0"/>
                <a:ea typeface="Tahoma" pitchFamily="34" charset="0"/>
                <a:cs typeface="Tahoma" pitchFamily="34" charset="0"/>
              </a:rPr>
              <a:t>Метод релаксации </a:t>
            </a:r>
            <a:r>
              <a:rPr lang="en-US" dirty="0" smtClean="0">
                <a:latin typeface="Tahoma" pitchFamily="34" charset="0"/>
                <a:ea typeface="Tahoma" pitchFamily="34" charset="0"/>
                <a:cs typeface="Tahoma" pitchFamily="34" charset="0"/>
              </a:rPr>
              <a:t>(SOR)</a:t>
            </a:r>
            <a:r>
              <a:rPr lang="ru-RU" dirty="0" smtClean="0">
                <a:latin typeface="Tahoma" pitchFamily="34" charset="0"/>
                <a:ea typeface="Tahoma" pitchFamily="34" charset="0"/>
                <a:cs typeface="Tahoma" pitchFamily="34" charset="0"/>
              </a:rPr>
              <a:t> для решения СЛАУ</a:t>
            </a:r>
            <a:endParaRPr lang="ru-RU" dirty="0">
              <a:latin typeface="Tahoma" pitchFamily="34" charset="0"/>
              <a:ea typeface="Tahoma" pitchFamily="34" charset="0"/>
              <a:cs typeface="Tahoma" pitchFamily="34" charset="0"/>
            </a:endParaRPr>
          </a:p>
        </p:txBody>
      </p:sp>
      <p:graphicFrame>
        <p:nvGraphicFramePr>
          <p:cNvPr id="7" name="Объект 6"/>
          <p:cNvGraphicFramePr>
            <a:graphicFrameLocks noChangeAspect="1"/>
          </p:cNvGraphicFramePr>
          <p:nvPr/>
        </p:nvGraphicFramePr>
        <p:xfrm>
          <a:off x="1428728" y="3857628"/>
          <a:ext cx="6668269" cy="2281250"/>
        </p:xfrm>
        <a:graphic>
          <a:graphicData uri="http://schemas.openxmlformats.org/presentationml/2006/ole">
            <p:oleObj spid="_x0000_s14340" name="Формула" r:id="rId4" imgW="2895480" imgH="990360" progId="Equation.3">
              <p:embed/>
            </p:oleObj>
          </a:graphicData>
        </a:graphic>
      </p:graphicFrame>
      <p:sp>
        <p:nvSpPr>
          <p:cNvPr id="9" name="TextBox 8"/>
          <p:cNvSpPr txBox="1"/>
          <p:nvPr/>
        </p:nvSpPr>
        <p:spPr>
          <a:xfrm>
            <a:off x="642910" y="1857364"/>
            <a:ext cx="2642070" cy="369332"/>
          </a:xfrm>
          <a:prstGeom prst="rect">
            <a:avLst/>
          </a:prstGeom>
          <a:noFill/>
        </p:spPr>
        <p:txBody>
          <a:bodyPr wrap="none" rtlCol="0">
            <a:spAutoFit/>
          </a:bodyPr>
          <a:lstStyle/>
          <a:p>
            <a:r>
              <a:rPr lang="ru-RU" dirty="0" smtClean="0">
                <a:latin typeface="Tahoma" pitchFamily="34" charset="0"/>
                <a:ea typeface="Tahoma" pitchFamily="34" charset="0"/>
                <a:cs typeface="Tahoma" pitchFamily="34" charset="0"/>
              </a:rPr>
              <a:t>Рассмотрим СЛАУ вида</a:t>
            </a:r>
            <a:endParaRPr lang="ru-RU" dirty="0">
              <a:latin typeface="Tahoma" pitchFamily="34" charset="0"/>
              <a:ea typeface="Tahoma" pitchFamily="34" charset="0"/>
              <a:cs typeface="Tahoma" pitchFamily="34" charset="0"/>
            </a:endParaRPr>
          </a:p>
        </p:txBody>
      </p:sp>
      <p:graphicFrame>
        <p:nvGraphicFramePr>
          <p:cNvPr id="10" name="Объект 9"/>
          <p:cNvGraphicFramePr>
            <a:graphicFrameLocks noChangeAspect="1"/>
          </p:cNvGraphicFramePr>
          <p:nvPr/>
        </p:nvGraphicFramePr>
        <p:xfrm>
          <a:off x="3857620" y="1785926"/>
          <a:ext cx="1170000" cy="468000"/>
        </p:xfrm>
        <a:graphic>
          <a:graphicData uri="http://schemas.openxmlformats.org/presentationml/2006/ole">
            <p:oleObj spid="_x0000_s14341" name="Формула" r:id="rId5" imgW="444240" imgH="177480" progId="Equation.3">
              <p:embed/>
            </p:oleObj>
          </a:graphicData>
        </a:graphic>
      </p:graphicFrame>
      <p:graphicFrame>
        <p:nvGraphicFramePr>
          <p:cNvPr id="11" name="Объект 10"/>
          <p:cNvGraphicFramePr>
            <a:graphicFrameLocks noChangeAspect="1"/>
          </p:cNvGraphicFramePr>
          <p:nvPr/>
        </p:nvGraphicFramePr>
        <p:xfrm>
          <a:off x="3786182" y="2443156"/>
          <a:ext cx="2373436" cy="468000"/>
        </p:xfrm>
        <a:graphic>
          <a:graphicData uri="http://schemas.openxmlformats.org/presentationml/2006/ole">
            <p:oleObj spid="_x0000_s14342" name="Формула" r:id="rId6" imgW="901440" imgH="177480" progId="Equation.3">
              <p:embed/>
            </p:oleObj>
          </a:graphicData>
        </a:graphic>
      </p:graphicFrame>
      <p:sp>
        <p:nvSpPr>
          <p:cNvPr id="12" name="TextBox 11"/>
          <p:cNvSpPr txBox="1"/>
          <p:nvPr/>
        </p:nvSpPr>
        <p:spPr>
          <a:xfrm>
            <a:off x="714348" y="3143248"/>
            <a:ext cx="2789546" cy="369332"/>
          </a:xfrm>
          <a:prstGeom prst="rect">
            <a:avLst/>
          </a:prstGeom>
          <a:noFill/>
        </p:spPr>
        <p:txBody>
          <a:bodyPr wrap="none" rtlCol="0">
            <a:spAutoFit/>
          </a:bodyPr>
          <a:lstStyle/>
          <a:p>
            <a:r>
              <a:rPr lang="ru-RU" b="1" dirty="0" smtClean="0">
                <a:latin typeface="Tahoma" pitchFamily="34" charset="0"/>
                <a:ea typeface="Tahoma" pitchFamily="34" charset="0"/>
                <a:cs typeface="Tahoma" pitchFamily="34" charset="0"/>
              </a:rPr>
              <a:t>Итерационный метод</a:t>
            </a:r>
            <a:endParaRPr lang="ru-RU" b="1"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smtClean="0">
                <a:latin typeface="Tahoma" pitchFamily="34" charset="0"/>
                <a:ea typeface="Tahoma" pitchFamily="34" charset="0"/>
                <a:cs typeface="Tahoma" pitchFamily="34" charset="0"/>
              </a:rPr>
              <a:t>Horn-</a:t>
            </a:r>
            <a:r>
              <a:rPr lang="en-US" dirty="0" err="1" smtClean="0">
                <a:latin typeface="Tahoma" pitchFamily="34" charset="0"/>
                <a:ea typeface="Tahoma" pitchFamily="34" charset="0"/>
                <a:cs typeface="Tahoma" pitchFamily="34" charset="0"/>
              </a:rPr>
              <a:t>Schunck</a:t>
            </a:r>
            <a:endParaRPr lang="ru-RU" dirty="0">
              <a:latin typeface="Tahoma" pitchFamily="34" charset="0"/>
              <a:ea typeface="Tahoma" pitchFamily="34" charset="0"/>
              <a:cs typeface="Tahoma" pitchFamily="34" charset="0"/>
            </a:endParaRPr>
          </a:p>
        </p:txBody>
      </p:sp>
      <p:sp>
        <p:nvSpPr>
          <p:cNvPr id="3" name="TextBox 2"/>
          <p:cNvSpPr txBox="1"/>
          <p:nvPr/>
        </p:nvSpPr>
        <p:spPr>
          <a:xfrm>
            <a:off x="214282" y="2643182"/>
            <a:ext cx="1857388" cy="369332"/>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Метод Якоби</a:t>
            </a:r>
            <a:endParaRPr lang="ru-RU" b="1" dirty="0">
              <a:latin typeface="Tahoma" pitchFamily="34" charset="0"/>
              <a:ea typeface="Tahoma" pitchFamily="34" charset="0"/>
              <a:cs typeface="Tahoma" pitchFamily="34" charset="0"/>
            </a:endParaRPr>
          </a:p>
        </p:txBody>
      </p:sp>
      <p:graphicFrame>
        <p:nvGraphicFramePr>
          <p:cNvPr id="5" name="Объект 4"/>
          <p:cNvGraphicFramePr>
            <a:graphicFrameLocks noChangeAspect="1"/>
          </p:cNvGraphicFramePr>
          <p:nvPr/>
        </p:nvGraphicFramePr>
        <p:xfrm>
          <a:off x="3192463" y="1520825"/>
          <a:ext cx="4437062" cy="2995613"/>
        </p:xfrm>
        <a:graphic>
          <a:graphicData uri="http://schemas.openxmlformats.org/presentationml/2006/ole">
            <p:oleObj spid="_x0000_s15362" name="Формула" r:id="rId4" imgW="2819160" imgH="1904760" progId="Equation.3">
              <p:embed/>
            </p:oleObj>
          </a:graphicData>
        </a:graphic>
      </p:graphicFrame>
      <p:sp>
        <p:nvSpPr>
          <p:cNvPr id="7" name="TextBox 6"/>
          <p:cNvSpPr txBox="1"/>
          <p:nvPr/>
        </p:nvSpPr>
        <p:spPr>
          <a:xfrm>
            <a:off x="285720" y="5357826"/>
            <a:ext cx="8501122" cy="1200329"/>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Просто распараллеливается</a:t>
            </a:r>
          </a:p>
          <a:p>
            <a:r>
              <a:rPr lang="ru-RU" dirty="0" smtClean="0">
                <a:latin typeface="Tahoma" pitchFamily="34" charset="0"/>
                <a:ea typeface="Tahoma" pitchFamily="34" charset="0"/>
                <a:cs typeface="Tahoma" pitchFamily="34" charset="0"/>
              </a:rPr>
              <a:t>Приближение на следующей итерации полностью определяется по приближению на текущей итерации – нет зависимости между разными пикселями</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ChangeAspect="1"/>
          </p:cNvGraphicFramePr>
          <p:nvPr/>
        </p:nvGraphicFramePr>
        <p:xfrm>
          <a:off x="2374900" y="1428750"/>
          <a:ext cx="6473825" cy="3036888"/>
        </p:xfrm>
        <a:graphic>
          <a:graphicData uri="http://schemas.openxmlformats.org/presentationml/2006/ole">
            <p:oleObj spid="_x0000_s16386" name="Формула" r:id="rId4" imgW="4114800" imgH="1930320" progId="Equation.3">
              <p:embed/>
            </p:oleObj>
          </a:graphicData>
        </a:graphic>
      </p:graphicFrame>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smtClean="0">
                <a:latin typeface="Tahoma" pitchFamily="34" charset="0"/>
                <a:ea typeface="Tahoma" pitchFamily="34" charset="0"/>
                <a:cs typeface="Tahoma" pitchFamily="34" charset="0"/>
              </a:rPr>
              <a:t>Horn-</a:t>
            </a:r>
            <a:r>
              <a:rPr lang="en-US" dirty="0" err="1" smtClean="0">
                <a:latin typeface="Tahoma" pitchFamily="34" charset="0"/>
                <a:ea typeface="Tahoma" pitchFamily="34" charset="0"/>
                <a:cs typeface="Tahoma" pitchFamily="34" charset="0"/>
              </a:rPr>
              <a:t>Schunck</a:t>
            </a:r>
            <a:endParaRPr lang="ru-RU" dirty="0">
              <a:latin typeface="Tahoma" pitchFamily="34" charset="0"/>
              <a:ea typeface="Tahoma" pitchFamily="34" charset="0"/>
              <a:cs typeface="Tahoma" pitchFamily="34" charset="0"/>
            </a:endParaRPr>
          </a:p>
        </p:txBody>
      </p:sp>
      <p:sp>
        <p:nvSpPr>
          <p:cNvPr id="3" name="TextBox 2"/>
          <p:cNvSpPr txBox="1"/>
          <p:nvPr/>
        </p:nvSpPr>
        <p:spPr>
          <a:xfrm>
            <a:off x="285720" y="2702478"/>
            <a:ext cx="2428892"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Метод </a:t>
            </a:r>
          </a:p>
          <a:p>
            <a:r>
              <a:rPr lang="ru-RU" b="1" dirty="0" smtClean="0">
                <a:latin typeface="Tahoma" pitchFamily="34" charset="0"/>
                <a:ea typeface="Tahoma" pitchFamily="34" charset="0"/>
                <a:cs typeface="Tahoma" pitchFamily="34" charset="0"/>
              </a:rPr>
              <a:t>Гаусса-Зейделя</a:t>
            </a:r>
            <a:endParaRPr lang="ru-RU" b="1" dirty="0">
              <a:latin typeface="Tahoma" pitchFamily="34" charset="0"/>
              <a:ea typeface="Tahoma" pitchFamily="34" charset="0"/>
              <a:cs typeface="Tahoma" pitchFamily="34" charset="0"/>
            </a:endParaRPr>
          </a:p>
        </p:txBody>
      </p:sp>
      <p:sp>
        <p:nvSpPr>
          <p:cNvPr id="9" name="Прямоугольник 8"/>
          <p:cNvSpPr/>
          <p:nvPr/>
        </p:nvSpPr>
        <p:spPr>
          <a:xfrm>
            <a:off x="6357950" y="1643050"/>
            <a:ext cx="285752" cy="2143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ru-RU">
              <a:latin typeface="Tahoma" pitchFamily="34" charset="0"/>
              <a:ea typeface="Tahoma" pitchFamily="34" charset="0"/>
              <a:cs typeface="Tahoma" pitchFamily="34" charset="0"/>
            </a:endParaRPr>
          </a:p>
        </p:txBody>
      </p:sp>
      <p:sp>
        <p:nvSpPr>
          <p:cNvPr id="10" name="Прямоугольник 9"/>
          <p:cNvSpPr/>
          <p:nvPr/>
        </p:nvSpPr>
        <p:spPr>
          <a:xfrm>
            <a:off x="6429388" y="3143248"/>
            <a:ext cx="285752" cy="2143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ru-RU">
              <a:latin typeface="Tahoma" pitchFamily="34" charset="0"/>
              <a:ea typeface="Tahoma" pitchFamily="34" charset="0"/>
              <a:cs typeface="Tahoma" pitchFamily="34" charset="0"/>
            </a:endParaRPr>
          </a:p>
        </p:txBody>
      </p:sp>
      <p:sp>
        <p:nvSpPr>
          <p:cNvPr id="11" name="Прямоугольник 10"/>
          <p:cNvSpPr/>
          <p:nvPr/>
        </p:nvSpPr>
        <p:spPr>
          <a:xfrm>
            <a:off x="4500562" y="3143248"/>
            <a:ext cx="285752" cy="2143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ru-RU">
              <a:latin typeface="Tahoma" pitchFamily="34" charset="0"/>
              <a:ea typeface="Tahoma" pitchFamily="34" charset="0"/>
              <a:cs typeface="Tahoma" pitchFamily="34" charset="0"/>
            </a:endParaRPr>
          </a:p>
        </p:txBody>
      </p:sp>
      <p:graphicFrame>
        <p:nvGraphicFramePr>
          <p:cNvPr id="13" name="Таблица 12"/>
          <p:cNvGraphicFramePr>
            <a:graphicFrameLocks noGrp="1"/>
          </p:cNvGraphicFramePr>
          <p:nvPr/>
        </p:nvGraphicFramePr>
        <p:xfrm>
          <a:off x="1428728" y="4500570"/>
          <a:ext cx="2714643" cy="1500198"/>
        </p:xfrm>
        <a:graphic>
          <a:graphicData uri="http://schemas.openxmlformats.org/drawingml/2006/table">
            <a:tbl>
              <a:tblPr firstRow="1" bandRow="1">
                <a:tableStyleId>{5940675A-B579-460E-94D1-54222C63F5DA}</a:tableStyleId>
              </a:tblPr>
              <a:tblGrid>
                <a:gridCol w="904881"/>
                <a:gridCol w="904881"/>
                <a:gridCol w="904881"/>
              </a:tblGrid>
              <a:tr h="500066">
                <a:tc>
                  <a:txBody>
                    <a:bodyPr/>
                    <a:lstStyle/>
                    <a:p>
                      <a:pPr algn="ctr"/>
                      <a:endParaRPr lang="ru-RU" dirty="0"/>
                    </a:p>
                  </a:txBody>
                  <a:tcPr/>
                </a:tc>
                <a:tc>
                  <a:txBody>
                    <a:bodyPr/>
                    <a:lstStyle/>
                    <a:p>
                      <a:pPr algn="ctr"/>
                      <a:r>
                        <a:rPr lang="en-US" dirty="0" smtClean="0"/>
                        <a:t>i,j+1</a:t>
                      </a:r>
                      <a:endParaRPr lang="ru-RU" dirty="0"/>
                    </a:p>
                  </a:txBody>
                  <a:tcPr>
                    <a:solidFill>
                      <a:srgbClr val="00B050"/>
                    </a:solidFill>
                  </a:tcPr>
                </a:tc>
                <a:tc>
                  <a:txBody>
                    <a:bodyPr/>
                    <a:lstStyle/>
                    <a:p>
                      <a:pPr algn="ctr"/>
                      <a:endParaRPr lang="ru-RU" dirty="0"/>
                    </a:p>
                  </a:txBody>
                  <a:tcPr/>
                </a:tc>
              </a:tr>
              <a:tr h="500066">
                <a:tc>
                  <a:txBody>
                    <a:bodyPr/>
                    <a:lstStyle/>
                    <a:p>
                      <a:pPr algn="ctr"/>
                      <a:r>
                        <a:rPr lang="en-US" dirty="0" smtClean="0"/>
                        <a:t>i-1,j</a:t>
                      </a:r>
                      <a:endParaRPr lang="ru-RU" dirty="0"/>
                    </a:p>
                  </a:txBody>
                  <a:tcPr>
                    <a:solidFill>
                      <a:srgbClr val="FFFF00"/>
                    </a:solidFill>
                  </a:tcPr>
                </a:tc>
                <a:tc>
                  <a:txBody>
                    <a:bodyPr/>
                    <a:lstStyle/>
                    <a:p>
                      <a:pPr algn="ctr"/>
                      <a:r>
                        <a:rPr lang="en-US" dirty="0" err="1" smtClean="0"/>
                        <a:t>i,j</a:t>
                      </a:r>
                      <a:endParaRPr lang="ru-RU" dirty="0"/>
                    </a:p>
                  </a:txBody>
                  <a:tcPr>
                    <a:solidFill>
                      <a:schemeClr val="tx2">
                        <a:lumMod val="40000"/>
                        <a:lumOff val="60000"/>
                      </a:schemeClr>
                    </a:solidFill>
                  </a:tcPr>
                </a:tc>
                <a:tc>
                  <a:txBody>
                    <a:bodyPr/>
                    <a:lstStyle/>
                    <a:p>
                      <a:pPr algn="ctr"/>
                      <a:r>
                        <a:rPr lang="en-US" dirty="0" smtClean="0"/>
                        <a:t>i+1,j</a:t>
                      </a:r>
                      <a:endParaRPr lang="ru-RU" dirty="0"/>
                    </a:p>
                  </a:txBody>
                  <a:tcPr>
                    <a:solidFill>
                      <a:srgbClr val="00B050"/>
                    </a:solidFill>
                  </a:tcPr>
                </a:tc>
              </a:tr>
              <a:tr h="500066">
                <a:tc>
                  <a:txBody>
                    <a:bodyPr/>
                    <a:lstStyle/>
                    <a:p>
                      <a:pPr algn="ctr"/>
                      <a:endParaRPr lang="ru-RU"/>
                    </a:p>
                  </a:txBody>
                  <a:tcPr/>
                </a:tc>
                <a:tc>
                  <a:txBody>
                    <a:bodyPr/>
                    <a:lstStyle/>
                    <a:p>
                      <a:pPr algn="ctr"/>
                      <a:r>
                        <a:rPr lang="en-US" dirty="0" smtClean="0"/>
                        <a:t>i,j-1</a:t>
                      </a:r>
                      <a:endParaRPr lang="ru-RU" dirty="0"/>
                    </a:p>
                  </a:txBody>
                  <a:tcPr>
                    <a:solidFill>
                      <a:srgbClr val="FFFF00"/>
                    </a:solidFill>
                  </a:tcPr>
                </a:tc>
                <a:tc>
                  <a:txBody>
                    <a:bodyPr/>
                    <a:lstStyle/>
                    <a:p>
                      <a:pPr algn="ctr"/>
                      <a:endParaRPr lang="ru-RU" dirty="0"/>
                    </a:p>
                  </a:txBody>
                  <a:tcPr/>
                </a:tc>
              </a:tr>
            </a:tbl>
          </a:graphicData>
        </a:graphic>
      </p:graphicFrame>
      <p:graphicFrame>
        <p:nvGraphicFramePr>
          <p:cNvPr id="14" name="Таблица 13"/>
          <p:cNvGraphicFramePr>
            <a:graphicFrameLocks noGrp="1"/>
          </p:cNvGraphicFramePr>
          <p:nvPr/>
        </p:nvGraphicFramePr>
        <p:xfrm>
          <a:off x="5072066" y="5143512"/>
          <a:ext cx="3071834" cy="785818"/>
        </p:xfrm>
        <a:graphic>
          <a:graphicData uri="http://schemas.openxmlformats.org/drawingml/2006/table">
            <a:tbl>
              <a:tblPr firstRow="1" bandRow="1">
                <a:tableStyleId>{5940675A-B579-460E-94D1-54222C63F5DA}</a:tableStyleId>
              </a:tblPr>
              <a:tblGrid>
                <a:gridCol w="500066"/>
                <a:gridCol w="2571768"/>
              </a:tblGrid>
              <a:tr h="392909">
                <a:tc>
                  <a:txBody>
                    <a:bodyPr/>
                    <a:lstStyle/>
                    <a:p>
                      <a:endParaRPr lang="ru-RU" dirty="0"/>
                    </a:p>
                  </a:txBody>
                  <a:tcPr>
                    <a:solidFill>
                      <a:srgbClr val="00B050"/>
                    </a:solidFill>
                  </a:tcPr>
                </a:tc>
                <a:tc>
                  <a:txBody>
                    <a:bodyPr/>
                    <a:lstStyle/>
                    <a:p>
                      <a:endParaRPr lang="ru-RU" dirty="0"/>
                    </a:p>
                  </a:txBody>
                  <a:tcPr/>
                </a:tc>
              </a:tr>
              <a:tr h="392909">
                <a:tc>
                  <a:txBody>
                    <a:bodyPr/>
                    <a:lstStyle/>
                    <a:p>
                      <a:endParaRPr lang="ru-RU" dirty="0"/>
                    </a:p>
                  </a:txBody>
                  <a:tcPr>
                    <a:solidFill>
                      <a:srgbClr val="FFFF00"/>
                    </a:solidFill>
                  </a:tcPr>
                </a:tc>
                <a:tc>
                  <a:txBody>
                    <a:bodyPr/>
                    <a:lstStyle/>
                    <a:p>
                      <a:endParaRPr lang="ru-RU" dirty="0"/>
                    </a:p>
                  </a:txBody>
                  <a:tcPr/>
                </a:tc>
              </a:tr>
            </a:tbl>
          </a:graphicData>
        </a:graphic>
      </p:graphicFrame>
      <p:graphicFrame>
        <p:nvGraphicFramePr>
          <p:cNvPr id="15" name="Объект 14"/>
          <p:cNvGraphicFramePr>
            <a:graphicFrameLocks noChangeAspect="1"/>
          </p:cNvGraphicFramePr>
          <p:nvPr/>
        </p:nvGraphicFramePr>
        <p:xfrm>
          <a:off x="6140450" y="5138738"/>
          <a:ext cx="928688" cy="350837"/>
        </p:xfrm>
        <a:graphic>
          <a:graphicData uri="http://schemas.openxmlformats.org/presentationml/2006/ole">
            <p:oleObj spid="_x0000_s16387" name="Формула" r:id="rId5" imgW="571320" imgH="215640" progId="Equation.3">
              <p:embed/>
            </p:oleObj>
          </a:graphicData>
        </a:graphic>
      </p:graphicFrame>
      <p:graphicFrame>
        <p:nvGraphicFramePr>
          <p:cNvPr id="16" name="Object 4"/>
          <p:cNvGraphicFramePr>
            <a:graphicFrameLocks noChangeAspect="1"/>
          </p:cNvGraphicFramePr>
          <p:nvPr/>
        </p:nvGraphicFramePr>
        <p:xfrm>
          <a:off x="6153150" y="5567363"/>
          <a:ext cx="928688" cy="350837"/>
        </p:xfrm>
        <a:graphic>
          <a:graphicData uri="http://schemas.openxmlformats.org/presentationml/2006/ole">
            <p:oleObj spid="_x0000_s16388" name="Формула" r:id="rId6" imgW="571320" imgH="215640" progId="Equation.3">
              <p:embed/>
            </p:oleObj>
          </a:graphicData>
        </a:graphic>
      </p:graphicFrame>
      <p:sp>
        <p:nvSpPr>
          <p:cNvPr id="17" name="TextBox 16"/>
          <p:cNvSpPr txBox="1"/>
          <p:nvPr/>
        </p:nvSpPr>
        <p:spPr>
          <a:xfrm>
            <a:off x="1071538" y="6143644"/>
            <a:ext cx="7429552"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Нельзя напрямую использовать для параллельных вычислений</a:t>
            </a:r>
            <a:endParaRPr lang="ru-RU" b="1"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latin typeface="Tahoma" pitchFamily="34" charset="0"/>
                <a:ea typeface="Tahoma" pitchFamily="34" charset="0"/>
                <a:cs typeface="Tahoma" pitchFamily="34" charset="0"/>
              </a:rPr>
              <a:t>Красно-черная схема Гаусса-Зейделя</a:t>
            </a:r>
            <a:endParaRPr lang="ru-RU" dirty="0">
              <a:latin typeface="Tahoma" pitchFamily="34" charset="0"/>
              <a:ea typeface="Tahoma" pitchFamily="34" charset="0"/>
              <a:cs typeface="Tahoma" pitchFamily="34" charset="0"/>
            </a:endParaRPr>
          </a:p>
        </p:txBody>
      </p:sp>
      <p:graphicFrame>
        <p:nvGraphicFramePr>
          <p:cNvPr id="3" name="Таблица 2"/>
          <p:cNvGraphicFramePr>
            <a:graphicFrameLocks noGrp="1"/>
          </p:cNvGraphicFramePr>
          <p:nvPr/>
        </p:nvGraphicFramePr>
        <p:xfrm>
          <a:off x="642910" y="1643050"/>
          <a:ext cx="3643338" cy="2428890"/>
        </p:xfrm>
        <a:graphic>
          <a:graphicData uri="http://schemas.openxmlformats.org/drawingml/2006/table">
            <a:tbl>
              <a:tblPr firstRow="1" bandRow="1">
                <a:tableStyleId>{5940675A-B579-460E-94D1-54222C63F5DA}</a:tableStyleId>
              </a:tblPr>
              <a:tblGrid>
                <a:gridCol w="607223"/>
                <a:gridCol w="607223"/>
                <a:gridCol w="607223"/>
                <a:gridCol w="607223"/>
                <a:gridCol w="607223"/>
                <a:gridCol w="607223"/>
              </a:tblGrid>
              <a:tr h="404815">
                <a:tc>
                  <a:txBody>
                    <a:bodyPr/>
                    <a:lstStyle/>
                    <a:p>
                      <a:endParaRPr lang="ru-RU" dirty="0">
                        <a:solidFill>
                          <a:srgbClr val="FF0000"/>
                        </a:solidFill>
                      </a:endParaRPr>
                    </a:p>
                  </a:txBody>
                  <a:tcPr>
                    <a:solidFill>
                      <a:srgbClr val="FF0000"/>
                    </a:solidFill>
                  </a:tcPr>
                </a:tc>
                <a:tc>
                  <a:txBody>
                    <a:bodyPr/>
                    <a:lstStyle/>
                    <a:p>
                      <a:endParaRPr lang="ru-RU" dirty="0"/>
                    </a:p>
                  </a:txBody>
                  <a:tcPr>
                    <a:solidFill>
                      <a:schemeClr val="tx1"/>
                    </a:solidFill>
                  </a:tcPr>
                </a:tc>
                <a:tc>
                  <a:txBody>
                    <a:bodyPr/>
                    <a:lstStyle/>
                    <a:p>
                      <a:endParaRPr lang="ru-RU" dirty="0"/>
                    </a:p>
                  </a:txBody>
                  <a:tcPr>
                    <a:solidFill>
                      <a:srgbClr val="FF0000"/>
                    </a:solidFill>
                  </a:tcPr>
                </a:tc>
                <a:tc>
                  <a:txBody>
                    <a:bodyPr/>
                    <a:lstStyle/>
                    <a:p>
                      <a:endParaRPr lang="ru-RU" dirty="0"/>
                    </a:p>
                  </a:txBody>
                  <a:tcPr>
                    <a:solidFill>
                      <a:schemeClr val="tx1"/>
                    </a:solidFill>
                  </a:tcPr>
                </a:tc>
                <a:tc>
                  <a:txBody>
                    <a:bodyPr/>
                    <a:lstStyle/>
                    <a:p>
                      <a:endParaRPr lang="ru-RU" dirty="0"/>
                    </a:p>
                  </a:txBody>
                  <a:tcPr>
                    <a:solidFill>
                      <a:srgbClr val="FF0000"/>
                    </a:solidFill>
                  </a:tcPr>
                </a:tc>
                <a:tc>
                  <a:txBody>
                    <a:bodyPr/>
                    <a:lstStyle/>
                    <a:p>
                      <a:endParaRPr lang="ru-RU" dirty="0"/>
                    </a:p>
                  </a:txBody>
                  <a:tcPr>
                    <a:solidFill>
                      <a:schemeClr val="tx1"/>
                    </a:solidFill>
                  </a:tcPr>
                </a:tc>
              </a:tr>
              <a:tr h="404815">
                <a:tc>
                  <a:txBody>
                    <a:bodyPr/>
                    <a:lstStyle/>
                    <a:p>
                      <a:endParaRPr lang="ru-RU" dirty="0"/>
                    </a:p>
                  </a:txBody>
                  <a:tcPr>
                    <a:solidFill>
                      <a:schemeClr val="tx1"/>
                    </a:solidFill>
                  </a:tcPr>
                </a:tc>
                <a:tc>
                  <a:txBody>
                    <a:bodyPr/>
                    <a:lstStyle/>
                    <a:p>
                      <a:endParaRPr lang="ru-RU" dirty="0"/>
                    </a:p>
                  </a:txBody>
                  <a:tcPr>
                    <a:solidFill>
                      <a:srgbClr val="FF0000"/>
                    </a:solidFill>
                  </a:tcPr>
                </a:tc>
                <a:tc>
                  <a:txBody>
                    <a:bodyPr/>
                    <a:lstStyle/>
                    <a:p>
                      <a:endParaRPr lang="ru-RU" dirty="0"/>
                    </a:p>
                  </a:txBody>
                  <a:tcPr>
                    <a:solidFill>
                      <a:schemeClr val="tx1"/>
                    </a:solidFill>
                  </a:tcPr>
                </a:tc>
                <a:tc>
                  <a:txBody>
                    <a:bodyPr/>
                    <a:lstStyle/>
                    <a:p>
                      <a:endParaRPr lang="ru-RU" dirty="0"/>
                    </a:p>
                  </a:txBody>
                  <a:tcPr>
                    <a:solidFill>
                      <a:srgbClr val="FF0000"/>
                    </a:solidFill>
                  </a:tcPr>
                </a:tc>
                <a:tc>
                  <a:txBody>
                    <a:bodyPr/>
                    <a:lstStyle/>
                    <a:p>
                      <a:endParaRPr lang="ru-RU" dirty="0"/>
                    </a:p>
                  </a:txBody>
                  <a:tcPr>
                    <a:solidFill>
                      <a:schemeClr val="tx1"/>
                    </a:solidFill>
                  </a:tcPr>
                </a:tc>
                <a:tc>
                  <a:txBody>
                    <a:bodyPr/>
                    <a:lstStyle/>
                    <a:p>
                      <a:endParaRPr lang="ru-RU" dirty="0"/>
                    </a:p>
                  </a:txBody>
                  <a:tcPr>
                    <a:solidFill>
                      <a:srgbClr val="FF0000"/>
                    </a:solidFill>
                  </a:tcPr>
                </a:tc>
              </a:tr>
              <a:tr h="404815">
                <a:tc>
                  <a:txBody>
                    <a:bodyPr/>
                    <a:lstStyle/>
                    <a:p>
                      <a:endParaRPr lang="ru-RU" dirty="0"/>
                    </a:p>
                  </a:txBody>
                  <a:tcPr>
                    <a:solidFill>
                      <a:srgbClr val="FF0000"/>
                    </a:solidFill>
                  </a:tcPr>
                </a:tc>
                <a:tc>
                  <a:txBody>
                    <a:bodyPr/>
                    <a:lstStyle/>
                    <a:p>
                      <a:endParaRPr lang="ru-RU" dirty="0"/>
                    </a:p>
                  </a:txBody>
                  <a:tcPr>
                    <a:solidFill>
                      <a:schemeClr val="tx1"/>
                    </a:solidFill>
                  </a:tcPr>
                </a:tc>
                <a:tc>
                  <a:txBody>
                    <a:bodyPr/>
                    <a:lstStyle/>
                    <a:p>
                      <a:endParaRPr lang="ru-RU" dirty="0"/>
                    </a:p>
                  </a:txBody>
                  <a:tcPr>
                    <a:solidFill>
                      <a:srgbClr val="FF0000"/>
                    </a:solidFill>
                  </a:tcPr>
                </a:tc>
                <a:tc>
                  <a:txBody>
                    <a:bodyPr/>
                    <a:lstStyle/>
                    <a:p>
                      <a:endParaRPr lang="ru-RU" dirty="0"/>
                    </a:p>
                  </a:txBody>
                  <a:tcPr>
                    <a:solidFill>
                      <a:schemeClr val="tx1"/>
                    </a:solidFill>
                  </a:tcPr>
                </a:tc>
                <a:tc>
                  <a:txBody>
                    <a:bodyPr/>
                    <a:lstStyle/>
                    <a:p>
                      <a:endParaRPr lang="ru-RU" dirty="0"/>
                    </a:p>
                  </a:txBody>
                  <a:tcPr>
                    <a:solidFill>
                      <a:srgbClr val="FF0000"/>
                    </a:solidFill>
                  </a:tcPr>
                </a:tc>
                <a:tc>
                  <a:txBody>
                    <a:bodyPr/>
                    <a:lstStyle/>
                    <a:p>
                      <a:endParaRPr lang="ru-RU" dirty="0"/>
                    </a:p>
                  </a:txBody>
                  <a:tcPr>
                    <a:solidFill>
                      <a:schemeClr val="tx1"/>
                    </a:solidFill>
                  </a:tcPr>
                </a:tc>
              </a:tr>
              <a:tr h="404815">
                <a:tc>
                  <a:txBody>
                    <a:bodyPr/>
                    <a:lstStyle/>
                    <a:p>
                      <a:endParaRPr lang="ru-RU" dirty="0"/>
                    </a:p>
                  </a:txBody>
                  <a:tcPr>
                    <a:solidFill>
                      <a:schemeClr val="tx1"/>
                    </a:solidFill>
                  </a:tcPr>
                </a:tc>
                <a:tc>
                  <a:txBody>
                    <a:bodyPr/>
                    <a:lstStyle/>
                    <a:p>
                      <a:endParaRPr lang="ru-RU" dirty="0"/>
                    </a:p>
                  </a:txBody>
                  <a:tcPr>
                    <a:solidFill>
                      <a:srgbClr val="FF0000"/>
                    </a:solidFill>
                  </a:tcPr>
                </a:tc>
                <a:tc>
                  <a:txBody>
                    <a:bodyPr/>
                    <a:lstStyle/>
                    <a:p>
                      <a:endParaRPr lang="ru-RU" dirty="0"/>
                    </a:p>
                  </a:txBody>
                  <a:tcPr>
                    <a:solidFill>
                      <a:schemeClr val="tx1"/>
                    </a:solidFill>
                  </a:tcPr>
                </a:tc>
                <a:tc>
                  <a:txBody>
                    <a:bodyPr/>
                    <a:lstStyle/>
                    <a:p>
                      <a:endParaRPr lang="ru-RU" dirty="0"/>
                    </a:p>
                  </a:txBody>
                  <a:tcPr>
                    <a:solidFill>
                      <a:srgbClr val="FF0000"/>
                    </a:solidFill>
                  </a:tcPr>
                </a:tc>
                <a:tc>
                  <a:txBody>
                    <a:bodyPr/>
                    <a:lstStyle/>
                    <a:p>
                      <a:endParaRPr lang="ru-RU" dirty="0"/>
                    </a:p>
                  </a:txBody>
                  <a:tcPr>
                    <a:solidFill>
                      <a:schemeClr val="tx1"/>
                    </a:solidFill>
                  </a:tcPr>
                </a:tc>
                <a:tc>
                  <a:txBody>
                    <a:bodyPr/>
                    <a:lstStyle/>
                    <a:p>
                      <a:endParaRPr lang="ru-RU" dirty="0"/>
                    </a:p>
                  </a:txBody>
                  <a:tcPr>
                    <a:solidFill>
                      <a:srgbClr val="FF0000"/>
                    </a:solidFill>
                  </a:tcPr>
                </a:tc>
              </a:tr>
              <a:tr h="404815">
                <a:tc>
                  <a:txBody>
                    <a:bodyPr/>
                    <a:lstStyle/>
                    <a:p>
                      <a:endParaRPr lang="ru-RU" dirty="0"/>
                    </a:p>
                  </a:txBody>
                  <a:tcPr>
                    <a:solidFill>
                      <a:srgbClr val="FF0000"/>
                    </a:solidFill>
                  </a:tcPr>
                </a:tc>
                <a:tc>
                  <a:txBody>
                    <a:bodyPr/>
                    <a:lstStyle/>
                    <a:p>
                      <a:endParaRPr lang="ru-RU" dirty="0"/>
                    </a:p>
                  </a:txBody>
                  <a:tcPr>
                    <a:solidFill>
                      <a:schemeClr val="tx1"/>
                    </a:solidFill>
                  </a:tcPr>
                </a:tc>
                <a:tc>
                  <a:txBody>
                    <a:bodyPr/>
                    <a:lstStyle/>
                    <a:p>
                      <a:endParaRPr lang="ru-RU" dirty="0"/>
                    </a:p>
                  </a:txBody>
                  <a:tcPr>
                    <a:solidFill>
                      <a:srgbClr val="FF0000"/>
                    </a:solidFill>
                  </a:tcPr>
                </a:tc>
                <a:tc>
                  <a:txBody>
                    <a:bodyPr/>
                    <a:lstStyle/>
                    <a:p>
                      <a:endParaRPr lang="ru-RU" dirty="0"/>
                    </a:p>
                  </a:txBody>
                  <a:tcPr>
                    <a:solidFill>
                      <a:schemeClr val="tx1"/>
                    </a:solidFill>
                  </a:tcPr>
                </a:tc>
                <a:tc>
                  <a:txBody>
                    <a:bodyPr/>
                    <a:lstStyle/>
                    <a:p>
                      <a:endParaRPr lang="ru-RU" dirty="0"/>
                    </a:p>
                  </a:txBody>
                  <a:tcPr>
                    <a:solidFill>
                      <a:srgbClr val="FF0000"/>
                    </a:solidFill>
                  </a:tcPr>
                </a:tc>
                <a:tc>
                  <a:txBody>
                    <a:bodyPr/>
                    <a:lstStyle/>
                    <a:p>
                      <a:endParaRPr lang="ru-RU" dirty="0"/>
                    </a:p>
                  </a:txBody>
                  <a:tcPr>
                    <a:solidFill>
                      <a:schemeClr val="tx1"/>
                    </a:solidFill>
                  </a:tcPr>
                </a:tc>
              </a:tr>
              <a:tr h="404815">
                <a:tc>
                  <a:txBody>
                    <a:bodyPr/>
                    <a:lstStyle/>
                    <a:p>
                      <a:endParaRPr lang="ru-RU" dirty="0"/>
                    </a:p>
                  </a:txBody>
                  <a:tcPr>
                    <a:solidFill>
                      <a:schemeClr val="tx1"/>
                    </a:solidFill>
                  </a:tcPr>
                </a:tc>
                <a:tc>
                  <a:txBody>
                    <a:bodyPr/>
                    <a:lstStyle/>
                    <a:p>
                      <a:endParaRPr lang="ru-RU" dirty="0"/>
                    </a:p>
                  </a:txBody>
                  <a:tcPr>
                    <a:solidFill>
                      <a:srgbClr val="FF0000"/>
                    </a:solidFill>
                  </a:tcPr>
                </a:tc>
                <a:tc>
                  <a:txBody>
                    <a:bodyPr/>
                    <a:lstStyle/>
                    <a:p>
                      <a:endParaRPr lang="ru-RU" dirty="0"/>
                    </a:p>
                  </a:txBody>
                  <a:tcPr>
                    <a:solidFill>
                      <a:schemeClr val="tx1"/>
                    </a:solidFill>
                  </a:tcPr>
                </a:tc>
                <a:tc>
                  <a:txBody>
                    <a:bodyPr/>
                    <a:lstStyle/>
                    <a:p>
                      <a:endParaRPr lang="ru-RU" dirty="0"/>
                    </a:p>
                  </a:txBody>
                  <a:tcPr>
                    <a:solidFill>
                      <a:srgbClr val="FF0000"/>
                    </a:solidFill>
                  </a:tcPr>
                </a:tc>
                <a:tc>
                  <a:txBody>
                    <a:bodyPr/>
                    <a:lstStyle/>
                    <a:p>
                      <a:endParaRPr lang="ru-RU" dirty="0"/>
                    </a:p>
                  </a:txBody>
                  <a:tcPr>
                    <a:solidFill>
                      <a:schemeClr val="tx1"/>
                    </a:solidFill>
                  </a:tcPr>
                </a:tc>
                <a:tc>
                  <a:txBody>
                    <a:bodyPr/>
                    <a:lstStyle/>
                    <a:p>
                      <a:endParaRPr lang="ru-RU" dirty="0"/>
                    </a:p>
                  </a:txBody>
                  <a:tcPr>
                    <a:solidFill>
                      <a:srgbClr val="FF0000"/>
                    </a:solidFill>
                  </a:tcPr>
                </a:tc>
              </a:tr>
            </a:tbl>
          </a:graphicData>
        </a:graphic>
      </p:graphicFrame>
      <p:sp>
        <p:nvSpPr>
          <p:cNvPr id="5" name="TextBox 4"/>
          <p:cNvSpPr txBox="1"/>
          <p:nvPr/>
        </p:nvSpPr>
        <p:spPr>
          <a:xfrm>
            <a:off x="4429124" y="1643051"/>
            <a:ext cx="4357718" cy="2031325"/>
          </a:xfrm>
          <a:prstGeom prst="rect">
            <a:avLst/>
          </a:prstGeom>
          <a:noFill/>
        </p:spPr>
        <p:txBody>
          <a:bodyPr wrap="square" rtlCol="0">
            <a:spAutoFit/>
          </a:bodyPr>
          <a:lstStyle/>
          <a:p>
            <a:pPr>
              <a:buFont typeface="Arial" pitchFamily="34" charset="0"/>
              <a:buChar char="•"/>
            </a:pPr>
            <a:r>
              <a:rPr lang="ru-RU" dirty="0" smtClean="0">
                <a:latin typeface="Tahoma" pitchFamily="34" charset="0"/>
                <a:ea typeface="Tahoma" pitchFamily="34" charset="0"/>
                <a:cs typeface="Tahoma" pitchFamily="34" charset="0"/>
              </a:rPr>
              <a:t>Новое значение в красном узле зависит только от текущих значений в самом узле и в его «черных соседях»</a:t>
            </a:r>
          </a:p>
          <a:p>
            <a:pPr>
              <a:buFont typeface="Arial" pitchFamily="34" charset="0"/>
              <a:buChar char="•"/>
            </a:pPr>
            <a:r>
              <a:rPr lang="ru-RU" dirty="0" smtClean="0">
                <a:latin typeface="Tahoma" pitchFamily="34" charset="0"/>
                <a:ea typeface="Tahoma" pitchFamily="34" charset="0"/>
                <a:cs typeface="Tahoma" pitchFamily="34" charset="0"/>
              </a:rPr>
              <a:t>Новое значение в черном узле зависит только от текущих значений в самом узле и в его «красных соседях»</a:t>
            </a:r>
          </a:p>
          <a:p>
            <a:endParaRPr lang="ru-RU" dirty="0">
              <a:latin typeface="Tahoma" pitchFamily="34" charset="0"/>
              <a:ea typeface="Tahoma" pitchFamily="34" charset="0"/>
              <a:cs typeface="Tahoma" pitchFamily="34" charset="0"/>
            </a:endParaRPr>
          </a:p>
        </p:txBody>
      </p:sp>
      <p:sp>
        <p:nvSpPr>
          <p:cNvPr id="6" name="TextBox 5"/>
          <p:cNvSpPr txBox="1"/>
          <p:nvPr/>
        </p:nvSpPr>
        <p:spPr>
          <a:xfrm>
            <a:off x="4429124" y="3571876"/>
            <a:ext cx="4286280" cy="923330"/>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Новые значения в узлах одного цвета можно вычислять параллельно</a:t>
            </a:r>
            <a:endParaRPr lang="ru-RU" b="1" dirty="0">
              <a:latin typeface="Tahoma" pitchFamily="34" charset="0"/>
              <a:ea typeface="Tahoma" pitchFamily="34" charset="0"/>
              <a:cs typeface="Tahoma" pitchFamily="34" charset="0"/>
            </a:endParaRPr>
          </a:p>
        </p:txBody>
      </p:sp>
      <p:sp>
        <p:nvSpPr>
          <p:cNvPr id="7" name="TextBox 6"/>
          <p:cNvSpPr txBox="1"/>
          <p:nvPr/>
        </p:nvSpPr>
        <p:spPr>
          <a:xfrm>
            <a:off x="1071538" y="4714884"/>
            <a:ext cx="6929486" cy="923330"/>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Схема одной итерации</a:t>
            </a:r>
          </a:p>
          <a:p>
            <a:pPr>
              <a:buFont typeface="Arial" pitchFamily="34" charset="0"/>
              <a:buChar char="•"/>
            </a:pPr>
            <a:r>
              <a:rPr lang="ru-RU" dirty="0" smtClean="0">
                <a:latin typeface="Tahoma" pitchFamily="34" charset="0"/>
                <a:ea typeface="Tahoma" pitchFamily="34" charset="0"/>
                <a:cs typeface="Tahoma" pitchFamily="34" charset="0"/>
              </a:rPr>
              <a:t>Обновить значения в красных узлах</a:t>
            </a:r>
          </a:p>
          <a:p>
            <a:pPr>
              <a:buFont typeface="Arial" pitchFamily="34" charset="0"/>
              <a:buChar char="•"/>
            </a:pPr>
            <a:r>
              <a:rPr lang="ru-RU" dirty="0" smtClean="0">
                <a:latin typeface="Tahoma" pitchFamily="34" charset="0"/>
                <a:ea typeface="Tahoma" pitchFamily="34" charset="0"/>
                <a:cs typeface="Tahoma" pitchFamily="34" charset="0"/>
              </a:rPr>
              <a:t>Обновить значения в черных узлах</a:t>
            </a:r>
            <a:endParaRPr lang="ru-RU" dirty="0">
              <a:latin typeface="Tahoma" pitchFamily="34" charset="0"/>
              <a:ea typeface="Tahoma" pitchFamily="34" charset="0"/>
              <a:cs typeface="Tahoma" pitchFamily="34" charset="0"/>
            </a:endParaRPr>
          </a:p>
        </p:txBody>
      </p:sp>
      <p:sp>
        <p:nvSpPr>
          <p:cNvPr id="8" name="TextBox 7"/>
          <p:cNvSpPr txBox="1"/>
          <p:nvPr/>
        </p:nvSpPr>
        <p:spPr>
          <a:xfrm>
            <a:off x="928662" y="6000768"/>
            <a:ext cx="7143800" cy="369332"/>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Аналогично можно сделать параллельную версию </a:t>
            </a:r>
            <a:r>
              <a:rPr lang="en-US" dirty="0" smtClean="0">
                <a:latin typeface="Tahoma" pitchFamily="34" charset="0"/>
                <a:ea typeface="Tahoma" pitchFamily="34" charset="0"/>
                <a:cs typeface="Tahoma" pitchFamily="34" charset="0"/>
              </a:rPr>
              <a:t>SOR</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smtClean="0">
                <a:latin typeface="Tahoma" pitchFamily="34" charset="0"/>
                <a:ea typeface="Tahoma" pitchFamily="34" charset="0"/>
                <a:cs typeface="Tahoma" pitchFamily="34" charset="0"/>
              </a:rPr>
              <a:t>Horn-</a:t>
            </a:r>
            <a:r>
              <a:rPr lang="en-US" dirty="0" err="1" smtClean="0">
                <a:latin typeface="Tahoma" pitchFamily="34" charset="0"/>
                <a:ea typeface="Tahoma" pitchFamily="34" charset="0"/>
                <a:cs typeface="Tahoma" pitchFamily="34" charset="0"/>
              </a:rPr>
              <a:t>Schunck</a:t>
            </a:r>
            <a:endParaRPr lang="ru-RU" dirty="0">
              <a:latin typeface="Tahoma" pitchFamily="34" charset="0"/>
              <a:ea typeface="Tahoma" pitchFamily="34" charset="0"/>
              <a:cs typeface="Tahoma" pitchFamily="34" charset="0"/>
            </a:endParaRPr>
          </a:p>
        </p:txBody>
      </p:sp>
      <p:sp>
        <p:nvSpPr>
          <p:cNvPr id="3" name="TextBox 2"/>
          <p:cNvSpPr txBox="1"/>
          <p:nvPr/>
        </p:nvSpPr>
        <p:spPr>
          <a:xfrm>
            <a:off x="642910" y="2571744"/>
            <a:ext cx="7929618" cy="1754326"/>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Схема вычислений</a:t>
            </a:r>
          </a:p>
          <a:p>
            <a:pPr>
              <a:buFont typeface="Arial" pitchFamily="34" charset="0"/>
              <a:buChar char="•"/>
            </a:pPr>
            <a:r>
              <a:rPr lang="ru-RU" dirty="0" smtClean="0">
                <a:latin typeface="Tahoma" pitchFamily="34" charset="0"/>
                <a:ea typeface="Tahoma" pitchFamily="34" charset="0"/>
                <a:cs typeface="Tahoma" pitchFamily="34" charset="0"/>
              </a:rPr>
              <a:t>Вычислить производные изображения (пространственные и временные)</a:t>
            </a:r>
          </a:p>
          <a:p>
            <a:pPr>
              <a:buFont typeface="Arial" pitchFamily="34" charset="0"/>
              <a:buChar char="•"/>
            </a:pPr>
            <a:r>
              <a:rPr lang="ru-RU" dirty="0" smtClean="0">
                <a:latin typeface="Tahoma" pitchFamily="34" charset="0"/>
                <a:ea typeface="Tahoma" pitchFamily="34" charset="0"/>
                <a:cs typeface="Tahoma" pitchFamily="34" charset="0"/>
              </a:rPr>
              <a:t>Установить начальное приближение - нулевой поток</a:t>
            </a:r>
          </a:p>
          <a:p>
            <a:pPr>
              <a:buFont typeface="Arial" pitchFamily="34" charset="0"/>
              <a:buChar char="•"/>
            </a:pPr>
            <a:r>
              <a:rPr lang="ru-RU" dirty="0" smtClean="0">
                <a:latin typeface="Tahoma" pitchFamily="34" charset="0"/>
                <a:ea typeface="Tahoma" pitchFamily="34" charset="0"/>
                <a:cs typeface="Tahoma" pitchFamily="34" charset="0"/>
              </a:rPr>
              <a:t>Выполнить некоторое количество итераций одного из итерационных методов</a:t>
            </a:r>
          </a:p>
        </p:txBody>
      </p:sp>
      <p:sp>
        <p:nvSpPr>
          <p:cNvPr id="4" name="TextBox 3"/>
          <p:cNvSpPr txBox="1"/>
          <p:nvPr/>
        </p:nvSpPr>
        <p:spPr>
          <a:xfrm>
            <a:off x="785786" y="4286256"/>
            <a:ext cx="7643866" cy="923330"/>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Новые значения сохраняются в массив, отличный от массива со старыми значениями. </a:t>
            </a:r>
            <a:r>
              <a:rPr lang="ru-RU" dirty="0" smtClean="0">
                <a:latin typeface="Tahoma" pitchFamily="34" charset="0"/>
                <a:ea typeface="Tahoma" pitchFamily="34" charset="0"/>
                <a:cs typeface="Tahoma" pitchFamily="34" charset="0"/>
              </a:rPr>
              <a:t>В противном случае возникает конфликт чтения-записи.</a:t>
            </a:r>
            <a:endParaRPr lang="ru-RU" b="1" dirty="0">
              <a:latin typeface="Tahoma" pitchFamily="34" charset="0"/>
              <a:ea typeface="Tahoma" pitchFamily="34" charset="0"/>
              <a:cs typeface="Tahoma" pitchFamily="34" charset="0"/>
            </a:endParaRPr>
          </a:p>
        </p:txBody>
      </p:sp>
      <p:sp>
        <p:nvSpPr>
          <p:cNvPr id="5" name="TextBox 4"/>
          <p:cNvSpPr txBox="1"/>
          <p:nvPr/>
        </p:nvSpPr>
        <p:spPr>
          <a:xfrm>
            <a:off x="785754" y="1785926"/>
            <a:ext cx="7858212" cy="369332"/>
          </a:xfrm>
          <a:prstGeom prst="rect">
            <a:avLst/>
          </a:prstGeom>
          <a:noFill/>
        </p:spPr>
        <p:txBody>
          <a:bodyPr wrap="square" rtlCol="0">
            <a:spAutoFit/>
          </a:bodyPr>
          <a:lstStyle/>
          <a:p>
            <a:pPr>
              <a:buFont typeface="Arial" pitchFamily="34" charset="0"/>
              <a:buChar char="•"/>
            </a:pPr>
            <a:r>
              <a:rPr lang="ru-RU" b="1" dirty="0" smtClean="0">
                <a:latin typeface="Tahoma" pitchFamily="34" charset="0"/>
                <a:ea typeface="Tahoma" pitchFamily="34" charset="0"/>
                <a:cs typeface="Tahoma" pitchFamily="34" charset="0"/>
              </a:rPr>
              <a:t>Ядро выполняет одну итерацию итерационного метода</a:t>
            </a:r>
            <a:endParaRPr lang="ru-RU" b="1" dirty="0">
              <a:latin typeface="Tahoma" pitchFamily="34" charset="0"/>
              <a:ea typeface="Tahoma" pitchFamily="34" charset="0"/>
              <a:cs typeface="Tahoma" pitchFamily="34" charset="0"/>
            </a:endParaRPr>
          </a:p>
        </p:txBody>
      </p:sp>
      <p:graphicFrame>
        <p:nvGraphicFramePr>
          <p:cNvPr id="7" name="Объект 6"/>
          <p:cNvGraphicFramePr>
            <a:graphicFrameLocks noChangeAspect="1"/>
          </p:cNvGraphicFramePr>
          <p:nvPr/>
        </p:nvGraphicFramePr>
        <p:xfrm>
          <a:off x="3929058" y="5214950"/>
          <a:ext cx="2580698" cy="1214446"/>
        </p:xfrm>
        <a:graphic>
          <a:graphicData uri="http://schemas.openxmlformats.org/presentationml/2006/ole">
            <p:oleObj spid="_x0000_s110593" name="Формула" r:id="rId4" imgW="1295280" imgH="609480" progId="Equation.3">
              <p:embed/>
            </p:oleObj>
          </a:graphicData>
        </a:graphic>
      </p:graphicFrame>
      <p:sp>
        <p:nvSpPr>
          <p:cNvPr id="8" name="Прямоугольник 7"/>
          <p:cNvSpPr/>
          <p:nvPr/>
        </p:nvSpPr>
        <p:spPr>
          <a:xfrm>
            <a:off x="3857620" y="5143512"/>
            <a:ext cx="2286016"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6500826" y="5286388"/>
            <a:ext cx="2206053" cy="369332"/>
          </a:xfrm>
          <a:prstGeom prst="rect">
            <a:avLst/>
          </a:prstGeom>
          <a:noFill/>
        </p:spPr>
        <p:txBody>
          <a:bodyPr wrap="none" rtlCol="0">
            <a:spAutoFit/>
          </a:bodyPr>
          <a:lstStyle/>
          <a:p>
            <a:r>
              <a:rPr lang="ru-RU" dirty="0" smtClean="0">
                <a:latin typeface="Tahoma" pitchFamily="34" charset="0"/>
                <a:ea typeface="Tahoma" pitchFamily="34" charset="0"/>
                <a:cs typeface="Tahoma" pitchFamily="34" charset="0"/>
              </a:rPr>
              <a:t>критерий останова</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067057"/>
            <a:ext cx="7772400" cy="1362075"/>
          </a:xfrm>
        </p:spPr>
        <p:txBody>
          <a:bodyPr/>
          <a:lstStyle/>
          <a:p>
            <a:r>
              <a:rPr lang="ru-RU" dirty="0" smtClean="0">
                <a:latin typeface="Arial Black" pitchFamily="34" charset="0"/>
              </a:rPr>
              <a:t>Метод </a:t>
            </a:r>
            <a:r>
              <a:rPr lang="en-US" dirty="0" err="1" smtClean="0">
                <a:latin typeface="Arial Black" pitchFamily="34" charset="0"/>
              </a:rPr>
              <a:t>brox</a:t>
            </a:r>
            <a:r>
              <a:rPr lang="en-US" dirty="0" smtClean="0">
                <a:latin typeface="Arial Black" pitchFamily="34" charset="0"/>
              </a:rPr>
              <a:t> et al</a:t>
            </a:r>
            <a:endParaRPr lang="ru-RU" dirty="0">
              <a:latin typeface="Arial Black" pitchFamily="34" charset="0"/>
            </a:endParaRPr>
          </a:p>
        </p:txBody>
      </p:sp>
      <p:sp>
        <p:nvSpPr>
          <p:cNvPr id="3" name="Текст 2"/>
          <p:cNvSpPr>
            <a:spLocks noGrp="1"/>
          </p:cNvSpPr>
          <p:nvPr>
            <p:ph type="body" idx="1"/>
          </p:nvPr>
        </p:nvSpPr>
        <p:spPr>
          <a:xfrm>
            <a:off x="722313" y="4429132"/>
            <a:ext cx="7772400" cy="1500187"/>
          </a:xfrm>
        </p:spPr>
        <p:txBody>
          <a:bodyPr>
            <a:normAutofit lnSpcReduction="10000"/>
          </a:bodyPr>
          <a:lstStyle/>
          <a:p>
            <a:r>
              <a:rPr lang="en-US" dirty="0"/>
              <a:t>T. </a:t>
            </a:r>
            <a:r>
              <a:rPr lang="en-US" dirty="0" err="1"/>
              <a:t>Brox</a:t>
            </a:r>
            <a:r>
              <a:rPr lang="en-US" dirty="0"/>
              <a:t>, A. Bruhn, N. </a:t>
            </a:r>
            <a:r>
              <a:rPr lang="en-US" dirty="0" err="1"/>
              <a:t>Papenberg</a:t>
            </a:r>
            <a:r>
              <a:rPr lang="en-US" dirty="0"/>
              <a:t>, J. </a:t>
            </a:r>
            <a:r>
              <a:rPr lang="en-US" dirty="0" err="1"/>
              <a:t>Weickert</a:t>
            </a:r>
            <a:r>
              <a:rPr lang="en-US" dirty="0"/>
              <a:t/>
            </a:r>
            <a:br>
              <a:rPr lang="en-US" dirty="0"/>
            </a:br>
            <a:r>
              <a:rPr lang="en-US" b="1" dirty="0"/>
              <a:t>High accuracy optical flow estimation based on a theory for warping</a:t>
            </a:r>
            <a:r>
              <a:rPr lang="en-US" dirty="0"/>
              <a:t>, </a:t>
            </a:r>
            <a:br>
              <a:rPr lang="en-US" dirty="0"/>
            </a:br>
            <a:r>
              <a:rPr lang="en-US" dirty="0"/>
              <a:t>T. </a:t>
            </a:r>
            <a:r>
              <a:rPr lang="en-US" dirty="0" err="1"/>
              <a:t>Pajdla</a:t>
            </a:r>
            <a:r>
              <a:rPr lang="en-US" dirty="0"/>
              <a:t> and J. </a:t>
            </a:r>
            <a:r>
              <a:rPr lang="en-US" dirty="0" err="1"/>
              <a:t>Matas</a:t>
            </a:r>
            <a:r>
              <a:rPr lang="en-US" dirty="0"/>
              <a:t> (Eds.), </a:t>
            </a:r>
            <a:r>
              <a:rPr lang="en-US" i="1" dirty="0"/>
              <a:t>European Conference on Computer Vision (ECCV)</a:t>
            </a:r>
            <a:r>
              <a:rPr lang="en-US" dirty="0"/>
              <a:t> Prague, Czech Republic, Springer, LNCS, Vol. 3024,  25-36, May 2004</a:t>
            </a:r>
            <a:endParaRPr lang="ru-RU"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571472" y="1643050"/>
            <a:ext cx="9001188" cy="369332"/>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Рассмотренные методы чувствительны к изменению освещения</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Компьютерное зрение</a:t>
            </a:r>
            <a:endParaRPr lang="ru-RU" dirty="0">
              <a:latin typeface="Tahoma" pitchFamily="34" charset="0"/>
              <a:ea typeface="Tahoma" pitchFamily="34" charset="0"/>
              <a:cs typeface="Tahoma" pitchFamily="34" charset="0"/>
            </a:endParaRPr>
          </a:p>
        </p:txBody>
      </p:sp>
      <p:sp>
        <p:nvSpPr>
          <p:cNvPr id="4" name="TextBox 3"/>
          <p:cNvSpPr txBox="1"/>
          <p:nvPr/>
        </p:nvSpPr>
        <p:spPr>
          <a:xfrm>
            <a:off x="428596" y="1357298"/>
            <a:ext cx="5000660"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Одна из основных задач</a:t>
            </a:r>
            <a:r>
              <a:rPr lang="ru-RU" dirty="0" smtClean="0">
                <a:latin typeface="Tahoma" pitchFamily="34" charset="0"/>
                <a:ea typeface="Tahoma" pitchFamily="34" charset="0"/>
                <a:cs typeface="Tahoma" pitchFamily="34" charset="0"/>
              </a:rPr>
              <a:t>:</a:t>
            </a:r>
          </a:p>
          <a:p>
            <a:r>
              <a:rPr lang="ru-RU" dirty="0" smtClean="0">
                <a:latin typeface="Tahoma" pitchFamily="34" charset="0"/>
                <a:ea typeface="Tahoma" pitchFamily="34" charset="0"/>
                <a:cs typeface="Tahoma" pitchFamily="34" charset="0"/>
              </a:rPr>
              <a:t>Получить информацию о движении в кадре</a:t>
            </a:r>
          </a:p>
        </p:txBody>
      </p:sp>
      <p:sp>
        <p:nvSpPr>
          <p:cNvPr id="5" name="TextBox 4"/>
          <p:cNvSpPr txBox="1"/>
          <p:nvPr/>
        </p:nvSpPr>
        <p:spPr>
          <a:xfrm>
            <a:off x="571472" y="3571876"/>
            <a:ext cx="7072362" cy="369332"/>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Положение и перемещения камеры обычно неизвестны</a:t>
            </a:r>
            <a:endParaRPr lang="ru-RU" dirty="0">
              <a:latin typeface="Tahoma" pitchFamily="34" charset="0"/>
              <a:ea typeface="Tahoma" pitchFamily="34" charset="0"/>
              <a:cs typeface="Tahoma" pitchFamily="34" charset="0"/>
            </a:endParaRPr>
          </a:p>
        </p:txBody>
      </p:sp>
      <p:sp>
        <p:nvSpPr>
          <p:cNvPr id="6" name="TextBox 5"/>
          <p:cNvSpPr txBox="1"/>
          <p:nvPr/>
        </p:nvSpPr>
        <p:spPr>
          <a:xfrm>
            <a:off x="500034" y="2285992"/>
            <a:ext cx="3571900" cy="923330"/>
          </a:xfrm>
          <a:prstGeom prst="rect">
            <a:avLst/>
          </a:prstGeom>
          <a:noFill/>
        </p:spPr>
        <p:txBody>
          <a:bodyPr wrap="square" rtlCol="0">
            <a:spAutoFit/>
          </a:bodyPr>
          <a:lstStyle/>
          <a:p>
            <a:pPr>
              <a:buFont typeface="Arial" pitchFamily="34" charset="0"/>
              <a:buChar char="•"/>
            </a:pPr>
            <a:r>
              <a:rPr lang="ru-RU" dirty="0" smtClean="0">
                <a:latin typeface="Tahoma" pitchFamily="34" charset="0"/>
                <a:ea typeface="Tahoma" pitchFamily="34" charset="0"/>
                <a:cs typeface="Tahoma" pitchFamily="34" charset="0"/>
              </a:rPr>
              <a:t>Идентифицировать движение</a:t>
            </a:r>
          </a:p>
          <a:p>
            <a:pPr>
              <a:buFont typeface="Arial" pitchFamily="34" charset="0"/>
              <a:buChar char="•"/>
            </a:pPr>
            <a:r>
              <a:rPr lang="ru-RU" dirty="0" smtClean="0">
                <a:latin typeface="Tahoma" pitchFamily="34" charset="0"/>
                <a:ea typeface="Tahoma" pitchFamily="34" charset="0"/>
                <a:cs typeface="Tahoma" pitchFamily="34" charset="0"/>
              </a:rPr>
              <a:t>Определить его направление</a:t>
            </a:r>
          </a:p>
          <a:p>
            <a:pPr>
              <a:buFont typeface="Arial" pitchFamily="34" charset="0"/>
              <a:buChar char="•"/>
            </a:pPr>
            <a:r>
              <a:rPr lang="ru-RU" dirty="0" smtClean="0">
                <a:latin typeface="Tahoma" pitchFamily="34" charset="0"/>
                <a:ea typeface="Tahoma" pitchFamily="34" charset="0"/>
                <a:cs typeface="Tahoma" pitchFamily="34" charset="0"/>
              </a:rPr>
              <a:t>Определить скорость</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571472" y="1643050"/>
            <a:ext cx="6572296" cy="1200329"/>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Рассмотренные методы чувствительны к изменению освещения</a:t>
            </a:r>
          </a:p>
          <a:p>
            <a:r>
              <a:rPr lang="ru-RU" b="1" dirty="0" smtClean="0">
                <a:latin typeface="Tahoma" pitchFamily="34" charset="0"/>
                <a:ea typeface="Tahoma" pitchFamily="34" charset="0"/>
                <a:cs typeface="Tahoma" pitchFamily="34" charset="0"/>
              </a:rPr>
              <a:t>Идея</a:t>
            </a:r>
            <a:endParaRPr lang="ru-RU" b="1" dirty="0">
              <a:latin typeface="Tahoma" pitchFamily="34" charset="0"/>
              <a:ea typeface="Tahoma" pitchFamily="34" charset="0"/>
              <a:cs typeface="Tahoma" pitchFamily="34" charset="0"/>
            </a:endParaRPr>
          </a:p>
          <a:p>
            <a:pPr>
              <a:buFont typeface="Arial" pitchFamily="34" charset="0"/>
              <a:buChar char="•"/>
            </a:pPr>
            <a:r>
              <a:rPr lang="ru-RU" b="1" dirty="0" smtClean="0">
                <a:latin typeface="Tahoma" pitchFamily="34" charset="0"/>
                <a:ea typeface="Tahoma" pitchFamily="34" charset="0"/>
                <a:cs typeface="Tahoma" pitchFamily="34" charset="0"/>
              </a:rPr>
              <a:t>Рассмотреть другой </a:t>
            </a:r>
            <a:r>
              <a:rPr lang="en-US" b="1" dirty="0" smtClean="0">
                <a:latin typeface="Tahoma" pitchFamily="34" charset="0"/>
                <a:ea typeface="Tahoma" pitchFamily="34" charset="0"/>
                <a:cs typeface="Tahoma" pitchFamily="34" charset="0"/>
              </a:rPr>
              <a:t>data term</a:t>
            </a:r>
            <a:endParaRPr lang="ru-RU" b="1" dirty="0">
              <a:latin typeface="Tahoma" pitchFamily="34" charset="0"/>
              <a:ea typeface="Tahoma" pitchFamily="34" charset="0"/>
              <a:cs typeface="Tahoma" pitchFamily="34" charset="0"/>
            </a:endParaRPr>
          </a:p>
        </p:txBody>
      </p:sp>
      <p:sp>
        <p:nvSpPr>
          <p:cNvPr id="4" name="TextBox 3"/>
          <p:cNvSpPr txBox="1"/>
          <p:nvPr/>
        </p:nvSpPr>
        <p:spPr>
          <a:xfrm>
            <a:off x="642910" y="2857496"/>
            <a:ext cx="4500594"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Предположение</a:t>
            </a:r>
          </a:p>
          <a:p>
            <a:r>
              <a:rPr lang="ru-RU" dirty="0" smtClean="0">
                <a:latin typeface="Tahoma" pitchFamily="34" charset="0"/>
                <a:ea typeface="Tahoma" pitchFamily="34" charset="0"/>
                <a:cs typeface="Tahoma" pitchFamily="34" charset="0"/>
              </a:rPr>
              <a:t>Сохраняется градиент изображения</a:t>
            </a:r>
            <a:endParaRPr lang="ru-RU" dirty="0">
              <a:latin typeface="Tahoma" pitchFamily="34" charset="0"/>
              <a:ea typeface="Tahoma" pitchFamily="34" charset="0"/>
              <a:cs typeface="Tahoma" pitchFamily="34" charset="0"/>
            </a:endParaRPr>
          </a:p>
        </p:txBody>
      </p:sp>
      <p:graphicFrame>
        <p:nvGraphicFramePr>
          <p:cNvPr id="5" name="Объект 4"/>
          <p:cNvGraphicFramePr>
            <a:graphicFrameLocks noChangeAspect="1"/>
          </p:cNvGraphicFramePr>
          <p:nvPr/>
        </p:nvGraphicFramePr>
        <p:xfrm>
          <a:off x="1643042" y="3643314"/>
          <a:ext cx="5799369" cy="530228"/>
        </p:xfrm>
        <a:graphic>
          <a:graphicData uri="http://schemas.openxmlformats.org/presentationml/2006/ole">
            <p:oleObj spid="_x0000_s17410" name="Формула" r:id="rId4" imgW="2222280" imgH="203040" progId="Equation.3">
              <p:embed/>
            </p:oleObj>
          </a:graphicData>
        </a:graphic>
      </p:graphicFrame>
      <p:sp>
        <p:nvSpPr>
          <p:cNvPr id="6" name="TextBox 5"/>
          <p:cNvSpPr txBox="1"/>
          <p:nvPr/>
        </p:nvSpPr>
        <p:spPr>
          <a:xfrm>
            <a:off x="571472" y="4572008"/>
            <a:ext cx="6929486" cy="1200329"/>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Плюс:</a:t>
            </a:r>
            <a:r>
              <a:rPr lang="ru-RU" dirty="0" smtClean="0">
                <a:latin typeface="Tahoma" pitchFamily="34" charset="0"/>
                <a:ea typeface="Tahoma" pitchFamily="34" charset="0"/>
                <a:cs typeface="Tahoma" pitchFamily="34" charset="0"/>
              </a:rPr>
              <a:t> </a:t>
            </a:r>
          </a:p>
          <a:p>
            <a:pPr>
              <a:buFont typeface="Arial" pitchFamily="34" charset="0"/>
              <a:buChar char="•"/>
            </a:pPr>
            <a:r>
              <a:rPr lang="ru-RU" dirty="0" smtClean="0">
                <a:latin typeface="Tahoma" pitchFamily="34" charset="0"/>
                <a:ea typeface="Tahoma" pitchFamily="34" charset="0"/>
                <a:cs typeface="Tahoma" pitchFamily="34" charset="0"/>
              </a:rPr>
              <a:t>градиент не чувствителен к аддитивному изменению яркости</a:t>
            </a:r>
          </a:p>
          <a:p>
            <a:r>
              <a:rPr lang="ru-RU" b="1" dirty="0" smtClean="0">
                <a:latin typeface="Tahoma" pitchFamily="34" charset="0"/>
                <a:ea typeface="Tahoma" pitchFamily="34" charset="0"/>
                <a:cs typeface="Tahoma" pitchFamily="34" charset="0"/>
              </a:rPr>
              <a:t>Минус: </a:t>
            </a:r>
          </a:p>
          <a:p>
            <a:pPr>
              <a:buFont typeface="Arial" pitchFamily="34" charset="0"/>
              <a:buChar char="•"/>
            </a:pPr>
            <a:r>
              <a:rPr lang="ru-RU" dirty="0" smtClean="0">
                <a:latin typeface="Tahoma" pitchFamily="34" charset="0"/>
                <a:ea typeface="Tahoma" pitchFamily="34" charset="0"/>
                <a:cs typeface="Tahoma" pitchFamily="34" charset="0"/>
              </a:rPr>
              <a:t>чувствительность к шуму</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571472" y="1643050"/>
            <a:ext cx="6572296" cy="1200329"/>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Рассмотренные методы чувствительны к изменению освещения</a:t>
            </a:r>
          </a:p>
          <a:p>
            <a:r>
              <a:rPr lang="ru-RU" b="1" dirty="0" smtClean="0">
                <a:latin typeface="Tahoma" pitchFamily="34" charset="0"/>
                <a:ea typeface="Tahoma" pitchFamily="34" charset="0"/>
                <a:cs typeface="Tahoma" pitchFamily="34" charset="0"/>
              </a:rPr>
              <a:t>Идея</a:t>
            </a:r>
            <a:endParaRPr lang="ru-RU" b="1" dirty="0">
              <a:latin typeface="Tahoma" pitchFamily="34" charset="0"/>
              <a:ea typeface="Tahoma" pitchFamily="34" charset="0"/>
              <a:cs typeface="Tahoma" pitchFamily="34" charset="0"/>
            </a:endParaRPr>
          </a:p>
          <a:p>
            <a:pPr>
              <a:buFont typeface="Arial" pitchFamily="34" charset="0"/>
              <a:buChar char="•"/>
            </a:pPr>
            <a:r>
              <a:rPr lang="ru-RU" dirty="0" smtClean="0">
                <a:latin typeface="Tahoma" pitchFamily="34" charset="0"/>
                <a:ea typeface="Tahoma" pitchFamily="34" charset="0"/>
                <a:cs typeface="Tahoma" pitchFamily="34" charset="0"/>
              </a:rPr>
              <a:t>Рассмотреть другой </a:t>
            </a:r>
            <a:r>
              <a:rPr lang="en-US" dirty="0" smtClean="0">
                <a:latin typeface="Tahoma" pitchFamily="34" charset="0"/>
                <a:ea typeface="Tahoma" pitchFamily="34" charset="0"/>
                <a:cs typeface="Tahoma" pitchFamily="34" charset="0"/>
              </a:rPr>
              <a:t>data term</a:t>
            </a:r>
            <a:endParaRPr lang="ru-RU" dirty="0">
              <a:latin typeface="Tahoma" pitchFamily="34" charset="0"/>
              <a:ea typeface="Tahoma" pitchFamily="34" charset="0"/>
              <a:cs typeface="Tahoma" pitchFamily="34" charset="0"/>
            </a:endParaRPr>
          </a:p>
        </p:txBody>
      </p:sp>
      <p:sp>
        <p:nvSpPr>
          <p:cNvPr id="4" name="TextBox 3"/>
          <p:cNvSpPr txBox="1"/>
          <p:nvPr/>
        </p:nvSpPr>
        <p:spPr>
          <a:xfrm>
            <a:off x="642910" y="2857496"/>
            <a:ext cx="4500594"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Предположение</a:t>
            </a:r>
          </a:p>
          <a:p>
            <a:r>
              <a:rPr lang="ru-RU" dirty="0" smtClean="0">
                <a:latin typeface="Tahoma" pitchFamily="34" charset="0"/>
                <a:ea typeface="Tahoma" pitchFamily="34" charset="0"/>
                <a:cs typeface="Tahoma" pitchFamily="34" charset="0"/>
              </a:rPr>
              <a:t>Сохраняется градиент изображения</a:t>
            </a:r>
            <a:endParaRPr lang="ru-RU" dirty="0">
              <a:latin typeface="Tahoma" pitchFamily="34" charset="0"/>
              <a:ea typeface="Tahoma" pitchFamily="34" charset="0"/>
              <a:cs typeface="Tahoma" pitchFamily="34" charset="0"/>
            </a:endParaRPr>
          </a:p>
        </p:txBody>
      </p:sp>
      <p:graphicFrame>
        <p:nvGraphicFramePr>
          <p:cNvPr id="5" name="Объект 4"/>
          <p:cNvGraphicFramePr>
            <a:graphicFrameLocks noChangeAspect="1"/>
          </p:cNvGraphicFramePr>
          <p:nvPr/>
        </p:nvGraphicFramePr>
        <p:xfrm>
          <a:off x="1643042" y="3643314"/>
          <a:ext cx="5799369" cy="530228"/>
        </p:xfrm>
        <a:graphic>
          <a:graphicData uri="http://schemas.openxmlformats.org/presentationml/2006/ole">
            <p:oleObj spid="_x0000_s20482" name="Формула" r:id="rId4" imgW="2222280" imgH="203040" progId="Equation.3">
              <p:embed/>
            </p:oleObj>
          </a:graphicData>
        </a:graphic>
      </p:graphicFrame>
      <p:sp>
        <p:nvSpPr>
          <p:cNvPr id="6" name="TextBox 5"/>
          <p:cNvSpPr txBox="1"/>
          <p:nvPr/>
        </p:nvSpPr>
        <p:spPr>
          <a:xfrm>
            <a:off x="571472" y="4572008"/>
            <a:ext cx="9072626" cy="369332"/>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С самого начала ищутся только небольшие векторы смещения</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571472" y="1643050"/>
            <a:ext cx="6572296" cy="1200329"/>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Рассмотренные методы чувствительны к изменению освещения</a:t>
            </a:r>
          </a:p>
          <a:p>
            <a:r>
              <a:rPr lang="ru-RU" b="1" dirty="0" smtClean="0">
                <a:latin typeface="Tahoma" pitchFamily="34" charset="0"/>
                <a:ea typeface="Tahoma" pitchFamily="34" charset="0"/>
                <a:cs typeface="Tahoma" pitchFamily="34" charset="0"/>
              </a:rPr>
              <a:t>Идея</a:t>
            </a:r>
            <a:endParaRPr lang="ru-RU" b="1" dirty="0">
              <a:latin typeface="Tahoma" pitchFamily="34" charset="0"/>
              <a:ea typeface="Tahoma" pitchFamily="34" charset="0"/>
              <a:cs typeface="Tahoma" pitchFamily="34" charset="0"/>
            </a:endParaRPr>
          </a:p>
          <a:p>
            <a:pPr>
              <a:buFont typeface="Arial" pitchFamily="34" charset="0"/>
              <a:buChar char="•"/>
            </a:pPr>
            <a:r>
              <a:rPr lang="ru-RU" dirty="0" smtClean="0">
                <a:latin typeface="Tahoma" pitchFamily="34" charset="0"/>
                <a:ea typeface="Tahoma" pitchFamily="34" charset="0"/>
                <a:cs typeface="Tahoma" pitchFamily="34" charset="0"/>
              </a:rPr>
              <a:t>Рассмотреть другой </a:t>
            </a:r>
            <a:r>
              <a:rPr lang="en-US" dirty="0" smtClean="0">
                <a:latin typeface="Tahoma" pitchFamily="34" charset="0"/>
                <a:ea typeface="Tahoma" pitchFamily="34" charset="0"/>
                <a:cs typeface="Tahoma" pitchFamily="34" charset="0"/>
              </a:rPr>
              <a:t>data term</a:t>
            </a:r>
            <a:endParaRPr lang="ru-RU" dirty="0">
              <a:latin typeface="Tahoma" pitchFamily="34" charset="0"/>
              <a:ea typeface="Tahoma" pitchFamily="34" charset="0"/>
              <a:cs typeface="Tahoma" pitchFamily="34" charset="0"/>
            </a:endParaRPr>
          </a:p>
        </p:txBody>
      </p:sp>
      <p:sp>
        <p:nvSpPr>
          <p:cNvPr id="4" name="TextBox 3"/>
          <p:cNvSpPr txBox="1"/>
          <p:nvPr/>
        </p:nvSpPr>
        <p:spPr>
          <a:xfrm>
            <a:off x="642910" y="2857496"/>
            <a:ext cx="4500594"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Предположение</a:t>
            </a:r>
          </a:p>
          <a:p>
            <a:r>
              <a:rPr lang="ru-RU" dirty="0" smtClean="0">
                <a:latin typeface="Tahoma" pitchFamily="34" charset="0"/>
                <a:ea typeface="Tahoma" pitchFamily="34" charset="0"/>
                <a:cs typeface="Tahoma" pitchFamily="34" charset="0"/>
              </a:rPr>
              <a:t>Сохраняется градиент изображения</a:t>
            </a:r>
            <a:endParaRPr lang="ru-RU" dirty="0">
              <a:latin typeface="Tahoma" pitchFamily="34" charset="0"/>
              <a:ea typeface="Tahoma" pitchFamily="34" charset="0"/>
              <a:cs typeface="Tahoma" pitchFamily="34" charset="0"/>
            </a:endParaRPr>
          </a:p>
        </p:txBody>
      </p:sp>
      <p:graphicFrame>
        <p:nvGraphicFramePr>
          <p:cNvPr id="5" name="Объект 4"/>
          <p:cNvGraphicFramePr>
            <a:graphicFrameLocks noChangeAspect="1"/>
          </p:cNvGraphicFramePr>
          <p:nvPr/>
        </p:nvGraphicFramePr>
        <p:xfrm>
          <a:off x="1643042" y="3643314"/>
          <a:ext cx="5799369" cy="530228"/>
        </p:xfrm>
        <a:graphic>
          <a:graphicData uri="http://schemas.openxmlformats.org/presentationml/2006/ole">
            <p:oleObj spid="_x0000_s18434" name="Формула" r:id="rId3" imgW="2222280" imgH="203040" progId="Equation.3">
              <p:embed/>
            </p:oleObj>
          </a:graphicData>
        </a:graphic>
      </p:graphicFrame>
      <p:sp>
        <p:nvSpPr>
          <p:cNvPr id="6" name="TextBox 5"/>
          <p:cNvSpPr txBox="1"/>
          <p:nvPr/>
        </p:nvSpPr>
        <p:spPr>
          <a:xfrm>
            <a:off x="571472" y="4572008"/>
            <a:ext cx="8786874" cy="923330"/>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С самого начала ищутся только небольшие векторы смещения</a:t>
            </a:r>
          </a:p>
          <a:p>
            <a:r>
              <a:rPr lang="ru-RU" b="1" dirty="0" smtClean="0">
                <a:latin typeface="Tahoma" pitchFamily="34" charset="0"/>
                <a:ea typeface="Tahoma" pitchFamily="34" charset="0"/>
                <a:cs typeface="Tahoma" pitchFamily="34" charset="0"/>
              </a:rPr>
              <a:t>Идея</a:t>
            </a:r>
          </a:p>
          <a:p>
            <a:r>
              <a:rPr lang="ru-RU" b="1" dirty="0" smtClean="0">
                <a:latin typeface="Tahoma" pitchFamily="34" charset="0"/>
                <a:ea typeface="Tahoma" pitchFamily="34" charset="0"/>
                <a:cs typeface="Tahoma" pitchFamily="34" charset="0"/>
              </a:rPr>
              <a:t>Использовать </a:t>
            </a:r>
            <a:r>
              <a:rPr lang="ru-RU" b="1" dirty="0" err="1" smtClean="0">
                <a:latin typeface="Tahoma" pitchFamily="34" charset="0"/>
                <a:ea typeface="Tahoma" pitchFamily="34" charset="0"/>
                <a:cs typeface="Tahoma" pitchFamily="34" charset="0"/>
              </a:rPr>
              <a:t>нелинеаризованное</a:t>
            </a:r>
            <a:r>
              <a:rPr lang="ru-RU" b="1" dirty="0" smtClean="0">
                <a:latin typeface="Tahoma" pitchFamily="34" charset="0"/>
                <a:ea typeface="Tahoma" pitchFamily="34" charset="0"/>
                <a:cs typeface="Tahoma" pitchFamily="34" charset="0"/>
              </a:rPr>
              <a:t> уравнение сохранения яркости</a:t>
            </a:r>
            <a:endParaRPr lang="ru-RU" b="1"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642910" y="1643050"/>
            <a:ext cx="7858180" cy="646331"/>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Тогда штраф за отклонение от предположений о сохранении яркости и градиента яркости примет вид</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714348" y="2643182"/>
          <a:ext cx="7931556" cy="642933"/>
        </p:xfrm>
        <a:graphic>
          <a:graphicData uri="http://schemas.openxmlformats.org/presentationml/2006/ole">
            <p:oleObj spid="_x0000_s21506" name="Формула" r:id="rId4" imgW="3759120" imgH="304560" progId="Equation.3">
              <p:embed/>
            </p:oleObj>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642910" y="1643050"/>
            <a:ext cx="7858180"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Проблема</a:t>
            </a:r>
            <a:r>
              <a:rPr lang="en-US" b="1" dirty="0" smtClean="0">
                <a:latin typeface="Tahoma" pitchFamily="34" charset="0"/>
                <a:ea typeface="Tahoma" pitchFamily="34" charset="0"/>
                <a:cs typeface="Tahoma" pitchFamily="34" charset="0"/>
              </a:rPr>
              <a:t>:</a:t>
            </a:r>
            <a:endParaRPr lang="ru-RU" b="1" dirty="0" smtClean="0">
              <a:latin typeface="Tahoma" pitchFamily="34" charset="0"/>
              <a:ea typeface="Tahoma" pitchFamily="34" charset="0"/>
              <a:cs typeface="Tahoma" pitchFamily="34" charset="0"/>
            </a:endParaRPr>
          </a:p>
          <a:p>
            <a:pPr>
              <a:buFont typeface="Arial" pitchFamily="34" charset="0"/>
              <a:buChar char="•"/>
            </a:pPr>
            <a:r>
              <a:rPr lang="ru-RU" dirty="0" smtClean="0">
                <a:latin typeface="Tahoma" pitchFamily="34" charset="0"/>
                <a:ea typeface="Tahoma" pitchFamily="34" charset="0"/>
                <a:cs typeface="Tahoma" pitchFamily="34" charset="0"/>
              </a:rPr>
              <a:t>квадратичный штраф чувствителен к выбросам</a:t>
            </a:r>
            <a:endParaRPr lang="ru-RU" b="1"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642910" y="1643050"/>
            <a:ext cx="7858180" cy="1477328"/>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Проблема:</a:t>
            </a:r>
          </a:p>
          <a:p>
            <a:pPr>
              <a:buFont typeface="Arial" pitchFamily="34" charset="0"/>
              <a:buChar char="•"/>
            </a:pPr>
            <a:r>
              <a:rPr lang="ru-RU" dirty="0" smtClean="0">
                <a:latin typeface="Tahoma" pitchFamily="34" charset="0"/>
                <a:ea typeface="Tahoma" pitchFamily="34" charset="0"/>
                <a:cs typeface="Tahoma" pitchFamily="34" charset="0"/>
              </a:rPr>
              <a:t>квадратичный штраф чувствителен к выбросам</a:t>
            </a:r>
          </a:p>
          <a:p>
            <a:pPr>
              <a:buFont typeface="Arial" pitchFamily="34" charset="0"/>
              <a:buChar char="•"/>
            </a:pPr>
            <a:endParaRPr lang="ru-RU" dirty="0">
              <a:latin typeface="Tahoma" pitchFamily="34" charset="0"/>
              <a:ea typeface="Tahoma" pitchFamily="34" charset="0"/>
              <a:cs typeface="Tahoma" pitchFamily="34" charset="0"/>
            </a:endParaRPr>
          </a:p>
          <a:p>
            <a:r>
              <a:rPr lang="ru-RU" b="1" dirty="0" smtClean="0">
                <a:latin typeface="Tahoma" pitchFamily="34" charset="0"/>
                <a:ea typeface="Tahoma" pitchFamily="34" charset="0"/>
                <a:cs typeface="Tahoma" pitchFamily="34" charset="0"/>
              </a:rPr>
              <a:t>Идея</a:t>
            </a:r>
            <a:endParaRPr lang="ru-RU" dirty="0" smtClean="0">
              <a:latin typeface="Tahoma" pitchFamily="34" charset="0"/>
              <a:ea typeface="Tahoma" pitchFamily="34" charset="0"/>
              <a:cs typeface="Tahoma" pitchFamily="34" charset="0"/>
            </a:endParaRPr>
          </a:p>
          <a:p>
            <a:r>
              <a:rPr lang="ru-RU" dirty="0" smtClean="0">
                <a:latin typeface="Tahoma" pitchFamily="34" charset="0"/>
                <a:ea typeface="Tahoma" pitchFamily="34" charset="0"/>
                <a:cs typeface="Tahoma" pitchFamily="34" charset="0"/>
              </a:rPr>
              <a:t>Заменить квадратичный штраф выпуклой возрастающей функцией</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2928926" y="3214686"/>
          <a:ext cx="2624152" cy="633416"/>
        </p:xfrm>
        <a:graphic>
          <a:graphicData uri="http://schemas.openxmlformats.org/presentationml/2006/ole">
            <p:oleObj spid="_x0000_s22530" name="Формула" r:id="rId4" imgW="1104840" imgH="266400" progId="Equation.3">
              <p:embed/>
            </p:oleObj>
          </a:graphicData>
        </a:graphic>
      </p:graphicFrame>
      <p:graphicFrame>
        <p:nvGraphicFramePr>
          <p:cNvPr id="5" name="Объект 4"/>
          <p:cNvGraphicFramePr>
            <a:graphicFrameLocks noChangeAspect="1"/>
          </p:cNvGraphicFramePr>
          <p:nvPr/>
        </p:nvGraphicFramePr>
        <p:xfrm>
          <a:off x="857224" y="4572008"/>
          <a:ext cx="341314" cy="375445"/>
        </p:xfrm>
        <a:graphic>
          <a:graphicData uri="http://schemas.openxmlformats.org/presentationml/2006/ole">
            <p:oleObj spid="_x0000_s22531" name="Формула" r:id="rId5" imgW="126720" imgH="139680" progId="Equation.3">
              <p:embed/>
            </p:oleObj>
          </a:graphicData>
        </a:graphic>
      </p:graphicFrame>
      <p:sp>
        <p:nvSpPr>
          <p:cNvPr id="6" name="TextBox 5"/>
          <p:cNvSpPr txBox="1"/>
          <p:nvPr/>
        </p:nvSpPr>
        <p:spPr>
          <a:xfrm>
            <a:off x="1357290" y="4572008"/>
            <a:ext cx="7143800" cy="369332"/>
          </a:xfrm>
          <a:prstGeom prst="rect">
            <a:avLst/>
          </a:prstGeom>
          <a:noFill/>
        </p:spPr>
        <p:txBody>
          <a:bodyPr wrap="square" rtlCol="0">
            <a:spAutoFit/>
          </a:bodyPr>
          <a:lstStyle/>
          <a:p>
            <a:r>
              <a:rPr lang="ru-RU" dirty="0">
                <a:latin typeface="Tahoma" pitchFamily="34" charset="0"/>
                <a:ea typeface="Tahoma" pitchFamily="34" charset="0"/>
                <a:cs typeface="Tahoma" pitchFamily="34" charset="0"/>
              </a:rPr>
              <a:t>м</a:t>
            </a:r>
            <a:r>
              <a:rPr lang="ru-RU" dirty="0" smtClean="0">
                <a:latin typeface="Tahoma" pitchFamily="34" charset="0"/>
                <a:ea typeface="Tahoma" pitchFamily="34" charset="0"/>
                <a:cs typeface="Tahoma" pitchFamily="34" charset="0"/>
              </a:rPr>
              <a:t>алый положительный параметр</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5" name="TextBox 4"/>
          <p:cNvSpPr txBox="1"/>
          <p:nvPr/>
        </p:nvSpPr>
        <p:spPr>
          <a:xfrm>
            <a:off x="428596" y="2285992"/>
            <a:ext cx="6286544" cy="369332"/>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Получим новый функционал</a:t>
            </a:r>
            <a:endParaRPr lang="ru-RU" dirty="0">
              <a:latin typeface="Tahoma" pitchFamily="34" charset="0"/>
              <a:ea typeface="Tahoma" pitchFamily="34" charset="0"/>
              <a:cs typeface="Tahoma" pitchFamily="34" charset="0"/>
            </a:endParaRPr>
          </a:p>
        </p:txBody>
      </p:sp>
      <p:graphicFrame>
        <p:nvGraphicFramePr>
          <p:cNvPr id="24580" name="Object 4"/>
          <p:cNvGraphicFramePr>
            <a:graphicFrameLocks noChangeAspect="1"/>
          </p:cNvGraphicFramePr>
          <p:nvPr/>
        </p:nvGraphicFramePr>
        <p:xfrm>
          <a:off x="500034" y="3357562"/>
          <a:ext cx="8224838" cy="642937"/>
        </p:xfrm>
        <a:graphic>
          <a:graphicData uri="http://schemas.openxmlformats.org/presentationml/2006/ole">
            <p:oleObj spid="_x0000_s24580" name="Формула" r:id="rId4" imgW="3898800" imgH="304560" progId="Equation.3">
              <p:embed/>
            </p:oleObj>
          </a:graphicData>
        </a:graphic>
      </p:graphicFrame>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graphicFrame>
        <p:nvGraphicFramePr>
          <p:cNvPr id="23554" name="Object 2"/>
          <p:cNvGraphicFramePr>
            <a:graphicFrameLocks noChangeAspect="1"/>
          </p:cNvGraphicFramePr>
          <p:nvPr/>
        </p:nvGraphicFramePr>
        <p:xfrm>
          <a:off x="1357313" y="3500438"/>
          <a:ext cx="5507037" cy="714375"/>
        </p:xfrm>
        <a:graphic>
          <a:graphicData uri="http://schemas.openxmlformats.org/presentationml/2006/ole">
            <p:oleObj spid="_x0000_s25602" name="Формула" r:id="rId4" imgW="2349360" imgH="304560" progId="Equation.3">
              <p:embed/>
            </p:oleObj>
          </a:graphicData>
        </a:graphic>
      </p:graphicFrame>
      <p:sp>
        <p:nvSpPr>
          <p:cNvPr id="5" name="TextBox 4"/>
          <p:cNvSpPr txBox="1"/>
          <p:nvPr/>
        </p:nvSpPr>
        <p:spPr>
          <a:xfrm>
            <a:off x="1214414" y="2857496"/>
            <a:ext cx="6729727" cy="369332"/>
          </a:xfrm>
          <a:prstGeom prst="rect">
            <a:avLst/>
          </a:prstGeom>
          <a:noFill/>
        </p:spPr>
        <p:txBody>
          <a:bodyPr wrap="none" rtlCol="0">
            <a:spAutoFit/>
          </a:bodyPr>
          <a:lstStyle/>
          <a:p>
            <a:r>
              <a:rPr lang="ru-RU" dirty="0" smtClean="0">
                <a:latin typeface="Tahoma" pitchFamily="34" charset="0"/>
                <a:ea typeface="Tahoma" pitchFamily="34" charset="0"/>
                <a:cs typeface="Tahoma" pitchFamily="34" charset="0"/>
              </a:rPr>
              <a:t>Штраф за отклонения от предположения о гладкости потока</a:t>
            </a:r>
            <a:endParaRPr lang="ru-RU" dirty="0">
              <a:latin typeface="Tahoma" pitchFamily="34" charset="0"/>
              <a:ea typeface="Tahoma" pitchFamily="34" charset="0"/>
              <a:cs typeface="Tahoma" pitchFamily="34" charset="0"/>
            </a:endParaRPr>
          </a:p>
        </p:txBody>
      </p:sp>
      <p:sp>
        <p:nvSpPr>
          <p:cNvPr id="6" name="TextBox 5"/>
          <p:cNvSpPr txBox="1"/>
          <p:nvPr/>
        </p:nvSpPr>
        <p:spPr>
          <a:xfrm>
            <a:off x="714348" y="1714488"/>
            <a:ext cx="6000792"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Предположение</a:t>
            </a:r>
          </a:p>
          <a:p>
            <a:r>
              <a:rPr lang="ru-RU" dirty="0" smtClean="0">
                <a:latin typeface="Tahoma" pitchFamily="34" charset="0"/>
                <a:ea typeface="Tahoma" pitchFamily="34" charset="0"/>
                <a:cs typeface="Tahoma" pitchFamily="34" charset="0"/>
              </a:rPr>
              <a:t>Поток кусочно-гладкий</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graphicFrame>
        <p:nvGraphicFramePr>
          <p:cNvPr id="23555" name="Object 3"/>
          <p:cNvGraphicFramePr>
            <a:graphicFrameLocks noChangeAspect="1"/>
          </p:cNvGraphicFramePr>
          <p:nvPr/>
        </p:nvGraphicFramePr>
        <p:xfrm>
          <a:off x="1500166" y="2357430"/>
          <a:ext cx="5357813" cy="547687"/>
        </p:xfrm>
        <a:graphic>
          <a:graphicData uri="http://schemas.openxmlformats.org/presentationml/2006/ole">
            <p:oleObj spid="_x0000_s26627" name="Формула" r:id="rId4" imgW="2234880" imgH="228600" progId="Equation.3">
              <p:embed/>
            </p:oleObj>
          </a:graphicData>
        </a:graphic>
      </p:graphicFrame>
      <p:sp>
        <p:nvSpPr>
          <p:cNvPr id="5" name="TextBox 4"/>
          <p:cNvSpPr txBox="1"/>
          <p:nvPr/>
        </p:nvSpPr>
        <p:spPr>
          <a:xfrm>
            <a:off x="642910" y="1428736"/>
            <a:ext cx="7429552"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Задача</a:t>
            </a:r>
          </a:p>
          <a:p>
            <a:r>
              <a:rPr lang="ru-RU" dirty="0" smtClean="0">
                <a:latin typeface="Tahoma" pitchFamily="34" charset="0"/>
                <a:ea typeface="Tahoma" pitchFamily="34" charset="0"/>
                <a:cs typeface="Tahoma" pitchFamily="34" charset="0"/>
              </a:rPr>
              <a:t>Найти </a:t>
            </a:r>
            <a:r>
              <a:rPr lang="en-US" dirty="0" smtClean="0">
                <a:latin typeface="Tahoma" pitchFamily="34" charset="0"/>
                <a:ea typeface="Tahoma" pitchFamily="34" charset="0"/>
                <a:cs typeface="Tahoma" pitchFamily="34" charset="0"/>
              </a:rPr>
              <a:t>u </a:t>
            </a:r>
            <a:r>
              <a:rPr lang="ru-RU" dirty="0" smtClean="0">
                <a:latin typeface="Tahoma" pitchFamily="34" charset="0"/>
                <a:ea typeface="Tahoma" pitchFamily="34" charset="0"/>
                <a:cs typeface="Tahoma" pitchFamily="34" charset="0"/>
              </a:rPr>
              <a:t>и </a:t>
            </a:r>
            <a:r>
              <a:rPr lang="en-US" dirty="0" smtClean="0">
                <a:latin typeface="Tahoma" pitchFamily="34" charset="0"/>
                <a:ea typeface="Tahoma" pitchFamily="34" charset="0"/>
                <a:cs typeface="Tahoma" pitchFamily="34" charset="0"/>
              </a:rPr>
              <a:t>v, </a:t>
            </a:r>
            <a:r>
              <a:rPr lang="ru-RU" dirty="0" err="1" smtClean="0">
                <a:latin typeface="Tahoma" pitchFamily="34" charset="0"/>
                <a:ea typeface="Tahoma" pitchFamily="34" charset="0"/>
                <a:cs typeface="Tahoma" pitchFamily="34" charset="0"/>
              </a:rPr>
              <a:t>минимизирующие</a:t>
            </a:r>
            <a:r>
              <a:rPr lang="ru-RU" dirty="0" smtClean="0">
                <a:latin typeface="Tahoma" pitchFamily="34" charset="0"/>
                <a:ea typeface="Tahoma" pitchFamily="34" charset="0"/>
                <a:cs typeface="Tahoma" pitchFamily="34" charset="0"/>
              </a:rPr>
              <a:t> функционал</a:t>
            </a:r>
            <a:endParaRPr lang="ru-RU" dirty="0">
              <a:latin typeface="Tahoma" pitchFamily="34" charset="0"/>
              <a:ea typeface="Tahoma" pitchFamily="34" charset="0"/>
              <a:cs typeface="Tahoma" pitchFamily="34" charset="0"/>
            </a:endParaRPr>
          </a:p>
        </p:txBody>
      </p:sp>
      <p:graphicFrame>
        <p:nvGraphicFramePr>
          <p:cNvPr id="26628" name="Object 4"/>
          <p:cNvGraphicFramePr>
            <a:graphicFrameLocks noChangeAspect="1"/>
          </p:cNvGraphicFramePr>
          <p:nvPr/>
        </p:nvGraphicFramePr>
        <p:xfrm>
          <a:off x="214282" y="4500563"/>
          <a:ext cx="5507037" cy="714375"/>
        </p:xfrm>
        <a:graphic>
          <a:graphicData uri="http://schemas.openxmlformats.org/presentationml/2006/ole">
            <p:oleObj spid="_x0000_s26628" name="Формула" r:id="rId5" imgW="2349360" imgH="304560" progId="Equation.3">
              <p:embed/>
            </p:oleObj>
          </a:graphicData>
        </a:graphic>
      </p:graphicFrame>
      <p:graphicFrame>
        <p:nvGraphicFramePr>
          <p:cNvPr id="26629" name="Object 5"/>
          <p:cNvGraphicFramePr>
            <a:graphicFrameLocks noChangeAspect="1"/>
          </p:cNvGraphicFramePr>
          <p:nvPr/>
        </p:nvGraphicFramePr>
        <p:xfrm>
          <a:off x="562005" y="3714757"/>
          <a:ext cx="8224837" cy="642937"/>
        </p:xfrm>
        <a:graphic>
          <a:graphicData uri="http://schemas.openxmlformats.org/presentationml/2006/ole">
            <p:oleObj spid="_x0000_s26629" name="Формула" r:id="rId6" imgW="3898800" imgH="304560" progId="Equation.3">
              <p:embed/>
            </p:oleObj>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5" name="TextBox 4"/>
          <p:cNvSpPr txBox="1"/>
          <p:nvPr/>
        </p:nvSpPr>
        <p:spPr>
          <a:xfrm>
            <a:off x="642910" y="1285860"/>
            <a:ext cx="5715040"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Уравнения Эйлера-Лагранжа</a:t>
            </a:r>
          </a:p>
          <a:p>
            <a:r>
              <a:rPr lang="ru-RU" dirty="0" smtClean="0">
                <a:latin typeface="Tahoma" pitchFamily="34" charset="0"/>
                <a:ea typeface="Tahoma" pitchFamily="34" charset="0"/>
                <a:cs typeface="Tahoma" pitchFamily="34" charset="0"/>
              </a:rPr>
              <a:t>Введем обозначения:</a:t>
            </a:r>
            <a:endParaRPr lang="ru-RU" dirty="0">
              <a:latin typeface="Tahoma" pitchFamily="34" charset="0"/>
              <a:ea typeface="Tahoma" pitchFamily="34" charset="0"/>
              <a:cs typeface="Tahoma" pitchFamily="34" charset="0"/>
            </a:endParaRPr>
          </a:p>
        </p:txBody>
      </p:sp>
      <p:graphicFrame>
        <p:nvGraphicFramePr>
          <p:cNvPr id="6" name="Объект 5"/>
          <p:cNvGraphicFramePr>
            <a:graphicFrameLocks noChangeAspect="1"/>
          </p:cNvGraphicFramePr>
          <p:nvPr/>
        </p:nvGraphicFramePr>
        <p:xfrm>
          <a:off x="1500166" y="2143116"/>
          <a:ext cx="2857520" cy="2994681"/>
        </p:xfrm>
        <a:graphic>
          <a:graphicData uri="http://schemas.openxmlformats.org/presentationml/2006/ole">
            <p:oleObj spid="_x0000_s23556" name="Формула" r:id="rId4" imgW="1587240" imgH="1663560" progId="Equation.3">
              <p:embed/>
            </p:oleObj>
          </a:graphicData>
        </a:graphic>
      </p:graphicFrame>
      <p:sp>
        <p:nvSpPr>
          <p:cNvPr id="7" name="TextBox 6"/>
          <p:cNvSpPr txBox="1"/>
          <p:nvPr/>
        </p:nvSpPr>
        <p:spPr>
          <a:xfrm>
            <a:off x="642910" y="5500702"/>
            <a:ext cx="7701824" cy="923330"/>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Использование </a:t>
            </a:r>
            <a:r>
              <a:rPr lang="en-US" i="1" dirty="0" smtClean="0">
                <a:latin typeface="Tahoma" pitchFamily="34" charset="0"/>
                <a:ea typeface="Tahoma" pitchFamily="34" charset="0"/>
                <a:cs typeface="Tahoma" pitchFamily="34" charset="0"/>
              </a:rPr>
              <a:t>z</a:t>
            </a:r>
            <a:r>
              <a:rPr lang="en-US" dirty="0" smtClean="0">
                <a:latin typeface="Tahoma" pitchFamily="34" charset="0"/>
                <a:ea typeface="Tahoma" pitchFamily="34" charset="0"/>
                <a:cs typeface="Tahoma" pitchFamily="34" charset="0"/>
              </a:rPr>
              <a:t> </a:t>
            </a:r>
            <a:r>
              <a:rPr lang="ru-RU" dirty="0" smtClean="0">
                <a:latin typeface="Tahoma" pitchFamily="34" charset="0"/>
                <a:ea typeface="Tahoma" pitchFamily="34" charset="0"/>
                <a:cs typeface="Tahoma" pitchFamily="34" charset="0"/>
              </a:rPr>
              <a:t>вместо</a:t>
            </a:r>
            <a:r>
              <a:rPr lang="ru-RU" i="1" dirty="0" smtClean="0">
                <a:latin typeface="Tahoma" pitchFamily="34" charset="0"/>
                <a:ea typeface="Tahoma" pitchFamily="34" charset="0"/>
                <a:cs typeface="Tahoma" pitchFamily="34" charset="0"/>
              </a:rPr>
              <a:t> </a:t>
            </a:r>
            <a:r>
              <a:rPr lang="en-US" i="1" dirty="0" smtClean="0">
                <a:latin typeface="Tahoma" pitchFamily="34" charset="0"/>
                <a:ea typeface="Tahoma" pitchFamily="34" charset="0"/>
                <a:cs typeface="Tahoma" pitchFamily="34" charset="0"/>
              </a:rPr>
              <a:t>t </a:t>
            </a:r>
            <a:r>
              <a:rPr lang="ru-RU" dirty="0" smtClean="0">
                <a:latin typeface="Tahoma" pitchFamily="34" charset="0"/>
                <a:ea typeface="Tahoma" pitchFamily="34" charset="0"/>
                <a:cs typeface="Tahoma" pitchFamily="34" charset="0"/>
              </a:rPr>
              <a:t>говорит о том, что соответствующее выражение </a:t>
            </a:r>
            <a:r>
              <a:rPr lang="ru-RU" b="1" dirty="0" smtClean="0">
                <a:latin typeface="Tahoma" pitchFamily="34" charset="0"/>
                <a:ea typeface="Tahoma" pitchFamily="34" charset="0"/>
                <a:cs typeface="Tahoma" pitchFamily="34" charset="0"/>
              </a:rPr>
              <a:t>НЕ</a:t>
            </a:r>
            <a:r>
              <a:rPr lang="ru-RU" dirty="0" smtClean="0">
                <a:latin typeface="Tahoma" pitchFamily="34" charset="0"/>
                <a:ea typeface="Tahoma" pitchFamily="34" charset="0"/>
                <a:cs typeface="Tahoma" pitchFamily="34" charset="0"/>
              </a:rPr>
              <a:t> производная, а разность, которую будем минимизировать</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Компьютерное зрение</a:t>
            </a:r>
            <a:endParaRPr lang="ru-RU" dirty="0">
              <a:latin typeface="Tahoma" pitchFamily="34" charset="0"/>
              <a:ea typeface="Tahoma" pitchFamily="34" charset="0"/>
              <a:cs typeface="Tahoma" pitchFamily="34" charset="0"/>
            </a:endParaRPr>
          </a:p>
        </p:txBody>
      </p:sp>
      <p:sp>
        <p:nvSpPr>
          <p:cNvPr id="4" name="TextBox 3"/>
          <p:cNvSpPr txBox="1"/>
          <p:nvPr/>
        </p:nvSpPr>
        <p:spPr>
          <a:xfrm>
            <a:off x="428596" y="1357298"/>
            <a:ext cx="5000660"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Одна из основных задач</a:t>
            </a:r>
            <a:r>
              <a:rPr lang="ru-RU" dirty="0" smtClean="0">
                <a:latin typeface="Tahoma" pitchFamily="34" charset="0"/>
                <a:ea typeface="Tahoma" pitchFamily="34" charset="0"/>
                <a:cs typeface="Tahoma" pitchFamily="34" charset="0"/>
              </a:rPr>
              <a:t>:</a:t>
            </a:r>
          </a:p>
          <a:p>
            <a:r>
              <a:rPr lang="ru-RU" dirty="0" smtClean="0">
                <a:latin typeface="Tahoma" pitchFamily="34" charset="0"/>
                <a:ea typeface="Tahoma" pitchFamily="34" charset="0"/>
                <a:cs typeface="Tahoma" pitchFamily="34" charset="0"/>
              </a:rPr>
              <a:t>Получить информацию о движении в кадре</a:t>
            </a:r>
          </a:p>
        </p:txBody>
      </p:sp>
      <p:sp>
        <p:nvSpPr>
          <p:cNvPr id="5" name="TextBox 4"/>
          <p:cNvSpPr txBox="1"/>
          <p:nvPr/>
        </p:nvSpPr>
        <p:spPr>
          <a:xfrm>
            <a:off x="571472" y="3571876"/>
            <a:ext cx="7072362" cy="369332"/>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Положение и перемещения камеры обычно неизвестны</a:t>
            </a:r>
            <a:endParaRPr lang="ru-RU" dirty="0">
              <a:latin typeface="Tahoma" pitchFamily="34" charset="0"/>
              <a:ea typeface="Tahoma" pitchFamily="34" charset="0"/>
              <a:cs typeface="Tahoma" pitchFamily="34" charset="0"/>
            </a:endParaRPr>
          </a:p>
        </p:txBody>
      </p:sp>
      <p:sp>
        <p:nvSpPr>
          <p:cNvPr id="6" name="TextBox 5"/>
          <p:cNvSpPr txBox="1"/>
          <p:nvPr/>
        </p:nvSpPr>
        <p:spPr>
          <a:xfrm>
            <a:off x="500034" y="2285992"/>
            <a:ext cx="3571900" cy="923330"/>
          </a:xfrm>
          <a:prstGeom prst="rect">
            <a:avLst/>
          </a:prstGeom>
          <a:noFill/>
        </p:spPr>
        <p:txBody>
          <a:bodyPr wrap="square" rtlCol="0">
            <a:spAutoFit/>
          </a:bodyPr>
          <a:lstStyle/>
          <a:p>
            <a:pPr>
              <a:buFont typeface="Arial" pitchFamily="34" charset="0"/>
              <a:buChar char="•"/>
            </a:pPr>
            <a:r>
              <a:rPr lang="ru-RU" dirty="0" smtClean="0">
                <a:latin typeface="Tahoma" pitchFamily="34" charset="0"/>
                <a:ea typeface="Tahoma" pitchFamily="34" charset="0"/>
                <a:cs typeface="Tahoma" pitchFamily="34" charset="0"/>
              </a:rPr>
              <a:t>Идентифицировать движение</a:t>
            </a:r>
          </a:p>
          <a:p>
            <a:pPr>
              <a:buFont typeface="Arial" pitchFamily="34" charset="0"/>
              <a:buChar char="•"/>
            </a:pPr>
            <a:r>
              <a:rPr lang="ru-RU" dirty="0" smtClean="0">
                <a:latin typeface="Tahoma" pitchFamily="34" charset="0"/>
                <a:ea typeface="Tahoma" pitchFamily="34" charset="0"/>
                <a:cs typeface="Tahoma" pitchFamily="34" charset="0"/>
              </a:rPr>
              <a:t>Определить его направление</a:t>
            </a:r>
          </a:p>
          <a:p>
            <a:pPr>
              <a:buFont typeface="Arial" pitchFamily="34" charset="0"/>
              <a:buChar char="•"/>
            </a:pPr>
            <a:r>
              <a:rPr lang="ru-RU" dirty="0" smtClean="0">
                <a:latin typeface="Tahoma" pitchFamily="34" charset="0"/>
                <a:ea typeface="Tahoma" pitchFamily="34" charset="0"/>
                <a:cs typeface="Tahoma" pitchFamily="34" charset="0"/>
              </a:rPr>
              <a:t>Определить скорость</a:t>
            </a:r>
            <a:endParaRPr lang="ru-RU" dirty="0">
              <a:latin typeface="Tahoma" pitchFamily="34" charset="0"/>
              <a:ea typeface="Tahoma" pitchFamily="34" charset="0"/>
              <a:cs typeface="Tahoma" pitchFamily="34" charset="0"/>
            </a:endParaRPr>
          </a:p>
        </p:txBody>
      </p:sp>
      <p:sp>
        <p:nvSpPr>
          <p:cNvPr id="7" name="TextBox 6"/>
          <p:cNvSpPr txBox="1"/>
          <p:nvPr/>
        </p:nvSpPr>
        <p:spPr>
          <a:xfrm>
            <a:off x="571472" y="4500570"/>
            <a:ext cx="7929618" cy="646331"/>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Ограничиваем задачу поиском относительного движения объектов в системе отсчета, связанной с камерой</a:t>
            </a:r>
            <a:endParaRPr lang="ru-RU" dirty="0">
              <a:latin typeface="Tahoma" pitchFamily="34" charset="0"/>
              <a:ea typeface="Tahoma" pitchFamily="34" charset="0"/>
              <a:cs typeface="Tahoma" pitchFamily="34" charset="0"/>
            </a:endParaRPr>
          </a:p>
        </p:txBody>
      </p:sp>
      <p:sp>
        <p:nvSpPr>
          <p:cNvPr id="8" name="Стрелка вниз 7"/>
          <p:cNvSpPr/>
          <p:nvPr/>
        </p:nvSpPr>
        <p:spPr>
          <a:xfrm>
            <a:off x="2714612" y="4000504"/>
            <a:ext cx="285752"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5" name="TextBox 4"/>
          <p:cNvSpPr txBox="1"/>
          <p:nvPr/>
        </p:nvSpPr>
        <p:spPr>
          <a:xfrm>
            <a:off x="642910" y="1285860"/>
            <a:ext cx="5715040" cy="369332"/>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Уравнения Эйлера-Лагранжа</a:t>
            </a:r>
          </a:p>
        </p:txBody>
      </p:sp>
      <p:graphicFrame>
        <p:nvGraphicFramePr>
          <p:cNvPr id="8" name="Объект 7"/>
          <p:cNvGraphicFramePr>
            <a:graphicFrameLocks noChangeAspect="1"/>
          </p:cNvGraphicFramePr>
          <p:nvPr/>
        </p:nvGraphicFramePr>
        <p:xfrm>
          <a:off x="714348" y="1928802"/>
          <a:ext cx="5732462" cy="2630487"/>
        </p:xfrm>
        <a:graphic>
          <a:graphicData uri="http://schemas.openxmlformats.org/presentationml/2006/ole">
            <p:oleObj spid="_x0000_s27651" name="Формула" r:id="rId4" imgW="2908080" imgH="1333440" progId="Equation.3">
              <p:embed/>
            </p:oleObj>
          </a:graphicData>
        </a:graphic>
      </p:graphicFrame>
      <p:sp>
        <p:nvSpPr>
          <p:cNvPr id="9" name="TextBox 8"/>
          <p:cNvSpPr txBox="1"/>
          <p:nvPr/>
        </p:nvSpPr>
        <p:spPr>
          <a:xfrm>
            <a:off x="500034" y="5000636"/>
            <a:ext cx="7786742" cy="369332"/>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Граничные условия Неймана</a:t>
            </a:r>
            <a:endParaRPr lang="ru-RU" b="1"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500034" y="1428736"/>
            <a:ext cx="6143668" cy="369332"/>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Численный метод</a:t>
            </a:r>
            <a:endParaRPr lang="ru-RU" b="1" dirty="0">
              <a:latin typeface="Tahoma" pitchFamily="34" charset="0"/>
              <a:ea typeface="Tahoma" pitchFamily="34" charset="0"/>
              <a:cs typeface="Tahoma" pitchFamily="34" charset="0"/>
            </a:endParaRPr>
          </a:p>
        </p:txBody>
      </p:sp>
      <p:sp>
        <p:nvSpPr>
          <p:cNvPr id="4" name="TextBox 3"/>
          <p:cNvSpPr txBox="1"/>
          <p:nvPr/>
        </p:nvSpPr>
        <p:spPr>
          <a:xfrm>
            <a:off x="500034" y="2071678"/>
            <a:ext cx="8215370" cy="1200329"/>
          </a:xfrm>
          <a:prstGeom prst="rect">
            <a:avLst/>
          </a:prstGeom>
          <a:noFill/>
        </p:spPr>
        <p:txBody>
          <a:bodyPr wrap="square" rtlCol="0">
            <a:spAutoFit/>
          </a:bodyPr>
          <a:lstStyle/>
          <a:p>
            <a:pPr>
              <a:buFont typeface="Arial" pitchFamily="34" charset="0"/>
              <a:buChar char="•"/>
            </a:pPr>
            <a:r>
              <a:rPr lang="ru-RU" dirty="0" smtClean="0">
                <a:latin typeface="Tahoma" pitchFamily="34" charset="0"/>
                <a:ea typeface="Tahoma" pitchFamily="34" charset="0"/>
                <a:cs typeface="Tahoma" pitchFamily="34" charset="0"/>
              </a:rPr>
              <a:t>Уравнения Эйлера-Лагранжа нелинейные</a:t>
            </a:r>
          </a:p>
          <a:p>
            <a:pPr>
              <a:buFont typeface="Arial" pitchFamily="34" charset="0"/>
              <a:buChar char="•"/>
            </a:pPr>
            <a:r>
              <a:rPr lang="ru-RU" dirty="0" smtClean="0">
                <a:latin typeface="Tahoma" pitchFamily="34" charset="0"/>
                <a:ea typeface="Tahoma" pitchFamily="34" charset="0"/>
                <a:cs typeface="Tahoma" pitchFamily="34" charset="0"/>
              </a:rPr>
              <a:t>Используем метод неподвижной точки для </a:t>
            </a:r>
            <a:r>
              <a:rPr lang="en-US" b="1" dirty="0" smtClean="0">
                <a:latin typeface="Tahoma" pitchFamily="34" charset="0"/>
                <a:ea typeface="Tahoma" pitchFamily="34" charset="0"/>
                <a:cs typeface="Tahoma" pitchFamily="34" charset="0"/>
              </a:rPr>
              <a:t>w</a:t>
            </a:r>
          </a:p>
          <a:p>
            <a:pPr>
              <a:buFont typeface="Arial" pitchFamily="34" charset="0"/>
              <a:buChar char="•"/>
            </a:pPr>
            <a:r>
              <a:rPr lang="ru-RU" dirty="0" smtClean="0">
                <a:latin typeface="Tahoma" pitchFamily="34" charset="0"/>
                <a:ea typeface="Tahoma" pitchFamily="34" charset="0"/>
                <a:cs typeface="Tahoma" pitchFamily="34" charset="0"/>
              </a:rPr>
              <a:t>Если есть смещения на расстояние, большее размера пикселя, то функционал может иметь множество локальных минимумов</a:t>
            </a:r>
            <a:endParaRPr lang="ru-RU" dirty="0">
              <a:latin typeface="Tahoma" pitchFamily="34" charset="0"/>
              <a:ea typeface="Tahoma" pitchFamily="34" charset="0"/>
              <a:cs typeface="Tahoma" pitchFamily="34" charset="0"/>
            </a:endParaRPr>
          </a:p>
        </p:txBody>
      </p:sp>
      <p:sp>
        <p:nvSpPr>
          <p:cNvPr id="6" name="Полилиния 5"/>
          <p:cNvSpPr/>
          <p:nvPr/>
        </p:nvSpPr>
        <p:spPr>
          <a:xfrm>
            <a:off x="6072198" y="3286124"/>
            <a:ext cx="2071702" cy="1500198"/>
          </a:xfrm>
          <a:custGeom>
            <a:avLst/>
            <a:gdLst>
              <a:gd name="connsiteX0" fmla="*/ 0 w 3816626"/>
              <a:gd name="connsiteY0" fmla="*/ 265044 h 2049670"/>
              <a:gd name="connsiteX1" fmla="*/ 583096 w 3816626"/>
              <a:gd name="connsiteY1" fmla="*/ 967409 h 2049670"/>
              <a:gd name="connsiteX2" fmla="*/ 1166191 w 3816626"/>
              <a:gd name="connsiteY2" fmla="*/ 808383 h 2049670"/>
              <a:gd name="connsiteX3" fmla="*/ 1338470 w 3816626"/>
              <a:gd name="connsiteY3" fmla="*/ 1431235 h 2049670"/>
              <a:gd name="connsiteX4" fmla="*/ 1417983 w 3816626"/>
              <a:gd name="connsiteY4" fmla="*/ 1099931 h 2049670"/>
              <a:gd name="connsiteX5" fmla="*/ 1722783 w 3816626"/>
              <a:gd name="connsiteY5" fmla="*/ 1934818 h 2049670"/>
              <a:gd name="connsiteX6" fmla="*/ 2425148 w 3816626"/>
              <a:gd name="connsiteY6" fmla="*/ 1789044 h 2049670"/>
              <a:gd name="connsiteX7" fmla="*/ 2756452 w 3816626"/>
              <a:gd name="connsiteY7" fmla="*/ 1007166 h 2049670"/>
              <a:gd name="connsiteX8" fmla="*/ 2928730 w 3816626"/>
              <a:gd name="connsiteY8" fmla="*/ 450574 h 2049670"/>
              <a:gd name="connsiteX9" fmla="*/ 3101009 w 3816626"/>
              <a:gd name="connsiteY9" fmla="*/ 689114 h 2049670"/>
              <a:gd name="connsiteX10" fmla="*/ 3246783 w 3816626"/>
              <a:gd name="connsiteY10" fmla="*/ 278296 h 2049670"/>
              <a:gd name="connsiteX11" fmla="*/ 3816626 w 3816626"/>
              <a:gd name="connsiteY11" fmla="*/ 0 h 204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6626" h="2049670">
                <a:moveTo>
                  <a:pt x="0" y="265044"/>
                </a:moveTo>
                <a:cubicBezTo>
                  <a:pt x="194365" y="570948"/>
                  <a:pt x="388731" y="876853"/>
                  <a:pt x="583096" y="967409"/>
                </a:cubicBezTo>
                <a:cubicBezTo>
                  <a:pt x="777461" y="1057965"/>
                  <a:pt x="1040295" y="731079"/>
                  <a:pt x="1166191" y="808383"/>
                </a:cubicBezTo>
                <a:cubicBezTo>
                  <a:pt x="1292087" y="885687"/>
                  <a:pt x="1296505" y="1382644"/>
                  <a:pt x="1338470" y="1431235"/>
                </a:cubicBezTo>
                <a:cubicBezTo>
                  <a:pt x="1380435" y="1479826"/>
                  <a:pt x="1353931" y="1016001"/>
                  <a:pt x="1417983" y="1099931"/>
                </a:cubicBezTo>
                <a:cubicBezTo>
                  <a:pt x="1482035" y="1183861"/>
                  <a:pt x="1554922" y="1819966"/>
                  <a:pt x="1722783" y="1934818"/>
                </a:cubicBezTo>
                <a:cubicBezTo>
                  <a:pt x="1890644" y="2049670"/>
                  <a:pt x="2252870" y="1943653"/>
                  <a:pt x="2425148" y="1789044"/>
                </a:cubicBezTo>
                <a:cubicBezTo>
                  <a:pt x="2597426" y="1634435"/>
                  <a:pt x="2672522" y="1230244"/>
                  <a:pt x="2756452" y="1007166"/>
                </a:cubicBezTo>
                <a:cubicBezTo>
                  <a:pt x="2840382" y="784088"/>
                  <a:pt x="2871304" y="503583"/>
                  <a:pt x="2928730" y="450574"/>
                </a:cubicBezTo>
                <a:cubicBezTo>
                  <a:pt x="2986156" y="397565"/>
                  <a:pt x="3048000" y="717827"/>
                  <a:pt x="3101009" y="689114"/>
                </a:cubicBezTo>
                <a:cubicBezTo>
                  <a:pt x="3154018" y="660401"/>
                  <a:pt x="3127514" y="393148"/>
                  <a:pt x="3246783" y="278296"/>
                </a:cubicBezTo>
                <a:cubicBezTo>
                  <a:pt x="3366052" y="163444"/>
                  <a:pt x="3728278" y="48591"/>
                  <a:pt x="3816626" y="0"/>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ru-RU">
              <a:latin typeface="Tahoma" pitchFamily="34" charset="0"/>
              <a:ea typeface="Tahoma" pitchFamily="34" charset="0"/>
              <a:cs typeface="Tahoma" pitchFamily="34" charset="0"/>
            </a:endParaRPr>
          </a:p>
        </p:txBody>
      </p:sp>
      <p:sp>
        <p:nvSpPr>
          <p:cNvPr id="7" name="Овал 6"/>
          <p:cNvSpPr/>
          <p:nvPr/>
        </p:nvSpPr>
        <p:spPr>
          <a:xfrm>
            <a:off x="7072330" y="4714884"/>
            <a:ext cx="71438"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latin typeface="Tahoma" pitchFamily="34" charset="0"/>
              <a:ea typeface="Tahoma" pitchFamily="34" charset="0"/>
              <a:cs typeface="Tahoma" pitchFamily="34" charset="0"/>
            </a:endParaRPr>
          </a:p>
        </p:txBody>
      </p:sp>
      <p:sp>
        <p:nvSpPr>
          <p:cNvPr id="8" name="Овал 7"/>
          <p:cNvSpPr/>
          <p:nvPr/>
        </p:nvSpPr>
        <p:spPr>
          <a:xfrm>
            <a:off x="6786578" y="4286256"/>
            <a:ext cx="71438"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latin typeface="Tahoma" pitchFamily="34" charset="0"/>
              <a:ea typeface="Tahoma" pitchFamily="34" charset="0"/>
              <a:cs typeface="Tahoma" pitchFamily="34" charset="0"/>
            </a:endParaRPr>
          </a:p>
        </p:txBody>
      </p:sp>
      <p:sp>
        <p:nvSpPr>
          <p:cNvPr id="10" name="Овал 9"/>
          <p:cNvSpPr/>
          <p:nvPr/>
        </p:nvSpPr>
        <p:spPr>
          <a:xfrm>
            <a:off x="7715272" y="3786190"/>
            <a:ext cx="71438"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latin typeface="Tahoma" pitchFamily="34" charset="0"/>
              <a:ea typeface="Tahoma" pitchFamily="34" charset="0"/>
              <a:cs typeface="Tahoma" pitchFamily="34" charset="0"/>
            </a:endParaRPr>
          </a:p>
        </p:txBody>
      </p:sp>
      <p:sp>
        <p:nvSpPr>
          <p:cNvPr id="11" name="Овал 10"/>
          <p:cNvSpPr/>
          <p:nvPr/>
        </p:nvSpPr>
        <p:spPr>
          <a:xfrm>
            <a:off x="6357950" y="4000504"/>
            <a:ext cx="71438"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latin typeface="Tahoma" pitchFamily="34" charset="0"/>
              <a:ea typeface="Tahoma" pitchFamily="34" charset="0"/>
              <a:cs typeface="Tahoma" pitchFamily="34" charset="0"/>
            </a:endParaRPr>
          </a:p>
        </p:txBody>
      </p:sp>
      <p:sp>
        <p:nvSpPr>
          <p:cNvPr id="12" name="TextBox 11"/>
          <p:cNvSpPr txBox="1"/>
          <p:nvPr/>
        </p:nvSpPr>
        <p:spPr>
          <a:xfrm>
            <a:off x="642910" y="4214818"/>
            <a:ext cx="5000660" cy="923330"/>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Идея</a:t>
            </a:r>
          </a:p>
          <a:p>
            <a:pPr>
              <a:buFont typeface="Arial" pitchFamily="34" charset="0"/>
              <a:buChar char="•"/>
            </a:pPr>
            <a:r>
              <a:rPr lang="ru-RU" dirty="0" smtClean="0">
                <a:latin typeface="Tahoma" pitchFamily="34" charset="0"/>
                <a:ea typeface="Tahoma" pitchFamily="34" charset="0"/>
                <a:cs typeface="Tahoma" pitchFamily="34" charset="0"/>
              </a:rPr>
              <a:t>Использовать пирамиду изображений разного разрешения</a:t>
            </a:r>
            <a:endParaRPr lang="ru-RU" dirty="0">
              <a:latin typeface="Tahoma" pitchFamily="34" charset="0"/>
              <a:ea typeface="Tahoma" pitchFamily="34" charset="0"/>
              <a:cs typeface="Tahoma" pitchFamily="34" charset="0"/>
            </a:endParaRPr>
          </a:p>
        </p:txBody>
      </p:sp>
      <p:sp>
        <p:nvSpPr>
          <p:cNvPr id="13" name="Полилиния 12"/>
          <p:cNvSpPr/>
          <p:nvPr/>
        </p:nvSpPr>
        <p:spPr>
          <a:xfrm>
            <a:off x="6286512" y="5000635"/>
            <a:ext cx="2071702" cy="1422602"/>
          </a:xfrm>
          <a:custGeom>
            <a:avLst/>
            <a:gdLst>
              <a:gd name="connsiteX0" fmla="*/ 0 w 3816626"/>
              <a:gd name="connsiteY0" fmla="*/ 265044 h 2049670"/>
              <a:gd name="connsiteX1" fmla="*/ 583096 w 3816626"/>
              <a:gd name="connsiteY1" fmla="*/ 967409 h 2049670"/>
              <a:gd name="connsiteX2" fmla="*/ 1166191 w 3816626"/>
              <a:gd name="connsiteY2" fmla="*/ 808383 h 2049670"/>
              <a:gd name="connsiteX3" fmla="*/ 1338470 w 3816626"/>
              <a:gd name="connsiteY3" fmla="*/ 1431235 h 2049670"/>
              <a:gd name="connsiteX4" fmla="*/ 1417983 w 3816626"/>
              <a:gd name="connsiteY4" fmla="*/ 1099931 h 2049670"/>
              <a:gd name="connsiteX5" fmla="*/ 1722783 w 3816626"/>
              <a:gd name="connsiteY5" fmla="*/ 1934818 h 2049670"/>
              <a:gd name="connsiteX6" fmla="*/ 2425148 w 3816626"/>
              <a:gd name="connsiteY6" fmla="*/ 1789044 h 2049670"/>
              <a:gd name="connsiteX7" fmla="*/ 2756452 w 3816626"/>
              <a:gd name="connsiteY7" fmla="*/ 1007166 h 2049670"/>
              <a:gd name="connsiteX8" fmla="*/ 2928730 w 3816626"/>
              <a:gd name="connsiteY8" fmla="*/ 450574 h 2049670"/>
              <a:gd name="connsiteX9" fmla="*/ 3101009 w 3816626"/>
              <a:gd name="connsiteY9" fmla="*/ 689114 h 2049670"/>
              <a:gd name="connsiteX10" fmla="*/ 3246783 w 3816626"/>
              <a:gd name="connsiteY10" fmla="*/ 278296 h 2049670"/>
              <a:gd name="connsiteX11" fmla="*/ 3816626 w 3816626"/>
              <a:gd name="connsiteY11" fmla="*/ 0 h 2049670"/>
              <a:gd name="connsiteX0" fmla="*/ 0 w 3816626"/>
              <a:gd name="connsiteY0" fmla="*/ 265044 h 2049670"/>
              <a:gd name="connsiteX1" fmla="*/ 583096 w 3816626"/>
              <a:gd name="connsiteY1" fmla="*/ 967409 h 2049670"/>
              <a:gd name="connsiteX2" fmla="*/ 658039 w 3816626"/>
              <a:gd name="connsiteY2" fmla="*/ 1073637 h 2049670"/>
              <a:gd name="connsiteX3" fmla="*/ 1338470 w 3816626"/>
              <a:gd name="connsiteY3" fmla="*/ 1431235 h 2049670"/>
              <a:gd name="connsiteX4" fmla="*/ 1417983 w 3816626"/>
              <a:gd name="connsiteY4" fmla="*/ 1099931 h 2049670"/>
              <a:gd name="connsiteX5" fmla="*/ 1722783 w 3816626"/>
              <a:gd name="connsiteY5" fmla="*/ 1934818 h 2049670"/>
              <a:gd name="connsiteX6" fmla="*/ 2425148 w 3816626"/>
              <a:gd name="connsiteY6" fmla="*/ 1789044 h 2049670"/>
              <a:gd name="connsiteX7" fmla="*/ 2756452 w 3816626"/>
              <a:gd name="connsiteY7" fmla="*/ 1007166 h 2049670"/>
              <a:gd name="connsiteX8" fmla="*/ 2928730 w 3816626"/>
              <a:gd name="connsiteY8" fmla="*/ 450574 h 2049670"/>
              <a:gd name="connsiteX9" fmla="*/ 3101009 w 3816626"/>
              <a:gd name="connsiteY9" fmla="*/ 689114 h 2049670"/>
              <a:gd name="connsiteX10" fmla="*/ 3246783 w 3816626"/>
              <a:gd name="connsiteY10" fmla="*/ 278296 h 2049670"/>
              <a:gd name="connsiteX11" fmla="*/ 3816626 w 3816626"/>
              <a:gd name="connsiteY11" fmla="*/ 0 h 2049670"/>
              <a:gd name="connsiteX0" fmla="*/ 0 w 3816626"/>
              <a:gd name="connsiteY0" fmla="*/ 265044 h 2005251"/>
              <a:gd name="connsiteX1" fmla="*/ 583096 w 3816626"/>
              <a:gd name="connsiteY1" fmla="*/ 967409 h 2005251"/>
              <a:gd name="connsiteX2" fmla="*/ 658039 w 3816626"/>
              <a:gd name="connsiteY2" fmla="*/ 1073637 h 2005251"/>
              <a:gd name="connsiteX3" fmla="*/ 1338470 w 3816626"/>
              <a:gd name="connsiteY3" fmla="*/ 1431235 h 2005251"/>
              <a:gd name="connsiteX4" fmla="*/ 1447686 w 3816626"/>
              <a:gd name="connsiteY4" fmla="*/ 1366447 h 2005251"/>
              <a:gd name="connsiteX5" fmla="*/ 1722783 w 3816626"/>
              <a:gd name="connsiteY5" fmla="*/ 1934818 h 2005251"/>
              <a:gd name="connsiteX6" fmla="*/ 2425148 w 3816626"/>
              <a:gd name="connsiteY6" fmla="*/ 1789044 h 2005251"/>
              <a:gd name="connsiteX7" fmla="*/ 2756452 w 3816626"/>
              <a:gd name="connsiteY7" fmla="*/ 1007166 h 2005251"/>
              <a:gd name="connsiteX8" fmla="*/ 2928730 w 3816626"/>
              <a:gd name="connsiteY8" fmla="*/ 450574 h 2005251"/>
              <a:gd name="connsiteX9" fmla="*/ 3101009 w 3816626"/>
              <a:gd name="connsiteY9" fmla="*/ 689114 h 2005251"/>
              <a:gd name="connsiteX10" fmla="*/ 3246783 w 3816626"/>
              <a:gd name="connsiteY10" fmla="*/ 278296 h 2005251"/>
              <a:gd name="connsiteX11" fmla="*/ 3816626 w 3816626"/>
              <a:gd name="connsiteY11" fmla="*/ 0 h 2005251"/>
              <a:gd name="connsiteX0" fmla="*/ 0 w 3816626"/>
              <a:gd name="connsiteY0" fmla="*/ 265044 h 1956449"/>
              <a:gd name="connsiteX1" fmla="*/ 583096 w 3816626"/>
              <a:gd name="connsiteY1" fmla="*/ 967409 h 1956449"/>
              <a:gd name="connsiteX2" fmla="*/ 658039 w 3816626"/>
              <a:gd name="connsiteY2" fmla="*/ 1073637 h 1956449"/>
              <a:gd name="connsiteX3" fmla="*/ 1338470 w 3816626"/>
              <a:gd name="connsiteY3" fmla="*/ 1431235 h 1956449"/>
              <a:gd name="connsiteX4" fmla="*/ 1710901 w 3816626"/>
              <a:gd name="connsiteY4" fmla="*/ 1659258 h 1956449"/>
              <a:gd name="connsiteX5" fmla="*/ 1722783 w 3816626"/>
              <a:gd name="connsiteY5" fmla="*/ 1934818 h 1956449"/>
              <a:gd name="connsiteX6" fmla="*/ 2425148 w 3816626"/>
              <a:gd name="connsiteY6" fmla="*/ 1789044 h 1956449"/>
              <a:gd name="connsiteX7" fmla="*/ 2756452 w 3816626"/>
              <a:gd name="connsiteY7" fmla="*/ 1007166 h 1956449"/>
              <a:gd name="connsiteX8" fmla="*/ 2928730 w 3816626"/>
              <a:gd name="connsiteY8" fmla="*/ 450574 h 1956449"/>
              <a:gd name="connsiteX9" fmla="*/ 3101009 w 3816626"/>
              <a:gd name="connsiteY9" fmla="*/ 689114 h 1956449"/>
              <a:gd name="connsiteX10" fmla="*/ 3246783 w 3816626"/>
              <a:gd name="connsiteY10" fmla="*/ 278296 h 1956449"/>
              <a:gd name="connsiteX11" fmla="*/ 3816626 w 3816626"/>
              <a:gd name="connsiteY11" fmla="*/ 0 h 1956449"/>
              <a:gd name="connsiteX0" fmla="*/ 0 w 3816626"/>
              <a:gd name="connsiteY0" fmla="*/ 265044 h 1943653"/>
              <a:gd name="connsiteX1" fmla="*/ 583096 w 3816626"/>
              <a:gd name="connsiteY1" fmla="*/ 967409 h 1943653"/>
              <a:gd name="connsiteX2" fmla="*/ 658039 w 3816626"/>
              <a:gd name="connsiteY2" fmla="*/ 1073637 h 1943653"/>
              <a:gd name="connsiteX3" fmla="*/ 1338470 w 3816626"/>
              <a:gd name="connsiteY3" fmla="*/ 1431235 h 1943653"/>
              <a:gd name="connsiteX4" fmla="*/ 1447686 w 3816626"/>
              <a:gd name="connsiteY4" fmla="*/ 1756861 h 1943653"/>
              <a:gd name="connsiteX5" fmla="*/ 1722783 w 3816626"/>
              <a:gd name="connsiteY5" fmla="*/ 1934818 h 1943653"/>
              <a:gd name="connsiteX6" fmla="*/ 2425148 w 3816626"/>
              <a:gd name="connsiteY6" fmla="*/ 1789044 h 1943653"/>
              <a:gd name="connsiteX7" fmla="*/ 2756452 w 3816626"/>
              <a:gd name="connsiteY7" fmla="*/ 1007166 h 1943653"/>
              <a:gd name="connsiteX8" fmla="*/ 2928730 w 3816626"/>
              <a:gd name="connsiteY8" fmla="*/ 450574 h 1943653"/>
              <a:gd name="connsiteX9" fmla="*/ 3101009 w 3816626"/>
              <a:gd name="connsiteY9" fmla="*/ 689114 h 1943653"/>
              <a:gd name="connsiteX10" fmla="*/ 3246783 w 3816626"/>
              <a:gd name="connsiteY10" fmla="*/ 278296 h 1943653"/>
              <a:gd name="connsiteX11" fmla="*/ 3816626 w 3816626"/>
              <a:gd name="connsiteY11" fmla="*/ 0 h 1943653"/>
              <a:gd name="connsiteX0" fmla="*/ 0 w 3816626"/>
              <a:gd name="connsiteY0" fmla="*/ 265044 h 1943653"/>
              <a:gd name="connsiteX1" fmla="*/ 583096 w 3816626"/>
              <a:gd name="connsiteY1" fmla="*/ 967409 h 1943653"/>
              <a:gd name="connsiteX2" fmla="*/ 658039 w 3816626"/>
              <a:gd name="connsiteY2" fmla="*/ 1073637 h 1943653"/>
              <a:gd name="connsiteX3" fmla="*/ 1338470 w 3816626"/>
              <a:gd name="connsiteY3" fmla="*/ 1431235 h 1943653"/>
              <a:gd name="connsiteX4" fmla="*/ 1447686 w 3816626"/>
              <a:gd name="connsiteY4" fmla="*/ 1756861 h 1943653"/>
              <a:gd name="connsiteX5" fmla="*/ 1722783 w 3816626"/>
              <a:gd name="connsiteY5" fmla="*/ 1934818 h 1943653"/>
              <a:gd name="connsiteX6" fmla="*/ 2425148 w 3816626"/>
              <a:gd name="connsiteY6" fmla="*/ 1789044 h 1943653"/>
              <a:gd name="connsiteX7" fmla="*/ 2756452 w 3816626"/>
              <a:gd name="connsiteY7" fmla="*/ 1007166 h 1943653"/>
              <a:gd name="connsiteX8" fmla="*/ 3026979 w 3816626"/>
              <a:gd name="connsiteY8" fmla="*/ 780828 h 1943653"/>
              <a:gd name="connsiteX9" fmla="*/ 3101009 w 3816626"/>
              <a:gd name="connsiteY9" fmla="*/ 689114 h 1943653"/>
              <a:gd name="connsiteX10" fmla="*/ 3246783 w 3816626"/>
              <a:gd name="connsiteY10" fmla="*/ 278296 h 1943653"/>
              <a:gd name="connsiteX11" fmla="*/ 3816626 w 3816626"/>
              <a:gd name="connsiteY11" fmla="*/ 0 h 1943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6626" h="1943653">
                <a:moveTo>
                  <a:pt x="0" y="265044"/>
                </a:moveTo>
                <a:cubicBezTo>
                  <a:pt x="194365" y="570948"/>
                  <a:pt x="473423" y="832643"/>
                  <a:pt x="583096" y="967409"/>
                </a:cubicBezTo>
                <a:cubicBezTo>
                  <a:pt x="692769" y="1102175"/>
                  <a:pt x="532143" y="996333"/>
                  <a:pt x="658039" y="1073637"/>
                </a:cubicBezTo>
                <a:cubicBezTo>
                  <a:pt x="783935" y="1150941"/>
                  <a:pt x="1206862" y="1317364"/>
                  <a:pt x="1338470" y="1431235"/>
                </a:cubicBezTo>
                <a:cubicBezTo>
                  <a:pt x="1470078" y="1545106"/>
                  <a:pt x="1383634" y="1672931"/>
                  <a:pt x="1447686" y="1756861"/>
                </a:cubicBezTo>
                <a:cubicBezTo>
                  <a:pt x="1511738" y="1840791"/>
                  <a:pt x="1559873" y="1929454"/>
                  <a:pt x="1722783" y="1934818"/>
                </a:cubicBezTo>
                <a:cubicBezTo>
                  <a:pt x="1885693" y="1940182"/>
                  <a:pt x="2252870" y="1943653"/>
                  <a:pt x="2425148" y="1789044"/>
                </a:cubicBezTo>
                <a:cubicBezTo>
                  <a:pt x="2597426" y="1634435"/>
                  <a:pt x="2656147" y="1175202"/>
                  <a:pt x="2756452" y="1007166"/>
                </a:cubicBezTo>
                <a:cubicBezTo>
                  <a:pt x="2856757" y="839130"/>
                  <a:pt x="2969553" y="833837"/>
                  <a:pt x="3026979" y="780828"/>
                </a:cubicBezTo>
                <a:cubicBezTo>
                  <a:pt x="3084405" y="727819"/>
                  <a:pt x="3064375" y="772869"/>
                  <a:pt x="3101009" y="689114"/>
                </a:cubicBezTo>
                <a:cubicBezTo>
                  <a:pt x="3137643" y="605359"/>
                  <a:pt x="3127514" y="393148"/>
                  <a:pt x="3246783" y="278296"/>
                </a:cubicBezTo>
                <a:cubicBezTo>
                  <a:pt x="3366052" y="163444"/>
                  <a:pt x="3728278" y="48591"/>
                  <a:pt x="3816626" y="0"/>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ru-RU" baseline="-25000">
              <a:latin typeface="Tahoma" pitchFamily="34" charset="0"/>
              <a:ea typeface="Tahoma" pitchFamily="34" charset="0"/>
              <a:cs typeface="Tahoma" pitchFamily="34" charset="0"/>
            </a:endParaRPr>
          </a:p>
        </p:txBody>
      </p:sp>
      <p:sp>
        <p:nvSpPr>
          <p:cNvPr id="14" name="Овал 13"/>
          <p:cNvSpPr/>
          <p:nvPr/>
        </p:nvSpPr>
        <p:spPr>
          <a:xfrm>
            <a:off x="7215206" y="6357958"/>
            <a:ext cx="71438"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latin typeface="Tahoma" pitchFamily="34" charset="0"/>
              <a:ea typeface="Tahoma" pitchFamily="34" charset="0"/>
              <a:cs typeface="Tahoma" pitchFamily="34" charset="0"/>
            </a:endParaRPr>
          </a:p>
        </p:txBody>
      </p:sp>
      <p:sp>
        <p:nvSpPr>
          <p:cNvPr id="18" name="Стрелка вниз 17"/>
          <p:cNvSpPr/>
          <p:nvPr/>
        </p:nvSpPr>
        <p:spPr>
          <a:xfrm>
            <a:off x="6929454" y="4929198"/>
            <a:ext cx="57150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неподвижной точки</a:t>
            </a:r>
            <a:endParaRPr lang="ru-RU" dirty="0">
              <a:latin typeface="Tahoma" pitchFamily="34" charset="0"/>
              <a:ea typeface="Tahoma" pitchFamily="34" charset="0"/>
              <a:cs typeface="Tahoma" pitchFamily="34" charset="0"/>
            </a:endParaRPr>
          </a:p>
        </p:txBody>
      </p:sp>
      <p:graphicFrame>
        <p:nvGraphicFramePr>
          <p:cNvPr id="3" name="Объект 2"/>
          <p:cNvGraphicFramePr>
            <a:graphicFrameLocks noChangeAspect="1"/>
          </p:cNvGraphicFramePr>
          <p:nvPr/>
        </p:nvGraphicFramePr>
        <p:xfrm>
          <a:off x="2571736" y="1714488"/>
          <a:ext cx="3571900" cy="3618289"/>
        </p:xfrm>
        <a:graphic>
          <a:graphicData uri="http://schemas.openxmlformats.org/presentationml/2006/ole">
            <p:oleObj spid="_x0000_s122882" name="Формула" r:id="rId4" imgW="977760" imgH="990360" progId="Equation.3">
              <p:embed/>
            </p:oleObj>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500034" y="1428736"/>
            <a:ext cx="7215238" cy="2923877"/>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Численный метод</a:t>
            </a:r>
          </a:p>
          <a:p>
            <a:endParaRPr lang="ru-RU" dirty="0">
              <a:latin typeface="Tahoma" pitchFamily="34" charset="0"/>
              <a:ea typeface="Tahoma" pitchFamily="34" charset="0"/>
              <a:cs typeface="Tahoma" pitchFamily="34" charset="0"/>
            </a:endParaRPr>
          </a:p>
          <a:p>
            <a:pPr>
              <a:spcBef>
                <a:spcPts val="1200"/>
              </a:spcBef>
              <a:buFont typeface="Arial" pitchFamily="34" charset="0"/>
              <a:buChar char="•"/>
            </a:pPr>
            <a:r>
              <a:rPr lang="ru-RU" dirty="0" smtClean="0">
                <a:latin typeface="Tahoma" pitchFamily="34" charset="0"/>
                <a:ea typeface="Tahoma" pitchFamily="34" charset="0"/>
                <a:cs typeface="Tahoma" pitchFamily="34" charset="0"/>
              </a:rPr>
              <a:t>Совместим метод неподвижной точки с масштабированием</a:t>
            </a:r>
          </a:p>
          <a:p>
            <a:pPr>
              <a:spcBef>
                <a:spcPts val="1200"/>
              </a:spcBef>
              <a:buFont typeface="Arial" pitchFamily="34" charset="0"/>
              <a:buChar char="•"/>
            </a:pPr>
            <a:r>
              <a:rPr lang="ru-RU" dirty="0" smtClean="0">
                <a:latin typeface="Tahoma" pitchFamily="34" charset="0"/>
                <a:ea typeface="Tahoma" pitchFamily="34" charset="0"/>
                <a:cs typeface="Tahoma" pitchFamily="34" charset="0"/>
              </a:rPr>
              <a:t>Масштабировать будем с коэффициентом</a:t>
            </a:r>
          </a:p>
          <a:p>
            <a:pPr>
              <a:spcBef>
                <a:spcPts val="1200"/>
              </a:spcBef>
              <a:buFont typeface="Arial" pitchFamily="34" charset="0"/>
              <a:buChar char="•"/>
            </a:pPr>
            <a:r>
              <a:rPr lang="ru-RU" dirty="0" smtClean="0">
                <a:latin typeface="Tahoma" pitchFamily="34" charset="0"/>
                <a:ea typeface="Tahoma" pitchFamily="34" charset="0"/>
                <a:cs typeface="Tahoma" pitchFamily="34" charset="0"/>
              </a:rPr>
              <a:t>Для более плавного перехода от разрешения к разрешению коэффициент выберем близким к 1</a:t>
            </a:r>
          </a:p>
          <a:p>
            <a:pPr>
              <a:spcBef>
                <a:spcPts val="1200"/>
              </a:spcBef>
              <a:buFont typeface="Arial" pitchFamily="34" charset="0"/>
              <a:buChar char="•"/>
            </a:pPr>
            <a:r>
              <a:rPr lang="ru-RU" dirty="0" smtClean="0">
                <a:latin typeface="Tahoma" pitchFamily="34" charset="0"/>
                <a:ea typeface="Tahoma" pitchFamily="34" charset="0"/>
                <a:cs typeface="Tahoma" pitchFamily="34" charset="0"/>
              </a:rPr>
              <a:t>Используем полную пирамиду изображени</a:t>
            </a:r>
            <a:r>
              <a:rPr lang="ru-RU" dirty="0">
                <a:latin typeface="Tahoma" pitchFamily="34" charset="0"/>
                <a:ea typeface="Tahoma" pitchFamily="34" charset="0"/>
                <a:cs typeface="Tahoma" pitchFamily="34" charset="0"/>
              </a:rPr>
              <a:t>й</a:t>
            </a:r>
            <a:r>
              <a:rPr lang="ru-RU" dirty="0" smtClean="0">
                <a:latin typeface="Tahoma" pitchFamily="34" charset="0"/>
                <a:ea typeface="Tahoma" pitchFamily="34" charset="0"/>
                <a:cs typeface="Tahoma" pitchFamily="34" charset="0"/>
              </a:rPr>
              <a:t>, начиная с наименьшего возможного разрешения (например, с </a:t>
            </a:r>
            <a:r>
              <a:rPr lang="en-US" dirty="0" smtClean="0">
                <a:latin typeface="Tahoma" pitchFamily="34" charset="0"/>
                <a:ea typeface="Tahoma" pitchFamily="34" charset="0"/>
                <a:cs typeface="Tahoma" pitchFamily="34" charset="0"/>
              </a:rPr>
              <a:t>10x10)</a:t>
            </a:r>
            <a:endParaRPr lang="ru-RU" dirty="0">
              <a:latin typeface="Tahoma" pitchFamily="34" charset="0"/>
              <a:ea typeface="Tahoma" pitchFamily="34" charset="0"/>
              <a:cs typeface="Tahoma" pitchFamily="34" charset="0"/>
            </a:endParaRPr>
          </a:p>
        </p:txBody>
      </p:sp>
      <p:graphicFrame>
        <p:nvGraphicFramePr>
          <p:cNvPr id="5" name="Объект 4"/>
          <p:cNvGraphicFramePr>
            <a:graphicFrameLocks noChangeAspect="1"/>
          </p:cNvGraphicFramePr>
          <p:nvPr/>
        </p:nvGraphicFramePr>
        <p:xfrm>
          <a:off x="5214942" y="2621202"/>
          <a:ext cx="1000132" cy="307732"/>
        </p:xfrm>
        <a:graphic>
          <a:graphicData uri="http://schemas.openxmlformats.org/presentationml/2006/ole">
            <p:oleObj spid="_x0000_s28674" name="Формула" r:id="rId3" imgW="660240" imgH="203040" progId="Equation.3">
              <p:embed/>
            </p:oleObj>
          </a:graphicData>
        </a:graphic>
      </p:graphicFrame>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500034" y="1428736"/>
            <a:ext cx="6143668"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Численный метод</a:t>
            </a:r>
          </a:p>
          <a:p>
            <a:r>
              <a:rPr lang="ru-RU" dirty="0" smtClean="0">
                <a:latin typeface="Tahoma" pitchFamily="34" charset="0"/>
                <a:ea typeface="Tahoma" pitchFamily="34" charset="0"/>
                <a:cs typeface="Tahoma" pitchFamily="34" charset="0"/>
              </a:rPr>
              <a:t>Итерации по разрешению назовем внешними</a:t>
            </a:r>
            <a:endParaRPr lang="ru-RU" dirty="0">
              <a:latin typeface="Tahoma" pitchFamily="34" charset="0"/>
              <a:ea typeface="Tahoma" pitchFamily="34" charset="0"/>
              <a:cs typeface="Tahoma" pitchFamily="34" charset="0"/>
            </a:endParaRPr>
          </a:p>
        </p:txBody>
      </p:sp>
      <p:sp>
        <p:nvSpPr>
          <p:cNvPr id="4" name="TextBox 3"/>
          <p:cNvSpPr txBox="1"/>
          <p:nvPr/>
        </p:nvSpPr>
        <p:spPr>
          <a:xfrm>
            <a:off x="571472" y="2285992"/>
            <a:ext cx="8286808" cy="369332"/>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Пусть</a:t>
            </a:r>
            <a:r>
              <a:rPr lang="en-US" dirty="0" smtClean="0">
                <a:latin typeface="Tahoma" pitchFamily="34" charset="0"/>
                <a:ea typeface="Tahoma" pitchFamily="34" charset="0"/>
                <a:cs typeface="Tahoma" pitchFamily="34" charset="0"/>
              </a:rPr>
              <a:t> k – </a:t>
            </a:r>
            <a:r>
              <a:rPr lang="ru-RU" dirty="0" smtClean="0">
                <a:latin typeface="Tahoma" pitchFamily="34" charset="0"/>
                <a:ea typeface="Tahoma" pitchFamily="34" charset="0"/>
                <a:cs typeface="Tahoma" pitchFamily="34" charset="0"/>
              </a:rPr>
              <a:t>номер изображения в пирамиде (0 – самое низкое разрешение)</a:t>
            </a:r>
            <a:endParaRPr lang="ru-RU" dirty="0">
              <a:latin typeface="Tahoma" pitchFamily="34" charset="0"/>
              <a:ea typeface="Tahoma" pitchFamily="34" charset="0"/>
              <a:cs typeface="Tahoma" pitchFamily="34" charset="0"/>
            </a:endParaRPr>
          </a:p>
        </p:txBody>
      </p:sp>
      <p:graphicFrame>
        <p:nvGraphicFramePr>
          <p:cNvPr id="5" name="Объект 4"/>
          <p:cNvGraphicFramePr>
            <a:graphicFrameLocks noChangeAspect="1"/>
          </p:cNvGraphicFramePr>
          <p:nvPr/>
        </p:nvGraphicFramePr>
        <p:xfrm>
          <a:off x="692150" y="2786063"/>
          <a:ext cx="1733550" cy="400050"/>
        </p:xfrm>
        <a:graphic>
          <a:graphicData uri="http://schemas.openxmlformats.org/presentationml/2006/ole">
            <p:oleObj spid="_x0000_s29698" name="Формула" r:id="rId4" imgW="990360" imgH="228600" progId="Equation.3">
              <p:embed/>
            </p:oleObj>
          </a:graphicData>
        </a:graphic>
      </p:graphicFrame>
      <p:sp>
        <p:nvSpPr>
          <p:cNvPr id="6" name="TextBox 5"/>
          <p:cNvSpPr txBox="1"/>
          <p:nvPr/>
        </p:nvSpPr>
        <p:spPr>
          <a:xfrm>
            <a:off x="2500298" y="2786058"/>
            <a:ext cx="5715040" cy="369332"/>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 решение на </a:t>
            </a:r>
            <a:r>
              <a:rPr lang="en-US" dirty="0" smtClean="0">
                <a:latin typeface="Tahoma" pitchFamily="34" charset="0"/>
                <a:ea typeface="Tahoma" pitchFamily="34" charset="0"/>
                <a:cs typeface="Tahoma" pitchFamily="34" charset="0"/>
              </a:rPr>
              <a:t>k-</a:t>
            </a:r>
            <a:r>
              <a:rPr lang="ru-RU" dirty="0" smtClean="0">
                <a:latin typeface="Tahoma" pitchFamily="34" charset="0"/>
                <a:ea typeface="Tahoma" pitchFamily="34" charset="0"/>
                <a:cs typeface="Tahoma" pitchFamily="34" charset="0"/>
              </a:rPr>
              <a:t>ой внешней итерации</a:t>
            </a:r>
            <a:endParaRPr lang="ru-RU" dirty="0">
              <a:latin typeface="Tahoma" pitchFamily="34" charset="0"/>
              <a:ea typeface="Tahoma" pitchFamily="34" charset="0"/>
              <a:cs typeface="Tahoma" pitchFamily="34" charset="0"/>
            </a:endParaRPr>
          </a:p>
        </p:txBody>
      </p:sp>
      <p:graphicFrame>
        <p:nvGraphicFramePr>
          <p:cNvPr id="7" name="Объект 6"/>
          <p:cNvGraphicFramePr>
            <a:graphicFrameLocks noChangeAspect="1"/>
          </p:cNvGraphicFramePr>
          <p:nvPr/>
        </p:nvGraphicFramePr>
        <p:xfrm>
          <a:off x="785786" y="3500438"/>
          <a:ext cx="7603485" cy="1143008"/>
        </p:xfrm>
        <a:graphic>
          <a:graphicData uri="http://schemas.openxmlformats.org/presentationml/2006/ole">
            <p:oleObj spid="_x0000_s29699" name="Формула" r:id="rId5" imgW="3886200" imgH="583920" progId="Equation.3">
              <p:embed/>
            </p:oleObj>
          </a:graphicData>
        </a:graphic>
      </p:graphicFrame>
      <p:sp>
        <p:nvSpPr>
          <p:cNvPr id="8" name="TextBox 7"/>
          <p:cNvSpPr txBox="1"/>
          <p:nvPr/>
        </p:nvSpPr>
        <p:spPr>
          <a:xfrm>
            <a:off x="642910" y="5000636"/>
            <a:ext cx="6000792" cy="1200329"/>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Осталась нелинейность в</a:t>
            </a:r>
          </a:p>
          <a:p>
            <a:pPr>
              <a:buFont typeface="Arial" pitchFamily="34" charset="0"/>
              <a:buChar char="•"/>
            </a:pPr>
            <a:r>
              <a:rPr lang="ru-RU" dirty="0" smtClean="0">
                <a:latin typeface="Tahoma" pitchFamily="34" charset="0"/>
                <a:ea typeface="Tahoma" pitchFamily="34" charset="0"/>
                <a:cs typeface="Tahoma" pitchFamily="34" charset="0"/>
              </a:rPr>
              <a:t> </a:t>
            </a:r>
          </a:p>
          <a:p>
            <a:pPr>
              <a:buFont typeface="Arial" pitchFamily="34" charset="0"/>
              <a:buChar char="•"/>
            </a:pPr>
            <a:endParaRPr lang="ru-RU" dirty="0" smtClean="0">
              <a:latin typeface="Tahoma" pitchFamily="34" charset="0"/>
              <a:ea typeface="Tahoma" pitchFamily="34" charset="0"/>
              <a:cs typeface="Tahoma" pitchFamily="34" charset="0"/>
            </a:endParaRPr>
          </a:p>
          <a:p>
            <a:pPr>
              <a:buFont typeface="Arial" pitchFamily="34" charset="0"/>
              <a:buChar char="•"/>
            </a:pPr>
            <a:r>
              <a:rPr lang="ru-RU" dirty="0" smtClean="0">
                <a:latin typeface="Tahoma" pitchFamily="34" charset="0"/>
                <a:ea typeface="Tahoma" pitchFamily="34" charset="0"/>
                <a:cs typeface="Tahoma" pitchFamily="34" charset="0"/>
              </a:rPr>
              <a:t> </a:t>
            </a:r>
            <a:endParaRPr lang="ru-RU" dirty="0">
              <a:latin typeface="Tahoma" pitchFamily="34" charset="0"/>
              <a:ea typeface="Tahoma" pitchFamily="34" charset="0"/>
              <a:cs typeface="Tahoma" pitchFamily="34" charset="0"/>
            </a:endParaRPr>
          </a:p>
        </p:txBody>
      </p:sp>
      <p:graphicFrame>
        <p:nvGraphicFramePr>
          <p:cNvPr id="9" name="Объект 8"/>
          <p:cNvGraphicFramePr>
            <a:graphicFrameLocks noChangeAspect="1"/>
          </p:cNvGraphicFramePr>
          <p:nvPr/>
        </p:nvGraphicFramePr>
        <p:xfrm>
          <a:off x="1071538" y="5286388"/>
          <a:ext cx="642942" cy="551093"/>
        </p:xfrm>
        <a:graphic>
          <a:graphicData uri="http://schemas.openxmlformats.org/presentationml/2006/ole">
            <p:oleObj spid="_x0000_s29700" name="Формула" r:id="rId6" imgW="266400" imgH="228600" progId="Equation.3">
              <p:embed/>
            </p:oleObj>
          </a:graphicData>
        </a:graphic>
      </p:graphicFrame>
      <p:graphicFrame>
        <p:nvGraphicFramePr>
          <p:cNvPr id="10" name="Объект 9"/>
          <p:cNvGraphicFramePr>
            <a:graphicFrameLocks noChangeAspect="1"/>
          </p:cNvGraphicFramePr>
          <p:nvPr/>
        </p:nvGraphicFramePr>
        <p:xfrm>
          <a:off x="1071538" y="5786454"/>
          <a:ext cx="466971" cy="379414"/>
        </p:xfrm>
        <a:graphic>
          <a:graphicData uri="http://schemas.openxmlformats.org/presentationml/2006/ole">
            <p:oleObj spid="_x0000_s29701" name="Формула" r:id="rId7" imgW="203040" imgH="164880" progId="Equation.3">
              <p:embed/>
            </p:oleObj>
          </a:graphicData>
        </a:graphic>
      </p:graphicFrame>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500034" y="1428736"/>
            <a:ext cx="6143668"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Численный метод</a:t>
            </a:r>
          </a:p>
          <a:p>
            <a:r>
              <a:rPr lang="ru-RU" dirty="0" smtClean="0">
                <a:latin typeface="Tahoma" pitchFamily="34" charset="0"/>
                <a:ea typeface="Tahoma" pitchFamily="34" charset="0"/>
                <a:cs typeface="Tahoma" pitchFamily="34" charset="0"/>
              </a:rPr>
              <a:t>Устранение нелинейности в производных изображения</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2643174" y="2428868"/>
          <a:ext cx="4044104" cy="2643206"/>
        </p:xfrm>
        <a:graphic>
          <a:graphicData uri="http://schemas.openxmlformats.org/presentationml/2006/ole">
            <p:oleObj spid="_x0000_s30722" name="Формула" r:id="rId4" imgW="1942920" imgH="1269720" progId="Equation.3">
              <p:embed/>
            </p:oleObj>
          </a:graphicData>
        </a:graphic>
      </p:graphicFrame>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500034" y="1428736"/>
            <a:ext cx="6143668"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Численный метод</a:t>
            </a:r>
          </a:p>
          <a:p>
            <a:r>
              <a:rPr lang="ru-RU" dirty="0" smtClean="0">
                <a:latin typeface="Tahoma" pitchFamily="34" charset="0"/>
                <a:ea typeface="Tahoma" pitchFamily="34" charset="0"/>
                <a:cs typeface="Tahoma" pitchFamily="34" charset="0"/>
              </a:rPr>
              <a:t>Введем обозначения</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714348" y="2428868"/>
          <a:ext cx="7715304" cy="1080986"/>
        </p:xfrm>
        <a:graphic>
          <a:graphicData uri="http://schemas.openxmlformats.org/presentationml/2006/ole">
            <p:oleObj spid="_x0000_s31746" name="Формула" r:id="rId4" imgW="3809880" imgH="533160" progId="Equation.3">
              <p:embed/>
            </p:oleObj>
          </a:graphicData>
        </a:graphic>
      </p:graphicFrame>
      <p:graphicFrame>
        <p:nvGraphicFramePr>
          <p:cNvPr id="5" name="Объект 4"/>
          <p:cNvGraphicFramePr>
            <a:graphicFrameLocks noChangeAspect="1"/>
          </p:cNvGraphicFramePr>
          <p:nvPr/>
        </p:nvGraphicFramePr>
        <p:xfrm>
          <a:off x="785786" y="3857628"/>
          <a:ext cx="6166518" cy="658816"/>
        </p:xfrm>
        <a:graphic>
          <a:graphicData uri="http://schemas.openxmlformats.org/presentationml/2006/ole">
            <p:oleObj spid="_x0000_s31747" name="Формула" r:id="rId5" imgW="2971800" imgH="317160" progId="Equation.3">
              <p:embed/>
            </p:oleObj>
          </a:graphicData>
        </a:graphic>
      </p:graphicFrame>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500034" y="1428736"/>
            <a:ext cx="6143668"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Численный метод</a:t>
            </a:r>
          </a:p>
          <a:p>
            <a:r>
              <a:rPr lang="ru-RU" dirty="0" smtClean="0">
                <a:latin typeface="Tahoma" pitchFamily="34" charset="0"/>
                <a:ea typeface="Tahoma" pitchFamily="34" charset="0"/>
                <a:cs typeface="Tahoma" pitchFamily="34" charset="0"/>
              </a:rPr>
              <a:t>Аппроксимация слагаемого с дивергенцией</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652456" y="2428868"/>
          <a:ext cx="7777196" cy="2790665"/>
        </p:xfrm>
        <a:graphic>
          <a:graphicData uri="http://schemas.openxmlformats.org/presentationml/2006/ole">
            <p:oleObj spid="_x0000_s97282" name="Формула" r:id="rId4" imgW="3365280" imgH="1206360" progId="Equation.3">
              <p:embed/>
            </p:oleObj>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500034" y="1428736"/>
            <a:ext cx="6143668"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Численный метод</a:t>
            </a:r>
          </a:p>
          <a:p>
            <a:r>
              <a:rPr lang="ru-RU" dirty="0" smtClean="0">
                <a:latin typeface="Tahoma" pitchFamily="34" charset="0"/>
                <a:ea typeface="Tahoma" pitchFamily="34" charset="0"/>
                <a:cs typeface="Tahoma" pitchFamily="34" charset="0"/>
              </a:rPr>
              <a:t>Аппроксимация </a:t>
            </a:r>
            <a:r>
              <a:rPr lang="en-US" dirty="0" smtClean="0">
                <a:latin typeface="Tahoma" pitchFamily="34" charset="0"/>
                <a:ea typeface="Tahoma" pitchFamily="34" charset="0"/>
                <a:cs typeface="Tahoma" pitchFamily="34" charset="0"/>
              </a:rPr>
              <a:t>smooth term</a:t>
            </a:r>
            <a:endParaRPr lang="ru-RU" dirty="0">
              <a:latin typeface="Tahoma" pitchFamily="34" charset="0"/>
              <a:ea typeface="Tahoma" pitchFamily="34" charset="0"/>
              <a:cs typeface="Tahoma" pitchFamily="34" charset="0"/>
            </a:endParaRPr>
          </a:p>
        </p:txBody>
      </p:sp>
      <p:graphicFrame>
        <p:nvGraphicFramePr>
          <p:cNvPr id="4" name="Таблица 3"/>
          <p:cNvGraphicFramePr>
            <a:graphicFrameLocks noGrp="1"/>
          </p:cNvGraphicFramePr>
          <p:nvPr/>
        </p:nvGraphicFramePr>
        <p:xfrm>
          <a:off x="1714480" y="2285992"/>
          <a:ext cx="5286415" cy="3853829"/>
        </p:xfrm>
        <a:graphic>
          <a:graphicData uri="http://schemas.openxmlformats.org/drawingml/2006/table">
            <a:tbl>
              <a:tblPr firstRow="1" bandRow="1">
                <a:tableStyleId>{5940675A-B579-460E-94D1-54222C63F5DA}</a:tableStyleId>
              </a:tblPr>
              <a:tblGrid>
                <a:gridCol w="1057283"/>
                <a:gridCol w="1057283"/>
                <a:gridCol w="1057283"/>
                <a:gridCol w="1057283"/>
                <a:gridCol w="1057283"/>
              </a:tblGrid>
              <a:tr h="550547">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550547">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550547">
                <a:tc>
                  <a:txBody>
                    <a:bodyPr/>
                    <a:lstStyle/>
                    <a:p>
                      <a:endParaRPr lang="ru-RU" dirty="0"/>
                    </a:p>
                  </a:txBody>
                  <a:tcPr/>
                </a:tc>
                <a:tc>
                  <a:txBody>
                    <a:bodyPr/>
                    <a:lstStyle/>
                    <a:p>
                      <a:endParaRPr lang="ru-RU"/>
                    </a:p>
                  </a:txBody>
                  <a:tcPr/>
                </a:tc>
                <a:tc>
                  <a:txBody>
                    <a:bodyPr/>
                    <a:lstStyle/>
                    <a:p>
                      <a:endParaRPr lang="ru-RU" dirty="0"/>
                    </a:p>
                  </a:txBody>
                  <a:tcPr/>
                </a:tc>
                <a:tc>
                  <a:txBody>
                    <a:bodyPr/>
                    <a:lstStyle/>
                    <a:p>
                      <a:endParaRPr lang="ru-RU" dirty="0"/>
                    </a:p>
                  </a:txBody>
                  <a:tcPr/>
                </a:tc>
                <a:tc>
                  <a:txBody>
                    <a:bodyPr/>
                    <a:lstStyle/>
                    <a:p>
                      <a:endParaRPr lang="ru-RU"/>
                    </a:p>
                  </a:txBody>
                  <a:tcPr/>
                </a:tc>
              </a:tr>
              <a:tr h="550547">
                <a:tc>
                  <a:txBody>
                    <a:bodyPr/>
                    <a:lstStyle/>
                    <a:p>
                      <a:endParaRPr lang="ru-RU" dirty="0"/>
                    </a:p>
                  </a:txBody>
                  <a:tcPr/>
                </a:tc>
                <a:tc>
                  <a:txBody>
                    <a:bodyPr/>
                    <a:lstStyle/>
                    <a:p>
                      <a:endParaRPr lang="ru-RU"/>
                    </a:p>
                  </a:txBody>
                  <a:tcPr/>
                </a:tc>
                <a:tc>
                  <a:txBody>
                    <a:bodyPr/>
                    <a:lstStyle/>
                    <a:p>
                      <a:pPr algn="ctr"/>
                      <a:endParaRPr lang="ru-RU" dirty="0"/>
                    </a:p>
                  </a:txBody>
                  <a:tcPr>
                    <a:solidFill>
                      <a:srgbClr val="0070C0"/>
                    </a:solidFill>
                  </a:tcPr>
                </a:tc>
                <a:tc>
                  <a:txBody>
                    <a:bodyPr/>
                    <a:lstStyle/>
                    <a:p>
                      <a:endParaRPr lang="ru-RU" dirty="0"/>
                    </a:p>
                  </a:txBody>
                  <a:tcPr>
                    <a:solidFill>
                      <a:schemeClr val="accent6"/>
                    </a:solidFill>
                  </a:tcPr>
                </a:tc>
                <a:tc>
                  <a:txBody>
                    <a:bodyPr/>
                    <a:lstStyle/>
                    <a:p>
                      <a:endParaRPr lang="ru-RU" dirty="0"/>
                    </a:p>
                  </a:txBody>
                  <a:tcPr/>
                </a:tc>
              </a:tr>
              <a:tr h="550547">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r h="550547">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550547">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bl>
          </a:graphicData>
        </a:graphic>
      </p:graphicFrame>
      <p:sp>
        <p:nvSpPr>
          <p:cNvPr id="7" name="Овал 6"/>
          <p:cNvSpPr/>
          <p:nvPr/>
        </p:nvSpPr>
        <p:spPr>
          <a:xfrm>
            <a:off x="4786314" y="4143380"/>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graphicFrame>
        <p:nvGraphicFramePr>
          <p:cNvPr id="4" name="Таблица 3"/>
          <p:cNvGraphicFramePr>
            <a:graphicFrameLocks noGrp="1"/>
          </p:cNvGraphicFramePr>
          <p:nvPr/>
        </p:nvGraphicFramePr>
        <p:xfrm>
          <a:off x="1714480" y="2285992"/>
          <a:ext cx="5286415" cy="3853829"/>
        </p:xfrm>
        <a:graphic>
          <a:graphicData uri="http://schemas.openxmlformats.org/drawingml/2006/table">
            <a:tbl>
              <a:tblPr firstRow="1" bandRow="1">
                <a:tableStyleId>{5940675A-B579-460E-94D1-54222C63F5DA}</a:tableStyleId>
              </a:tblPr>
              <a:tblGrid>
                <a:gridCol w="1057283"/>
                <a:gridCol w="1057283"/>
                <a:gridCol w="1057283"/>
                <a:gridCol w="1057283"/>
                <a:gridCol w="1057283"/>
              </a:tblGrid>
              <a:tr h="550547">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550547">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550547">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dirty="0"/>
                    </a:p>
                  </a:txBody>
                  <a:tcPr/>
                </a:tc>
                <a:tc>
                  <a:txBody>
                    <a:bodyPr/>
                    <a:lstStyle/>
                    <a:p>
                      <a:endParaRPr lang="ru-RU" dirty="0"/>
                    </a:p>
                  </a:txBody>
                  <a:tcPr/>
                </a:tc>
              </a:tr>
              <a:tr h="550547">
                <a:tc>
                  <a:txBody>
                    <a:bodyPr/>
                    <a:lstStyle/>
                    <a:p>
                      <a:endParaRPr lang="ru-RU"/>
                    </a:p>
                  </a:txBody>
                  <a:tcPr/>
                </a:tc>
                <a:tc>
                  <a:txBody>
                    <a:bodyPr/>
                    <a:lstStyle/>
                    <a:p>
                      <a:endParaRPr lang="ru-RU"/>
                    </a:p>
                  </a:txBody>
                  <a:tcPr/>
                </a:tc>
                <a:tc>
                  <a:txBody>
                    <a:bodyPr/>
                    <a:lstStyle/>
                    <a:p>
                      <a:pPr algn="ctr"/>
                      <a:endParaRPr lang="ru-RU" dirty="0"/>
                    </a:p>
                  </a:txBody>
                  <a:tcPr>
                    <a:solidFill>
                      <a:srgbClr val="0070C0"/>
                    </a:solidFill>
                  </a:tcPr>
                </a:tc>
                <a:tc>
                  <a:txBody>
                    <a:bodyPr/>
                    <a:lstStyle/>
                    <a:p>
                      <a:endParaRPr lang="ru-RU" dirty="0"/>
                    </a:p>
                  </a:txBody>
                  <a:tcPr>
                    <a:solidFill>
                      <a:schemeClr val="accent6"/>
                    </a:solidFill>
                  </a:tcPr>
                </a:tc>
                <a:tc>
                  <a:txBody>
                    <a:bodyPr/>
                    <a:lstStyle/>
                    <a:p>
                      <a:endParaRPr lang="ru-RU" dirty="0"/>
                    </a:p>
                  </a:txBody>
                  <a:tcPr/>
                </a:tc>
              </a:tr>
              <a:tr h="550547">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550547">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r>
              <a:tr h="550547">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bl>
          </a:graphicData>
        </a:graphic>
      </p:graphicFrame>
      <p:sp>
        <p:nvSpPr>
          <p:cNvPr id="7" name="Овал 6"/>
          <p:cNvSpPr/>
          <p:nvPr/>
        </p:nvSpPr>
        <p:spPr>
          <a:xfrm>
            <a:off x="4786314" y="4143380"/>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6" name="Овал 5"/>
          <p:cNvSpPr/>
          <p:nvPr/>
        </p:nvSpPr>
        <p:spPr>
          <a:xfrm>
            <a:off x="5286380" y="3571876"/>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8" name="Овал 7"/>
          <p:cNvSpPr/>
          <p:nvPr/>
        </p:nvSpPr>
        <p:spPr>
          <a:xfrm>
            <a:off x="4286248" y="3571876"/>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9" name="Минус 8"/>
          <p:cNvSpPr/>
          <p:nvPr/>
        </p:nvSpPr>
        <p:spPr>
          <a:xfrm>
            <a:off x="4357686" y="3643314"/>
            <a:ext cx="1071570" cy="71438"/>
          </a:xfrm>
          <a:prstGeom prst="mathMinu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0" name="Овал 9"/>
          <p:cNvSpPr/>
          <p:nvPr/>
        </p:nvSpPr>
        <p:spPr>
          <a:xfrm>
            <a:off x="4786314" y="3571876"/>
            <a:ext cx="214314" cy="21431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1" name="TextBox 10"/>
          <p:cNvSpPr txBox="1"/>
          <p:nvPr/>
        </p:nvSpPr>
        <p:spPr>
          <a:xfrm>
            <a:off x="500034" y="1428736"/>
            <a:ext cx="6143668"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Численный метод</a:t>
            </a:r>
          </a:p>
          <a:p>
            <a:r>
              <a:rPr lang="ru-RU" dirty="0" smtClean="0">
                <a:latin typeface="Tahoma" pitchFamily="34" charset="0"/>
                <a:ea typeface="Tahoma" pitchFamily="34" charset="0"/>
                <a:cs typeface="Tahoma" pitchFamily="34" charset="0"/>
              </a:rPr>
              <a:t>Аппроксимация </a:t>
            </a:r>
            <a:r>
              <a:rPr lang="en-US" dirty="0" smtClean="0">
                <a:latin typeface="Tahoma" pitchFamily="34" charset="0"/>
                <a:ea typeface="Tahoma" pitchFamily="34" charset="0"/>
                <a:cs typeface="Tahoma" pitchFamily="34" charset="0"/>
              </a:rPr>
              <a:t>smooth term</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Компьютерное зрение</a:t>
            </a:r>
            <a:endParaRPr lang="ru-RU" dirty="0">
              <a:latin typeface="Tahoma" pitchFamily="34" charset="0"/>
              <a:ea typeface="Tahoma" pitchFamily="34" charset="0"/>
              <a:cs typeface="Tahoma" pitchFamily="34" charset="0"/>
            </a:endParaRPr>
          </a:p>
        </p:txBody>
      </p:sp>
      <p:sp>
        <p:nvSpPr>
          <p:cNvPr id="5" name="TextBox 4"/>
          <p:cNvSpPr txBox="1"/>
          <p:nvPr/>
        </p:nvSpPr>
        <p:spPr>
          <a:xfrm>
            <a:off x="285720" y="1711099"/>
            <a:ext cx="8572560" cy="646331"/>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Относительное движение между  двумя последовательными кадрами можно представить как векторное поле – </a:t>
            </a:r>
            <a:r>
              <a:rPr lang="ru-RU" b="1" dirty="0" smtClean="0">
                <a:latin typeface="Tahoma" pitchFamily="34" charset="0"/>
                <a:ea typeface="Tahoma" pitchFamily="34" charset="0"/>
                <a:cs typeface="Tahoma" pitchFamily="34" charset="0"/>
              </a:rPr>
              <a:t>оптический поток</a:t>
            </a:r>
            <a:endParaRPr lang="ru-RU" b="1" dirty="0">
              <a:latin typeface="Tahoma" pitchFamily="34" charset="0"/>
              <a:ea typeface="Tahoma" pitchFamily="34" charset="0"/>
              <a:cs typeface="Tahoma" pitchFamily="34" charset="0"/>
            </a:endParaRPr>
          </a:p>
        </p:txBody>
      </p:sp>
      <p:pic>
        <p:nvPicPr>
          <p:cNvPr id="8" name="Рисунок 7" descr="flow_example.png"/>
          <p:cNvPicPr>
            <a:picLocks noChangeAspect="1"/>
          </p:cNvPicPr>
          <p:nvPr/>
        </p:nvPicPr>
        <p:blipFill>
          <a:blip r:embed="rId3" cstate="print">
            <a:clrChange>
              <a:clrFrom>
                <a:srgbClr val="FFFFFF"/>
              </a:clrFrom>
              <a:clrTo>
                <a:srgbClr val="FFFFFF">
                  <a:alpha val="0"/>
                </a:srgbClr>
              </a:clrTo>
            </a:clrChange>
            <a:biLevel thresh="50000"/>
          </a:blip>
          <a:stretch>
            <a:fillRect/>
          </a:stretch>
        </p:blipFill>
        <p:spPr>
          <a:xfrm>
            <a:off x="3000364" y="3000372"/>
            <a:ext cx="3130200" cy="2304000"/>
          </a:xfrm>
          <a:prstGeom prst="rect">
            <a:avLst/>
          </a:prstGeom>
        </p:spPr>
      </p:pic>
      <p:pic>
        <p:nvPicPr>
          <p:cNvPr id="7" name="Рисунок 6" descr="frame11.png"/>
          <p:cNvPicPr>
            <a:picLocks noChangeAspect="1"/>
          </p:cNvPicPr>
          <p:nvPr/>
        </p:nvPicPr>
        <p:blipFill>
          <a:blip r:embed="rId4" cstate="print"/>
          <a:stretch>
            <a:fillRect/>
          </a:stretch>
        </p:blipFill>
        <p:spPr>
          <a:xfrm>
            <a:off x="6385718" y="3157306"/>
            <a:ext cx="2544000" cy="1908000"/>
          </a:xfrm>
          <a:prstGeom prst="rect">
            <a:avLst/>
          </a:prstGeom>
        </p:spPr>
      </p:pic>
      <p:pic>
        <p:nvPicPr>
          <p:cNvPr id="6" name="Рисунок 5" descr="frame10.png"/>
          <p:cNvPicPr>
            <a:picLocks noChangeAspect="1"/>
          </p:cNvPicPr>
          <p:nvPr/>
        </p:nvPicPr>
        <p:blipFill>
          <a:blip r:embed="rId5" cstate="print"/>
          <a:stretch>
            <a:fillRect/>
          </a:stretch>
        </p:blipFill>
        <p:spPr>
          <a:xfrm>
            <a:off x="242050" y="3157306"/>
            <a:ext cx="2544000" cy="1908000"/>
          </a:xfrm>
          <a:prstGeom prst="rect">
            <a:avLst/>
          </a:prstGeom>
        </p:spPr>
      </p:pic>
      <p:sp>
        <p:nvSpPr>
          <p:cNvPr id="11" name="Плюс 10"/>
          <p:cNvSpPr/>
          <p:nvPr/>
        </p:nvSpPr>
        <p:spPr>
          <a:xfrm>
            <a:off x="2786050" y="3786190"/>
            <a:ext cx="500066" cy="50006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2" name="Равно 11"/>
          <p:cNvSpPr/>
          <p:nvPr/>
        </p:nvSpPr>
        <p:spPr>
          <a:xfrm>
            <a:off x="5929322" y="3857628"/>
            <a:ext cx="428628" cy="42862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graphicFrame>
        <p:nvGraphicFramePr>
          <p:cNvPr id="4" name="Таблица 3"/>
          <p:cNvGraphicFramePr>
            <a:graphicFrameLocks noGrp="1"/>
          </p:cNvGraphicFramePr>
          <p:nvPr/>
        </p:nvGraphicFramePr>
        <p:xfrm>
          <a:off x="1714480" y="2285992"/>
          <a:ext cx="5286415" cy="3853829"/>
        </p:xfrm>
        <a:graphic>
          <a:graphicData uri="http://schemas.openxmlformats.org/drawingml/2006/table">
            <a:tbl>
              <a:tblPr firstRow="1" bandRow="1">
                <a:tableStyleId>{5940675A-B579-460E-94D1-54222C63F5DA}</a:tableStyleId>
              </a:tblPr>
              <a:tblGrid>
                <a:gridCol w="1057283"/>
                <a:gridCol w="1057283"/>
                <a:gridCol w="1057283"/>
                <a:gridCol w="1057283"/>
                <a:gridCol w="1057283"/>
              </a:tblGrid>
              <a:tr h="550547">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550547">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550547">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dirty="0"/>
                    </a:p>
                  </a:txBody>
                  <a:tcPr/>
                </a:tc>
                <a:tc>
                  <a:txBody>
                    <a:bodyPr/>
                    <a:lstStyle/>
                    <a:p>
                      <a:endParaRPr lang="ru-RU"/>
                    </a:p>
                  </a:txBody>
                  <a:tcPr/>
                </a:tc>
              </a:tr>
              <a:tr h="550547">
                <a:tc>
                  <a:txBody>
                    <a:bodyPr/>
                    <a:lstStyle/>
                    <a:p>
                      <a:endParaRPr lang="ru-RU"/>
                    </a:p>
                  </a:txBody>
                  <a:tcPr/>
                </a:tc>
                <a:tc>
                  <a:txBody>
                    <a:bodyPr/>
                    <a:lstStyle/>
                    <a:p>
                      <a:endParaRPr lang="ru-RU"/>
                    </a:p>
                  </a:txBody>
                  <a:tcPr/>
                </a:tc>
                <a:tc>
                  <a:txBody>
                    <a:bodyPr/>
                    <a:lstStyle/>
                    <a:p>
                      <a:pPr algn="ctr"/>
                      <a:endParaRPr lang="ru-RU" dirty="0"/>
                    </a:p>
                  </a:txBody>
                  <a:tcPr>
                    <a:solidFill>
                      <a:srgbClr val="0070C0"/>
                    </a:solidFill>
                  </a:tcPr>
                </a:tc>
                <a:tc>
                  <a:txBody>
                    <a:bodyPr/>
                    <a:lstStyle/>
                    <a:p>
                      <a:endParaRPr lang="ru-RU" dirty="0"/>
                    </a:p>
                  </a:txBody>
                  <a:tcPr>
                    <a:solidFill>
                      <a:schemeClr val="accent6"/>
                    </a:solidFill>
                  </a:tcPr>
                </a:tc>
                <a:tc>
                  <a:txBody>
                    <a:bodyPr/>
                    <a:lstStyle/>
                    <a:p>
                      <a:endParaRPr lang="ru-RU" dirty="0"/>
                    </a:p>
                  </a:txBody>
                  <a:tcPr/>
                </a:tc>
              </a:tr>
              <a:tr h="550547">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r>
              <a:tr h="550547">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550547">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bl>
          </a:graphicData>
        </a:graphic>
      </p:graphicFrame>
      <p:sp>
        <p:nvSpPr>
          <p:cNvPr id="7" name="Овал 6"/>
          <p:cNvSpPr/>
          <p:nvPr/>
        </p:nvSpPr>
        <p:spPr>
          <a:xfrm>
            <a:off x="4786314" y="4143380"/>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6" name="Овал 5"/>
          <p:cNvSpPr/>
          <p:nvPr/>
        </p:nvSpPr>
        <p:spPr>
          <a:xfrm>
            <a:off x="5286380" y="3571876"/>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8" name="Овал 7"/>
          <p:cNvSpPr/>
          <p:nvPr/>
        </p:nvSpPr>
        <p:spPr>
          <a:xfrm>
            <a:off x="4286248" y="3571876"/>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9" name="Минус 8"/>
          <p:cNvSpPr/>
          <p:nvPr/>
        </p:nvSpPr>
        <p:spPr>
          <a:xfrm>
            <a:off x="4357686" y="3643314"/>
            <a:ext cx="1071570" cy="71438"/>
          </a:xfrm>
          <a:prstGeom prst="mathMinu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0" name="Овал 9"/>
          <p:cNvSpPr/>
          <p:nvPr/>
        </p:nvSpPr>
        <p:spPr>
          <a:xfrm>
            <a:off x="5286380" y="4643446"/>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1" name="Овал 10"/>
          <p:cNvSpPr/>
          <p:nvPr/>
        </p:nvSpPr>
        <p:spPr>
          <a:xfrm>
            <a:off x="4286248" y="4643446"/>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2" name="Минус 11"/>
          <p:cNvSpPr/>
          <p:nvPr/>
        </p:nvSpPr>
        <p:spPr>
          <a:xfrm>
            <a:off x="4357686" y="4714884"/>
            <a:ext cx="1071570" cy="71438"/>
          </a:xfrm>
          <a:prstGeom prst="mathMinu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3" name="Овал 12"/>
          <p:cNvSpPr/>
          <p:nvPr/>
        </p:nvSpPr>
        <p:spPr>
          <a:xfrm>
            <a:off x="4786314" y="3571876"/>
            <a:ext cx="214314" cy="21431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4" name="Овал 13"/>
          <p:cNvSpPr/>
          <p:nvPr/>
        </p:nvSpPr>
        <p:spPr>
          <a:xfrm>
            <a:off x="4786314" y="4643446"/>
            <a:ext cx="214314" cy="21431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5" name="TextBox 14"/>
          <p:cNvSpPr txBox="1"/>
          <p:nvPr/>
        </p:nvSpPr>
        <p:spPr>
          <a:xfrm>
            <a:off x="500034" y="1428736"/>
            <a:ext cx="6143668"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Численный метод</a:t>
            </a:r>
          </a:p>
          <a:p>
            <a:r>
              <a:rPr lang="ru-RU" dirty="0" smtClean="0">
                <a:latin typeface="Tahoma" pitchFamily="34" charset="0"/>
                <a:ea typeface="Tahoma" pitchFamily="34" charset="0"/>
                <a:cs typeface="Tahoma" pitchFamily="34" charset="0"/>
              </a:rPr>
              <a:t>Аппроксимация </a:t>
            </a:r>
            <a:r>
              <a:rPr lang="en-US" dirty="0" smtClean="0">
                <a:latin typeface="Tahoma" pitchFamily="34" charset="0"/>
                <a:ea typeface="Tahoma" pitchFamily="34" charset="0"/>
                <a:cs typeface="Tahoma" pitchFamily="34" charset="0"/>
              </a:rPr>
              <a:t>smooth term</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graphicFrame>
        <p:nvGraphicFramePr>
          <p:cNvPr id="4" name="Таблица 3"/>
          <p:cNvGraphicFramePr>
            <a:graphicFrameLocks noGrp="1"/>
          </p:cNvGraphicFramePr>
          <p:nvPr/>
        </p:nvGraphicFramePr>
        <p:xfrm>
          <a:off x="1714480" y="2285992"/>
          <a:ext cx="5286415" cy="3853829"/>
        </p:xfrm>
        <a:graphic>
          <a:graphicData uri="http://schemas.openxmlformats.org/drawingml/2006/table">
            <a:tbl>
              <a:tblPr firstRow="1" bandRow="1">
                <a:tableStyleId>{5940675A-B579-460E-94D1-54222C63F5DA}</a:tableStyleId>
              </a:tblPr>
              <a:tblGrid>
                <a:gridCol w="1057283"/>
                <a:gridCol w="1057283"/>
                <a:gridCol w="1057283"/>
                <a:gridCol w="1057283"/>
                <a:gridCol w="1057283"/>
              </a:tblGrid>
              <a:tr h="550547">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550547">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550547">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dirty="0"/>
                    </a:p>
                  </a:txBody>
                  <a:tcPr/>
                </a:tc>
                <a:tc>
                  <a:txBody>
                    <a:bodyPr/>
                    <a:lstStyle/>
                    <a:p>
                      <a:endParaRPr lang="ru-RU"/>
                    </a:p>
                  </a:txBody>
                  <a:tcPr/>
                </a:tc>
              </a:tr>
              <a:tr h="550547">
                <a:tc>
                  <a:txBody>
                    <a:bodyPr/>
                    <a:lstStyle/>
                    <a:p>
                      <a:endParaRPr lang="ru-RU" dirty="0"/>
                    </a:p>
                  </a:txBody>
                  <a:tcPr/>
                </a:tc>
                <a:tc>
                  <a:txBody>
                    <a:bodyPr/>
                    <a:lstStyle/>
                    <a:p>
                      <a:endParaRPr lang="ru-RU"/>
                    </a:p>
                  </a:txBody>
                  <a:tcPr/>
                </a:tc>
                <a:tc>
                  <a:txBody>
                    <a:bodyPr/>
                    <a:lstStyle/>
                    <a:p>
                      <a:pPr algn="ctr"/>
                      <a:endParaRPr lang="ru-RU" dirty="0"/>
                    </a:p>
                  </a:txBody>
                  <a:tcPr>
                    <a:solidFill>
                      <a:srgbClr val="0070C0"/>
                    </a:solidFill>
                  </a:tcPr>
                </a:tc>
                <a:tc>
                  <a:txBody>
                    <a:bodyPr/>
                    <a:lstStyle/>
                    <a:p>
                      <a:endParaRPr lang="ru-RU" dirty="0"/>
                    </a:p>
                  </a:txBody>
                  <a:tcPr>
                    <a:solidFill>
                      <a:schemeClr val="accent6"/>
                    </a:solidFill>
                  </a:tcPr>
                </a:tc>
                <a:tc>
                  <a:txBody>
                    <a:bodyPr/>
                    <a:lstStyle/>
                    <a:p>
                      <a:endParaRPr lang="ru-RU" dirty="0"/>
                    </a:p>
                  </a:txBody>
                  <a:tcPr/>
                </a:tc>
              </a:tr>
              <a:tr h="550547">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550547">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r>
              <a:tr h="550547">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bl>
          </a:graphicData>
        </a:graphic>
      </p:graphicFrame>
      <p:sp>
        <p:nvSpPr>
          <p:cNvPr id="6" name="Овал 5"/>
          <p:cNvSpPr/>
          <p:nvPr/>
        </p:nvSpPr>
        <p:spPr>
          <a:xfrm>
            <a:off x="5286380" y="3571876"/>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8" name="Овал 7"/>
          <p:cNvSpPr/>
          <p:nvPr/>
        </p:nvSpPr>
        <p:spPr>
          <a:xfrm>
            <a:off x="4286248" y="3571876"/>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9" name="Минус 8"/>
          <p:cNvSpPr/>
          <p:nvPr/>
        </p:nvSpPr>
        <p:spPr>
          <a:xfrm>
            <a:off x="4357686" y="3643314"/>
            <a:ext cx="1071570" cy="71438"/>
          </a:xfrm>
          <a:prstGeom prst="mathMinus">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0" name="Овал 9"/>
          <p:cNvSpPr/>
          <p:nvPr/>
        </p:nvSpPr>
        <p:spPr>
          <a:xfrm>
            <a:off x="5286380" y="4643446"/>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1" name="Овал 10"/>
          <p:cNvSpPr/>
          <p:nvPr/>
        </p:nvSpPr>
        <p:spPr>
          <a:xfrm>
            <a:off x="4286248" y="4643446"/>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2" name="Минус 11"/>
          <p:cNvSpPr/>
          <p:nvPr/>
        </p:nvSpPr>
        <p:spPr>
          <a:xfrm>
            <a:off x="4357686" y="4714884"/>
            <a:ext cx="1071570" cy="71438"/>
          </a:xfrm>
          <a:prstGeom prst="mathMinus">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3" name="Прямоугольник 12"/>
          <p:cNvSpPr/>
          <p:nvPr/>
        </p:nvSpPr>
        <p:spPr>
          <a:xfrm>
            <a:off x="4857752" y="3643314"/>
            <a:ext cx="71438" cy="121444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4" name="Овал 13"/>
          <p:cNvSpPr/>
          <p:nvPr/>
        </p:nvSpPr>
        <p:spPr>
          <a:xfrm>
            <a:off x="4786314" y="3571876"/>
            <a:ext cx="214314" cy="21431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5" name="Овал 14"/>
          <p:cNvSpPr/>
          <p:nvPr/>
        </p:nvSpPr>
        <p:spPr>
          <a:xfrm>
            <a:off x="4786314" y="4643446"/>
            <a:ext cx="214314" cy="21431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7" name="Овал 6"/>
          <p:cNvSpPr/>
          <p:nvPr/>
        </p:nvSpPr>
        <p:spPr>
          <a:xfrm>
            <a:off x="4786314" y="4143380"/>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ahoma" pitchFamily="34" charset="0"/>
              <a:ea typeface="Tahoma" pitchFamily="34" charset="0"/>
              <a:cs typeface="Tahoma" pitchFamily="34" charset="0"/>
            </a:endParaRPr>
          </a:p>
        </p:txBody>
      </p:sp>
      <p:sp>
        <p:nvSpPr>
          <p:cNvPr id="16" name="TextBox 15"/>
          <p:cNvSpPr txBox="1"/>
          <p:nvPr/>
        </p:nvSpPr>
        <p:spPr>
          <a:xfrm>
            <a:off x="500034" y="1428736"/>
            <a:ext cx="6143668"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Численный метод</a:t>
            </a:r>
          </a:p>
          <a:p>
            <a:r>
              <a:rPr lang="ru-RU" dirty="0" smtClean="0">
                <a:latin typeface="Tahoma" pitchFamily="34" charset="0"/>
                <a:ea typeface="Tahoma" pitchFamily="34" charset="0"/>
                <a:cs typeface="Tahoma" pitchFamily="34" charset="0"/>
              </a:rPr>
              <a:t>Аппроксимация </a:t>
            </a:r>
            <a:r>
              <a:rPr lang="en-US" dirty="0" smtClean="0">
                <a:latin typeface="Tahoma" pitchFamily="34" charset="0"/>
                <a:ea typeface="Tahoma" pitchFamily="34" charset="0"/>
                <a:cs typeface="Tahoma" pitchFamily="34" charset="0"/>
              </a:rPr>
              <a:t>smooth term</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500034" y="1428736"/>
            <a:ext cx="6143668"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Численный метод</a:t>
            </a:r>
          </a:p>
          <a:p>
            <a:r>
              <a:rPr lang="ru-RU" dirty="0" smtClean="0">
                <a:latin typeface="Tahoma" pitchFamily="34" charset="0"/>
                <a:ea typeface="Tahoma" pitchFamily="34" charset="0"/>
                <a:cs typeface="Tahoma" pitchFamily="34" charset="0"/>
              </a:rPr>
              <a:t>Аппроксимация </a:t>
            </a:r>
            <a:r>
              <a:rPr lang="en-US" dirty="0" smtClean="0">
                <a:latin typeface="Tahoma" pitchFamily="34" charset="0"/>
                <a:ea typeface="Tahoma" pitchFamily="34" charset="0"/>
                <a:cs typeface="Tahoma" pitchFamily="34" charset="0"/>
              </a:rPr>
              <a:t>smooth term</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714348" y="2285992"/>
          <a:ext cx="7603045" cy="1071570"/>
        </p:xfrm>
        <a:graphic>
          <a:graphicData uri="http://schemas.openxmlformats.org/presentationml/2006/ole">
            <p:oleObj spid="_x0000_s98306" name="Формула" r:id="rId4" imgW="3784320" imgH="533160" progId="Equation.3">
              <p:embed/>
            </p:oleObj>
          </a:graphicData>
        </a:graphic>
      </p:graphicFrame>
      <p:graphicFrame>
        <p:nvGraphicFramePr>
          <p:cNvPr id="98307" name="Object 3"/>
          <p:cNvGraphicFramePr>
            <a:graphicFrameLocks noChangeAspect="1"/>
          </p:cNvGraphicFramePr>
          <p:nvPr/>
        </p:nvGraphicFramePr>
        <p:xfrm>
          <a:off x="671513" y="3643313"/>
          <a:ext cx="7629525" cy="1071562"/>
        </p:xfrm>
        <a:graphic>
          <a:graphicData uri="http://schemas.openxmlformats.org/presentationml/2006/ole">
            <p:oleObj spid="_x0000_s98307" name="Формула" r:id="rId5" imgW="3797280" imgH="533160" progId="Equation.3">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500034" y="1428736"/>
            <a:ext cx="8001056" cy="923330"/>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Численный метод</a:t>
            </a:r>
            <a:endParaRPr lang="en-US" b="1" dirty="0" smtClean="0">
              <a:latin typeface="Tahoma" pitchFamily="34" charset="0"/>
              <a:ea typeface="Tahoma" pitchFamily="34" charset="0"/>
              <a:cs typeface="Tahoma" pitchFamily="34" charset="0"/>
            </a:endParaRPr>
          </a:p>
          <a:p>
            <a:r>
              <a:rPr lang="ru-RU" dirty="0" smtClean="0">
                <a:latin typeface="Tahoma" pitchFamily="34" charset="0"/>
                <a:ea typeface="Tahoma" pitchFamily="34" charset="0"/>
                <a:cs typeface="Tahoma" pitchFamily="34" charset="0"/>
              </a:rPr>
              <a:t>Оставшаяся нелинейность в Ѱ устраняется повторным применением метода неподвижной точки</a:t>
            </a:r>
          </a:p>
        </p:txBody>
      </p:sp>
      <p:sp>
        <p:nvSpPr>
          <p:cNvPr id="16" name="TextBox 15"/>
          <p:cNvSpPr txBox="1"/>
          <p:nvPr/>
        </p:nvSpPr>
        <p:spPr>
          <a:xfrm>
            <a:off x="571472" y="2643182"/>
            <a:ext cx="2643206" cy="369332"/>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Начальные значения</a:t>
            </a:r>
            <a:endParaRPr lang="ru-RU" dirty="0">
              <a:latin typeface="Tahoma" pitchFamily="34" charset="0"/>
              <a:ea typeface="Tahoma" pitchFamily="34" charset="0"/>
              <a:cs typeface="Tahoma" pitchFamily="34" charset="0"/>
            </a:endParaRPr>
          </a:p>
        </p:txBody>
      </p:sp>
      <p:graphicFrame>
        <p:nvGraphicFramePr>
          <p:cNvPr id="17" name="Объект 16"/>
          <p:cNvGraphicFramePr>
            <a:graphicFrameLocks noChangeAspect="1"/>
          </p:cNvGraphicFramePr>
          <p:nvPr/>
        </p:nvGraphicFramePr>
        <p:xfrm>
          <a:off x="3000364" y="2571744"/>
          <a:ext cx="4191024" cy="457203"/>
        </p:xfrm>
        <a:graphic>
          <a:graphicData uri="http://schemas.openxmlformats.org/presentationml/2006/ole">
            <p:oleObj spid="_x0000_s32770" name="Формула" r:id="rId4" imgW="2095200" imgH="228600" progId="Equation.3">
              <p:embed/>
            </p:oleObj>
          </a:graphicData>
        </a:graphic>
      </p:graphicFrame>
      <p:graphicFrame>
        <p:nvGraphicFramePr>
          <p:cNvPr id="18" name="Объект 17"/>
          <p:cNvGraphicFramePr>
            <a:graphicFrameLocks noChangeAspect="1"/>
          </p:cNvGraphicFramePr>
          <p:nvPr/>
        </p:nvGraphicFramePr>
        <p:xfrm>
          <a:off x="514350" y="3429000"/>
          <a:ext cx="8220075" cy="1428750"/>
        </p:xfrm>
        <a:graphic>
          <a:graphicData uri="http://schemas.openxmlformats.org/presentationml/2006/ole">
            <p:oleObj spid="_x0000_s32771" name="Формула" r:id="rId5" imgW="4457520" imgH="774360" progId="Equation.3">
              <p:embed/>
            </p:oleObj>
          </a:graphicData>
        </a:graphic>
      </p:graphicFrame>
      <p:sp>
        <p:nvSpPr>
          <p:cNvPr id="19" name="TextBox 18"/>
          <p:cNvSpPr txBox="1"/>
          <p:nvPr/>
        </p:nvSpPr>
        <p:spPr>
          <a:xfrm>
            <a:off x="714348" y="5357826"/>
            <a:ext cx="7858180" cy="923330"/>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Полученная </a:t>
            </a:r>
            <a:r>
              <a:rPr lang="ru-RU" b="1" dirty="0" smtClean="0">
                <a:latin typeface="Tahoma" pitchFamily="34" charset="0"/>
                <a:ea typeface="Tahoma" pitchFamily="34" charset="0"/>
                <a:cs typeface="Tahoma" pitchFamily="34" charset="0"/>
              </a:rPr>
              <a:t>система уравнений </a:t>
            </a:r>
          </a:p>
          <a:p>
            <a:pPr>
              <a:buFont typeface="Arial" pitchFamily="34" charset="0"/>
              <a:buChar char="•"/>
            </a:pPr>
            <a:r>
              <a:rPr lang="ru-RU" b="1" dirty="0">
                <a:latin typeface="Tahoma" pitchFamily="34" charset="0"/>
                <a:ea typeface="Tahoma" pitchFamily="34" charset="0"/>
                <a:cs typeface="Tahoma" pitchFamily="34" charset="0"/>
              </a:rPr>
              <a:t>л</a:t>
            </a:r>
            <a:r>
              <a:rPr lang="ru-RU" b="1" dirty="0" smtClean="0">
                <a:latin typeface="Tahoma" pitchFamily="34" charset="0"/>
                <a:ea typeface="Tahoma" pitchFamily="34" charset="0"/>
                <a:cs typeface="Tahoma" pitchFamily="34" charset="0"/>
              </a:rPr>
              <a:t>инейная</a:t>
            </a:r>
          </a:p>
          <a:p>
            <a:pPr>
              <a:buFont typeface="Arial" pitchFamily="34" charset="0"/>
              <a:buChar char="•"/>
            </a:pPr>
            <a:r>
              <a:rPr lang="ru-RU" dirty="0" smtClean="0">
                <a:latin typeface="Tahoma" pitchFamily="34" charset="0"/>
                <a:ea typeface="Tahoma" pitchFamily="34" charset="0"/>
                <a:cs typeface="Tahoma" pitchFamily="34" charset="0"/>
              </a:rPr>
              <a:t>может быть решена одним из рассмотренных методов</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571472" y="1500174"/>
            <a:ext cx="8072494"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Решение линейной системы</a:t>
            </a:r>
          </a:p>
          <a:p>
            <a:r>
              <a:rPr lang="ru-RU" dirty="0" smtClean="0">
                <a:latin typeface="Tahoma" pitchFamily="34" charset="0"/>
                <a:ea typeface="Tahoma" pitchFamily="34" charset="0"/>
                <a:cs typeface="Tahoma" pitchFamily="34" charset="0"/>
              </a:rPr>
              <a:t>Используем красно-черный метод релаксации (</a:t>
            </a:r>
            <a:r>
              <a:rPr lang="en-US" b="1" dirty="0" smtClean="0">
                <a:latin typeface="Tahoma" pitchFamily="34" charset="0"/>
                <a:ea typeface="Tahoma" pitchFamily="34" charset="0"/>
                <a:cs typeface="Tahoma" pitchFamily="34" charset="0"/>
              </a:rPr>
              <a:t>Red-Black SOR</a:t>
            </a:r>
            <a:r>
              <a:rPr lang="en-US" dirty="0" smtClean="0">
                <a:latin typeface="Tahoma" pitchFamily="34" charset="0"/>
                <a:ea typeface="Tahoma" pitchFamily="34" charset="0"/>
                <a:cs typeface="Tahoma" pitchFamily="34" charset="0"/>
              </a:rPr>
              <a:t>)</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142844" y="2214554"/>
          <a:ext cx="8762711" cy="2714644"/>
        </p:xfrm>
        <a:graphic>
          <a:graphicData uri="http://schemas.openxmlformats.org/presentationml/2006/ole">
            <p:oleObj spid="_x0000_s33794" name="Формула" r:id="rId4" imgW="5574960" imgH="1726920" progId="Equation.3">
              <p:embed/>
            </p:oleObj>
          </a:graphicData>
        </a:graphic>
      </p:graphicFrame>
      <p:sp>
        <p:nvSpPr>
          <p:cNvPr id="7" name="TextBox 6"/>
          <p:cNvSpPr txBox="1"/>
          <p:nvPr/>
        </p:nvSpPr>
        <p:spPr>
          <a:xfrm>
            <a:off x="500034" y="5214950"/>
            <a:ext cx="3571900" cy="369332"/>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Граничные условия</a:t>
            </a:r>
            <a:endParaRPr lang="ru-RU" b="1" dirty="0">
              <a:latin typeface="Tahoma" pitchFamily="34" charset="0"/>
              <a:ea typeface="Tahoma" pitchFamily="34" charset="0"/>
              <a:cs typeface="Tahoma" pitchFamily="34" charset="0"/>
            </a:endParaRPr>
          </a:p>
        </p:txBody>
      </p:sp>
      <p:graphicFrame>
        <p:nvGraphicFramePr>
          <p:cNvPr id="8" name="Объект 7"/>
          <p:cNvGraphicFramePr>
            <a:graphicFrameLocks noChangeAspect="1"/>
          </p:cNvGraphicFramePr>
          <p:nvPr/>
        </p:nvGraphicFramePr>
        <p:xfrm>
          <a:off x="2571736" y="5643578"/>
          <a:ext cx="3760808" cy="660295"/>
        </p:xfrm>
        <a:graphic>
          <a:graphicData uri="http://schemas.openxmlformats.org/presentationml/2006/ole">
            <p:oleObj spid="_x0000_s33795" name="Формула" r:id="rId5" imgW="1663560" imgH="291960" progId="Equation.3">
              <p:embed/>
            </p:oleObj>
          </a:graphicData>
        </a:graphic>
      </p:graphicFrame>
      <p:cxnSp>
        <p:nvCxnSpPr>
          <p:cNvPr id="12" name="Прямая соединительная линия 11"/>
          <p:cNvCxnSpPr/>
          <p:nvPr/>
        </p:nvCxnSpPr>
        <p:spPr>
          <a:xfrm>
            <a:off x="1714480" y="2571744"/>
            <a:ext cx="714380" cy="0"/>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571472" y="1500174"/>
            <a:ext cx="8072494" cy="64633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Решение линейной системы</a:t>
            </a:r>
          </a:p>
          <a:p>
            <a:r>
              <a:rPr lang="ru-RU" dirty="0" smtClean="0">
                <a:latin typeface="Tahoma" pitchFamily="34" charset="0"/>
                <a:ea typeface="Tahoma" pitchFamily="34" charset="0"/>
                <a:cs typeface="Tahoma" pitchFamily="34" charset="0"/>
              </a:rPr>
              <a:t>Используем красно-черный метод релаксации (</a:t>
            </a:r>
            <a:r>
              <a:rPr lang="en-US" b="1" dirty="0" smtClean="0">
                <a:latin typeface="Tahoma" pitchFamily="34" charset="0"/>
                <a:ea typeface="Tahoma" pitchFamily="34" charset="0"/>
                <a:cs typeface="Tahoma" pitchFamily="34" charset="0"/>
              </a:rPr>
              <a:t>Red-Black SOR</a:t>
            </a:r>
            <a:r>
              <a:rPr lang="en-US" dirty="0" smtClean="0">
                <a:latin typeface="Tahoma" pitchFamily="34" charset="0"/>
                <a:ea typeface="Tahoma" pitchFamily="34" charset="0"/>
                <a:cs typeface="Tahoma" pitchFamily="34" charset="0"/>
              </a:rPr>
              <a:t>)</a:t>
            </a:r>
            <a:endParaRPr lang="ru-RU" dirty="0">
              <a:latin typeface="Tahoma" pitchFamily="34" charset="0"/>
              <a:ea typeface="Tahoma" pitchFamily="34" charset="0"/>
              <a:cs typeface="Tahoma" pitchFamily="34" charset="0"/>
            </a:endParaRPr>
          </a:p>
        </p:txBody>
      </p:sp>
      <p:graphicFrame>
        <p:nvGraphicFramePr>
          <p:cNvPr id="4" name="Объект 3"/>
          <p:cNvGraphicFramePr>
            <a:graphicFrameLocks noChangeAspect="1"/>
          </p:cNvGraphicFramePr>
          <p:nvPr/>
        </p:nvGraphicFramePr>
        <p:xfrm>
          <a:off x="142844" y="2571744"/>
          <a:ext cx="8762711" cy="2714644"/>
        </p:xfrm>
        <a:graphic>
          <a:graphicData uri="http://schemas.openxmlformats.org/presentationml/2006/ole">
            <p:oleObj spid="_x0000_s34818" name="Формула" r:id="rId4" imgW="5574960" imgH="1726920" progId="Equation.3">
              <p:embed/>
            </p:oleObj>
          </a:graphicData>
        </a:graphic>
      </p:graphicFrame>
      <p:sp>
        <p:nvSpPr>
          <p:cNvPr id="5" name="Прямоугольник 4"/>
          <p:cNvSpPr/>
          <p:nvPr/>
        </p:nvSpPr>
        <p:spPr>
          <a:xfrm>
            <a:off x="2285984" y="4714884"/>
            <a:ext cx="5643602" cy="57150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1285852" y="3429000"/>
            <a:ext cx="5643602" cy="57150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6000760" y="4143380"/>
            <a:ext cx="2714644" cy="42862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2285984" y="4143380"/>
            <a:ext cx="2857520" cy="4286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graphicFrame>
        <p:nvGraphicFramePr>
          <p:cNvPr id="4" name="Таблица 3"/>
          <p:cNvGraphicFramePr>
            <a:graphicFrameLocks noGrp="1"/>
          </p:cNvGraphicFramePr>
          <p:nvPr/>
        </p:nvGraphicFramePr>
        <p:xfrm>
          <a:off x="4857752" y="1857364"/>
          <a:ext cx="3833816" cy="3032134"/>
        </p:xfrm>
        <a:graphic>
          <a:graphicData uri="http://schemas.openxmlformats.org/drawingml/2006/table">
            <a:tbl>
              <a:tblPr firstRow="1" bandRow="1">
                <a:tableStyleId>{5940675A-B579-460E-94D1-54222C63F5DA}</a:tableStyleId>
              </a:tblPr>
              <a:tblGrid>
                <a:gridCol w="547688"/>
                <a:gridCol w="547688"/>
                <a:gridCol w="547688"/>
                <a:gridCol w="547688"/>
                <a:gridCol w="547688"/>
                <a:gridCol w="547688"/>
                <a:gridCol w="547688"/>
              </a:tblGrid>
              <a:tr h="433162">
                <a:tc>
                  <a:txBody>
                    <a:bodyPr/>
                    <a:lstStyle/>
                    <a:p>
                      <a:endParaRPr lang="ru-RU" dirty="0"/>
                    </a:p>
                  </a:txBody>
                  <a:tcPr/>
                </a:tc>
                <a:tc>
                  <a:txBody>
                    <a:bodyPr/>
                    <a:lstStyle/>
                    <a:p>
                      <a:endParaRPr lang="ru-RU"/>
                    </a:p>
                  </a:txBody>
                  <a:tcPr/>
                </a:tc>
                <a:tc>
                  <a:txBody>
                    <a:bodyPr/>
                    <a:lstStyle/>
                    <a:p>
                      <a:endParaRPr lang="ru-RU" dirty="0"/>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r>
              <a:tr h="433162">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433162">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r>
              <a:tr h="433162">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dirty="0"/>
                    </a:p>
                  </a:txBody>
                  <a:tcPr/>
                </a:tc>
              </a:tr>
              <a:tr h="433162">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433162">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433162">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bl>
          </a:graphicData>
        </a:graphic>
      </p:graphicFrame>
      <p:graphicFrame>
        <p:nvGraphicFramePr>
          <p:cNvPr id="5" name="Таблица 4"/>
          <p:cNvGraphicFramePr>
            <a:graphicFrameLocks noGrp="1"/>
          </p:cNvGraphicFramePr>
          <p:nvPr/>
        </p:nvGraphicFramePr>
        <p:xfrm>
          <a:off x="1071538" y="3429000"/>
          <a:ext cx="3619503" cy="2746380"/>
        </p:xfrm>
        <a:graphic>
          <a:graphicData uri="http://schemas.openxmlformats.org/drawingml/2006/table">
            <a:tbl>
              <a:tblPr firstRow="1" bandRow="1">
                <a:tableStyleId>{5940675A-B579-460E-94D1-54222C63F5DA}</a:tableStyleId>
              </a:tblPr>
              <a:tblGrid>
                <a:gridCol w="517072"/>
                <a:gridCol w="517072"/>
                <a:gridCol w="467572"/>
                <a:gridCol w="566571"/>
                <a:gridCol w="517072"/>
                <a:gridCol w="517072"/>
                <a:gridCol w="517072"/>
              </a:tblGrid>
              <a:tr h="392340">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9234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r>
              <a:tr h="392340">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92340">
                <a:tc>
                  <a:txBody>
                    <a:bodyPr/>
                    <a:lstStyle/>
                    <a:p>
                      <a:endParaRPr lang="ru-RU"/>
                    </a:p>
                  </a:txBody>
                  <a:tcPr/>
                </a:tc>
                <a:tc>
                  <a:txBody>
                    <a:bodyPr/>
                    <a:lstStyle/>
                    <a:p>
                      <a:endParaRPr lang="ru-RU"/>
                    </a:p>
                  </a:txBody>
                  <a:tcPr/>
                </a:tc>
                <a:tc>
                  <a:txBody>
                    <a:bodyPr/>
                    <a:lstStyle/>
                    <a:p>
                      <a:endParaRPr lang="ru-RU" dirty="0"/>
                    </a:p>
                  </a:txBody>
                  <a:tcPr>
                    <a:solidFill>
                      <a:srgbClr val="0070C0"/>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9234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9234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9234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bl>
          </a:graphicData>
        </a:graphic>
      </p:graphicFrame>
      <p:sp>
        <p:nvSpPr>
          <p:cNvPr id="6" name="TextBox 5"/>
          <p:cNvSpPr txBox="1"/>
          <p:nvPr/>
        </p:nvSpPr>
        <p:spPr>
          <a:xfrm>
            <a:off x="428596" y="1500174"/>
            <a:ext cx="4418197" cy="369332"/>
          </a:xfrm>
          <a:prstGeom prst="rect">
            <a:avLst/>
          </a:prstGeom>
          <a:noFill/>
        </p:spPr>
        <p:txBody>
          <a:bodyPr wrap="none" rtlCol="0">
            <a:spAutoFit/>
          </a:bodyPr>
          <a:lstStyle/>
          <a:p>
            <a:r>
              <a:rPr lang="ru-RU" dirty="0" smtClean="0">
                <a:latin typeface="Tahoma" pitchFamily="34" charset="0"/>
                <a:ea typeface="Tahoma" pitchFamily="34" charset="0"/>
                <a:cs typeface="Tahoma" pitchFamily="34" charset="0"/>
              </a:rPr>
              <a:t>Билинейная инте</a:t>
            </a:r>
            <a:r>
              <a:rPr lang="ru-RU" dirty="0">
                <a:latin typeface="Tahoma" pitchFamily="34" charset="0"/>
                <a:ea typeface="Tahoma" pitchFamily="34" charset="0"/>
                <a:cs typeface="Tahoma" pitchFamily="34" charset="0"/>
              </a:rPr>
              <a:t>р</a:t>
            </a:r>
            <a:r>
              <a:rPr lang="ru-RU" dirty="0" smtClean="0">
                <a:latin typeface="Tahoma" pitchFamily="34" charset="0"/>
                <a:ea typeface="Tahoma" pitchFamily="34" charset="0"/>
                <a:cs typeface="Tahoma" pitchFamily="34" charset="0"/>
              </a:rPr>
              <a:t>поляция для </a:t>
            </a:r>
            <a:r>
              <a:rPr lang="en-US" b="1" dirty="0" smtClean="0">
                <a:latin typeface="Tahoma" pitchFamily="34" charset="0"/>
                <a:ea typeface="Tahoma" pitchFamily="34" charset="0"/>
                <a:cs typeface="Tahoma" pitchFamily="34" charset="0"/>
              </a:rPr>
              <a:t>I(</a:t>
            </a:r>
            <a:r>
              <a:rPr lang="en-US" b="1" dirty="0" err="1" smtClean="0">
                <a:latin typeface="Tahoma" pitchFamily="34" charset="0"/>
                <a:ea typeface="Tahoma" pitchFamily="34" charset="0"/>
                <a:cs typeface="Tahoma" pitchFamily="34" charset="0"/>
              </a:rPr>
              <a:t>x+w</a:t>
            </a:r>
            <a:r>
              <a:rPr lang="en-US" b="1" dirty="0" smtClean="0">
                <a:latin typeface="Tahoma" pitchFamily="34" charset="0"/>
                <a:ea typeface="Tahoma" pitchFamily="34" charset="0"/>
                <a:cs typeface="Tahoma" pitchFamily="34" charset="0"/>
              </a:rPr>
              <a:t>)</a:t>
            </a:r>
            <a:endParaRPr lang="ru-RU" b="1" dirty="0">
              <a:latin typeface="Tahoma" pitchFamily="34" charset="0"/>
              <a:ea typeface="Tahoma" pitchFamily="34" charset="0"/>
              <a:cs typeface="Tahoma" pitchFamily="34" charset="0"/>
            </a:endParaRPr>
          </a:p>
        </p:txBody>
      </p:sp>
      <p:sp>
        <p:nvSpPr>
          <p:cNvPr id="14" name="Прямоугольник 13"/>
          <p:cNvSpPr/>
          <p:nvPr/>
        </p:nvSpPr>
        <p:spPr>
          <a:xfrm>
            <a:off x="6286512" y="2571744"/>
            <a:ext cx="50006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0" name="Прямая со стрелкой 9"/>
          <p:cNvCxnSpPr/>
          <p:nvPr/>
        </p:nvCxnSpPr>
        <p:spPr>
          <a:xfrm flipV="1">
            <a:off x="2357422" y="2786058"/>
            <a:ext cx="4143404" cy="20002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642910" y="1142984"/>
            <a:ext cx="7786742" cy="1200329"/>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Реализация</a:t>
            </a:r>
          </a:p>
          <a:p>
            <a:pPr>
              <a:buFont typeface="Arial" pitchFamily="34" charset="0"/>
              <a:buChar char="•"/>
            </a:pPr>
            <a:r>
              <a:rPr lang="ru-RU" dirty="0" smtClean="0">
                <a:latin typeface="Tahoma" pitchFamily="34" charset="0"/>
                <a:ea typeface="Tahoma" pitchFamily="34" charset="0"/>
                <a:cs typeface="Tahoma" pitchFamily="34" charset="0"/>
              </a:rPr>
              <a:t>Кадры храним в виде текстур</a:t>
            </a:r>
          </a:p>
          <a:p>
            <a:pPr>
              <a:buFont typeface="Arial" pitchFamily="34" charset="0"/>
              <a:buChar char="•"/>
            </a:pPr>
            <a:r>
              <a:rPr lang="ru-RU" dirty="0" smtClean="0">
                <a:latin typeface="Tahoma" pitchFamily="34" charset="0"/>
                <a:ea typeface="Tahoma" pitchFamily="34" charset="0"/>
                <a:cs typeface="Tahoma" pitchFamily="34" charset="0"/>
              </a:rPr>
              <a:t>Для продолжения решения с разрешения </a:t>
            </a:r>
            <a:r>
              <a:rPr lang="en-US" dirty="0" smtClean="0">
                <a:latin typeface="Tahoma" pitchFamily="34" charset="0"/>
                <a:ea typeface="Tahoma" pitchFamily="34" charset="0"/>
                <a:cs typeface="Tahoma" pitchFamily="34" charset="0"/>
              </a:rPr>
              <a:t>k </a:t>
            </a:r>
            <a:r>
              <a:rPr lang="ru-RU" dirty="0" smtClean="0">
                <a:latin typeface="Tahoma" pitchFamily="34" charset="0"/>
                <a:ea typeface="Tahoma" pitchFamily="34" charset="0"/>
                <a:cs typeface="Tahoma" pitchFamily="34" charset="0"/>
              </a:rPr>
              <a:t>на разрешение </a:t>
            </a:r>
            <a:r>
              <a:rPr lang="en-US" dirty="0" smtClean="0">
                <a:latin typeface="Tahoma" pitchFamily="34" charset="0"/>
                <a:ea typeface="Tahoma" pitchFamily="34" charset="0"/>
                <a:cs typeface="Tahoma" pitchFamily="34" charset="0"/>
              </a:rPr>
              <a:t>k+1 </a:t>
            </a:r>
            <a:r>
              <a:rPr lang="ru-RU" dirty="0" smtClean="0">
                <a:latin typeface="Tahoma" pitchFamily="34" charset="0"/>
                <a:ea typeface="Tahoma" pitchFamily="34" charset="0"/>
                <a:cs typeface="Tahoma" pitchFamily="34" charset="0"/>
              </a:rPr>
              <a:t>используем текстуры</a:t>
            </a:r>
            <a:endParaRPr lang="ru-RU" dirty="0">
              <a:latin typeface="Tahoma" pitchFamily="34" charset="0"/>
              <a:ea typeface="Tahoma" pitchFamily="34" charset="0"/>
              <a:cs typeface="Tahoma" pitchFamily="34" charset="0"/>
            </a:endParaRPr>
          </a:p>
        </p:txBody>
      </p:sp>
      <p:sp>
        <p:nvSpPr>
          <p:cNvPr id="4" name="TextBox 3"/>
          <p:cNvSpPr txBox="1"/>
          <p:nvPr/>
        </p:nvSpPr>
        <p:spPr>
          <a:xfrm>
            <a:off x="642910" y="2643182"/>
            <a:ext cx="7572428" cy="313932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Общая схема метода</a:t>
            </a:r>
          </a:p>
          <a:p>
            <a:r>
              <a:rPr lang="ru-RU" dirty="0" smtClean="0">
                <a:latin typeface="Tahoma" pitchFamily="34" charset="0"/>
                <a:ea typeface="Tahoma" pitchFamily="34" charset="0"/>
                <a:cs typeface="Tahoma" pitchFamily="34" charset="0"/>
              </a:rPr>
              <a:t>Подготовить текстуры с изображениями</a:t>
            </a:r>
          </a:p>
          <a:p>
            <a:r>
              <a:rPr lang="ru-RU" dirty="0" smtClean="0">
                <a:latin typeface="Tahoma" pitchFamily="34" charset="0"/>
                <a:ea typeface="Tahoma" pitchFamily="34" charset="0"/>
                <a:cs typeface="Tahoma" pitchFamily="34" charset="0"/>
              </a:rPr>
              <a:t>Задать начальное значения для </a:t>
            </a:r>
            <a:r>
              <a:rPr lang="en-US" dirty="0" smtClean="0">
                <a:latin typeface="Tahoma" pitchFamily="34" charset="0"/>
                <a:ea typeface="Tahoma" pitchFamily="34" charset="0"/>
                <a:cs typeface="Tahoma" pitchFamily="34" charset="0"/>
              </a:rPr>
              <a:t>u </a:t>
            </a:r>
            <a:r>
              <a:rPr lang="ru-RU" dirty="0" smtClean="0">
                <a:latin typeface="Tahoma" pitchFamily="34" charset="0"/>
                <a:ea typeface="Tahoma" pitchFamily="34" charset="0"/>
                <a:cs typeface="Tahoma" pitchFamily="34" charset="0"/>
              </a:rPr>
              <a:t>и </a:t>
            </a:r>
            <a:r>
              <a:rPr lang="en-US" dirty="0" smtClean="0">
                <a:latin typeface="Tahoma" pitchFamily="34" charset="0"/>
                <a:ea typeface="Tahoma" pitchFamily="34" charset="0"/>
                <a:cs typeface="Tahoma" pitchFamily="34" charset="0"/>
              </a:rPr>
              <a:t>v</a:t>
            </a:r>
          </a:p>
          <a:p>
            <a:pPr>
              <a:buFont typeface="Arial" pitchFamily="34" charset="0"/>
              <a:buChar char="•"/>
            </a:pPr>
            <a:r>
              <a:rPr lang="ru-RU" dirty="0" smtClean="0">
                <a:latin typeface="Tahoma" pitchFamily="34" charset="0"/>
                <a:ea typeface="Tahoma" pitchFamily="34" charset="0"/>
                <a:cs typeface="Tahoma" pitchFamily="34" charset="0"/>
              </a:rPr>
              <a:t>Для каждого разрешения, начиная с наименьшего</a:t>
            </a:r>
          </a:p>
          <a:p>
            <a:pPr lvl="1">
              <a:buFont typeface="Arial" pitchFamily="34" charset="0"/>
              <a:buChar char="•"/>
            </a:pPr>
            <a:r>
              <a:rPr lang="ru-RU" dirty="0" smtClean="0">
                <a:latin typeface="Tahoma" pitchFamily="34" charset="0"/>
                <a:ea typeface="Tahoma" pitchFamily="34" charset="0"/>
                <a:cs typeface="Tahoma" pitchFamily="34" charset="0"/>
              </a:rPr>
              <a:t>Установить начальное значение </a:t>
            </a:r>
            <a:r>
              <a:rPr lang="en-US" dirty="0" smtClean="0">
                <a:latin typeface="Tahoma" pitchFamily="34" charset="0"/>
                <a:ea typeface="Tahoma" pitchFamily="34" charset="0"/>
                <a:cs typeface="Tahoma" pitchFamily="34" charset="0"/>
              </a:rPr>
              <a:t>du, </a:t>
            </a:r>
            <a:r>
              <a:rPr lang="en-US" dirty="0" err="1" smtClean="0">
                <a:latin typeface="Tahoma" pitchFamily="34" charset="0"/>
                <a:ea typeface="Tahoma" pitchFamily="34" charset="0"/>
                <a:cs typeface="Tahoma" pitchFamily="34" charset="0"/>
              </a:rPr>
              <a:t>dv</a:t>
            </a:r>
            <a:endParaRPr lang="en-US" dirty="0" smtClean="0">
              <a:latin typeface="Tahoma" pitchFamily="34" charset="0"/>
              <a:ea typeface="Tahoma" pitchFamily="34" charset="0"/>
              <a:cs typeface="Tahoma" pitchFamily="34" charset="0"/>
            </a:endParaRPr>
          </a:p>
          <a:p>
            <a:pPr lvl="2">
              <a:buFont typeface="Arial" pitchFamily="34" charset="0"/>
              <a:buChar char="•"/>
            </a:pPr>
            <a:r>
              <a:rPr lang="ru-RU" dirty="0" smtClean="0">
                <a:latin typeface="Tahoma" pitchFamily="34" charset="0"/>
                <a:ea typeface="Tahoma" pitchFamily="34" charset="0"/>
                <a:cs typeface="Tahoma" pitchFamily="34" charset="0"/>
              </a:rPr>
              <a:t>Подготовить данные для итераций</a:t>
            </a:r>
            <a:r>
              <a:rPr lang="en-US" dirty="0" smtClean="0">
                <a:latin typeface="Tahoma" pitchFamily="34" charset="0"/>
                <a:ea typeface="Tahoma" pitchFamily="34" charset="0"/>
                <a:cs typeface="Tahoma" pitchFamily="34" charset="0"/>
              </a:rPr>
              <a:t> SOR</a:t>
            </a:r>
            <a:endParaRPr lang="ru-RU" dirty="0" smtClean="0">
              <a:latin typeface="Tahoma" pitchFamily="34" charset="0"/>
              <a:ea typeface="Tahoma" pitchFamily="34" charset="0"/>
              <a:cs typeface="Tahoma" pitchFamily="34" charset="0"/>
            </a:endParaRPr>
          </a:p>
          <a:p>
            <a:pPr lvl="2">
              <a:buFont typeface="Arial" pitchFamily="34" charset="0"/>
              <a:buChar char="•"/>
            </a:pPr>
            <a:r>
              <a:rPr lang="ru-RU" dirty="0" smtClean="0">
                <a:latin typeface="Tahoma" pitchFamily="34" charset="0"/>
                <a:ea typeface="Tahoma" pitchFamily="34" charset="0"/>
                <a:cs typeface="Tahoma" pitchFamily="34" charset="0"/>
              </a:rPr>
              <a:t>Выполнить некоторое число итераций </a:t>
            </a:r>
            <a:r>
              <a:rPr lang="en-US" dirty="0" smtClean="0">
                <a:latin typeface="Tahoma" pitchFamily="34" charset="0"/>
                <a:ea typeface="Tahoma" pitchFamily="34" charset="0"/>
                <a:cs typeface="Tahoma" pitchFamily="34" charset="0"/>
              </a:rPr>
              <a:t>SOR</a:t>
            </a:r>
            <a:endParaRPr lang="ru-RU" dirty="0" smtClean="0">
              <a:latin typeface="Tahoma" pitchFamily="34" charset="0"/>
              <a:ea typeface="Tahoma" pitchFamily="34" charset="0"/>
              <a:cs typeface="Tahoma" pitchFamily="34" charset="0"/>
            </a:endParaRPr>
          </a:p>
          <a:p>
            <a:pPr lvl="2">
              <a:buFont typeface="Arial" pitchFamily="34" charset="0"/>
              <a:buChar char="•"/>
            </a:pPr>
            <a:r>
              <a:rPr lang="ru-RU" dirty="0" smtClean="0">
                <a:latin typeface="Tahoma" pitchFamily="34" charset="0"/>
                <a:ea typeface="Tahoma" pitchFamily="34" charset="0"/>
                <a:cs typeface="Tahoma" pitchFamily="34" charset="0"/>
              </a:rPr>
              <a:t>Обновить </a:t>
            </a:r>
            <a:r>
              <a:rPr lang="en-US" dirty="0" smtClean="0">
                <a:latin typeface="Tahoma" pitchFamily="34" charset="0"/>
                <a:ea typeface="Tahoma" pitchFamily="34" charset="0"/>
                <a:cs typeface="Tahoma" pitchFamily="34" charset="0"/>
              </a:rPr>
              <a:t>u, v</a:t>
            </a:r>
          </a:p>
          <a:p>
            <a:pPr lvl="1">
              <a:buFont typeface="Arial" pitchFamily="34" charset="0"/>
              <a:buChar char="•"/>
            </a:pPr>
            <a:r>
              <a:rPr lang="ru-RU" dirty="0" smtClean="0">
                <a:latin typeface="Tahoma" pitchFamily="34" charset="0"/>
                <a:ea typeface="Tahoma" pitchFamily="34" charset="0"/>
                <a:cs typeface="Tahoma" pitchFamily="34" charset="0"/>
              </a:rPr>
              <a:t>Продолжить решение на большее разрешение</a:t>
            </a:r>
          </a:p>
          <a:p>
            <a:pPr>
              <a:buFont typeface="Arial" pitchFamily="34" charset="0"/>
              <a:buChar char="•"/>
            </a:pPr>
            <a:r>
              <a:rPr lang="ru-RU" dirty="0" smtClean="0">
                <a:latin typeface="Tahoma" pitchFamily="34" charset="0"/>
                <a:ea typeface="Tahoma" pitchFamily="34" charset="0"/>
                <a:cs typeface="Tahoma" pitchFamily="34" charset="0"/>
              </a:rPr>
              <a:t>Сохранить результат</a:t>
            </a:r>
            <a:endParaRPr lang="en-US" dirty="0" smtClean="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	</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642910" y="1142984"/>
            <a:ext cx="7786742" cy="1200329"/>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Реализация</a:t>
            </a:r>
          </a:p>
          <a:p>
            <a:pPr>
              <a:buFont typeface="Arial" pitchFamily="34" charset="0"/>
              <a:buChar char="•"/>
            </a:pPr>
            <a:r>
              <a:rPr lang="ru-RU" dirty="0" smtClean="0">
                <a:latin typeface="Tahoma" pitchFamily="34" charset="0"/>
                <a:ea typeface="Tahoma" pitchFamily="34" charset="0"/>
                <a:cs typeface="Tahoma" pitchFamily="34" charset="0"/>
              </a:rPr>
              <a:t>Кадры храним в виде текстур</a:t>
            </a:r>
          </a:p>
          <a:p>
            <a:pPr>
              <a:buFont typeface="Arial" pitchFamily="34" charset="0"/>
              <a:buChar char="•"/>
            </a:pPr>
            <a:r>
              <a:rPr lang="ru-RU" dirty="0" smtClean="0">
                <a:latin typeface="Tahoma" pitchFamily="34" charset="0"/>
                <a:ea typeface="Tahoma" pitchFamily="34" charset="0"/>
                <a:cs typeface="Tahoma" pitchFamily="34" charset="0"/>
              </a:rPr>
              <a:t>Для продолжения решения с разрешения </a:t>
            </a:r>
            <a:r>
              <a:rPr lang="en-US" dirty="0" smtClean="0">
                <a:latin typeface="Tahoma" pitchFamily="34" charset="0"/>
                <a:ea typeface="Tahoma" pitchFamily="34" charset="0"/>
                <a:cs typeface="Tahoma" pitchFamily="34" charset="0"/>
              </a:rPr>
              <a:t>k </a:t>
            </a:r>
            <a:r>
              <a:rPr lang="ru-RU" dirty="0" smtClean="0">
                <a:latin typeface="Tahoma" pitchFamily="34" charset="0"/>
                <a:ea typeface="Tahoma" pitchFamily="34" charset="0"/>
                <a:cs typeface="Tahoma" pitchFamily="34" charset="0"/>
              </a:rPr>
              <a:t>на разрешение </a:t>
            </a:r>
            <a:r>
              <a:rPr lang="en-US" dirty="0" smtClean="0">
                <a:latin typeface="Tahoma" pitchFamily="34" charset="0"/>
                <a:ea typeface="Tahoma" pitchFamily="34" charset="0"/>
                <a:cs typeface="Tahoma" pitchFamily="34" charset="0"/>
              </a:rPr>
              <a:t>k+1 </a:t>
            </a:r>
            <a:r>
              <a:rPr lang="ru-RU" dirty="0" smtClean="0">
                <a:latin typeface="Tahoma" pitchFamily="34" charset="0"/>
                <a:ea typeface="Tahoma" pitchFamily="34" charset="0"/>
                <a:cs typeface="Tahoma" pitchFamily="34" charset="0"/>
              </a:rPr>
              <a:t>используем текстуры</a:t>
            </a:r>
            <a:endParaRPr lang="ru-RU" dirty="0">
              <a:latin typeface="Tahoma" pitchFamily="34" charset="0"/>
              <a:ea typeface="Tahoma" pitchFamily="34" charset="0"/>
              <a:cs typeface="Tahoma" pitchFamily="34" charset="0"/>
            </a:endParaRPr>
          </a:p>
        </p:txBody>
      </p:sp>
      <p:sp>
        <p:nvSpPr>
          <p:cNvPr id="4" name="TextBox 3"/>
          <p:cNvSpPr txBox="1"/>
          <p:nvPr/>
        </p:nvSpPr>
        <p:spPr>
          <a:xfrm>
            <a:off x="642910" y="2643182"/>
            <a:ext cx="7572428" cy="3139321"/>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Общая схема метода</a:t>
            </a:r>
          </a:p>
          <a:p>
            <a:r>
              <a:rPr lang="ru-RU" dirty="0" smtClean="0">
                <a:latin typeface="Tahoma" pitchFamily="34" charset="0"/>
                <a:ea typeface="Tahoma" pitchFamily="34" charset="0"/>
                <a:cs typeface="Tahoma" pitchFamily="34" charset="0"/>
              </a:rPr>
              <a:t>Подготовить текстуры с изображениями</a:t>
            </a:r>
          </a:p>
          <a:p>
            <a:r>
              <a:rPr lang="ru-RU" dirty="0" smtClean="0">
                <a:latin typeface="Tahoma" pitchFamily="34" charset="0"/>
                <a:ea typeface="Tahoma" pitchFamily="34" charset="0"/>
                <a:cs typeface="Tahoma" pitchFamily="34" charset="0"/>
              </a:rPr>
              <a:t>Задать начальное значения для </a:t>
            </a:r>
            <a:r>
              <a:rPr lang="en-US" dirty="0" smtClean="0">
                <a:latin typeface="Tahoma" pitchFamily="34" charset="0"/>
                <a:ea typeface="Tahoma" pitchFamily="34" charset="0"/>
                <a:cs typeface="Tahoma" pitchFamily="34" charset="0"/>
              </a:rPr>
              <a:t>u </a:t>
            </a:r>
            <a:r>
              <a:rPr lang="ru-RU" dirty="0" smtClean="0">
                <a:latin typeface="Tahoma" pitchFamily="34" charset="0"/>
                <a:ea typeface="Tahoma" pitchFamily="34" charset="0"/>
                <a:cs typeface="Tahoma" pitchFamily="34" charset="0"/>
              </a:rPr>
              <a:t>и </a:t>
            </a:r>
            <a:r>
              <a:rPr lang="en-US" dirty="0" smtClean="0">
                <a:latin typeface="Tahoma" pitchFamily="34" charset="0"/>
                <a:ea typeface="Tahoma" pitchFamily="34" charset="0"/>
                <a:cs typeface="Tahoma" pitchFamily="34" charset="0"/>
              </a:rPr>
              <a:t>v</a:t>
            </a:r>
          </a:p>
          <a:p>
            <a:pPr>
              <a:buFont typeface="Arial" pitchFamily="34" charset="0"/>
              <a:buChar char="•"/>
            </a:pPr>
            <a:r>
              <a:rPr lang="ru-RU" dirty="0" smtClean="0">
                <a:latin typeface="Tahoma" pitchFamily="34" charset="0"/>
                <a:ea typeface="Tahoma" pitchFamily="34" charset="0"/>
                <a:cs typeface="Tahoma" pitchFamily="34" charset="0"/>
              </a:rPr>
              <a:t>Для каждого разрешения, начиная с наименьшего</a:t>
            </a:r>
          </a:p>
          <a:p>
            <a:pPr lvl="1">
              <a:buFont typeface="Arial" pitchFamily="34" charset="0"/>
              <a:buChar char="•"/>
            </a:pPr>
            <a:r>
              <a:rPr lang="ru-RU" dirty="0" smtClean="0">
                <a:latin typeface="Tahoma" pitchFamily="34" charset="0"/>
                <a:ea typeface="Tahoma" pitchFamily="34" charset="0"/>
                <a:cs typeface="Tahoma" pitchFamily="34" charset="0"/>
              </a:rPr>
              <a:t>Установить начальное значение </a:t>
            </a:r>
            <a:r>
              <a:rPr lang="en-US" dirty="0" smtClean="0">
                <a:latin typeface="Tahoma" pitchFamily="34" charset="0"/>
                <a:ea typeface="Tahoma" pitchFamily="34" charset="0"/>
                <a:cs typeface="Tahoma" pitchFamily="34" charset="0"/>
              </a:rPr>
              <a:t>du, </a:t>
            </a:r>
            <a:r>
              <a:rPr lang="en-US" dirty="0" err="1" smtClean="0">
                <a:latin typeface="Tahoma" pitchFamily="34" charset="0"/>
                <a:ea typeface="Tahoma" pitchFamily="34" charset="0"/>
                <a:cs typeface="Tahoma" pitchFamily="34" charset="0"/>
              </a:rPr>
              <a:t>dv</a:t>
            </a:r>
            <a:endParaRPr lang="en-US" dirty="0" smtClean="0">
              <a:latin typeface="Tahoma" pitchFamily="34" charset="0"/>
              <a:ea typeface="Tahoma" pitchFamily="34" charset="0"/>
              <a:cs typeface="Tahoma" pitchFamily="34" charset="0"/>
            </a:endParaRPr>
          </a:p>
          <a:p>
            <a:pPr lvl="2">
              <a:buFont typeface="Arial" pitchFamily="34" charset="0"/>
              <a:buChar char="•"/>
            </a:pPr>
            <a:r>
              <a:rPr lang="ru-RU" dirty="0" smtClean="0">
                <a:latin typeface="Tahoma" pitchFamily="34" charset="0"/>
                <a:ea typeface="Tahoma" pitchFamily="34" charset="0"/>
                <a:cs typeface="Tahoma" pitchFamily="34" charset="0"/>
              </a:rPr>
              <a:t>Подготовить данные для итераций</a:t>
            </a:r>
            <a:r>
              <a:rPr lang="en-US" dirty="0" smtClean="0">
                <a:latin typeface="Tahoma" pitchFamily="34" charset="0"/>
                <a:ea typeface="Tahoma" pitchFamily="34" charset="0"/>
                <a:cs typeface="Tahoma" pitchFamily="34" charset="0"/>
              </a:rPr>
              <a:t> SOR</a:t>
            </a:r>
            <a:endParaRPr lang="ru-RU" dirty="0" smtClean="0">
              <a:latin typeface="Tahoma" pitchFamily="34" charset="0"/>
              <a:ea typeface="Tahoma" pitchFamily="34" charset="0"/>
              <a:cs typeface="Tahoma" pitchFamily="34" charset="0"/>
            </a:endParaRPr>
          </a:p>
          <a:p>
            <a:pPr lvl="2">
              <a:buFont typeface="Arial" pitchFamily="34" charset="0"/>
              <a:buChar char="•"/>
            </a:pPr>
            <a:r>
              <a:rPr lang="ru-RU" dirty="0" smtClean="0">
                <a:latin typeface="Tahoma" pitchFamily="34" charset="0"/>
                <a:ea typeface="Tahoma" pitchFamily="34" charset="0"/>
                <a:cs typeface="Tahoma" pitchFamily="34" charset="0"/>
              </a:rPr>
              <a:t>Выполнить некоторое число итераций </a:t>
            </a:r>
            <a:r>
              <a:rPr lang="en-US" dirty="0" smtClean="0">
                <a:latin typeface="Tahoma" pitchFamily="34" charset="0"/>
                <a:ea typeface="Tahoma" pitchFamily="34" charset="0"/>
                <a:cs typeface="Tahoma" pitchFamily="34" charset="0"/>
              </a:rPr>
              <a:t>SOR</a:t>
            </a:r>
            <a:endParaRPr lang="ru-RU" dirty="0" smtClean="0">
              <a:latin typeface="Tahoma" pitchFamily="34" charset="0"/>
              <a:ea typeface="Tahoma" pitchFamily="34" charset="0"/>
              <a:cs typeface="Tahoma" pitchFamily="34" charset="0"/>
            </a:endParaRPr>
          </a:p>
          <a:p>
            <a:pPr lvl="2">
              <a:buFont typeface="Arial" pitchFamily="34" charset="0"/>
              <a:buChar char="•"/>
            </a:pPr>
            <a:r>
              <a:rPr lang="ru-RU" dirty="0" smtClean="0">
                <a:latin typeface="Tahoma" pitchFamily="34" charset="0"/>
                <a:ea typeface="Tahoma" pitchFamily="34" charset="0"/>
                <a:cs typeface="Tahoma" pitchFamily="34" charset="0"/>
              </a:rPr>
              <a:t>Обновить </a:t>
            </a:r>
            <a:r>
              <a:rPr lang="en-US" dirty="0" smtClean="0">
                <a:latin typeface="Tahoma" pitchFamily="34" charset="0"/>
                <a:ea typeface="Tahoma" pitchFamily="34" charset="0"/>
                <a:cs typeface="Tahoma" pitchFamily="34" charset="0"/>
              </a:rPr>
              <a:t>u, v</a:t>
            </a:r>
          </a:p>
          <a:p>
            <a:pPr lvl="1">
              <a:buFont typeface="Arial" pitchFamily="34" charset="0"/>
              <a:buChar char="•"/>
            </a:pPr>
            <a:r>
              <a:rPr lang="ru-RU" dirty="0" smtClean="0">
                <a:latin typeface="Tahoma" pitchFamily="34" charset="0"/>
                <a:ea typeface="Tahoma" pitchFamily="34" charset="0"/>
                <a:cs typeface="Tahoma" pitchFamily="34" charset="0"/>
              </a:rPr>
              <a:t>Продолжить решение на большее разрешение</a:t>
            </a:r>
          </a:p>
          <a:p>
            <a:pPr>
              <a:buFont typeface="Arial" pitchFamily="34" charset="0"/>
              <a:buChar char="•"/>
            </a:pPr>
            <a:r>
              <a:rPr lang="ru-RU" dirty="0" smtClean="0">
                <a:latin typeface="Tahoma" pitchFamily="34" charset="0"/>
                <a:ea typeface="Tahoma" pitchFamily="34" charset="0"/>
                <a:cs typeface="Tahoma" pitchFamily="34" charset="0"/>
              </a:rPr>
              <a:t>Сохранить результат</a:t>
            </a:r>
            <a:endParaRPr lang="en-US" dirty="0" smtClean="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	</a:t>
            </a:r>
            <a:endParaRPr lang="ru-RU" dirty="0">
              <a:latin typeface="Tahoma" pitchFamily="34" charset="0"/>
              <a:ea typeface="Tahoma" pitchFamily="34" charset="0"/>
              <a:cs typeface="Tahoma" pitchFamily="34" charset="0"/>
            </a:endParaRPr>
          </a:p>
        </p:txBody>
      </p:sp>
      <p:sp>
        <p:nvSpPr>
          <p:cNvPr id="6" name="Прямоугольник 5"/>
          <p:cNvSpPr/>
          <p:nvPr/>
        </p:nvSpPr>
        <p:spPr>
          <a:xfrm>
            <a:off x="1571604" y="4357694"/>
            <a:ext cx="571504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142976" y="3786190"/>
            <a:ext cx="6215106" cy="11430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500034" y="3500438"/>
            <a:ext cx="6929486" cy="16430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4214810" y="5500702"/>
            <a:ext cx="3214710" cy="923330"/>
          </a:xfrm>
          <a:prstGeom prst="rect">
            <a:avLst/>
          </a:prstGeom>
          <a:noFill/>
        </p:spPr>
        <p:txBody>
          <a:bodyPr wrap="square" rtlCol="0">
            <a:spAutoFit/>
          </a:bodyPr>
          <a:lstStyle/>
          <a:p>
            <a:r>
              <a:rPr lang="en-US" dirty="0" smtClean="0">
                <a:solidFill>
                  <a:srgbClr val="FF0000"/>
                </a:solidFill>
              </a:rPr>
              <a:t>warping FP iteration</a:t>
            </a:r>
          </a:p>
          <a:p>
            <a:r>
              <a:rPr lang="en-US" dirty="0" smtClean="0">
                <a:solidFill>
                  <a:srgbClr val="00B050"/>
                </a:solidFill>
              </a:rPr>
              <a:t>lagged nonlinearity FP iteration</a:t>
            </a:r>
          </a:p>
          <a:p>
            <a:r>
              <a:rPr lang="en-US" dirty="0" smtClean="0">
                <a:solidFill>
                  <a:schemeClr val="tx2"/>
                </a:solidFill>
              </a:rPr>
              <a:t>solver FP iteration</a:t>
            </a:r>
            <a:endParaRPr lang="ru-RU" dirty="0">
              <a:solidFill>
                <a:schemeClr val="tx2"/>
              </a:solidFill>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Метод </a:t>
            </a:r>
            <a:r>
              <a:rPr lang="en-US" dirty="0" err="1" smtClean="0">
                <a:latin typeface="Tahoma" pitchFamily="34" charset="0"/>
                <a:ea typeface="Tahoma" pitchFamily="34" charset="0"/>
                <a:cs typeface="Tahoma" pitchFamily="34" charset="0"/>
              </a:rPr>
              <a:t>Brox</a:t>
            </a:r>
            <a:r>
              <a:rPr lang="en-US" dirty="0" smtClean="0">
                <a:latin typeface="Tahoma" pitchFamily="34" charset="0"/>
                <a:ea typeface="Tahoma" pitchFamily="34" charset="0"/>
                <a:cs typeface="Tahoma" pitchFamily="34" charset="0"/>
              </a:rPr>
              <a:t> et al</a:t>
            </a:r>
            <a:endParaRPr lang="ru-RU" dirty="0">
              <a:latin typeface="Tahoma" pitchFamily="34" charset="0"/>
              <a:ea typeface="Tahoma" pitchFamily="34" charset="0"/>
              <a:cs typeface="Tahoma" pitchFamily="34" charset="0"/>
            </a:endParaRPr>
          </a:p>
        </p:txBody>
      </p:sp>
      <p:sp>
        <p:nvSpPr>
          <p:cNvPr id="3" name="TextBox 2"/>
          <p:cNvSpPr txBox="1"/>
          <p:nvPr/>
        </p:nvSpPr>
        <p:spPr>
          <a:xfrm>
            <a:off x="571472" y="1714488"/>
            <a:ext cx="7715304" cy="2031325"/>
          </a:xfrm>
          <a:prstGeom prst="rect">
            <a:avLst/>
          </a:prstGeom>
          <a:noFill/>
        </p:spPr>
        <p:txBody>
          <a:bodyPr wrap="square" rtlCol="0">
            <a:spAutoFit/>
          </a:bodyPr>
          <a:lstStyle/>
          <a:p>
            <a:pPr>
              <a:buFont typeface="Arial" pitchFamily="34" charset="0"/>
              <a:buChar char="•"/>
            </a:pPr>
            <a:r>
              <a:rPr lang="ru-RU" dirty="0" smtClean="0">
                <a:latin typeface="Tahoma" pitchFamily="34" charset="0"/>
                <a:ea typeface="Tahoma" pitchFamily="34" charset="0"/>
                <a:cs typeface="Tahoma" pitchFamily="34" charset="0"/>
              </a:rPr>
              <a:t>Сложные шаблоны доступа к памяти</a:t>
            </a:r>
          </a:p>
          <a:p>
            <a:pPr>
              <a:buFont typeface="Arial" pitchFamily="34" charset="0"/>
              <a:buChar char="•"/>
            </a:pPr>
            <a:r>
              <a:rPr lang="ru-RU" dirty="0" smtClean="0">
                <a:latin typeface="Tahoma" pitchFamily="34" charset="0"/>
                <a:ea typeface="Tahoma" pitchFamily="34" charset="0"/>
                <a:cs typeface="Tahoma" pitchFamily="34" charset="0"/>
              </a:rPr>
              <a:t>Большая часть данных не меняется во время итераций</a:t>
            </a:r>
          </a:p>
          <a:p>
            <a:pPr>
              <a:buFont typeface="Arial" pitchFamily="34" charset="0"/>
              <a:buChar char="•"/>
            </a:pPr>
            <a:endParaRPr lang="ru-RU" dirty="0">
              <a:latin typeface="Tahoma" pitchFamily="34" charset="0"/>
              <a:ea typeface="Tahoma" pitchFamily="34" charset="0"/>
              <a:cs typeface="Tahoma" pitchFamily="34" charset="0"/>
            </a:endParaRPr>
          </a:p>
          <a:p>
            <a:pPr>
              <a:buFont typeface="Arial" pitchFamily="34" charset="0"/>
              <a:buChar char="•"/>
            </a:pPr>
            <a:endParaRPr lang="ru-RU" dirty="0" smtClean="0">
              <a:latin typeface="Tahoma" pitchFamily="34" charset="0"/>
              <a:ea typeface="Tahoma" pitchFamily="34" charset="0"/>
              <a:cs typeface="Tahoma" pitchFamily="34" charset="0"/>
            </a:endParaRPr>
          </a:p>
          <a:p>
            <a:pPr algn="ctr"/>
            <a:r>
              <a:rPr lang="ru-RU" b="1" dirty="0" smtClean="0">
                <a:latin typeface="Tahoma" pitchFamily="34" charset="0"/>
                <a:ea typeface="Tahoma" pitchFamily="34" charset="0"/>
                <a:cs typeface="Tahoma" pitchFamily="34" charset="0"/>
              </a:rPr>
              <a:t>Используем текстуры</a:t>
            </a:r>
          </a:p>
          <a:p>
            <a:endParaRPr lang="ru-RU" dirty="0" smtClean="0">
              <a:latin typeface="Tahoma" pitchFamily="34" charset="0"/>
              <a:ea typeface="Tahoma" pitchFamily="34" charset="0"/>
              <a:cs typeface="Tahoma" pitchFamily="34" charset="0"/>
            </a:endParaRPr>
          </a:p>
          <a:p>
            <a:r>
              <a:rPr lang="ru-RU" i="1" dirty="0" smtClean="0">
                <a:latin typeface="Tahoma" pitchFamily="34" charset="0"/>
                <a:ea typeface="Tahoma" pitchFamily="34" charset="0"/>
                <a:cs typeface="Tahoma" pitchFamily="34" charset="0"/>
              </a:rPr>
              <a:t>Текстуры </a:t>
            </a:r>
            <a:r>
              <a:rPr lang="en-US" i="1" dirty="0" smtClean="0">
                <a:latin typeface="Tahoma" pitchFamily="34" charset="0"/>
                <a:ea typeface="Tahoma" pitchFamily="34" charset="0"/>
                <a:cs typeface="Tahoma" pitchFamily="34" charset="0"/>
              </a:rPr>
              <a:t>+ shared memory </a:t>
            </a:r>
            <a:r>
              <a:rPr lang="ru-RU" i="1" dirty="0" smtClean="0">
                <a:latin typeface="Tahoma" pitchFamily="34" charset="0"/>
                <a:ea typeface="Tahoma" pitchFamily="34" charset="0"/>
                <a:cs typeface="Tahoma" pitchFamily="34" charset="0"/>
              </a:rPr>
              <a:t>работает медленнее чем просто текстуры</a:t>
            </a:r>
            <a:endParaRPr lang="ru-RU" i="1" dirty="0">
              <a:latin typeface="Tahoma" pitchFamily="34" charset="0"/>
              <a:ea typeface="Tahoma" pitchFamily="34" charset="0"/>
              <a:cs typeface="Tahoma" pitchFamily="34" charset="0"/>
            </a:endParaRPr>
          </a:p>
        </p:txBody>
      </p:sp>
      <p:sp>
        <p:nvSpPr>
          <p:cNvPr id="5" name="Стрелка вниз 4"/>
          <p:cNvSpPr/>
          <p:nvPr/>
        </p:nvSpPr>
        <p:spPr>
          <a:xfrm>
            <a:off x="3643306" y="2428868"/>
            <a:ext cx="1500198"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571472" y="4714884"/>
            <a:ext cx="8143932" cy="646331"/>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Для объединения запросов при записи индексы начала строк округляем до значений, кратных </a:t>
            </a:r>
            <a:r>
              <a:rPr lang="en-US" dirty="0" smtClean="0">
                <a:latin typeface="Tahoma" pitchFamily="34" charset="0"/>
                <a:ea typeface="Tahoma" pitchFamily="34" charset="0"/>
                <a:cs typeface="Tahoma" pitchFamily="34" charset="0"/>
              </a:rPr>
              <a:t>16</a:t>
            </a:r>
            <a:endParaRPr lang="ru-RU" dirty="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Оптический поток</a:t>
            </a:r>
            <a:endParaRPr lang="ru-RU" dirty="0">
              <a:latin typeface="Tahoma" pitchFamily="34" charset="0"/>
              <a:ea typeface="Tahoma" pitchFamily="34" charset="0"/>
              <a:cs typeface="Tahoma" pitchFamily="34" charset="0"/>
            </a:endParaRPr>
          </a:p>
        </p:txBody>
      </p:sp>
      <p:sp>
        <p:nvSpPr>
          <p:cNvPr id="3" name="TextBox 2"/>
          <p:cNvSpPr txBox="1"/>
          <p:nvPr/>
        </p:nvSpPr>
        <p:spPr>
          <a:xfrm>
            <a:off x="785786" y="1428736"/>
            <a:ext cx="4143404" cy="1754326"/>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Применение</a:t>
            </a:r>
          </a:p>
          <a:p>
            <a:pPr>
              <a:buFont typeface="Arial" pitchFamily="34" charset="0"/>
              <a:buChar char="•"/>
            </a:pPr>
            <a:r>
              <a:rPr lang="ru-RU" dirty="0" smtClean="0">
                <a:latin typeface="Tahoma" pitchFamily="34" charset="0"/>
                <a:ea typeface="Tahoma" pitchFamily="34" charset="0"/>
                <a:cs typeface="Tahoma" pitchFamily="34" charset="0"/>
              </a:rPr>
              <a:t>Визуальные эффекты</a:t>
            </a:r>
          </a:p>
          <a:p>
            <a:pPr>
              <a:buFont typeface="Arial" pitchFamily="34" charset="0"/>
              <a:buChar char="•"/>
            </a:pPr>
            <a:r>
              <a:rPr lang="ru-RU" dirty="0" smtClean="0">
                <a:latin typeface="Tahoma" pitchFamily="34" charset="0"/>
                <a:ea typeface="Tahoma" pitchFamily="34" charset="0"/>
                <a:cs typeface="Tahoma" pitchFamily="34" charset="0"/>
              </a:rPr>
              <a:t>Отслеживание объектов</a:t>
            </a:r>
          </a:p>
          <a:p>
            <a:pPr>
              <a:buFont typeface="Arial" pitchFamily="34" charset="0"/>
              <a:buChar char="•"/>
            </a:pPr>
            <a:r>
              <a:rPr lang="ru-RU" dirty="0" smtClean="0">
                <a:latin typeface="Tahoma" pitchFamily="34" charset="0"/>
                <a:ea typeface="Tahoma" pitchFamily="34" charset="0"/>
                <a:cs typeface="Tahoma" pitchFamily="34" charset="0"/>
              </a:rPr>
              <a:t>Автономная навигация роботов</a:t>
            </a:r>
          </a:p>
          <a:p>
            <a:pPr>
              <a:buFont typeface="Arial" pitchFamily="34" charset="0"/>
              <a:buChar char="•"/>
            </a:pPr>
            <a:r>
              <a:rPr lang="ru-RU" dirty="0" smtClean="0">
                <a:latin typeface="Tahoma" pitchFamily="34" charset="0"/>
                <a:ea typeface="Tahoma" pitchFamily="34" charset="0"/>
                <a:cs typeface="Tahoma" pitchFamily="34" charset="0"/>
              </a:rPr>
              <a:t>Системы видеонаблюдения</a:t>
            </a:r>
          </a:p>
          <a:p>
            <a:endParaRPr lang="ru-RU" dirty="0">
              <a:latin typeface="Tahoma" pitchFamily="34" charset="0"/>
              <a:ea typeface="Tahoma" pitchFamily="34" charset="0"/>
              <a:cs typeface="Tahoma" pitchFamily="34" charset="0"/>
            </a:endParaRPr>
          </a:p>
        </p:txBody>
      </p:sp>
      <p:pic>
        <p:nvPicPr>
          <p:cNvPr id="70660" name="Picture 4" descr="http://www.fxguide.com/modules/NewsUpload/files/artofoflow/big_enemy3.jpg"/>
          <p:cNvPicPr>
            <a:picLocks noChangeAspect="1" noChangeArrowheads="1"/>
          </p:cNvPicPr>
          <p:nvPr/>
        </p:nvPicPr>
        <p:blipFill>
          <a:blip r:embed="rId3" cstate="print"/>
          <a:srcRect/>
          <a:stretch>
            <a:fillRect/>
          </a:stretch>
        </p:blipFill>
        <p:spPr bwMode="auto">
          <a:xfrm>
            <a:off x="5951932" y="2643182"/>
            <a:ext cx="2620596" cy="1188000"/>
          </a:xfrm>
          <a:prstGeom prst="rect">
            <a:avLst/>
          </a:prstGeom>
          <a:noFill/>
          <a:ln>
            <a:solidFill>
              <a:schemeClr val="tx1"/>
            </a:solidFill>
          </a:ln>
        </p:spPr>
      </p:pic>
      <p:pic>
        <p:nvPicPr>
          <p:cNvPr id="70662" name="Picture 6" descr="small"/>
          <p:cNvPicPr>
            <a:picLocks noChangeAspect="1" noChangeArrowheads="1"/>
          </p:cNvPicPr>
          <p:nvPr/>
        </p:nvPicPr>
        <p:blipFill>
          <a:blip r:embed="rId4" cstate="print"/>
          <a:srcRect/>
          <a:stretch>
            <a:fillRect/>
          </a:stretch>
        </p:blipFill>
        <p:spPr bwMode="auto">
          <a:xfrm>
            <a:off x="5951932" y="1428736"/>
            <a:ext cx="2620596" cy="1188000"/>
          </a:xfrm>
          <a:prstGeom prst="rect">
            <a:avLst/>
          </a:prstGeom>
          <a:noFill/>
          <a:ln>
            <a:solidFill>
              <a:schemeClr val="tx1"/>
            </a:solidFill>
          </a:ln>
        </p:spPr>
      </p:pic>
      <p:pic>
        <p:nvPicPr>
          <p:cNvPr id="70664" name="Picture 8" descr="small"/>
          <p:cNvPicPr>
            <a:picLocks noChangeAspect="1" noChangeArrowheads="1"/>
          </p:cNvPicPr>
          <p:nvPr/>
        </p:nvPicPr>
        <p:blipFill>
          <a:blip r:embed="rId5" cstate="print"/>
          <a:srcRect/>
          <a:stretch>
            <a:fillRect/>
          </a:stretch>
        </p:blipFill>
        <p:spPr bwMode="auto">
          <a:xfrm>
            <a:off x="5929322" y="4000504"/>
            <a:ext cx="2643206" cy="1982405"/>
          </a:xfrm>
          <a:prstGeom prst="rect">
            <a:avLst/>
          </a:prstGeom>
          <a:noFill/>
          <a:ln>
            <a:solidFill>
              <a:schemeClr val="tx1"/>
            </a:solidFill>
          </a:ln>
        </p:spPr>
      </p:pic>
      <p:pic>
        <p:nvPicPr>
          <p:cNvPr id="70666" name="Picture 10" descr="http://www.cse.unr.edu/CVL/images/traffic.jpg"/>
          <p:cNvPicPr>
            <a:picLocks noChangeAspect="1" noChangeArrowheads="1"/>
          </p:cNvPicPr>
          <p:nvPr/>
        </p:nvPicPr>
        <p:blipFill>
          <a:blip r:embed="rId6" cstate="print"/>
          <a:srcRect/>
          <a:stretch>
            <a:fillRect/>
          </a:stretch>
        </p:blipFill>
        <p:spPr bwMode="auto">
          <a:xfrm>
            <a:off x="3143240" y="4000504"/>
            <a:ext cx="2571768" cy="1951934"/>
          </a:xfrm>
          <a:prstGeom prst="rect">
            <a:avLst/>
          </a:prstGeom>
          <a:noFill/>
          <a:ln>
            <a:solidFill>
              <a:schemeClr val="tx1"/>
            </a:solidFill>
          </a:ln>
        </p:spPr>
      </p:pic>
      <p:pic>
        <p:nvPicPr>
          <p:cNvPr id="70668" name="Picture 12" descr="http://www.pages.drexel.edu/~weg22/insectSaccade.jpg"/>
          <p:cNvPicPr>
            <a:picLocks noChangeAspect="1" noChangeArrowheads="1"/>
          </p:cNvPicPr>
          <p:nvPr/>
        </p:nvPicPr>
        <p:blipFill>
          <a:blip r:embed="rId7" cstate="print"/>
          <a:srcRect/>
          <a:stretch>
            <a:fillRect/>
          </a:stretch>
        </p:blipFill>
        <p:spPr bwMode="auto">
          <a:xfrm>
            <a:off x="776260" y="4000504"/>
            <a:ext cx="2152666" cy="1933566"/>
          </a:xfrm>
          <a:prstGeom prst="rect">
            <a:avLst/>
          </a:prstGeom>
          <a:noFill/>
          <a:ln>
            <a:solidFill>
              <a:schemeClr val="tx1"/>
            </a:solidFill>
          </a:ln>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00298" y="428604"/>
            <a:ext cx="4714908" cy="538609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ru-RU" sz="3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TextBox 2"/>
          <p:cNvSpPr txBox="1"/>
          <p:nvPr/>
        </p:nvSpPr>
        <p:spPr>
          <a:xfrm>
            <a:off x="928662" y="2428868"/>
            <a:ext cx="7715304" cy="1754326"/>
          </a:xfrm>
          <a:prstGeom prst="rect">
            <a:avLst/>
          </a:prstGeom>
          <a:noFill/>
        </p:spPr>
        <p:txBody>
          <a:bodyPr wrap="square" rtlCol="0">
            <a:spAutoFit/>
          </a:bodyPr>
          <a:lstStyle/>
          <a:p>
            <a:r>
              <a:rPr lang="ru-RU" dirty="0" smtClean="0">
                <a:latin typeface="Tahoma" pitchFamily="34" charset="0"/>
                <a:ea typeface="Tahoma" pitchFamily="34" charset="0"/>
                <a:cs typeface="Tahoma" pitchFamily="34" charset="0"/>
              </a:rPr>
              <a:t>Дополнительные материалы:</a:t>
            </a:r>
          </a:p>
          <a:p>
            <a:endParaRPr lang="en-US" dirty="0" smtClean="0">
              <a:latin typeface="Tahoma" pitchFamily="34" charset="0"/>
              <a:ea typeface="Tahoma" pitchFamily="34" charset="0"/>
              <a:cs typeface="Tahoma" pitchFamily="34" charset="0"/>
            </a:endParaRPr>
          </a:p>
          <a:p>
            <a:pPr>
              <a:buFont typeface="Arial" pitchFamily="34" charset="0"/>
              <a:buChar char="•"/>
            </a:pPr>
            <a:r>
              <a:rPr lang="en-US" dirty="0" smtClean="0">
                <a:latin typeface="Tahoma" pitchFamily="34" charset="0"/>
                <a:ea typeface="Tahoma" pitchFamily="34" charset="0"/>
                <a:cs typeface="Tahoma" pitchFamily="34" charset="0"/>
              </a:rPr>
              <a:t>http://www.google.com</a:t>
            </a:r>
            <a:endParaRPr lang="ru-RU" dirty="0" smtClean="0">
              <a:latin typeface="Tahoma" pitchFamily="34" charset="0"/>
              <a:ea typeface="Tahoma" pitchFamily="34" charset="0"/>
              <a:cs typeface="Tahoma" pitchFamily="34" charset="0"/>
            </a:endParaRPr>
          </a:p>
          <a:p>
            <a:pPr>
              <a:buFont typeface="Arial" pitchFamily="34" charset="0"/>
              <a:buChar char="•"/>
            </a:pPr>
            <a:r>
              <a:rPr lang="en-US" dirty="0" smtClean="0">
                <a:latin typeface="Tahoma" pitchFamily="34" charset="0"/>
                <a:ea typeface="Tahoma" pitchFamily="34" charset="0"/>
                <a:cs typeface="Tahoma" pitchFamily="34" charset="0"/>
              </a:rPr>
              <a:t>http://www.mia.uni-saarland.de</a:t>
            </a:r>
          </a:p>
          <a:p>
            <a:pPr>
              <a:buFont typeface="Arial" pitchFamily="34" charset="0"/>
              <a:buChar char="•"/>
            </a:pPr>
            <a:r>
              <a:rPr lang="en-US" dirty="0" smtClean="0">
                <a:latin typeface="Tahoma" pitchFamily="34" charset="0"/>
                <a:ea typeface="Tahoma" pitchFamily="34" charset="0"/>
                <a:cs typeface="Tahoma" pitchFamily="34" charset="0"/>
              </a:rPr>
              <a:t>http://vision.middlebury.edu/flow/</a:t>
            </a:r>
            <a:endParaRPr lang="ru-RU" dirty="0" smtClean="0">
              <a:latin typeface="Tahoma" pitchFamily="34" charset="0"/>
              <a:ea typeface="Tahoma" pitchFamily="34" charset="0"/>
              <a:cs typeface="Tahoma" pitchFamily="34" charset="0"/>
            </a:endParaRPr>
          </a:p>
          <a:p>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ahoma" pitchFamily="34" charset="0"/>
                <a:ea typeface="Tahoma" pitchFamily="34" charset="0"/>
                <a:cs typeface="Tahoma" pitchFamily="34" charset="0"/>
              </a:rPr>
              <a:t>Оптический поток</a:t>
            </a:r>
            <a:endParaRPr lang="ru-RU" dirty="0">
              <a:latin typeface="Tahoma" pitchFamily="34" charset="0"/>
              <a:ea typeface="Tahoma" pitchFamily="34" charset="0"/>
              <a:cs typeface="Tahoma" pitchFamily="34" charset="0"/>
            </a:endParaRPr>
          </a:p>
        </p:txBody>
      </p:sp>
      <p:sp>
        <p:nvSpPr>
          <p:cNvPr id="3" name="TextBox 2"/>
          <p:cNvSpPr txBox="1"/>
          <p:nvPr/>
        </p:nvSpPr>
        <p:spPr>
          <a:xfrm>
            <a:off x="571472" y="1571612"/>
            <a:ext cx="8143932" cy="1477328"/>
          </a:xfrm>
          <a:prstGeom prst="rect">
            <a:avLst/>
          </a:prstGeom>
          <a:noFill/>
        </p:spPr>
        <p:txBody>
          <a:bodyPr wrap="square" rtlCol="0">
            <a:spAutoFit/>
          </a:bodyPr>
          <a:lstStyle/>
          <a:p>
            <a:r>
              <a:rPr lang="ru-RU" b="1" dirty="0" smtClean="0">
                <a:latin typeface="Tahoma" pitchFamily="34" charset="0"/>
                <a:ea typeface="Tahoma" pitchFamily="34" charset="0"/>
                <a:cs typeface="Tahoma" pitchFamily="34" charset="0"/>
              </a:rPr>
              <a:t>Методы нахождения</a:t>
            </a:r>
          </a:p>
          <a:p>
            <a:pPr>
              <a:buFont typeface="Arial" pitchFamily="34" charset="0"/>
              <a:buChar char="•"/>
            </a:pPr>
            <a:r>
              <a:rPr lang="ru-RU" dirty="0" smtClean="0">
                <a:latin typeface="Tahoma" pitchFamily="34" charset="0"/>
                <a:ea typeface="Tahoma" pitchFamily="34" charset="0"/>
                <a:cs typeface="Tahoma" pitchFamily="34" charset="0"/>
              </a:rPr>
              <a:t> </a:t>
            </a:r>
            <a:r>
              <a:rPr lang="ru-RU" b="1" dirty="0" smtClean="0">
                <a:latin typeface="Tahoma" pitchFamily="34" charset="0"/>
                <a:ea typeface="Tahoma" pitchFamily="34" charset="0"/>
                <a:cs typeface="Tahoma" pitchFamily="34" charset="0"/>
              </a:rPr>
              <a:t>Фазовая корреляция</a:t>
            </a:r>
          </a:p>
          <a:p>
            <a:pPr lvl="1">
              <a:buFont typeface="Arial" pitchFamily="34" charset="0"/>
              <a:buChar char="•"/>
            </a:pPr>
            <a:r>
              <a:rPr lang="ru-RU" dirty="0">
                <a:latin typeface="Tahoma" pitchFamily="34" charset="0"/>
                <a:ea typeface="Tahoma" pitchFamily="34" charset="0"/>
                <a:cs typeface="Tahoma" pitchFamily="34" charset="0"/>
              </a:rPr>
              <a:t> </a:t>
            </a:r>
            <a:r>
              <a:rPr lang="ru-RU" dirty="0" smtClean="0">
                <a:latin typeface="Tahoma" pitchFamily="34" charset="0"/>
                <a:ea typeface="Tahoma" pitchFamily="34" charset="0"/>
                <a:cs typeface="Tahoma" pitchFamily="34" charset="0"/>
              </a:rPr>
              <a:t>преобразование Фурье</a:t>
            </a:r>
          </a:p>
          <a:p>
            <a:pPr lvl="1">
              <a:buFont typeface="Arial" pitchFamily="34" charset="0"/>
              <a:buChar char="•"/>
            </a:pPr>
            <a:r>
              <a:rPr lang="ru-RU" dirty="0">
                <a:latin typeface="Tahoma" pitchFamily="34" charset="0"/>
                <a:ea typeface="Tahoma" pitchFamily="34" charset="0"/>
                <a:cs typeface="Tahoma" pitchFamily="34" charset="0"/>
              </a:rPr>
              <a:t> </a:t>
            </a:r>
            <a:r>
              <a:rPr lang="ru-RU" dirty="0" smtClean="0">
                <a:latin typeface="Tahoma" pitchFamily="34" charset="0"/>
                <a:ea typeface="Tahoma" pitchFamily="34" charset="0"/>
                <a:cs typeface="Tahoma" pitchFamily="34" charset="0"/>
              </a:rPr>
              <a:t>только прямолинейное движение</a:t>
            </a:r>
          </a:p>
          <a:p>
            <a:pPr lvl="1">
              <a:buFont typeface="Arial" pitchFamily="34" charset="0"/>
              <a:buChar char="•"/>
            </a:pPr>
            <a:r>
              <a:rPr lang="ru-RU" dirty="0" smtClean="0">
                <a:latin typeface="Tahoma" pitchFamily="34" charset="0"/>
                <a:ea typeface="Tahoma" pitchFamily="34" charset="0"/>
                <a:cs typeface="Tahoma" pitchFamily="34" charset="0"/>
              </a:rPr>
              <a:t> все точки перемещаются одинаково</a:t>
            </a:r>
          </a:p>
        </p:txBody>
      </p:sp>
      <p:pic>
        <p:nvPicPr>
          <p:cNvPr id="69634" name="Picture 2" descr="File:Phase correlation.png"/>
          <p:cNvPicPr>
            <a:picLocks noChangeAspect="1" noChangeArrowheads="1"/>
          </p:cNvPicPr>
          <p:nvPr/>
        </p:nvPicPr>
        <p:blipFill>
          <a:blip r:embed="rId3" cstate="print"/>
          <a:srcRect/>
          <a:stretch>
            <a:fillRect/>
          </a:stretch>
        </p:blipFill>
        <p:spPr bwMode="auto">
          <a:xfrm>
            <a:off x="285720" y="3097508"/>
            <a:ext cx="8663711" cy="3143272"/>
          </a:xfrm>
          <a:prstGeom prst="rect">
            <a:avLst/>
          </a:prstGeom>
          <a:noFill/>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9052</TotalTime>
  <Words>5145</Words>
  <Application>Microsoft Office PowerPoint</Application>
  <PresentationFormat>Экран (4:3)</PresentationFormat>
  <Paragraphs>866</Paragraphs>
  <Slides>81</Slides>
  <Notes>76</Notes>
  <HiddenSlides>0</HiddenSlides>
  <MMClips>0</MMClips>
  <ScaleCrop>false</ScaleCrop>
  <HeadingPairs>
    <vt:vector size="6" baseType="variant">
      <vt:variant>
        <vt:lpstr>Тема</vt:lpstr>
      </vt:variant>
      <vt:variant>
        <vt:i4>1</vt:i4>
      </vt:variant>
      <vt:variant>
        <vt:lpstr>Внедренные серверы OLE</vt:lpstr>
      </vt:variant>
      <vt:variant>
        <vt:i4>2</vt:i4>
      </vt:variant>
      <vt:variant>
        <vt:lpstr>Заголовки слайдов</vt:lpstr>
      </vt:variant>
      <vt:variant>
        <vt:i4>81</vt:i4>
      </vt:variant>
    </vt:vector>
  </HeadingPairs>
  <TitlesOfParts>
    <vt:vector size="84" baseType="lpstr">
      <vt:lpstr>Тема Office</vt:lpstr>
      <vt:lpstr>Формула</vt:lpstr>
      <vt:lpstr>Microsoft Equation 3.0</vt:lpstr>
      <vt:lpstr>PDE в обработке видео Оптический поток</vt:lpstr>
      <vt:lpstr>PDE = уравнения в частных производных</vt:lpstr>
      <vt:lpstr>Компьютерное зрение</vt:lpstr>
      <vt:lpstr>Компьютерное зрение</vt:lpstr>
      <vt:lpstr>Компьютерное зрение</vt:lpstr>
      <vt:lpstr>Компьютерное зрение</vt:lpstr>
      <vt:lpstr>Компьютерное зрение</vt:lpstr>
      <vt:lpstr>Оптический поток</vt:lpstr>
      <vt:lpstr>Оптический поток</vt:lpstr>
      <vt:lpstr>Взаимная корреляция сигналов</vt:lpstr>
      <vt:lpstr>Оптический поток</vt:lpstr>
      <vt:lpstr>Оптический поток</vt:lpstr>
      <vt:lpstr>Оптический поток</vt:lpstr>
      <vt:lpstr>Оптический поток</vt:lpstr>
      <vt:lpstr>Оптический поток</vt:lpstr>
      <vt:lpstr>Построение модели</vt:lpstr>
      <vt:lpstr>Построение модели</vt:lpstr>
      <vt:lpstr>Построение модели</vt:lpstr>
      <vt:lpstr>Построение модели</vt:lpstr>
      <vt:lpstr>Построение модели</vt:lpstr>
      <vt:lpstr>Построение модели</vt:lpstr>
      <vt:lpstr>Как визуализировать векторное поле</vt:lpstr>
      <vt:lpstr>Как оценить качество рассчитанного потока</vt:lpstr>
      <vt:lpstr>Как оценить качество рассчитанного потока</vt:lpstr>
      <vt:lpstr>Метод LUCAS-KANADE</vt:lpstr>
      <vt:lpstr>Метод Lucas-Kanade</vt:lpstr>
      <vt:lpstr>Метод Lucas-Kanade</vt:lpstr>
      <vt:lpstr>Метод Lucas-Kanade</vt:lpstr>
      <vt:lpstr>Метод Lucas-Kanade</vt:lpstr>
      <vt:lpstr>Метод Lucas-Kanade</vt:lpstr>
      <vt:lpstr>Метод Lucas-Kanade</vt:lpstr>
      <vt:lpstr>Метод Lucas-Kanade</vt:lpstr>
      <vt:lpstr>Метод Lucas-Kanade</vt:lpstr>
      <vt:lpstr>Вариационные методы</vt:lpstr>
      <vt:lpstr>Метод horn-schunk</vt:lpstr>
      <vt:lpstr>Метод Horn-Schunck</vt:lpstr>
      <vt:lpstr>Минимизация функционала</vt:lpstr>
      <vt:lpstr>Метод Horn-Schunck</vt:lpstr>
      <vt:lpstr>Метод Horn-Schunck</vt:lpstr>
      <vt:lpstr>Метод Horn-Schunck</vt:lpstr>
      <vt:lpstr>Метод Якоби для решения СЛАУ</vt:lpstr>
      <vt:lpstr>Метод Гаусса-Зейделя для решения СЛАУ</vt:lpstr>
      <vt:lpstr>Метод релаксации (SOR) для решения СЛАУ</vt:lpstr>
      <vt:lpstr>Метод Horn-Schunck</vt:lpstr>
      <vt:lpstr>Метод Horn-Schunck</vt:lpstr>
      <vt:lpstr>Красно-черная схема Гаусса-Зейделя</vt:lpstr>
      <vt:lpstr>Метод Horn-Schunck</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Метод неподвижной точки</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Метод Brox et al</vt:lpstr>
      <vt:lpstr>Слайд 80</vt:lpstr>
      <vt:lpstr>Слайд 81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User</dc:creator>
  <cp:lastModifiedBy>User</cp:lastModifiedBy>
  <cp:revision>374</cp:revision>
  <dcterms:created xsi:type="dcterms:W3CDTF">2010-03-12T09:41:12Z</dcterms:created>
  <dcterms:modified xsi:type="dcterms:W3CDTF">2010-03-23T08:52:47Z</dcterms:modified>
</cp:coreProperties>
</file>