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Default Extension="xlsx" ContentType="application/vnd.openxmlformats-officedocument.spreadsheetml.sheet"/>
  <Override PartName="/ppt/charts/chart3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6"/>
  </p:notesMasterIdLst>
  <p:handoutMasterIdLst>
    <p:handoutMasterId r:id="rId37"/>
  </p:handoutMasterIdLst>
  <p:sldIdLst>
    <p:sldId id="256" r:id="rId2"/>
    <p:sldId id="412" r:id="rId3"/>
    <p:sldId id="414" r:id="rId4"/>
    <p:sldId id="428" r:id="rId5"/>
    <p:sldId id="415" r:id="rId6"/>
    <p:sldId id="418" r:id="rId7"/>
    <p:sldId id="420" r:id="rId8"/>
    <p:sldId id="422" r:id="rId9"/>
    <p:sldId id="474" r:id="rId10"/>
    <p:sldId id="424" r:id="rId11"/>
    <p:sldId id="425" r:id="rId12"/>
    <p:sldId id="426" r:id="rId13"/>
    <p:sldId id="451" r:id="rId14"/>
    <p:sldId id="458" r:id="rId15"/>
    <p:sldId id="427" r:id="rId16"/>
    <p:sldId id="468" r:id="rId17"/>
    <p:sldId id="469" r:id="rId18"/>
    <p:sldId id="472" r:id="rId19"/>
    <p:sldId id="481" r:id="rId20"/>
    <p:sldId id="476" r:id="rId21"/>
    <p:sldId id="478" r:id="rId22"/>
    <p:sldId id="480" r:id="rId23"/>
    <p:sldId id="482" r:id="rId24"/>
    <p:sldId id="483" r:id="rId25"/>
    <p:sldId id="484" r:id="rId26"/>
    <p:sldId id="441" r:id="rId27"/>
    <p:sldId id="442" r:id="rId28"/>
    <p:sldId id="443" r:id="rId29"/>
    <p:sldId id="464" r:id="rId30"/>
    <p:sldId id="465" r:id="rId31"/>
    <p:sldId id="466" r:id="rId32"/>
    <p:sldId id="467" r:id="rId33"/>
    <p:sldId id="485" r:id="rId34"/>
    <p:sldId id="462" r:id="rId35"/>
  </p:sldIdLst>
  <p:sldSz cx="9144000" cy="6858000" type="screen4x3"/>
  <p:notesSz cx="7102475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00"/>
    <a:srgbClr val="00CC00"/>
    <a:srgbClr val="CCCCFF"/>
    <a:srgbClr val="FFFFFF"/>
    <a:srgbClr val="99FFCC"/>
    <a:srgbClr val="99FF33"/>
    <a:srgbClr val="CC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00" autoAdjust="0"/>
    <p:restoredTop sz="76042" autoAdjust="0"/>
  </p:normalViewPr>
  <p:slideViewPr>
    <p:cSldViewPr>
      <p:cViewPr>
        <p:scale>
          <a:sx n="66" d="100"/>
          <a:sy n="66" d="100"/>
        </p:scale>
        <p:origin x="-1680" y="-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3223"/>
        <p:guide pos="2237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title>
      <c:tx>
        <c:rich>
          <a:bodyPr/>
          <a:lstStyle/>
          <a:p>
            <a:pPr>
              <a:defRPr/>
            </a:pPr>
            <a:r>
              <a:rPr lang="en-US" sz="2200" b="1" i="0" u="none" strike="noStrike" baseline="0" dirty="0" smtClean="0">
                <a:solidFill>
                  <a:srgbClr val="FF0000"/>
                </a:solidFill>
              </a:rPr>
              <a:t>F</a:t>
            </a:r>
            <a:r>
              <a:rPr lang="en-US" sz="2200" b="1" i="0" u="none" strike="noStrike" baseline="0" dirty="0" smtClean="0"/>
              <a:t>(</a:t>
            </a:r>
            <a:r>
              <a:rPr lang="en-US" sz="2200" b="1" i="0" u="none" strike="noStrike" baseline="0" dirty="0" smtClean="0">
                <a:solidFill>
                  <a:srgbClr val="0000FF"/>
                </a:solidFill>
              </a:rPr>
              <a:t>net</a:t>
            </a:r>
            <a:r>
              <a:rPr lang="en-US" sz="2200" b="1" i="0" u="none" strike="noStrike" baseline="0" dirty="0" smtClean="0"/>
              <a:t>) =</a:t>
            </a:r>
            <a:r>
              <a:rPr lang="ru-RU" sz="2200" dirty="0" smtClean="0"/>
              <a:t>1</a:t>
            </a:r>
            <a:r>
              <a:rPr lang="en-US" sz="2200" dirty="0" smtClean="0"/>
              <a:t>/(1+exp(-</a:t>
            </a:r>
            <a:r>
              <a:rPr lang="en-US" sz="2200" dirty="0" smtClean="0">
                <a:solidFill>
                  <a:srgbClr val="0000FF"/>
                </a:solidFill>
              </a:rPr>
              <a:t>net</a:t>
            </a:r>
            <a:r>
              <a:rPr lang="en-US" sz="2200" dirty="0" smtClean="0"/>
              <a:t>))</a:t>
            </a:r>
            <a:endParaRPr lang="en-US" sz="2200" dirty="0"/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strRef>
              <c:f>Лист1!$B$1</c:f>
              <c:strCache>
                <c:ptCount val="1"/>
                <c:pt idx="0">
                  <c:v>Значения Y</c:v>
                </c:pt>
              </c:strCache>
            </c:strRef>
          </c:tx>
          <c:spPr>
            <a:ln w="63500"/>
          </c:spPr>
          <c:marker>
            <c:symbol val="none"/>
          </c:marker>
          <c:xVal>
            <c:numRef>
              <c:f>Лист1!$A$2:$A$18</c:f>
              <c:numCache>
                <c:formatCode>General</c:formatCode>
                <c:ptCount val="17"/>
                <c:pt idx="0">
                  <c:v>-5</c:v>
                </c:pt>
                <c:pt idx="1">
                  <c:v>-4</c:v>
                </c:pt>
                <c:pt idx="2">
                  <c:v>-3</c:v>
                </c:pt>
                <c:pt idx="3">
                  <c:v>-2.5</c:v>
                </c:pt>
                <c:pt idx="4">
                  <c:v>-2</c:v>
                </c:pt>
                <c:pt idx="5">
                  <c:v>-1.5</c:v>
                </c:pt>
                <c:pt idx="6">
                  <c:v>-1</c:v>
                </c:pt>
                <c:pt idx="7">
                  <c:v>-0.5</c:v>
                </c:pt>
                <c:pt idx="8">
                  <c:v>0</c:v>
                </c:pt>
                <c:pt idx="9">
                  <c:v>0.5</c:v>
                </c:pt>
                <c:pt idx="10">
                  <c:v>1</c:v>
                </c:pt>
                <c:pt idx="11">
                  <c:v>1.5</c:v>
                </c:pt>
                <c:pt idx="12">
                  <c:v>2</c:v>
                </c:pt>
                <c:pt idx="13">
                  <c:v>2.5</c:v>
                </c:pt>
                <c:pt idx="14">
                  <c:v>3</c:v>
                </c:pt>
                <c:pt idx="15">
                  <c:v>4</c:v>
                </c:pt>
                <c:pt idx="16">
                  <c:v>5</c:v>
                </c:pt>
              </c:numCache>
            </c:numRef>
          </c:xVal>
          <c:yVal>
            <c:numRef>
              <c:f>Лист1!$B$2:$B$18</c:f>
              <c:numCache>
                <c:formatCode>General</c:formatCode>
                <c:ptCount val="17"/>
                <c:pt idx="0">
                  <c:v>6.692850924284858E-3</c:v>
                </c:pt>
                <c:pt idx="1">
                  <c:v>1.7986209962091562E-2</c:v>
                </c:pt>
                <c:pt idx="2">
                  <c:v>4.7425873177566781E-2</c:v>
                </c:pt>
                <c:pt idx="3">
                  <c:v>7.5858180021243587E-2</c:v>
                </c:pt>
                <c:pt idx="4">
                  <c:v>0.11920292202211762</c:v>
                </c:pt>
                <c:pt idx="5">
                  <c:v>0.1824255238063564</c:v>
                </c:pt>
                <c:pt idx="6">
                  <c:v>0.26894142136999527</c:v>
                </c:pt>
                <c:pt idx="7">
                  <c:v>0.37754066879814557</c:v>
                </c:pt>
                <c:pt idx="8">
                  <c:v>0.5</c:v>
                </c:pt>
                <c:pt idx="9">
                  <c:v>0.6224593312018547</c:v>
                </c:pt>
                <c:pt idx="10">
                  <c:v>0.73105857863000523</c:v>
                </c:pt>
                <c:pt idx="11">
                  <c:v>0.81757447619364365</c:v>
                </c:pt>
                <c:pt idx="12">
                  <c:v>0.88079707797788276</c:v>
                </c:pt>
                <c:pt idx="13">
                  <c:v>0.92414181997875688</c:v>
                </c:pt>
                <c:pt idx="14">
                  <c:v>0.95257412682243336</c:v>
                </c:pt>
                <c:pt idx="15">
                  <c:v>0.98201379003790779</c:v>
                </c:pt>
                <c:pt idx="16">
                  <c:v>0.99330714907571482</c:v>
                </c:pt>
              </c:numCache>
            </c:numRef>
          </c:yVal>
          <c:smooth val="1"/>
        </c:ser>
        <c:axId val="76907648"/>
        <c:axId val="76909184"/>
      </c:scatterChart>
      <c:valAx>
        <c:axId val="76907648"/>
        <c:scaling>
          <c:orientation val="minMax"/>
          <c:max val="3"/>
          <c:min val="-3"/>
        </c:scaling>
        <c:axPos val="b"/>
        <c:numFmt formatCode="General" sourceLinked="1"/>
        <c:tickLblPos val="nextTo"/>
        <c:crossAx val="76909184"/>
        <c:crosses val="autoZero"/>
        <c:crossBetween val="midCat"/>
      </c:valAx>
      <c:valAx>
        <c:axId val="76909184"/>
        <c:scaling>
          <c:orientation val="minMax"/>
        </c:scaling>
        <c:axPos val="l"/>
        <c:majorGridlines/>
        <c:numFmt formatCode="General" sourceLinked="1"/>
        <c:tickLblPos val="nextTo"/>
        <c:crossAx val="76907648"/>
        <c:crosses val="autoZero"/>
        <c:crossBetween val="midCat"/>
      </c:valAx>
    </c:plotArea>
    <c:plotVisOnly val="1"/>
  </c:chart>
  <c:txPr>
    <a:bodyPr/>
    <a:lstStyle/>
    <a:p>
      <a:pPr>
        <a:defRPr sz="1800"/>
      </a:pPr>
      <a:endParaRPr lang="ru-RU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title>
      <c:tx>
        <c:rich>
          <a:bodyPr/>
          <a:lstStyle/>
          <a:p>
            <a:pPr>
              <a:defRPr/>
            </a:pPr>
            <a:r>
              <a:rPr lang="en-US" sz="2160" b="1" i="0" u="none" strike="noStrike" baseline="0" dirty="0" smtClean="0">
                <a:solidFill>
                  <a:srgbClr val="FF0000"/>
                </a:solidFill>
              </a:rPr>
              <a:t>F</a:t>
            </a:r>
            <a:r>
              <a:rPr lang="en-US" sz="2160" b="1" i="0" u="none" strike="noStrike" baseline="0" dirty="0" smtClean="0"/>
              <a:t>(</a:t>
            </a:r>
            <a:r>
              <a:rPr lang="en-US" sz="2160" b="1" i="0" u="none" strike="noStrike" baseline="0" dirty="0" smtClean="0">
                <a:solidFill>
                  <a:srgbClr val="0000FF"/>
                </a:solidFill>
              </a:rPr>
              <a:t>net</a:t>
            </a:r>
            <a:r>
              <a:rPr lang="en-US" sz="2160" b="1" i="0" u="none" strike="noStrike" baseline="0" dirty="0" smtClean="0"/>
              <a:t>)</a:t>
            </a:r>
            <a:r>
              <a:rPr lang="en-US" dirty="0" smtClean="0"/>
              <a:t>=</a:t>
            </a:r>
            <a:r>
              <a:rPr lang="en-US" dirty="0" err="1" smtClean="0"/>
              <a:t>th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net</a:t>
            </a:r>
            <a:r>
              <a:rPr lang="en-US" dirty="0" smtClean="0"/>
              <a:t>)</a:t>
            </a:r>
            <a:endParaRPr lang="en-US" dirty="0"/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strRef>
              <c:f>Лист1!$B$1</c:f>
              <c:strCache>
                <c:ptCount val="1"/>
                <c:pt idx="0">
                  <c:v>Значения Y</c:v>
                </c:pt>
              </c:strCache>
            </c:strRef>
          </c:tx>
          <c:spPr>
            <a:ln w="63500"/>
          </c:spPr>
          <c:marker>
            <c:symbol val="none"/>
          </c:marker>
          <c:xVal>
            <c:numRef>
              <c:f>Лист1!$A$3:$A$19</c:f>
              <c:numCache>
                <c:formatCode>General</c:formatCode>
                <c:ptCount val="17"/>
                <c:pt idx="0">
                  <c:v>-2</c:v>
                </c:pt>
                <c:pt idx="1">
                  <c:v>-1.75</c:v>
                </c:pt>
                <c:pt idx="2">
                  <c:v>-1.5</c:v>
                </c:pt>
                <c:pt idx="3">
                  <c:v>-1.25</c:v>
                </c:pt>
                <c:pt idx="4">
                  <c:v>-1</c:v>
                </c:pt>
                <c:pt idx="5">
                  <c:v>-0.75000000000000033</c:v>
                </c:pt>
                <c:pt idx="6">
                  <c:v>-0.5</c:v>
                </c:pt>
                <c:pt idx="7">
                  <c:v>-0.25</c:v>
                </c:pt>
                <c:pt idx="8">
                  <c:v>0</c:v>
                </c:pt>
                <c:pt idx="9">
                  <c:v>0.25</c:v>
                </c:pt>
                <c:pt idx="10">
                  <c:v>0.5</c:v>
                </c:pt>
                <c:pt idx="11">
                  <c:v>0.75000000000000033</c:v>
                </c:pt>
                <c:pt idx="12">
                  <c:v>1</c:v>
                </c:pt>
                <c:pt idx="13">
                  <c:v>1.25</c:v>
                </c:pt>
                <c:pt idx="14">
                  <c:v>1.5</c:v>
                </c:pt>
                <c:pt idx="15">
                  <c:v>1.75</c:v>
                </c:pt>
                <c:pt idx="16">
                  <c:v>2</c:v>
                </c:pt>
              </c:numCache>
            </c:numRef>
          </c:xVal>
          <c:yVal>
            <c:numRef>
              <c:f>Лист1!$B$3:$B$19</c:f>
              <c:numCache>
                <c:formatCode>General</c:formatCode>
                <c:ptCount val="17"/>
                <c:pt idx="0">
                  <c:v>-0.96402758007581701</c:v>
                </c:pt>
                <c:pt idx="1">
                  <c:v>-0.94137553849728761</c:v>
                </c:pt>
                <c:pt idx="2">
                  <c:v>-0.90514825364486684</c:v>
                </c:pt>
                <c:pt idx="3">
                  <c:v>-0.84828363995751288</c:v>
                </c:pt>
                <c:pt idx="4">
                  <c:v>-0.76159415595576452</c:v>
                </c:pt>
                <c:pt idx="5">
                  <c:v>-0.63514895238728786</c:v>
                </c:pt>
                <c:pt idx="6">
                  <c:v>-0.46211715726000985</c:v>
                </c:pt>
                <c:pt idx="7">
                  <c:v>-0.24491866240370916</c:v>
                </c:pt>
                <c:pt idx="8">
                  <c:v>0</c:v>
                </c:pt>
                <c:pt idx="9">
                  <c:v>0.24491866240370916</c:v>
                </c:pt>
                <c:pt idx="10">
                  <c:v>0.46211715726000985</c:v>
                </c:pt>
                <c:pt idx="11">
                  <c:v>0.63514895238728786</c:v>
                </c:pt>
                <c:pt idx="12">
                  <c:v>0.76159415595576452</c:v>
                </c:pt>
                <c:pt idx="13">
                  <c:v>0.84828363995751288</c:v>
                </c:pt>
                <c:pt idx="14">
                  <c:v>0.90514825364486684</c:v>
                </c:pt>
                <c:pt idx="15">
                  <c:v>0.94137553849728761</c:v>
                </c:pt>
                <c:pt idx="16">
                  <c:v>0.96402758007581701</c:v>
                </c:pt>
              </c:numCache>
            </c:numRef>
          </c:yVal>
          <c:smooth val="1"/>
        </c:ser>
        <c:axId val="77666944"/>
        <c:axId val="77681024"/>
      </c:scatterChart>
      <c:valAx>
        <c:axId val="77666944"/>
        <c:scaling>
          <c:orientation val="minMax"/>
        </c:scaling>
        <c:axPos val="b"/>
        <c:numFmt formatCode="General" sourceLinked="1"/>
        <c:tickLblPos val="nextTo"/>
        <c:crossAx val="77681024"/>
        <c:crosses val="autoZero"/>
        <c:crossBetween val="midCat"/>
      </c:valAx>
      <c:valAx>
        <c:axId val="77681024"/>
        <c:scaling>
          <c:orientation val="minMax"/>
        </c:scaling>
        <c:axPos val="l"/>
        <c:majorGridlines/>
        <c:numFmt formatCode="General" sourceLinked="1"/>
        <c:tickLblPos val="nextTo"/>
        <c:crossAx val="77666944"/>
        <c:crosses val="autoZero"/>
        <c:crossBetween val="midCat"/>
      </c:valAx>
    </c:plotArea>
    <c:plotVisOnly val="1"/>
  </c:chart>
  <c:txPr>
    <a:bodyPr/>
    <a:lstStyle/>
    <a:p>
      <a:pPr>
        <a:defRPr sz="1800"/>
      </a:pPr>
      <a:endParaRPr lang="ru-RU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title>
      <c:tx>
        <c:rich>
          <a:bodyPr/>
          <a:lstStyle/>
          <a:p>
            <a:pPr>
              <a:defRPr/>
            </a:pPr>
            <a:r>
              <a:rPr lang="en-US" sz="2160" b="1" i="0" u="none" strike="noStrike" baseline="0" dirty="0" smtClean="0">
                <a:solidFill>
                  <a:srgbClr val="FF0000"/>
                </a:solidFill>
              </a:rPr>
              <a:t>F</a:t>
            </a:r>
            <a:r>
              <a:rPr lang="en-US" sz="2160" b="1" i="0" u="none" strike="noStrike" baseline="0" dirty="0" smtClean="0"/>
              <a:t>(</a:t>
            </a:r>
            <a:r>
              <a:rPr lang="en-US" sz="2160" b="1" i="0" u="none" strike="noStrike" baseline="0" dirty="0" smtClean="0">
                <a:solidFill>
                  <a:srgbClr val="0000FF"/>
                </a:solidFill>
              </a:rPr>
              <a:t>net</a:t>
            </a:r>
            <a:r>
              <a:rPr lang="en-US" sz="2160" b="1" i="0" u="none" strike="noStrike" baseline="0" dirty="0" smtClean="0"/>
              <a:t>) : </a:t>
            </a:r>
            <a:r>
              <a:rPr lang="ru-RU" dirty="0" smtClean="0"/>
              <a:t>Линейная</a:t>
            </a:r>
            <a:r>
              <a:rPr lang="ru-RU" baseline="0" dirty="0" smtClean="0"/>
              <a:t> функция</a:t>
            </a:r>
            <a:endParaRPr lang="en-US" dirty="0"/>
          </a:p>
        </c:rich>
      </c:tx>
      <c:layout/>
    </c:title>
    <c:plotArea>
      <c:layout/>
      <c:scatterChart>
        <c:scatterStyle val="lineMarker"/>
        <c:ser>
          <c:idx val="0"/>
          <c:order val="0"/>
          <c:tx>
            <c:strRef>
              <c:f>Лист1!$B$1</c:f>
              <c:strCache>
                <c:ptCount val="1"/>
                <c:pt idx="0">
                  <c:v>Значения Y</c:v>
                </c:pt>
              </c:strCache>
            </c:strRef>
          </c:tx>
          <c:spPr>
            <a:ln w="63500"/>
          </c:spPr>
          <c:marker>
            <c:symbol val="none"/>
          </c:marker>
          <c:xVal>
            <c:numRef>
              <c:f>Лист1!$A$2:$A$12</c:f>
              <c:numCache>
                <c:formatCode>General</c:formatCode>
                <c:ptCount val="11"/>
                <c:pt idx="0">
                  <c:v>-5</c:v>
                </c:pt>
                <c:pt idx="1">
                  <c:v>-4</c:v>
                </c:pt>
                <c:pt idx="2">
                  <c:v>-3</c:v>
                </c:pt>
                <c:pt idx="3">
                  <c:v>-2</c:v>
                </c:pt>
                <c:pt idx="4">
                  <c:v>-1</c:v>
                </c:pt>
                <c:pt idx="5">
                  <c:v>0</c:v>
                </c:pt>
                <c:pt idx="6">
                  <c:v>1</c:v>
                </c:pt>
                <c:pt idx="7">
                  <c:v>2</c:v>
                </c:pt>
                <c:pt idx="8">
                  <c:v>3</c:v>
                </c:pt>
                <c:pt idx="9">
                  <c:v>4</c:v>
                </c:pt>
                <c:pt idx="10">
                  <c:v>5</c:v>
                </c:pt>
              </c:numCache>
            </c:numRef>
          </c:xVal>
          <c:yVal>
            <c:numRef>
              <c:f>Лист1!$B$2:$B$12</c:f>
              <c:numCache>
                <c:formatCode>General</c:formatCode>
                <c:ptCount val="11"/>
                <c:pt idx="0">
                  <c:v>-1</c:v>
                </c:pt>
                <c:pt idx="1">
                  <c:v>-1</c:v>
                </c:pt>
                <c:pt idx="2">
                  <c:v>-1</c:v>
                </c:pt>
                <c:pt idx="3">
                  <c:v>-1</c:v>
                </c:pt>
                <c:pt idx="4">
                  <c:v>-1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yVal>
        </c:ser>
        <c:axId val="78316288"/>
        <c:axId val="78317824"/>
      </c:scatterChart>
      <c:valAx>
        <c:axId val="78316288"/>
        <c:scaling>
          <c:orientation val="minMax"/>
          <c:max val="3"/>
          <c:min val="-3"/>
        </c:scaling>
        <c:axPos val="b"/>
        <c:numFmt formatCode="General" sourceLinked="1"/>
        <c:tickLblPos val="nextTo"/>
        <c:crossAx val="78317824"/>
        <c:crosses val="autoZero"/>
        <c:crossBetween val="midCat"/>
      </c:valAx>
      <c:valAx>
        <c:axId val="78317824"/>
        <c:scaling>
          <c:orientation val="minMax"/>
        </c:scaling>
        <c:axPos val="l"/>
        <c:majorGridlines/>
        <c:numFmt formatCode="General" sourceLinked="1"/>
        <c:tickLblPos val="nextTo"/>
        <c:crossAx val="78316288"/>
        <c:crosses val="autoZero"/>
        <c:crossBetween val="midCat"/>
      </c:valAx>
    </c:plotArea>
    <c:plotVisOnly val="1"/>
  </c:chart>
  <c:txPr>
    <a:bodyPr/>
    <a:lstStyle/>
    <a:p>
      <a:pPr>
        <a:defRPr sz="1800"/>
      </a:pPr>
      <a:endParaRPr lang="ru-RU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81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4F9163D2-6F76-4215-97A5-0280BE12689D}" type="datetimeFigureOut">
              <a:rPr lang="ru-RU"/>
              <a:pPr>
                <a:defRPr/>
              </a:pPr>
              <a:t>17.04.2010</a:t>
            </a:fld>
            <a:endParaRPr lang="ru-RU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81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EB49DBA9-12A3-4B83-8C1D-8F105F9953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1FCFE188-EBB4-480C-8CCC-0004FF268B55}" type="datetimeFigureOut">
              <a:rPr lang="en-US"/>
              <a:pPr>
                <a:defRPr/>
              </a:pPr>
              <a:t>4/17/2010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81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2725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488B2C45-29CA-460B-9693-302B155796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B2C45-29CA-460B-9693-302B155796D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 </a:t>
            </a:r>
            <a:r>
              <a:rPr lang="ru-RU" dirty="0" err="1" smtClean="0"/>
              <a:t>БОМЖей</a:t>
            </a:r>
            <a:r>
              <a:rPr lang="ru-RU" dirty="0" smtClean="0"/>
              <a:t> нет документов. Распознавание лиц </a:t>
            </a:r>
            <a:r>
              <a:rPr lang="ru-RU" dirty="0" err="1" smtClean="0"/>
              <a:t>БОМЖей</a:t>
            </a:r>
            <a:r>
              <a:rPr lang="ru-RU" dirty="0" smtClean="0"/>
              <a:t> с помощью цифровой</a:t>
            </a:r>
            <a:r>
              <a:rPr lang="ru-RU" baseline="0" dirty="0" smtClean="0"/>
              <a:t> «мыльницы».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B2C45-29CA-460B-9693-302B155796D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B2C45-29CA-460B-9693-302B155796D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B2C45-29CA-460B-9693-302B155796D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Масса пятен для</a:t>
            </a:r>
            <a:r>
              <a:rPr lang="ru-RU" baseline="0" dirty="0" smtClean="0"/>
              <a:t> человека и массив векторов для машины.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B2C45-29CA-460B-9693-302B155796D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Депутаты.</a:t>
            </a:r>
            <a:r>
              <a:rPr lang="ru-RU" baseline="0" dirty="0" smtClean="0"/>
              <a:t> По словам рассказавшего мне человека, используется в </a:t>
            </a:r>
            <a:r>
              <a:rPr lang="ru-RU" baseline="0" dirty="0" err="1" smtClean="0"/>
              <a:t>госдуме</a:t>
            </a:r>
            <a:r>
              <a:rPr lang="ru-RU" baseline="0" dirty="0" smtClean="0"/>
              <a:t>. Рассмотрим, как голосовали депутаты по ряду законопроектов. Охарактеризуем каждого депутата вектором, в значениях которого отражены его решения (за, против, воздержался). На основании кластеризации можно делать выводы, о том, как колоть партии (если есть несколько кластеров в 1 партии), и каких депутатов переманивать в другие партии.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B2C45-29CA-460B-9693-302B155796D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Восстановление распределения электропроводности под землей</a:t>
            </a:r>
            <a:r>
              <a:rPr lang="ru-RU" baseline="0" dirty="0" smtClean="0"/>
              <a:t> на основании тензора импеданса. 2-мерная задача.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B2C45-29CA-460B-9693-302B155796D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B2C45-29CA-460B-9693-302B155796D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B2C45-29CA-460B-9693-302B155796D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Значит, про</a:t>
            </a:r>
            <a:r>
              <a:rPr lang="ru-RU" baseline="0" dirty="0" smtClean="0"/>
              <a:t> распараллеливание </a:t>
            </a:r>
            <a:r>
              <a:rPr lang="en-US" baseline="0" dirty="0" err="1" smtClean="0"/>
              <a:t>Wo</a:t>
            </a:r>
            <a:r>
              <a:rPr lang="en-US" baseline="0" dirty="0" smtClean="0"/>
              <a:t> </a:t>
            </a:r>
            <a:r>
              <a:rPr lang="ru-RU" baseline="0" dirty="0" smtClean="0"/>
              <a:t>можно забыть, потому что матрица </a:t>
            </a:r>
            <a:r>
              <a:rPr lang="en-US" baseline="0" dirty="0" err="1" smtClean="0"/>
              <a:t>Wo</a:t>
            </a:r>
            <a:r>
              <a:rPr lang="en-US" baseline="0" dirty="0" smtClean="0"/>
              <a:t> </a:t>
            </a:r>
            <a:r>
              <a:rPr lang="ru-RU" baseline="0" dirty="0" smtClean="0"/>
              <a:t>мала по объему по сравнению с </a:t>
            </a:r>
            <a:r>
              <a:rPr lang="en-US" baseline="0" dirty="0" smtClean="0"/>
              <a:t>Wh.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B2C45-29CA-460B-9693-302B155796D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B2C45-29CA-460B-9693-302B155796D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Удобная терминология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B2C45-29CA-460B-9693-302B155796D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B2C45-29CA-460B-9693-302B155796D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Вместо</a:t>
            </a:r>
            <a:r>
              <a:rPr lang="ru-RU" baseline="0" dirty="0" smtClean="0"/>
              <a:t> массы операций умножения матриц на вектора используем одну операцию умножения матрицу на матрицу. Используем </a:t>
            </a:r>
            <a:r>
              <a:rPr lang="en-US" baseline="0" dirty="0" err="1" smtClean="0"/>
              <a:t>cublasSgemm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B2C45-29CA-460B-9693-302B155796D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Вычисления градиента сводятся к вычислению огромного числа сумм приведенного вида. Весь вопрос</a:t>
            </a:r>
            <a:r>
              <a:rPr lang="ru-RU" baseline="0" dirty="0" smtClean="0"/>
              <a:t> – как расположить в памяти </a:t>
            </a:r>
            <a:r>
              <a:rPr lang="en-US" baseline="0" dirty="0" smtClean="0"/>
              <a:t>alpha, u, f, X, </a:t>
            </a:r>
            <a:r>
              <a:rPr lang="en-US" baseline="0" dirty="0" err="1" smtClean="0"/>
              <a:t>Wh</a:t>
            </a:r>
            <a:r>
              <a:rPr lang="en-US" baseline="0" dirty="0" smtClean="0"/>
              <a:t> </a:t>
            </a:r>
            <a:r>
              <a:rPr lang="ru-RU" baseline="0" dirty="0" smtClean="0"/>
              <a:t>для максимального </a:t>
            </a:r>
            <a:r>
              <a:rPr lang="ru-RU" baseline="0" dirty="0" err="1" smtClean="0"/>
              <a:t>задействования</a:t>
            </a:r>
            <a:r>
              <a:rPr lang="ru-RU" baseline="0" dirty="0" smtClean="0"/>
              <a:t> </a:t>
            </a:r>
            <a:r>
              <a:rPr lang="en-US" baseline="0" dirty="0" smtClean="0"/>
              <a:t>shared-</a:t>
            </a:r>
            <a:r>
              <a:rPr lang="ru-RU" baseline="0" dirty="0" smtClean="0"/>
              <a:t>памяти.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B2C45-29CA-460B-9693-302B155796D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MLP-</a:t>
            </a:r>
            <a:r>
              <a:rPr lang="ru-RU" dirty="0" smtClean="0"/>
              <a:t>библиотека</a:t>
            </a:r>
            <a:r>
              <a:rPr lang="ru-RU" baseline="0" dirty="0" smtClean="0"/>
              <a:t> – </a:t>
            </a:r>
            <a:r>
              <a:rPr lang="ru-RU" baseline="0" dirty="0" err="1" smtClean="0"/>
              <a:t>самописная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нейросетевая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библиотека</a:t>
            </a:r>
            <a:r>
              <a:rPr lang="ru-RU" baseline="0" dirty="0" smtClean="0"/>
              <a:t>, максимум по производительности, которую удалось получить для </a:t>
            </a:r>
            <a:r>
              <a:rPr lang="en-US" baseline="0" dirty="0" smtClean="0"/>
              <a:t>CPU.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B2C45-29CA-460B-9693-302B155796D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 </a:t>
            </a:r>
            <a:r>
              <a:rPr lang="ru-RU" dirty="0" smtClean="0"/>
              <a:t>месяца</a:t>
            </a:r>
            <a:r>
              <a:rPr lang="ru-RU" baseline="0" dirty="0" smtClean="0"/>
              <a:t> – с учетом организационных затрат (выключения компьютеров в институте на </a:t>
            </a:r>
            <a:r>
              <a:rPr lang="ru-RU" baseline="0" dirty="0" err="1" smtClean="0"/>
              <a:t>субботу\воскресенье</a:t>
            </a:r>
            <a:r>
              <a:rPr lang="ru-RU" baseline="0" dirty="0" smtClean="0"/>
              <a:t>, например)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B2C45-29CA-460B-9693-302B155796D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Комбинаторные задачи – например, </a:t>
            </a:r>
            <a:r>
              <a:rPr lang="en-US" dirty="0" smtClean="0"/>
              <a:t>NP-</a:t>
            </a:r>
            <a:r>
              <a:rPr lang="ru-RU" dirty="0" smtClean="0"/>
              <a:t>полные, т.е. такие, в</a:t>
            </a:r>
            <a:r>
              <a:rPr lang="ru-RU" baseline="0" dirty="0" smtClean="0"/>
              <a:t> которых для поиска глобального минимума необходимо перебрать все точки из множества допустимых значений.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B2C45-29CA-460B-9693-302B155796D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Градиентный</a:t>
            </a:r>
            <a:r>
              <a:rPr lang="ru-RU" baseline="0" dirty="0" smtClean="0"/>
              <a:t> после МА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B2C45-29CA-460B-9693-302B155796D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Процесс </a:t>
            </a:r>
            <a:r>
              <a:rPr lang="ru-RU" dirty="0" smtClean="0"/>
              <a:t>поиска</a:t>
            </a:r>
            <a:r>
              <a:rPr lang="ru-RU" baseline="0" dirty="0" smtClean="0"/>
              <a:t> минимума целевой функции с помощью множества пробных точек (или агентов). Процесс итерационный. Поведение пробной точки (агента или особи) определяется поведением (положением) всех остальных пробных точек – это принципиальное отличие от множественных запусков градиентного спуска, скажем. Пример с колонией </a:t>
            </a:r>
            <a:r>
              <a:rPr lang="ru-RU" baseline="0" dirty="0" smtClean="0"/>
              <a:t>термитов: как множество примитивных и слепых термитов строит громадные «здания», размером с добрый холодильник? </a:t>
            </a:r>
            <a:r>
              <a:rPr lang="ru-RU" baseline="0" dirty="0" smtClean="0"/>
              <a:t>Существует ряд алгоритмов, скопированных с природы, различающиеся способом того, как используется взаимная информация агентов. Генетические алгоритмы – используют эволюцию, ГП я скажу позже (эволюция программ). </a:t>
            </a:r>
            <a:r>
              <a:rPr lang="en-US" baseline="0" dirty="0" smtClean="0"/>
              <a:t>ACO </a:t>
            </a:r>
            <a:r>
              <a:rPr lang="ru-RU" baseline="0" dirty="0" smtClean="0"/>
              <a:t>получено при исследовании поведения муравьев, </a:t>
            </a:r>
            <a:r>
              <a:rPr lang="en-US" baseline="0" dirty="0" smtClean="0"/>
              <a:t>PSO </a:t>
            </a:r>
            <a:r>
              <a:rPr lang="ru-RU" baseline="0" dirty="0" smtClean="0"/>
              <a:t>за птицами. ЕЩЕ ОДНО ГЛОБАЛЬНОЕ ОТЛИЧИЕ – ВСЕ ЭТО ЗАМЕЧАТЕЛЬНО РАБОТАЕТ </a:t>
            </a:r>
            <a:r>
              <a:rPr lang="ru-RU" baseline="0" dirty="0" smtClean="0"/>
              <a:t>В СЛУЧАЕ, когда целевая функция </a:t>
            </a:r>
            <a:r>
              <a:rPr lang="en-US" baseline="0" dirty="0" smtClean="0"/>
              <a:t>F </a:t>
            </a:r>
            <a:r>
              <a:rPr lang="ru-RU" baseline="0" dirty="0" smtClean="0"/>
              <a:t>зависит от времени. 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B2C45-29CA-460B-9693-302B155796D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B2C45-29CA-460B-9693-302B155796D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Три</a:t>
            </a:r>
            <a:r>
              <a:rPr lang="ru-RU" baseline="0" dirty="0" smtClean="0"/>
              <a:t> типа поведения: социальное, индивидуальное и «случайное блуждание» (слоняется или высматривает)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B2C45-29CA-460B-9693-302B155796D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B2C45-29CA-460B-9693-302B155796D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B2C45-29CA-460B-9693-302B155796D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B2C45-29CA-460B-9693-302B155796D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Еще</a:t>
            </a:r>
            <a:r>
              <a:rPr lang="ru-RU" baseline="0" dirty="0" smtClean="0"/>
              <a:t> один пример – построение аналитической формулы, аппроксимирующей функцию 1-ой переменной.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B2C45-29CA-460B-9693-302B155796D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B2C45-29CA-460B-9693-302B155796D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B2C45-29CA-460B-9693-302B155796D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W*X = </a:t>
            </a:r>
            <a:r>
              <a:rPr lang="ru-RU" dirty="0" smtClean="0"/>
              <a:t>умножение,</a:t>
            </a:r>
            <a:r>
              <a:rPr lang="ru-RU" baseline="0" dirty="0" smtClean="0"/>
              <a:t> аналогичное умножению матриц.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B2C45-29CA-460B-9693-302B155796D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B2C45-29CA-460B-9693-302B155796D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B2C45-29CA-460B-9693-302B155796D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Лирика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B2C45-29CA-460B-9693-302B155796D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1A10D8-0EF9-432C-961F-99153B1DBB0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86201A-C6BE-485F-AC9D-CFACE687FBE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84CC94-AB66-4D39-B933-ED2B5A903D6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3CA43-5CFD-4BBE-93E2-BA0E1DA9EDF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42750-9489-41C9-91F0-86C7A431F8D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00592-2281-4AEF-B204-AE873529F21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842A8-3318-4272-B052-50AD2E331B7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18EE1-BC0D-4703-90C1-8FC607ACF7D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95DEE-41F4-4C9E-807E-DDBCB596A83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7BB2A-F5EF-4B08-B081-47C3F07CCD2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Щелчок правит образец заголовка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Щелчок правит 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EACD4CF8-9FCC-4362-9DA5-2E06B15C0A2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pic>
        <p:nvPicPr>
          <p:cNvPr id="9223" name="Picture 7" descr="A:\paint.GIF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teps3d.narod.ru,%20cs.msu.su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676400"/>
            <a:ext cx="8458200" cy="2209800"/>
          </a:xfrm>
        </p:spPr>
        <p:txBody>
          <a:bodyPr/>
          <a:lstStyle/>
          <a:p>
            <a:r>
              <a:rPr lang="ru-RU" dirty="0" smtClean="0"/>
              <a:t>Нейронные сети. </a:t>
            </a:r>
            <a:r>
              <a:rPr lang="ru-RU" dirty="0" err="1" smtClean="0"/>
              <a:t>Многоагентные</a:t>
            </a:r>
            <a:r>
              <a:rPr lang="ru-RU" dirty="0" smtClean="0"/>
              <a:t> системы.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4800600"/>
            <a:ext cx="8178800" cy="1752600"/>
          </a:xfrm>
        </p:spPr>
        <p:txBody>
          <a:bodyPr/>
          <a:lstStyle/>
          <a:p>
            <a:r>
              <a:rPr lang="ru-RU" dirty="0" err="1" smtClean="0">
                <a:hlinkClick r:id="rId2"/>
              </a:rPr>
              <a:t>Гужва</a:t>
            </a:r>
            <a:r>
              <a:rPr lang="ru-RU" dirty="0" smtClean="0">
                <a:hlinkClick r:id="rId2"/>
              </a:rPr>
              <a:t> А.Г.  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10600" cy="1143000"/>
          </a:xfrm>
        </p:spPr>
        <p:txBody>
          <a:bodyPr/>
          <a:lstStyle/>
          <a:p>
            <a:r>
              <a:rPr lang="ru-RU" dirty="0" smtClean="0"/>
              <a:t>Области использования </a:t>
            </a:r>
            <a:r>
              <a:rPr lang="ru-RU" dirty="0" err="1" smtClean="0"/>
              <a:t>нейросетей</a:t>
            </a:r>
            <a:endParaRPr lang="en-US" dirty="0" smtClean="0"/>
          </a:p>
        </p:txBody>
      </p:sp>
      <p:sp>
        <p:nvSpPr>
          <p:cNvPr id="12291" name="Content Placeholder 4"/>
          <p:cNvSpPr>
            <a:spLocks noGrp="1"/>
          </p:cNvSpPr>
          <p:nvPr>
            <p:ph idx="1"/>
          </p:nvPr>
        </p:nvSpPr>
        <p:spPr>
          <a:xfrm>
            <a:off x="457200" y="1885950"/>
            <a:ext cx="7924800" cy="4171950"/>
          </a:xfrm>
        </p:spPr>
        <p:txBody>
          <a:bodyPr/>
          <a:lstStyle/>
          <a:p>
            <a:r>
              <a:rPr lang="ru-RU" dirty="0" smtClean="0"/>
              <a:t>Классификация</a:t>
            </a:r>
          </a:p>
          <a:p>
            <a:r>
              <a:rPr lang="ru-RU" dirty="0" smtClean="0"/>
              <a:t>Кластеризация</a:t>
            </a:r>
          </a:p>
          <a:p>
            <a:r>
              <a:rPr lang="ru-RU" dirty="0" smtClean="0"/>
              <a:t>Регрессия и прогнозирование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10600" cy="1143000"/>
          </a:xfrm>
        </p:spPr>
        <p:txBody>
          <a:bodyPr/>
          <a:lstStyle/>
          <a:p>
            <a:r>
              <a:rPr lang="ru-RU" dirty="0" smtClean="0"/>
              <a:t>Классификация</a:t>
            </a:r>
            <a:endParaRPr lang="en-US" dirty="0" smtClean="0"/>
          </a:p>
        </p:txBody>
      </p:sp>
      <p:sp>
        <p:nvSpPr>
          <p:cNvPr id="12291" name="Content Placeholder 4"/>
          <p:cNvSpPr>
            <a:spLocks noGrp="1"/>
          </p:cNvSpPr>
          <p:nvPr>
            <p:ph idx="1"/>
          </p:nvPr>
        </p:nvSpPr>
        <p:spPr>
          <a:xfrm>
            <a:off x="304800" y="1885950"/>
            <a:ext cx="8610600" cy="4171950"/>
          </a:xfrm>
        </p:spPr>
        <p:txBody>
          <a:bodyPr/>
          <a:lstStyle/>
          <a:p>
            <a:r>
              <a:rPr lang="ru-RU" dirty="0" smtClean="0"/>
              <a:t>Отнесение неизвестного объекта к одному из известных классов</a:t>
            </a:r>
          </a:p>
          <a:p>
            <a:endParaRPr lang="ru-RU" dirty="0" smtClean="0"/>
          </a:p>
          <a:p>
            <a:r>
              <a:rPr lang="ru-RU" dirty="0" smtClean="0"/>
              <a:t>Распознавание лиц (пример про </a:t>
            </a:r>
            <a:r>
              <a:rPr lang="ru-RU" dirty="0" err="1" smtClean="0"/>
              <a:t>БОМЖей</a:t>
            </a:r>
            <a:r>
              <a:rPr lang="ru-RU" dirty="0" smtClean="0"/>
              <a:t>)</a:t>
            </a:r>
          </a:p>
          <a:p>
            <a:r>
              <a:rPr lang="ru-RU" dirty="0" smtClean="0"/>
              <a:t>Медицина (диагноз)</a:t>
            </a:r>
          </a:p>
          <a:p>
            <a:r>
              <a:rPr lang="ru-RU" dirty="0" smtClean="0"/>
              <a:t>Финансовые приложения (кредит)</a:t>
            </a:r>
          </a:p>
          <a:p>
            <a:r>
              <a:rPr lang="ru-RU" dirty="0" smtClean="0"/>
              <a:t>Сетевые атаки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10600" cy="1143000"/>
          </a:xfrm>
        </p:spPr>
        <p:txBody>
          <a:bodyPr/>
          <a:lstStyle/>
          <a:p>
            <a:r>
              <a:rPr lang="ru-RU" dirty="0" smtClean="0"/>
              <a:t>Классификация</a:t>
            </a:r>
            <a:endParaRPr lang="en-US" dirty="0" smtClean="0"/>
          </a:p>
        </p:txBody>
      </p:sp>
      <p:sp>
        <p:nvSpPr>
          <p:cNvPr id="12291" name="Content Placeholder 4"/>
          <p:cNvSpPr>
            <a:spLocks noGrp="1"/>
          </p:cNvSpPr>
          <p:nvPr>
            <p:ph idx="1"/>
          </p:nvPr>
        </p:nvSpPr>
        <p:spPr>
          <a:xfrm>
            <a:off x="381000" y="5105400"/>
            <a:ext cx="8534400" cy="1447800"/>
          </a:xfrm>
        </p:spPr>
        <p:txBody>
          <a:bodyPr/>
          <a:lstStyle/>
          <a:p>
            <a:r>
              <a:rPr lang="ru-RU" dirty="0" smtClean="0"/>
              <a:t>Объект может к каждому классу в разной степени</a:t>
            </a:r>
            <a:endParaRPr lang="en-US" dirty="0" smtClean="0"/>
          </a:p>
          <a:p>
            <a:r>
              <a:rPr lang="ru-RU" dirty="0" smtClean="0"/>
              <a:t>«Не знаю» и «Ни одно из известных»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ru-RU" dirty="0" smtClean="0"/>
          </a:p>
        </p:txBody>
      </p:sp>
      <p:pic>
        <p:nvPicPr>
          <p:cNvPr id="4" name="Рисунок 3" descr="bank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43200" y="1676400"/>
            <a:ext cx="4191000" cy="3374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10600" cy="1143000"/>
          </a:xfrm>
        </p:spPr>
        <p:txBody>
          <a:bodyPr/>
          <a:lstStyle/>
          <a:p>
            <a:r>
              <a:rPr lang="ru-RU" dirty="0" smtClean="0"/>
              <a:t>Многослойный персептрон</a:t>
            </a:r>
            <a:endParaRPr lang="en-US" dirty="0" smtClean="0"/>
          </a:p>
        </p:txBody>
      </p:sp>
      <p:sp>
        <p:nvSpPr>
          <p:cNvPr id="12291" name="Content Placeholder 4"/>
          <p:cNvSpPr>
            <a:spLocks noGrp="1"/>
          </p:cNvSpPr>
          <p:nvPr>
            <p:ph idx="1"/>
          </p:nvPr>
        </p:nvSpPr>
        <p:spPr>
          <a:xfrm>
            <a:off x="304800" y="1885950"/>
            <a:ext cx="8458200" cy="4171950"/>
          </a:xfrm>
        </p:spPr>
        <p:txBody>
          <a:bodyPr/>
          <a:lstStyle/>
          <a:p>
            <a:r>
              <a:rPr lang="ru-RU" dirty="0" smtClean="0"/>
              <a:t>Пример (</a:t>
            </a:r>
            <a:r>
              <a:rPr lang="en-US" dirty="0" smtClean="0"/>
              <a:t>XOR)</a:t>
            </a:r>
            <a:endParaRPr lang="ru-RU" dirty="0" smtClean="0"/>
          </a:p>
          <a:p>
            <a:pPr lvl="1"/>
            <a:r>
              <a:rPr lang="ru-RU" dirty="0" smtClean="0"/>
              <a:t> Сигнал (-1,-1), желаемый ответ (1,0)</a:t>
            </a:r>
          </a:p>
          <a:p>
            <a:pPr lvl="1"/>
            <a:r>
              <a:rPr lang="ru-RU" dirty="0" smtClean="0"/>
              <a:t> Сигнал (+1,-1), желаемый ответ (0,1)</a:t>
            </a:r>
            <a:endParaRPr lang="en-US" dirty="0" smtClean="0"/>
          </a:p>
          <a:p>
            <a:pPr lvl="1"/>
            <a:r>
              <a:rPr lang="ru-RU" dirty="0" smtClean="0"/>
              <a:t> Сигнал (+1,+1), желаемый ответ (1,0)</a:t>
            </a:r>
          </a:p>
          <a:p>
            <a:pPr lvl="1"/>
            <a:r>
              <a:rPr lang="ru-RU" dirty="0" smtClean="0"/>
              <a:t> Сигнал (-1,+1), желаемый ответ (0,1)</a:t>
            </a:r>
          </a:p>
          <a:p>
            <a:pPr lvl="1"/>
            <a:endParaRPr lang="ru-RU" dirty="0" smtClean="0"/>
          </a:p>
          <a:p>
            <a:endParaRPr lang="ru-RU" dirty="0" smtClean="0"/>
          </a:p>
          <a:p>
            <a:endParaRPr lang="en-US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7848600" y="2514600"/>
            <a:ext cx="381000" cy="3810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-52"/>
            </a:endParaRP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7848600" y="3581400"/>
            <a:ext cx="381000" cy="3810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-52"/>
            </a:endParaRPr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7848600" y="3048000"/>
            <a:ext cx="381000" cy="381000"/>
          </a:xfrm>
          <a:prstGeom prst="rect">
            <a:avLst/>
          </a:prstGeom>
          <a:solidFill>
            <a:srgbClr val="00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-52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7848600" y="4114800"/>
            <a:ext cx="381000" cy="381000"/>
          </a:xfrm>
          <a:prstGeom prst="rect">
            <a:avLst/>
          </a:prstGeom>
          <a:solidFill>
            <a:srgbClr val="00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10600" cy="1143000"/>
          </a:xfrm>
        </p:spPr>
        <p:txBody>
          <a:bodyPr/>
          <a:lstStyle/>
          <a:p>
            <a:r>
              <a:rPr lang="ru-RU" dirty="0" smtClean="0"/>
              <a:t>Кластеризация</a:t>
            </a:r>
            <a:endParaRPr lang="en-US" dirty="0" smtClean="0"/>
          </a:p>
        </p:txBody>
      </p:sp>
      <p:pic>
        <p:nvPicPr>
          <p:cNvPr id="5" name="Рисунок 16" descr="koha1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971800"/>
            <a:ext cx="3489325" cy="3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Содержимое 7"/>
          <p:cNvSpPr>
            <a:spLocks noGrp="1"/>
          </p:cNvSpPr>
          <p:nvPr>
            <p:ph idx="1"/>
          </p:nvPr>
        </p:nvSpPr>
        <p:spPr>
          <a:xfrm>
            <a:off x="4648200" y="2686050"/>
            <a:ext cx="3987800" cy="4171950"/>
          </a:xfrm>
        </p:spPr>
        <p:txBody>
          <a:bodyPr/>
          <a:lstStyle/>
          <a:p>
            <a:r>
              <a:rPr lang="ru-RU" dirty="0" smtClean="0"/>
              <a:t>Что изображено на рисунке для человека?</a:t>
            </a:r>
          </a:p>
          <a:p>
            <a:endParaRPr lang="ru-RU" dirty="0" smtClean="0"/>
          </a:p>
          <a:p>
            <a:r>
              <a:rPr lang="ru-RU" dirty="0" smtClean="0"/>
              <a:t>Что изображено на рисунке для машины?</a:t>
            </a:r>
            <a:endParaRPr lang="ru-RU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304800" y="1676400"/>
            <a:ext cx="8610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Monotype Sorts" pitchFamily="2" charset="2"/>
              <a:buChar char="z"/>
              <a:tabLst/>
              <a:defRPr/>
            </a:pPr>
            <a:r>
              <a:rPr kumimoji="1" lang="ru-R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Разбиение</a:t>
            </a:r>
            <a:r>
              <a:rPr kumimoji="1" lang="ru-RU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объектов на кластеры</a:t>
            </a:r>
            <a:endParaRPr kumimoji="1" lang="ru-RU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10600" cy="1143000"/>
          </a:xfrm>
        </p:spPr>
        <p:txBody>
          <a:bodyPr/>
          <a:lstStyle/>
          <a:p>
            <a:r>
              <a:rPr lang="ru-RU" dirty="0" smtClean="0"/>
              <a:t>Кластеризация</a:t>
            </a:r>
            <a:endParaRPr lang="en-US" dirty="0" smtClean="0"/>
          </a:p>
        </p:txBody>
      </p:sp>
      <p:sp>
        <p:nvSpPr>
          <p:cNvPr id="12291" name="Content Placeholder 4"/>
          <p:cNvSpPr>
            <a:spLocks noGrp="1"/>
          </p:cNvSpPr>
          <p:nvPr>
            <p:ph idx="1"/>
          </p:nvPr>
        </p:nvSpPr>
        <p:spPr>
          <a:xfrm>
            <a:off x="457200" y="5562600"/>
            <a:ext cx="8305800" cy="800100"/>
          </a:xfrm>
        </p:spPr>
        <p:txBody>
          <a:bodyPr/>
          <a:lstStyle/>
          <a:p>
            <a:r>
              <a:rPr lang="ru-RU" dirty="0" smtClean="0"/>
              <a:t>Пример про перепись населения</a:t>
            </a:r>
          </a:p>
          <a:p>
            <a:r>
              <a:rPr lang="ru-RU" dirty="0" smtClean="0"/>
              <a:t>Пример про депутатов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ru-RU" dirty="0" smtClean="0"/>
          </a:p>
        </p:txBody>
      </p:sp>
      <p:pic>
        <p:nvPicPr>
          <p:cNvPr id="5" name="Рисунок 16" descr="koha1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981200"/>
            <a:ext cx="3489325" cy="3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17" descr="kohb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1981200"/>
            <a:ext cx="3467100" cy="337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Стрелка вправо 6"/>
          <p:cNvSpPr/>
          <p:nvPr/>
        </p:nvSpPr>
        <p:spPr bwMode="auto">
          <a:xfrm>
            <a:off x="4457700" y="3505200"/>
            <a:ext cx="342900" cy="304800"/>
          </a:xfrm>
          <a:prstGeom prst="rightArrow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28800" y="4876800"/>
            <a:ext cx="16764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500 точек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867400" y="48768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8 кластеров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10600" cy="1143000"/>
          </a:xfrm>
        </p:spPr>
        <p:txBody>
          <a:bodyPr/>
          <a:lstStyle/>
          <a:p>
            <a:r>
              <a:rPr lang="ru-RU" sz="3200" dirty="0" smtClean="0"/>
              <a:t>Обратная задача геофизики. Постановка задачи</a:t>
            </a:r>
            <a:endParaRPr lang="en-US" sz="3200" dirty="0" smtClean="0"/>
          </a:p>
        </p:txBody>
      </p:sp>
      <p:sp>
        <p:nvSpPr>
          <p:cNvPr id="12291" name="Content Placeholder 4"/>
          <p:cNvSpPr>
            <a:spLocks noGrp="1"/>
          </p:cNvSpPr>
          <p:nvPr>
            <p:ph idx="1"/>
          </p:nvPr>
        </p:nvSpPr>
        <p:spPr>
          <a:xfrm>
            <a:off x="304800" y="5334000"/>
            <a:ext cx="8458200" cy="1219200"/>
          </a:xfrm>
        </p:spPr>
        <p:txBody>
          <a:bodyPr/>
          <a:lstStyle/>
          <a:p>
            <a:r>
              <a:rPr lang="ru-RU" dirty="0" smtClean="0"/>
              <a:t> Восстановление распределения электропроводности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04800" y="3124200"/>
            <a:ext cx="8610600" cy="1828800"/>
          </a:xfrm>
          <a:prstGeom prst="rect">
            <a:avLst/>
          </a:prstGeom>
          <a:blipFill dpi="0" rotWithShape="1">
            <a:blip r:embed="rId3" cstate="print">
              <a:alphaModFix amt="80000"/>
            </a:blip>
            <a:srcRect/>
            <a:tile tx="0" ty="0" sx="100000" sy="100000" flip="none" algn="tl"/>
          </a:blip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grpSp>
        <p:nvGrpSpPr>
          <p:cNvPr id="5" name="Группа 46"/>
          <p:cNvGrpSpPr/>
          <p:nvPr/>
        </p:nvGrpSpPr>
        <p:grpSpPr>
          <a:xfrm>
            <a:off x="914400" y="1905000"/>
            <a:ext cx="685800" cy="609600"/>
            <a:chOff x="457200" y="990600"/>
            <a:chExt cx="685800" cy="609600"/>
          </a:xfrm>
          <a:solidFill>
            <a:srgbClr val="FFC000"/>
          </a:solidFill>
        </p:grpSpPr>
        <p:grpSp>
          <p:nvGrpSpPr>
            <p:cNvPr id="6" name="Группа 36"/>
            <p:cNvGrpSpPr/>
            <p:nvPr/>
          </p:nvGrpSpPr>
          <p:grpSpPr>
            <a:xfrm>
              <a:off x="457200" y="990603"/>
              <a:ext cx="609601" cy="609603"/>
              <a:chOff x="228600" y="914400"/>
              <a:chExt cx="1371600" cy="1295400"/>
            </a:xfrm>
            <a:grpFill/>
          </p:grpSpPr>
          <p:sp>
            <p:nvSpPr>
              <p:cNvPr id="10" name="Овал 9"/>
              <p:cNvSpPr/>
              <p:nvPr/>
            </p:nvSpPr>
            <p:spPr>
              <a:xfrm>
                <a:off x="685800" y="1295400"/>
                <a:ext cx="533400" cy="533400"/>
              </a:xfrm>
              <a:prstGeom prst="ellipse">
                <a:avLst/>
              </a:prstGeom>
              <a:grp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cxnSp>
            <p:nvCxnSpPr>
              <p:cNvPr id="11" name="Прямая соединительная линия 10"/>
              <p:cNvCxnSpPr>
                <a:stCxn id="10" idx="3"/>
              </p:cNvCxnSpPr>
              <p:nvPr/>
            </p:nvCxnSpPr>
            <p:spPr>
              <a:xfrm rot="5400000">
                <a:off x="457201" y="1750685"/>
                <a:ext cx="306715" cy="306715"/>
              </a:xfrm>
              <a:prstGeom prst="line">
                <a:avLst/>
              </a:prstGeom>
              <a:grpFill/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единительная линия 11"/>
              <p:cNvCxnSpPr>
                <a:stCxn id="10" idx="4"/>
              </p:cNvCxnSpPr>
              <p:nvPr/>
            </p:nvCxnSpPr>
            <p:spPr>
              <a:xfrm rot="16200000" flipH="1">
                <a:off x="781050" y="2000250"/>
                <a:ext cx="381000" cy="38100"/>
              </a:xfrm>
              <a:prstGeom prst="line">
                <a:avLst/>
              </a:prstGeom>
              <a:grpFill/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Прямая соединительная линия 12"/>
              <p:cNvCxnSpPr>
                <a:stCxn id="10" idx="5"/>
              </p:cNvCxnSpPr>
              <p:nvPr/>
            </p:nvCxnSpPr>
            <p:spPr>
              <a:xfrm rot="16200000" flipH="1">
                <a:off x="1141085" y="1750684"/>
                <a:ext cx="306715" cy="306715"/>
              </a:xfrm>
              <a:prstGeom prst="line">
                <a:avLst/>
              </a:prstGeom>
              <a:grpFill/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Прямая соединительная линия 13"/>
              <p:cNvCxnSpPr>
                <a:stCxn id="10" idx="6"/>
              </p:cNvCxnSpPr>
              <p:nvPr/>
            </p:nvCxnSpPr>
            <p:spPr>
              <a:xfrm flipV="1">
                <a:off x="1219200" y="1524000"/>
                <a:ext cx="381000" cy="38100"/>
              </a:xfrm>
              <a:prstGeom prst="line">
                <a:avLst/>
              </a:prstGeom>
              <a:grpFill/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единительная линия 14"/>
              <p:cNvCxnSpPr>
                <a:stCxn id="10" idx="2"/>
              </p:cNvCxnSpPr>
              <p:nvPr/>
            </p:nvCxnSpPr>
            <p:spPr>
              <a:xfrm rot="10800000" flipV="1">
                <a:off x="228600" y="1562100"/>
                <a:ext cx="457200" cy="38100"/>
              </a:xfrm>
              <a:prstGeom prst="line">
                <a:avLst/>
              </a:prstGeom>
              <a:grpFill/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Прямая соединительная линия 15"/>
              <p:cNvCxnSpPr>
                <a:stCxn id="10" idx="0"/>
              </p:cNvCxnSpPr>
              <p:nvPr/>
            </p:nvCxnSpPr>
            <p:spPr>
              <a:xfrm rot="16200000" flipV="1">
                <a:off x="742950" y="1085850"/>
                <a:ext cx="381000" cy="38100"/>
              </a:xfrm>
              <a:prstGeom prst="line">
                <a:avLst/>
              </a:prstGeom>
              <a:grpFill/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Прямая соединительная линия 16"/>
              <p:cNvCxnSpPr>
                <a:stCxn id="10" idx="7"/>
              </p:cNvCxnSpPr>
              <p:nvPr/>
            </p:nvCxnSpPr>
            <p:spPr>
              <a:xfrm rot="5400000" flipH="1" flipV="1">
                <a:off x="1141085" y="1066801"/>
                <a:ext cx="306715" cy="306715"/>
              </a:xfrm>
              <a:prstGeom prst="line">
                <a:avLst/>
              </a:prstGeom>
              <a:grpFill/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Прямая соединительная линия 17"/>
              <p:cNvCxnSpPr>
                <a:stCxn id="10" idx="1"/>
              </p:cNvCxnSpPr>
              <p:nvPr/>
            </p:nvCxnSpPr>
            <p:spPr>
              <a:xfrm rot="16200000" flipV="1">
                <a:off x="457201" y="1066800"/>
                <a:ext cx="306715" cy="306715"/>
              </a:xfrm>
              <a:prstGeom prst="line">
                <a:avLst/>
              </a:prstGeom>
              <a:grpFill/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Прямая соединительная линия 6"/>
            <p:cNvCxnSpPr/>
            <p:nvPr/>
          </p:nvCxnSpPr>
          <p:spPr>
            <a:xfrm flipV="1">
              <a:off x="457200" y="1143000"/>
              <a:ext cx="609600" cy="304800"/>
            </a:xfrm>
            <a:prstGeom prst="line">
              <a:avLst/>
            </a:prstGeom>
            <a:grpFill/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 rot="10800000">
              <a:off x="457200" y="1143000"/>
              <a:ext cx="685800" cy="304800"/>
            </a:xfrm>
            <a:prstGeom prst="line">
              <a:avLst/>
            </a:prstGeom>
            <a:grpFill/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 rot="5400000" flipH="1" flipV="1">
              <a:off x="457200" y="1143000"/>
              <a:ext cx="609600" cy="304800"/>
            </a:xfrm>
            <a:prstGeom prst="line">
              <a:avLst/>
            </a:prstGeom>
            <a:grpFill/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Группа 70"/>
          <p:cNvGrpSpPr>
            <a:grpSpLocks/>
          </p:cNvGrpSpPr>
          <p:nvPr/>
        </p:nvGrpSpPr>
        <p:grpSpPr bwMode="auto">
          <a:xfrm>
            <a:off x="3048000" y="2400300"/>
            <a:ext cx="304800" cy="687388"/>
            <a:chOff x="2971800" y="1905000"/>
            <a:chExt cx="304800" cy="687388"/>
          </a:xfrm>
        </p:grpSpPr>
        <p:cxnSp>
          <p:nvCxnSpPr>
            <p:cNvPr id="20" name="Прямая соединительная линия 19"/>
            <p:cNvCxnSpPr/>
            <p:nvPr/>
          </p:nvCxnSpPr>
          <p:spPr>
            <a:xfrm rot="5400000" flipH="1" flipV="1">
              <a:off x="2782888" y="2247900"/>
              <a:ext cx="684212" cy="1588"/>
            </a:xfrm>
            <a:prstGeom prst="line">
              <a:avLst/>
            </a:prstGeom>
            <a:ln w="2222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rot="5400000">
              <a:off x="2971800" y="1905000"/>
              <a:ext cx="152400" cy="152400"/>
            </a:xfrm>
            <a:prstGeom prst="line">
              <a:avLst/>
            </a:prstGeom>
            <a:ln w="2222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>
            <a:xfrm rot="16200000" flipH="1">
              <a:off x="3124200" y="1905000"/>
              <a:ext cx="152400" cy="152400"/>
            </a:xfrm>
            <a:prstGeom prst="line">
              <a:avLst/>
            </a:prstGeom>
            <a:ln w="2222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>
            <a:xfrm rot="16200000" flipH="1">
              <a:off x="3124200" y="2209800"/>
              <a:ext cx="152400" cy="152400"/>
            </a:xfrm>
            <a:prstGeom prst="line">
              <a:avLst/>
            </a:prstGeom>
            <a:ln w="2222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>
            <a:xfrm rot="5400000">
              <a:off x="2971800" y="2209800"/>
              <a:ext cx="152400" cy="152400"/>
            </a:xfrm>
            <a:prstGeom prst="line">
              <a:avLst/>
            </a:prstGeom>
            <a:ln w="2222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>
            <a:xfrm rot="16200000" flipH="1">
              <a:off x="3124200" y="2057400"/>
              <a:ext cx="152400" cy="152400"/>
            </a:xfrm>
            <a:prstGeom prst="line">
              <a:avLst/>
            </a:prstGeom>
            <a:ln w="2222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/>
            <p:nvPr/>
          </p:nvCxnSpPr>
          <p:spPr>
            <a:xfrm rot="5400000">
              <a:off x="2971800" y="2057400"/>
              <a:ext cx="152400" cy="152400"/>
            </a:xfrm>
            <a:prstGeom prst="line">
              <a:avLst/>
            </a:prstGeom>
            <a:ln w="2222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/>
            <p:nvPr/>
          </p:nvCxnSpPr>
          <p:spPr>
            <a:xfrm>
              <a:off x="3124200" y="2590800"/>
              <a:ext cx="76200" cy="1588"/>
            </a:xfrm>
            <a:prstGeom prst="line">
              <a:avLst/>
            </a:prstGeom>
            <a:ln w="2222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Группа 71"/>
          <p:cNvGrpSpPr>
            <a:grpSpLocks/>
          </p:cNvGrpSpPr>
          <p:nvPr/>
        </p:nvGrpSpPr>
        <p:grpSpPr bwMode="auto">
          <a:xfrm>
            <a:off x="4724400" y="2400300"/>
            <a:ext cx="304800" cy="687388"/>
            <a:chOff x="2971800" y="1905000"/>
            <a:chExt cx="304800" cy="687388"/>
          </a:xfrm>
        </p:grpSpPr>
        <p:cxnSp>
          <p:nvCxnSpPr>
            <p:cNvPr id="29" name="Прямая соединительная линия 28"/>
            <p:cNvCxnSpPr/>
            <p:nvPr/>
          </p:nvCxnSpPr>
          <p:spPr>
            <a:xfrm rot="5400000" flipH="1" flipV="1">
              <a:off x="2782888" y="2247900"/>
              <a:ext cx="684212" cy="1588"/>
            </a:xfrm>
            <a:prstGeom prst="line">
              <a:avLst/>
            </a:prstGeom>
            <a:ln w="2222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/>
            <p:nvPr/>
          </p:nvCxnSpPr>
          <p:spPr>
            <a:xfrm rot="5400000">
              <a:off x="2971800" y="1905000"/>
              <a:ext cx="152400" cy="152400"/>
            </a:xfrm>
            <a:prstGeom prst="line">
              <a:avLst/>
            </a:prstGeom>
            <a:ln w="2222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/>
            <p:nvPr/>
          </p:nvCxnSpPr>
          <p:spPr>
            <a:xfrm rot="16200000" flipH="1">
              <a:off x="3124200" y="1905000"/>
              <a:ext cx="152400" cy="152400"/>
            </a:xfrm>
            <a:prstGeom prst="line">
              <a:avLst/>
            </a:prstGeom>
            <a:ln w="2222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/>
            <p:nvPr/>
          </p:nvCxnSpPr>
          <p:spPr>
            <a:xfrm rot="16200000" flipH="1">
              <a:off x="3124200" y="2209800"/>
              <a:ext cx="152400" cy="152400"/>
            </a:xfrm>
            <a:prstGeom prst="line">
              <a:avLst/>
            </a:prstGeom>
            <a:ln w="2222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/>
            <p:cNvCxnSpPr/>
            <p:nvPr/>
          </p:nvCxnSpPr>
          <p:spPr>
            <a:xfrm rot="5400000">
              <a:off x="2971800" y="2209800"/>
              <a:ext cx="152400" cy="152400"/>
            </a:xfrm>
            <a:prstGeom prst="line">
              <a:avLst/>
            </a:prstGeom>
            <a:ln w="2222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>
            <a:xfrm rot="16200000" flipH="1">
              <a:off x="3124200" y="2057400"/>
              <a:ext cx="152400" cy="152400"/>
            </a:xfrm>
            <a:prstGeom prst="line">
              <a:avLst/>
            </a:prstGeom>
            <a:ln w="2222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/>
            <p:nvPr/>
          </p:nvCxnSpPr>
          <p:spPr>
            <a:xfrm rot="5400000">
              <a:off x="2971800" y="2057400"/>
              <a:ext cx="152400" cy="152400"/>
            </a:xfrm>
            <a:prstGeom prst="line">
              <a:avLst/>
            </a:prstGeom>
            <a:ln w="2222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/>
            <p:nvPr/>
          </p:nvCxnSpPr>
          <p:spPr>
            <a:xfrm>
              <a:off x="3124200" y="2590800"/>
              <a:ext cx="76200" cy="1588"/>
            </a:xfrm>
            <a:prstGeom prst="line">
              <a:avLst/>
            </a:prstGeom>
            <a:ln w="2222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Овал 36"/>
          <p:cNvSpPr/>
          <p:nvPr/>
        </p:nvSpPr>
        <p:spPr bwMode="auto">
          <a:xfrm>
            <a:off x="1371600" y="4038600"/>
            <a:ext cx="46038" cy="619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8" name="Овал 37"/>
          <p:cNvSpPr/>
          <p:nvPr/>
        </p:nvSpPr>
        <p:spPr bwMode="auto">
          <a:xfrm>
            <a:off x="1371600" y="4532313"/>
            <a:ext cx="46038" cy="619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9" name="Овал 38"/>
          <p:cNvSpPr/>
          <p:nvPr/>
        </p:nvSpPr>
        <p:spPr bwMode="auto">
          <a:xfrm>
            <a:off x="1371600" y="3544888"/>
            <a:ext cx="46038" cy="619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40" name="Овал 39"/>
          <p:cNvSpPr/>
          <p:nvPr/>
        </p:nvSpPr>
        <p:spPr bwMode="auto">
          <a:xfrm>
            <a:off x="2057400" y="4038600"/>
            <a:ext cx="46038" cy="619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41" name="Овал 40"/>
          <p:cNvSpPr/>
          <p:nvPr/>
        </p:nvSpPr>
        <p:spPr bwMode="auto">
          <a:xfrm>
            <a:off x="2057400" y="4532313"/>
            <a:ext cx="46038" cy="619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42" name="Овал 41"/>
          <p:cNvSpPr/>
          <p:nvPr/>
        </p:nvSpPr>
        <p:spPr bwMode="auto">
          <a:xfrm>
            <a:off x="2057400" y="3544888"/>
            <a:ext cx="46038" cy="619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43" name="Овал 42"/>
          <p:cNvSpPr/>
          <p:nvPr/>
        </p:nvSpPr>
        <p:spPr bwMode="auto">
          <a:xfrm>
            <a:off x="2743200" y="4038600"/>
            <a:ext cx="46038" cy="619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44" name="Овал 43"/>
          <p:cNvSpPr/>
          <p:nvPr/>
        </p:nvSpPr>
        <p:spPr bwMode="auto">
          <a:xfrm>
            <a:off x="2743200" y="4532313"/>
            <a:ext cx="46038" cy="619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45" name="Овал 44"/>
          <p:cNvSpPr/>
          <p:nvPr/>
        </p:nvSpPr>
        <p:spPr bwMode="auto">
          <a:xfrm>
            <a:off x="2743200" y="3544888"/>
            <a:ext cx="46038" cy="619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46" name="Овал 45"/>
          <p:cNvSpPr/>
          <p:nvPr/>
        </p:nvSpPr>
        <p:spPr bwMode="auto">
          <a:xfrm>
            <a:off x="3429000" y="4038600"/>
            <a:ext cx="46038" cy="619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47" name="Овал 46"/>
          <p:cNvSpPr/>
          <p:nvPr/>
        </p:nvSpPr>
        <p:spPr bwMode="auto">
          <a:xfrm>
            <a:off x="3429000" y="4532313"/>
            <a:ext cx="46038" cy="619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48" name="Овал 47"/>
          <p:cNvSpPr/>
          <p:nvPr/>
        </p:nvSpPr>
        <p:spPr bwMode="auto">
          <a:xfrm>
            <a:off x="3429000" y="3544888"/>
            <a:ext cx="46038" cy="619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49" name="Овал 48"/>
          <p:cNvSpPr/>
          <p:nvPr/>
        </p:nvSpPr>
        <p:spPr bwMode="auto">
          <a:xfrm>
            <a:off x="4114800" y="4038600"/>
            <a:ext cx="46038" cy="619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0" name="Овал 49"/>
          <p:cNvSpPr/>
          <p:nvPr/>
        </p:nvSpPr>
        <p:spPr bwMode="auto">
          <a:xfrm>
            <a:off x="4114800" y="4532313"/>
            <a:ext cx="46038" cy="619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1" name="Овал 50"/>
          <p:cNvSpPr/>
          <p:nvPr/>
        </p:nvSpPr>
        <p:spPr bwMode="auto">
          <a:xfrm>
            <a:off x="4114800" y="3544888"/>
            <a:ext cx="46038" cy="619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2" name="Овал 51"/>
          <p:cNvSpPr/>
          <p:nvPr/>
        </p:nvSpPr>
        <p:spPr bwMode="auto">
          <a:xfrm>
            <a:off x="4800600" y="4038600"/>
            <a:ext cx="46038" cy="619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3" name="Овал 52"/>
          <p:cNvSpPr/>
          <p:nvPr/>
        </p:nvSpPr>
        <p:spPr bwMode="auto">
          <a:xfrm>
            <a:off x="4800600" y="4532313"/>
            <a:ext cx="46038" cy="619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4" name="Овал 53"/>
          <p:cNvSpPr/>
          <p:nvPr/>
        </p:nvSpPr>
        <p:spPr bwMode="auto">
          <a:xfrm>
            <a:off x="4800600" y="3544888"/>
            <a:ext cx="46038" cy="619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5" name="Овал 54"/>
          <p:cNvSpPr/>
          <p:nvPr/>
        </p:nvSpPr>
        <p:spPr bwMode="auto">
          <a:xfrm>
            <a:off x="5486400" y="4038600"/>
            <a:ext cx="46038" cy="619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6" name="Овал 55"/>
          <p:cNvSpPr/>
          <p:nvPr/>
        </p:nvSpPr>
        <p:spPr bwMode="auto">
          <a:xfrm>
            <a:off x="5486400" y="4532313"/>
            <a:ext cx="46038" cy="619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7" name="Овал 56"/>
          <p:cNvSpPr/>
          <p:nvPr/>
        </p:nvSpPr>
        <p:spPr bwMode="auto">
          <a:xfrm>
            <a:off x="5486400" y="3544888"/>
            <a:ext cx="46038" cy="619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8" name="Овал 57"/>
          <p:cNvSpPr/>
          <p:nvPr/>
        </p:nvSpPr>
        <p:spPr bwMode="auto">
          <a:xfrm>
            <a:off x="6172200" y="4038600"/>
            <a:ext cx="46038" cy="619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9" name="Овал 58"/>
          <p:cNvSpPr/>
          <p:nvPr/>
        </p:nvSpPr>
        <p:spPr bwMode="auto">
          <a:xfrm>
            <a:off x="6172200" y="4532313"/>
            <a:ext cx="46038" cy="619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0" name="Овал 59"/>
          <p:cNvSpPr/>
          <p:nvPr/>
        </p:nvSpPr>
        <p:spPr bwMode="auto">
          <a:xfrm>
            <a:off x="6172200" y="3544888"/>
            <a:ext cx="46038" cy="619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1" name="Овал 60"/>
          <p:cNvSpPr/>
          <p:nvPr/>
        </p:nvSpPr>
        <p:spPr bwMode="auto">
          <a:xfrm>
            <a:off x="6858000" y="4038600"/>
            <a:ext cx="46038" cy="619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2" name="Овал 61"/>
          <p:cNvSpPr/>
          <p:nvPr/>
        </p:nvSpPr>
        <p:spPr bwMode="auto">
          <a:xfrm>
            <a:off x="6858000" y="4532313"/>
            <a:ext cx="46038" cy="619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3" name="Овал 62"/>
          <p:cNvSpPr/>
          <p:nvPr/>
        </p:nvSpPr>
        <p:spPr bwMode="auto">
          <a:xfrm>
            <a:off x="6858000" y="3544888"/>
            <a:ext cx="46038" cy="619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4" name="Овал 63"/>
          <p:cNvSpPr/>
          <p:nvPr/>
        </p:nvSpPr>
        <p:spPr bwMode="auto">
          <a:xfrm>
            <a:off x="7543800" y="4038600"/>
            <a:ext cx="46038" cy="619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5" name="Овал 64"/>
          <p:cNvSpPr/>
          <p:nvPr/>
        </p:nvSpPr>
        <p:spPr bwMode="auto">
          <a:xfrm>
            <a:off x="7543800" y="4532313"/>
            <a:ext cx="46038" cy="619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6" name="Овал 65"/>
          <p:cNvSpPr/>
          <p:nvPr/>
        </p:nvSpPr>
        <p:spPr bwMode="auto">
          <a:xfrm>
            <a:off x="7543800" y="3544888"/>
            <a:ext cx="46038" cy="619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7" name="Овал 66"/>
          <p:cNvSpPr/>
          <p:nvPr/>
        </p:nvSpPr>
        <p:spPr bwMode="auto">
          <a:xfrm>
            <a:off x="8229600" y="4038600"/>
            <a:ext cx="46038" cy="619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8" name="Овал 67"/>
          <p:cNvSpPr/>
          <p:nvPr/>
        </p:nvSpPr>
        <p:spPr bwMode="auto">
          <a:xfrm>
            <a:off x="8229600" y="4532313"/>
            <a:ext cx="46038" cy="619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9" name="Овал 68"/>
          <p:cNvSpPr/>
          <p:nvPr/>
        </p:nvSpPr>
        <p:spPr bwMode="auto">
          <a:xfrm>
            <a:off x="8229600" y="3544888"/>
            <a:ext cx="46038" cy="619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0" name="Прямоугольник 69"/>
          <p:cNvSpPr/>
          <p:nvPr/>
        </p:nvSpPr>
        <p:spPr>
          <a:xfrm>
            <a:off x="3543300" y="3238500"/>
            <a:ext cx="914400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  <a:cs typeface="+mn-cs"/>
              </a:rPr>
              <a:t>?</a:t>
            </a:r>
            <a:endParaRPr lang="ru-RU" sz="9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71" name="Прямоугольник 70"/>
          <p:cNvSpPr/>
          <p:nvPr/>
        </p:nvSpPr>
        <p:spPr>
          <a:xfrm>
            <a:off x="5410200" y="3200400"/>
            <a:ext cx="914400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  <a:cs typeface="+mn-cs"/>
              </a:rPr>
              <a:t>?</a:t>
            </a:r>
            <a:endParaRPr lang="ru-RU" sz="9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72" name="Прямоугольник 71"/>
          <p:cNvSpPr/>
          <p:nvPr/>
        </p:nvSpPr>
        <p:spPr>
          <a:xfrm>
            <a:off x="7353300" y="3200400"/>
            <a:ext cx="914400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  <a:cs typeface="+mn-cs"/>
              </a:rPr>
              <a:t>?</a:t>
            </a:r>
            <a:endParaRPr lang="ru-RU" sz="9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  <a:cs typeface="+mn-cs"/>
            </a:endParaRP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rot="5400000" flipH="1" flipV="1">
            <a:off x="7580313" y="2857500"/>
            <a:ext cx="382588" cy="15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/>
          <p:nvPr/>
        </p:nvCxnSpPr>
        <p:spPr>
          <a:xfrm rot="5400000" flipH="1" flipV="1">
            <a:off x="8189912" y="2857501"/>
            <a:ext cx="382590" cy="15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/>
          <p:cNvCxnSpPr/>
          <p:nvPr/>
        </p:nvCxnSpPr>
        <p:spPr>
          <a:xfrm>
            <a:off x="7772400" y="2743200"/>
            <a:ext cx="609600" cy="1588"/>
          </a:xfrm>
          <a:prstGeom prst="line">
            <a:avLst/>
          </a:prstGeom>
          <a:ln w="254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341"/>
          <p:cNvSpPr txBox="1">
            <a:spLocks noChangeArrowheads="1"/>
          </p:cNvSpPr>
          <p:nvPr/>
        </p:nvSpPr>
        <p:spPr bwMode="auto">
          <a:xfrm>
            <a:off x="7620000" y="2247900"/>
            <a:ext cx="936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~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1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км.</a:t>
            </a:r>
          </a:p>
        </p:txBody>
      </p:sp>
      <p:cxnSp>
        <p:nvCxnSpPr>
          <p:cNvPr id="77" name="Прямая соединительная линия 76"/>
          <p:cNvCxnSpPr/>
          <p:nvPr/>
        </p:nvCxnSpPr>
        <p:spPr bwMode="auto">
          <a:xfrm>
            <a:off x="533400" y="3124200"/>
            <a:ext cx="8153400" cy="1588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Овал 77"/>
          <p:cNvSpPr/>
          <p:nvPr/>
        </p:nvSpPr>
        <p:spPr bwMode="auto">
          <a:xfrm>
            <a:off x="990600" y="3048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9" name="Овал 78"/>
          <p:cNvSpPr/>
          <p:nvPr/>
        </p:nvSpPr>
        <p:spPr bwMode="auto">
          <a:xfrm>
            <a:off x="1600200" y="3048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0" name="Овал 79"/>
          <p:cNvSpPr/>
          <p:nvPr/>
        </p:nvSpPr>
        <p:spPr bwMode="auto">
          <a:xfrm>
            <a:off x="2209800" y="3048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1" name="Овал 80"/>
          <p:cNvSpPr/>
          <p:nvPr/>
        </p:nvSpPr>
        <p:spPr bwMode="auto">
          <a:xfrm>
            <a:off x="2819400" y="3048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2" name="Овал 81"/>
          <p:cNvSpPr/>
          <p:nvPr/>
        </p:nvSpPr>
        <p:spPr bwMode="auto">
          <a:xfrm>
            <a:off x="3429000" y="3048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3" name="Овал 82"/>
          <p:cNvSpPr/>
          <p:nvPr/>
        </p:nvSpPr>
        <p:spPr bwMode="auto">
          <a:xfrm>
            <a:off x="4038600" y="3048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4" name="Овал 83"/>
          <p:cNvSpPr/>
          <p:nvPr/>
        </p:nvSpPr>
        <p:spPr bwMode="auto">
          <a:xfrm>
            <a:off x="4648200" y="3048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5" name="Овал 84"/>
          <p:cNvSpPr/>
          <p:nvPr/>
        </p:nvSpPr>
        <p:spPr bwMode="auto">
          <a:xfrm>
            <a:off x="5257800" y="3048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6" name="Овал 85"/>
          <p:cNvSpPr/>
          <p:nvPr/>
        </p:nvSpPr>
        <p:spPr bwMode="auto">
          <a:xfrm>
            <a:off x="5867400" y="3048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7" name="Овал 86"/>
          <p:cNvSpPr/>
          <p:nvPr/>
        </p:nvSpPr>
        <p:spPr bwMode="auto">
          <a:xfrm>
            <a:off x="6477000" y="3048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8" name="Овал 87"/>
          <p:cNvSpPr/>
          <p:nvPr/>
        </p:nvSpPr>
        <p:spPr bwMode="auto">
          <a:xfrm>
            <a:off x="7086600" y="3048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9" name="Овал 88"/>
          <p:cNvSpPr/>
          <p:nvPr/>
        </p:nvSpPr>
        <p:spPr bwMode="auto">
          <a:xfrm>
            <a:off x="7696200" y="3048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90" name="Овал 89"/>
          <p:cNvSpPr/>
          <p:nvPr/>
        </p:nvSpPr>
        <p:spPr bwMode="auto">
          <a:xfrm>
            <a:off x="8305800" y="3048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91" name="Прямая со стрелкой 90"/>
          <p:cNvCxnSpPr/>
          <p:nvPr/>
        </p:nvCxnSpPr>
        <p:spPr>
          <a:xfrm rot="5400000">
            <a:off x="-151605" y="3961606"/>
            <a:ext cx="1674812" cy="3175"/>
          </a:xfrm>
          <a:prstGeom prst="straightConnector1">
            <a:avLst/>
          </a:prstGeom>
          <a:ln w="22225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28600" y="3352800"/>
            <a:ext cx="553998" cy="1219200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Arial" pitchFamily="34" charset="0"/>
                <a:cs typeface="Arial" pitchFamily="34" charset="0"/>
              </a:rPr>
              <a:t>30  км.</a:t>
            </a:r>
          </a:p>
        </p:txBody>
      </p:sp>
      <p:cxnSp>
        <p:nvCxnSpPr>
          <p:cNvPr id="93" name="Прямая со стрелкой 92"/>
          <p:cNvCxnSpPr/>
          <p:nvPr/>
        </p:nvCxnSpPr>
        <p:spPr>
          <a:xfrm>
            <a:off x="990600" y="4876800"/>
            <a:ext cx="74676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4267200" y="4876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300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км.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5" name="Прямоугольник 94"/>
          <p:cNvSpPr/>
          <p:nvPr/>
        </p:nvSpPr>
        <p:spPr>
          <a:xfrm>
            <a:off x="1524000" y="3238500"/>
            <a:ext cx="914400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  <a:cs typeface="+mn-cs"/>
              </a:rPr>
              <a:t>?</a:t>
            </a:r>
            <a:endParaRPr lang="ru-RU" sz="9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96" name="Облако 95"/>
          <p:cNvSpPr/>
          <p:nvPr/>
        </p:nvSpPr>
        <p:spPr>
          <a:xfrm>
            <a:off x="1104900" y="2247900"/>
            <a:ext cx="800100" cy="381000"/>
          </a:xfrm>
          <a:prstGeom prst="cloud">
            <a:avLst/>
          </a:prstGeom>
          <a:gradFill>
            <a:gsLst>
              <a:gs pos="100000">
                <a:schemeClr val="bg1">
                  <a:lumMod val="9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16200000" scaled="0"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10600" cy="1143000"/>
          </a:xfrm>
        </p:spPr>
        <p:txBody>
          <a:bodyPr/>
          <a:lstStyle/>
          <a:p>
            <a:r>
              <a:rPr lang="ru-RU" dirty="0" smtClean="0"/>
              <a:t>Пример распределения</a:t>
            </a:r>
            <a:endParaRPr lang="en-US" dirty="0" smtClean="0"/>
          </a:p>
        </p:txBody>
      </p:sp>
      <p:pic>
        <p:nvPicPr>
          <p:cNvPr id="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133600"/>
            <a:ext cx="7422008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10600" cy="1143000"/>
          </a:xfrm>
        </p:spPr>
        <p:txBody>
          <a:bodyPr anchor="b"/>
          <a:lstStyle/>
          <a:p>
            <a:r>
              <a:rPr lang="ru-RU" dirty="0" smtClean="0"/>
              <a:t>Математика</a:t>
            </a:r>
            <a:endParaRPr lang="en-US" dirty="0" smtClean="0"/>
          </a:p>
        </p:txBody>
      </p:sp>
      <p:sp>
        <p:nvSpPr>
          <p:cNvPr id="12291" name="Content Placeholder 4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5029200"/>
          </a:xfrm>
        </p:spPr>
        <p:txBody>
          <a:bodyPr/>
          <a:lstStyle/>
          <a:p>
            <a:r>
              <a:rPr lang="ru-RU" dirty="0" smtClean="0"/>
              <a:t> </a:t>
            </a:r>
            <a:r>
              <a:rPr lang="ru-RU" sz="2600" dirty="0" smtClean="0"/>
              <a:t>Построить регрессионную модель</a:t>
            </a:r>
          </a:p>
          <a:p>
            <a:pPr lvl="1"/>
            <a:r>
              <a:rPr lang="ru-RU" sz="2200" dirty="0" smtClean="0"/>
              <a:t> Размерность вектора входных данных 6552 </a:t>
            </a:r>
          </a:p>
          <a:p>
            <a:pPr lvl="1"/>
            <a:r>
              <a:rPr lang="ru-RU" sz="2200" dirty="0" smtClean="0"/>
              <a:t> Размерность вектора выходных данных 336</a:t>
            </a:r>
          </a:p>
          <a:p>
            <a:pPr lvl="1"/>
            <a:r>
              <a:rPr lang="ru-RU" sz="2200" dirty="0" smtClean="0"/>
              <a:t> Число точек 30000</a:t>
            </a:r>
          </a:p>
          <a:p>
            <a:pPr lvl="1">
              <a:buNone/>
            </a:pPr>
            <a:endParaRPr lang="ru-RU" dirty="0" smtClean="0"/>
          </a:p>
          <a:p>
            <a:r>
              <a:rPr lang="ru-RU" sz="2600" dirty="0" smtClean="0"/>
              <a:t> 4 комплекта по 1680 многослойных персептронов</a:t>
            </a:r>
          </a:p>
          <a:p>
            <a:pPr lvl="1"/>
            <a:r>
              <a:rPr lang="ru-RU" sz="2200" dirty="0" smtClean="0"/>
              <a:t> МСП как регрессионная модель</a:t>
            </a:r>
          </a:p>
          <a:p>
            <a:pPr lvl="1"/>
            <a:r>
              <a:rPr lang="ru-RU" sz="2200" dirty="0" smtClean="0"/>
              <a:t> Размерность вектора входных данных 1648 </a:t>
            </a:r>
          </a:p>
          <a:p>
            <a:pPr lvl="1"/>
            <a:r>
              <a:rPr lang="ru-RU" sz="2200" dirty="0" smtClean="0"/>
              <a:t> Число нейронов в скрытом слое 8</a:t>
            </a:r>
            <a:endParaRPr lang="en-US" sz="2200" dirty="0" smtClean="0"/>
          </a:p>
          <a:p>
            <a:pPr lvl="1"/>
            <a:r>
              <a:rPr lang="en-US" sz="2200" dirty="0" smtClean="0"/>
              <a:t> </a:t>
            </a:r>
            <a:r>
              <a:rPr lang="ru-RU" sz="2200" dirty="0" smtClean="0"/>
              <a:t>Размерность вектора выходных данных 1</a:t>
            </a:r>
          </a:p>
          <a:p>
            <a:pPr lvl="1"/>
            <a:r>
              <a:rPr lang="ru-RU" sz="2200" dirty="0" smtClean="0"/>
              <a:t> Число точек 30000</a:t>
            </a:r>
          </a:p>
          <a:p>
            <a:pPr lvl="1"/>
            <a:r>
              <a:rPr lang="ru-RU" sz="2200" dirty="0" smtClean="0"/>
              <a:t> Входные данные одинаковы, выходные различаются</a:t>
            </a:r>
          </a:p>
          <a:p>
            <a:pPr lvl="1">
              <a:buNone/>
            </a:pPr>
            <a:endParaRPr lang="ru-RU" dirty="0" smtClean="0"/>
          </a:p>
        </p:txBody>
      </p:sp>
      <p:sp>
        <p:nvSpPr>
          <p:cNvPr id="4" name="Стрелка вниз 3"/>
          <p:cNvSpPr/>
          <p:nvPr/>
        </p:nvSpPr>
        <p:spPr bwMode="auto">
          <a:xfrm>
            <a:off x="4343400" y="3352800"/>
            <a:ext cx="533400" cy="5334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10600" cy="1143000"/>
          </a:xfrm>
        </p:spPr>
        <p:txBody>
          <a:bodyPr anchor="b"/>
          <a:lstStyle/>
          <a:p>
            <a:r>
              <a:rPr lang="ru-RU" dirty="0" smtClean="0"/>
              <a:t>Объемы</a:t>
            </a:r>
            <a:endParaRPr lang="en-US" dirty="0" smtClean="0"/>
          </a:p>
        </p:txBody>
      </p:sp>
      <p:sp>
        <p:nvSpPr>
          <p:cNvPr id="12291" name="Content Placeholder 4"/>
          <p:cNvSpPr>
            <a:spLocks noGrp="1"/>
          </p:cNvSpPr>
          <p:nvPr>
            <p:ph idx="1"/>
          </p:nvPr>
        </p:nvSpPr>
        <p:spPr>
          <a:xfrm>
            <a:off x="304800" y="1676400"/>
            <a:ext cx="8610600" cy="5029200"/>
          </a:xfrm>
        </p:spPr>
        <p:txBody>
          <a:bodyPr/>
          <a:lstStyle/>
          <a:p>
            <a:r>
              <a:rPr lang="ru-RU" sz="2800" dirty="0" smtClean="0"/>
              <a:t> 4 * 1680 многослойных персептронов</a:t>
            </a:r>
          </a:p>
          <a:p>
            <a:pPr lvl="1"/>
            <a:r>
              <a:rPr lang="ru-RU" sz="2400" dirty="0" smtClean="0"/>
              <a:t> </a:t>
            </a:r>
            <a:r>
              <a:rPr lang="ru-RU" sz="2400" dirty="0" smtClean="0">
                <a:solidFill>
                  <a:srgbClr val="FF0000"/>
                </a:solidFill>
              </a:rPr>
              <a:t>Размерность вектора входных данных 1648 </a:t>
            </a:r>
          </a:p>
          <a:p>
            <a:pPr lvl="1"/>
            <a:r>
              <a:rPr lang="ru-RU" sz="2400" dirty="0" smtClean="0"/>
              <a:t> </a:t>
            </a:r>
            <a:r>
              <a:rPr lang="ru-RU" sz="2400" dirty="0" smtClean="0">
                <a:solidFill>
                  <a:srgbClr val="009900"/>
                </a:solidFill>
              </a:rPr>
              <a:t>Число нейронов в скрытом слое 8</a:t>
            </a:r>
            <a:endParaRPr lang="en-US" sz="2400" dirty="0" smtClean="0">
              <a:solidFill>
                <a:srgbClr val="009900"/>
              </a:solidFill>
            </a:endParaRPr>
          </a:p>
          <a:p>
            <a:pPr lvl="1"/>
            <a:r>
              <a:rPr lang="en-US" sz="2400" dirty="0" smtClean="0"/>
              <a:t> </a:t>
            </a:r>
            <a:r>
              <a:rPr lang="ru-RU" sz="2400" dirty="0" smtClean="0">
                <a:solidFill>
                  <a:srgbClr val="0000FF"/>
                </a:solidFill>
              </a:rPr>
              <a:t>Размерность вектора выходных данных 1</a:t>
            </a:r>
          </a:p>
          <a:p>
            <a:pPr lvl="1"/>
            <a:r>
              <a:rPr lang="ru-RU" sz="2400" dirty="0" smtClean="0"/>
              <a:t> Число примеров 30000</a:t>
            </a:r>
          </a:p>
          <a:p>
            <a:pPr lvl="1">
              <a:buNone/>
            </a:pPr>
            <a:endParaRPr lang="ru-RU" dirty="0" smtClean="0"/>
          </a:p>
        </p:txBody>
      </p:sp>
      <p:grpSp>
        <p:nvGrpSpPr>
          <p:cNvPr id="57" name="Группа 56"/>
          <p:cNvGrpSpPr/>
          <p:nvPr/>
        </p:nvGrpSpPr>
        <p:grpSpPr>
          <a:xfrm>
            <a:off x="5867400" y="4038600"/>
            <a:ext cx="2895600" cy="2514600"/>
            <a:chOff x="2514600" y="2362200"/>
            <a:chExt cx="3194812" cy="2819400"/>
          </a:xfrm>
        </p:grpSpPr>
        <p:sp>
          <p:nvSpPr>
            <p:cNvPr id="58" name="Прямоугольник 57"/>
            <p:cNvSpPr/>
            <p:nvPr/>
          </p:nvSpPr>
          <p:spPr>
            <a:xfrm>
              <a:off x="2845914" y="2362200"/>
              <a:ext cx="552190" cy="2819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  <p:sp>
          <p:nvSpPr>
            <p:cNvPr id="59" name="Овал 58"/>
            <p:cNvSpPr/>
            <p:nvPr/>
          </p:nvSpPr>
          <p:spPr bwMode="auto">
            <a:xfrm>
              <a:off x="2903433" y="4637148"/>
              <a:ext cx="432549" cy="415681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0" name="Овал 59"/>
            <p:cNvSpPr/>
            <p:nvPr/>
          </p:nvSpPr>
          <p:spPr bwMode="auto">
            <a:xfrm>
              <a:off x="3941091" y="2972166"/>
              <a:ext cx="432549" cy="415681"/>
            </a:xfrm>
            <a:prstGeom prst="ellipse">
              <a:avLst/>
            </a:prstGeom>
            <a:solidFill>
              <a:srgbClr val="00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1" name="Овал 60"/>
            <p:cNvSpPr/>
            <p:nvPr/>
          </p:nvSpPr>
          <p:spPr bwMode="auto">
            <a:xfrm>
              <a:off x="3941091" y="3555023"/>
              <a:ext cx="432549" cy="415681"/>
            </a:xfrm>
            <a:prstGeom prst="ellipse">
              <a:avLst/>
            </a:prstGeom>
            <a:solidFill>
              <a:srgbClr val="00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2" name="Овал 61"/>
            <p:cNvSpPr/>
            <p:nvPr/>
          </p:nvSpPr>
          <p:spPr bwMode="auto">
            <a:xfrm>
              <a:off x="3941091" y="4137880"/>
              <a:ext cx="432549" cy="415681"/>
            </a:xfrm>
            <a:prstGeom prst="ellipse">
              <a:avLst/>
            </a:prstGeom>
            <a:solidFill>
              <a:srgbClr val="00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63" name="Прямая соединительная линия 62"/>
            <p:cNvCxnSpPr>
              <a:stCxn id="75" idx="6"/>
              <a:endCxn id="60" idx="2"/>
            </p:cNvCxnSpPr>
            <p:nvPr/>
          </p:nvCxnSpPr>
          <p:spPr bwMode="auto">
            <a:xfrm>
              <a:off x="3335982" y="2678479"/>
              <a:ext cx="605109" cy="5015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/>
            <p:cNvCxnSpPr>
              <a:stCxn id="75" idx="6"/>
              <a:endCxn id="61" idx="2"/>
            </p:cNvCxnSpPr>
            <p:nvPr/>
          </p:nvCxnSpPr>
          <p:spPr bwMode="auto">
            <a:xfrm>
              <a:off x="3335982" y="2678479"/>
              <a:ext cx="605109" cy="10843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>
              <a:stCxn id="75" idx="6"/>
              <a:endCxn id="62" idx="2"/>
            </p:cNvCxnSpPr>
            <p:nvPr/>
          </p:nvCxnSpPr>
          <p:spPr bwMode="auto">
            <a:xfrm>
              <a:off x="3335982" y="2678479"/>
              <a:ext cx="605109" cy="16672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>
              <a:stCxn id="74" idx="6"/>
              <a:endCxn id="60" idx="2"/>
            </p:cNvCxnSpPr>
            <p:nvPr/>
          </p:nvCxnSpPr>
          <p:spPr bwMode="auto">
            <a:xfrm flipV="1">
              <a:off x="3335982" y="3180007"/>
              <a:ext cx="605109" cy="406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>
              <a:stCxn id="74" idx="6"/>
              <a:endCxn id="61" idx="2"/>
            </p:cNvCxnSpPr>
            <p:nvPr/>
          </p:nvCxnSpPr>
          <p:spPr bwMode="auto">
            <a:xfrm>
              <a:off x="3335982" y="3220671"/>
              <a:ext cx="605109" cy="5421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>
              <a:stCxn id="74" idx="6"/>
              <a:endCxn id="62" idx="2"/>
            </p:cNvCxnSpPr>
            <p:nvPr/>
          </p:nvCxnSpPr>
          <p:spPr bwMode="auto">
            <a:xfrm>
              <a:off x="3335982" y="3220671"/>
              <a:ext cx="605109" cy="11250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/>
            <p:cNvCxnSpPr>
              <a:stCxn id="73" idx="6"/>
              <a:endCxn id="60" idx="2"/>
            </p:cNvCxnSpPr>
            <p:nvPr/>
          </p:nvCxnSpPr>
          <p:spPr bwMode="auto">
            <a:xfrm flipV="1">
              <a:off x="3335982" y="3180007"/>
              <a:ext cx="605109" cy="5828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единительная линия 69"/>
            <p:cNvCxnSpPr>
              <a:stCxn id="73" idx="6"/>
              <a:endCxn id="61" idx="2"/>
            </p:cNvCxnSpPr>
            <p:nvPr/>
          </p:nvCxnSpPr>
          <p:spPr bwMode="auto">
            <a:xfrm>
              <a:off x="3335982" y="3762863"/>
              <a:ext cx="605109" cy="22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/>
            <p:cNvCxnSpPr>
              <a:stCxn id="73" idx="6"/>
              <a:endCxn id="62" idx="2"/>
            </p:cNvCxnSpPr>
            <p:nvPr/>
          </p:nvCxnSpPr>
          <p:spPr bwMode="auto">
            <a:xfrm>
              <a:off x="3335982" y="3762863"/>
              <a:ext cx="605109" cy="5828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единительная линия 71"/>
            <p:cNvCxnSpPr>
              <a:stCxn id="77" idx="6"/>
            </p:cNvCxnSpPr>
            <p:nvPr/>
          </p:nvCxnSpPr>
          <p:spPr bwMode="auto">
            <a:xfrm>
              <a:off x="5233149" y="3763047"/>
              <a:ext cx="476263" cy="2260"/>
            </a:xfrm>
            <a:prstGeom prst="line">
              <a:avLst/>
            </a:prstGeom>
            <a:ln w="25400">
              <a:solidFill>
                <a:srgbClr val="0000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Овал 72"/>
            <p:cNvSpPr/>
            <p:nvPr/>
          </p:nvSpPr>
          <p:spPr bwMode="auto">
            <a:xfrm>
              <a:off x="2903433" y="3555023"/>
              <a:ext cx="432549" cy="415681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74" name="Овал 73"/>
            <p:cNvSpPr/>
            <p:nvPr/>
          </p:nvSpPr>
          <p:spPr bwMode="auto">
            <a:xfrm>
              <a:off x="2903433" y="3012831"/>
              <a:ext cx="432549" cy="415681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75" name="Овал 74"/>
            <p:cNvSpPr/>
            <p:nvPr/>
          </p:nvSpPr>
          <p:spPr bwMode="auto">
            <a:xfrm>
              <a:off x="2903433" y="2470638"/>
              <a:ext cx="432549" cy="41793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76" name="Овал 75"/>
            <p:cNvSpPr/>
            <p:nvPr/>
          </p:nvSpPr>
          <p:spPr bwMode="auto">
            <a:xfrm>
              <a:off x="2903433" y="4094956"/>
              <a:ext cx="432549" cy="417941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77" name="Овал 76"/>
            <p:cNvSpPr/>
            <p:nvPr/>
          </p:nvSpPr>
          <p:spPr bwMode="auto">
            <a:xfrm>
              <a:off x="4800600" y="3555207"/>
              <a:ext cx="432549" cy="415681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78" name="Прямая соединительная линия 77"/>
            <p:cNvCxnSpPr>
              <a:stCxn id="76" idx="6"/>
              <a:endCxn id="62" idx="2"/>
            </p:cNvCxnSpPr>
            <p:nvPr/>
          </p:nvCxnSpPr>
          <p:spPr bwMode="auto">
            <a:xfrm>
              <a:off x="3335982" y="4302796"/>
              <a:ext cx="605109" cy="429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/>
            <p:cNvCxnSpPr>
              <a:stCxn id="59" idx="6"/>
              <a:endCxn id="61" idx="2"/>
            </p:cNvCxnSpPr>
            <p:nvPr/>
          </p:nvCxnSpPr>
          <p:spPr bwMode="auto">
            <a:xfrm flipV="1">
              <a:off x="3335982" y="3762863"/>
              <a:ext cx="605109" cy="10821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Прямая соединительная линия 79"/>
            <p:cNvCxnSpPr>
              <a:stCxn id="62" idx="2"/>
              <a:endCxn id="59" idx="6"/>
            </p:cNvCxnSpPr>
            <p:nvPr/>
          </p:nvCxnSpPr>
          <p:spPr bwMode="auto">
            <a:xfrm rot="10800000" flipV="1">
              <a:off x="3335982" y="4345720"/>
              <a:ext cx="605109" cy="4992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единительная линия 80"/>
            <p:cNvCxnSpPr>
              <a:stCxn id="76" idx="6"/>
              <a:endCxn id="60" idx="2"/>
            </p:cNvCxnSpPr>
            <p:nvPr/>
          </p:nvCxnSpPr>
          <p:spPr bwMode="auto">
            <a:xfrm flipV="1">
              <a:off x="3335982" y="3180007"/>
              <a:ext cx="605109" cy="112278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Прямая соединительная линия 81"/>
            <p:cNvCxnSpPr>
              <a:stCxn id="59" idx="6"/>
              <a:endCxn id="60" idx="2"/>
            </p:cNvCxnSpPr>
            <p:nvPr/>
          </p:nvCxnSpPr>
          <p:spPr bwMode="auto">
            <a:xfrm flipV="1">
              <a:off x="3335982" y="3180007"/>
              <a:ext cx="605109" cy="16649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единительная линия 82"/>
            <p:cNvCxnSpPr>
              <a:stCxn id="61" idx="2"/>
              <a:endCxn id="76" idx="6"/>
            </p:cNvCxnSpPr>
            <p:nvPr/>
          </p:nvCxnSpPr>
          <p:spPr bwMode="auto">
            <a:xfrm rot="10800000" flipV="1">
              <a:off x="3335982" y="3762863"/>
              <a:ext cx="605109" cy="539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Прямая соединительная линия 83"/>
            <p:cNvCxnSpPr>
              <a:stCxn id="62" idx="6"/>
              <a:endCxn id="77" idx="2"/>
            </p:cNvCxnSpPr>
            <p:nvPr/>
          </p:nvCxnSpPr>
          <p:spPr bwMode="auto">
            <a:xfrm flipV="1">
              <a:off x="4373640" y="3763048"/>
              <a:ext cx="426960" cy="5826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единительная линия 84"/>
            <p:cNvCxnSpPr>
              <a:stCxn id="61" idx="6"/>
              <a:endCxn id="77" idx="2"/>
            </p:cNvCxnSpPr>
            <p:nvPr/>
          </p:nvCxnSpPr>
          <p:spPr bwMode="auto">
            <a:xfrm>
              <a:off x="4373640" y="3762864"/>
              <a:ext cx="426960" cy="1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единительная линия 85"/>
            <p:cNvCxnSpPr>
              <a:stCxn id="60" idx="6"/>
              <a:endCxn id="77" idx="2"/>
            </p:cNvCxnSpPr>
            <p:nvPr/>
          </p:nvCxnSpPr>
          <p:spPr bwMode="auto">
            <a:xfrm>
              <a:off x="4373640" y="3180007"/>
              <a:ext cx="426960" cy="5830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Прямая соединительная линия 86"/>
            <p:cNvCxnSpPr>
              <a:endCxn id="75" idx="2"/>
            </p:cNvCxnSpPr>
            <p:nvPr/>
          </p:nvCxnSpPr>
          <p:spPr bwMode="auto">
            <a:xfrm>
              <a:off x="2514600" y="2678479"/>
              <a:ext cx="388833" cy="2258"/>
            </a:xfrm>
            <a:prstGeom prst="line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Прямая соединительная линия 87"/>
            <p:cNvCxnSpPr>
              <a:endCxn id="74" idx="2"/>
            </p:cNvCxnSpPr>
            <p:nvPr/>
          </p:nvCxnSpPr>
          <p:spPr bwMode="auto">
            <a:xfrm>
              <a:off x="2514600" y="3220671"/>
              <a:ext cx="388833" cy="2258"/>
            </a:xfrm>
            <a:prstGeom prst="line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единительная линия 88"/>
            <p:cNvCxnSpPr>
              <a:endCxn id="73" idx="2"/>
            </p:cNvCxnSpPr>
            <p:nvPr/>
          </p:nvCxnSpPr>
          <p:spPr bwMode="auto">
            <a:xfrm>
              <a:off x="2514600" y="3762863"/>
              <a:ext cx="388833" cy="2258"/>
            </a:xfrm>
            <a:prstGeom prst="line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Прямая соединительная линия 89"/>
            <p:cNvCxnSpPr>
              <a:endCxn id="76" idx="2"/>
            </p:cNvCxnSpPr>
            <p:nvPr/>
          </p:nvCxnSpPr>
          <p:spPr bwMode="auto">
            <a:xfrm>
              <a:off x="2514600" y="4302796"/>
              <a:ext cx="388833" cy="2260"/>
            </a:xfrm>
            <a:prstGeom prst="line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единительная линия 90"/>
            <p:cNvCxnSpPr>
              <a:endCxn id="59" idx="2"/>
            </p:cNvCxnSpPr>
            <p:nvPr/>
          </p:nvCxnSpPr>
          <p:spPr bwMode="auto">
            <a:xfrm>
              <a:off x="2514600" y="4844988"/>
              <a:ext cx="388833" cy="2260"/>
            </a:xfrm>
            <a:prstGeom prst="line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Прямоугольник 91"/>
            <p:cNvSpPr/>
            <p:nvPr/>
          </p:nvSpPr>
          <p:spPr>
            <a:xfrm>
              <a:off x="3839856" y="2904392"/>
              <a:ext cx="607409" cy="173501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  <p:sp>
          <p:nvSpPr>
            <p:cNvPr id="93" name="Прямоугольник 92"/>
            <p:cNvSpPr/>
            <p:nvPr/>
          </p:nvSpPr>
          <p:spPr>
            <a:xfrm>
              <a:off x="4723360" y="3425371"/>
              <a:ext cx="607409" cy="69668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105" name="Прямоугольник 104"/>
          <p:cNvSpPr/>
          <p:nvPr/>
        </p:nvSpPr>
        <p:spPr>
          <a:xfrm>
            <a:off x="0" y="4800600"/>
            <a:ext cx="5638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ru-RU" sz="2000" dirty="0" smtClean="0">
                <a:latin typeface="+mn-lt"/>
              </a:rPr>
              <a:t>Матрица весов нейронов скрытого слоя </a:t>
            </a:r>
            <a:r>
              <a:rPr lang="en-US" sz="2000" b="1" dirty="0" smtClean="0">
                <a:latin typeface="+mn-lt"/>
              </a:rPr>
              <a:t>W</a:t>
            </a:r>
            <a:r>
              <a:rPr lang="en-US" sz="2000" b="1" baseline="-25000" dirty="0" smtClean="0">
                <a:latin typeface="+mn-lt"/>
              </a:rPr>
              <a:t>h</a:t>
            </a:r>
            <a:r>
              <a:rPr lang="en-US" sz="2000" b="1" dirty="0" smtClean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– (16</a:t>
            </a:r>
            <a:r>
              <a:rPr lang="ru-RU" sz="2000" dirty="0" smtClean="0">
                <a:latin typeface="+mn-lt"/>
              </a:rPr>
              <a:t>4</a:t>
            </a:r>
            <a:r>
              <a:rPr lang="en-US" sz="2000" dirty="0" smtClean="0">
                <a:latin typeface="+mn-lt"/>
              </a:rPr>
              <a:t>8 + 1) * 8</a:t>
            </a:r>
          </a:p>
          <a:p>
            <a:pPr lvl="1">
              <a:buNone/>
            </a:pPr>
            <a:r>
              <a:rPr lang="ru-RU" sz="2000" dirty="0" smtClean="0">
                <a:latin typeface="+mn-lt"/>
              </a:rPr>
              <a:t>Матрица весов нейронов выходного слоя </a:t>
            </a:r>
            <a:r>
              <a:rPr lang="en-US" sz="2000" b="1" dirty="0" smtClean="0">
                <a:latin typeface="+mn-lt"/>
              </a:rPr>
              <a:t>W</a:t>
            </a:r>
            <a:r>
              <a:rPr lang="en-US" sz="2000" b="1" baseline="-25000" dirty="0" smtClean="0">
                <a:latin typeface="+mn-lt"/>
              </a:rPr>
              <a:t>o</a:t>
            </a:r>
            <a:r>
              <a:rPr lang="en-US" sz="2000" dirty="0" smtClean="0">
                <a:latin typeface="+mn-lt"/>
              </a:rPr>
              <a:t> – (8 + 1) * 1</a:t>
            </a:r>
            <a:endParaRPr lang="ru-RU" sz="200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Нейрон</a:t>
            </a:r>
            <a:endParaRPr lang="en-US" dirty="0" smtClean="0"/>
          </a:p>
        </p:txBody>
      </p:sp>
      <p:sp>
        <p:nvSpPr>
          <p:cNvPr id="12291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МОЗГ: 10</a:t>
            </a:r>
            <a:r>
              <a:rPr lang="ru-RU" baseline="30000" dirty="0" smtClean="0"/>
              <a:t>10</a:t>
            </a:r>
            <a:r>
              <a:rPr lang="ru-RU" dirty="0" smtClean="0"/>
              <a:t> нейронов, 6*10</a:t>
            </a:r>
            <a:r>
              <a:rPr lang="ru-RU" baseline="30000" dirty="0" smtClean="0"/>
              <a:t>13</a:t>
            </a:r>
            <a:r>
              <a:rPr lang="ru-RU" dirty="0" smtClean="0"/>
              <a:t> связей </a:t>
            </a:r>
          </a:p>
          <a:p>
            <a:r>
              <a:rPr lang="ru-RU" dirty="0" smtClean="0"/>
              <a:t>Время реакции	10</a:t>
            </a:r>
            <a:r>
              <a:rPr lang="ru-RU" baseline="30000" dirty="0" smtClean="0"/>
              <a:t>-3</a:t>
            </a:r>
            <a:r>
              <a:rPr lang="ru-RU" dirty="0" smtClean="0"/>
              <a:t> с </a:t>
            </a:r>
          </a:p>
          <a:p>
            <a:r>
              <a:rPr lang="ru-RU" dirty="0" smtClean="0"/>
              <a:t>Размеры		100 микрон</a:t>
            </a:r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886200"/>
            <a:ext cx="270192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3200" y="3886200"/>
            <a:ext cx="2378075" cy="260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24200" y="4038600"/>
            <a:ext cx="3470275" cy="2557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10600" cy="1143000"/>
          </a:xfrm>
        </p:spPr>
        <p:txBody>
          <a:bodyPr/>
          <a:lstStyle/>
          <a:p>
            <a:r>
              <a:rPr lang="ru-RU" dirty="0" smtClean="0"/>
              <a:t>Обучение персептрона</a:t>
            </a:r>
            <a:endParaRPr lang="en-US" dirty="0" smtClean="0"/>
          </a:p>
        </p:txBody>
      </p:sp>
      <p:sp>
        <p:nvSpPr>
          <p:cNvPr id="12291" name="Content Placeholder 4"/>
          <p:cNvSpPr>
            <a:spLocks noGrp="1"/>
          </p:cNvSpPr>
          <p:nvPr>
            <p:ph idx="1"/>
          </p:nvPr>
        </p:nvSpPr>
        <p:spPr>
          <a:xfrm>
            <a:off x="304800" y="1885950"/>
            <a:ext cx="8610600" cy="417195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ru-RU" dirty="0" smtClean="0"/>
              <a:t>Пары </a:t>
            </a:r>
            <a:r>
              <a:rPr lang="ru-RU" dirty="0" smtClean="0">
                <a:solidFill>
                  <a:srgbClr val="C00000"/>
                </a:solidFill>
              </a:rPr>
              <a:t>сигнал</a:t>
            </a:r>
            <a:r>
              <a:rPr lang="ru-RU" dirty="0" smtClean="0"/>
              <a:t> - </a:t>
            </a:r>
            <a:r>
              <a:rPr lang="ru-RU" dirty="0" smtClean="0">
                <a:solidFill>
                  <a:srgbClr val="C00000"/>
                </a:solidFill>
              </a:rPr>
              <a:t>желаемый отклик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{(</a:t>
            </a:r>
            <a:r>
              <a:rPr lang="en-US" b="1" dirty="0" smtClean="0"/>
              <a:t>X</a:t>
            </a:r>
            <a:r>
              <a:rPr lang="en-US" dirty="0" smtClean="0"/>
              <a:t>,</a:t>
            </a:r>
            <a:r>
              <a:rPr lang="en-US" b="1" dirty="0" smtClean="0"/>
              <a:t>Y</a:t>
            </a:r>
            <a:r>
              <a:rPr lang="en-US" dirty="0" smtClean="0"/>
              <a:t>)}</a:t>
            </a:r>
            <a:endParaRPr lang="ru-RU" dirty="0" smtClean="0"/>
          </a:p>
          <a:p>
            <a:r>
              <a:rPr lang="en-US" dirty="0" smtClean="0"/>
              <a:t> </a:t>
            </a:r>
            <a:r>
              <a:rPr lang="ru-RU" dirty="0" smtClean="0"/>
              <a:t>Подаем на вход </a:t>
            </a:r>
            <a:r>
              <a:rPr lang="ru-RU" dirty="0" smtClean="0">
                <a:solidFill>
                  <a:srgbClr val="C00000"/>
                </a:solidFill>
              </a:rPr>
              <a:t>сигнал</a:t>
            </a:r>
            <a:r>
              <a:rPr lang="en-US" dirty="0" smtClean="0"/>
              <a:t> </a:t>
            </a:r>
            <a:r>
              <a:rPr lang="en-US" b="1" dirty="0" smtClean="0"/>
              <a:t>X</a:t>
            </a:r>
            <a:r>
              <a:rPr lang="en-US" b="1" baseline="-25000" dirty="0" smtClean="0"/>
              <a:t>k</a:t>
            </a:r>
            <a:r>
              <a:rPr lang="ru-RU" dirty="0" smtClean="0"/>
              <a:t>, получаем </a:t>
            </a:r>
            <a:r>
              <a:rPr lang="ru-RU" dirty="0" smtClean="0">
                <a:solidFill>
                  <a:srgbClr val="C00000"/>
                </a:solidFill>
              </a:rPr>
              <a:t>ответ сети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/>
              <a:t>Z</a:t>
            </a:r>
            <a:r>
              <a:rPr lang="en-US" b="1" baseline="-25000" dirty="0" err="1" smtClean="0"/>
              <a:t>k</a:t>
            </a:r>
            <a:r>
              <a:rPr lang="en-US" dirty="0" smtClean="0"/>
              <a:t>=</a:t>
            </a:r>
            <a:r>
              <a:rPr lang="en-US" b="1" dirty="0" err="1" smtClean="0"/>
              <a:t>Z</a:t>
            </a:r>
            <a:r>
              <a:rPr lang="en-US" b="1" baseline="-25000" dirty="0" err="1" smtClean="0"/>
              <a:t>k</a:t>
            </a:r>
            <a:r>
              <a:rPr lang="en-US" baseline="-25000" dirty="0" smtClean="0"/>
              <a:t> </a:t>
            </a:r>
            <a:r>
              <a:rPr lang="en-US" dirty="0" smtClean="0"/>
              <a:t>(</a:t>
            </a:r>
            <a:r>
              <a:rPr lang="en-US" b="1" dirty="0" err="1" smtClean="0"/>
              <a:t>W</a:t>
            </a:r>
            <a:r>
              <a:rPr lang="en-US" dirty="0" err="1" smtClean="0"/>
              <a:t>,</a:t>
            </a:r>
            <a:r>
              <a:rPr lang="en-US" b="1" dirty="0" err="1" smtClean="0"/>
              <a:t>X</a:t>
            </a:r>
            <a:r>
              <a:rPr lang="en-US" b="1" baseline="-25000" dirty="0" err="1" smtClean="0"/>
              <a:t>k</a:t>
            </a:r>
            <a:r>
              <a:rPr lang="en-US" dirty="0" smtClean="0"/>
              <a:t>)</a:t>
            </a:r>
            <a:endParaRPr lang="ru-RU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ru-RU" dirty="0" smtClean="0"/>
              <a:t>Требуем: </a:t>
            </a:r>
            <a:r>
              <a:rPr lang="ru-RU" dirty="0" smtClean="0">
                <a:solidFill>
                  <a:srgbClr val="C00000"/>
                </a:solidFill>
              </a:rPr>
              <a:t>ответ сети </a:t>
            </a:r>
            <a:r>
              <a:rPr lang="ru-RU" dirty="0" smtClean="0"/>
              <a:t>= </a:t>
            </a:r>
            <a:r>
              <a:rPr lang="ru-RU" dirty="0" smtClean="0">
                <a:solidFill>
                  <a:srgbClr val="C00000"/>
                </a:solidFill>
              </a:rPr>
              <a:t>желаемый отклик</a:t>
            </a:r>
            <a:endParaRPr lang="en-US" dirty="0" smtClean="0">
              <a:solidFill>
                <a:srgbClr val="C00000"/>
              </a:solidFill>
            </a:endParaRPr>
          </a:p>
          <a:p>
            <a:endParaRPr lang="en-US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10600" cy="1143000"/>
          </a:xfrm>
        </p:spPr>
        <p:txBody>
          <a:bodyPr/>
          <a:lstStyle/>
          <a:p>
            <a:r>
              <a:rPr lang="ru-RU" sz="3200" dirty="0" smtClean="0"/>
              <a:t>Обучение персептрона</a:t>
            </a:r>
            <a:br>
              <a:rPr lang="ru-RU" sz="3200" dirty="0" smtClean="0"/>
            </a:br>
            <a:r>
              <a:rPr lang="ru-RU" sz="3200" dirty="0" smtClean="0"/>
              <a:t>Что бы такого распараллелить…</a:t>
            </a:r>
            <a:endParaRPr lang="en-US" sz="3200" dirty="0" smtClean="0"/>
          </a:p>
        </p:txBody>
      </p:sp>
      <p:sp>
        <p:nvSpPr>
          <p:cNvPr id="12291" name="Content Placeholder 4"/>
          <p:cNvSpPr>
            <a:spLocks noGrp="1"/>
          </p:cNvSpPr>
          <p:nvPr>
            <p:ph idx="1"/>
          </p:nvPr>
        </p:nvSpPr>
        <p:spPr>
          <a:xfrm>
            <a:off x="304800" y="1885950"/>
            <a:ext cx="8610600" cy="4171950"/>
          </a:xfrm>
        </p:spPr>
        <p:txBody>
          <a:bodyPr anchor="t"/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dirty="0" smtClean="0">
                <a:cs typeface="Courier New" pitchFamily="49" charset="0"/>
              </a:rPr>
              <a:t>Алгоритм обучения: поиск в пространстве весов НС</a:t>
            </a:r>
          </a:p>
          <a:p>
            <a:pPr lvl="1"/>
            <a:r>
              <a:rPr lang="ru-RU" sz="2000" dirty="0" smtClean="0">
                <a:cs typeface="Courier New" pitchFamily="49" charset="0"/>
              </a:rPr>
              <a:t> Инициализировать </a:t>
            </a:r>
            <a:r>
              <a:rPr lang="en-US" sz="2000" b="1" dirty="0" smtClean="0">
                <a:cs typeface="Courier New" pitchFamily="49" charset="0"/>
              </a:rPr>
              <a:t>W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ru-RU" sz="2000" dirty="0" smtClean="0">
                <a:cs typeface="Courier New" pitchFamily="49" charset="0"/>
              </a:rPr>
              <a:t>числами из </a:t>
            </a:r>
            <a:r>
              <a:rPr lang="en-US" sz="2000" dirty="0" smtClean="0">
                <a:cs typeface="Courier New" pitchFamily="49" charset="0"/>
              </a:rPr>
              <a:t>[-0.1 .. 0.1]</a:t>
            </a:r>
            <a:endParaRPr lang="ru-RU" sz="2000" dirty="0" smtClean="0">
              <a:cs typeface="Courier New" pitchFamily="49" charset="0"/>
            </a:endParaRPr>
          </a:p>
          <a:p>
            <a:pPr lvl="1"/>
            <a:r>
              <a:rPr lang="ru-RU" sz="2000" b="1" dirty="0" smtClean="0">
                <a:solidFill>
                  <a:srgbClr val="C00000"/>
                </a:solidFill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  <a:cs typeface="Courier New" pitchFamily="49" charset="0"/>
              </a:rPr>
              <a:t>(*)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ru-RU" sz="2000" dirty="0" smtClean="0">
                <a:cs typeface="Courier New" pitchFamily="49" charset="0"/>
              </a:rPr>
              <a:t>Выбрать группу из </a:t>
            </a:r>
            <a:r>
              <a:rPr lang="en-US" sz="2000" b="1" dirty="0" smtClean="0">
                <a:solidFill>
                  <a:srgbClr val="0000FF"/>
                </a:solidFill>
                <a:cs typeface="Courier New" pitchFamily="49" charset="0"/>
              </a:rPr>
              <a:t>K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ru-RU" sz="2000" dirty="0" smtClean="0">
                <a:cs typeface="Courier New" pitchFamily="49" charset="0"/>
              </a:rPr>
              <a:t>примеров из </a:t>
            </a:r>
            <a:r>
              <a:rPr lang="en-US" sz="2000" dirty="0" smtClean="0">
                <a:cs typeface="Courier New" pitchFamily="49" charset="0"/>
              </a:rPr>
              <a:t>{(</a:t>
            </a:r>
            <a:r>
              <a:rPr lang="en-US" sz="2000" b="1" dirty="0" smtClean="0">
                <a:cs typeface="Courier New" pitchFamily="49" charset="0"/>
              </a:rPr>
              <a:t>X</a:t>
            </a:r>
            <a:r>
              <a:rPr lang="en-US" sz="2000" dirty="0" smtClean="0">
                <a:cs typeface="Courier New" pitchFamily="49" charset="0"/>
              </a:rPr>
              <a:t>,</a:t>
            </a:r>
            <a:r>
              <a:rPr lang="en-US" sz="2000" b="1" dirty="0" smtClean="0">
                <a:cs typeface="Courier New" pitchFamily="49" charset="0"/>
              </a:rPr>
              <a:t>Y</a:t>
            </a:r>
            <a:r>
              <a:rPr lang="en-US" sz="2000" dirty="0" smtClean="0">
                <a:cs typeface="Courier New" pitchFamily="49" charset="0"/>
              </a:rPr>
              <a:t>)}</a:t>
            </a:r>
            <a:endParaRPr lang="ru-RU" sz="2000" dirty="0" smtClean="0">
              <a:cs typeface="Courier New" pitchFamily="49" charset="0"/>
            </a:endParaRPr>
          </a:p>
          <a:p>
            <a:pPr lvl="1"/>
            <a:r>
              <a:rPr lang="ru-RU" sz="2000" dirty="0" smtClean="0">
                <a:cs typeface="Courier New" pitchFamily="49" charset="0"/>
              </a:rPr>
              <a:t> Рассчитать ответы сети:</a:t>
            </a:r>
            <a:endParaRPr lang="en-US" sz="2000" dirty="0" smtClean="0">
              <a:cs typeface="Courier New" pitchFamily="49" charset="0"/>
            </a:endParaRPr>
          </a:p>
          <a:p>
            <a:pPr lvl="2"/>
            <a:r>
              <a:rPr lang="en-US" sz="1600" b="1" dirty="0" smtClean="0">
                <a:cs typeface="Courier New" pitchFamily="49" charset="0"/>
              </a:rPr>
              <a:t> Z</a:t>
            </a:r>
            <a:r>
              <a:rPr lang="ru-RU" sz="1600" b="1" baseline="-25000" dirty="0" smtClean="0">
                <a:cs typeface="Courier New" pitchFamily="49" charset="0"/>
              </a:rPr>
              <a:t>1</a:t>
            </a:r>
            <a:r>
              <a:rPr lang="en-US" sz="1600" dirty="0" smtClean="0">
                <a:cs typeface="Courier New" pitchFamily="49" charset="0"/>
              </a:rPr>
              <a:t>(</a:t>
            </a:r>
            <a:r>
              <a:rPr lang="en-US" sz="1600" b="1" dirty="0" smtClean="0">
                <a:cs typeface="Courier New" pitchFamily="49" charset="0"/>
              </a:rPr>
              <a:t>W</a:t>
            </a:r>
            <a:r>
              <a:rPr lang="en-US" sz="1600" dirty="0" smtClean="0">
                <a:cs typeface="Courier New" pitchFamily="49" charset="0"/>
              </a:rPr>
              <a:t>,</a:t>
            </a:r>
            <a:r>
              <a:rPr lang="en-US" sz="1600" b="1" dirty="0" smtClean="0">
                <a:cs typeface="Courier New" pitchFamily="49" charset="0"/>
              </a:rPr>
              <a:t>X</a:t>
            </a:r>
            <a:r>
              <a:rPr lang="en-US" sz="1600" b="1" baseline="-25000" dirty="0" smtClean="0">
                <a:cs typeface="Courier New" pitchFamily="49" charset="0"/>
              </a:rPr>
              <a:t>1</a:t>
            </a:r>
            <a:r>
              <a:rPr lang="en-US" sz="1600" dirty="0" smtClean="0">
                <a:cs typeface="Courier New" pitchFamily="49" charset="0"/>
              </a:rPr>
              <a:t>) = F(</a:t>
            </a:r>
            <a:r>
              <a:rPr lang="en-US" sz="1600" b="1" dirty="0" smtClean="0">
                <a:cs typeface="Courier New" pitchFamily="49" charset="0"/>
              </a:rPr>
              <a:t>W</a:t>
            </a:r>
            <a:r>
              <a:rPr lang="en-US" sz="1600" b="1" baseline="-25000" dirty="0" smtClean="0">
                <a:cs typeface="Courier New" pitchFamily="49" charset="0"/>
              </a:rPr>
              <a:t>o</a:t>
            </a:r>
            <a:r>
              <a:rPr lang="en-US" sz="1600" dirty="0" smtClean="0">
                <a:cs typeface="Courier New" pitchFamily="49" charset="0"/>
              </a:rPr>
              <a:t>*F(</a:t>
            </a:r>
            <a:r>
              <a:rPr lang="en-US" sz="1600" b="1" dirty="0" smtClean="0">
                <a:cs typeface="Courier New" pitchFamily="49" charset="0"/>
              </a:rPr>
              <a:t>W</a:t>
            </a:r>
            <a:r>
              <a:rPr lang="en-US" sz="1600" b="1" baseline="-25000" dirty="0" smtClean="0">
                <a:cs typeface="Courier New" pitchFamily="49" charset="0"/>
              </a:rPr>
              <a:t>h</a:t>
            </a:r>
            <a:r>
              <a:rPr lang="en-US" sz="1600" dirty="0" smtClean="0">
                <a:cs typeface="Courier New" pitchFamily="49" charset="0"/>
              </a:rPr>
              <a:t>*</a:t>
            </a:r>
            <a:r>
              <a:rPr lang="en-US" sz="1600" b="1" dirty="0" smtClean="0">
                <a:cs typeface="Courier New" pitchFamily="49" charset="0"/>
              </a:rPr>
              <a:t>X</a:t>
            </a:r>
            <a:r>
              <a:rPr lang="en-US" sz="1600" b="1" baseline="-25000" dirty="0" smtClean="0">
                <a:cs typeface="Courier New" pitchFamily="49" charset="0"/>
              </a:rPr>
              <a:t>1</a:t>
            </a:r>
            <a:r>
              <a:rPr lang="en-US" sz="1600" dirty="0" smtClean="0">
                <a:cs typeface="Courier New" pitchFamily="49" charset="0"/>
              </a:rPr>
              <a:t>))</a:t>
            </a:r>
          </a:p>
          <a:p>
            <a:pPr lvl="2"/>
            <a:r>
              <a:rPr lang="en-US" sz="1600" dirty="0" smtClean="0">
                <a:cs typeface="Courier New" pitchFamily="49" charset="0"/>
              </a:rPr>
              <a:t> …</a:t>
            </a:r>
            <a:endParaRPr lang="ru-RU" sz="1600" dirty="0" smtClean="0">
              <a:cs typeface="Courier New" pitchFamily="49" charset="0"/>
            </a:endParaRPr>
          </a:p>
          <a:p>
            <a:pPr lvl="2"/>
            <a:r>
              <a:rPr lang="ru-RU" sz="1600" b="1" dirty="0" smtClean="0">
                <a:cs typeface="Courier New" pitchFamily="49" charset="0"/>
              </a:rPr>
              <a:t> </a:t>
            </a:r>
            <a:r>
              <a:rPr lang="en-US" sz="1600" b="1" dirty="0" smtClean="0">
                <a:cs typeface="Courier New" pitchFamily="49" charset="0"/>
              </a:rPr>
              <a:t>Z</a:t>
            </a:r>
            <a:r>
              <a:rPr lang="en-US" sz="1600" b="1" baseline="-25000" dirty="0" smtClean="0">
                <a:cs typeface="Courier New" pitchFamily="49" charset="0"/>
              </a:rPr>
              <a:t>K</a:t>
            </a:r>
            <a:r>
              <a:rPr lang="en-US" sz="1600" dirty="0" smtClean="0">
                <a:cs typeface="Courier New" pitchFamily="49" charset="0"/>
              </a:rPr>
              <a:t>(</a:t>
            </a:r>
            <a:r>
              <a:rPr lang="en-US" sz="1600" b="1" dirty="0" smtClean="0">
                <a:cs typeface="Courier New" pitchFamily="49" charset="0"/>
              </a:rPr>
              <a:t>W</a:t>
            </a:r>
            <a:r>
              <a:rPr lang="en-US" sz="1600" dirty="0" smtClean="0">
                <a:cs typeface="Courier New" pitchFamily="49" charset="0"/>
              </a:rPr>
              <a:t>,</a:t>
            </a:r>
            <a:r>
              <a:rPr lang="en-US" sz="1600" b="1" dirty="0" smtClean="0">
                <a:cs typeface="Courier New" pitchFamily="49" charset="0"/>
              </a:rPr>
              <a:t>X</a:t>
            </a:r>
            <a:r>
              <a:rPr lang="en-US" sz="1600" b="1" baseline="-25000" dirty="0" smtClean="0">
                <a:cs typeface="Courier New" pitchFamily="49" charset="0"/>
              </a:rPr>
              <a:t>K</a:t>
            </a:r>
            <a:r>
              <a:rPr lang="en-US" sz="1600" dirty="0" smtClean="0">
                <a:cs typeface="Courier New" pitchFamily="49" charset="0"/>
              </a:rPr>
              <a:t>) = F(</a:t>
            </a:r>
            <a:r>
              <a:rPr lang="en-US" sz="1600" b="1" dirty="0" smtClean="0">
                <a:cs typeface="Courier New" pitchFamily="49" charset="0"/>
              </a:rPr>
              <a:t>W</a:t>
            </a:r>
            <a:r>
              <a:rPr lang="en-US" sz="1600" b="1" baseline="-25000" dirty="0" smtClean="0">
                <a:cs typeface="Courier New" pitchFamily="49" charset="0"/>
              </a:rPr>
              <a:t>o</a:t>
            </a:r>
            <a:r>
              <a:rPr lang="en-US" sz="1600" dirty="0" smtClean="0">
                <a:cs typeface="Courier New" pitchFamily="49" charset="0"/>
              </a:rPr>
              <a:t>*F(</a:t>
            </a:r>
            <a:r>
              <a:rPr lang="en-US" sz="1600" b="1" dirty="0" smtClean="0">
                <a:cs typeface="Courier New" pitchFamily="49" charset="0"/>
              </a:rPr>
              <a:t>W</a:t>
            </a:r>
            <a:r>
              <a:rPr lang="en-US" sz="1600" b="1" baseline="-25000" dirty="0" smtClean="0">
                <a:cs typeface="Courier New" pitchFamily="49" charset="0"/>
              </a:rPr>
              <a:t>h</a:t>
            </a:r>
            <a:r>
              <a:rPr lang="en-US" sz="1600" dirty="0" smtClean="0">
                <a:cs typeface="Courier New" pitchFamily="49" charset="0"/>
              </a:rPr>
              <a:t>*</a:t>
            </a:r>
            <a:r>
              <a:rPr lang="en-US" sz="1600" b="1" dirty="0" smtClean="0">
                <a:cs typeface="Courier New" pitchFamily="49" charset="0"/>
              </a:rPr>
              <a:t>X</a:t>
            </a:r>
            <a:r>
              <a:rPr lang="en-US" sz="1600" b="1" baseline="-25000" dirty="0" smtClean="0">
                <a:cs typeface="Courier New" pitchFamily="49" charset="0"/>
              </a:rPr>
              <a:t>K</a:t>
            </a:r>
            <a:r>
              <a:rPr lang="en-US" sz="1600" dirty="0" smtClean="0">
                <a:cs typeface="Courier New" pitchFamily="49" charset="0"/>
              </a:rPr>
              <a:t>))</a:t>
            </a:r>
            <a:endParaRPr lang="ru-RU" sz="1600" dirty="0" smtClean="0">
              <a:cs typeface="Courier New" pitchFamily="49" charset="0"/>
            </a:endParaRPr>
          </a:p>
          <a:p>
            <a:pPr lvl="1"/>
            <a:r>
              <a:rPr lang="ru-RU" sz="2000" dirty="0" smtClean="0">
                <a:cs typeface="Courier New" pitchFamily="49" charset="0"/>
              </a:rPr>
              <a:t> Рассчитать </a:t>
            </a:r>
            <a:r>
              <a:rPr lang="en-US" sz="2000" dirty="0" smtClean="0">
                <a:cs typeface="Courier New" pitchFamily="49" charset="0"/>
              </a:rPr>
              <a:t>E(</a:t>
            </a:r>
            <a:r>
              <a:rPr lang="en-US" sz="2000" b="1" dirty="0" smtClean="0">
                <a:cs typeface="Courier New" pitchFamily="49" charset="0"/>
              </a:rPr>
              <a:t>W</a:t>
            </a:r>
            <a:r>
              <a:rPr lang="en-US" sz="2000" dirty="0" smtClean="0">
                <a:cs typeface="Courier New" pitchFamily="49" charset="0"/>
              </a:rPr>
              <a:t>)=</a:t>
            </a:r>
            <a:r>
              <a:rPr lang="en-US" sz="2000" dirty="0" smtClean="0">
                <a:cs typeface="Courier New" pitchFamily="49" charset="0"/>
                <a:sym typeface="Symbol"/>
              </a:rPr>
              <a:t> </a:t>
            </a:r>
            <a:r>
              <a:rPr lang="en-US" sz="2000" dirty="0" smtClean="0">
                <a:cs typeface="Courier New" pitchFamily="49" charset="0"/>
              </a:rPr>
              <a:t>(|</a:t>
            </a:r>
            <a:r>
              <a:rPr lang="en-US" sz="2000" b="1" dirty="0" err="1" smtClean="0">
                <a:cs typeface="Courier New" pitchFamily="49" charset="0"/>
              </a:rPr>
              <a:t>Y</a:t>
            </a:r>
            <a:r>
              <a:rPr lang="en-US" sz="2000" b="1" baseline="-25000" dirty="0" err="1" smtClean="0">
                <a:cs typeface="Courier New" pitchFamily="49" charset="0"/>
              </a:rPr>
              <a:t>k</a:t>
            </a:r>
            <a:r>
              <a:rPr lang="en-US" sz="2000" b="1" baseline="-25000" dirty="0" smtClean="0">
                <a:cs typeface="Courier New" pitchFamily="49" charset="0"/>
              </a:rPr>
              <a:t> </a:t>
            </a:r>
            <a:r>
              <a:rPr lang="en-US" sz="2000" dirty="0" smtClean="0">
                <a:cs typeface="Courier New" pitchFamily="49" charset="0"/>
              </a:rPr>
              <a:t>- </a:t>
            </a:r>
            <a:r>
              <a:rPr lang="en-US" sz="2000" b="1" dirty="0" err="1" smtClean="0">
                <a:cs typeface="Courier New" pitchFamily="49" charset="0"/>
              </a:rPr>
              <a:t>Z</a:t>
            </a:r>
            <a:r>
              <a:rPr lang="en-US" sz="2000" b="1" baseline="-25000" dirty="0" err="1" smtClean="0">
                <a:cs typeface="Courier New" pitchFamily="49" charset="0"/>
              </a:rPr>
              <a:t>k</a:t>
            </a:r>
            <a:r>
              <a:rPr lang="en-US" sz="2000" dirty="0" smtClean="0">
                <a:cs typeface="Courier New" pitchFamily="49" charset="0"/>
              </a:rPr>
              <a:t>(</a:t>
            </a:r>
            <a:r>
              <a:rPr lang="en-US" sz="2000" b="1" dirty="0" err="1" smtClean="0"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,</a:t>
            </a:r>
            <a:r>
              <a:rPr lang="en-US" sz="2000" b="1" dirty="0" err="1" smtClean="0">
                <a:cs typeface="Courier New" pitchFamily="49" charset="0"/>
              </a:rPr>
              <a:t>X</a:t>
            </a:r>
            <a:r>
              <a:rPr lang="en-US" sz="2000" b="1" baseline="-25000" dirty="0" err="1" smtClean="0">
                <a:cs typeface="Courier New" pitchFamily="49" charset="0"/>
              </a:rPr>
              <a:t>k</a:t>
            </a:r>
            <a:r>
              <a:rPr lang="en-US" sz="2000" dirty="0" smtClean="0">
                <a:cs typeface="Courier New" pitchFamily="49" charset="0"/>
              </a:rPr>
              <a:t>)|</a:t>
            </a:r>
            <a:r>
              <a:rPr lang="en-US" sz="2000" baseline="30000" dirty="0" smtClean="0">
                <a:cs typeface="Courier New" pitchFamily="49" charset="0"/>
              </a:rPr>
              <a:t>2</a:t>
            </a:r>
            <a:r>
              <a:rPr lang="en-US" sz="2000" dirty="0" smtClean="0">
                <a:cs typeface="Courier New" pitchFamily="49" charset="0"/>
              </a:rPr>
              <a:t>) </a:t>
            </a:r>
          </a:p>
          <a:p>
            <a:pPr lvl="1"/>
            <a:r>
              <a:rPr lang="ru-RU" sz="2000" b="1" dirty="0" smtClean="0">
                <a:cs typeface="Courier New" pitchFamily="49" charset="0"/>
              </a:rPr>
              <a:t> </a:t>
            </a:r>
            <a:r>
              <a:rPr lang="en-US" sz="2000" b="1" dirty="0" smtClean="0">
                <a:cs typeface="Courier New" pitchFamily="49" charset="0"/>
              </a:rPr>
              <a:t>W</a:t>
            </a:r>
            <a:r>
              <a:rPr lang="en-US" sz="2000" baseline="-25000" dirty="0" smtClean="0">
                <a:cs typeface="Courier New" pitchFamily="49" charset="0"/>
              </a:rPr>
              <a:t> </a:t>
            </a:r>
            <a:r>
              <a:rPr lang="en-US" sz="2000" dirty="0" smtClean="0">
                <a:cs typeface="Courier New" pitchFamily="49" charset="0"/>
              </a:rPr>
              <a:t>-= r*</a:t>
            </a:r>
            <a:r>
              <a:rPr lang="en-US" sz="2000" dirty="0" smtClean="0">
                <a:cs typeface="Courier New" pitchFamily="49" charset="0"/>
                <a:sym typeface="Symbol"/>
              </a:rPr>
              <a:t>(</a:t>
            </a:r>
            <a:r>
              <a:rPr lang="en-US" sz="2000" dirty="0" smtClean="0">
                <a:cs typeface="Courier New" pitchFamily="49" charset="0"/>
              </a:rPr>
              <a:t>∂E/∂</a:t>
            </a:r>
            <a:r>
              <a:rPr lang="en-US" sz="2000" b="1" dirty="0" smtClean="0">
                <a:cs typeface="Courier New" pitchFamily="49" charset="0"/>
              </a:rPr>
              <a:t>W</a:t>
            </a:r>
            <a:r>
              <a:rPr lang="en-US" sz="2000" dirty="0" smtClean="0">
                <a:cs typeface="Courier New" pitchFamily="49" charset="0"/>
              </a:rPr>
              <a:t>(</a:t>
            </a:r>
            <a:r>
              <a:rPr lang="en-US" sz="2000" b="1" dirty="0" err="1" smtClean="0"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,</a:t>
            </a:r>
            <a:r>
              <a:rPr lang="en-US" sz="2000" b="1" dirty="0" err="1" smtClean="0">
                <a:cs typeface="Courier New" pitchFamily="49" charset="0"/>
              </a:rPr>
              <a:t>X</a:t>
            </a:r>
            <a:r>
              <a:rPr lang="en-US" sz="2000" b="1" baseline="-25000" dirty="0" err="1" smtClean="0">
                <a:cs typeface="Courier New" pitchFamily="49" charset="0"/>
              </a:rPr>
              <a:t>k</a:t>
            </a:r>
            <a:r>
              <a:rPr lang="en-US" sz="2000" dirty="0" err="1" smtClean="0">
                <a:cs typeface="Courier New" pitchFamily="49" charset="0"/>
              </a:rPr>
              <a:t>,</a:t>
            </a:r>
            <a:r>
              <a:rPr lang="en-US" sz="2000" b="1" dirty="0" err="1" smtClean="0">
                <a:cs typeface="Courier New" pitchFamily="49" charset="0"/>
              </a:rPr>
              <a:t>Y</a:t>
            </a:r>
            <a:r>
              <a:rPr lang="en-US" sz="2000" b="1" baseline="-25000" dirty="0" err="1" smtClean="0">
                <a:cs typeface="Courier New" pitchFamily="49" charset="0"/>
              </a:rPr>
              <a:t>k</a:t>
            </a:r>
            <a:r>
              <a:rPr lang="en-US" sz="2000" dirty="0" err="1" smtClean="0">
                <a:cs typeface="Courier New" pitchFamily="49" charset="0"/>
              </a:rPr>
              <a:t>,</a:t>
            </a:r>
            <a:r>
              <a:rPr lang="en-US" sz="2000" b="1" dirty="0" err="1" smtClean="0">
                <a:cs typeface="Courier New" pitchFamily="49" charset="0"/>
              </a:rPr>
              <a:t>Z</a:t>
            </a:r>
            <a:r>
              <a:rPr lang="en-US" sz="2000" b="1" baseline="-25000" dirty="0" err="1" smtClean="0">
                <a:cs typeface="Courier New" pitchFamily="49" charset="0"/>
              </a:rPr>
              <a:t>k</a:t>
            </a:r>
            <a:r>
              <a:rPr lang="en-US" sz="2000" dirty="0" smtClean="0">
                <a:cs typeface="Courier New" pitchFamily="49" charset="0"/>
              </a:rPr>
              <a:t>))</a:t>
            </a:r>
          </a:p>
          <a:p>
            <a:pPr lvl="1"/>
            <a:r>
              <a:rPr lang="ru-RU" sz="2000" dirty="0" smtClean="0">
                <a:cs typeface="Courier New" pitchFamily="49" charset="0"/>
              </a:rPr>
              <a:t> Проверка на останов, если нет, то </a:t>
            </a:r>
            <a:r>
              <a:rPr lang="en-US" sz="2000" dirty="0" err="1" smtClean="0">
                <a:cs typeface="Courier New" pitchFamily="49" charset="0"/>
              </a:rPr>
              <a:t>goto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  <a:cs typeface="Courier New" pitchFamily="49" charset="0"/>
              </a:rPr>
              <a:t>(*)</a:t>
            </a:r>
            <a:r>
              <a:rPr lang="en-US" sz="2000" dirty="0" smtClean="0">
                <a:cs typeface="Courier New" pitchFamily="49" charset="0"/>
              </a:rPr>
              <a:t> </a:t>
            </a:r>
            <a:endParaRPr lang="ru-RU" sz="2000" dirty="0" smtClean="0">
              <a:cs typeface="Courier New" pitchFamily="49" charset="0"/>
            </a:endParaRPr>
          </a:p>
          <a:p>
            <a:r>
              <a:rPr lang="ru-RU" sz="2400" dirty="0" smtClean="0">
                <a:cs typeface="Courier New" pitchFamily="49" charset="0"/>
              </a:rPr>
              <a:t>Чем </a:t>
            </a:r>
            <a:r>
              <a:rPr lang="en-US" sz="2400" b="1" dirty="0" smtClean="0">
                <a:solidFill>
                  <a:srgbClr val="0000FF"/>
                </a:solidFill>
                <a:cs typeface="Courier New" pitchFamily="49" charset="0"/>
              </a:rPr>
              <a:t>K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ru-RU" sz="2400" dirty="0" smtClean="0">
                <a:cs typeface="Courier New" pitchFamily="49" charset="0"/>
              </a:rPr>
              <a:t>меньше, тем лучшая сеть получится</a:t>
            </a:r>
            <a:endParaRPr lang="en-US" sz="2400" dirty="0" smtClean="0">
              <a:cs typeface="Courier New" pitchFamily="49" charset="0"/>
            </a:endParaRPr>
          </a:p>
        </p:txBody>
      </p:sp>
      <p:sp>
        <p:nvSpPr>
          <p:cNvPr id="4" name="Правая фигурная скобка 3"/>
          <p:cNvSpPr/>
          <p:nvPr/>
        </p:nvSpPr>
        <p:spPr bwMode="auto">
          <a:xfrm>
            <a:off x="6324600" y="3352800"/>
            <a:ext cx="228600" cy="856343"/>
          </a:xfrm>
          <a:prstGeom prst="rightBrace">
            <a:avLst>
              <a:gd name="adj1" fmla="val 15873"/>
              <a:gd name="adj2" fmla="val 50000"/>
            </a:avLst>
          </a:prstGeom>
          <a:solidFill>
            <a:schemeClr val="bg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05600" y="3581400"/>
            <a:ext cx="22098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+mn-lt"/>
              </a:rPr>
              <a:t>Параллельно</a:t>
            </a:r>
            <a:endParaRPr lang="ru-RU" dirty="0">
              <a:latin typeface="+mn-lt"/>
            </a:endParaRPr>
          </a:p>
        </p:txBody>
      </p:sp>
      <p:sp>
        <p:nvSpPr>
          <p:cNvPr id="6" name="Правая фигурная скобка 5"/>
          <p:cNvSpPr/>
          <p:nvPr/>
        </p:nvSpPr>
        <p:spPr bwMode="auto">
          <a:xfrm>
            <a:off x="6324600" y="4724399"/>
            <a:ext cx="228600" cy="304801"/>
          </a:xfrm>
          <a:prstGeom prst="rightBrace">
            <a:avLst>
              <a:gd name="adj1" fmla="val 15873"/>
              <a:gd name="adj2" fmla="val 50000"/>
            </a:avLst>
          </a:prstGeom>
          <a:solidFill>
            <a:schemeClr val="bg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-52"/>
            </a:endParaRPr>
          </a:p>
        </p:txBody>
      </p:sp>
      <p:sp>
        <p:nvSpPr>
          <p:cNvPr id="7" name="Правая фигурная скобка 6"/>
          <p:cNvSpPr/>
          <p:nvPr/>
        </p:nvSpPr>
        <p:spPr bwMode="auto">
          <a:xfrm>
            <a:off x="6324600" y="4343400"/>
            <a:ext cx="228600" cy="304800"/>
          </a:xfrm>
          <a:prstGeom prst="rightBrace">
            <a:avLst>
              <a:gd name="adj1" fmla="val 15873"/>
              <a:gd name="adj2" fmla="val 50000"/>
            </a:avLst>
          </a:prstGeom>
          <a:solidFill>
            <a:schemeClr val="bg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05600" y="4191000"/>
            <a:ext cx="22098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+mn-lt"/>
              </a:rPr>
              <a:t>Параллельно</a:t>
            </a:r>
            <a:endParaRPr lang="ru-RU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05600" y="4648200"/>
            <a:ext cx="22098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+mn-lt"/>
              </a:rPr>
              <a:t>Параллельно</a:t>
            </a:r>
            <a:endParaRPr lang="ru-RU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10600" cy="1143000"/>
          </a:xfrm>
        </p:spPr>
        <p:txBody>
          <a:bodyPr/>
          <a:lstStyle/>
          <a:p>
            <a:r>
              <a:rPr lang="ru-RU" sz="3200" dirty="0" smtClean="0"/>
              <a:t>Обучение персептрона</a:t>
            </a:r>
            <a:br>
              <a:rPr lang="ru-RU" sz="3200" dirty="0" smtClean="0"/>
            </a:br>
            <a:r>
              <a:rPr lang="ru-RU" sz="3200" dirty="0" smtClean="0"/>
              <a:t>Что бы такого распараллелить…</a:t>
            </a:r>
            <a:endParaRPr lang="en-US" sz="3200" dirty="0" smtClean="0"/>
          </a:p>
        </p:txBody>
      </p:sp>
      <p:sp>
        <p:nvSpPr>
          <p:cNvPr id="12291" name="Content Placeholder 4"/>
          <p:cNvSpPr>
            <a:spLocks noGrp="1"/>
          </p:cNvSpPr>
          <p:nvPr>
            <p:ph idx="1"/>
          </p:nvPr>
        </p:nvSpPr>
        <p:spPr>
          <a:xfrm>
            <a:off x="304800" y="1885950"/>
            <a:ext cx="8610600" cy="4171950"/>
          </a:xfrm>
        </p:spPr>
        <p:txBody>
          <a:bodyPr anchor="t"/>
          <a:lstStyle/>
          <a:p>
            <a:r>
              <a:rPr lang="en-US" sz="2400" dirty="0" smtClean="0">
                <a:cs typeface="Courier New" pitchFamily="49" charset="0"/>
              </a:rPr>
              <a:t>K=10</a:t>
            </a:r>
            <a:endParaRPr lang="ru-RU" sz="2400" dirty="0" smtClean="0">
              <a:cs typeface="Courier New" pitchFamily="49" charset="0"/>
            </a:endParaRPr>
          </a:p>
          <a:p>
            <a:r>
              <a:rPr lang="ru-RU" sz="2400" dirty="0" smtClean="0">
                <a:cs typeface="Courier New" pitchFamily="49" charset="0"/>
              </a:rPr>
              <a:t>Число сетей </a:t>
            </a:r>
            <a:r>
              <a:rPr lang="en-US" sz="2400" dirty="0" smtClean="0">
                <a:cs typeface="Courier New" pitchFamily="49" charset="0"/>
              </a:rPr>
              <a:t>n = 256</a:t>
            </a:r>
          </a:p>
          <a:p>
            <a:r>
              <a:rPr lang="ru-RU" sz="2400" dirty="0" smtClean="0">
                <a:cs typeface="Courier New" pitchFamily="49" charset="0"/>
              </a:rPr>
              <a:t>Рассчитать ответы сети 1:</a:t>
            </a:r>
            <a:endParaRPr lang="en-US" sz="2400" dirty="0" smtClean="0">
              <a:cs typeface="Courier New" pitchFamily="49" charset="0"/>
            </a:endParaRPr>
          </a:p>
          <a:p>
            <a:pPr lvl="1"/>
            <a:r>
              <a:rPr lang="en-US" sz="2000" b="1" dirty="0" smtClean="0">
                <a:cs typeface="Courier New" pitchFamily="49" charset="0"/>
              </a:rPr>
              <a:t> Z</a:t>
            </a:r>
            <a:r>
              <a:rPr lang="ru-RU" sz="2000" b="1" baseline="-25000" dirty="0" smtClean="0">
                <a:cs typeface="Courier New" pitchFamily="49" charset="0"/>
              </a:rPr>
              <a:t>1</a:t>
            </a:r>
            <a:r>
              <a:rPr lang="en-US" sz="2000" dirty="0" smtClean="0">
                <a:cs typeface="Courier New" pitchFamily="49" charset="0"/>
              </a:rPr>
              <a:t>(</a:t>
            </a:r>
            <a:r>
              <a:rPr lang="en-US" sz="2000" b="1" dirty="0" smtClean="0">
                <a:cs typeface="Courier New" pitchFamily="49" charset="0"/>
              </a:rPr>
              <a:t>W</a:t>
            </a:r>
            <a:r>
              <a:rPr lang="ru-RU" sz="2000" b="1" baseline="-25000" dirty="0" smtClean="0">
                <a:cs typeface="Courier New" pitchFamily="49" charset="0"/>
              </a:rPr>
              <a:t>1</a:t>
            </a:r>
            <a:r>
              <a:rPr lang="en-US" sz="2000" dirty="0" smtClean="0">
                <a:cs typeface="Courier New" pitchFamily="49" charset="0"/>
              </a:rPr>
              <a:t>,</a:t>
            </a:r>
            <a:r>
              <a:rPr lang="en-US" sz="2000" b="1" dirty="0" smtClean="0">
                <a:cs typeface="Courier New" pitchFamily="49" charset="0"/>
              </a:rPr>
              <a:t>X</a:t>
            </a:r>
            <a:r>
              <a:rPr lang="en-US" sz="2000" b="1" baseline="-25000" dirty="0" smtClean="0">
                <a:cs typeface="Courier New" pitchFamily="49" charset="0"/>
              </a:rPr>
              <a:t>1</a:t>
            </a:r>
            <a:r>
              <a:rPr lang="en-US" sz="2000" dirty="0" smtClean="0">
                <a:cs typeface="Courier New" pitchFamily="49" charset="0"/>
              </a:rPr>
              <a:t>) = F(</a:t>
            </a:r>
            <a:r>
              <a:rPr lang="en-US" sz="2000" b="1" dirty="0" smtClean="0">
                <a:cs typeface="Courier New" pitchFamily="49" charset="0"/>
              </a:rPr>
              <a:t>W</a:t>
            </a:r>
            <a:r>
              <a:rPr lang="en-US" sz="2000" b="1" baseline="-25000" dirty="0" smtClean="0">
                <a:cs typeface="Courier New" pitchFamily="49" charset="0"/>
              </a:rPr>
              <a:t>1o</a:t>
            </a:r>
            <a:r>
              <a:rPr lang="en-US" sz="2000" dirty="0" smtClean="0">
                <a:cs typeface="Courier New" pitchFamily="49" charset="0"/>
              </a:rPr>
              <a:t>*F(</a:t>
            </a:r>
            <a:r>
              <a:rPr lang="en-US" sz="2000" b="1" dirty="0" smtClean="0">
                <a:cs typeface="Courier New" pitchFamily="49" charset="0"/>
              </a:rPr>
              <a:t>W</a:t>
            </a:r>
            <a:r>
              <a:rPr lang="en-US" sz="2000" b="1" baseline="-25000" dirty="0" smtClean="0">
                <a:cs typeface="Courier New" pitchFamily="49" charset="0"/>
              </a:rPr>
              <a:t>1h</a:t>
            </a:r>
            <a:r>
              <a:rPr lang="en-US" sz="2000" dirty="0" smtClean="0">
                <a:cs typeface="Courier New" pitchFamily="49" charset="0"/>
              </a:rPr>
              <a:t>*</a:t>
            </a:r>
            <a:r>
              <a:rPr lang="en-US" sz="2000" b="1" dirty="0" smtClean="0">
                <a:cs typeface="Courier New" pitchFamily="49" charset="0"/>
              </a:rPr>
              <a:t>X</a:t>
            </a:r>
            <a:r>
              <a:rPr lang="en-US" sz="2000" b="1" baseline="-25000" dirty="0" smtClean="0">
                <a:cs typeface="Courier New" pitchFamily="49" charset="0"/>
              </a:rPr>
              <a:t>1</a:t>
            </a:r>
            <a:r>
              <a:rPr lang="en-US" sz="2000" dirty="0" smtClean="0">
                <a:cs typeface="Courier New" pitchFamily="49" charset="0"/>
              </a:rPr>
              <a:t>))</a:t>
            </a:r>
          </a:p>
          <a:p>
            <a:pPr lvl="1"/>
            <a:r>
              <a:rPr lang="en-US" sz="2000" dirty="0" smtClean="0">
                <a:cs typeface="Courier New" pitchFamily="49" charset="0"/>
              </a:rPr>
              <a:t> …</a:t>
            </a:r>
            <a:endParaRPr lang="ru-RU" sz="2000" dirty="0" smtClean="0">
              <a:cs typeface="Courier New" pitchFamily="49" charset="0"/>
            </a:endParaRPr>
          </a:p>
          <a:p>
            <a:pPr lvl="1"/>
            <a:r>
              <a:rPr lang="ru-RU" sz="2000" b="1" dirty="0" smtClean="0">
                <a:cs typeface="Courier New" pitchFamily="49" charset="0"/>
              </a:rPr>
              <a:t> </a:t>
            </a:r>
            <a:r>
              <a:rPr lang="en-US" sz="2000" b="1" dirty="0" smtClean="0">
                <a:cs typeface="Courier New" pitchFamily="49" charset="0"/>
              </a:rPr>
              <a:t>Z</a:t>
            </a:r>
            <a:r>
              <a:rPr lang="en-US" sz="2000" b="1" baseline="-25000" dirty="0" smtClean="0">
                <a:cs typeface="Courier New" pitchFamily="49" charset="0"/>
              </a:rPr>
              <a:t>K</a:t>
            </a:r>
            <a:r>
              <a:rPr lang="en-US" sz="2000" dirty="0" smtClean="0">
                <a:cs typeface="Courier New" pitchFamily="49" charset="0"/>
              </a:rPr>
              <a:t>(</a:t>
            </a:r>
            <a:r>
              <a:rPr lang="en-US" sz="2000" b="1" dirty="0" smtClean="0">
                <a:cs typeface="Courier New" pitchFamily="49" charset="0"/>
              </a:rPr>
              <a:t>W</a:t>
            </a:r>
            <a:r>
              <a:rPr lang="ru-RU" sz="2000" b="1" baseline="-25000" dirty="0" smtClean="0">
                <a:cs typeface="Courier New" pitchFamily="49" charset="0"/>
              </a:rPr>
              <a:t>1</a:t>
            </a:r>
            <a:r>
              <a:rPr lang="en-US" sz="2000" dirty="0" smtClean="0">
                <a:cs typeface="Courier New" pitchFamily="49" charset="0"/>
              </a:rPr>
              <a:t>,</a:t>
            </a:r>
            <a:r>
              <a:rPr lang="en-US" sz="2000" b="1" dirty="0" smtClean="0">
                <a:cs typeface="Courier New" pitchFamily="49" charset="0"/>
              </a:rPr>
              <a:t>X</a:t>
            </a:r>
            <a:r>
              <a:rPr lang="en-US" sz="2000" b="1" baseline="-25000" dirty="0" smtClean="0">
                <a:cs typeface="Courier New" pitchFamily="49" charset="0"/>
              </a:rPr>
              <a:t>K</a:t>
            </a:r>
            <a:r>
              <a:rPr lang="en-US" sz="2000" dirty="0" smtClean="0">
                <a:cs typeface="Courier New" pitchFamily="49" charset="0"/>
              </a:rPr>
              <a:t>) = F(</a:t>
            </a:r>
            <a:r>
              <a:rPr lang="en-US" sz="2000" b="1" dirty="0" smtClean="0">
                <a:cs typeface="Courier New" pitchFamily="49" charset="0"/>
              </a:rPr>
              <a:t>W</a:t>
            </a:r>
            <a:r>
              <a:rPr lang="en-US" sz="2000" b="1" baseline="-25000" dirty="0" smtClean="0">
                <a:cs typeface="Courier New" pitchFamily="49" charset="0"/>
              </a:rPr>
              <a:t>1o</a:t>
            </a:r>
            <a:r>
              <a:rPr lang="en-US" sz="2000" dirty="0" smtClean="0">
                <a:cs typeface="Courier New" pitchFamily="49" charset="0"/>
              </a:rPr>
              <a:t>*F(</a:t>
            </a:r>
            <a:r>
              <a:rPr lang="en-US" sz="2000" b="1" dirty="0" smtClean="0">
                <a:cs typeface="Courier New" pitchFamily="49" charset="0"/>
              </a:rPr>
              <a:t>W</a:t>
            </a:r>
            <a:r>
              <a:rPr lang="en-US" sz="2000" b="1" baseline="-25000" dirty="0" smtClean="0">
                <a:cs typeface="Courier New" pitchFamily="49" charset="0"/>
              </a:rPr>
              <a:t>1h</a:t>
            </a:r>
            <a:r>
              <a:rPr lang="en-US" sz="2000" dirty="0" smtClean="0">
                <a:cs typeface="Courier New" pitchFamily="49" charset="0"/>
              </a:rPr>
              <a:t>*</a:t>
            </a:r>
            <a:r>
              <a:rPr lang="en-US" sz="2000" b="1" dirty="0" smtClean="0">
                <a:cs typeface="Courier New" pitchFamily="49" charset="0"/>
              </a:rPr>
              <a:t>X</a:t>
            </a:r>
            <a:r>
              <a:rPr lang="en-US" sz="2000" b="1" baseline="-25000" dirty="0" smtClean="0">
                <a:cs typeface="Courier New" pitchFamily="49" charset="0"/>
              </a:rPr>
              <a:t>K</a:t>
            </a:r>
            <a:r>
              <a:rPr lang="en-US" sz="2000" dirty="0" smtClean="0">
                <a:cs typeface="Courier New" pitchFamily="49" charset="0"/>
              </a:rPr>
              <a:t>))</a:t>
            </a:r>
          </a:p>
          <a:p>
            <a:r>
              <a:rPr lang="en-US" sz="2400" dirty="0" smtClean="0">
                <a:cs typeface="Courier New" pitchFamily="49" charset="0"/>
              </a:rPr>
              <a:t>…</a:t>
            </a:r>
            <a:endParaRPr lang="ru-RU" sz="2400" dirty="0" smtClean="0">
              <a:cs typeface="Courier New" pitchFamily="49" charset="0"/>
            </a:endParaRPr>
          </a:p>
          <a:p>
            <a:r>
              <a:rPr lang="ru-RU" sz="2400" dirty="0" smtClean="0">
                <a:cs typeface="Courier New" pitchFamily="49" charset="0"/>
              </a:rPr>
              <a:t>Рассчитать ответы сети </a:t>
            </a:r>
            <a:r>
              <a:rPr lang="en-US" sz="2400" dirty="0" smtClean="0">
                <a:cs typeface="Courier New" pitchFamily="49" charset="0"/>
              </a:rPr>
              <a:t>p</a:t>
            </a:r>
            <a:r>
              <a:rPr lang="ru-RU" sz="2400" dirty="0" smtClean="0">
                <a:cs typeface="Courier New" pitchFamily="49" charset="0"/>
              </a:rPr>
              <a:t>:</a:t>
            </a:r>
          </a:p>
          <a:p>
            <a:pPr lvl="1"/>
            <a:r>
              <a:rPr lang="en-US" sz="2000" b="1" dirty="0" smtClean="0">
                <a:cs typeface="Courier New" pitchFamily="49" charset="0"/>
              </a:rPr>
              <a:t> Z</a:t>
            </a:r>
            <a:r>
              <a:rPr lang="ru-RU" sz="2000" b="1" baseline="-25000" dirty="0" smtClean="0">
                <a:cs typeface="Courier New" pitchFamily="49" charset="0"/>
              </a:rPr>
              <a:t>1</a:t>
            </a:r>
            <a:r>
              <a:rPr lang="en-US" sz="2000" dirty="0" smtClean="0">
                <a:cs typeface="Courier New" pitchFamily="49" charset="0"/>
              </a:rPr>
              <a:t>(</a:t>
            </a:r>
            <a:r>
              <a:rPr lang="en-US" sz="2000" b="1" dirty="0" smtClean="0">
                <a:cs typeface="Courier New" pitchFamily="49" charset="0"/>
              </a:rPr>
              <a:t>W</a:t>
            </a:r>
            <a:r>
              <a:rPr lang="en-US" sz="2000" b="1" baseline="-25000" dirty="0" smtClean="0">
                <a:cs typeface="Courier New" pitchFamily="49" charset="0"/>
              </a:rPr>
              <a:t>n</a:t>
            </a:r>
            <a:r>
              <a:rPr lang="en-US" sz="2000" dirty="0" smtClean="0">
                <a:cs typeface="Courier New" pitchFamily="49" charset="0"/>
              </a:rPr>
              <a:t>,</a:t>
            </a:r>
            <a:r>
              <a:rPr lang="en-US" sz="2000" b="1" dirty="0" smtClean="0">
                <a:cs typeface="Courier New" pitchFamily="49" charset="0"/>
              </a:rPr>
              <a:t>X</a:t>
            </a:r>
            <a:r>
              <a:rPr lang="en-US" sz="2000" b="1" baseline="-25000" dirty="0" smtClean="0">
                <a:cs typeface="Courier New" pitchFamily="49" charset="0"/>
              </a:rPr>
              <a:t>1</a:t>
            </a:r>
            <a:r>
              <a:rPr lang="en-US" sz="2000" dirty="0" smtClean="0">
                <a:cs typeface="Courier New" pitchFamily="49" charset="0"/>
              </a:rPr>
              <a:t>) = F(</a:t>
            </a:r>
            <a:r>
              <a:rPr lang="en-US" sz="2000" b="1" dirty="0" err="1" smtClean="0">
                <a:cs typeface="Courier New" pitchFamily="49" charset="0"/>
              </a:rPr>
              <a:t>W</a:t>
            </a:r>
            <a:r>
              <a:rPr lang="en-US" sz="2000" b="1" baseline="-25000" dirty="0" err="1" smtClean="0">
                <a:cs typeface="Courier New" pitchFamily="49" charset="0"/>
              </a:rPr>
              <a:t>no</a:t>
            </a:r>
            <a:r>
              <a:rPr lang="en-US" sz="2000" dirty="0" smtClean="0">
                <a:cs typeface="Courier New" pitchFamily="49" charset="0"/>
              </a:rPr>
              <a:t>*F(</a:t>
            </a:r>
            <a:r>
              <a:rPr lang="en-US" sz="2000" b="1" dirty="0" err="1" smtClean="0">
                <a:cs typeface="Courier New" pitchFamily="49" charset="0"/>
              </a:rPr>
              <a:t>W</a:t>
            </a:r>
            <a:r>
              <a:rPr lang="en-US" sz="2000" b="1" baseline="-25000" dirty="0" err="1" smtClean="0">
                <a:cs typeface="Courier New" pitchFamily="49" charset="0"/>
              </a:rPr>
              <a:t>nh</a:t>
            </a:r>
            <a:r>
              <a:rPr lang="en-US" sz="2000" dirty="0" smtClean="0">
                <a:cs typeface="Courier New" pitchFamily="49" charset="0"/>
              </a:rPr>
              <a:t>*</a:t>
            </a:r>
            <a:r>
              <a:rPr lang="en-US" sz="2000" b="1" dirty="0" smtClean="0">
                <a:cs typeface="Courier New" pitchFamily="49" charset="0"/>
              </a:rPr>
              <a:t>X</a:t>
            </a:r>
            <a:r>
              <a:rPr lang="en-US" sz="2000" b="1" baseline="-25000" dirty="0" smtClean="0">
                <a:cs typeface="Courier New" pitchFamily="49" charset="0"/>
              </a:rPr>
              <a:t>1</a:t>
            </a:r>
            <a:r>
              <a:rPr lang="en-US" sz="2000" dirty="0" smtClean="0">
                <a:cs typeface="Courier New" pitchFamily="49" charset="0"/>
              </a:rPr>
              <a:t>))</a:t>
            </a:r>
          </a:p>
          <a:p>
            <a:pPr lvl="1"/>
            <a:r>
              <a:rPr lang="en-US" sz="2000" dirty="0" smtClean="0">
                <a:cs typeface="Courier New" pitchFamily="49" charset="0"/>
              </a:rPr>
              <a:t> …</a:t>
            </a:r>
            <a:endParaRPr lang="ru-RU" sz="2000" dirty="0" smtClean="0">
              <a:cs typeface="Courier New" pitchFamily="49" charset="0"/>
            </a:endParaRPr>
          </a:p>
          <a:p>
            <a:pPr lvl="1"/>
            <a:r>
              <a:rPr lang="ru-RU" sz="2000" b="1" dirty="0" smtClean="0">
                <a:cs typeface="Courier New" pitchFamily="49" charset="0"/>
              </a:rPr>
              <a:t> </a:t>
            </a:r>
            <a:r>
              <a:rPr lang="en-US" sz="2000" b="1" dirty="0" smtClean="0">
                <a:cs typeface="Courier New" pitchFamily="49" charset="0"/>
              </a:rPr>
              <a:t>Z</a:t>
            </a:r>
            <a:r>
              <a:rPr lang="en-US" sz="2000" b="1" baseline="-25000" dirty="0" smtClean="0">
                <a:cs typeface="Courier New" pitchFamily="49" charset="0"/>
              </a:rPr>
              <a:t>K</a:t>
            </a:r>
            <a:r>
              <a:rPr lang="en-US" sz="2000" dirty="0" smtClean="0">
                <a:cs typeface="Courier New" pitchFamily="49" charset="0"/>
              </a:rPr>
              <a:t>(</a:t>
            </a:r>
            <a:r>
              <a:rPr lang="en-US" sz="2000" b="1" dirty="0" err="1" smtClean="0">
                <a:cs typeface="Courier New" pitchFamily="49" charset="0"/>
              </a:rPr>
              <a:t>W</a:t>
            </a:r>
            <a:r>
              <a:rPr lang="en-US" sz="2000" b="1" baseline="-25000" dirty="0" err="1" smtClean="0">
                <a:cs typeface="Courier New" pitchFamily="49" charset="0"/>
              </a:rPr>
              <a:t>n</a:t>
            </a:r>
            <a:r>
              <a:rPr lang="en-US" sz="2000" dirty="0" err="1" smtClean="0">
                <a:cs typeface="Courier New" pitchFamily="49" charset="0"/>
              </a:rPr>
              <a:t>,</a:t>
            </a:r>
            <a:r>
              <a:rPr lang="en-US" sz="2000" b="1" dirty="0" err="1" smtClean="0">
                <a:cs typeface="Courier New" pitchFamily="49" charset="0"/>
              </a:rPr>
              <a:t>X</a:t>
            </a:r>
            <a:r>
              <a:rPr lang="en-US" sz="2000" b="1" baseline="-25000" dirty="0" err="1" smtClean="0">
                <a:cs typeface="Courier New" pitchFamily="49" charset="0"/>
              </a:rPr>
              <a:t>K</a:t>
            </a:r>
            <a:r>
              <a:rPr lang="en-US" sz="2000" dirty="0" smtClean="0">
                <a:cs typeface="Courier New" pitchFamily="49" charset="0"/>
              </a:rPr>
              <a:t>) = F(</a:t>
            </a:r>
            <a:r>
              <a:rPr lang="en-US" sz="2000" b="1" dirty="0" err="1" smtClean="0">
                <a:cs typeface="Courier New" pitchFamily="49" charset="0"/>
              </a:rPr>
              <a:t>W</a:t>
            </a:r>
            <a:r>
              <a:rPr lang="en-US" sz="2000" b="1" baseline="-25000" dirty="0" err="1" smtClean="0">
                <a:cs typeface="Courier New" pitchFamily="49" charset="0"/>
              </a:rPr>
              <a:t>no</a:t>
            </a:r>
            <a:r>
              <a:rPr lang="en-US" sz="2000" dirty="0" smtClean="0">
                <a:cs typeface="Courier New" pitchFamily="49" charset="0"/>
              </a:rPr>
              <a:t>*F(</a:t>
            </a:r>
            <a:r>
              <a:rPr lang="en-US" sz="2000" b="1" dirty="0" err="1" smtClean="0">
                <a:cs typeface="Courier New" pitchFamily="49" charset="0"/>
              </a:rPr>
              <a:t>W</a:t>
            </a:r>
            <a:r>
              <a:rPr lang="en-US" sz="2000" b="1" baseline="-25000" dirty="0" err="1" smtClean="0">
                <a:cs typeface="Courier New" pitchFamily="49" charset="0"/>
              </a:rPr>
              <a:t>nh</a:t>
            </a:r>
            <a:r>
              <a:rPr lang="en-US" sz="2000" dirty="0" smtClean="0">
                <a:cs typeface="Courier New" pitchFamily="49" charset="0"/>
              </a:rPr>
              <a:t>*</a:t>
            </a:r>
            <a:r>
              <a:rPr lang="en-US" sz="2000" b="1" dirty="0" smtClean="0">
                <a:cs typeface="Courier New" pitchFamily="49" charset="0"/>
              </a:rPr>
              <a:t>X</a:t>
            </a:r>
            <a:r>
              <a:rPr lang="en-US" sz="2000" b="1" baseline="-25000" dirty="0" smtClean="0">
                <a:cs typeface="Courier New" pitchFamily="49" charset="0"/>
              </a:rPr>
              <a:t>K</a:t>
            </a:r>
            <a:r>
              <a:rPr lang="en-US" sz="2000" dirty="0" smtClean="0">
                <a:cs typeface="Courier New" pitchFamily="49" charset="0"/>
              </a:rPr>
              <a:t>))</a:t>
            </a:r>
            <a:endParaRPr lang="ru-RU" sz="2000" dirty="0" smtClean="0">
              <a:cs typeface="Courier New" pitchFamily="49" charset="0"/>
            </a:endParaRPr>
          </a:p>
          <a:p>
            <a:pPr lvl="1"/>
            <a:endParaRPr lang="ru-RU" sz="2000" dirty="0" smtClean="0">
              <a:cs typeface="Courier New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0" y="3200400"/>
            <a:ext cx="990600" cy="32004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-52"/>
            </a:endParaRPr>
          </a:p>
        </p:txBody>
      </p:sp>
      <p:sp>
        <p:nvSpPr>
          <p:cNvPr id="11" name="Стрелка вправо 10"/>
          <p:cNvSpPr/>
          <p:nvPr/>
        </p:nvSpPr>
        <p:spPr bwMode="auto">
          <a:xfrm>
            <a:off x="5181600" y="4419600"/>
            <a:ext cx="533400" cy="4572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-5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67400" y="4343400"/>
            <a:ext cx="3048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n-lt"/>
              </a:rPr>
              <a:t>W</a:t>
            </a:r>
            <a:r>
              <a:rPr lang="en-US" b="1" baseline="-25000" dirty="0" smtClean="0">
                <a:latin typeface="+mn-lt"/>
              </a:rPr>
              <a:t>all</a:t>
            </a:r>
            <a:r>
              <a:rPr lang="en-US" dirty="0" smtClean="0">
                <a:latin typeface="+mn-lt"/>
              </a:rPr>
              <a:t>*</a:t>
            </a:r>
            <a:r>
              <a:rPr lang="en-US" b="1" dirty="0" smtClean="0">
                <a:latin typeface="+mn-lt"/>
              </a:rPr>
              <a:t>X</a:t>
            </a:r>
            <a:r>
              <a:rPr lang="en-US" b="1" baseline="-25000" dirty="0" smtClean="0">
                <a:latin typeface="+mn-lt"/>
              </a:rPr>
              <a:t>all</a:t>
            </a:r>
            <a:r>
              <a:rPr lang="en-US" dirty="0" smtClean="0">
                <a:latin typeface="+mn-lt"/>
              </a:rPr>
              <a:t>, </a:t>
            </a:r>
            <a:r>
              <a:rPr lang="ru-RU" dirty="0" smtClean="0">
                <a:latin typeface="+mn-lt"/>
              </a:rPr>
              <a:t>где</a:t>
            </a:r>
            <a:endParaRPr lang="ru-RU" baseline="-25000" dirty="0" smtClean="0">
              <a:latin typeface="+mn-lt"/>
            </a:endParaRPr>
          </a:p>
          <a:p>
            <a:r>
              <a:rPr lang="en-US" b="1" dirty="0" smtClean="0">
                <a:latin typeface="+mn-lt"/>
              </a:rPr>
              <a:t>W</a:t>
            </a:r>
            <a:r>
              <a:rPr lang="en-US" b="1" baseline="-25000" dirty="0" smtClean="0"/>
              <a:t>all</a:t>
            </a:r>
            <a:r>
              <a:rPr lang="en-US" b="1" dirty="0" smtClean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– 2048 * 1648</a:t>
            </a:r>
          </a:p>
          <a:p>
            <a:r>
              <a:rPr lang="en-US" b="1" dirty="0" smtClean="0">
                <a:latin typeface="+mn-lt"/>
              </a:rPr>
              <a:t>X</a:t>
            </a:r>
            <a:r>
              <a:rPr lang="en-US" b="1" baseline="-25000" dirty="0" smtClean="0"/>
              <a:t>all</a:t>
            </a:r>
            <a:r>
              <a:rPr lang="en-US" b="1" dirty="0" smtClean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– 1648 * 10</a:t>
            </a:r>
            <a:endParaRPr lang="ru-RU" dirty="0" smtClean="0">
              <a:latin typeface="+mn-lt"/>
            </a:endParaRPr>
          </a:p>
          <a:p>
            <a:endParaRPr lang="ru-RU" dirty="0" smtClean="0">
              <a:latin typeface="+mn-lt"/>
            </a:endParaRPr>
          </a:p>
          <a:p>
            <a:r>
              <a:rPr lang="en-US" dirty="0" smtClean="0">
                <a:latin typeface="+mn-lt"/>
              </a:rPr>
              <a:t> </a:t>
            </a:r>
            <a:endParaRPr lang="ru-RU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10600" cy="1143000"/>
          </a:xfrm>
        </p:spPr>
        <p:txBody>
          <a:bodyPr/>
          <a:lstStyle/>
          <a:p>
            <a:r>
              <a:rPr lang="ru-RU" sz="3200" dirty="0" smtClean="0"/>
              <a:t>Обучение персептрона</a:t>
            </a:r>
            <a:br>
              <a:rPr lang="ru-RU" sz="3200" dirty="0" smtClean="0"/>
            </a:br>
            <a:r>
              <a:rPr lang="ru-RU" sz="3200" dirty="0" smtClean="0"/>
              <a:t>Вычисление градиента</a:t>
            </a:r>
            <a:endParaRPr lang="en-US" sz="3200" dirty="0" smtClean="0"/>
          </a:p>
        </p:txBody>
      </p:sp>
      <p:sp>
        <p:nvSpPr>
          <p:cNvPr id="12291" name="Content Placeholder 4"/>
          <p:cNvSpPr>
            <a:spLocks noGrp="1"/>
          </p:cNvSpPr>
          <p:nvPr>
            <p:ph idx="1"/>
          </p:nvPr>
        </p:nvSpPr>
        <p:spPr>
          <a:xfrm>
            <a:off x="304800" y="1885950"/>
            <a:ext cx="8610600" cy="4171950"/>
          </a:xfrm>
        </p:spPr>
        <p:txBody>
          <a:bodyPr anchor="t"/>
          <a:lstStyle/>
          <a:p>
            <a:r>
              <a:rPr lang="en-US" sz="2400" dirty="0" smtClean="0">
                <a:cs typeface="Courier New" pitchFamily="49" charset="0"/>
              </a:rPr>
              <a:t>∂E/∂</a:t>
            </a:r>
            <a:r>
              <a:rPr lang="en-US" sz="2400" b="1" dirty="0" smtClean="0">
                <a:cs typeface="Courier New" pitchFamily="49" charset="0"/>
              </a:rPr>
              <a:t>W</a:t>
            </a:r>
            <a:r>
              <a:rPr lang="en-US" sz="2400" dirty="0" smtClean="0">
                <a:cs typeface="Courier New" pitchFamily="49" charset="0"/>
              </a:rPr>
              <a:t>(</a:t>
            </a:r>
            <a:r>
              <a:rPr lang="en-US" sz="2400" b="1" dirty="0" err="1" smtClean="0">
                <a:cs typeface="Courier New" pitchFamily="49" charset="0"/>
              </a:rPr>
              <a:t>W</a:t>
            </a:r>
            <a:r>
              <a:rPr lang="en-US" sz="2400" dirty="0" err="1" smtClean="0">
                <a:cs typeface="Courier New" pitchFamily="49" charset="0"/>
              </a:rPr>
              <a:t>,</a:t>
            </a:r>
            <a:r>
              <a:rPr lang="en-US" sz="2400" b="1" dirty="0" err="1" smtClean="0">
                <a:cs typeface="Courier New" pitchFamily="49" charset="0"/>
              </a:rPr>
              <a:t>X</a:t>
            </a:r>
            <a:r>
              <a:rPr lang="en-US" sz="2400" b="1" baseline="-25000" dirty="0" err="1" smtClean="0">
                <a:cs typeface="Courier New" pitchFamily="49" charset="0"/>
              </a:rPr>
              <a:t>k</a:t>
            </a:r>
            <a:r>
              <a:rPr lang="en-US" sz="2400" dirty="0" err="1" smtClean="0">
                <a:cs typeface="Courier New" pitchFamily="49" charset="0"/>
              </a:rPr>
              <a:t>,</a:t>
            </a:r>
            <a:r>
              <a:rPr lang="en-US" sz="2400" b="1" dirty="0" err="1" smtClean="0">
                <a:cs typeface="Courier New" pitchFamily="49" charset="0"/>
              </a:rPr>
              <a:t>Y</a:t>
            </a:r>
            <a:r>
              <a:rPr lang="en-US" sz="2400" b="1" baseline="-25000" dirty="0" err="1" smtClean="0">
                <a:cs typeface="Courier New" pitchFamily="49" charset="0"/>
              </a:rPr>
              <a:t>k</a:t>
            </a:r>
            <a:r>
              <a:rPr lang="en-US" sz="2400" dirty="0" err="1" smtClean="0">
                <a:cs typeface="Courier New" pitchFamily="49" charset="0"/>
              </a:rPr>
              <a:t>,</a:t>
            </a:r>
            <a:r>
              <a:rPr lang="en-US" sz="2400" b="1" dirty="0" err="1" smtClean="0">
                <a:cs typeface="Courier New" pitchFamily="49" charset="0"/>
              </a:rPr>
              <a:t>Z</a:t>
            </a:r>
            <a:r>
              <a:rPr lang="en-US" sz="2400" b="1" baseline="-25000" dirty="0" err="1" smtClean="0">
                <a:cs typeface="Courier New" pitchFamily="49" charset="0"/>
              </a:rPr>
              <a:t>k</a:t>
            </a:r>
            <a:r>
              <a:rPr lang="en-US" sz="2400" dirty="0" smtClean="0">
                <a:cs typeface="Courier New" pitchFamily="49" charset="0"/>
              </a:rPr>
              <a:t>)</a:t>
            </a:r>
            <a:r>
              <a:rPr lang="ru-RU" sz="2400" dirty="0" smtClean="0">
                <a:cs typeface="Courier New" pitchFamily="49" charset="0"/>
              </a:rPr>
              <a:t> =</a:t>
            </a:r>
            <a:r>
              <a:rPr lang="en-US" sz="2400" dirty="0" smtClean="0">
                <a:cs typeface="Courier New" pitchFamily="49" charset="0"/>
              </a:rPr>
              <a:t>&gt; ∂E/∂</a:t>
            </a:r>
            <a:r>
              <a:rPr lang="en-US" sz="2400" b="1" dirty="0" smtClean="0">
                <a:cs typeface="Courier New" pitchFamily="49" charset="0"/>
              </a:rPr>
              <a:t>W</a:t>
            </a:r>
            <a:r>
              <a:rPr lang="en-US" sz="2400" b="1" baseline="-25000" dirty="0" smtClean="0">
                <a:cs typeface="Courier New" pitchFamily="49" charset="0"/>
              </a:rPr>
              <a:t>h</a:t>
            </a:r>
            <a:r>
              <a:rPr lang="en-US" sz="2400" dirty="0" smtClean="0">
                <a:cs typeface="Courier New" pitchFamily="49" charset="0"/>
              </a:rPr>
              <a:t>(</a:t>
            </a:r>
            <a:r>
              <a:rPr lang="en-US" sz="2400" b="1" dirty="0" err="1" smtClean="0">
                <a:cs typeface="Courier New" pitchFamily="49" charset="0"/>
              </a:rPr>
              <a:t>W</a:t>
            </a:r>
            <a:r>
              <a:rPr lang="en-US" sz="2400" b="1" baseline="-25000" dirty="0" err="1" smtClean="0">
                <a:cs typeface="Courier New" pitchFamily="49" charset="0"/>
              </a:rPr>
              <a:t>h</a:t>
            </a:r>
            <a:r>
              <a:rPr lang="en-US" sz="2400" dirty="0" err="1" smtClean="0">
                <a:cs typeface="Courier New" pitchFamily="49" charset="0"/>
              </a:rPr>
              <a:t>,</a:t>
            </a:r>
            <a:r>
              <a:rPr lang="en-US" sz="2400" b="1" dirty="0" err="1" smtClean="0">
                <a:cs typeface="Courier New" pitchFamily="49" charset="0"/>
              </a:rPr>
              <a:t>X</a:t>
            </a:r>
            <a:r>
              <a:rPr lang="en-US" sz="2400" b="1" baseline="-25000" dirty="0" err="1" smtClean="0">
                <a:cs typeface="Courier New" pitchFamily="49" charset="0"/>
              </a:rPr>
              <a:t>k</a:t>
            </a:r>
            <a:r>
              <a:rPr lang="en-US" sz="2400" dirty="0" err="1" smtClean="0">
                <a:cs typeface="Courier New" pitchFamily="49" charset="0"/>
              </a:rPr>
              <a:t>,</a:t>
            </a:r>
            <a:r>
              <a:rPr lang="en-US" sz="2400" b="1" dirty="0" err="1" smtClean="0">
                <a:cs typeface="Courier New" pitchFamily="49" charset="0"/>
              </a:rPr>
              <a:t>Y</a:t>
            </a:r>
            <a:r>
              <a:rPr lang="en-US" sz="2400" b="1" baseline="-25000" dirty="0" err="1" smtClean="0">
                <a:cs typeface="Courier New" pitchFamily="49" charset="0"/>
              </a:rPr>
              <a:t>k</a:t>
            </a:r>
            <a:r>
              <a:rPr lang="en-US" sz="2400" dirty="0" err="1" smtClean="0">
                <a:cs typeface="Courier New" pitchFamily="49" charset="0"/>
              </a:rPr>
              <a:t>,</a:t>
            </a:r>
            <a:r>
              <a:rPr lang="en-US" sz="2400" b="1" dirty="0" err="1" smtClean="0">
                <a:cs typeface="Courier New" pitchFamily="49" charset="0"/>
              </a:rPr>
              <a:t>Z</a:t>
            </a:r>
            <a:r>
              <a:rPr lang="en-US" sz="2400" b="1" baseline="-25000" dirty="0" err="1" smtClean="0">
                <a:cs typeface="Courier New" pitchFamily="49" charset="0"/>
              </a:rPr>
              <a:t>k</a:t>
            </a:r>
            <a:r>
              <a:rPr lang="en-US" sz="2400" dirty="0" smtClean="0">
                <a:cs typeface="Courier New" pitchFamily="49" charset="0"/>
              </a:rPr>
              <a:t>)</a:t>
            </a:r>
            <a:r>
              <a:rPr lang="ru-RU" sz="2400" dirty="0" smtClean="0">
                <a:cs typeface="Courier New" pitchFamily="49" charset="0"/>
              </a:rPr>
              <a:t> </a:t>
            </a:r>
            <a:endParaRPr lang="en-US" sz="2400" dirty="0" smtClean="0">
              <a:cs typeface="Courier New" pitchFamily="49" charset="0"/>
            </a:endParaRP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565150" y="2498725"/>
          <a:ext cx="8002588" cy="1174750"/>
        </p:xfrm>
        <a:graphic>
          <a:graphicData uri="http://schemas.openxmlformats.org/presentationml/2006/ole">
            <p:oleObj spid="_x0000_s19459" name="Формула" r:id="rId4" imgW="3200400" imgH="469800" progId="Equation.3">
              <p:embed/>
            </p:oleObj>
          </a:graphicData>
        </a:graphic>
      </p:graphicFrame>
      <p:sp>
        <p:nvSpPr>
          <p:cNvPr id="13" name="Content Placeholder 4"/>
          <p:cNvSpPr txBox="1">
            <a:spLocks/>
          </p:cNvSpPr>
          <p:nvPr/>
        </p:nvSpPr>
        <p:spPr bwMode="auto">
          <a:xfrm>
            <a:off x="304800" y="3733800"/>
            <a:ext cx="86106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Monotype Sorts" pitchFamily="2" charset="2"/>
              <a:buChar char="z"/>
              <a:tabLst/>
              <a:defRPr/>
            </a:pPr>
            <a:r>
              <a:rPr kumimoji="1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sz="3200" kern="0" dirty="0" smtClean="0">
                <a:latin typeface="+mn-lt"/>
              </a:rPr>
              <a:t>a=0..7, b=0..1648, net=0..</a:t>
            </a:r>
            <a:r>
              <a:rPr kumimoji="1" lang="ru-RU" sz="3200" kern="0" dirty="0" smtClean="0">
                <a:latin typeface="+mn-lt"/>
              </a:rPr>
              <a:t>255</a:t>
            </a:r>
            <a:endParaRPr kumimoji="1" lang="en-US" sz="3200" kern="0" dirty="0" smtClean="0"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Monotype Sorts" pitchFamily="2" charset="2"/>
              <a:buChar char="z"/>
              <a:tabLst/>
              <a:defRPr/>
            </a:pPr>
            <a:r>
              <a:rPr kumimoji="1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ru-RU" sz="3200" kern="0" dirty="0" smtClean="0">
                <a:latin typeface="+mn-lt"/>
              </a:rPr>
              <a:t>Число потоков </a:t>
            </a:r>
            <a:r>
              <a:rPr kumimoji="1" lang="en-US" sz="3200" kern="0" dirty="0" smtClean="0">
                <a:latin typeface="+mn-lt"/>
              </a:rPr>
              <a:t>net * b = 420</a:t>
            </a:r>
            <a:r>
              <a:rPr kumimoji="1" lang="ru-RU" sz="3200" kern="0" dirty="0" smtClean="0">
                <a:latin typeface="+mn-lt"/>
              </a:rPr>
              <a:t>К</a:t>
            </a:r>
            <a:endParaRPr kumimoji="1" lang="en-US" sz="3200" kern="0" dirty="0" smtClean="0"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Monotype Sorts" pitchFamily="2" charset="2"/>
              <a:buChar char="z"/>
              <a:tabLst/>
              <a:defRPr/>
            </a:pPr>
            <a:r>
              <a:rPr kumimoji="1" lang="en-US" sz="3200" kern="0" dirty="0" smtClean="0">
                <a:latin typeface="+mn-lt"/>
              </a:rPr>
              <a:t> </a:t>
            </a:r>
            <a:r>
              <a:rPr kumimoji="1" lang="en-US" sz="2800" kern="0" dirty="0" smtClean="0">
                <a:latin typeface="Courier New" pitchFamily="49" charset="0"/>
                <a:cs typeface="Courier New" pitchFamily="49" charset="0"/>
              </a:rPr>
              <a:t>Kernel&lt;&lt;&lt;net * x, b / x&gt;&gt;&gt;</a:t>
            </a:r>
            <a:endParaRPr kumimoji="1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Monotype Sorts" pitchFamily="2" charset="2"/>
              <a:buNone/>
              <a:tabLst/>
              <a:defRPr/>
            </a:pPr>
            <a:endParaRPr kumimoji="1" lang="ru-RU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Monotype Sorts" pitchFamily="2" charset="2"/>
              <a:buNone/>
              <a:tabLst/>
              <a:defRPr/>
            </a:pPr>
            <a:endParaRPr kumimoji="1" lang="ru-RU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10600" cy="1143000"/>
          </a:xfrm>
        </p:spPr>
        <p:txBody>
          <a:bodyPr/>
          <a:lstStyle/>
          <a:p>
            <a:r>
              <a:rPr lang="ru-RU" sz="3200" dirty="0" smtClean="0"/>
              <a:t>Результаты</a:t>
            </a:r>
            <a:endParaRPr lang="en-US" sz="3200" dirty="0" smtClean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533400" y="1981200"/>
          <a:ext cx="8039099" cy="30784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tx1"/>
                  </a:outerShdw>
                </a:effectLst>
                <a:tableStyleId>{B301B821-A1FF-4177-AEE7-76D212191A09}</a:tableStyleId>
              </a:tblPr>
              <a:tblGrid>
                <a:gridCol w="419100"/>
                <a:gridCol w="838200"/>
                <a:gridCol w="3467100"/>
                <a:gridCol w="1181100"/>
                <a:gridCol w="21335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CPU / GPU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Программа,</a:t>
                      </a:r>
                      <a:r>
                        <a:rPr lang="ru-RU" sz="2000" baseline="0" dirty="0" smtClean="0"/>
                        <a:t> </a:t>
                      </a:r>
                      <a:r>
                        <a:rPr lang="ru-RU" sz="2000" dirty="0" smtClean="0"/>
                        <a:t>система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Число сетей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Эпох</a:t>
                      </a:r>
                      <a:r>
                        <a:rPr lang="ru-RU" sz="1600" baseline="0" dirty="0" smtClean="0"/>
                        <a:t> обучения </a:t>
                      </a:r>
                    </a:p>
                    <a:p>
                      <a:r>
                        <a:rPr lang="ru-RU" sz="1600" baseline="0" dirty="0" smtClean="0"/>
                        <a:t>1 сети за минуту</a:t>
                      </a:r>
                      <a:endParaRPr lang="ru-RU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GPU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CUDA</a:t>
                      </a:r>
                      <a:r>
                        <a:rPr lang="ru-RU" sz="2000" b="1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ru-RU" sz="20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1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sz="20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</a:t>
                      </a:r>
                      <a:r>
                        <a:rPr lang="en-US" sz="2000" b="1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ru-RU" sz="20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1" dirty="0" smtClean="0">
                          <a:solidFill>
                            <a:schemeClr val="tx1"/>
                          </a:solidFill>
                        </a:rPr>
                        <a:t>256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2580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2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GPU</a:t>
                      </a:r>
                      <a:endParaRPr lang="ru-RU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CUDA,</a:t>
                      </a:r>
                      <a:r>
                        <a:rPr lang="en-US" sz="2000" b="0" baseline="0" dirty="0" smtClean="0"/>
                        <a:t> </a:t>
                      </a:r>
                      <a:r>
                        <a:rPr lang="en-US" sz="2000" b="0" baseline="0" dirty="0" smtClean="0">
                          <a:solidFill>
                            <a:srgbClr val="008000"/>
                          </a:solidFill>
                        </a:rPr>
                        <a:t>(</a:t>
                      </a:r>
                      <a:r>
                        <a:rPr lang="en-US" sz="2000" b="1" dirty="0" smtClean="0">
                          <a:solidFill>
                            <a:srgbClr val="008000"/>
                          </a:solidFill>
                        </a:rPr>
                        <a:t>B</a:t>
                      </a:r>
                      <a:r>
                        <a:rPr lang="en-US" sz="2000" b="0" baseline="0" dirty="0" smtClean="0">
                          <a:solidFill>
                            <a:srgbClr val="008000"/>
                          </a:solidFill>
                        </a:rPr>
                        <a:t>)</a:t>
                      </a:r>
                      <a:endParaRPr lang="ru-RU" sz="2000" b="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0" dirty="0" smtClean="0"/>
                        <a:t>256</a:t>
                      </a:r>
                      <a:endParaRPr lang="ru-RU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1818</a:t>
                      </a:r>
                      <a:endParaRPr lang="ru-RU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GPU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CUDA,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smtClean="0">
                          <a:solidFill>
                            <a:srgbClr val="7030A0"/>
                          </a:solidFill>
                        </a:rPr>
                        <a:t>(</a:t>
                      </a:r>
                      <a:r>
                        <a:rPr lang="en-US" sz="2000" b="1" dirty="0" smtClean="0">
                          <a:solidFill>
                            <a:srgbClr val="7030A0"/>
                          </a:solidFill>
                        </a:rPr>
                        <a:t>A</a:t>
                      </a:r>
                      <a:r>
                        <a:rPr lang="en-US" sz="2000" baseline="0" dirty="0" smtClean="0">
                          <a:solidFill>
                            <a:srgbClr val="7030A0"/>
                          </a:solidFill>
                        </a:rPr>
                        <a:t>)</a:t>
                      </a:r>
                      <a:endParaRPr lang="ru-RU" sz="20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64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144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 smtClean="0">
                          <a:solidFill>
                            <a:schemeClr val="tx1"/>
                          </a:solidFill>
                        </a:rPr>
                        <a:t>CPU</a:t>
                      </a:r>
                      <a:endParaRPr lang="ru-RU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dirty="0" smtClean="0">
                          <a:solidFill>
                            <a:schemeClr val="tx1"/>
                          </a:solidFill>
                        </a:rPr>
                        <a:t>MLP</a:t>
                      </a:r>
                      <a:r>
                        <a:rPr lang="ru-RU" sz="1600" b="1" i="0" dirty="0" smtClean="0">
                          <a:solidFill>
                            <a:schemeClr val="tx1"/>
                          </a:solidFill>
                        </a:rPr>
                        <a:t> библиотека </a:t>
                      </a:r>
                      <a:r>
                        <a:rPr lang="en-US" sz="1600" b="1" i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600" b="1" i="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en-US" sz="1600" b="1" i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600" b="1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i="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ru-RU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smtClean="0">
                          <a:solidFill>
                            <a:schemeClr val="tx1"/>
                          </a:solidFill>
                        </a:rPr>
                        <a:t>CPU</a:t>
                      </a:r>
                      <a:endParaRPr lang="ru-RU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err="1" smtClean="0">
                          <a:solidFill>
                            <a:schemeClr val="tx1"/>
                          </a:solidFill>
                        </a:rPr>
                        <a:t>Neuroshell</a:t>
                      </a:r>
                      <a:r>
                        <a:rPr lang="en-US" sz="2000" b="0" i="0" dirty="0" smtClean="0">
                          <a:solidFill>
                            <a:schemeClr val="tx1"/>
                          </a:solidFill>
                        </a:rPr>
                        <a:t> 2 (</a:t>
                      </a:r>
                      <a:r>
                        <a:rPr lang="en-US" sz="2000" b="1" i="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en-US" sz="2000" b="0" i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ru-RU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smtClean="0">
                          <a:solidFill>
                            <a:schemeClr val="tx1"/>
                          </a:solidFill>
                        </a:rPr>
                        <a:t>CPU</a:t>
                      </a:r>
                      <a:endParaRPr lang="ru-RU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err="1" smtClean="0">
                          <a:solidFill>
                            <a:schemeClr val="tx1"/>
                          </a:solidFill>
                        </a:rPr>
                        <a:t>Matlab</a:t>
                      </a:r>
                      <a:r>
                        <a:rPr lang="en-US" sz="2000" b="0" i="0" dirty="0" smtClean="0">
                          <a:solidFill>
                            <a:schemeClr val="tx1"/>
                          </a:solidFill>
                        </a:rPr>
                        <a:t> 2008a (</a:t>
                      </a:r>
                      <a:r>
                        <a:rPr lang="en-US" sz="2000" b="1" i="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en-US" sz="2000" b="0" i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457200" y="5411450"/>
            <a:ext cx="82677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n-US" sz="2200" b="1" dirty="0">
                <a:solidFill>
                  <a:srgbClr val="7030A0"/>
                </a:solidFill>
              </a:rPr>
              <a:t>A</a:t>
            </a:r>
            <a:r>
              <a:rPr lang="en-US" sz="2200" dirty="0"/>
              <a:t>.	</a:t>
            </a:r>
            <a:r>
              <a:rPr lang="en-US" sz="2200" dirty="0" err="1"/>
              <a:t>GeForce</a:t>
            </a:r>
            <a:r>
              <a:rPr lang="en-US" sz="2200" dirty="0"/>
              <a:t> 8600M GT</a:t>
            </a:r>
          </a:p>
          <a:p>
            <a:pPr marL="457200" indent="-457200"/>
            <a:r>
              <a:rPr lang="en-US" sz="2200" b="1" dirty="0">
                <a:solidFill>
                  <a:srgbClr val="008000"/>
                </a:solidFill>
              </a:rPr>
              <a:t>B</a:t>
            </a:r>
            <a:r>
              <a:rPr lang="en-US" sz="2200" dirty="0"/>
              <a:t>.	</a:t>
            </a:r>
            <a:r>
              <a:rPr lang="en-US" sz="2200" dirty="0" err="1"/>
              <a:t>GeForce</a:t>
            </a:r>
            <a:r>
              <a:rPr lang="en-US" sz="2200" dirty="0"/>
              <a:t> GTX </a:t>
            </a:r>
            <a:r>
              <a:rPr lang="en-US" sz="2200" dirty="0" smtClean="0"/>
              <a:t>260 </a:t>
            </a:r>
            <a:endParaRPr lang="en-US" sz="2200" dirty="0"/>
          </a:p>
          <a:p>
            <a:pPr marL="457200" indent="-457200"/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C.</a:t>
            </a:r>
            <a:r>
              <a:rPr lang="en-US" sz="2200" dirty="0" smtClean="0"/>
              <a:t>	</a:t>
            </a:r>
            <a:r>
              <a:rPr lang="en-US" sz="2200" dirty="0" err="1" smtClean="0"/>
              <a:t>GeForce</a:t>
            </a:r>
            <a:r>
              <a:rPr lang="en-US" sz="2200" dirty="0" smtClean="0"/>
              <a:t> </a:t>
            </a:r>
            <a:r>
              <a:rPr lang="en-US" sz="2200" dirty="0"/>
              <a:t>GTX </a:t>
            </a:r>
            <a:r>
              <a:rPr lang="en-US" sz="2200" dirty="0" smtClean="0"/>
              <a:t>285</a:t>
            </a:r>
          </a:p>
          <a:p>
            <a:pPr marL="457200" indent="-457200"/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D.</a:t>
            </a:r>
            <a:r>
              <a:rPr lang="en-US" sz="2000" dirty="0" smtClean="0"/>
              <a:t>	AMD </a:t>
            </a:r>
            <a:r>
              <a:rPr lang="en-US" sz="2000" dirty="0" err="1" smtClean="0"/>
              <a:t>Athlon</a:t>
            </a:r>
            <a:r>
              <a:rPr lang="en-US" sz="2000" dirty="0" smtClean="0"/>
              <a:t> 64 x2 Dual 6000+ 3.0 GHz</a:t>
            </a:r>
            <a:endParaRPr lang="ru-RU" sz="2200" dirty="0"/>
          </a:p>
        </p:txBody>
      </p:sp>
      <p:sp>
        <p:nvSpPr>
          <p:cNvPr id="9" name="Стрелка вправо 8"/>
          <p:cNvSpPr/>
          <p:nvPr/>
        </p:nvSpPr>
        <p:spPr>
          <a:xfrm>
            <a:off x="152400" y="2743200"/>
            <a:ext cx="266700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10" name="Стрелка вправо 9"/>
          <p:cNvSpPr/>
          <p:nvPr/>
        </p:nvSpPr>
        <p:spPr>
          <a:xfrm>
            <a:off x="152400" y="3886200"/>
            <a:ext cx="266700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ru-RU" b="1" dirty="0" smtClean="0">
                <a:latin typeface="Arial" pitchFamily="34" charset="0"/>
                <a:cs typeface="Arial" pitchFamily="34" charset="0"/>
              </a:rPr>
              <a:t>Итог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28800"/>
            <a:ext cx="8382000" cy="4381500"/>
          </a:xfrm>
        </p:spPr>
        <p:txBody>
          <a:bodyPr>
            <a:normAutofit fontScale="92500" lnSpcReduction="10000"/>
          </a:bodyPr>
          <a:lstStyle/>
          <a:p>
            <a:endParaRPr lang="ru-RU" dirty="0" smtClean="0"/>
          </a:p>
          <a:p>
            <a:r>
              <a:rPr lang="en-US" b="1" dirty="0" smtClean="0"/>
              <a:t>CUDA</a:t>
            </a:r>
            <a:r>
              <a:rPr lang="en-US" dirty="0" smtClean="0"/>
              <a:t>:</a:t>
            </a:r>
            <a:endParaRPr lang="ru-RU" dirty="0" smtClean="0"/>
          </a:p>
          <a:p>
            <a:pPr lvl="1"/>
            <a:r>
              <a:rPr lang="ru-RU" dirty="0" smtClean="0"/>
              <a:t> </a:t>
            </a:r>
            <a:r>
              <a:rPr lang="ru-RU" b="1" dirty="0" smtClean="0">
                <a:solidFill>
                  <a:srgbClr val="7030A0"/>
                </a:solidFill>
              </a:rPr>
              <a:t>2580</a:t>
            </a:r>
            <a:r>
              <a:rPr lang="ru-RU" dirty="0" smtClean="0"/>
              <a:t> эпох обучения (на 1 сеть за 1 минуту)</a:t>
            </a:r>
            <a:endParaRPr lang="en-US" dirty="0" smtClean="0"/>
          </a:p>
          <a:p>
            <a:pPr lvl="1"/>
            <a:r>
              <a:rPr lang="ru-RU" dirty="0" smtClean="0"/>
              <a:t> </a:t>
            </a:r>
            <a:r>
              <a:rPr lang="ru-RU" b="1" dirty="0" smtClean="0">
                <a:solidFill>
                  <a:srgbClr val="FF0000"/>
                </a:solidFill>
              </a:rPr>
              <a:t>13 часов </a:t>
            </a:r>
            <a:r>
              <a:rPr lang="ru-RU" dirty="0" smtClean="0"/>
              <a:t>на все вычисления на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GTX 285</a:t>
            </a:r>
            <a:endParaRPr lang="ru-RU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ru-RU" b="1" dirty="0" smtClean="0"/>
          </a:p>
          <a:p>
            <a:r>
              <a:rPr lang="en-US" b="1" dirty="0" smtClean="0"/>
              <a:t>CPU</a:t>
            </a:r>
            <a:r>
              <a:rPr lang="ru-RU" b="1" dirty="0" smtClean="0"/>
              <a:t>:</a:t>
            </a:r>
            <a:endParaRPr lang="en-US" b="1" dirty="0" smtClean="0"/>
          </a:p>
          <a:p>
            <a:pPr lvl="1"/>
            <a:r>
              <a:rPr lang="ru-RU" dirty="0" smtClean="0"/>
              <a:t> </a:t>
            </a:r>
            <a:r>
              <a:rPr lang="ru-RU" sz="2400" b="1" dirty="0" smtClean="0">
                <a:solidFill>
                  <a:srgbClr val="7030A0"/>
                </a:solidFill>
              </a:rPr>
              <a:t>35</a:t>
            </a:r>
            <a:r>
              <a:rPr lang="ru-RU" sz="2400" dirty="0" smtClean="0"/>
              <a:t> эпох обучения (на 1 сеть за 1 минуту на 1 ядро)</a:t>
            </a:r>
          </a:p>
          <a:p>
            <a:pPr lvl="1"/>
            <a:r>
              <a:rPr lang="ru-RU" dirty="0" smtClean="0"/>
              <a:t> Примерно </a:t>
            </a:r>
            <a:r>
              <a:rPr lang="ru-RU" b="1" dirty="0" smtClean="0">
                <a:solidFill>
                  <a:srgbClr val="FF0000"/>
                </a:solidFill>
              </a:rPr>
              <a:t>2 месяца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на 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11 ядрах класса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AMD 64 x2 3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.0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ГГц</a:t>
            </a:r>
          </a:p>
          <a:p>
            <a:pPr lvl="1"/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10600" cy="1143000"/>
          </a:xfrm>
        </p:spPr>
        <p:txBody>
          <a:bodyPr anchor="b"/>
          <a:lstStyle/>
          <a:p>
            <a:r>
              <a:rPr lang="ru-RU" dirty="0" smtClean="0"/>
              <a:t>Задачи оптимизации</a:t>
            </a:r>
            <a:endParaRPr lang="en-US" dirty="0" smtClean="0"/>
          </a:p>
        </p:txBody>
      </p:sp>
      <p:sp>
        <p:nvSpPr>
          <p:cNvPr id="12291" name="Content Placeholder 4"/>
          <p:cNvSpPr>
            <a:spLocks noGrp="1"/>
          </p:cNvSpPr>
          <p:nvPr>
            <p:ph idx="1"/>
          </p:nvPr>
        </p:nvSpPr>
        <p:spPr>
          <a:xfrm>
            <a:off x="304800" y="1885950"/>
            <a:ext cx="8458200" cy="4171950"/>
          </a:xfrm>
        </p:spPr>
        <p:txBody>
          <a:bodyPr/>
          <a:lstStyle/>
          <a:p>
            <a:r>
              <a:rPr lang="ru-RU" dirty="0" smtClean="0"/>
              <a:t> Общая постановка задачи:</a:t>
            </a:r>
          </a:p>
          <a:p>
            <a:pPr lvl="1"/>
            <a:r>
              <a:rPr lang="ru-RU" dirty="0" smtClean="0"/>
              <a:t> Найти </a:t>
            </a:r>
            <a:r>
              <a:rPr lang="en-US" dirty="0" smtClean="0"/>
              <a:t>min F(</a:t>
            </a:r>
            <a:r>
              <a:rPr lang="en-US" b="1" dirty="0" smtClean="0"/>
              <a:t>X</a:t>
            </a:r>
            <a:r>
              <a:rPr lang="en-US" dirty="0" smtClean="0"/>
              <a:t>), </a:t>
            </a:r>
            <a:r>
              <a:rPr lang="en-US" b="1" dirty="0" smtClean="0"/>
              <a:t>X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 R</a:t>
            </a:r>
            <a:r>
              <a:rPr lang="en-US" baseline="30000" dirty="0" smtClean="0">
                <a:sym typeface="Symbol"/>
              </a:rPr>
              <a:t>N</a:t>
            </a:r>
            <a:r>
              <a:rPr lang="en-US" dirty="0" smtClean="0"/>
              <a:t>, </a:t>
            </a:r>
            <a:r>
              <a:rPr lang="en-US" b="1" dirty="0" smtClean="0"/>
              <a:t>X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 U</a:t>
            </a:r>
            <a:r>
              <a:rPr lang="ru-RU" dirty="0" smtClean="0">
                <a:sym typeface="Symbol"/>
              </a:rPr>
              <a:t>, где </a:t>
            </a:r>
            <a:r>
              <a:rPr lang="en-US" dirty="0" smtClean="0">
                <a:sym typeface="Symbol"/>
              </a:rPr>
              <a:t>U –  </a:t>
            </a:r>
            <a:r>
              <a:rPr lang="ru-RU" dirty="0" smtClean="0"/>
              <a:t>множество</a:t>
            </a:r>
            <a:r>
              <a:rPr lang="en-US" dirty="0" smtClean="0"/>
              <a:t> </a:t>
            </a:r>
            <a:r>
              <a:rPr lang="ru-RU" dirty="0" smtClean="0">
                <a:sym typeface="Symbol"/>
              </a:rPr>
              <a:t>д</a:t>
            </a:r>
            <a:r>
              <a:rPr lang="ru-RU" dirty="0" smtClean="0"/>
              <a:t>опустимых значений</a:t>
            </a:r>
            <a:endParaRPr lang="ru-RU" b="1" dirty="0" smtClean="0"/>
          </a:p>
          <a:p>
            <a:endParaRPr lang="en-US" dirty="0" smtClean="0"/>
          </a:p>
          <a:p>
            <a:r>
              <a:rPr lang="ru-RU" dirty="0" smtClean="0"/>
              <a:t> Сложности:</a:t>
            </a:r>
          </a:p>
          <a:p>
            <a:pPr lvl="1"/>
            <a:r>
              <a:rPr lang="ru-RU" dirty="0" smtClean="0"/>
              <a:t> Большая размерность </a:t>
            </a:r>
            <a:r>
              <a:rPr lang="en-US" b="1" dirty="0" smtClean="0"/>
              <a:t>X</a:t>
            </a:r>
            <a:endParaRPr lang="ru-RU" b="1" dirty="0" smtClean="0"/>
          </a:p>
          <a:p>
            <a:pPr lvl="1"/>
            <a:r>
              <a:rPr lang="ru-RU" dirty="0" smtClean="0"/>
              <a:t> «Нехорошая» </a:t>
            </a:r>
            <a:r>
              <a:rPr lang="en-US" dirty="0" smtClean="0"/>
              <a:t>F(</a:t>
            </a:r>
            <a:r>
              <a:rPr lang="en-US" b="1" dirty="0" smtClean="0"/>
              <a:t>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Комбинаторные задачи</a:t>
            </a:r>
          </a:p>
          <a:p>
            <a:pPr lvl="1"/>
            <a:endParaRPr lang="ru-RU" dirty="0" smtClean="0"/>
          </a:p>
          <a:p>
            <a:endParaRPr lang="ru-RU" dirty="0" smtClean="0"/>
          </a:p>
        </p:txBody>
      </p:sp>
      <p:grpSp>
        <p:nvGrpSpPr>
          <p:cNvPr id="12" name="Group 32"/>
          <p:cNvGrpSpPr>
            <a:grpSpLocks/>
          </p:cNvGrpSpPr>
          <p:nvPr/>
        </p:nvGrpSpPr>
        <p:grpSpPr bwMode="auto">
          <a:xfrm>
            <a:off x="5715000" y="4572000"/>
            <a:ext cx="2806700" cy="1854200"/>
            <a:chOff x="3220" y="1732"/>
            <a:chExt cx="1768" cy="1168"/>
          </a:xfrm>
        </p:grpSpPr>
        <p:sp>
          <p:nvSpPr>
            <p:cNvPr id="13" name="Rectangle 20"/>
            <p:cNvSpPr>
              <a:spLocks noChangeArrowheads="1"/>
            </p:cNvSpPr>
            <p:nvPr/>
          </p:nvSpPr>
          <p:spPr bwMode="auto">
            <a:xfrm>
              <a:off x="3220" y="1732"/>
              <a:ext cx="1768" cy="116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" name="Freeform 21"/>
            <p:cNvSpPr>
              <a:spLocks/>
            </p:cNvSpPr>
            <p:nvPr/>
          </p:nvSpPr>
          <p:spPr bwMode="auto">
            <a:xfrm>
              <a:off x="3456" y="2064"/>
              <a:ext cx="1201" cy="673"/>
            </a:xfrm>
            <a:custGeom>
              <a:avLst/>
              <a:gdLst/>
              <a:ahLst/>
              <a:cxnLst>
                <a:cxn ang="0">
                  <a:pos x="0" y="624"/>
                </a:cxn>
                <a:cxn ang="0">
                  <a:pos x="240" y="432"/>
                </a:cxn>
                <a:cxn ang="0">
                  <a:pos x="48" y="144"/>
                </a:cxn>
                <a:cxn ang="0">
                  <a:pos x="432" y="0"/>
                </a:cxn>
                <a:cxn ang="0">
                  <a:pos x="720" y="192"/>
                </a:cxn>
                <a:cxn ang="0">
                  <a:pos x="1200" y="288"/>
                </a:cxn>
                <a:cxn ang="0">
                  <a:pos x="960" y="672"/>
                </a:cxn>
                <a:cxn ang="0">
                  <a:pos x="528" y="672"/>
                </a:cxn>
              </a:cxnLst>
              <a:rect l="0" t="0" r="r" b="b"/>
              <a:pathLst>
                <a:path w="1201" h="673">
                  <a:moveTo>
                    <a:pt x="0" y="624"/>
                  </a:moveTo>
                  <a:lnTo>
                    <a:pt x="240" y="432"/>
                  </a:lnTo>
                  <a:lnTo>
                    <a:pt x="48" y="144"/>
                  </a:lnTo>
                  <a:lnTo>
                    <a:pt x="432" y="0"/>
                  </a:lnTo>
                  <a:lnTo>
                    <a:pt x="720" y="192"/>
                  </a:lnTo>
                  <a:lnTo>
                    <a:pt x="1200" y="288"/>
                  </a:lnTo>
                  <a:lnTo>
                    <a:pt x="960" y="672"/>
                  </a:lnTo>
                  <a:lnTo>
                    <a:pt x="528" y="672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auto">
            <a:xfrm>
              <a:off x="3450" y="2730"/>
              <a:ext cx="5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6" name="Rectangle 23"/>
            <p:cNvSpPr>
              <a:spLocks noChangeArrowheads="1"/>
            </p:cNvSpPr>
            <p:nvPr/>
          </p:nvSpPr>
          <p:spPr bwMode="auto">
            <a:xfrm>
              <a:off x="3396" y="1738"/>
              <a:ext cx="147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ru-RU" sz="2000">
                  <a:latin typeface="Arial" pitchFamily="34" charset="0"/>
                </a:rPr>
                <a:t>кратчайший путь</a:t>
              </a:r>
              <a:endParaRPr lang="ru-RU" sz="2000"/>
            </a:p>
          </p:txBody>
        </p:sp>
        <p:sp>
          <p:nvSpPr>
            <p:cNvPr id="17" name="Oval 24"/>
            <p:cNvSpPr>
              <a:spLocks noChangeArrowheads="1"/>
            </p:cNvSpPr>
            <p:nvPr/>
          </p:nvSpPr>
          <p:spPr bwMode="auto">
            <a:xfrm>
              <a:off x="3412" y="2692"/>
              <a:ext cx="88" cy="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8" name="Oval 25"/>
            <p:cNvSpPr>
              <a:spLocks noChangeArrowheads="1"/>
            </p:cNvSpPr>
            <p:nvPr/>
          </p:nvSpPr>
          <p:spPr bwMode="auto">
            <a:xfrm>
              <a:off x="3652" y="2452"/>
              <a:ext cx="88" cy="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9" name="Oval 26"/>
            <p:cNvSpPr>
              <a:spLocks noChangeArrowheads="1"/>
            </p:cNvSpPr>
            <p:nvPr/>
          </p:nvSpPr>
          <p:spPr bwMode="auto">
            <a:xfrm>
              <a:off x="3460" y="2164"/>
              <a:ext cx="88" cy="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0" name="Oval 27"/>
            <p:cNvSpPr>
              <a:spLocks noChangeArrowheads="1"/>
            </p:cNvSpPr>
            <p:nvPr/>
          </p:nvSpPr>
          <p:spPr bwMode="auto">
            <a:xfrm>
              <a:off x="3844" y="2020"/>
              <a:ext cx="88" cy="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" name="Oval 28"/>
            <p:cNvSpPr>
              <a:spLocks noChangeArrowheads="1"/>
            </p:cNvSpPr>
            <p:nvPr/>
          </p:nvSpPr>
          <p:spPr bwMode="auto">
            <a:xfrm>
              <a:off x="4132" y="2212"/>
              <a:ext cx="88" cy="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2" name="Oval 29"/>
            <p:cNvSpPr>
              <a:spLocks noChangeArrowheads="1"/>
            </p:cNvSpPr>
            <p:nvPr/>
          </p:nvSpPr>
          <p:spPr bwMode="auto">
            <a:xfrm>
              <a:off x="3940" y="2692"/>
              <a:ext cx="88" cy="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3" name="Oval 30"/>
            <p:cNvSpPr>
              <a:spLocks noChangeArrowheads="1"/>
            </p:cNvSpPr>
            <p:nvPr/>
          </p:nvSpPr>
          <p:spPr bwMode="auto">
            <a:xfrm>
              <a:off x="4372" y="2692"/>
              <a:ext cx="88" cy="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4" name="Oval 31"/>
            <p:cNvSpPr>
              <a:spLocks noChangeArrowheads="1"/>
            </p:cNvSpPr>
            <p:nvPr/>
          </p:nvSpPr>
          <p:spPr bwMode="auto">
            <a:xfrm>
              <a:off x="4612" y="2308"/>
              <a:ext cx="88" cy="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10600" cy="1143000"/>
          </a:xfrm>
        </p:spPr>
        <p:txBody>
          <a:bodyPr anchor="b"/>
          <a:lstStyle/>
          <a:p>
            <a:r>
              <a:rPr lang="ru-RU" dirty="0" smtClean="0"/>
              <a:t>Задачи оптимизации</a:t>
            </a:r>
            <a:endParaRPr lang="en-US" dirty="0" smtClean="0"/>
          </a:p>
        </p:txBody>
      </p:sp>
      <p:sp>
        <p:nvSpPr>
          <p:cNvPr id="12291" name="Content Placeholder 4"/>
          <p:cNvSpPr>
            <a:spLocks noGrp="1"/>
          </p:cNvSpPr>
          <p:nvPr>
            <p:ph idx="1"/>
          </p:nvPr>
        </p:nvSpPr>
        <p:spPr>
          <a:xfrm>
            <a:off x="381000" y="1676400"/>
            <a:ext cx="7467600" cy="4495800"/>
          </a:xfrm>
        </p:spPr>
        <p:txBody>
          <a:bodyPr/>
          <a:lstStyle/>
          <a:p>
            <a:r>
              <a:rPr lang="ru-RU" dirty="0" smtClean="0"/>
              <a:t> </a:t>
            </a:r>
            <a:r>
              <a:rPr lang="ru-RU" sz="2800" dirty="0" smtClean="0"/>
              <a:t>Локально-оценочные методы</a:t>
            </a:r>
          </a:p>
          <a:p>
            <a:pPr lvl="1"/>
            <a:r>
              <a:rPr lang="ru-RU" dirty="0" smtClean="0"/>
              <a:t> </a:t>
            </a:r>
            <a:r>
              <a:rPr lang="ru-RU" sz="2400" dirty="0" smtClean="0"/>
              <a:t>Метод золотого сечения </a:t>
            </a:r>
          </a:p>
          <a:p>
            <a:pPr lvl="1">
              <a:buNone/>
            </a:pPr>
            <a:endParaRPr lang="ru-RU" sz="1000" dirty="0" smtClean="0"/>
          </a:p>
          <a:p>
            <a:r>
              <a:rPr lang="ru-RU" dirty="0" smtClean="0"/>
              <a:t> </a:t>
            </a:r>
            <a:r>
              <a:rPr lang="ru-RU" sz="2800" dirty="0" smtClean="0"/>
              <a:t>Локально-градиентные методы</a:t>
            </a:r>
          </a:p>
          <a:p>
            <a:pPr lvl="1"/>
            <a:r>
              <a:rPr lang="ru-RU" dirty="0" smtClean="0"/>
              <a:t> </a:t>
            </a:r>
            <a:r>
              <a:rPr lang="ru-RU" sz="2400" dirty="0" smtClean="0"/>
              <a:t>Градиентный спуск</a:t>
            </a:r>
          </a:p>
          <a:p>
            <a:pPr lvl="1">
              <a:buNone/>
            </a:pPr>
            <a:endParaRPr lang="ru-RU" sz="1000" dirty="0" smtClean="0"/>
          </a:p>
          <a:p>
            <a:r>
              <a:rPr lang="ru-RU" dirty="0" smtClean="0"/>
              <a:t> </a:t>
            </a:r>
            <a:r>
              <a:rPr lang="ru-RU" sz="2800" dirty="0" smtClean="0"/>
              <a:t>Переборные методы</a:t>
            </a:r>
          </a:p>
          <a:p>
            <a:pPr lvl="1"/>
            <a:r>
              <a:rPr lang="ru-RU" sz="2400" dirty="0" smtClean="0"/>
              <a:t> Полный перебор</a:t>
            </a:r>
          </a:p>
          <a:p>
            <a:pPr lvl="1"/>
            <a:endParaRPr lang="ru-RU" sz="1000" dirty="0" smtClean="0"/>
          </a:p>
          <a:p>
            <a:r>
              <a:rPr lang="ru-RU" sz="2800" dirty="0" err="1" smtClean="0"/>
              <a:t>Многоагентные</a:t>
            </a:r>
            <a:r>
              <a:rPr lang="ru-RU" sz="2800" dirty="0" smtClean="0"/>
              <a:t> системы</a:t>
            </a:r>
          </a:p>
          <a:p>
            <a:pPr lvl="1"/>
            <a:r>
              <a:rPr lang="ru-RU" dirty="0" smtClean="0"/>
              <a:t> </a:t>
            </a:r>
            <a:r>
              <a:rPr lang="ru-RU" sz="2400" dirty="0" smtClean="0"/>
              <a:t>Генетические алгоритмы</a:t>
            </a:r>
          </a:p>
          <a:p>
            <a:endParaRPr lang="ru-RU" dirty="0" smtClean="0"/>
          </a:p>
        </p:txBody>
      </p:sp>
      <p:grpSp>
        <p:nvGrpSpPr>
          <p:cNvPr id="26" name="Group 21"/>
          <p:cNvGrpSpPr>
            <a:grpSpLocks/>
          </p:cNvGrpSpPr>
          <p:nvPr/>
        </p:nvGrpSpPr>
        <p:grpSpPr bwMode="auto">
          <a:xfrm>
            <a:off x="6400800" y="5334000"/>
            <a:ext cx="2501900" cy="1168400"/>
            <a:chOff x="3748" y="3340"/>
            <a:chExt cx="1576" cy="736"/>
          </a:xfrm>
        </p:grpSpPr>
        <p:sp>
          <p:nvSpPr>
            <p:cNvPr id="27" name="Rectangle 6"/>
            <p:cNvSpPr>
              <a:spLocks noChangeArrowheads="1"/>
            </p:cNvSpPr>
            <p:nvPr/>
          </p:nvSpPr>
          <p:spPr bwMode="auto">
            <a:xfrm>
              <a:off x="3748" y="3340"/>
              <a:ext cx="1576" cy="73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" name="Line 7"/>
            <p:cNvSpPr>
              <a:spLocks noChangeShapeType="1"/>
            </p:cNvSpPr>
            <p:nvPr/>
          </p:nvSpPr>
          <p:spPr bwMode="auto">
            <a:xfrm flipV="1">
              <a:off x="3855" y="3385"/>
              <a:ext cx="0" cy="669"/>
            </a:xfrm>
            <a:prstGeom prst="line">
              <a:avLst/>
            </a:prstGeom>
            <a:ln>
              <a:headEnd type="none" w="sm" len="sm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9" name="Line 8"/>
            <p:cNvSpPr>
              <a:spLocks noChangeShapeType="1"/>
            </p:cNvSpPr>
            <p:nvPr/>
          </p:nvSpPr>
          <p:spPr bwMode="auto">
            <a:xfrm>
              <a:off x="3818" y="4030"/>
              <a:ext cx="1363" cy="0"/>
            </a:xfrm>
            <a:prstGeom prst="line">
              <a:avLst/>
            </a:prstGeom>
            <a:ln>
              <a:headEnd type="none" w="sm" len="sm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30" name="Freeform 9"/>
            <p:cNvSpPr>
              <a:spLocks/>
            </p:cNvSpPr>
            <p:nvPr/>
          </p:nvSpPr>
          <p:spPr bwMode="auto">
            <a:xfrm>
              <a:off x="3888" y="3489"/>
              <a:ext cx="1161" cy="489"/>
            </a:xfrm>
            <a:custGeom>
              <a:avLst/>
              <a:gdLst/>
              <a:ahLst/>
              <a:cxnLst>
                <a:cxn ang="0">
                  <a:pos x="12" y="431"/>
                </a:cxn>
                <a:cxn ang="0">
                  <a:pos x="48" y="420"/>
                </a:cxn>
                <a:cxn ang="0">
                  <a:pos x="84" y="403"/>
                </a:cxn>
                <a:cxn ang="0">
                  <a:pos x="112" y="381"/>
                </a:cxn>
                <a:cxn ang="0">
                  <a:pos x="136" y="356"/>
                </a:cxn>
                <a:cxn ang="0">
                  <a:pos x="156" y="330"/>
                </a:cxn>
                <a:cxn ang="0">
                  <a:pos x="184" y="305"/>
                </a:cxn>
                <a:cxn ang="0">
                  <a:pos x="204" y="280"/>
                </a:cxn>
                <a:cxn ang="0">
                  <a:pos x="224" y="255"/>
                </a:cxn>
                <a:cxn ang="0">
                  <a:pos x="240" y="229"/>
                </a:cxn>
                <a:cxn ang="0">
                  <a:pos x="256" y="204"/>
                </a:cxn>
                <a:cxn ang="0">
                  <a:pos x="276" y="179"/>
                </a:cxn>
                <a:cxn ang="0">
                  <a:pos x="308" y="159"/>
                </a:cxn>
                <a:cxn ang="0">
                  <a:pos x="344" y="154"/>
                </a:cxn>
                <a:cxn ang="0">
                  <a:pos x="380" y="159"/>
                </a:cxn>
                <a:cxn ang="0">
                  <a:pos x="408" y="179"/>
                </a:cxn>
                <a:cxn ang="0">
                  <a:pos x="428" y="204"/>
                </a:cxn>
                <a:cxn ang="0">
                  <a:pos x="440" y="229"/>
                </a:cxn>
                <a:cxn ang="0">
                  <a:pos x="456" y="255"/>
                </a:cxn>
                <a:cxn ang="0">
                  <a:pos x="476" y="280"/>
                </a:cxn>
                <a:cxn ang="0">
                  <a:pos x="500" y="302"/>
                </a:cxn>
                <a:cxn ang="0">
                  <a:pos x="536" y="314"/>
                </a:cxn>
                <a:cxn ang="0">
                  <a:pos x="580" y="319"/>
                </a:cxn>
                <a:cxn ang="0">
                  <a:pos x="616" y="316"/>
                </a:cxn>
                <a:cxn ang="0">
                  <a:pos x="652" y="302"/>
                </a:cxn>
                <a:cxn ang="0">
                  <a:pos x="688" y="283"/>
                </a:cxn>
                <a:cxn ang="0">
                  <a:pos x="724" y="258"/>
                </a:cxn>
                <a:cxn ang="0">
                  <a:pos x="752" y="232"/>
                </a:cxn>
                <a:cxn ang="0">
                  <a:pos x="776" y="207"/>
                </a:cxn>
                <a:cxn ang="0">
                  <a:pos x="792" y="182"/>
                </a:cxn>
                <a:cxn ang="0">
                  <a:pos x="812" y="154"/>
                </a:cxn>
                <a:cxn ang="0">
                  <a:pos x="828" y="129"/>
                </a:cxn>
                <a:cxn ang="0">
                  <a:pos x="848" y="103"/>
                </a:cxn>
                <a:cxn ang="0">
                  <a:pos x="864" y="78"/>
                </a:cxn>
                <a:cxn ang="0">
                  <a:pos x="884" y="53"/>
                </a:cxn>
                <a:cxn ang="0">
                  <a:pos x="904" y="28"/>
                </a:cxn>
                <a:cxn ang="0">
                  <a:pos x="932" y="5"/>
                </a:cxn>
                <a:cxn ang="0">
                  <a:pos x="968" y="0"/>
                </a:cxn>
                <a:cxn ang="0">
                  <a:pos x="1004" y="8"/>
                </a:cxn>
                <a:cxn ang="0">
                  <a:pos x="1028" y="30"/>
                </a:cxn>
                <a:cxn ang="0">
                  <a:pos x="1044" y="56"/>
                </a:cxn>
                <a:cxn ang="0">
                  <a:pos x="1052" y="81"/>
                </a:cxn>
                <a:cxn ang="0">
                  <a:pos x="1056" y="106"/>
                </a:cxn>
                <a:cxn ang="0">
                  <a:pos x="1060" y="131"/>
                </a:cxn>
                <a:cxn ang="0">
                  <a:pos x="1060" y="159"/>
                </a:cxn>
                <a:cxn ang="0">
                  <a:pos x="1060" y="185"/>
                </a:cxn>
                <a:cxn ang="0">
                  <a:pos x="1064" y="210"/>
                </a:cxn>
                <a:cxn ang="0">
                  <a:pos x="1064" y="235"/>
                </a:cxn>
                <a:cxn ang="0">
                  <a:pos x="1068" y="260"/>
                </a:cxn>
                <a:cxn ang="0">
                  <a:pos x="1068" y="286"/>
                </a:cxn>
                <a:cxn ang="0">
                  <a:pos x="1076" y="311"/>
                </a:cxn>
                <a:cxn ang="0">
                  <a:pos x="1084" y="339"/>
                </a:cxn>
                <a:cxn ang="0">
                  <a:pos x="1092" y="370"/>
                </a:cxn>
                <a:cxn ang="0">
                  <a:pos x="1104" y="395"/>
                </a:cxn>
                <a:cxn ang="0">
                  <a:pos x="1124" y="426"/>
                </a:cxn>
                <a:cxn ang="0">
                  <a:pos x="1144" y="454"/>
                </a:cxn>
                <a:cxn ang="0">
                  <a:pos x="1160" y="479"/>
                </a:cxn>
              </a:cxnLst>
              <a:rect l="0" t="0" r="r" b="b"/>
              <a:pathLst>
                <a:path w="1161" h="489">
                  <a:moveTo>
                    <a:pt x="0" y="454"/>
                  </a:moveTo>
                  <a:lnTo>
                    <a:pt x="4" y="440"/>
                  </a:lnTo>
                  <a:lnTo>
                    <a:pt x="12" y="431"/>
                  </a:lnTo>
                  <a:lnTo>
                    <a:pt x="24" y="429"/>
                  </a:lnTo>
                  <a:lnTo>
                    <a:pt x="36" y="423"/>
                  </a:lnTo>
                  <a:lnTo>
                    <a:pt x="48" y="420"/>
                  </a:lnTo>
                  <a:lnTo>
                    <a:pt x="60" y="415"/>
                  </a:lnTo>
                  <a:lnTo>
                    <a:pt x="72" y="409"/>
                  </a:lnTo>
                  <a:lnTo>
                    <a:pt x="84" y="403"/>
                  </a:lnTo>
                  <a:lnTo>
                    <a:pt x="96" y="398"/>
                  </a:lnTo>
                  <a:lnTo>
                    <a:pt x="104" y="389"/>
                  </a:lnTo>
                  <a:lnTo>
                    <a:pt x="112" y="381"/>
                  </a:lnTo>
                  <a:lnTo>
                    <a:pt x="120" y="373"/>
                  </a:lnTo>
                  <a:lnTo>
                    <a:pt x="128" y="364"/>
                  </a:lnTo>
                  <a:lnTo>
                    <a:pt x="136" y="356"/>
                  </a:lnTo>
                  <a:lnTo>
                    <a:pt x="144" y="347"/>
                  </a:lnTo>
                  <a:lnTo>
                    <a:pt x="148" y="339"/>
                  </a:lnTo>
                  <a:lnTo>
                    <a:pt x="156" y="330"/>
                  </a:lnTo>
                  <a:lnTo>
                    <a:pt x="164" y="322"/>
                  </a:lnTo>
                  <a:lnTo>
                    <a:pt x="172" y="314"/>
                  </a:lnTo>
                  <a:lnTo>
                    <a:pt x="184" y="305"/>
                  </a:lnTo>
                  <a:lnTo>
                    <a:pt x="188" y="297"/>
                  </a:lnTo>
                  <a:lnTo>
                    <a:pt x="196" y="288"/>
                  </a:lnTo>
                  <a:lnTo>
                    <a:pt x="204" y="280"/>
                  </a:lnTo>
                  <a:lnTo>
                    <a:pt x="212" y="272"/>
                  </a:lnTo>
                  <a:lnTo>
                    <a:pt x="216" y="263"/>
                  </a:lnTo>
                  <a:lnTo>
                    <a:pt x="224" y="255"/>
                  </a:lnTo>
                  <a:lnTo>
                    <a:pt x="228" y="246"/>
                  </a:lnTo>
                  <a:lnTo>
                    <a:pt x="236" y="238"/>
                  </a:lnTo>
                  <a:lnTo>
                    <a:pt x="240" y="229"/>
                  </a:lnTo>
                  <a:lnTo>
                    <a:pt x="244" y="221"/>
                  </a:lnTo>
                  <a:lnTo>
                    <a:pt x="248" y="213"/>
                  </a:lnTo>
                  <a:lnTo>
                    <a:pt x="256" y="204"/>
                  </a:lnTo>
                  <a:lnTo>
                    <a:pt x="260" y="196"/>
                  </a:lnTo>
                  <a:lnTo>
                    <a:pt x="268" y="187"/>
                  </a:lnTo>
                  <a:lnTo>
                    <a:pt x="276" y="179"/>
                  </a:lnTo>
                  <a:lnTo>
                    <a:pt x="284" y="171"/>
                  </a:lnTo>
                  <a:lnTo>
                    <a:pt x="296" y="165"/>
                  </a:lnTo>
                  <a:lnTo>
                    <a:pt x="308" y="159"/>
                  </a:lnTo>
                  <a:lnTo>
                    <a:pt x="320" y="157"/>
                  </a:lnTo>
                  <a:lnTo>
                    <a:pt x="332" y="154"/>
                  </a:lnTo>
                  <a:lnTo>
                    <a:pt x="344" y="154"/>
                  </a:lnTo>
                  <a:lnTo>
                    <a:pt x="356" y="154"/>
                  </a:lnTo>
                  <a:lnTo>
                    <a:pt x="368" y="154"/>
                  </a:lnTo>
                  <a:lnTo>
                    <a:pt x="380" y="159"/>
                  </a:lnTo>
                  <a:lnTo>
                    <a:pt x="392" y="165"/>
                  </a:lnTo>
                  <a:lnTo>
                    <a:pt x="404" y="171"/>
                  </a:lnTo>
                  <a:lnTo>
                    <a:pt x="408" y="179"/>
                  </a:lnTo>
                  <a:lnTo>
                    <a:pt x="416" y="187"/>
                  </a:lnTo>
                  <a:lnTo>
                    <a:pt x="420" y="196"/>
                  </a:lnTo>
                  <a:lnTo>
                    <a:pt x="428" y="204"/>
                  </a:lnTo>
                  <a:lnTo>
                    <a:pt x="432" y="213"/>
                  </a:lnTo>
                  <a:lnTo>
                    <a:pt x="436" y="221"/>
                  </a:lnTo>
                  <a:lnTo>
                    <a:pt x="440" y="229"/>
                  </a:lnTo>
                  <a:lnTo>
                    <a:pt x="444" y="238"/>
                  </a:lnTo>
                  <a:lnTo>
                    <a:pt x="452" y="246"/>
                  </a:lnTo>
                  <a:lnTo>
                    <a:pt x="456" y="255"/>
                  </a:lnTo>
                  <a:lnTo>
                    <a:pt x="460" y="263"/>
                  </a:lnTo>
                  <a:lnTo>
                    <a:pt x="468" y="272"/>
                  </a:lnTo>
                  <a:lnTo>
                    <a:pt x="476" y="280"/>
                  </a:lnTo>
                  <a:lnTo>
                    <a:pt x="484" y="288"/>
                  </a:lnTo>
                  <a:lnTo>
                    <a:pt x="496" y="294"/>
                  </a:lnTo>
                  <a:lnTo>
                    <a:pt x="500" y="302"/>
                  </a:lnTo>
                  <a:lnTo>
                    <a:pt x="512" y="305"/>
                  </a:lnTo>
                  <a:lnTo>
                    <a:pt x="524" y="311"/>
                  </a:lnTo>
                  <a:lnTo>
                    <a:pt x="536" y="314"/>
                  </a:lnTo>
                  <a:lnTo>
                    <a:pt x="548" y="316"/>
                  </a:lnTo>
                  <a:lnTo>
                    <a:pt x="564" y="316"/>
                  </a:lnTo>
                  <a:lnTo>
                    <a:pt x="580" y="319"/>
                  </a:lnTo>
                  <a:lnTo>
                    <a:pt x="592" y="319"/>
                  </a:lnTo>
                  <a:lnTo>
                    <a:pt x="604" y="316"/>
                  </a:lnTo>
                  <a:lnTo>
                    <a:pt x="616" y="316"/>
                  </a:lnTo>
                  <a:lnTo>
                    <a:pt x="628" y="311"/>
                  </a:lnTo>
                  <a:lnTo>
                    <a:pt x="640" y="308"/>
                  </a:lnTo>
                  <a:lnTo>
                    <a:pt x="652" y="302"/>
                  </a:lnTo>
                  <a:lnTo>
                    <a:pt x="664" y="297"/>
                  </a:lnTo>
                  <a:lnTo>
                    <a:pt x="676" y="288"/>
                  </a:lnTo>
                  <a:lnTo>
                    <a:pt x="688" y="283"/>
                  </a:lnTo>
                  <a:lnTo>
                    <a:pt x="700" y="274"/>
                  </a:lnTo>
                  <a:lnTo>
                    <a:pt x="712" y="266"/>
                  </a:lnTo>
                  <a:lnTo>
                    <a:pt x="724" y="258"/>
                  </a:lnTo>
                  <a:lnTo>
                    <a:pt x="732" y="249"/>
                  </a:lnTo>
                  <a:lnTo>
                    <a:pt x="740" y="241"/>
                  </a:lnTo>
                  <a:lnTo>
                    <a:pt x="752" y="232"/>
                  </a:lnTo>
                  <a:lnTo>
                    <a:pt x="760" y="224"/>
                  </a:lnTo>
                  <a:lnTo>
                    <a:pt x="768" y="215"/>
                  </a:lnTo>
                  <a:lnTo>
                    <a:pt x="776" y="207"/>
                  </a:lnTo>
                  <a:lnTo>
                    <a:pt x="784" y="199"/>
                  </a:lnTo>
                  <a:lnTo>
                    <a:pt x="788" y="190"/>
                  </a:lnTo>
                  <a:lnTo>
                    <a:pt x="792" y="182"/>
                  </a:lnTo>
                  <a:lnTo>
                    <a:pt x="796" y="171"/>
                  </a:lnTo>
                  <a:lnTo>
                    <a:pt x="804" y="162"/>
                  </a:lnTo>
                  <a:lnTo>
                    <a:pt x="812" y="154"/>
                  </a:lnTo>
                  <a:lnTo>
                    <a:pt x="816" y="145"/>
                  </a:lnTo>
                  <a:lnTo>
                    <a:pt x="820" y="137"/>
                  </a:lnTo>
                  <a:lnTo>
                    <a:pt x="828" y="129"/>
                  </a:lnTo>
                  <a:lnTo>
                    <a:pt x="840" y="120"/>
                  </a:lnTo>
                  <a:lnTo>
                    <a:pt x="844" y="112"/>
                  </a:lnTo>
                  <a:lnTo>
                    <a:pt x="848" y="103"/>
                  </a:lnTo>
                  <a:lnTo>
                    <a:pt x="852" y="95"/>
                  </a:lnTo>
                  <a:lnTo>
                    <a:pt x="860" y="86"/>
                  </a:lnTo>
                  <a:lnTo>
                    <a:pt x="864" y="78"/>
                  </a:lnTo>
                  <a:lnTo>
                    <a:pt x="868" y="70"/>
                  </a:lnTo>
                  <a:lnTo>
                    <a:pt x="876" y="61"/>
                  </a:lnTo>
                  <a:lnTo>
                    <a:pt x="884" y="53"/>
                  </a:lnTo>
                  <a:lnTo>
                    <a:pt x="892" y="44"/>
                  </a:lnTo>
                  <a:lnTo>
                    <a:pt x="900" y="36"/>
                  </a:lnTo>
                  <a:lnTo>
                    <a:pt x="904" y="28"/>
                  </a:lnTo>
                  <a:lnTo>
                    <a:pt x="912" y="19"/>
                  </a:lnTo>
                  <a:lnTo>
                    <a:pt x="924" y="14"/>
                  </a:lnTo>
                  <a:lnTo>
                    <a:pt x="932" y="5"/>
                  </a:lnTo>
                  <a:lnTo>
                    <a:pt x="944" y="2"/>
                  </a:lnTo>
                  <a:lnTo>
                    <a:pt x="956" y="0"/>
                  </a:lnTo>
                  <a:lnTo>
                    <a:pt x="968" y="0"/>
                  </a:lnTo>
                  <a:lnTo>
                    <a:pt x="980" y="0"/>
                  </a:lnTo>
                  <a:lnTo>
                    <a:pt x="992" y="2"/>
                  </a:lnTo>
                  <a:lnTo>
                    <a:pt x="1004" y="8"/>
                  </a:lnTo>
                  <a:lnTo>
                    <a:pt x="1016" y="14"/>
                  </a:lnTo>
                  <a:lnTo>
                    <a:pt x="1020" y="22"/>
                  </a:lnTo>
                  <a:lnTo>
                    <a:pt x="1028" y="30"/>
                  </a:lnTo>
                  <a:lnTo>
                    <a:pt x="1036" y="39"/>
                  </a:lnTo>
                  <a:lnTo>
                    <a:pt x="1040" y="47"/>
                  </a:lnTo>
                  <a:lnTo>
                    <a:pt x="1044" y="56"/>
                  </a:lnTo>
                  <a:lnTo>
                    <a:pt x="1048" y="64"/>
                  </a:lnTo>
                  <a:lnTo>
                    <a:pt x="1052" y="72"/>
                  </a:lnTo>
                  <a:lnTo>
                    <a:pt x="1052" y="81"/>
                  </a:lnTo>
                  <a:lnTo>
                    <a:pt x="1052" y="89"/>
                  </a:lnTo>
                  <a:lnTo>
                    <a:pt x="1056" y="98"/>
                  </a:lnTo>
                  <a:lnTo>
                    <a:pt x="1056" y="106"/>
                  </a:lnTo>
                  <a:lnTo>
                    <a:pt x="1056" y="114"/>
                  </a:lnTo>
                  <a:lnTo>
                    <a:pt x="1056" y="123"/>
                  </a:lnTo>
                  <a:lnTo>
                    <a:pt x="1060" y="131"/>
                  </a:lnTo>
                  <a:lnTo>
                    <a:pt x="1060" y="143"/>
                  </a:lnTo>
                  <a:lnTo>
                    <a:pt x="1060" y="151"/>
                  </a:lnTo>
                  <a:lnTo>
                    <a:pt x="1060" y="159"/>
                  </a:lnTo>
                  <a:lnTo>
                    <a:pt x="1060" y="168"/>
                  </a:lnTo>
                  <a:lnTo>
                    <a:pt x="1060" y="176"/>
                  </a:lnTo>
                  <a:lnTo>
                    <a:pt x="1060" y="185"/>
                  </a:lnTo>
                  <a:lnTo>
                    <a:pt x="1060" y="193"/>
                  </a:lnTo>
                  <a:lnTo>
                    <a:pt x="1060" y="201"/>
                  </a:lnTo>
                  <a:lnTo>
                    <a:pt x="1064" y="210"/>
                  </a:lnTo>
                  <a:lnTo>
                    <a:pt x="1064" y="218"/>
                  </a:lnTo>
                  <a:lnTo>
                    <a:pt x="1064" y="227"/>
                  </a:lnTo>
                  <a:lnTo>
                    <a:pt x="1064" y="235"/>
                  </a:lnTo>
                  <a:lnTo>
                    <a:pt x="1064" y="244"/>
                  </a:lnTo>
                  <a:lnTo>
                    <a:pt x="1064" y="252"/>
                  </a:lnTo>
                  <a:lnTo>
                    <a:pt x="1068" y="260"/>
                  </a:lnTo>
                  <a:lnTo>
                    <a:pt x="1068" y="269"/>
                  </a:lnTo>
                  <a:lnTo>
                    <a:pt x="1068" y="277"/>
                  </a:lnTo>
                  <a:lnTo>
                    <a:pt x="1068" y="286"/>
                  </a:lnTo>
                  <a:lnTo>
                    <a:pt x="1072" y="294"/>
                  </a:lnTo>
                  <a:lnTo>
                    <a:pt x="1072" y="302"/>
                  </a:lnTo>
                  <a:lnTo>
                    <a:pt x="1076" y="311"/>
                  </a:lnTo>
                  <a:lnTo>
                    <a:pt x="1076" y="322"/>
                  </a:lnTo>
                  <a:lnTo>
                    <a:pt x="1080" y="330"/>
                  </a:lnTo>
                  <a:lnTo>
                    <a:pt x="1084" y="339"/>
                  </a:lnTo>
                  <a:lnTo>
                    <a:pt x="1084" y="350"/>
                  </a:lnTo>
                  <a:lnTo>
                    <a:pt x="1088" y="361"/>
                  </a:lnTo>
                  <a:lnTo>
                    <a:pt x="1092" y="370"/>
                  </a:lnTo>
                  <a:lnTo>
                    <a:pt x="1096" y="378"/>
                  </a:lnTo>
                  <a:lnTo>
                    <a:pt x="1100" y="387"/>
                  </a:lnTo>
                  <a:lnTo>
                    <a:pt x="1104" y="395"/>
                  </a:lnTo>
                  <a:lnTo>
                    <a:pt x="1108" y="403"/>
                  </a:lnTo>
                  <a:lnTo>
                    <a:pt x="1116" y="415"/>
                  </a:lnTo>
                  <a:lnTo>
                    <a:pt x="1124" y="426"/>
                  </a:lnTo>
                  <a:lnTo>
                    <a:pt x="1132" y="434"/>
                  </a:lnTo>
                  <a:lnTo>
                    <a:pt x="1140" y="445"/>
                  </a:lnTo>
                  <a:lnTo>
                    <a:pt x="1144" y="454"/>
                  </a:lnTo>
                  <a:lnTo>
                    <a:pt x="1148" y="462"/>
                  </a:lnTo>
                  <a:lnTo>
                    <a:pt x="1152" y="471"/>
                  </a:lnTo>
                  <a:lnTo>
                    <a:pt x="1160" y="479"/>
                  </a:lnTo>
                  <a:lnTo>
                    <a:pt x="1152" y="488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31" name="Oval 10"/>
            <p:cNvSpPr>
              <a:spLocks noChangeArrowheads="1"/>
            </p:cNvSpPr>
            <p:nvPr/>
          </p:nvSpPr>
          <p:spPr bwMode="auto">
            <a:xfrm>
              <a:off x="3988" y="3848"/>
              <a:ext cx="40" cy="2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" name="Oval 11"/>
            <p:cNvSpPr>
              <a:spLocks noChangeArrowheads="1"/>
            </p:cNvSpPr>
            <p:nvPr/>
          </p:nvSpPr>
          <p:spPr bwMode="auto">
            <a:xfrm>
              <a:off x="4828" y="3466"/>
              <a:ext cx="40" cy="27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4132" y="3679"/>
              <a:ext cx="40" cy="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" name="Oval 13"/>
            <p:cNvSpPr>
              <a:spLocks noChangeArrowheads="1"/>
            </p:cNvSpPr>
            <p:nvPr/>
          </p:nvSpPr>
          <p:spPr bwMode="auto">
            <a:xfrm>
              <a:off x="4448" y="3795"/>
              <a:ext cx="40" cy="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5" name="Oval 14"/>
            <p:cNvSpPr>
              <a:spLocks noChangeArrowheads="1"/>
            </p:cNvSpPr>
            <p:nvPr/>
          </p:nvSpPr>
          <p:spPr bwMode="auto">
            <a:xfrm>
              <a:off x="4596" y="3728"/>
              <a:ext cx="40" cy="2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6" name="Oval 15"/>
            <p:cNvSpPr>
              <a:spLocks noChangeArrowheads="1"/>
            </p:cNvSpPr>
            <p:nvPr/>
          </p:nvSpPr>
          <p:spPr bwMode="auto">
            <a:xfrm>
              <a:off x="4692" y="3609"/>
              <a:ext cx="40" cy="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7" name="Oval 16"/>
            <p:cNvSpPr>
              <a:spLocks noChangeArrowheads="1"/>
            </p:cNvSpPr>
            <p:nvPr/>
          </p:nvSpPr>
          <p:spPr bwMode="auto">
            <a:xfrm>
              <a:off x="4720" y="3563"/>
              <a:ext cx="40" cy="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8" name="Oval 17"/>
            <p:cNvSpPr>
              <a:spLocks noChangeArrowheads="1"/>
            </p:cNvSpPr>
            <p:nvPr/>
          </p:nvSpPr>
          <p:spPr bwMode="auto">
            <a:xfrm>
              <a:off x="4768" y="3514"/>
              <a:ext cx="40" cy="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9" name="Oval 18"/>
            <p:cNvSpPr>
              <a:spLocks noChangeArrowheads="1"/>
            </p:cNvSpPr>
            <p:nvPr/>
          </p:nvSpPr>
          <p:spPr bwMode="auto">
            <a:xfrm>
              <a:off x="4888" y="3501"/>
              <a:ext cx="40" cy="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0" name="Oval 19"/>
            <p:cNvSpPr>
              <a:spLocks noChangeArrowheads="1"/>
            </p:cNvSpPr>
            <p:nvPr/>
          </p:nvSpPr>
          <p:spPr bwMode="auto">
            <a:xfrm>
              <a:off x="4908" y="3547"/>
              <a:ext cx="40" cy="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" name="Oval 20"/>
            <p:cNvSpPr>
              <a:spLocks noChangeArrowheads="1"/>
            </p:cNvSpPr>
            <p:nvPr/>
          </p:nvSpPr>
          <p:spPr bwMode="auto">
            <a:xfrm>
              <a:off x="4936" y="3762"/>
              <a:ext cx="40" cy="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42" name="Group 52"/>
          <p:cNvGrpSpPr>
            <a:grpSpLocks/>
          </p:cNvGrpSpPr>
          <p:nvPr/>
        </p:nvGrpSpPr>
        <p:grpSpPr bwMode="auto">
          <a:xfrm>
            <a:off x="6400800" y="4114800"/>
            <a:ext cx="2501900" cy="1092200"/>
            <a:chOff x="3748" y="2476"/>
            <a:chExt cx="1576" cy="688"/>
          </a:xfrm>
        </p:grpSpPr>
        <p:sp>
          <p:nvSpPr>
            <p:cNvPr id="43" name="Rectangle 22"/>
            <p:cNvSpPr>
              <a:spLocks noChangeArrowheads="1"/>
            </p:cNvSpPr>
            <p:nvPr/>
          </p:nvSpPr>
          <p:spPr bwMode="auto">
            <a:xfrm>
              <a:off x="3748" y="2476"/>
              <a:ext cx="1576" cy="6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4" name="Line 23"/>
            <p:cNvSpPr>
              <a:spLocks noChangeShapeType="1"/>
            </p:cNvSpPr>
            <p:nvPr/>
          </p:nvSpPr>
          <p:spPr bwMode="auto">
            <a:xfrm flipV="1">
              <a:off x="3855" y="2518"/>
              <a:ext cx="0" cy="626"/>
            </a:xfrm>
            <a:prstGeom prst="line">
              <a:avLst/>
            </a:prstGeom>
            <a:ln>
              <a:headEnd type="none" w="sm" len="sm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45" name="Line 24"/>
            <p:cNvSpPr>
              <a:spLocks noChangeShapeType="1"/>
            </p:cNvSpPr>
            <p:nvPr/>
          </p:nvSpPr>
          <p:spPr bwMode="auto">
            <a:xfrm>
              <a:off x="3818" y="3122"/>
              <a:ext cx="1363" cy="0"/>
            </a:xfrm>
            <a:prstGeom prst="line">
              <a:avLst/>
            </a:prstGeom>
            <a:ln>
              <a:headEnd type="none" w="sm" len="sm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46" name="Freeform 25"/>
            <p:cNvSpPr>
              <a:spLocks/>
            </p:cNvSpPr>
            <p:nvPr/>
          </p:nvSpPr>
          <p:spPr bwMode="auto">
            <a:xfrm>
              <a:off x="3888" y="2615"/>
              <a:ext cx="1161" cy="458"/>
            </a:xfrm>
            <a:custGeom>
              <a:avLst/>
              <a:gdLst/>
              <a:ahLst/>
              <a:cxnLst>
                <a:cxn ang="0">
                  <a:pos x="12" y="404"/>
                </a:cxn>
                <a:cxn ang="0">
                  <a:pos x="48" y="393"/>
                </a:cxn>
                <a:cxn ang="0">
                  <a:pos x="84" y="378"/>
                </a:cxn>
                <a:cxn ang="0">
                  <a:pos x="112" y="357"/>
                </a:cxn>
                <a:cxn ang="0">
                  <a:pos x="136" y="333"/>
                </a:cxn>
                <a:cxn ang="0">
                  <a:pos x="156" y="309"/>
                </a:cxn>
                <a:cxn ang="0">
                  <a:pos x="184" y="286"/>
                </a:cxn>
                <a:cxn ang="0">
                  <a:pos x="204" y="262"/>
                </a:cxn>
                <a:cxn ang="0">
                  <a:pos x="224" y="239"/>
                </a:cxn>
                <a:cxn ang="0">
                  <a:pos x="240" y="215"/>
                </a:cxn>
                <a:cxn ang="0">
                  <a:pos x="256" y="191"/>
                </a:cxn>
                <a:cxn ang="0">
                  <a:pos x="276" y="168"/>
                </a:cxn>
                <a:cxn ang="0">
                  <a:pos x="308" y="149"/>
                </a:cxn>
                <a:cxn ang="0">
                  <a:pos x="344" y="144"/>
                </a:cxn>
                <a:cxn ang="0">
                  <a:pos x="380" y="149"/>
                </a:cxn>
                <a:cxn ang="0">
                  <a:pos x="408" y="168"/>
                </a:cxn>
                <a:cxn ang="0">
                  <a:pos x="428" y="191"/>
                </a:cxn>
                <a:cxn ang="0">
                  <a:pos x="440" y="215"/>
                </a:cxn>
                <a:cxn ang="0">
                  <a:pos x="456" y="239"/>
                </a:cxn>
                <a:cxn ang="0">
                  <a:pos x="476" y="262"/>
                </a:cxn>
                <a:cxn ang="0">
                  <a:pos x="500" y="283"/>
                </a:cxn>
                <a:cxn ang="0">
                  <a:pos x="536" y="294"/>
                </a:cxn>
                <a:cxn ang="0">
                  <a:pos x="580" y="299"/>
                </a:cxn>
                <a:cxn ang="0">
                  <a:pos x="616" y="296"/>
                </a:cxn>
                <a:cxn ang="0">
                  <a:pos x="652" y="283"/>
                </a:cxn>
                <a:cxn ang="0">
                  <a:pos x="688" y="265"/>
                </a:cxn>
                <a:cxn ang="0">
                  <a:pos x="724" y="241"/>
                </a:cxn>
                <a:cxn ang="0">
                  <a:pos x="752" y="217"/>
                </a:cxn>
                <a:cxn ang="0">
                  <a:pos x="776" y="194"/>
                </a:cxn>
                <a:cxn ang="0">
                  <a:pos x="792" y="170"/>
                </a:cxn>
                <a:cxn ang="0">
                  <a:pos x="812" y="144"/>
                </a:cxn>
                <a:cxn ang="0">
                  <a:pos x="828" y="120"/>
                </a:cxn>
                <a:cxn ang="0">
                  <a:pos x="848" y="97"/>
                </a:cxn>
                <a:cxn ang="0">
                  <a:pos x="864" y="73"/>
                </a:cxn>
                <a:cxn ang="0">
                  <a:pos x="884" y="49"/>
                </a:cxn>
                <a:cxn ang="0">
                  <a:pos x="904" y="26"/>
                </a:cxn>
                <a:cxn ang="0">
                  <a:pos x="932" y="5"/>
                </a:cxn>
                <a:cxn ang="0">
                  <a:pos x="968" y="0"/>
                </a:cxn>
                <a:cxn ang="0">
                  <a:pos x="1004" y="7"/>
                </a:cxn>
                <a:cxn ang="0">
                  <a:pos x="1028" y="28"/>
                </a:cxn>
                <a:cxn ang="0">
                  <a:pos x="1044" y="52"/>
                </a:cxn>
                <a:cxn ang="0">
                  <a:pos x="1052" y="76"/>
                </a:cxn>
                <a:cxn ang="0">
                  <a:pos x="1056" y="99"/>
                </a:cxn>
                <a:cxn ang="0">
                  <a:pos x="1060" y="123"/>
                </a:cxn>
                <a:cxn ang="0">
                  <a:pos x="1060" y="149"/>
                </a:cxn>
                <a:cxn ang="0">
                  <a:pos x="1060" y="173"/>
                </a:cxn>
                <a:cxn ang="0">
                  <a:pos x="1064" y="196"/>
                </a:cxn>
                <a:cxn ang="0">
                  <a:pos x="1064" y="220"/>
                </a:cxn>
                <a:cxn ang="0">
                  <a:pos x="1068" y="244"/>
                </a:cxn>
                <a:cxn ang="0">
                  <a:pos x="1068" y="267"/>
                </a:cxn>
                <a:cxn ang="0">
                  <a:pos x="1076" y="291"/>
                </a:cxn>
                <a:cxn ang="0">
                  <a:pos x="1084" y="317"/>
                </a:cxn>
                <a:cxn ang="0">
                  <a:pos x="1092" y="346"/>
                </a:cxn>
                <a:cxn ang="0">
                  <a:pos x="1104" y="370"/>
                </a:cxn>
                <a:cxn ang="0">
                  <a:pos x="1124" y="399"/>
                </a:cxn>
                <a:cxn ang="0">
                  <a:pos x="1144" y="425"/>
                </a:cxn>
                <a:cxn ang="0">
                  <a:pos x="1160" y="449"/>
                </a:cxn>
              </a:cxnLst>
              <a:rect l="0" t="0" r="r" b="b"/>
              <a:pathLst>
                <a:path w="1161" h="458">
                  <a:moveTo>
                    <a:pt x="0" y="425"/>
                  </a:moveTo>
                  <a:lnTo>
                    <a:pt x="4" y="412"/>
                  </a:lnTo>
                  <a:lnTo>
                    <a:pt x="12" y="404"/>
                  </a:lnTo>
                  <a:lnTo>
                    <a:pt x="24" y="401"/>
                  </a:lnTo>
                  <a:lnTo>
                    <a:pt x="36" y="396"/>
                  </a:lnTo>
                  <a:lnTo>
                    <a:pt x="48" y="393"/>
                  </a:lnTo>
                  <a:lnTo>
                    <a:pt x="60" y="388"/>
                  </a:lnTo>
                  <a:lnTo>
                    <a:pt x="72" y="383"/>
                  </a:lnTo>
                  <a:lnTo>
                    <a:pt x="84" y="378"/>
                  </a:lnTo>
                  <a:lnTo>
                    <a:pt x="96" y="372"/>
                  </a:lnTo>
                  <a:lnTo>
                    <a:pt x="104" y="365"/>
                  </a:lnTo>
                  <a:lnTo>
                    <a:pt x="112" y="357"/>
                  </a:lnTo>
                  <a:lnTo>
                    <a:pt x="120" y="349"/>
                  </a:lnTo>
                  <a:lnTo>
                    <a:pt x="128" y="341"/>
                  </a:lnTo>
                  <a:lnTo>
                    <a:pt x="136" y="333"/>
                  </a:lnTo>
                  <a:lnTo>
                    <a:pt x="144" y="325"/>
                  </a:lnTo>
                  <a:lnTo>
                    <a:pt x="148" y="317"/>
                  </a:lnTo>
                  <a:lnTo>
                    <a:pt x="156" y="309"/>
                  </a:lnTo>
                  <a:lnTo>
                    <a:pt x="164" y="302"/>
                  </a:lnTo>
                  <a:lnTo>
                    <a:pt x="172" y="294"/>
                  </a:lnTo>
                  <a:lnTo>
                    <a:pt x="184" y="286"/>
                  </a:lnTo>
                  <a:lnTo>
                    <a:pt x="188" y="278"/>
                  </a:lnTo>
                  <a:lnTo>
                    <a:pt x="196" y="270"/>
                  </a:lnTo>
                  <a:lnTo>
                    <a:pt x="204" y="262"/>
                  </a:lnTo>
                  <a:lnTo>
                    <a:pt x="212" y="254"/>
                  </a:lnTo>
                  <a:lnTo>
                    <a:pt x="216" y="246"/>
                  </a:lnTo>
                  <a:lnTo>
                    <a:pt x="224" y="239"/>
                  </a:lnTo>
                  <a:lnTo>
                    <a:pt x="228" y="231"/>
                  </a:lnTo>
                  <a:lnTo>
                    <a:pt x="236" y="223"/>
                  </a:lnTo>
                  <a:lnTo>
                    <a:pt x="240" y="215"/>
                  </a:lnTo>
                  <a:lnTo>
                    <a:pt x="244" y="207"/>
                  </a:lnTo>
                  <a:lnTo>
                    <a:pt x="248" y="199"/>
                  </a:lnTo>
                  <a:lnTo>
                    <a:pt x="256" y="191"/>
                  </a:lnTo>
                  <a:lnTo>
                    <a:pt x="260" y="183"/>
                  </a:lnTo>
                  <a:lnTo>
                    <a:pt x="268" y="175"/>
                  </a:lnTo>
                  <a:lnTo>
                    <a:pt x="276" y="168"/>
                  </a:lnTo>
                  <a:lnTo>
                    <a:pt x="284" y="160"/>
                  </a:lnTo>
                  <a:lnTo>
                    <a:pt x="296" y="154"/>
                  </a:lnTo>
                  <a:lnTo>
                    <a:pt x="308" y="149"/>
                  </a:lnTo>
                  <a:lnTo>
                    <a:pt x="320" y="147"/>
                  </a:lnTo>
                  <a:lnTo>
                    <a:pt x="332" y="144"/>
                  </a:lnTo>
                  <a:lnTo>
                    <a:pt x="344" y="144"/>
                  </a:lnTo>
                  <a:lnTo>
                    <a:pt x="356" y="144"/>
                  </a:lnTo>
                  <a:lnTo>
                    <a:pt x="368" y="144"/>
                  </a:lnTo>
                  <a:lnTo>
                    <a:pt x="380" y="149"/>
                  </a:lnTo>
                  <a:lnTo>
                    <a:pt x="392" y="154"/>
                  </a:lnTo>
                  <a:lnTo>
                    <a:pt x="404" y="160"/>
                  </a:lnTo>
                  <a:lnTo>
                    <a:pt x="408" y="168"/>
                  </a:lnTo>
                  <a:lnTo>
                    <a:pt x="416" y="175"/>
                  </a:lnTo>
                  <a:lnTo>
                    <a:pt x="420" y="183"/>
                  </a:lnTo>
                  <a:lnTo>
                    <a:pt x="428" y="191"/>
                  </a:lnTo>
                  <a:lnTo>
                    <a:pt x="432" y="199"/>
                  </a:lnTo>
                  <a:lnTo>
                    <a:pt x="436" y="207"/>
                  </a:lnTo>
                  <a:lnTo>
                    <a:pt x="440" y="215"/>
                  </a:lnTo>
                  <a:lnTo>
                    <a:pt x="444" y="223"/>
                  </a:lnTo>
                  <a:lnTo>
                    <a:pt x="452" y="231"/>
                  </a:lnTo>
                  <a:lnTo>
                    <a:pt x="456" y="239"/>
                  </a:lnTo>
                  <a:lnTo>
                    <a:pt x="460" y="246"/>
                  </a:lnTo>
                  <a:lnTo>
                    <a:pt x="468" y="254"/>
                  </a:lnTo>
                  <a:lnTo>
                    <a:pt x="476" y="262"/>
                  </a:lnTo>
                  <a:lnTo>
                    <a:pt x="484" y="270"/>
                  </a:lnTo>
                  <a:lnTo>
                    <a:pt x="496" y="275"/>
                  </a:lnTo>
                  <a:lnTo>
                    <a:pt x="500" y="283"/>
                  </a:lnTo>
                  <a:lnTo>
                    <a:pt x="512" y="286"/>
                  </a:lnTo>
                  <a:lnTo>
                    <a:pt x="524" y="291"/>
                  </a:lnTo>
                  <a:lnTo>
                    <a:pt x="536" y="294"/>
                  </a:lnTo>
                  <a:lnTo>
                    <a:pt x="548" y="296"/>
                  </a:lnTo>
                  <a:lnTo>
                    <a:pt x="564" y="296"/>
                  </a:lnTo>
                  <a:lnTo>
                    <a:pt x="580" y="299"/>
                  </a:lnTo>
                  <a:lnTo>
                    <a:pt x="592" y="299"/>
                  </a:lnTo>
                  <a:lnTo>
                    <a:pt x="604" y="296"/>
                  </a:lnTo>
                  <a:lnTo>
                    <a:pt x="616" y="296"/>
                  </a:lnTo>
                  <a:lnTo>
                    <a:pt x="628" y="291"/>
                  </a:lnTo>
                  <a:lnTo>
                    <a:pt x="640" y="288"/>
                  </a:lnTo>
                  <a:lnTo>
                    <a:pt x="652" y="283"/>
                  </a:lnTo>
                  <a:lnTo>
                    <a:pt x="664" y="278"/>
                  </a:lnTo>
                  <a:lnTo>
                    <a:pt x="676" y="270"/>
                  </a:lnTo>
                  <a:lnTo>
                    <a:pt x="688" y="265"/>
                  </a:lnTo>
                  <a:lnTo>
                    <a:pt x="700" y="257"/>
                  </a:lnTo>
                  <a:lnTo>
                    <a:pt x="712" y="249"/>
                  </a:lnTo>
                  <a:lnTo>
                    <a:pt x="724" y="241"/>
                  </a:lnTo>
                  <a:lnTo>
                    <a:pt x="732" y="233"/>
                  </a:lnTo>
                  <a:lnTo>
                    <a:pt x="740" y="225"/>
                  </a:lnTo>
                  <a:lnTo>
                    <a:pt x="752" y="217"/>
                  </a:lnTo>
                  <a:lnTo>
                    <a:pt x="760" y="210"/>
                  </a:lnTo>
                  <a:lnTo>
                    <a:pt x="768" y="202"/>
                  </a:lnTo>
                  <a:lnTo>
                    <a:pt x="776" y="194"/>
                  </a:lnTo>
                  <a:lnTo>
                    <a:pt x="784" y="186"/>
                  </a:lnTo>
                  <a:lnTo>
                    <a:pt x="788" y="178"/>
                  </a:lnTo>
                  <a:lnTo>
                    <a:pt x="792" y="170"/>
                  </a:lnTo>
                  <a:lnTo>
                    <a:pt x="796" y="160"/>
                  </a:lnTo>
                  <a:lnTo>
                    <a:pt x="804" y="152"/>
                  </a:lnTo>
                  <a:lnTo>
                    <a:pt x="812" y="144"/>
                  </a:lnTo>
                  <a:lnTo>
                    <a:pt x="816" y="136"/>
                  </a:lnTo>
                  <a:lnTo>
                    <a:pt x="820" y="128"/>
                  </a:lnTo>
                  <a:lnTo>
                    <a:pt x="828" y="120"/>
                  </a:lnTo>
                  <a:lnTo>
                    <a:pt x="840" y="112"/>
                  </a:lnTo>
                  <a:lnTo>
                    <a:pt x="844" y="105"/>
                  </a:lnTo>
                  <a:lnTo>
                    <a:pt x="848" y="97"/>
                  </a:lnTo>
                  <a:lnTo>
                    <a:pt x="852" y="89"/>
                  </a:lnTo>
                  <a:lnTo>
                    <a:pt x="860" y="81"/>
                  </a:lnTo>
                  <a:lnTo>
                    <a:pt x="864" y="73"/>
                  </a:lnTo>
                  <a:lnTo>
                    <a:pt x="868" y="65"/>
                  </a:lnTo>
                  <a:lnTo>
                    <a:pt x="876" y="57"/>
                  </a:lnTo>
                  <a:lnTo>
                    <a:pt x="884" y="49"/>
                  </a:lnTo>
                  <a:lnTo>
                    <a:pt x="892" y="42"/>
                  </a:lnTo>
                  <a:lnTo>
                    <a:pt x="900" y="34"/>
                  </a:lnTo>
                  <a:lnTo>
                    <a:pt x="904" y="26"/>
                  </a:lnTo>
                  <a:lnTo>
                    <a:pt x="912" y="18"/>
                  </a:lnTo>
                  <a:lnTo>
                    <a:pt x="924" y="13"/>
                  </a:lnTo>
                  <a:lnTo>
                    <a:pt x="932" y="5"/>
                  </a:lnTo>
                  <a:lnTo>
                    <a:pt x="944" y="2"/>
                  </a:lnTo>
                  <a:lnTo>
                    <a:pt x="956" y="0"/>
                  </a:lnTo>
                  <a:lnTo>
                    <a:pt x="968" y="0"/>
                  </a:lnTo>
                  <a:lnTo>
                    <a:pt x="980" y="0"/>
                  </a:lnTo>
                  <a:lnTo>
                    <a:pt x="992" y="2"/>
                  </a:lnTo>
                  <a:lnTo>
                    <a:pt x="1004" y="7"/>
                  </a:lnTo>
                  <a:lnTo>
                    <a:pt x="1016" y="13"/>
                  </a:lnTo>
                  <a:lnTo>
                    <a:pt x="1020" y="21"/>
                  </a:lnTo>
                  <a:lnTo>
                    <a:pt x="1028" y="28"/>
                  </a:lnTo>
                  <a:lnTo>
                    <a:pt x="1036" y="36"/>
                  </a:lnTo>
                  <a:lnTo>
                    <a:pt x="1040" y="44"/>
                  </a:lnTo>
                  <a:lnTo>
                    <a:pt x="1044" y="52"/>
                  </a:lnTo>
                  <a:lnTo>
                    <a:pt x="1048" y="60"/>
                  </a:lnTo>
                  <a:lnTo>
                    <a:pt x="1052" y="68"/>
                  </a:lnTo>
                  <a:lnTo>
                    <a:pt x="1052" y="76"/>
                  </a:lnTo>
                  <a:lnTo>
                    <a:pt x="1052" y="84"/>
                  </a:lnTo>
                  <a:lnTo>
                    <a:pt x="1056" y="91"/>
                  </a:lnTo>
                  <a:lnTo>
                    <a:pt x="1056" y="99"/>
                  </a:lnTo>
                  <a:lnTo>
                    <a:pt x="1056" y="107"/>
                  </a:lnTo>
                  <a:lnTo>
                    <a:pt x="1056" y="115"/>
                  </a:lnTo>
                  <a:lnTo>
                    <a:pt x="1060" y="123"/>
                  </a:lnTo>
                  <a:lnTo>
                    <a:pt x="1060" y="133"/>
                  </a:lnTo>
                  <a:lnTo>
                    <a:pt x="1060" y="141"/>
                  </a:lnTo>
                  <a:lnTo>
                    <a:pt x="1060" y="149"/>
                  </a:lnTo>
                  <a:lnTo>
                    <a:pt x="1060" y="157"/>
                  </a:lnTo>
                  <a:lnTo>
                    <a:pt x="1060" y="165"/>
                  </a:lnTo>
                  <a:lnTo>
                    <a:pt x="1060" y="173"/>
                  </a:lnTo>
                  <a:lnTo>
                    <a:pt x="1060" y="181"/>
                  </a:lnTo>
                  <a:lnTo>
                    <a:pt x="1060" y="189"/>
                  </a:lnTo>
                  <a:lnTo>
                    <a:pt x="1064" y="196"/>
                  </a:lnTo>
                  <a:lnTo>
                    <a:pt x="1064" y="204"/>
                  </a:lnTo>
                  <a:lnTo>
                    <a:pt x="1064" y="212"/>
                  </a:lnTo>
                  <a:lnTo>
                    <a:pt x="1064" y="220"/>
                  </a:lnTo>
                  <a:lnTo>
                    <a:pt x="1064" y="228"/>
                  </a:lnTo>
                  <a:lnTo>
                    <a:pt x="1064" y="236"/>
                  </a:lnTo>
                  <a:lnTo>
                    <a:pt x="1068" y="244"/>
                  </a:lnTo>
                  <a:lnTo>
                    <a:pt x="1068" y="252"/>
                  </a:lnTo>
                  <a:lnTo>
                    <a:pt x="1068" y="260"/>
                  </a:lnTo>
                  <a:lnTo>
                    <a:pt x="1068" y="267"/>
                  </a:lnTo>
                  <a:lnTo>
                    <a:pt x="1072" y="275"/>
                  </a:lnTo>
                  <a:lnTo>
                    <a:pt x="1072" y="283"/>
                  </a:lnTo>
                  <a:lnTo>
                    <a:pt x="1076" y="291"/>
                  </a:lnTo>
                  <a:lnTo>
                    <a:pt x="1076" y="302"/>
                  </a:lnTo>
                  <a:lnTo>
                    <a:pt x="1080" y="309"/>
                  </a:lnTo>
                  <a:lnTo>
                    <a:pt x="1084" y="317"/>
                  </a:lnTo>
                  <a:lnTo>
                    <a:pt x="1084" y="328"/>
                  </a:lnTo>
                  <a:lnTo>
                    <a:pt x="1088" y="338"/>
                  </a:lnTo>
                  <a:lnTo>
                    <a:pt x="1092" y="346"/>
                  </a:lnTo>
                  <a:lnTo>
                    <a:pt x="1096" y="354"/>
                  </a:lnTo>
                  <a:lnTo>
                    <a:pt x="1100" y="362"/>
                  </a:lnTo>
                  <a:lnTo>
                    <a:pt x="1104" y="370"/>
                  </a:lnTo>
                  <a:lnTo>
                    <a:pt x="1108" y="378"/>
                  </a:lnTo>
                  <a:lnTo>
                    <a:pt x="1116" y="388"/>
                  </a:lnTo>
                  <a:lnTo>
                    <a:pt x="1124" y="399"/>
                  </a:lnTo>
                  <a:lnTo>
                    <a:pt x="1132" y="407"/>
                  </a:lnTo>
                  <a:lnTo>
                    <a:pt x="1140" y="417"/>
                  </a:lnTo>
                  <a:lnTo>
                    <a:pt x="1144" y="425"/>
                  </a:lnTo>
                  <a:lnTo>
                    <a:pt x="1148" y="433"/>
                  </a:lnTo>
                  <a:lnTo>
                    <a:pt x="1152" y="441"/>
                  </a:lnTo>
                  <a:lnTo>
                    <a:pt x="1160" y="449"/>
                  </a:lnTo>
                  <a:lnTo>
                    <a:pt x="1152" y="457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47" name="Oval 26"/>
            <p:cNvSpPr>
              <a:spLocks noChangeArrowheads="1"/>
            </p:cNvSpPr>
            <p:nvPr/>
          </p:nvSpPr>
          <p:spPr bwMode="auto">
            <a:xfrm>
              <a:off x="3988" y="2951"/>
              <a:ext cx="40" cy="2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8" name="Oval 27"/>
            <p:cNvSpPr>
              <a:spLocks noChangeArrowheads="1"/>
            </p:cNvSpPr>
            <p:nvPr/>
          </p:nvSpPr>
          <p:spPr bwMode="auto">
            <a:xfrm>
              <a:off x="4828" y="2594"/>
              <a:ext cx="40" cy="24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9" name="Oval 28"/>
            <p:cNvSpPr>
              <a:spLocks noChangeArrowheads="1"/>
            </p:cNvSpPr>
            <p:nvPr/>
          </p:nvSpPr>
          <p:spPr bwMode="auto">
            <a:xfrm>
              <a:off x="4084" y="2855"/>
              <a:ext cx="40" cy="2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0" name="Oval 29"/>
            <p:cNvSpPr>
              <a:spLocks noChangeArrowheads="1"/>
            </p:cNvSpPr>
            <p:nvPr/>
          </p:nvSpPr>
          <p:spPr bwMode="auto">
            <a:xfrm>
              <a:off x="4132" y="2793"/>
              <a:ext cx="40" cy="2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1" name="Oval 30"/>
            <p:cNvSpPr>
              <a:spLocks noChangeArrowheads="1"/>
            </p:cNvSpPr>
            <p:nvPr/>
          </p:nvSpPr>
          <p:spPr bwMode="auto">
            <a:xfrm>
              <a:off x="3940" y="2982"/>
              <a:ext cx="40" cy="2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2" name="Oval 31"/>
            <p:cNvSpPr>
              <a:spLocks noChangeArrowheads="1"/>
            </p:cNvSpPr>
            <p:nvPr/>
          </p:nvSpPr>
          <p:spPr bwMode="auto">
            <a:xfrm>
              <a:off x="4036" y="2906"/>
              <a:ext cx="40" cy="2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3" name="Oval 32"/>
            <p:cNvSpPr>
              <a:spLocks noChangeArrowheads="1"/>
            </p:cNvSpPr>
            <p:nvPr/>
          </p:nvSpPr>
          <p:spPr bwMode="auto">
            <a:xfrm>
              <a:off x="4172" y="2755"/>
              <a:ext cx="40" cy="2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4" name="Oval 33"/>
            <p:cNvSpPr>
              <a:spLocks noChangeArrowheads="1"/>
            </p:cNvSpPr>
            <p:nvPr/>
          </p:nvSpPr>
          <p:spPr bwMode="auto">
            <a:xfrm>
              <a:off x="4240" y="2753"/>
              <a:ext cx="40" cy="2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5" name="Oval 34"/>
            <p:cNvSpPr>
              <a:spLocks noChangeArrowheads="1"/>
            </p:cNvSpPr>
            <p:nvPr/>
          </p:nvSpPr>
          <p:spPr bwMode="auto">
            <a:xfrm>
              <a:off x="4288" y="2786"/>
              <a:ext cx="40" cy="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6" name="Oval 35"/>
            <p:cNvSpPr>
              <a:spLocks noChangeArrowheads="1"/>
            </p:cNvSpPr>
            <p:nvPr/>
          </p:nvSpPr>
          <p:spPr bwMode="auto">
            <a:xfrm>
              <a:off x="4324" y="2837"/>
              <a:ext cx="40" cy="2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7" name="Oval 36"/>
            <p:cNvSpPr>
              <a:spLocks noChangeArrowheads="1"/>
            </p:cNvSpPr>
            <p:nvPr/>
          </p:nvSpPr>
          <p:spPr bwMode="auto">
            <a:xfrm>
              <a:off x="4368" y="2882"/>
              <a:ext cx="40" cy="2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8" name="Oval 37"/>
            <p:cNvSpPr>
              <a:spLocks noChangeArrowheads="1"/>
            </p:cNvSpPr>
            <p:nvPr/>
          </p:nvSpPr>
          <p:spPr bwMode="auto">
            <a:xfrm>
              <a:off x="4448" y="2902"/>
              <a:ext cx="40" cy="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9" name="Oval 38"/>
            <p:cNvSpPr>
              <a:spLocks noChangeArrowheads="1"/>
            </p:cNvSpPr>
            <p:nvPr/>
          </p:nvSpPr>
          <p:spPr bwMode="auto">
            <a:xfrm>
              <a:off x="4532" y="2882"/>
              <a:ext cx="40" cy="2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0" name="Oval 39"/>
            <p:cNvSpPr>
              <a:spLocks noChangeArrowheads="1"/>
            </p:cNvSpPr>
            <p:nvPr/>
          </p:nvSpPr>
          <p:spPr bwMode="auto">
            <a:xfrm>
              <a:off x="4596" y="2840"/>
              <a:ext cx="40" cy="2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1" name="Oval 40"/>
            <p:cNvSpPr>
              <a:spLocks noChangeArrowheads="1"/>
            </p:cNvSpPr>
            <p:nvPr/>
          </p:nvSpPr>
          <p:spPr bwMode="auto">
            <a:xfrm>
              <a:off x="4648" y="2784"/>
              <a:ext cx="40" cy="2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2" name="Oval 41"/>
            <p:cNvSpPr>
              <a:spLocks noChangeArrowheads="1"/>
            </p:cNvSpPr>
            <p:nvPr/>
          </p:nvSpPr>
          <p:spPr bwMode="auto">
            <a:xfrm>
              <a:off x="4692" y="2728"/>
              <a:ext cx="40" cy="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3" name="Oval 42"/>
            <p:cNvSpPr>
              <a:spLocks noChangeArrowheads="1"/>
            </p:cNvSpPr>
            <p:nvPr/>
          </p:nvSpPr>
          <p:spPr bwMode="auto">
            <a:xfrm>
              <a:off x="4720" y="2684"/>
              <a:ext cx="40" cy="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4768" y="2639"/>
              <a:ext cx="40" cy="2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5" name="Oval 44"/>
            <p:cNvSpPr>
              <a:spLocks noChangeArrowheads="1"/>
            </p:cNvSpPr>
            <p:nvPr/>
          </p:nvSpPr>
          <p:spPr bwMode="auto">
            <a:xfrm>
              <a:off x="4888" y="2626"/>
              <a:ext cx="40" cy="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6" name="Oval 45"/>
            <p:cNvSpPr>
              <a:spLocks noChangeArrowheads="1"/>
            </p:cNvSpPr>
            <p:nvPr/>
          </p:nvSpPr>
          <p:spPr bwMode="auto">
            <a:xfrm>
              <a:off x="4908" y="2670"/>
              <a:ext cx="40" cy="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7" name="Oval 46"/>
            <p:cNvSpPr>
              <a:spLocks noChangeArrowheads="1"/>
            </p:cNvSpPr>
            <p:nvPr/>
          </p:nvSpPr>
          <p:spPr bwMode="auto">
            <a:xfrm>
              <a:off x="4932" y="2737"/>
              <a:ext cx="40" cy="2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8" name="Oval 47"/>
            <p:cNvSpPr>
              <a:spLocks noChangeArrowheads="1"/>
            </p:cNvSpPr>
            <p:nvPr/>
          </p:nvSpPr>
          <p:spPr bwMode="auto">
            <a:xfrm>
              <a:off x="4924" y="2808"/>
              <a:ext cx="40" cy="2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" name="Oval 48"/>
            <p:cNvSpPr>
              <a:spLocks noChangeArrowheads="1"/>
            </p:cNvSpPr>
            <p:nvPr/>
          </p:nvSpPr>
          <p:spPr bwMode="auto">
            <a:xfrm>
              <a:off x="4936" y="2871"/>
              <a:ext cx="40" cy="2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0" name="Oval 49"/>
            <p:cNvSpPr>
              <a:spLocks noChangeArrowheads="1"/>
            </p:cNvSpPr>
            <p:nvPr/>
          </p:nvSpPr>
          <p:spPr bwMode="auto">
            <a:xfrm>
              <a:off x="4956" y="2935"/>
              <a:ext cx="40" cy="2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1" name="Oval 50"/>
            <p:cNvSpPr>
              <a:spLocks noChangeArrowheads="1"/>
            </p:cNvSpPr>
            <p:nvPr/>
          </p:nvSpPr>
          <p:spPr bwMode="auto">
            <a:xfrm>
              <a:off x="4980" y="2989"/>
              <a:ext cx="40" cy="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2" name="Oval 51"/>
            <p:cNvSpPr>
              <a:spLocks noChangeArrowheads="1"/>
            </p:cNvSpPr>
            <p:nvPr/>
          </p:nvSpPr>
          <p:spPr bwMode="auto">
            <a:xfrm>
              <a:off x="5024" y="3038"/>
              <a:ext cx="40" cy="2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73" name="Group 75"/>
          <p:cNvGrpSpPr>
            <a:grpSpLocks/>
          </p:cNvGrpSpPr>
          <p:nvPr/>
        </p:nvGrpSpPr>
        <p:grpSpPr bwMode="auto">
          <a:xfrm>
            <a:off x="6400800" y="2895600"/>
            <a:ext cx="2501900" cy="1130300"/>
            <a:chOff x="3748" y="1588"/>
            <a:chExt cx="1576" cy="712"/>
          </a:xfrm>
        </p:grpSpPr>
        <p:sp>
          <p:nvSpPr>
            <p:cNvPr id="74" name="Rectangle 63"/>
            <p:cNvSpPr>
              <a:spLocks noChangeArrowheads="1"/>
            </p:cNvSpPr>
            <p:nvPr/>
          </p:nvSpPr>
          <p:spPr bwMode="auto">
            <a:xfrm>
              <a:off x="3748" y="1588"/>
              <a:ext cx="1576" cy="71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5" name="Line 64"/>
            <p:cNvSpPr>
              <a:spLocks noChangeShapeType="1"/>
            </p:cNvSpPr>
            <p:nvPr/>
          </p:nvSpPr>
          <p:spPr bwMode="auto">
            <a:xfrm flipV="1">
              <a:off x="3855" y="1632"/>
              <a:ext cx="0" cy="647"/>
            </a:xfrm>
            <a:prstGeom prst="line">
              <a:avLst/>
            </a:prstGeom>
            <a:ln>
              <a:headEnd type="none" w="sm" len="sm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76" name="Line 65"/>
            <p:cNvSpPr>
              <a:spLocks noChangeShapeType="1"/>
            </p:cNvSpPr>
            <p:nvPr/>
          </p:nvSpPr>
          <p:spPr bwMode="auto">
            <a:xfrm>
              <a:off x="3818" y="2255"/>
              <a:ext cx="1363" cy="0"/>
            </a:xfrm>
            <a:prstGeom prst="line">
              <a:avLst/>
            </a:prstGeom>
            <a:ln>
              <a:headEnd type="none" w="sm" len="sm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77" name="Freeform 66"/>
            <p:cNvSpPr>
              <a:spLocks/>
            </p:cNvSpPr>
            <p:nvPr/>
          </p:nvSpPr>
          <p:spPr bwMode="auto">
            <a:xfrm>
              <a:off x="3888" y="1730"/>
              <a:ext cx="1161" cy="477"/>
            </a:xfrm>
            <a:custGeom>
              <a:avLst/>
              <a:gdLst/>
              <a:ahLst/>
              <a:cxnLst>
                <a:cxn ang="0">
                  <a:pos x="12" y="421"/>
                </a:cxn>
                <a:cxn ang="0">
                  <a:pos x="48" y="410"/>
                </a:cxn>
                <a:cxn ang="0">
                  <a:pos x="84" y="393"/>
                </a:cxn>
                <a:cxn ang="0">
                  <a:pos x="112" y="372"/>
                </a:cxn>
                <a:cxn ang="0">
                  <a:pos x="136" y="347"/>
                </a:cxn>
                <a:cxn ang="0">
                  <a:pos x="156" y="322"/>
                </a:cxn>
                <a:cxn ang="0">
                  <a:pos x="184" y="298"/>
                </a:cxn>
                <a:cxn ang="0">
                  <a:pos x="204" y="273"/>
                </a:cxn>
                <a:cxn ang="0">
                  <a:pos x="224" y="248"/>
                </a:cxn>
                <a:cxn ang="0">
                  <a:pos x="240" y="224"/>
                </a:cxn>
                <a:cxn ang="0">
                  <a:pos x="256" y="199"/>
                </a:cxn>
                <a:cxn ang="0">
                  <a:pos x="276" y="175"/>
                </a:cxn>
                <a:cxn ang="0">
                  <a:pos x="308" y="155"/>
                </a:cxn>
                <a:cxn ang="0">
                  <a:pos x="344" y="150"/>
                </a:cxn>
                <a:cxn ang="0">
                  <a:pos x="380" y="155"/>
                </a:cxn>
                <a:cxn ang="0">
                  <a:pos x="408" y="175"/>
                </a:cxn>
                <a:cxn ang="0">
                  <a:pos x="428" y="199"/>
                </a:cxn>
                <a:cxn ang="0">
                  <a:pos x="440" y="224"/>
                </a:cxn>
                <a:cxn ang="0">
                  <a:pos x="456" y="248"/>
                </a:cxn>
                <a:cxn ang="0">
                  <a:pos x="476" y="273"/>
                </a:cxn>
                <a:cxn ang="0">
                  <a:pos x="500" y="295"/>
                </a:cxn>
                <a:cxn ang="0">
                  <a:pos x="536" y="306"/>
                </a:cxn>
                <a:cxn ang="0">
                  <a:pos x="580" y="311"/>
                </a:cxn>
                <a:cxn ang="0">
                  <a:pos x="616" y="309"/>
                </a:cxn>
                <a:cxn ang="0">
                  <a:pos x="652" y="295"/>
                </a:cxn>
                <a:cxn ang="0">
                  <a:pos x="688" y="276"/>
                </a:cxn>
                <a:cxn ang="0">
                  <a:pos x="724" y="251"/>
                </a:cxn>
                <a:cxn ang="0">
                  <a:pos x="752" y="227"/>
                </a:cxn>
                <a:cxn ang="0">
                  <a:pos x="776" y="202"/>
                </a:cxn>
                <a:cxn ang="0">
                  <a:pos x="792" y="177"/>
                </a:cxn>
                <a:cxn ang="0">
                  <a:pos x="812" y="150"/>
                </a:cxn>
                <a:cxn ang="0">
                  <a:pos x="828" y="125"/>
                </a:cxn>
                <a:cxn ang="0">
                  <a:pos x="848" y="101"/>
                </a:cxn>
                <a:cxn ang="0">
                  <a:pos x="864" y="76"/>
                </a:cxn>
                <a:cxn ang="0">
                  <a:pos x="884" y="51"/>
                </a:cxn>
                <a:cxn ang="0">
                  <a:pos x="904" y="27"/>
                </a:cxn>
                <a:cxn ang="0">
                  <a:pos x="932" y="5"/>
                </a:cxn>
                <a:cxn ang="0">
                  <a:pos x="968" y="0"/>
                </a:cxn>
                <a:cxn ang="0">
                  <a:pos x="1004" y="8"/>
                </a:cxn>
                <a:cxn ang="0">
                  <a:pos x="1028" y="30"/>
                </a:cxn>
                <a:cxn ang="0">
                  <a:pos x="1044" y="54"/>
                </a:cxn>
                <a:cxn ang="0">
                  <a:pos x="1052" y="79"/>
                </a:cxn>
                <a:cxn ang="0">
                  <a:pos x="1056" y="103"/>
                </a:cxn>
                <a:cxn ang="0">
                  <a:pos x="1060" y="128"/>
                </a:cxn>
                <a:cxn ang="0">
                  <a:pos x="1060" y="155"/>
                </a:cxn>
                <a:cxn ang="0">
                  <a:pos x="1060" y="180"/>
                </a:cxn>
                <a:cxn ang="0">
                  <a:pos x="1064" y="205"/>
                </a:cxn>
                <a:cxn ang="0">
                  <a:pos x="1064" y="229"/>
                </a:cxn>
                <a:cxn ang="0">
                  <a:pos x="1068" y="254"/>
                </a:cxn>
                <a:cxn ang="0">
                  <a:pos x="1068" y="279"/>
                </a:cxn>
                <a:cxn ang="0">
                  <a:pos x="1076" y="303"/>
                </a:cxn>
                <a:cxn ang="0">
                  <a:pos x="1084" y="331"/>
                </a:cxn>
                <a:cxn ang="0">
                  <a:pos x="1092" y="361"/>
                </a:cxn>
                <a:cxn ang="0">
                  <a:pos x="1104" y="385"/>
                </a:cxn>
                <a:cxn ang="0">
                  <a:pos x="1124" y="415"/>
                </a:cxn>
                <a:cxn ang="0">
                  <a:pos x="1144" y="443"/>
                </a:cxn>
                <a:cxn ang="0">
                  <a:pos x="1160" y="467"/>
                </a:cxn>
              </a:cxnLst>
              <a:rect l="0" t="0" r="r" b="b"/>
              <a:pathLst>
                <a:path w="1161" h="477">
                  <a:moveTo>
                    <a:pt x="0" y="443"/>
                  </a:moveTo>
                  <a:lnTo>
                    <a:pt x="4" y="429"/>
                  </a:lnTo>
                  <a:lnTo>
                    <a:pt x="12" y="421"/>
                  </a:lnTo>
                  <a:lnTo>
                    <a:pt x="24" y="418"/>
                  </a:lnTo>
                  <a:lnTo>
                    <a:pt x="36" y="413"/>
                  </a:lnTo>
                  <a:lnTo>
                    <a:pt x="48" y="410"/>
                  </a:lnTo>
                  <a:lnTo>
                    <a:pt x="60" y="404"/>
                  </a:lnTo>
                  <a:lnTo>
                    <a:pt x="72" y="399"/>
                  </a:lnTo>
                  <a:lnTo>
                    <a:pt x="84" y="393"/>
                  </a:lnTo>
                  <a:lnTo>
                    <a:pt x="96" y="388"/>
                  </a:lnTo>
                  <a:lnTo>
                    <a:pt x="104" y="380"/>
                  </a:lnTo>
                  <a:lnTo>
                    <a:pt x="112" y="372"/>
                  </a:lnTo>
                  <a:lnTo>
                    <a:pt x="120" y="363"/>
                  </a:lnTo>
                  <a:lnTo>
                    <a:pt x="128" y="355"/>
                  </a:lnTo>
                  <a:lnTo>
                    <a:pt x="136" y="347"/>
                  </a:lnTo>
                  <a:lnTo>
                    <a:pt x="144" y="339"/>
                  </a:lnTo>
                  <a:lnTo>
                    <a:pt x="148" y="331"/>
                  </a:lnTo>
                  <a:lnTo>
                    <a:pt x="156" y="322"/>
                  </a:lnTo>
                  <a:lnTo>
                    <a:pt x="164" y="314"/>
                  </a:lnTo>
                  <a:lnTo>
                    <a:pt x="172" y="306"/>
                  </a:lnTo>
                  <a:lnTo>
                    <a:pt x="184" y="298"/>
                  </a:lnTo>
                  <a:lnTo>
                    <a:pt x="188" y="289"/>
                  </a:lnTo>
                  <a:lnTo>
                    <a:pt x="196" y="281"/>
                  </a:lnTo>
                  <a:lnTo>
                    <a:pt x="204" y="273"/>
                  </a:lnTo>
                  <a:lnTo>
                    <a:pt x="212" y="265"/>
                  </a:lnTo>
                  <a:lnTo>
                    <a:pt x="216" y="257"/>
                  </a:lnTo>
                  <a:lnTo>
                    <a:pt x="224" y="248"/>
                  </a:lnTo>
                  <a:lnTo>
                    <a:pt x="228" y="240"/>
                  </a:lnTo>
                  <a:lnTo>
                    <a:pt x="236" y="232"/>
                  </a:lnTo>
                  <a:lnTo>
                    <a:pt x="240" y="224"/>
                  </a:lnTo>
                  <a:lnTo>
                    <a:pt x="244" y="216"/>
                  </a:lnTo>
                  <a:lnTo>
                    <a:pt x="248" y="207"/>
                  </a:lnTo>
                  <a:lnTo>
                    <a:pt x="256" y="199"/>
                  </a:lnTo>
                  <a:lnTo>
                    <a:pt x="260" y="191"/>
                  </a:lnTo>
                  <a:lnTo>
                    <a:pt x="268" y="183"/>
                  </a:lnTo>
                  <a:lnTo>
                    <a:pt x="276" y="175"/>
                  </a:lnTo>
                  <a:lnTo>
                    <a:pt x="284" y="166"/>
                  </a:lnTo>
                  <a:lnTo>
                    <a:pt x="296" y="161"/>
                  </a:lnTo>
                  <a:lnTo>
                    <a:pt x="308" y="155"/>
                  </a:lnTo>
                  <a:lnTo>
                    <a:pt x="320" y="153"/>
                  </a:lnTo>
                  <a:lnTo>
                    <a:pt x="332" y="150"/>
                  </a:lnTo>
                  <a:lnTo>
                    <a:pt x="344" y="150"/>
                  </a:lnTo>
                  <a:lnTo>
                    <a:pt x="356" y="150"/>
                  </a:lnTo>
                  <a:lnTo>
                    <a:pt x="368" y="150"/>
                  </a:lnTo>
                  <a:lnTo>
                    <a:pt x="380" y="155"/>
                  </a:lnTo>
                  <a:lnTo>
                    <a:pt x="392" y="161"/>
                  </a:lnTo>
                  <a:lnTo>
                    <a:pt x="404" y="166"/>
                  </a:lnTo>
                  <a:lnTo>
                    <a:pt x="408" y="175"/>
                  </a:lnTo>
                  <a:lnTo>
                    <a:pt x="416" y="183"/>
                  </a:lnTo>
                  <a:lnTo>
                    <a:pt x="420" y="191"/>
                  </a:lnTo>
                  <a:lnTo>
                    <a:pt x="428" y="199"/>
                  </a:lnTo>
                  <a:lnTo>
                    <a:pt x="432" y="207"/>
                  </a:lnTo>
                  <a:lnTo>
                    <a:pt x="436" y="216"/>
                  </a:lnTo>
                  <a:lnTo>
                    <a:pt x="440" y="224"/>
                  </a:lnTo>
                  <a:lnTo>
                    <a:pt x="444" y="232"/>
                  </a:lnTo>
                  <a:lnTo>
                    <a:pt x="452" y="240"/>
                  </a:lnTo>
                  <a:lnTo>
                    <a:pt x="456" y="248"/>
                  </a:lnTo>
                  <a:lnTo>
                    <a:pt x="460" y="257"/>
                  </a:lnTo>
                  <a:lnTo>
                    <a:pt x="468" y="265"/>
                  </a:lnTo>
                  <a:lnTo>
                    <a:pt x="476" y="273"/>
                  </a:lnTo>
                  <a:lnTo>
                    <a:pt x="484" y="281"/>
                  </a:lnTo>
                  <a:lnTo>
                    <a:pt x="496" y="287"/>
                  </a:lnTo>
                  <a:lnTo>
                    <a:pt x="500" y="295"/>
                  </a:lnTo>
                  <a:lnTo>
                    <a:pt x="512" y="298"/>
                  </a:lnTo>
                  <a:lnTo>
                    <a:pt x="524" y="303"/>
                  </a:lnTo>
                  <a:lnTo>
                    <a:pt x="536" y="306"/>
                  </a:lnTo>
                  <a:lnTo>
                    <a:pt x="548" y="309"/>
                  </a:lnTo>
                  <a:lnTo>
                    <a:pt x="564" y="309"/>
                  </a:lnTo>
                  <a:lnTo>
                    <a:pt x="580" y="311"/>
                  </a:lnTo>
                  <a:lnTo>
                    <a:pt x="592" y="311"/>
                  </a:lnTo>
                  <a:lnTo>
                    <a:pt x="604" y="309"/>
                  </a:lnTo>
                  <a:lnTo>
                    <a:pt x="616" y="309"/>
                  </a:lnTo>
                  <a:lnTo>
                    <a:pt x="628" y="303"/>
                  </a:lnTo>
                  <a:lnTo>
                    <a:pt x="640" y="300"/>
                  </a:lnTo>
                  <a:lnTo>
                    <a:pt x="652" y="295"/>
                  </a:lnTo>
                  <a:lnTo>
                    <a:pt x="664" y="289"/>
                  </a:lnTo>
                  <a:lnTo>
                    <a:pt x="676" y="281"/>
                  </a:lnTo>
                  <a:lnTo>
                    <a:pt x="688" y="276"/>
                  </a:lnTo>
                  <a:lnTo>
                    <a:pt x="700" y="268"/>
                  </a:lnTo>
                  <a:lnTo>
                    <a:pt x="712" y="259"/>
                  </a:lnTo>
                  <a:lnTo>
                    <a:pt x="724" y="251"/>
                  </a:lnTo>
                  <a:lnTo>
                    <a:pt x="732" y="243"/>
                  </a:lnTo>
                  <a:lnTo>
                    <a:pt x="740" y="235"/>
                  </a:lnTo>
                  <a:lnTo>
                    <a:pt x="752" y="227"/>
                  </a:lnTo>
                  <a:lnTo>
                    <a:pt x="760" y="218"/>
                  </a:lnTo>
                  <a:lnTo>
                    <a:pt x="768" y="210"/>
                  </a:lnTo>
                  <a:lnTo>
                    <a:pt x="776" y="202"/>
                  </a:lnTo>
                  <a:lnTo>
                    <a:pt x="784" y="194"/>
                  </a:lnTo>
                  <a:lnTo>
                    <a:pt x="788" y="186"/>
                  </a:lnTo>
                  <a:lnTo>
                    <a:pt x="792" y="177"/>
                  </a:lnTo>
                  <a:lnTo>
                    <a:pt x="796" y="166"/>
                  </a:lnTo>
                  <a:lnTo>
                    <a:pt x="804" y="158"/>
                  </a:lnTo>
                  <a:lnTo>
                    <a:pt x="812" y="150"/>
                  </a:lnTo>
                  <a:lnTo>
                    <a:pt x="816" y="142"/>
                  </a:lnTo>
                  <a:lnTo>
                    <a:pt x="820" y="134"/>
                  </a:lnTo>
                  <a:lnTo>
                    <a:pt x="828" y="125"/>
                  </a:lnTo>
                  <a:lnTo>
                    <a:pt x="840" y="117"/>
                  </a:lnTo>
                  <a:lnTo>
                    <a:pt x="844" y="109"/>
                  </a:lnTo>
                  <a:lnTo>
                    <a:pt x="848" y="101"/>
                  </a:lnTo>
                  <a:lnTo>
                    <a:pt x="852" y="93"/>
                  </a:lnTo>
                  <a:lnTo>
                    <a:pt x="860" y="84"/>
                  </a:lnTo>
                  <a:lnTo>
                    <a:pt x="864" y="76"/>
                  </a:lnTo>
                  <a:lnTo>
                    <a:pt x="868" y="68"/>
                  </a:lnTo>
                  <a:lnTo>
                    <a:pt x="876" y="60"/>
                  </a:lnTo>
                  <a:lnTo>
                    <a:pt x="884" y="51"/>
                  </a:lnTo>
                  <a:lnTo>
                    <a:pt x="892" y="43"/>
                  </a:lnTo>
                  <a:lnTo>
                    <a:pt x="900" y="35"/>
                  </a:lnTo>
                  <a:lnTo>
                    <a:pt x="904" y="27"/>
                  </a:lnTo>
                  <a:lnTo>
                    <a:pt x="912" y="19"/>
                  </a:lnTo>
                  <a:lnTo>
                    <a:pt x="924" y="13"/>
                  </a:lnTo>
                  <a:lnTo>
                    <a:pt x="932" y="5"/>
                  </a:lnTo>
                  <a:lnTo>
                    <a:pt x="944" y="2"/>
                  </a:lnTo>
                  <a:lnTo>
                    <a:pt x="956" y="0"/>
                  </a:lnTo>
                  <a:lnTo>
                    <a:pt x="968" y="0"/>
                  </a:lnTo>
                  <a:lnTo>
                    <a:pt x="980" y="0"/>
                  </a:lnTo>
                  <a:lnTo>
                    <a:pt x="992" y="2"/>
                  </a:lnTo>
                  <a:lnTo>
                    <a:pt x="1004" y="8"/>
                  </a:lnTo>
                  <a:lnTo>
                    <a:pt x="1016" y="13"/>
                  </a:lnTo>
                  <a:lnTo>
                    <a:pt x="1020" y="21"/>
                  </a:lnTo>
                  <a:lnTo>
                    <a:pt x="1028" y="30"/>
                  </a:lnTo>
                  <a:lnTo>
                    <a:pt x="1036" y="38"/>
                  </a:lnTo>
                  <a:lnTo>
                    <a:pt x="1040" y="46"/>
                  </a:lnTo>
                  <a:lnTo>
                    <a:pt x="1044" y="54"/>
                  </a:lnTo>
                  <a:lnTo>
                    <a:pt x="1048" y="62"/>
                  </a:lnTo>
                  <a:lnTo>
                    <a:pt x="1052" y="71"/>
                  </a:lnTo>
                  <a:lnTo>
                    <a:pt x="1052" y="79"/>
                  </a:lnTo>
                  <a:lnTo>
                    <a:pt x="1052" y="87"/>
                  </a:lnTo>
                  <a:lnTo>
                    <a:pt x="1056" y="95"/>
                  </a:lnTo>
                  <a:lnTo>
                    <a:pt x="1056" y="103"/>
                  </a:lnTo>
                  <a:lnTo>
                    <a:pt x="1056" y="112"/>
                  </a:lnTo>
                  <a:lnTo>
                    <a:pt x="1056" y="120"/>
                  </a:lnTo>
                  <a:lnTo>
                    <a:pt x="1060" y="128"/>
                  </a:lnTo>
                  <a:lnTo>
                    <a:pt x="1060" y="139"/>
                  </a:lnTo>
                  <a:lnTo>
                    <a:pt x="1060" y="147"/>
                  </a:lnTo>
                  <a:lnTo>
                    <a:pt x="1060" y="155"/>
                  </a:lnTo>
                  <a:lnTo>
                    <a:pt x="1060" y="164"/>
                  </a:lnTo>
                  <a:lnTo>
                    <a:pt x="1060" y="172"/>
                  </a:lnTo>
                  <a:lnTo>
                    <a:pt x="1060" y="180"/>
                  </a:lnTo>
                  <a:lnTo>
                    <a:pt x="1060" y="188"/>
                  </a:lnTo>
                  <a:lnTo>
                    <a:pt x="1060" y="196"/>
                  </a:lnTo>
                  <a:lnTo>
                    <a:pt x="1064" y="205"/>
                  </a:lnTo>
                  <a:lnTo>
                    <a:pt x="1064" y="213"/>
                  </a:lnTo>
                  <a:lnTo>
                    <a:pt x="1064" y="221"/>
                  </a:lnTo>
                  <a:lnTo>
                    <a:pt x="1064" y="229"/>
                  </a:lnTo>
                  <a:lnTo>
                    <a:pt x="1064" y="238"/>
                  </a:lnTo>
                  <a:lnTo>
                    <a:pt x="1064" y="246"/>
                  </a:lnTo>
                  <a:lnTo>
                    <a:pt x="1068" y="254"/>
                  </a:lnTo>
                  <a:lnTo>
                    <a:pt x="1068" y="262"/>
                  </a:lnTo>
                  <a:lnTo>
                    <a:pt x="1068" y="270"/>
                  </a:lnTo>
                  <a:lnTo>
                    <a:pt x="1068" y="279"/>
                  </a:lnTo>
                  <a:lnTo>
                    <a:pt x="1072" y="287"/>
                  </a:lnTo>
                  <a:lnTo>
                    <a:pt x="1072" y="295"/>
                  </a:lnTo>
                  <a:lnTo>
                    <a:pt x="1076" y="303"/>
                  </a:lnTo>
                  <a:lnTo>
                    <a:pt x="1076" y="314"/>
                  </a:lnTo>
                  <a:lnTo>
                    <a:pt x="1080" y="322"/>
                  </a:lnTo>
                  <a:lnTo>
                    <a:pt x="1084" y="331"/>
                  </a:lnTo>
                  <a:lnTo>
                    <a:pt x="1084" y="341"/>
                  </a:lnTo>
                  <a:lnTo>
                    <a:pt x="1088" y="352"/>
                  </a:lnTo>
                  <a:lnTo>
                    <a:pt x="1092" y="361"/>
                  </a:lnTo>
                  <a:lnTo>
                    <a:pt x="1096" y="369"/>
                  </a:lnTo>
                  <a:lnTo>
                    <a:pt x="1100" y="377"/>
                  </a:lnTo>
                  <a:lnTo>
                    <a:pt x="1104" y="385"/>
                  </a:lnTo>
                  <a:lnTo>
                    <a:pt x="1108" y="393"/>
                  </a:lnTo>
                  <a:lnTo>
                    <a:pt x="1116" y="404"/>
                  </a:lnTo>
                  <a:lnTo>
                    <a:pt x="1124" y="415"/>
                  </a:lnTo>
                  <a:lnTo>
                    <a:pt x="1132" y="424"/>
                  </a:lnTo>
                  <a:lnTo>
                    <a:pt x="1140" y="434"/>
                  </a:lnTo>
                  <a:lnTo>
                    <a:pt x="1144" y="443"/>
                  </a:lnTo>
                  <a:lnTo>
                    <a:pt x="1148" y="451"/>
                  </a:lnTo>
                  <a:lnTo>
                    <a:pt x="1152" y="459"/>
                  </a:lnTo>
                  <a:lnTo>
                    <a:pt x="1160" y="467"/>
                  </a:lnTo>
                  <a:lnTo>
                    <a:pt x="1152" y="476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78" name="Oval 67"/>
            <p:cNvSpPr>
              <a:spLocks noChangeArrowheads="1"/>
            </p:cNvSpPr>
            <p:nvPr/>
          </p:nvSpPr>
          <p:spPr bwMode="auto">
            <a:xfrm>
              <a:off x="3988" y="2079"/>
              <a:ext cx="40" cy="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9" name="Line 68"/>
            <p:cNvSpPr>
              <a:spLocks noChangeShapeType="1"/>
            </p:cNvSpPr>
            <p:nvPr/>
          </p:nvSpPr>
          <p:spPr bwMode="auto">
            <a:xfrm>
              <a:off x="3936" y="2173"/>
              <a:ext cx="288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80" name="Line 69"/>
            <p:cNvSpPr>
              <a:spLocks noChangeShapeType="1"/>
            </p:cNvSpPr>
            <p:nvPr/>
          </p:nvSpPr>
          <p:spPr bwMode="auto">
            <a:xfrm>
              <a:off x="4224" y="1878"/>
              <a:ext cx="0" cy="3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81" name="Oval 70"/>
            <p:cNvSpPr>
              <a:spLocks noChangeArrowheads="1"/>
            </p:cNvSpPr>
            <p:nvPr/>
          </p:nvSpPr>
          <p:spPr bwMode="auto">
            <a:xfrm>
              <a:off x="4204" y="1872"/>
              <a:ext cx="40" cy="24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2" name="Oval 71"/>
            <p:cNvSpPr>
              <a:spLocks noChangeArrowheads="1"/>
            </p:cNvSpPr>
            <p:nvPr/>
          </p:nvSpPr>
          <p:spPr bwMode="auto">
            <a:xfrm>
              <a:off x="4828" y="1712"/>
              <a:ext cx="40" cy="24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3" name="Oval 72"/>
            <p:cNvSpPr>
              <a:spLocks noChangeArrowheads="1"/>
            </p:cNvSpPr>
            <p:nvPr/>
          </p:nvSpPr>
          <p:spPr bwMode="auto">
            <a:xfrm>
              <a:off x="4084" y="1982"/>
              <a:ext cx="40" cy="2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4" name="Oval 73"/>
            <p:cNvSpPr>
              <a:spLocks noChangeArrowheads="1"/>
            </p:cNvSpPr>
            <p:nvPr/>
          </p:nvSpPr>
          <p:spPr bwMode="auto">
            <a:xfrm>
              <a:off x="4132" y="1914"/>
              <a:ext cx="40" cy="2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5" name="Oval 74"/>
            <p:cNvSpPr>
              <a:spLocks noChangeArrowheads="1"/>
            </p:cNvSpPr>
            <p:nvPr/>
          </p:nvSpPr>
          <p:spPr bwMode="auto">
            <a:xfrm>
              <a:off x="3940" y="2112"/>
              <a:ext cx="40" cy="2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86" name="Группа 85"/>
          <p:cNvGrpSpPr/>
          <p:nvPr/>
        </p:nvGrpSpPr>
        <p:grpSpPr>
          <a:xfrm>
            <a:off x="6400800" y="1676400"/>
            <a:ext cx="2501900" cy="1130300"/>
            <a:chOff x="5949950" y="1149350"/>
            <a:chExt cx="2501900" cy="1130300"/>
          </a:xfrm>
        </p:grpSpPr>
        <p:sp>
          <p:nvSpPr>
            <p:cNvPr id="87" name="Rectangle 53"/>
            <p:cNvSpPr>
              <a:spLocks noChangeArrowheads="1"/>
            </p:cNvSpPr>
            <p:nvPr/>
          </p:nvSpPr>
          <p:spPr bwMode="auto">
            <a:xfrm>
              <a:off x="5949950" y="1149350"/>
              <a:ext cx="2501900" cy="11303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8" name="Line 54"/>
            <p:cNvSpPr>
              <a:spLocks noChangeShapeType="1"/>
            </p:cNvSpPr>
            <p:nvPr/>
          </p:nvSpPr>
          <p:spPr bwMode="auto">
            <a:xfrm flipV="1">
              <a:off x="6119813" y="1219200"/>
              <a:ext cx="0" cy="1027113"/>
            </a:xfrm>
            <a:prstGeom prst="line">
              <a:avLst/>
            </a:prstGeom>
            <a:ln>
              <a:headEnd type="none" w="sm" len="sm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89" name="Line 55"/>
            <p:cNvSpPr>
              <a:spLocks noChangeShapeType="1"/>
            </p:cNvSpPr>
            <p:nvPr/>
          </p:nvSpPr>
          <p:spPr bwMode="auto">
            <a:xfrm>
              <a:off x="6061075" y="2208213"/>
              <a:ext cx="2163763" cy="0"/>
            </a:xfrm>
            <a:prstGeom prst="line">
              <a:avLst/>
            </a:prstGeom>
            <a:ln>
              <a:headEnd type="none" w="sm" len="sm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90" name="Freeform 56"/>
            <p:cNvSpPr>
              <a:spLocks/>
            </p:cNvSpPr>
            <p:nvPr/>
          </p:nvSpPr>
          <p:spPr bwMode="auto">
            <a:xfrm>
              <a:off x="6172200" y="1374775"/>
              <a:ext cx="1843088" cy="757238"/>
            </a:xfrm>
            <a:custGeom>
              <a:avLst/>
              <a:gdLst/>
              <a:ahLst/>
              <a:cxnLst>
                <a:cxn ang="0">
                  <a:pos x="12" y="421"/>
                </a:cxn>
                <a:cxn ang="0">
                  <a:pos x="48" y="410"/>
                </a:cxn>
                <a:cxn ang="0">
                  <a:pos x="84" y="393"/>
                </a:cxn>
                <a:cxn ang="0">
                  <a:pos x="112" y="372"/>
                </a:cxn>
                <a:cxn ang="0">
                  <a:pos x="136" y="347"/>
                </a:cxn>
                <a:cxn ang="0">
                  <a:pos x="156" y="322"/>
                </a:cxn>
                <a:cxn ang="0">
                  <a:pos x="184" y="298"/>
                </a:cxn>
                <a:cxn ang="0">
                  <a:pos x="204" y="273"/>
                </a:cxn>
                <a:cxn ang="0">
                  <a:pos x="224" y="248"/>
                </a:cxn>
                <a:cxn ang="0">
                  <a:pos x="240" y="224"/>
                </a:cxn>
                <a:cxn ang="0">
                  <a:pos x="256" y="199"/>
                </a:cxn>
                <a:cxn ang="0">
                  <a:pos x="276" y="175"/>
                </a:cxn>
                <a:cxn ang="0">
                  <a:pos x="308" y="155"/>
                </a:cxn>
                <a:cxn ang="0">
                  <a:pos x="344" y="150"/>
                </a:cxn>
                <a:cxn ang="0">
                  <a:pos x="380" y="155"/>
                </a:cxn>
                <a:cxn ang="0">
                  <a:pos x="408" y="175"/>
                </a:cxn>
                <a:cxn ang="0">
                  <a:pos x="428" y="199"/>
                </a:cxn>
                <a:cxn ang="0">
                  <a:pos x="440" y="224"/>
                </a:cxn>
                <a:cxn ang="0">
                  <a:pos x="456" y="248"/>
                </a:cxn>
                <a:cxn ang="0">
                  <a:pos x="476" y="273"/>
                </a:cxn>
                <a:cxn ang="0">
                  <a:pos x="500" y="295"/>
                </a:cxn>
                <a:cxn ang="0">
                  <a:pos x="536" y="306"/>
                </a:cxn>
                <a:cxn ang="0">
                  <a:pos x="580" y="311"/>
                </a:cxn>
                <a:cxn ang="0">
                  <a:pos x="616" y="309"/>
                </a:cxn>
                <a:cxn ang="0">
                  <a:pos x="652" y="295"/>
                </a:cxn>
                <a:cxn ang="0">
                  <a:pos x="688" y="276"/>
                </a:cxn>
                <a:cxn ang="0">
                  <a:pos x="724" y="251"/>
                </a:cxn>
                <a:cxn ang="0">
                  <a:pos x="752" y="227"/>
                </a:cxn>
                <a:cxn ang="0">
                  <a:pos x="776" y="202"/>
                </a:cxn>
                <a:cxn ang="0">
                  <a:pos x="792" y="177"/>
                </a:cxn>
                <a:cxn ang="0">
                  <a:pos x="812" y="150"/>
                </a:cxn>
                <a:cxn ang="0">
                  <a:pos x="828" y="125"/>
                </a:cxn>
                <a:cxn ang="0">
                  <a:pos x="848" y="101"/>
                </a:cxn>
                <a:cxn ang="0">
                  <a:pos x="864" y="76"/>
                </a:cxn>
                <a:cxn ang="0">
                  <a:pos x="884" y="51"/>
                </a:cxn>
                <a:cxn ang="0">
                  <a:pos x="904" y="27"/>
                </a:cxn>
                <a:cxn ang="0">
                  <a:pos x="932" y="5"/>
                </a:cxn>
                <a:cxn ang="0">
                  <a:pos x="968" y="0"/>
                </a:cxn>
                <a:cxn ang="0">
                  <a:pos x="1004" y="8"/>
                </a:cxn>
                <a:cxn ang="0">
                  <a:pos x="1028" y="30"/>
                </a:cxn>
                <a:cxn ang="0">
                  <a:pos x="1044" y="54"/>
                </a:cxn>
                <a:cxn ang="0">
                  <a:pos x="1052" y="79"/>
                </a:cxn>
                <a:cxn ang="0">
                  <a:pos x="1056" y="103"/>
                </a:cxn>
                <a:cxn ang="0">
                  <a:pos x="1060" y="128"/>
                </a:cxn>
                <a:cxn ang="0">
                  <a:pos x="1060" y="155"/>
                </a:cxn>
                <a:cxn ang="0">
                  <a:pos x="1060" y="180"/>
                </a:cxn>
                <a:cxn ang="0">
                  <a:pos x="1064" y="205"/>
                </a:cxn>
                <a:cxn ang="0">
                  <a:pos x="1064" y="229"/>
                </a:cxn>
                <a:cxn ang="0">
                  <a:pos x="1068" y="254"/>
                </a:cxn>
                <a:cxn ang="0">
                  <a:pos x="1068" y="279"/>
                </a:cxn>
                <a:cxn ang="0">
                  <a:pos x="1076" y="303"/>
                </a:cxn>
                <a:cxn ang="0">
                  <a:pos x="1084" y="331"/>
                </a:cxn>
                <a:cxn ang="0">
                  <a:pos x="1092" y="361"/>
                </a:cxn>
                <a:cxn ang="0">
                  <a:pos x="1104" y="385"/>
                </a:cxn>
                <a:cxn ang="0">
                  <a:pos x="1124" y="415"/>
                </a:cxn>
                <a:cxn ang="0">
                  <a:pos x="1144" y="443"/>
                </a:cxn>
                <a:cxn ang="0">
                  <a:pos x="1160" y="467"/>
                </a:cxn>
              </a:cxnLst>
              <a:rect l="0" t="0" r="r" b="b"/>
              <a:pathLst>
                <a:path w="1161" h="477">
                  <a:moveTo>
                    <a:pt x="0" y="443"/>
                  </a:moveTo>
                  <a:lnTo>
                    <a:pt x="4" y="429"/>
                  </a:lnTo>
                  <a:lnTo>
                    <a:pt x="12" y="421"/>
                  </a:lnTo>
                  <a:lnTo>
                    <a:pt x="24" y="418"/>
                  </a:lnTo>
                  <a:lnTo>
                    <a:pt x="36" y="413"/>
                  </a:lnTo>
                  <a:lnTo>
                    <a:pt x="48" y="410"/>
                  </a:lnTo>
                  <a:lnTo>
                    <a:pt x="60" y="404"/>
                  </a:lnTo>
                  <a:lnTo>
                    <a:pt x="72" y="399"/>
                  </a:lnTo>
                  <a:lnTo>
                    <a:pt x="84" y="393"/>
                  </a:lnTo>
                  <a:lnTo>
                    <a:pt x="96" y="388"/>
                  </a:lnTo>
                  <a:lnTo>
                    <a:pt x="104" y="380"/>
                  </a:lnTo>
                  <a:lnTo>
                    <a:pt x="112" y="372"/>
                  </a:lnTo>
                  <a:lnTo>
                    <a:pt x="120" y="363"/>
                  </a:lnTo>
                  <a:lnTo>
                    <a:pt x="128" y="355"/>
                  </a:lnTo>
                  <a:lnTo>
                    <a:pt x="136" y="347"/>
                  </a:lnTo>
                  <a:lnTo>
                    <a:pt x="144" y="339"/>
                  </a:lnTo>
                  <a:lnTo>
                    <a:pt x="148" y="331"/>
                  </a:lnTo>
                  <a:lnTo>
                    <a:pt x="156" y="322"/>
                  </a:lnTo>
                  <a:lnTo>
                    <a:pt x="164" y="314"/>
                  </a:lnTo>
                  <a:lnTo>
                    <a:pt x="172" y="306"/>
                  </a:lnTo>
                  <a:lnTo>
                    <a:pt x="184" y="298"/>
                  </a:lnTo>
                  <a:lnTo>
                    <a:pt x="188" y="289"/>
                  </a:lnTo>
                  <a:lnTo>
                    <a:pt x="196" y="281"/>
                  </a:lnTo>
                  <a:lnTo>
                    <a:pt x="204" y="273"/>
                  </a:lnTo>
                  <a:lnTo>
                    <a:pt x="212" y="265"/>
                  </a:lnTo>
                  <a:lnTo>
                    <a:pt x="216" y="257"/>
                  </a:lnTo>
                  <a:lnTo>
                    <a:pt x="224" y="248"/>
                  </a:lnTo>
                  <a:lnTo>
                    <a:pt x="228" y="240"/>
                  </a:lnTo>
                  <a:lnTo>
                    <a:pt x="236" y="232"/>
                  </a:lnTo>
                  <a:lnTo>
                    <a:pt x="240" y="224"/>
                  </a:lnTo>
                  <a:lnTo>
                    <a:pt x="244" y="216"/>
                  </a:lnTo>
                  <a:lnTo>
                    <a:pt x="248" y="207"/>
                  </a:lnTo>
                  <a:lnTo>
                    <a:pt x="256" y="199"/>
                  </a:lnTo>
                  <a:lnTo>
                    <a:pt x="260" y="191"/>
                  </a:lnTo>
                  <a:lnTo>
                    <a:pt x="268" y="183"/>
                  </a:lnTo>
                  <a:lnTo>
                    <a:pt x="276" y="175"/>
                  </a:lnTo>
                  <a:lnTo>
                    <a:pt x="284" y="166"/>
                  </a:lnTo>
                  <a:lnTo>
                    <a:pt x="296" y="161"/>
                  </a:lnTo>
                  <a:lnTo>
                    <a:pt x="308" y="155"/>
                  </a:lnTo>
                  <a:lnTo>
                    <a:pt x="320" y="153"/>
                  </a:lnTo>
                  <a:lnTo>
                    <a:pt x="332" y="150"/>
                  </a:lnTo>
                  <a:lnTo>
                    <a:pt x="344" y="150"/>
                  </a:lnTo>
                  <a:lnTo>
                    <a:pt x="356" y="150"/>
                  </a:lnTo>
                  <a:lnTo>
                    <a:pt x="368" y="150"/>
                  </a:lnTo>
                  <a:lnTo>
                    <a:pt x="380" y="155"/>
                  </a:lnTo>
                  <a:lnTo>
                    <a:pt x="392" y="161"/>
                  </a:lnTo>
                  <a:lnTo>
                    <a:pt x="404" y="166"/>
                  </a:lnTo>
                  <a:lnTo>
                    <a:pt x="408" y="175"/>
                  </a:lnTo>
                  <a:lnTo>
                    <a:pt x="416" y="183"/>
                  </a:lnTo>
                  <a:lnTo>
                    <a:pt x="420" y="191"/>
                  </a:lnTo>
                  <a:lnTo>
                    <a:pt x="428" y="199"/>
                  </a:lnTo>
                  <a:lnTo>
                    <a:pt x="432" y="207"/>
                  </a:lnTo>
                  <a:lnTo>
                    <a:pt x="436" y="216"/>
                  </a:lnTo>
                  <a:lnTo>
                    <a:pt x="440" y="224"/>
                  </a:lnTo>
                  <a:lnTo>
                    <a:pt x="444" y="232"/>
                  </a:lnTo>
                  <a:lnTo>
                    <a:pt x="452" y="240"/>
                  </a:lnTo>
                  <a:lnTo>
                    <a:pt x="456" y="248"/>
                  </a:lnTo>
                  <a:lnTo>
                    <a:pt x="460" y="257"/>
                  </a:lnTo>
                  <a:lnTo>
                    <a:pt x="468" y="265"/>
                  </a:lnTo>
                  <a:lnTo>
                    <a:pt x="476" y="273"/>
                  </a:lnTo>
                  <a:lnTo>
                    <a:pt x="484" y="281"/>
                  </a:lnTo>
                  <a:lnTo>
                    <a:pt x="496" y="287"/>
                  </a:lnTo>
                  <a:lnTo>
                    <a:pt x="500" y="295"/>
                  </a:lnTo>
                  <a:lnTo>
                    <a:pt x="512" y="298"/>
                  </a:lnTo>
                  <a:lnTo>
                    <a:pt x="524" y="303"/>
                  </a:lnTo>
                  <a:lnTo>
                    <a:pt x="536" y="306"/>
                  </a:lnTo>
                  <a:lnTo>
                    <a:pt x="548" y="309"/>
                  </a:lnTo>
                  <a:lnTo>
                    <a:pt x="564" y="309"/>
                  </a:lnTo>
                  <a:lnTo>
                    <a:pt x="580" y="311"/>
                  </a:lnTo>
                  <a:lnTo>
                    <a:pt x="592" y="311"/>
                  </a:lnTo>
                  <a:lnTo>
                    <a:pt x="604" y="309"/>
                  </a:lnTo>
                  <a:lnTo>
                    <a:pt x="616" y="309"/>
                  </a:lnTo>
                  <a:lnTo>
                    <a:pt x="628" y="303"/>
                  </a:lnTo>
                  <a:lnTo>
                    <a:pt x="640" y="300"/>
                  </a:lnTo>
                  <a:lnTo>
                    <a:pt x="652" y="295"/>
                  </a:lnTo>
                  <a:lnTo>
                    <a:pt x="664" y="289"/>
                  </a:lnTo>
                  <a:lnTo>
                    <a:pt x="676" y="281"/>
                  </a:lnTo>
                  <a:lnTo>
                    <a:pt x="688" y="276"/>
                  </a:lnTo>
                  <a:lnTo>
                    <a:pt x="700" y="268"/>
                  </a:lnTo>
                  <a:lnTo>
                    <a:pt x="712" y="259"/>
                  </a:lnTo>
                  <a:lnTo>
                    <a:pt x="724" y="251"/>
                  </a:lnTo>
                  <a:lnTo>
                    <a:pt x="732" y="243"/>
                  </a:lnTo>
                  <a:lnTo>
                    <a:pt x="740" y="235"/>
                  </a:lnTo>
                  <a:lnTo>
                    <a:pt x="752" y="227"/>
                  </a:lnTo>
                  <a:lnTo>
                    <a:pt x="760" y="218"/>
                  </a:lnTo>
                  <a:lnTo>
                    <a:pt x="768" y="210"/>
                  </a:lnTo>
                  <a:lnTo>
                    <a:pt x="776" y="202"/>
                  </a:lnTo>
                  <a:lnTo>
                    <a:pt x="784" y="194"/>
                  </a:lnTo>
                  <a:lnTo>
                    <a:pt x="788" y="186"/>
                  </a:lnTo>
                  <a:lnTo>
                    <a:pt x="792" y="177"/>
                  </a:lnTo>
                  <a:lnTo>
                    <a:pt x="796" y="166"/>
                  </a:lnTo>
                  <a:lnTo>
                    <a:pt x="804" y="158"/>
                  </a:lnTo>
                  <a:lnTo>
                    <a:pt x="812" y="150"/>
                  </a:lnTo>
                  <a:lnTo>
                    <a:pt x="816" y="142"/>
                  </a:lnTo>
                  <a:lnTo>
                    <a:pt x="820" y="134"/>
                  </a:lnTo>
                  <a:lnTo>
                    <a:pt x="828" y="125"/>
                  </a:lnTo>
                  <a:lnTo>
                    <a:pt x="840" y="117"/>
                  </a:lnTo>
                  <a:lnTo>
                    <a:pt x="844" y="109"/>
                  </a:lnTo>
                  <a:lnTo>
                    <a:pt x="848" y="101"/>
                  </a:lnTo>
                  <a:lnTo>
                    <a:pt x="852" y="93"/>
                  </a:lnTo>
                  <a:lnTo>
                    <a:pt x="860" y="84"/>
                  </a:lnTo>
                  <a:lnTo>
                    <a:pt x="864" y="76"/>
                  </a:lnTo>
                  <a:lnTo>
                    <a:pt x="868" y="68"/>
                  </a:lnTo>
                  <a:lnTo>
                    <a:pt x="876" y="60"/>
                  </a:lnTo>
                  <a:lnTo>
                    <a:pt x="884" y="51"/>
                  </a:lnTo>
                  <a:lnTo>
                    <a:pt x="892" y="43"/>
                  </a:lnTo>
                  <a:lnTo>
                    <a:pt x="900" y="35"/>
                  </a:lnTo>
                  <a:lnTo>
                    <a:pt x="904" y="27"/>
                  </a:lnTo>
                  <a:lnTo>
                    <a:pt x="912" y="19"/>
                  </a:lnTo>
                  <a:lnTo>
                    <a:pt x="924" y="13"/>
                  </a:lnTo>
                  <a:lnTo>
                    <a:pt x="932" y="5"/>
                  </a:lnTo>
                  <a:lnTo>
                    <a:pt x="944" y="2"/>
                  </a:lnTo>
                  <a:lnTo>
                    <a:pt x="956" y="0"/>
                  </a:lnTo>
                  <a:lnTo>
                    <a:pt x="968" y="0"/>
                  </a:lnTo>
                  <a:lnTo>
                    <a:pt x="980" y="0"/>
                  </a:lnTo>
                  <a:lnTo>
                    <a:pt x="992" y="2"/>
                  </a:lnTo>
                  <a:lnTo>
                    <a:pt x="1004" y="8"/>
                  </a:lnTo>
                  <a:lnTo>
                    <a:pt x="1016" y="13"/>
                  </a:lnTo>
                  <a:lnTo>
                    <a:pt x="1020" y="21"/>
                  </a:lnTo>
                  <a:lnTo>
                    <a:pt x="1028" y="30"/>
                  </a:lnTo>
                  <a:lnTo>
                    <a:pt x="1036" y="38"/>
                  </a:lnTo>
                  <a:lnTo>
                    <a:pt x="1040" y="46"/>
                  </a:lnTo>
                  <a:lnTo>
                    <a:pt x="1044" y="54"/>
                  </a:lnTo>
                  <a:lnTo>
                    <a:pt x="1048" y="62"/>
                  </a:lnTo>
                  <a:lnTo>
                    <a:pt x="1052" y="71"/>
                  </a:lnTo>
                  <a:lnTo>
                    <a:pt x="1052" y="79"/>
                  </a:lnTo>
                  <a:lnTo>
                    <a:pt x="1052" y="87"/>
                  </a:lnTo>
                  <a:lnTo>
                    <a:pt x="1056" y="95"/>
                  </a:lnTo>
                  <a:lnTo>
                    <a:pt x="1056" y="103"/>
                  </a:lnTo>
                  <a:lnTo>
                    <a:pt x="1056" y="112"/>
                  </a:lnTo>
                  <a:lnTo>
                    <a:pt x="1056" y="120"/>
                  </a:lnTo>
                  <a:lnTo>
                    <a:pt x="1060" y="128"/>
                  </a:lnTo>
                  <a:lnTo>
                    <a:pt x="1060" y="139"/>
                  </a:lnTo>
                  <a:lnTo>
                    <a:pt x="1060" y="147"/>
                  </a:lnTo>
                  <a:lnTo>
                    <a:pt x="1060" y="155"/>
                  </a:lnTo>
                  <a:lnTo>
                    <a:pt x="1060" y="164"/>
                  </a:lnTo>
                  <a:lnTo>
                    <a:pt x="1060" y="172"/>
                  </a:lnTo>
                  <a:lnTo>
                    <a:pt x="1060" y="180"/>
                  </a:lnTo>
                  <a:lnTo>
                    <a:pt x="1060" y="188"/>
                  </a:lnTo>
                  <a:lnTo>
                    <a:pt x="1060" y="196"/>
                  </a:lnTo>
                  <a:lnTo>
                    <a:pt x="1064" y="205"/>
                  </a:lnTo>
                  <a:lnTo>
                    <a:pt x="1064" y="213"/>
                  </a:lnTo>
                  <a:lnTo>
                    <a:pt x="1064" y="221"/>
                  </a:lnTo>
                  <a:lnTo>
                    <a:pt x="1064" y="229"/>
                  </a:lnTo>
                  <a:lnTo>
                    <a:pt x="1064" y="238"/>
                  </a:lnTo>
                  <a:lnTo>
                    <a:pt x="1064" y="246"/>
                  </a:lnTo>
                  <a:lnTo>
                    <a:pt x="1068" y="254"/>
                  </a:lnTo>
                  <a:lnTo>
                    <a:pt x="1068" y="262"/>
                  </a:lnTo>
                  <a:lnTo>
                    <a:pt x="1068" y="270"/>
                  </a:lnTo>
                  <a:lnTo>
                    <a:pt x="1068" y="279"/>
                  </a:lnTo>
                  <a:lnTo>
                    <a:pt x="1072" y="287"/>
                  </a:lnTo>
                  <a:lnTo>
                    <a:pt x="1072" y="295"/>
                  </a:lnTo>
                  <a:lnTo>
                    <a:pt x="1076" y="303"/>
                  </a:lnTo>
                  <a:lnTo>
                    <a:pt x="1076" y="314"/>
                  </a:lnTo>
                  <a:lnTo>
                    <a:pt x="1080" y="322"/>
                  </a:lnTo>
                  <a:lnTo>
                    <a:pt x="1084" y="331"/>
                  </a:lnTo>
                  <a:lnTo>
                    <a:pt x="1084" y="341"/>
                  </a:lnTo>
                  <a:lnTo>
                    <a:pt x="1088" y="352"/>
                  </a:lnTo>
                  <a:lnTo>
                    <a:pt x="1092" y="361"/>
                  </a:lnTo>
                  <a:lnTo>
                    <a:pt x="1096" y="369"/>
                  </a:lnTo>
                  <a:lnTo>
                    <a:pt x="1100" y="377"/>
                  </a:lnTo>
                  <a:lnTo>
                    <a:pt x="1104" y="385"/>
                  </a:lnTo>
                  <a:lnTo>
                    <a:pt x="1108" y="393"/>
                  </a:lnTo>
                  <a:lnTo>
                    <a:pt x="1116" y="404"/>
                  </a:lnTo>
                  <a:lnTo>
                    <a:pt x="1124" y="415"/>
                  </a:lnTo>
                  <a:lnTo>
                    <a:pt x="1132" y="424"/>
                  </a:lnTo>
                  <a:lnTo>
                    <a:pt x="1140" y="434"/>
                  </a:lnTo>
                  <a:lnTo>
                    <a:pt x="1144" y="443"/>
                  </a:lnTo>
                  <a:lnTo>
                    <a:pt x="1148" y="451"/>
                  </a:lnTo>
                  <a:lnTo>
                    <a:pt x="1152" y="459"/>
                  </a:lnTo>
                  <a:lnTo>
                    <a:pt x="1160" y="467"/>
                  </a:lnTo>
                  <a:lnTo>
                    <a:pt x="1152" y="476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91" name="Oval 57"/>
            <p:cNvSpPr>
              <a:spLocks noChangeArrowheads="1"/>
            </p:cNvSpPr>
            <p:nvPr/>
          </p:nvSpPr>
          <p:spPr bwMode="auto">
            <a:xfrm>
              <a:off x="6330950" y="1928813"/>
              <a:ext cx="50800" cy="5238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2" name="Oval 58"/>
            <p:cNvSpPr>
              <a:spLocks noChangeArrowheads="1"/>
            </p:cNvSpPr>
            <p:nvPr/>
          </p:nvSpPr>
          <p:spPr bwMode="auto">
            <a:xfrm>
              <a:off x="6673850" y="1581150"/>
              <a:ext cx="44450" cy="5715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3" name="Oval 59"/>
            <p:cNvSpPr>
              <a:spLocks noChangeArrowheads="1"/>
            </p:cNvSpPr>
            <p:nvPr/>
          </p:nvSpPr>
          <p:spPr bwMode="auto">
            <a:xfrm>
              <a:off x="7664450" y="1346200"/>
              <a:ext cx="63500" cy="381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4" name="Oval 60"/>
            <p:cNvSpPr>
              <a:spLocks noChangeArrowheads="1"/>
            </p:cNvSpPr>
            <p:nvPr/>
          </p:nvSpPr>
          <p:spPr bwMode="auto">
            <a:xfrm>
              <a:off x="6477000" y="1765300"/>
              <a:ext cx="57150" cy="5715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5" name="Oval 61"/>
            <p:cNvSpPr>
              <a:spLocks noChangeArrowheads="1"/>
            </p:cNvSpPr>
            <p:nvPr/>
          </p:nvSpPr>
          <p:spPr bwMode="auto">
            <a:xfrm>
              <a:off x="6559550" y="1651000"/>
              <a:ext cx="63500" cy="5715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6" name="Oval 62"/>
            <p:cNvSpPr>
              <a:spLocks noChangeArrowheads="1"/>
            </p:cNvSpPr>
            <p:nvPr/>
          </p:nvSpPr>
          <p:spPr bwMode="auto">
            <a:xfrm>
              <a:off x="6940550" y="1822450"/>
              <a:ext cx="63500" cy="508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7" name="Oval 78"/>
            <p:cNvSpPr>
              <a:spLocks noChangeArrowheads="1"/>
            </p:cNvSpPr>
            <p:nvPr/>
          </p:nvSpPr>
          <p:spPr bwMode="auto">
            <a:xfrm>
              <a:off x="6826250" y="1682750"/>
              <a:ext cx="63500" cy="635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8" name="Oval 79"/>
            <p:cNvSpPr>
              <a:spLocks noChangeArrowheads="1"/>
            </p:cNvSpPr>
            <p:nvPr/>
          </p:nvSpPr>
          <p:spPr bwMode="auto">
            <a:xfrm>
              <a:off x="6762750" y="1593850"/>
              <a:ext cx="63500" cy="635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10600" cy="1143000"/>
          </a:xfrm>
        </p:spPr>
        <p:txBody>
          <a:bodyPr/>
          <a:lstStyle/>
          <a:p>
            <a:r>
              <a:rPr lang="ru-RU" dirty="0" err="1" smtClean="0"/>
              <a:t>Многоагентные</a:t>
            </a:r>
            <a:r>
              <a:rPr lang="ru-RU" dirty="0" smtClean="0"/>
              <a:t> системы </a:t>
            </a:r>
            <a:endParaRPr lang="en-US" dirty="0" smtClean="0"/>
          </a:p>
        </p:txBody>
      </p:sp>
      <p:sp>
        <p:nvSpPr>
          <p:cNvPr id="12291" name="Content Placeholder 4"/>
          <p:cNvSpPr>
            <a:spLocks noGrp="1"/>
          </p:cNvSpPr>
          <p:nvPr>
            <p:ph idx="1"/>
          </p:nvPr>
        </p:nvSpPr>
        <p:spPr>
          <a:xfrm>
            <a:off x="304800" y="1676400"/>
            <a:ext cx="8458200" cy="4171950"/>
          </a:xfrm>
        </p:spPr>
        <p:txBody>
          <a:bodyPr/>
          <a:lstStyle/>
          <a:p>
            <a:r>
              <a:rPr lang="ru-RU" dirty="0" smtClean="0"/>
              <a:t> </a:t>
            </a:r>
            <a:r>
              <a:rPr lang="en-US" dirty="0" smtClean="0"/>
              <a:t>Swarm (</a:t>
            </a:r>
            <a:r>
              <a:rPr lang="ru-RU" dirty="0" smtClean="0"/>
              <a:t>рой)</a:t>
            </a:r>
          </a:p>
          <a:p>
            <a:endParaRPr lang="ru-RU" dirty="0" smtClean="0"/>
          </a:p>
          <a:p>
            <a:r>
              <a:rPr lang="ru-RU" dirty="0" smtClean="0"/>
              <a:t> Генетические алгоритмы</a:t>
            </a:r>
          </a:p>
          <a:p>
            <a:pPr lvl="1"/>
            <a:r>
              <a:rPr lang="ru-RU" dirty="0" smtClean="0"/>
              <a:t> Эволюция</a:t>
            </a:r>
          </a:p>
          <a:p>
            <a:pPr lvl="1"/>
            <a:r>
              <a:rPr lang="ru-RU" dirty="0" smtClean="0"/>
              <a:t> Генетическое программирование</a:t>
            </a:r>
          </a:p>
          <a:p>
            <a:r>
              <a:rPr lang="ru-RU" dirty="0" smtClean="0"/>
              <a:t> </a:t>
            </a:r>
            <a:r>
              <a:rPr lang="en-US" dirty="0" smtClean="0"/>
              <a:t>Ant Colony Optimization</a:t>
            </a:r>
            <a:endParaRPr lang="ru-RU" dirty="0" smtClean="0"/>
          </a:p>
          <a:p>
            <a:pPr lvl="1"/>
            <a:r>
              <a:rPr lang="ru-RU" dirty="0" smtClean="0"/>
              <a:t> Колония муравьев</a:t>
            </a:r>
            <a:endParaRPr lang="en-US" dirty="0" smtClean="0"/>
          </a:p>
          <a:p>
            <a:r>
              <a:rPr lang="ru-RU" dirty="0" smtClean="0"/>
              <a:t> </a:t>
            </a:r>
            <a:r>
              <a:rPr lang="en-US" dirty="0" smtClean="0"/>
              <a:t>Particle Swarm Optimization</a:t>
            </a:r>
            <a:endParaRPr lang="ru-RU" dirty="0" smtClean="0"/>
          </a:p>
          <a:p>
            <a:pPr lvl="1"/>
            <a:r>
              <a:rPr lang="ru-RU" dirty="0" smtClean="0"/>
              <a:t> Стаи птиц, косяки рыб</a:t>
            </a:r>
          </a:p>
          <a:p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10600" cy="1143000"/>
          </a:xfrm>
        </p:spPr>
        <p:txBody>
          <a:bodyPr/>
          <a:lstStyle/>
          <a:p>
            <a:r>
              <a:rPr lang="en-US" dirty="0" smtClean="0"/>
              <a:t>Particle Swarm Optimization</a:t>
            </a:r>
          </a:p>
        </p:txBody>
      </p:sp>
      <p:sp>
        <p:nvSpPr>
          <p:cNvPr id="12291" name="Content Placeholder 4"/>
          <p:cNvSpPr>
            <a:spLocks noGrp="1"/>
          </p:cNvSpPr>
          <p:nvPr>
            <p:ph idx="1"/>
          </p:nvPr>
        </p:nvSpPr>
        <p:spPr>
          <a:xfrm>
            <a:off x="304800" y="1885950"/>
            <a:ext cx="8458200" cy="4171950"/>
          </a:xfrm>
        </p:spPr>
        <p:txBody>
          <a:bodyPr/>
          <a:lstStyle/>
          <a:p>
            <a:r>
              <a:rPr lang="ru-RU" dirty="0" smtClean="0"/>
              <a:t> </a:t>
            </a:r>
            <a:r>
              <a:rPr lang="en-US" dirty="0" smtClean="0"/>
              <a:t>F(</a:t>
            </a:r>
            <a:r>
              <a:rPr lang="en-US" b="1" dirty="0" smtClean="0"/>
              <a:t>X</a:t>
            </a:r>
            <a:r>
              <a:rPr lang="en-US" dirty="0" smtClean="0"/>
              <a:t>), </a:t>
            </a:r>
            <a:r>
              <a:rPr lang="en-US" b="1" dirty="0" smtClean="0"/>
              <a:t>X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 R</a:t>
            </a:r>
            <a:r>
              <a:rPr lang="en-US" baseline="30000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, </a:t>
            </a:r>
            <a:r>
              <a:rPr lang="ru-RU" dirty="0" smtClean="0">
                <a:sym typeface="Symbol"/>
              </a:rPr>
              <a:t>найти минимум </a:t>
            </a:r>
            <a:r>
              <a:rPr lang="en-US" dirty="0" smtClean="0">
                <a:sym typeface="Symbol"/>
              </a:rPr>
              <a:t>F</a:t>
            </a:r>
            <a:endParaRPr lang="ru-RU" baseline="30000" dirty="0" smtClean="0">
              <a:sym typeface="Symbol"/>
            </a:endParaRPr>
          </a:p>
          <a:p>
            <a:pPr>
              <a:buNone/>
            </a:pPr>
            <a:endParaRPr lang="ru-RU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 </a:t>
            </a:r>
            <a:r>
              <a:rPr lang="ru-RU" dirty="0" smtClean="0">
                <a:sym typeface="Symbol"/>
              </a:rPr>
              <a:t>Рой частиц</a:t>
            </a:r>
          </a:p>
          <a:p>
            <a:pPr lvl="1"/>
            <a:r>
              <a:rPr lang="ru-RU" sz="2000" dirty="0" smtClean="0">
                <a:cs typeface="Courier New" pitchFamily="49" charset="0"/>
                <a:sym typeface="Symbol"/>
              </a:rPr>
              <a:t> Состоит из большого числа частиц</a:t>
            </a:r>
          </a:p>
          <a:p>
            <a:pPr lvl="1"/>
            <a:r>
              <a:rPr lang="ru-RU" sz="2000" dirty="0" smtClean="0">
                <a:cs typeface="Courier New" pitchFamily="49" charset="0"/>
                <a:sym typeface="Symbol"/>
              </a:rPr>
              <a:t> Координата лучшего решения роя </a:t>
            </a:r>
            <a:r>
              <a:rPr lang="en-US" sz="2000" dirty="0" smtClean="0">
                <a:cs typeface="Courier New" pitchFamily="49" charset="0"/>
                <a:sym typeface="Symbol"/>
              </a:rPr>
              <a:t>g[s]</a:t>
            </a:r>
          </a:p>
          <a:p>
            <a:r>
              <a:rPr lang="en-US" dirty="0" smtClean="0">
                <a:sym typeface="Symbol"/>
              </a:rPr>
              <a:t> k-</a:t>
            </a:r>
            <a:r>
              <a:rPr lang="ru-RU" dirty="0" err="1" smtClean="0">
                <a:sym typeface="Symbol"/>
              </a:rPr>
              <a:t>ая</a:t>
            </a:r>
            <a:r>
              <a:rPr lang="ru-RU" dirty="0" smtClean="0">
                <a:sym typeface="Symbol"/>
              </a:rPr>
              <a:t> частиц</a:t>
            </a:r>
            <a:r>
              <a:rPr lang="en-US" dirty="0" smtClean="0">
                <a:sym typeface="Symbol"/>
              </a:rPr>
              <a:t>:</a:t>
            </a:r>
          </a:p>
          <a:p>
            <a:pPr lvl="1"/>
            <a:r>
              <a:rPr lang="en-US" sz="2000" dirty="0" smtClean="0">
                <a:cs typeface="Courier New" pitchFamily="49" charset="0"/>
                <a:sym typeface="Symbol"/>
              </a:rPr>
              <a:t> </a:t>
            </a:r>
            <a:r>
              <a:rPr lang="ru-RU" sz="2000" dirty="0" smtClean="0">
                <a:cs typeface="Courier New" pitchFamily="49" charset="0"/>
                <a:sym typeface="Symbol"/>
              </a:rPr>
              <a:t>Координата </a:t>
            </a:r>
            <a:r>
              <a:rPr lang="en-US" sz="2000" dirty="0" err="1" smtClean="0">
                <a:cs typeface="Courier New" pitchFamily="49" charset="0"/>
                <a:sym typeface="Symbol"/>
              </a:rPr>
              <a:t>x</a:t>
            </a:r>
            <a:r>
              <a:rPr lang="en-US" sz="2000" baseline="-25000" dirty="0" err="1" smtClean="0">
                <a:cs typeface="Courier New" pitchFamily="49" charset="0"/>
                <a:sym typeface="Symbol"/>
              </a:rPr>
              <a:t>k</a:t>
            </a:r>
            <a:r>
              <a:rPr lang="en-US" sz="2000" dirty="0" smtClean="0">
                <a:cs typeface="Courier New" pitchFamily="49" charset="0"/>
                <a:sym typeface="Symbol"/>
              </a:rPr>
              <a:t>[s], s=1..N</a:t>
            </a:r>
            <a:endParaRPr lang="ru-RU" sz="2000" dirty="0" smtClean="0">
              <a:cs typeface="Courier New" pitchFamily="49" charset="0"/>
              <a:sym typeface="Symbol"/>
            </a:endParaRPr>
          </a:p>
          <a:p>
            <a:pPr lvl="1"/>
            <a:r>
              <a:rPr lang="ru-RU" sz="2000" dirty="0" smtClean="0">
                <a:cs typeface="Courier New" pitchFamily="49" charset="0"/>
                <a:sym typeface="Symbol"/>
              </a:rPr>
              <a:t> Скорость </a:t>
            </a:r>
            <a:r>
              <a:rPr lang="en-US" sz="2000" dirty="0" err="1" smtClean="0">
                <a:cs typeface="Courier New" pitchFamily="49" charset="0"/>
                <a:sym typeface="Symbol"/>
              </a:rPr>
              <a:t>v</a:t>
            </a:r>
            <a:r>
              <a:rPr lang="en-US" sz="2000" baseline="-25000" dirty="0" err="1" smtClean="0">
                <a:cs typeface="Courier New" pitchFamily="49" charset="0"/>
                <a:sym typeface="Symbol"/>
              </a:rPr>
              <a:t>k</a:t>
            </a:r>
            <a:r>
              <a:rPr lang="en-US" sz="2000" dirty="0" smtClean="0">
                <a:cs typeface="Courier New" pitchFamily="49" charset="0"/>
                <a:sym typeface="Symbol"/>
              </a:rPr>
              <a:t>[s]</a:t>
            </a:r>
            <a:endParaRPr lang="ru-RU" sz="2000" dirty="0" smtClean="0">
              <a:cs typeface="Courier New" pitchFamily="49" charset="0"/>
              <a:sym typeface="Symbol"/>
            </a:endParaRPr>
          </a:p>
          <a:p>
            <a:pPr lvl="1"/>
            <a:r>
              <a:rPr lang="ru-RU" sz="2000" dirty="0" smtClean="0">
                <a:cs typeface="Courier New" pitchFamily="49" charset="0"/>
                <a:sym typeface="Symbol"/>
              </a:rPr>
              <a:t> Координата лучшего решения для частицы </a:t>
            </a:r>
            <a:r>
              <a:rPr lang="en-US" sz="2000" dirty="0" smtClean="0">
                <a:cs typeface="Courier New" pitchFamily="49" charset="0"/>
                <a:sym typeface="Symbol"/>
              </a:rPr>
              <a:t>p</a:t>
            </a:r>
            <a:r>
              <a:rPr lang="en-US" sz="2000" baseline="-25000" dirty="0" smtClean="0">
                <a:cs typeface="Courier New" pitchFamily="49" charset="0"/>
                <a:sym typeface="Symbol"/>
              </a:rPr>
              <a:t>k</a:t>
            </a:r>
            <a:r>
              <a:rPr lang="en-US" sz="2000" dirty="0" smtClean="0">
                <a:cs typeface="Courier New" pitchFamily="49" charset="0"/>
                <a:sym typeface="Symbol"/>
              </a:rPr>
              <a:t>[s]</a:t>
            </a:r>
            <a:endParaRPr lang="en-US" sz="2000" baseline="-25000" dirty="0" smtClean="0">
              <a:cs typeface="Courier New" pitchFamily="49" charset="0"/>
              <a:sym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нейрона</a:t>
            </a:r>
            <a:endParaRPr lang="en-US" dirty="0" smtClean="0"/>
          </a:p>
        </p:txBody>
      </p:sp>
      <p:sp>
        <p:nvSpPr>
          <p:cNvPr id="12291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 </a:t>
            </a:r>
            <a:r>
              <a:rPr lang="ru-RU" dirty="0" smtClean="0"/>
              <a:t>входов</a:t>
            </a:r>
          </a:p>
          <a:p>
            <a:r>
              <a:rPr lang="ru-RU" dirty="0" smtClean="0"/>
              <a:t>1 выход</a:t>
            </a:r>
          </a:p>
          <a:p>
            <a:r>
              <a:rPr lang="en-US" dirty="0" smtClean="0"/>
              <a:t>N+1 </a:t>
            </a:r>
            <a:r>
              <a:rPr lang="ru-RU" dirty="0" smtClean="0"/>
              <a:t>вес</a:t>
            </a:r>
            <a:r>
              <a:rPr lang="en-US" dirty="0" smtClean="0"/>
              <a:t> (w</a:t>
            </a:r>
            <a:r>
              <a:rPr lang="en-US" baseline="-25000" dirty="0" smtClean="0"/>
              <a:t>0</a:t>
            </a:r>
            <a:r>
              <a:rPr lang="en-US" dirty="0" smtClean="0"/>
              <a:t>..w</a:t>
            </a:r>
            <a:r>
              <a:rPr lang="en-US" baseline="-25000" dirty="0" smtClean="0"/>
              <a:t>N</a:t>
            </a:r>
            <a:r>
              <a:rPr lang="en-US" dirty="0" smtClean="0"/>
              <a:t>)</a:t>
            </a: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6" name="Объект 55"/>
          <p:cNvGraphicFramePr>
            <a:graphicFrameLocks noChangeAspect="1"/>
          </p:cNvGraphicFramePr>
          <p:nvPr/>
        </p:nvGraphicFramePr>
        <p:xfrm>
          <a:off x="990600" y="4114800"/>
          <a:ext cx="3886200" cy="1484616"/>
        </p:xfrm>
        <a:graphic>
          <a:graphicData uri="http://schemas.openxmlformats.org/presentationml/2006/ole">
            <p:oleObj spid="_x0000_s1051" name="Формула" r:id="rId4" imgW="1130040" imgH="431640" progId="Equation.3">
              <p:embed/>
            </p:oleObj>
          </a:graphicData>
        </a:graphic>
      </p:graphicFrame>
      <p:graphicFrame>
        <p:nvGraphicFramePr>
          <p:cNvPr id="57" name="Объект 56"/>
          <p:cNvGraphicFramePr>
            <a:graphicFrameLocks noChangeAspect="1"/>
          </p:cNvGraphicFramePr>
          <p:nvPr/>
        </p:nvGraphicFramePr>
        <p:xfrm>
          <a:off x="990600" y="5715000"/>
          <a:ext cx="2436813" cy="768350"/>
        </p:xfrm>
        <a:graphic>
          <a:graphicData uri="http://schemas.openxmlformats.org/presentationml/2006/ole">
            <p:oleObj spid="_x0000_s1052" name="Формула" r:id="rId5" imgW="685800" imgH="215640" progId="Equation.3">
              <p:embed/>
            </p:oleObj>
          </a:graphicData>
        </a:graphic>
      </p:graphicFrame>
      <p:grpSp>
        <p:nvGrpSpPr>
          <p:cNvPr id="18" name="Группа 17"/>
          <p:cNvGrpSpPr/>
          <p:nvPr/>
        </p:nvGrpSpPr>
        <p:grpSpPr>
          <a:xfrm>
            <a:off x="4953000" y="1562100"/>
            <a:ext cx="3864493" cy="3048000"/>
            <a:chOff x="4800600" y="2133600"/>
            <a:chExt cx="3864493" cy="3048000"/>
          </a:xfrm>
        </p:grpSpPr>
        <p:grpSp>
          <p:nvGrpSpPr>
            <p:cNvPr id="19" name="Group 36"/>
            <p:cNvGrpSpPr>
              <a:grpSpLocks noChangeAspect="1"/>
            </p:cNvGrpSpPr>
            <p:nvPr/>
          </p:nvGrpSpPr>
          <p:grpSpPr bwMode="auto">
            <a:xfrm>
              <a:off x="5029200" y="2133600"/>
              <a:ext cx="3610708" cy="3048000"/>
              <a:chOff x="4712" y="5553"/>
              <a:chExt cx="2847" cy="2404"/>
            </a:xfrm>
          </p:grpSpPr>
          <p:sp>
            <p:nvSpPr>
              <p:cNvPr id="29" name="AutoShape 37"/>
              <p:cNvSpPr>
                <a:spLocks noChangeAspect="1" noChangeArrowheads="1"/>
              </p:cNvSpPr>
              <p:nvPr/>
            </p:nvSpPr>
            <p:spPr bwMode="auto">
              <a:xfrm>
                <a:off x="4712" y="5553"/>
                <a:ext cx="2847" cy="2404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grpSp>
            <p:nvGrpSpPr>
              <p:cNvPr id="31" name="Group 38"/>
              <p:cNvGrpSpPr>
                <a:grpSpLocks/>
              </p:cNvGrpSpPr>
              <p:nvPr/>
            </p:nvGrpSpPr>
            <p:grpSpPr bwMode="auto">
              <a:xfrm>
                <a:off x="4712" y="5664"/>
                <a:ext cx="2847" cy="2034"/>
                <a:chOff x="4712" y="5664"/>
                <a:chExt cx="2847" cy="2034"/>
              </a:xfrm>
            </p:grpSpPr>
            <p:sp>
              <p:nvSpPr>
                <p:cNvPr id="32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7023" y="6479"/>
                  <a:ext cx="536" cy="463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ru-RU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3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4712" y="5664"/>
                  <a:ext cx="666" cy="68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ru-RU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4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712" y="7126"/>
                  <a:ext cx="629" cy="57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ru-RU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5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5840" y="6462"/>
                  <a:ext cx="758" cy="57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ru-RU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36" name="AutoShape 43"/>
                <p:cNvCxnSpPr>
                  <a:cxnSpLocks noChangeShapeType="1"/>
                  <a:stCxn id="39" idx="6"/>
                </p:cNvCxnSpPr>
                <p:nvPr/>
              </p:nvCxnSpPr>
              <p:spPr bwMode="auto">
                <a:xfrm>
                  <a:off x="6616" y="6738"/>
                  <a:ext cx="499" cy="1"/>
                </a:xfrm>
                <a:prstGeom prst="straightConnector1">
                  <a:avLst/>
                </a:prstGeom>
                <a:noFill/>
                <a:ln w="63500">
                  <a:solidFill>
                    <a:srgbClr val="000000"/>
                  </a:solidFill>
                  <a:round/>
                  <a:headEnd/>
                  <a:tailEnd type="stealth" w="med" len="med"/>
                </a:ln>
              </p:spPr>
            </p:cxnSp>
            <p:cxnSp>
              <p:nvCxnSpPr>
                <p:cNvPr id="38" name="AutoShape 44"/>
                <p:cNvCxnSpPr>
                  <a:cxnSpLocks noChangeShapeType="1"/>
                  <a:stCxn id="39" idx="2"/>
                </p:cNvCxnSpPr>
                <p:nvPr/>
              </p:nvCxnSpPr>
              <p:spPr bwMode="auto">
                <a:xfrm flipH="1">
                  <a:off x="5322" y="6738"/>
                  <a:ext cx="499" cy="1"/>
                </a:xfrm>
                <a:prstGeom prst="straightConnector1">
                  <a:avLst/>
                </a:prstGeom>
                <a:noFill/>
                <a:ln w="63500">
                  <a:solidFill>
                    <a:srgbClr val="000000"/>
                  </a:solidFill>
                  <a:round/>
                  <a:headEnd type="stealth" w="med" len="med"/>
                  <a:tailEnd/>
                </a:ln>
              </p:spPr>
            </p:cxnSp>
            <p:sp>
              <p:nvSpPr>
                <p:cNvPr id="39" name="Oval 45"/>
                <p:cNvSpPr>
                  <a:spLocks noChangeArrowheads="1"/>
                </p:cNvSpPr>
                <p:nvPr/>
              </p:nvSpPr>
              <p:spPr bwMode="auto">
                <a:xfrm>
                  <a:off x="5840" y="6349"/>
                  <a:ext cx="758" cy="777"/>
                </a:xfrm>
                <a:prstGeom prst="ellipse">
                  <a:avLst/>
                </a:prstGeom>
                <a:noFill/>
                <a:ln w="635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cxnSp>
              <p:nvCxnSpPr>
                <p:cNvPr id="41" name="AutoShape 46"/>
                <p:cNvCxnSpPr>
                  <a:cxnSpLocks noChangeShapeType="1"/>
                  <a:stCxn id="39" idx="1"/>
                  <a:endCxn id="33" idx="3"/>
                </p:cNvCxnSpPr>
                <p:nvPr/>
              </p:nvCxnSpPr>
              <p:spPr bwMode="auto">
                <a:xfrm flipH="1" flipV="1">
                  <a:off x="5378" y="6007"/>
                  <a:ext cx="573" cy="437"/>
                </a:xfrm>
                <a:prstGeom prst="straightConnector1">
                  <a:avLst/>
                </a:prstGeom>
                <a:noFill/>
                <a:ln w="63500">
                  <a:solidFill>
                    <a:srgbClr val="000000"/>
                  </a:solidFill>
                  <a:round/>
                  <a:headEnd type="stealth" w="med" len="med"/>
                  <a:tailEnd/>
                </a:ln>
              </p:spPr>
            </p:cxnSp>
            <p:cxnSp>
              <p:nvCxnSpPr>
                <p:cNvPr id="47" name="AutoShape 47"/>
                <p:cNvCxnSpPr>
                  <a:cxnSpLocks noChangeShapeType="1"/>
                  <a:stCxn id="39" idx="3"/>
                </p:cNvCxnSpPr>
                <p:nvPr/>
              </p:nvCxnSpPr>
              <p:spPr bwMode="auto">
                <a:xfrm flipH="1">
                  <a:off x="5341" y="7031"/>
                  <a:ext cx="610" cy="407"/>
                </a:xfrm>
                <a:prstGeom prst="straightConnector1">
                  <a:avLst/>
                </a:prstGeom>
                <a:noFill/>
                <a:ln w="63500">
                  <a:solidFill>
                    <a:srgbClr val="000000"/>
                  </a:solidFill>
                  <a:round/>
                  <a:headEnd type="stealth" w="med" len="med"/>
                  <a:tailEnd/>
                </a:ln>
              </p:spPr>
            </p:cxnSp>
            <p:sp>
              <p:nvSpPr>
                <p:cNvPr id="48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4712" y="6479"/>
                  <a:ext cx="666" cy="553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ru-RU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20" name="Прямоугольник 19"/>
            <p:cNvSpPr/>
            <p:nvPr/>
          </p:nvSpPr>
          <p:spPr>
            <a:xfrm>
              <a:off x="6629400" y="3200400"/>
              <a:ext cx="587893" cy="76944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chemeClr val="bg1"/>
              </a:extrusionClr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ru-RU" sz="4400" b="1" cap="none" spc="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∑</a:t>
              </a:r>
              <a:endParaRPr lang="ru-RU" sz="4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8077200" y="3200400"/>
              <a:ext cx="587893" cy="76944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chemeClr val="bg1"/>
              </a:extrusionClr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Y</a:t>
              </a:r>
              <a:endParaRPr lang="ru-RU" sz="4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4800600" y="2286000"/>
              <a:ext cx="892693" cy="76944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chemeClr val="bg1"/>
              </a:extrusionClr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X</a:t>
              </a:r>
              <a:r>
                <a:rPr lang="en-US" sz="4400" b="1" baseline="-2500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1</a:t>
              </a:r>
              <a:endParaRPr lang="ru-RU" sz="4400" b="1" cap="none" spc="0" baseline="-250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23" name="Прямоугольник 22"/>
            <p:cNvSpPr/>
            <p:nvPr/>
          </p:nvSpPr>
          <p:spPr>
            <a:xfrm>
              <a:off x="4800600" y="3200400"/>
              <a:ext cx="968893" cy="76944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chemeClr val="bg1"/>
              </a:extrusionClr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b="1" dirty="0" err="1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X</a:t>
              </a:r>
              <a:r>
                <a:rPr lang="en-US" sz="4400" b="1" baseline="-25000" dirty="0" err="1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m</a:t>
              </a:r>
              <a:endParaRPr lang="ru-RU" sz="4400" b="1" cap="none" spc="0" baseline="-250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24" name="Прямоугольник 23"/>
            <p:cNvSpPr/>
            <p:nvPr/>
          </p:nvSpPr>
          <p:spPr>
            <a:xfrm>
              <a:off x="4800600" y="4191000"/>
              <a:ext cx="892693" cy="76944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chemeClr val="bg1"/>
              </a:extrusionClr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X</a:t>
              </a:r>
              <a:r>
                <a:rPr lang="en-US" sz="4400" b="1" baseline="-2500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N</a:t>
              </a:r>
              <a:endParaRPr lang="ru-RU" sz="4400" b="1" cap="none" spc="0" baseline="-250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25" name="Прямоугольник 24"/>
            <p:cNvSpPr/>
            <p:nvPr/>
          </p:nvSpPr>
          <p:spPr>
            <a:xfrm>
              <a:off x="4876800" y="2743200"/>
              <a:ext cx="740293" cy="584775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chemeClr val="bg1"/>
              </a:extrusionClr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…</a:t>
              </a:r>
              <a:endParaRPr lang="ru-RU" sz="3200" b="1" cap="none" spc="0" baseline="-250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27" name="Прямоугольник 26"/>
            <p:cNvSpPr/>
            <p:nvPr/>
          </p:nvSpPr>
          <p:spPr>
            <a:xfrm>
              <a:off x="4876800" y="3733800"/>
              <a:ext cx="740293" cy="584775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chemeClr val="bg1"/>
              </a:extrusionClr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…</a:t>
              </a:r>
              <a:endParaRPr lang="ru-RU" sz="3200" b="1" cap="none" spc="0" baseline="-250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10600" cy="1143000"/>
          </a:xfrm>
        </p:spPr>
        <p:txBody>
          <a:bodyPr/>
          <a:lstStyle/>
          <a:p>
            <a:r>
              <a:rPr lang="en-US" dirty="0" smtClean="0"/>
              <a:t>Particle Swarm Optimization</a:t>
            </a:r>
          </a:p>
        </p:txBody>
      </p:sp>
      <p:sp>
        <p:nvSpPr>
          <p:cNvPr id="12291" name="Content Placeholder 4"/>
          <p:cNvSpPr>
            <a:spLocks noGrp="1"/>
          </p:cNvSpPr>
          <p:nvPr>
            <p:ph idx="1"/>
          </p:nvPr>
        </p:nvSpPr>
        <p:spPr>
          <a:xfrm>
            <a:off x="304800" y="1600200"/>
            <a:ext cx="8458200" cy="4743450"/>
          </a:xfrm>
        </p:spPr>
        <p:txBody>
          <a:bodyPr/>
          <a:lstStyle/>
          <a:p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Для всех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k: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Инициализировать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aseline="-25000" dirty="0" smtClean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aseline="-25000" dirty="0" err="1" smtClean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  <a:sym typeface="Symbol"/>
              </a:rPr>
              <a:t>;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baseline="-25000" dirty="0" smtClean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  <a:sym typeface="Symbol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aseline="-25000" dirty="0" smtClean="0">
                <a:latin typeface="Courier New" pitchFamily="49" charset="0"/>
                <a:cs typeface="Courier New" pitchFamily="49" charset="0"/>
              </a:rPr>
              <a:t>k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Пусть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g = p</a:t>
            </a:r>
            <a:r>
              <a:rPr lang="en-US" sz="2400" b="1" baseline="-25000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 F(p</a:t>
            </a:r>
            <a:r>
              <a:rPr lang="en-US" sz="2400" b="1" baseline="-25000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 = min 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среди всех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400" b="1" baseline="-25000" dirty="0" smtClean="0">
                <a:latin typeface="Courier New" pitchFamily="49" charset="0"/>
                <a:cs typeface="Courier New" pitchFamily="49" charset="0"/>
              </a:rPr>
              <a:t>k</a:t>
            </a:r>
            <a:endParaRPr lang="ru-RU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(*) 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  <a:sym typeface="Symbol"/>
              </a:rPr>
              <a:t>Для всех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Symbol"/>
              </a:rPr>
              <a:t>k</a:t>
            </a:r>
            <a:endParaRPr lang="ru-RU" sz="2400" b="1" dirty="0" smtClean="0">
              <a:latin typeface="Courier New" pitchFamily="49" charset="0"/>
              <a:cs typeface="Courier New" pitchFamily="49" charset="0"/>
              <a:sym typeface="Symbol"/>
            </a:endParaRPr>
          </a:p>
          <a:p>
            <a:pPr lvl="1"/>
            <a:r>
              <a:rPr lang="ru-RU" sz="2000" b="1" dirty="0" smtClean="0">
                <a:latin typeface="Courier New" pitchFamily="49" charset="0"/>
                <a:cs typeface="Courier New" pitchFamily="49" charset="0"/>
                <a:sym typeface="Symbol"/>
              </a:rPr>
              <a:t> Выбрать векторы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b="1" baseline="-25000" dirty="0" err="1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Symbol"/>
              </a:rPr>
              <a:t>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b="1" baseline="-25000" dirty="0" err="1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Symbol"/>
              </a:rPr>
              <a:t> 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  <a:sym typeface="Symbol"/>
              </a:rPr>
              <a:t>как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Symbol"/>
              </a:rPr>
              <a:t>U</a:t>
            </a:r>
            <a:r>
              <a:rPr lang="en-US" sz="2000" b="1" baseline="30000" dirty="0" smtClean="0">
                <a:latin typeface="Courier New" pitchFamily="49" charset="0"/>
                <a:cs typeface="Courier New" pitchFamily="49" charset="0"/>
                <a:sym typeface="Symbol"/>
              </a:rPr>
              <a:t>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Symbol"/>
              </a:rPr>
              <a:t>(0,1)</a:t>
            </a:r>
            <a:endParaRPr lang="ru-RU" sz="2000" b="1" dirty="0" smtClean="0">
              <a:latin typeface="Courier New" pitchFamily="49" charset="0"/>
              <a:cs typeface="Courier New" pitchFamily="49" charset="0"/>
              <a:sym typeface="Symbol"/>
            </a:endParaRPr>
          </a:p>
          <a:p>
            <a:pPr lvl="1"/>
            <a:r>
              <a:rPr lang="ru-RU" sz="2000" b="1" dirty="0" smtClean="0">
                <a:latin typeface="Courier New" pitchFamily="49" charset="0"/>
                <a:cs typeface="Courier New" pitchFamily="49" charset="0"/>
                <a:sym typeface="Symbol"/>
              </a:rPr>
              <a:t> Для всех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Symbol"/>
              </a:rPr>
              <a:t>s:</a:t>
            </a:r>
          </a:p>
          <a:p>
            <a:pPr lvl="2"/>
            <a:r>
              <a:rPr lang="en-US" sz="1600" dirty="0" smtClean="0">
                <a:latin typeface="Courier New" pitchFamily="49" charset="0"/>
                <a:cs typeface="Courier New" pitchFamily="49" charset="0"/>
                <a:sym typeface="Symbol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  <a:sym typeface="Symbol"/>
              </a:rPr>
              <a:t>[s] = </a:t>
            </a:r>
            <a:r>
              <a:rPr lang="en-US" sz="1600" b="1" dirty="0" smtClean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  <a:sym typeface="Symbol"/>
              </a:rPr>
              <a:t>a</a:t>
            </a:r>
            <a:r>
              <a:rPr lang="en-US" sz="1600" b="1" baseline="-25000" dirty="0" smtClean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  <a:sym typeface="Symbol"/>
              </a:rPr>
              <a:t>p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  <a:sym typeface="Symbol"/>
              </a:rPr>
              <a:t>*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baseline="-25000" dirty="0" err="1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  <a:sym typeface="Symbol"/>
              </a:rPr>
              <a:t>[s] * 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600" baseline="-25000" dirty="0" smtClean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  <a:sym typeface="Symbol"/>
              </a:rPr>
              <a:t>[s] –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baseline="-25000" dirty="0" smtClean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  <a:sym typeface="Symbol"/>
              </a:rPr>
              <a:t>[s])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  <a:sym typeface="Symbol"/>
              </a:rPr>
              <a:t>	</a:t>
            </a:r>
            <a:r>
              <a:rPr lang="ru-RU" sz="1600" dirty="0" smtClean="0">
                <a:cs typeface="Courier New" pitchFamily="49" charset="0"/>
                <a:sym typeface="Symbol"/>
              </a:rPr>
              <a:t>– индивидуальное </a:t>
            </a:r>
            <a:r>
              <a:rPr lang="ru-RU" sz="1600" dirty="0" err="1" smtClean="0">
                <a:cs typeface="Courier New" pitchFamily="49" charset="0"/>
                <a:sym typeface="Symbol"/>
              </a:rPr>
              <a:t>пов-е</a:t>
            </a:r>
            <a:endParaRPr lang="en-US" sz="1600" dirty="0" smtClean="0">
              <a:latin typeface="Courier New" pitchFamily="49" charset="0"/>
              <a:cs typeface="Courier New" pitchFamily="49" charset="0"/>
              <a:sym typeface="Symbol"/>
            </a:endParaRPr>
          </a:p>
          <a:p>
            <a:pPr lvl="2"/>
            <a:r>
              <a:rPr lang="en-US" sz="1600" dirty="0" smtClean="0">
                <a:latin typeface="Courier New" pitchFamily="49" charset="0"/>
                <a:cs typeface="Courier New" pitchFamily="49" charset="0"/>
                <a:sym typeface="Symbol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  <a:sym typeface="Symbol"/>
              </a:rPr>
              <a:t>vs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  <a:sym typeface="Symbol"/>
              </a:rPr>
              <a:t>[s] = </a:t>
            </a:r>
            <a:r>
              <a:rPr lang="en-US" sz="1600" b="1" dirty="0" err="1" smtClean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  <a:sym typeface="Symbol"/>
              </a:rPr>
              <a:t>a</a:t>
            </a:r>
            <a:r>
              <a:rPr lang="en-US" sz="1600" b="1" baseline="-25000" dirty="0" err="1" smtClean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  <a:sym typeface="Symbol"/>
              </a:rPr>
              <a:t>g</a:t>
            </a:r>
            <a:r>
              <a:rPr lang="en-US" sz="1600" b="1" baseline="-25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Symbol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  <a:sym typeface="Symbol"/>
              </a:rPr>
              <a:t>*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baseline="-25000" dirty="0" err="1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  <a:sym typeface="Symbol"/>
              </a:rPr>
              <a:t>[s] * 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g[s]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  <a:sym typeface="Symbol"/>
              </a:rPr>
              <a:t>–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baseline="-25000" dirty="0" smtClean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  <a:sym typeface="Symbol"/>
              </a:rPr>
              <a:t>[s])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  <a:sym typeface="Symbol"/>
              </a:rPr>
              <a:t>	</a:t>
            </a:r>
            <a:r>
              <a:rPr lang="ru-RU" sz="1600" dirty="0" smtClean="0">
                <a:cs typeface="Courier New" pitchFamily="49" charset="0"/>
                <a:sym typeface="Symbol"/>
              </a:rPr>
              <a:t>– социальное поведение</a:t>
            </a:r>
            <a:endParaRPr lang="en-US" sz="1600" dirty="0" smtClean="0">
              <a:latin typeface="Courier New" pitchFamily="49" charset="0"/>
              <a:cs typeface="Courier New" pitchFamily="49" charset="0"/>
              <a:sym typeface="Symbol"/>
            </a:endParaRPr>
          </a:p>
          <a:p>
            <a:pPr lvl="2"/>
            <a:r>
              <a:rPr lang="en-US" sz="1600" dirty="0" smtClean="0">
                <a:latin typeface="Courier New" pitchFamily="49" charset="0"/>
                <a:cs typeface="Courier New" pitchFamily="49" charset="0"/>
                <a:sym typeface="Symbol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1600" baseline="-25000" dirty="0" err="1" smtClean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  <a:sym typeface="Symbol"/>
              </a:rPr>
              <a:t>[s] = </a:t>
            </a:r>
            <a:r>
              <a:rPr lang="en-US" sz="1600" b="1" dirty="0" smtClean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  <a:sym typeface="Symbol"/>
              </a:rPr>
              <a:t>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  <a:sym typeface="Symbol"/>
              </a:rPr>
              <a:t> *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1600" baseline="-25000" dirty="0" err="1" smtClean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  <a:sym typeface="Symbol"/>
              </a:rPr>
              <a:t>[s] +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  <a:sym typeface="Symbol"/>
              </a:rPr>
              <a:t>[s] +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  <a:sym typeface="Symbol"/>
              </a:rPr>
              <a:t>vs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  <a:sym typeface="Symbol"/>
              </a:rPr>
              <a:t>[s] </a:t>
            </a:r>
          </a:p>
          <a:p>
            <a:pPr lvl="2"/>
            <a:r>
              <a:rPr lang="en-US" sz="1600" dirty="0" smtClean="0">
                <a:latin typeface="Courier New" pitchFamily="49" charset="0"/>
                <a:cs typeface="Courier New" pitchFamily="49" charset="0"/>
                <a:sym typeface="Symbol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baseline="-25000" dirty="0" smtClean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  <a:sym typeface="Symbol"/>
              </a:rPr>
              <a:t>[s]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1600" baseline="-25000" dirty="0" err="1" smtClean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  <a:sym typeface="Symbol"/>
              </a:rPr>
              <a:t>[s] 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  <a:sym typeface="Symbol"/>
              </a:rPr>
              <a:t> 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  <a:sym typeface="Symbol"/>
              </a:rPr>
              <a:t>Для всех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Symbol"/>
              </a:rPr>
              <a:t>k:</a:t>
            </a:r>
          </a:p>
          <a:p>
            <a:pPr lvl="1"/>
            <a:r>
              <a:rPr lang="ru-RU" sz="2000" dirty="0" smtClean="0">
                <a:latin typeface="Courier New" pitchFamily="49" charset="0"/>
                <a:cs typeface="Courier New" pitchFamily="49" charset="0"/>
                <a:sym typeface="Symbol"/>
              </a:rPr>
              <a:t> Если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  <a:sym typeface="Symbol"/>
              </a:rPr>
              <a:t>F(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aseline="-25000" dirty="0" smtClean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  <a:sym typeface="Symbol"/>
              </a:rPr>
              <a:t>) &lt; F(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baseline="-25000" dirty="0" smtClean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  <a:sym typeface="Symbol"/>
              </a:rPr>
              <a:t>), 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  <a:sym typeface="Symbol"/>
              </a:rPr>
              <a:t>то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baseline="-25000" dirty="0" smtClean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  <a:sym typeface="Symbol"/>
              </a:rPr>
              <a:t>=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aseline="-25000" dirty="0" smtClean="0">
                <a:latin typeface="Courier New" pitchFamily="49" charset="0"/>
                <a:cs typeface="Courier New" pitchFamily="49" charset="0"/>
              </a:rPr>
              <a:t>k</a:t>
            </a:r>
            <a:endParaRPr lang="en-US" sz="2000" dirty="0" smtClean="0">
              <a:latin typeface="Courier New" pitchFamily="49" charset="0"/>
              <a:cs typeface="Courier New" pitchFamily="49" charset="0"/>
              <a:sym typeface="Symbol"/>
            </a:endParaRPr>
          </a:p>
          <a:p>
            <a:pPr lvl="1"/>
            <a:r>
              <a:rPr lang="ru-RU" sz="2000" dirty="0" smtClean="0">
                <a:latin typeface="Courier New" pitchFamily="49" charset="0"/>
                <a:cs typeface="Courier New" pitchFamily="49" charset="0"/>
                <a:sym typeface="Symbol"/>
              </a:rPr>
              <a:t> Если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  <a:sym typeface="Symbol"/>
              </a:rPr>
              <a:t>F(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aseline="-25000" dirty="0" smtClean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  <a:sym typeface="Symbol"/>
              </a:rPr>
              <a:t>) &lt; F(g), 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  <a:sym typeface="Symbol"/>
              </a:rPr>
              <a:t>то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  <a:sym typeface="Symbol"/>
              </a:rPr>
              <a:t>g=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aseline="-25000" dirty="0" smtClean="0">
                <a:latin typeface="Courier New" pitchFamily="49" charset="0"/>
                <a:cs typeface="Courier New" pitchFamily="49" charset="0"/>
              </a:rPr>
              <a:t>k</a:t>
            </a:r>
            <a:endParaRPr lang="ru-RU" sz="2000" baseline="-25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2400" b="1" dirty="0" smtClean="0">
                <a:latin typeface="Courier New" pitchFamily="49" charset="0"/>
                <a:cs typeface="Courier New" pitchFamily="49" charset="0"/>
                <a:sym typeface="Symbol"/>
              </a:rPr>
              <a:t>Остановиться или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  <a:sym typeface="Symbol"/>
              </a:rPr>
              <a:t>goto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Symbol"/>
              </a:rPr>
              <a:t> </a:t>
            </a:r>
            <a:r>
              <a:rPr lang="ru-RU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(*)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  <a:sym typeface="Symbol"/>
              </a:rPr>
              <a:t> </a:t>
            </a:r>
            <a:endParaRPr lang="en-US" sz="2400" b="1" dirty="0" smtClean="0">
              <a:latin typeface="Courier New" pitchFamily="49" charset="0"/>
              <a:cs typeface="Courier New" pitchFamily="49" charset="0"/>
              <a:sym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10600" cy="1143000"/>
          </a:xfrm>
        </p:spPr>
        <p:txBody>
          <a:bodyPr/>
          <a:lstStyle/>
          <a:p>
            <a:r>
              <a:rPr lang="en-US" dirty="0" smtClean="0"/>
              <a:t>CUDA</a:t>
            </a:r>
          </a:p>
        </p:txBody>
      </p:sp>
      <p:sp>
        <p:nvSpPr>
          <p:cNvPr id="12291" name="Content Placeholder 4"/>
          <p:cNvSpPr>
            <a:spLocks noGrp="1"/>
          </p:cNvSpPr>
          <p:nvPr>
            <p:ph idx="1"/>
          </p:nvPr>
        </p:nvSpPr>
        <p:spPr>
          <a:xfrm>
            <a:off x="304800" y="1885950"/>
            <a:ext cx="8458200" cy="417195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ru-RU" dirty="0" smtClean="0"/>
              <a:t>Многократное вычисление значения целевой функции </a:t>
            </a:r>
            <a:r>
              <a:rPr lang="en-US" dirty="0" smtClean="0"/>
              <a:t>F</a:t>
            </a:r>
          </a:p>
          <a:p>
            <a:r>
              <a:rPr lang="en-US" dirty="0" smtClean="0"/>
              <a:t> </a:t>
            </a:r>
            <a:r>
              <a:rPr lang="ru-RU" dirty="0" smtClean="0"/>
              <a:t>Большое число роев и частиц</a:t>
            </a:r>
          </a:p>
          <a:p>
            <a:pPr>
              <a:buNone/>
            </a:pPr>
            <a:endParaRPr lang="ru-RU" dirty="0" smtClean="0"/>
          </a:p>
          <a:p>
            <a:pPr lvl="1"/>
            <a:endParaRPr lang="ru-R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10600" cy="1143000"/>
          </a:xfrm>
        </p:spPr>
        <p:txBody>
          <a:bodyPr/>
          <a:lstStyle/>
          <a:p>
            <a:r>
              <a:rPr lang="ru-RU" dirty="0" smtClean="0"/>
              <a:t>Генетическое программирование</a:t>
            </a:r>
            <a:endParaRPr lang="en-US" dirty="0" smtClean="0"/>
          </a:p>
        </p:txBody>
      </p:sp>
      <p:sp>
        <p:nvSpPr>
          <p:cNvPr id="12291" name="Content Placeholder 4"/>
          <p:cNvSpPr>
            <a:spLocks noGrp="1"/>
          </p:cNvSpPr>
          <p:nvPr>
            <p:ph idx="1"/>
          </p:nvPr>
        </p:nvSpPr>
        <p:spPr>
          <a:xfrm>
            <a:off x="304800" y="1885950"/>
            <a:ext cx="8458200" cy="417195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ru-RU" dirty="0" smtClean="0"/>
              <a:t>Эволюция программ</a:t>
            </a:r>
          </a:p>
          <a:p>
            <a:r>
              <a:rPr lang="ru-RU" dirty="0" smtClean="0"/>
              <a:t> Каждая программа оценивается</a:t>
            </a:r>
          </a:p>
          <a:p>
            <a:r>
              <a:rPr lang="ru-RU" dirty="0" smtClean="0"/>
              <a:t> Программы обмениваются кусками кода</a:t>
            </a:r>
          </a:p>
          <a:p>
            <a:r>
              <a:rPr lang="ru-RU" dirty="0" smtClean="0"/>
              <a:t> Выделение «хороших» кусков кода </a:t>
            </a:r>
          </a:p>
          <a:p>
            <a:pPr lvl="1"/>
            <a:endParaRPr lang="ru-RU" sz="2400" dirty="0" smtClean="0"/>
          </a:p>
        </p:txBody>
      </p: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1066800" y="4495800"/>
            <a:ext cx="1779588" cy="1708150"/>
            <a:chOff x="3124" y="3071"/>
            <a:chExt cx="1121" cy="1076"/>
          </a:xfrm>
        </p:grpSpPr>
        <p:sp>
          <p:nvSpPr>
            <p:cNvPr id="5" name="Line 25"/>
            <p:cNvSpPr>
              <a:spLocks noChangeShapeType="1"/>
            </p:cNvSpPr>
            <p:nvPr/>
          </p:nvSpPr>
          <p:spPr bwMode="auto">
            <a:xfrm flipH="1">
              <a:off x="3456" y="3792"/>
              <a:ext cx="14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6" name="Line 26"/>
            <p:cNvSpPr>
              <a:spLocks noChangeShapeType="1"/>
            </p:cNvSpPr>
            <p:nvPr/>
          </p:nvSpPr>
          <p:spPr bwMode="auto">
            <a:xfrm>
              <a:off x="3696" y="3792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7" name="Line 27"/>
            <p:cNvSpPr>
              <a:spLocks noChangeShapeType="1"/>
            </p:cNvSpPr>
            <p:nvPr/>
          </p:nvSpPr>
          <p:spPr bwMode="auto">
            <a:xfrm flipH="1">
              <a:off x="3696" y="3504"/>
              <a:ext cx="14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8" name="Line 28"/>
            <p:cNvSpPr>
              <a:spLocks noChangeShapeType="1"/>
            </p:cNvSpPr>
            <p:nvPr/>
          </p:nvSpPr>
          <p:spPr bwMode="auto">
            <a:xfrm>
              <a:off x="3936" y="3504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9" name="Line 29"/>
            <p:cNvSpPr>
              <a:spLocks noChangeShapeType="1"/>
            </p:cNvSpPr>
            <p:nvPr/>
          </p:nvSpPr>
          <p:spPr bwMode="auto">
            <a:xfrm>
              <a:off x="3696" y="3216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0" name="Line 30"/>
            <p:cNvSpPr>
              <a:spLocks noChangeShapeType="1"/>
            </p:cNvSpPr>
            <p:nvPr/>
          </p:nvSpPr>
          <p:spPr bwMode="auto">
            <a:xfrm flipH="1">
              <a:off x="3456" y="3216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grpSp>
          <p:nvGrpSpPr>
            <p:cNvPr id="11" name="Group 33"/>
            <p:cNvGrpSpPr>
              <a:grpSpLocks/>
            </p:cNvGrpSpPr>
            <p:nvPr/>
          </p:nvGrpSpPr>
          <p:grpSpPr bwMode="auto">
            <a:xfrm>
              <a:off x="3542" y="3071"/>
              <a:ext cx="198" cy="212"/>
              <a:chOff x="3542" y="3071"/>
              <a:chExt cx="198" cy="212"/>
            </a:xfrm>
          </p:grpSpPr>
          <p:sp>
            <p:nvSpPr>
              <p:cNvPr id="38" name="Oval 31"/>
              <p:cNvSpPr>
                <a:spLocks noChangeArrowheads="1"/>
              </p:cNvSpPr>
              <p:nvPr/>
            </p:nvSpPr>
            <p:spPr bwMode="auto">
              <a:xfrm>
                <a:off x="3556" y="3076"/>
                <a:ext cx="184" cy="18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9" name="Rectangle 32"/>
              <p:cNvSpPr>
                <a:spLocks noChangeArrowheads="1"/>
              </p:cNvSpPr>
              <p:nvPr/>
            </p:nvSpPr>
            <p:spPr bwMode="auto">
              <a:xfrm>
                <a:off x="3542" y="3071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defTabSz="762000"/>
                <a:r>
                  <a:rPr lang="ru-RU" sz="1600">
                    <a:latin typeface="Arial" pitchFamily="34" charset="0"/>
                  </a:rPr>
                  <a:t>+</a:t>
                </a:r>
                <a:endParaRPr lang="ru-RU" sz="1600"/>
              </a:p>
            </p:txBody>
          </p:sp>
        </p:grpSp>
        <p:grpSp>
          <p:nvGrpSpPr>
            <p:cNvPr id="12" name="Group 36"/>
            <p:cNvGrpSpPr>
              <a:grpSpLocks/>
            </p:cNvGrpSpPr>
            <p:nvPr/>
          </p:nvGrpSpPr>
          <p:grpSpPr bwMode="auto">
            <a:xfrm>
              <a:off x="3302" y="3311"/>
              <a:ext cx="223" cy="212"/>
              <a:chOff x="3302" y="3311"/>
              <a:chExt cx="223" cy="212"/>
            </a:xfrm>
          </p:grpSpPr>
          <p:sp>
            <p:nvSpPr>
              <p:cNvPr id="36" name="Oval 34"/>
              <p:cNvSpPr>
                <a:spLocks noChangeArrowheads="1"/>
              </p:cNvSpPr>
              <p:nvPr/>
            </p:nvSpPr>
            <p:spPr bwMode="auto">
              <a:xfrm>
                <a:off x="3316" y="3316"/>
                <a:ext cx="184" cy="18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7" name="Rectangle 35"/>
              <p:cNvSpPr>
                <a:spLocks noChangeArrowheads="1"/>
              </p:cNvSpPr>
              <p:nvPr/>
            </p:nvSpPr>
            <p:spPr bwMode="auto">
              <a:xfrm>
                <a:off x="3302" y="3311"/>
                <a:ext cx="22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defTabSz="762000"/>
                <a:r>
                  <a:rPr lang="ru-RU" sz="1600">
                    <a:latin typeface="Arial" pitchFamily="34" charset="0"/>
                  </a:rPr>
                  <a:t> 1</a:t>
                </a:r>
                <a:endParaRPr lang="ru-RU" sz="1600"/>
              </a:p>
            </p:txBody>
          </p:sp>
        </p:grpSp>
        <p:grpSp>
          <p:nvGrpSpPr>
            <p:cNvPr id="13" name="Group 39"/>
            <p:cNvGrpSpPr>
              <a:grpSpLocks/>
            </p:cNvGrpSpPr>
            <p:nvPr/>
          </p:nvGrpSpPr>
          <p:grpSpPr bwMode="auto">
            <a:xfrm>
              <a:off x="3782" y="3311"/>
              <a:ext cx="230" cy="212"/>
              <a:chOff x="3782" y="3311"/>
              <a:chExt cx="230" cy="212"/>
            </a:xfrm>
          </p:grpSpPr>
          <p:sp>
            <p:nvSpPr>
              <p:cNvPr id="34" name="Oval 37"/>
              <p:cNvSpPr>
                <a:spLocks noChangeArrowheads="1"/>
              </p:cNvSpPr>
              <p:nvPr/>
            </p:nvSpPr>
            <p:spPr bwMode="auto">
              <a:xfrm>
                <a:off x="3796" y="3316"/>
                <a:ext cx="184" cy="18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5" name="Rectangle 38"/>
              <p:cNvSpPr>
                <a:spLocks noChangeArrowheads="1"/>
              </p:cNvSpPr>
              <p:nvPr/>
            </p:nvSpPr>
            <p:spPr bwMode="auto">
              <a:xfrm>
                <a:off x="3782" y="3311"/>
                <a:ext cx="23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defTabSz="762000"/>
                <a:r>
                  <a:rPr lang="ru-RU" sz="1600">
                    <a:latin typeface="Arial" pitchFamily="34" charset="0"/>
                  </a:rPr>
                  <a:t>IF</a:t>
                </a:r>
                <a:endParaRPr lang="ru-RU" sz="1600"/>
              </a:p>
            </p:txBody>
          </p:sp>
        </p:grpSp>
        <p:grpSp>
          <p:nvGrpSpPr>
            <p:cNvPr id="14" name="Group 42"/>
            <p:cNvGrpSpPr>
              <a:grpSpLocks/>
            </p:cNvGrpSpPr>
            <p:nvPr/>
          </p:nvGrpSpPr>
          <p:grpSpPr bwMode="auto">
            <a:xfrm>
              <a:off x="3542" y="3647"/>
              <a:ext cx="226" cy="212"/>
              <a:chOff x="3542" y="3647"/>
              <a:chExt cx="226" cy="212"/>
            </a:xfrm>
          </p:grpSpPr>
          <p:sp>
            <p:nvSpPr>
              <p:cNvPr id="32" name="Oval 40"/>
              <p:cNvSpPr>
                <a:spLocks noChangeArrowheads="1"/>
              </p:cNvSpPr>
              <p:nvPr/>
            </p:nvSpPr>
            <p:spPr bwMode="auto">
              <a:xfrm>
                <a:off x="3556" y="3652"/>
                <a:ext cx="184" cy="18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3" name="Rectangle 41"/>
              <p:cNvSpPr>
                <a:spLocks noChangeArrowheads="1"/>
              </p:cNvSpPr>
              <p:nvPr/>
            </p:nvSpPr>
            <p:spPr bwMode="auto">
              <a:xfrm>
                <a:off x="3542" y="3647"/>
                <a:ext cx="22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defTabSz="762000"/>
                <a:r>
                  <a:rPr lang="ru-RU" sz="1600">
                    <a:latin typeface="Arial" pitchFamily="34" charset="0"/>
                  </a:rPr>
                  <a:t> &gt;</a:t>
                </a:r>
                <a:endParaRPr lang="ru-RU" sz="1600"/>
              </a:p>
            </p:txBody>
          </p:sp>
        </p:grpSp>
        <p:grpSp>
          <p:nvGrpSpPr>
            <p:cNvPr id="15" name="Group 45"/>
            <p:cNvGrpSpPr>
              <a:grpSpLocks/>
            </p:cNvGrpSpPr>
            <p:nvPr/>
          </p:nvGrpSpPr>
          <p:grpSpPr bwMode="auto">
            <a:xfrm>
              <a:off x="4022" y="3647"/>
              <a:ext cx="223" cy="212"/>
              <a:chOff x="4022" y="3647"/>
              <a:chExt cx="223" cy="212"/>
            </a:xfrm>
          </p:grpSpPr>
          <p:sp>
            <p:nvSpPr>
              <p:cNvPr id="30" name="Oval 43"/>
              <p:cNvSpPr>
                <a:spLocks noChangeArrowheads="1"/>
              </p:cNvSpPr>
              <p:nvPr/>
            </p:nvSpPr>
            <p:spPr bwMode="auto">
              <a:xfrm>
                <a:off x="4036" y="3652"/>
                <a:ext cx="184" cy="18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1" name="Rectangle 44"/>
              <p:cNvSpPr>
                <a:spLocks noChangeArrowheads="1"/>
              </p:cNvSpPr>
              <p:nvPr/>
            </p:nvSpPr>
            <p:spPr bwMode="auto">
              <a:xfrm>
                <a:off x="4022" y="3647"/>
                <a:ext cx="22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defTabSz="762000"/>
                <a:r>
                  <a:rPr lang="ru-RU" sz="1600">
                    <a:latin typeface="Arial" pitchFamily="34" charset="0"/>
                  </a:rPr>
                  <a:t> 4</a:t>
                </a:r>
                <a:endParaRPr lang="ru-RU" sz="1600"/>
              </a:p>
            </p:txBody>
          </p:sp>
        </p:grpSp>
        <p:grpSp>
          <p:nvGrpSpPr>
            <p:cNvPr id="16" name="Group 48"/>
            <p:cNvGrpSpPr>
              <a:grpSpLocks/>
            </p:cNvGrpSpPr>
            <p:nvPr/>
          </p:nvGrpSpPr>
          <p:grpSpPr bwMode="auto">
            <a:xfrm>
              <a:off x="3542" y="3311"/>
              <a:ext cx="223" cy="212"/>
              <a:chOff x="3542" y="3311"/>
              <a:chExt cx="223" cy="212"/>
            </a:xfrm>
          </p:grpSpPr>
          <p:sp>
            <p:nvSpPr>
              <p:cNvPr id="28" name="Oval 46"/>
              <p:cNvSpPr>
                <a:spLocks noChangeArrowheads="1"/>
              </p:cNvSpPr>
              <p:nvPr/>
            </p:nvSpPr>
            <p:spPr bwMode="auto">
              <a:xfrm>
                <a:off x="3556" y="3316"/>
                <a:ext cx="184" cy="18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9" name="Rectangle 47"/>
              <p:cNvSpPr>
                <a:spLocks noChangeArrowheads="1"/>
              </p:cNvSpPr>
              <p:nvPr/>
            </p:nvSpPr>
            <p:spPr bwMode="auto">
              <a:xfrm>
                <a:off x="3542" y="3311"/>
                <a:ext cx="22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defTabSz="762000"/>
                <a:r>
                  <a:rPr lang="ru-RU" sz="1600">
                    <a:latin typeface="Arial" pitchFamily="34" charset="0"/>
                  </a:rPr>
                  <a:t> 2</a:t>
                </a:r>
                <a:endParaRPr lang="ru-RU" sz="1600"/>
              </a:p>
            </p:txBody>
          </p:sp>
        </p:grpSp>
        <p:sp>
          <p:nvSpPr>
            <p:cNvPr id="17" name="Line 49"/>
            <p:cNvSpPr>
              <a:spLocks noChangeShapeType="1"/>
            </p:cNvSpPr>
            <p:nvPr/>
          </p:nvSpPr>
          <p:spPr bwMode="auto">
            <a:xfrm>
              <a:off x="3648" y="3264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grpSp>
          <p:nvGrpSpPr>
            <p:cNvPr id="18" name="Group 52"/>
            <p:cNvGrpSpPr>
              <a:grpSpLocks/>
            </p:cNvGrpSpPr>
            <p:nvPr/>
          </p:nvGrpSpPr>
          <p:grpSpPr bwMode="auto">
            <a:xfrm>
              <a:off x="3782" y="3647"/>
              <a:ext cx="223" cy="212"/>
              <a:chOff x="3782" y="3647"/>
              <a:chExt cx="223" cy="212"/>
            </a:xfrm>
          </p:grpSpPr>
          <p:sp>
            <p:nvSpPr>
              <p:cNvPr id="26" name="Oval 50"/>
              <p:cNvSpPr>
                <a:spLocks noChangeArrowheads="1"/>
              </p:cNvSpPr>
              <p:nvPr/>
            </p:nvSpPr>
            <p:spPr bwMode="auto">
              <a:xfrm>
                <a:off x="3796" y="3652"/>
                <a:ext cx="184" cy="18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7" name="Rectangle 51"/>
              <p:cNvSpPr>
                <a:spLocks noChangeArrowheads="1"/>
              </p:cNvSpPr>
              <p:nvPr/>
            </p:nvSpPr>
            <p:spPr bwMode="auto">
              <a:xfrm>
                <a:off x="3782" y="3647"/>
                <a:ext cx="22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defTabSz="762000"/>
                <a:r>
                  <a:rPr lang="ru-RU" sz="1600" dirty="0">
                    <a:latin typeface="Arial" pitchFamily="34" charset="0"/>
                  </a:rPr>
                  <a:t> 3</a:t>
                </a:r>
                <a:endParaRPr lang="ru-RU" sz="1600" dirty="0"/>
              </a:p>
            </p:txBody>
          </p:sp>
        </p:grpSp>
        <p:sp>
          <p:nvSpPr>
            <p:cNvPr id="19" name="Line 53"/>
            <p:cNvSpPr>
              <a:spLocks noChangeShapeType="1"/>
            </p:cNvSpPr>
            <p:nvPr/>
          </p:nvSpPr>
          <p:spPr bwMode="auto">
            <a:xfrm>
              <a:off x="3888" y="3504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grpSp>
          <p:nvGrpSpPr>
            <p:cNvPr id="20" name="Group 56"/>
            <p:cNvGrpSpPr>
              <a:grpSpLocks/>
            </p:cNvGrpSpPr>
            <p:nvPr/>
          </p:nvGrpSpPr>
          <p:grpSpPr bwMode="auto">
            <a:xfrm>
              <a:off x="3782" y="3935"/>
              <a:ext cx="258" cy="212"/>
              <a:chOff x="3782" y="3935"/>
              <a:chExt cx="258" cy="212"/>
            </a:xfrm>
          </p:grpSpPr>
          <p:sp>
            <p:nvSpPr>
              <p:cNvPr id="24" name="Oval 54"/>
              <p:cNvSpPr>
                <a:spLocks noChangeArrowheads="1"/>
              </p:cNvSpPr>
              <p:nvPr/>
            </p:nvSpPr>
            <p:spPr bwMode="auto">
              <a:xfrm>
                <a:off x="3796" y="3940"/>
                <a:ext cx="232" cy="18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5" name="Rectangle 55"/>
              <p:cNvSpPr>
                <a:spLocks noChangeArrowheads="1"/>
              </p:cNvSpPr>
              <p:nvPr/>
            </p:nvSpPr>
            <p:spPr bwMode="auto">
              <a:xfrm>
                <a:off x="3782" y="3935"/>
                <a:ext cx="25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defTabSz="762000"/>
                <a:r>
                  <a:rPr lang="ru-RU" sz="1600">
                    <a:latin typeface="Arial" pitchFamily="34" charset="0"/>
                  </a:rPr>
                  <a:t>10</a:t>
                </a:r>
                <a:endParaRPr lang="ru-RU" sz="1600"/>
              </a:p>
            </p:txBody>
          </p:sp>
        </p:grpSp>
        <p:grpSp>
          <p:nvGrpSpPr>
            <p:cNvPr id="21" name="Group 59"/>
            <p:cNvGrpSpPr>
              <a:grpSpLocks/>
            </p:cNvGrpSpPr>
            <p:nvPr/>
          </p:nvGrpSpPr>
          <p:grpSpPr bwMode="auto">
            <a:xfrm>
              <a:off x="3124" y="3935"/>
              <a:ext cx="472" cy="212"/>
              <a:chOff x="3124" y="3935"/>
              <a:chExt cx="472" cy="212"/>
            </a:xfrm>
          </p:grpSpPr>
          <p:sp>
            <p:nvSpPr>
              <p:cNvPr id="22" name="Oval 57"/>
              <p:cNvSpPr>
                <a:spLocks noChangeArrowheads="1"/>
              </p:cNvSpPr>
              <p:nvPr/>
            </p:nvSpPr>
            <p:spPr bwMode="auto">
              <a:xfrm>
                <a:off x="3124" y="3940"/>
                <a:ext cx="472" cy="18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3" name="Rectangle 58"/>
              <p:cNvSpPr>
                <a:spLocks noChangeArrowheads="1"/>
              </p:cNvSpPr>
              <p:nvPr/>
            </p:nvSpPr>
            <p:spPr bwMode="auto">
              <a:xfrm>
                <a:off x="3158" y="3935"/>
                <a:ext cx="42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defTabSz="762000"/>
                <a:r>
                  <a:rPr lang="ru-RU" sz="1600">
                    <a:latin typeface="Arial" pitchFamily="34" charset="0"/>
                  </a:rPr>
                  <a:t>TIME</a:t>
                </a:r>
                <a:endParaRPr lang="ru-RU" sz="1600"/>
              </a:p>
            </p:txBody>
          </p:sp>
        </p:grpSp>
      </p:grpSp>
      <p:grpSp>
        <p:nvGrpSpPr>
          <p:cNvPr id="40" name="Group 24"/>
          <p:cNvGrpSpPr>
            <a:grpSpLocks/>
          </p:cNvGrpSpPr>
          <p:nvPr/>
        </p:nvGrpSpPr>
        <p:grpSpPr bwMode="auto">
          <a:xfrm>
            <a:off x="4343400" y="4648200"/>
            <a:ext cx="1497013" cy="1250950"/>
            <a:chOff x="1094" y="3071"/>
            <a:chExt cx="943" cy="788"/>
          </a:xfrm>
        </p:grpSpPr>
        <p:sp>
          <p:nvSpPr>
            <p:cNvPr id="41" name="Line 5"/>
            <p:cNvSpPr>
              <a:spLocks noChangeShapeType="1"/>
            </p:cNvSpPr>
            <p:nvPr/>
          </p:nvSpPr>
          <p:spPr bwMode="auto">
            <a:xfrm flipH="1">
              <a:off x="1248" y="3504"/>
              <a:ext cx="14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42" name="Line 6"/>
            <p:cNvSpPr>
              <a:spLocks noChangeShapeType="1"/>
            </p:cNvSpPr>
            <p:nvPr/>
          </p:nvSpPr>
          <p:spPr bwMode="auto">
            <a:xfrm>
              <a:off x="1488" y="3504"/>
              <a:ext cx="9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43" name="Line 7"/>
            <p:cNvSpPr>
              <a:spLocks noChangeShapeType="1"/>
            </p:cNvSpPr>
            <p:nvPr/>
          </p:nvSpPr>
          <p:spPr bwMode="auto">
            <a:xfrm>
              <a:off x="1728" y="3216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44" name="Line 8"/>
            <p:cNvSpPr>
              <a:spLocks noChangeShapeType="1"/>
            </p:cNvSpPr>
            <p:nvPr/>
          </p:nvSpPr>
          <p:spPr bwMode="auto">
            <a:xfrm flipH="1">
              <a:off x="1488" y="3216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grpSp>
          <p:nvGrpSpPr>
            <p:cNvPr id="45" name="Group 11"/>
            <p:cNvGrpSpPr>
              <a:grpSpLocks/>
            </p:cNvGrpSpPr>
            <p:nvPr/>
          </p:nvGrpSpPr>
          <p:grpSpPr bwMode="auto">
            <a:xfrm>
              <a:off x="1574" y="3071"/>
              <a:ext cx="198" cy="212"/>
              <a:chOff x="1574" y="3071"/>
              <a:chExt cx="198" cy="212"/>
            </a:xfrm>
          </p:grpSpPr>
          <p:sp>
            <p:nvSpPr>
              <p:cNvPr id="58" name="Oval 9"/>
              <p:cNvSpPr>
                <a:spLocks noChangeArrowheads="1"/>
              </p:cNvSpPr>
              <p:nvPr/>
            </p:nvSpPr>
            <p:spPr bwMode="auto">
              <a:xfrm>
                <a:off x="1588" y="3076"/>
                <a:ext cx="184" cy="18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59" name="Rectangle 10"/>
              <p:cNvSpPr>
                <a:spLocks noChangeArrowheads="1"/>
              </p:cNvSpPr>
              <p:nvPr/>
            </p:nvSpPr>
            <p:spPr bwMode="auto">
              <a:xfrm>
                <a:off x="1574" y="3071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defTabSz="762000"/>
                <a:r>
                  <a:rPr lang="ru-RU" sz="1600">
                    <a:latin typeface="Arial" pitchFamily="34" charset="0"/>
                  </a:rPr>
                  <a:t>+</a:t>
                </a:r>
                <a:endParaRPr lang="ru-RU" sz="1600"/>
              </a:p>
            </p:txBody>
          </p:sp>
        </p:grpSp>
        <p:grpSp>
          <p:nvGrpSpPr>
            <p:cNvPr id="46" name="Group 14"/>
            <p:cNvGrpSpPr>
              <a:grpSpLocks/>
            </p:cNvGrpSpPr>
            <p:nvPr/>
          </p:nvGrpSpPr>
          <p:grpSpPr bwMode="auto">
            <a:xfrm>
              <a:off x="1334" y="3311"/>
              <a:ext cx="201" cy="212"/>
              <a:chOff x="1334" y="3311"/>
              <a:chExt cx="201" cy="212"/>
            </a:xfrm>
          </p:grpSpPr>
          <p:sp>
            <p:nvSpPr>
              <p:cNvPr id="56" name="Oval 12"/>
              <p:cNvSpPr>
                <a:spLocks noChangeArrowheads="1"/>
              </p:cNvSpPr>
              <p:nvPr/>
            </p:nvSpPr>
            <p:spPr bwMode="auto">
              <a:xfrm>
                <a:off x="1348" y="3316"/>
                <a:ext cx="184" cy="18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57" name="Rectangle 13"/>
              <p:cNvSpPr>
                <a:spLocks noChangeArrowheads="1"/>
              </p:cNvSpPr>
              <p:nvPr/>
            </p:nvSpPr>
            <p:spPr bwMode="auto">
              <a:xfrm>
                <a:off x="1334" y="3311"/>
                <a:ext cx="20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defTabSz="762000"/>
                <a:r>
                  <a:rPr lang="ru-RU" sz="1600">
                    <a:latin typeface="Arial" pitchFamily="34" charset="0"/>
                  </a:rPr>
                  <a:t> *</a:t>
                </a:r>
                <a:endParaRPr lang="ru-RU" sz="1600"/>
              </a:p>
            </p:txBody>
          </p:sp>
        </p:grpSp>
        <p:grpSp>
          <p:nvGrpSpPr>
            <p:cNvPr id="47" name="Group 17"/>
            <p:cNvGrpSpPr>
              <a:grpSpLocks/>
            </p:cNvGrpSpPr>
            <p:nvPr/>
          </p:nvGrpSpPr>
          <p:grpSpPr bwMode="auto">
            <a:xfrm>
              <a:off x="1814" y="3311"/>
              <a:ext cx="223" cy="212"/>
              <a:chOff x="1814" y="3311"/>
              <a:chExt cx="223" cy="212"/>
            </a:xfrm>
          </p:grpSpPr>
          <p:sp>
            <p:nvSpPr>
              <p:cNvPr id="54" name="Oval 15"/>
              <p:cNvSpPr>
                <a:spLocks noChangeArrowheads="1"/>
              </p:cNvSpPr>
              <p:nvPr/>
            </p:nvSpPr>
            <p:spPr bwMode="auto">
              <a:xfrm>
                <a:off x="1828" y="3316"/>
                <a:ext cx="184" cy="18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55" name="Rectangle 16"/>
              <p:cNvSpPr>
                <a:spLocks noChangeArrowheads="1"/>
              </p:cNvSpPr>
              <p:nvPr/>
            </p:nvSpPr>
            <p:spPr bwMode="auto">
              <a:xfrm>
                <a:off x="1814" y="3311"/>
                <a:ext cx="22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defTabSz="762000"/>
                <a:r>
                  <a:rPr lang="ru-RU" sz="1600">
                    <a:latin typeface="Arial" pitchFamily="34" charset="0"/>
                  </a:rPr>
                  <a:t> 4</a:t>
                </a:r>
                <a:endParaRPr lang="ru-RU" sz="1600"/>
              </a:p>
            </p:txBody>
          </p:sp>
        </p:grpSp>
        <p:grpSp>
          <p:nvGrpSpPr>
            <p:cNvPr id="48" name="Group 20"/>
            <p:cNvGrpSpPr>
              <a:grpSpLocks/>
            </p:cNvGrpSpPr>
            <p:nvPr/>
          </p:nvGrpSpPr>
          <p:grpSpPr bwMode="auto">
            <a:xfrm>
              <a:off x="1094" y="3647"/>
              <a:ext cx="223" cy="212"/>
              <a:chOff x="1094" y="3647"/>
              <a:chExt cx="223" cy="212"/>
            </a:xfrm>
          </p:grpSpPr>
          <p:sp>
            <p:nvSpPr>
              <p:cNvPr id="52" name="Oval 18"/>
              <p:cNvSpPr>
                <a:spLocks noChangeArrowheads="1"/>
              </p:cNvSpPr>
              <p:nvPr/>
            </p:nvSpPr>
            <p:spPr bwMode="auto">
              <a:xfrm>
                <a:off x="1108" y="3652"/>
                <a:ext cx="184" cy="18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53" name="Rectangle 19"/>
              <p:cNvSpPr>
                <a:spLocks noChangeArrowheads="1"/>
              </p:cNvSpPr>
              <p:nvPr/>
            </p:nvSpPr>
            <p:spPr bwMode="auto">
              <a:xfrm>
                <a:off x="1094" y="3647"/>
                <a:ext cx="22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defTabSz="762000"/>
                <a:r>
                  <a:rPr lang="ru-RU" sz="1600">
                    <a:latin typeface="Arial" pitchFamily="34" charset="0"/>
                  </a:rPr>
                  <a:t> 2</a:t>
                </a:r>
                <a:endParaRPr lang="ru-RU" sz="1600"/>
              </a:p>
            </p:txBody>
          </p:sp>
        </p:grpSp>
        <p:grpSp>
          <p:nvGrpSpPr>
            <p:cNvPr id="49" name="Group 23"/>
            <p:cNvGrpSpPr>
              <a:grpSpLocks/>
            </p:cNvGrpSpPr>
            <p:nvPr/>
          </p:nvGrpSpPr>
          <p:grpSpPr bwMode="auto">
            <a:xfrm>
              <a:off x="1526" y="3647"/>
              <a:ext cx="223" cy="212"/>
              <a:chOff x="1526" y="3647"/>
              <a:chExt cx="223" cy="212"/>
            </a:xfrm>
          </p:grpSpPr>
          <p:sp>
            <p:nvSpPr>
              <p:cNvPr id="50" name="Oval 21"/>
              <p:cNvSpPr>
                <a:spLocks noChangeArrowheads="1"/>
              </p:cNvSpPr>
              <p:nvPr/>
            </p:nvSpPr>
            <p:spPr bwMode="auto">
              <a:xfrm>
                <a:off x="1540" y="3652"/>
                <a:ext cx="184" cy="18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51" name="Rectangle 22"/>
              <p:cNvSpPr>
                <a:spLocks noChangeArrowheads="1"/>
              </p:cNvSpPr>
              <p:nvPr/>
            </p:nvSpPr>
            <p:spPr bwMode="auto">
              <a:xfrm>
                <a:off x="1526" y="3647"/>
                <a:ext cx="22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defTabSz="762000"/>
                <a:r>
                  <a:rPr lang="ru-RU" sz="1600" dirty="0">
                    <a:latin typeface="Arial" pitchFamily="34" charset="0"/>
                  </a:rPr>
                  <a:t> 3</a:t>
                </a:r>
                <a:endParaRPr lang="ru-RU" sz="1600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10600" cy="1143000"/>
          </a:xfrm>
        </p:spPr>
        <p:txBody>
          <a:bodyPr/>
          <a:lstStyle/>
          <a:p>
            <a:r>
              <a:rPr lang="ru-RU" dirty="0" smtClean="0"/>
              <a:t>Генетическое программирование</a:t>
            </a:r>
            <a:endParaRPr lang="en-US" dirty="0" smtClean="0"/>
          </a:p>
        </p:txBody>
      </p:sp>
      <p:sp>
        <p:nvSpPr>
          <p:cNvPr id="12291" name="Content Placeholder 4"/>
          <p:cNvSpPr>
            <a:spLocks noGrp="1"/>
          </p:cNvSpPr>
          <p:nvPr>
            <p:ph idx="1"/>
          </p:nvPr>
        </p:nvSpPr>
        <p:spPr>
          <a:xfrm>
            <a:off x="304800" y="1676400"/>
            <a:ext cx="8458200" cy="4171950"/>
          </a:xfrm>
        </p:spPr>
        <p:txBody>
          <a:bodyPr/>
          <a:lstStyle/>
          <a:p>
            <a:r>
              <a:rPr lang="ru-RU" sz="2800" dirty="0" smtClean="0"/>
              <a:t>Пример: </a:t>
            </a:r>
          </a:p>
          <a:p>
            <a:pPr lvl="1"/>
            <a:r>
              <a:rPr lang="ru-RU" sz="2400" dirty="0" smtClean="0"/>
              <a:t>Построение аналитической формулы</a:t>
            </a:r>
          </a:p>
          <a:p>
            <a:pPr lvl="1"/>
            <a:endParaRPr lang="ru-RU" sz="2400" dirty="0" smtClean="0"/>
          </a:p>
          <a:p>
            <a:r>
              <a:rPr lang="ru-RU" dirty="0" smtClean="0"/>
              <a:t>Пример:</a:t>
            </a:r>
          </a:p>
          <a:p>
            <a:pPr lvl="1"/>
            <a:r>
              <a:rPr lang="ru-RU" dirty="0" smtClean="0"/>
              <a:t>Искусственный муравей</a:t>
            </a:r>
            <a:endParaRPr lang="en-US" dirty="0" smtClean="0"/>
          </a:p>
          <a:p>
            <a:pPr lvl="2"/>
            <a:r>
              <a:rPr lang="en-US" dirty="0" smtClean="0"/>
              <a:t>LEFT, RIGHT, P2, P3, MOVE</a:t>
            </a:r>
          </a:p>
          <a:p>
            <a:pPr lvl="2">
              <a:buNone/>
            </a:pPr>
            <a:r>
              <a:rPr lang="en-US" dirty="0" smtClean="0"/>
              <a:t>	EAT, IF_FOOD_AHEAD</a:t>
            </a:r>
          </a:p>
          <a:p>
            <a:pPr lvl="2">
              <a:buNone/>
            </a:pPr>
            <a:endParaRPr lang="en-US" dirty="0" smtClean="0"/>
          </a:p>
          <a:p>
            <a:pPr defTabSz="762000">
              <a:lnSpc>
                <a:spcPct val="110000"/>
              </a:lnSpc>
            </a:pPr>
            <a:r>
              <a:rPr lang="ru-RU" sz="1600" b="1" dirty="0" smtClean="0">
                <a:latin typeface="Arial" pitchFamily="34" charset="0"/>
              </a:rPr>
              <a:t>(IF_FOOD_AHEAD (MOVE) (P3 </a:t>
            </a:r>
          </a:p>
          <a:p>
            <a:pPr defTabSz="762000">
              <a:lnSpc>
                <a:spcPct val="110000"/>
              </a:lnSpc>
            </a:pPr>
            <a:r>
              <a:rPr lang="ru-RU" sz="1600" b="1" dirty="0" smtClean="0">
                <a:latin typeface="Arial" pitchFamily="34" charset="0"/>
              </a:rPr>
              <a:t>     (LEFT) </a:t>
            </a:r>
          </a:p>
          <a:p>
            <a:pPr defTabSz="762000">
              <a:lnSpc>
                <a:spcPct val="110000"/>
              </a:lnSpc>
            </a:pPr>
            <a:r>
              <a:rPr lang="ru-RU" sz="1600" b="1" dirty="0" smtClean="0">
                <a:latin typeface="Arial" pitchFamily="34" charset="0"/>
              </a:rPr>
              <a:t>     (P2 (IF-FOOD-AHEAD (MOVE) (RIGHT)) (P2 (RIGHT) (P2 (LEFT) (RIGHT))))</a:t>
            </a:r>
          </a:p>
          <a:p>
            <a:pPr defTabSz="762000">
              <a:lnSpc>
                <a:spcPct val="110000"/>
              </a:lnSpc>
            </a:pPr>
            <a:r>
              <a:rPr lang="ru-RU" sz="1600" b="1" dirty="0" smtClean="0">
                <a:latin typeface="Arial" pitchFamily="34" charset="0"/>
              </a:rPr>
              <a:t>     (P2 (IF-FOOD-AHEAD (MOVE) (LEFT)) (MOVE))))</a:t>
            </a:r>
            <a:endParaRPr lang="ru-RU" sz="1600" b="1" dirty="0" smtClean="0"/>
          </a:p>
          <a:p>
            <a:pPr lvl="1"/>
            <a:endParaRPr lang="en-US" dirty="0" smtClean="0"/>
          </a:p>
          <a:p>
            <a:pPr lvl="1"/>
            <a:endParaRPr lang="ru-RU" sz="2400" dirty="0" smtClean="0"/>
          </a:p>
        </p:txBody>
      </p:sp>
      <p:pic>
        <p:nvPicPr>
          <p:cNvPr id="4" name="Picture 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2667000"/>
            <a:ext cx="3113087" cy="290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Вопросы</a:t>
            </a:r>
          </a:p>
        </p:txBody>
      </p:sp>
      <p:pic>
        <p:nvPicPr>
          <p:cNvPr id="36867" name="Picture 2" descr="C:\Documents and Settings\akharlamov\Local Settings\Temporary Internet Files\Content.IE5\FJ5MEQN3\MCj04315480000[1]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403600" y="2828925"/>
            <a:ext cx="2286000" cy="22860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нейрона</a:t>
            </a:r>
            <a:r>
              <a:rPr lang="en-US" dirty="0" smtClean="0"/>
              <a:t>. </a:t>
            </a:r>
            <a:r>
              <a:rPr lang="ru-RU" dirty="0" smtClean="0"/>
              <a:t>Передаточная функция.</a:t>
            </a:r>
            <a:endParaRPr lang="en-US" dirty="0" smtClean="0"/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Диаграмма 4"/>
          <p:cNvGraphicFramePr/>
          <p:nvPr/>
        </p:nvGraphicFramePr>
        <p:xfrm>
          <a:off x="1524000" y="20574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6172200"/>
            <a:ext cx="7772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0000"/>
                </a:solidFill>
                <a:latin typeface="+mn-lt"/>
              </a:rPr>
              <a:t>F</a:t>
            </a:r>
            <a:r>
              <a:rPr lang="en-US" sz="2200" b="1" dirty="0" smtClean="0">
                <a:latin typeface="+mn-lt"/>
              </a:rPr>
              <a:t>(</a:t>
            </a:r>
            <a:r>
              <a:rPr lang="en-US" sz="2200" b="1" dirty="0" smtClean="0">
                <a:solidFill>
                  <a:srgbClr val="0000FF"/>
                </a:solidFill>
                <a:latin typeface="+mn-lt"/>
              </a:rPr>
              <a:t>+</a:t>
            </a:r>
            <a:r>
              <a:rPr lang="en-US" sz="2200" b="1" dirty="0" smtClean="0">
                <a:solidFill>
                  <a:srgbClr val="0000FF"/>
                </a:solidFill>
                <a:latin typeface="+mn-lt"/>
                <a:sym typeface="Symbol"/>
              </a:rPr>
              <a:t></a:t>
            </a:r>
            <a:r>
              <a:rPr lang="en-US" sz="2200" b="1" dirty="0" smtClean="0">
                <a:latin typeface="+mn-lt"/>
                <a:sym typeface="Symbol"/>
              </a:rPr>
              <a:t>)=1, </a:t>
            </a:r>
            <a:r>
              <a:rPr lang="en-US" sz="2200" b="1" dirty="0" smtClean="0">
                <a:solidFill>
                  <a:srgbClr val="FF0000"/>
                </a:solidFill>
                <a:latin typeface="+mn-lt"/>
                <a:sym typeface="Symbol"/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  <a:latin typeface="+mn-lt"/>
              </a:rPr>
              <a:t>F</a:t>
            </a:r>
            <a:r>
              <a:rPr lang="en-US" sz="2200" b="1" dirty="0" smtClean="0">
                <a:latin typeface="+mn-lt"/>
              </a:rPr>
              <a:t>(</a:t>
            </a:r>
            <a:r>
              <a:rPr lang="en-US" sz="2200" b="1" dirty="0" smtClean="0">
                <a:solidFill>
                  <a:srgbClr val="0000FF"/>
                </a:solidFill>
                <a:latin typeface="+mn-lt"/>
              </a:rPr>
              <a:t>-</a:t>
            </a:r>
            <a:r>
              <a:rPr lang="en-US" sz="2200" b="1" dirty="0" smtClean="0">
                <a:solidFill>
                  <a:srgbClr val="0000FF"/>
                </a:solidFill>
                <a:latin typeface="+mn-lt"/>
                <a:sym typeface="Symbol"/>
              </a:rPr>
              <a:t></a:t>
            </a:r>
            <a:r>
              <a:rPr lang="en-US" sz="2200" b="1" dirty="0" smtClean="0">
                <a:latin typeface="+mn-lt"/>
                <a:sym typeface="Symbol"/>
              </a:rPr>
              <a:t>)=0,  </a:t>
            </a:r>
            <a:r>
              <a:rPr lang="en-US" sz="2200" b="1" dirty="0" smtClean="0">
                <a:solidFill>
                  <a:srgbClr val="FF0000"/>
                </a:solidFill>
                <a:latin typeface="+mn-lt"/>
                <a:sym typeface="Symbol"/>
              </a:rPr>
              <a:t>F’</a:t>
            </a:r>
            <a:r>
              <a:rPr lang="en-US" sz="2200" b="1" dirty="0" smtClean="0">
                <a:latin typeface="+mn-lt"/>
                <a:sym typeface="Symbol"/>
              </a:rPr>
              <a:t>(</a:t>
            </a:r>
            <a:r>
              <a:rPr lang="en-US" sz="2200" b="1" dirty="0" smtClean="0">
                <a:solidFill>
                  <a:srgbClr val="0000FF"/>
                </a:solidFill>
                <a:latin typeface="+mn-lt"/>
                <a:sym typeface="Symbol"/>
              </a:rPr>
              <a:t>x</a:t>
            </a:r>
            <a:r>
              <a:rPr lang="en-US" sz="2200" b="1" dirty="0" smtClean="0">
                <a:latin typeface="+mn-lt"/>
                <a:sym typeface="Symbol"/>
              </a:rPr>
              <a:t>)=</a:t>
            </a:r>
            <a:r>
              <a:rPr lang="en-US" sz="2200" b="1" dirty="0" smtClean="0">
                <a:solidFill>
                  <a:srgbClr val="FF0000"/>
                </a:solidFill>
                <a:latin typeface="+mn-lt"/>
                <a:sym typeface="Symbol"/>
              </a:rPr>
              <a:t>F</a:t>
            </a:r>
            <a:r>
              <a:rPr lang="en-US" sz="2200" b="1" dirty="0" smtClean="0">
                <a:latin typeface="+mn-lt"/>
                <a:sym typeface="Symbol"/>
              </a:rPr>
              <a:t>(</a:t>
            </a:r>
            <a:r>
              <a:rPr lang="en-US" sz="2200" b="1" dirty="0" smtClean="0">
                <a:solidFill>
                  <a:srgbClr val="0000FF"/>
                </a:solidFill>
                <a:latin typeface="+mn-lt"/>
                <a:sym typeface="Symbol"/>
              </a:rPr>
              <a:t>x</a:t>
            </a:r>
            <a:r>
              <a:rPr lang="en-US" sz="2200" b="1" dirty="0" smtClean="0">
                <a:latin typeface="+mn-lt"/>
                <a:sym typeface="Symbol"/>
              </a:rPr>
              <a:t>)*(1-</a:t>
            </a:r>
            <a:r>
              <a:rPr lang="en-US" sz="2200" b="1" dirty="0" smtClean="0">
                <a:solidFill>
                  <a:srgbClr val="FF0000"/>
                </a:solidFill>
                <a:latin typeface="+mn-lt"/>
                <a:sym typeface="Symbol"/>
              </a:rPr>
              <a:t>F</a:t>
            </a:r>
            <a:r>
              <a:rPr lang="en-US" sz="2200" b="1" dirty="0" smtClean="0">
                <a:latin typeface="+mn-lt"/>
                <a:sym typeface="Symbol"/>
              </a:rPr>
              <a:t>(</a:t>
            </a:r>
            <a:r>
              <a:rPr lang="en-US" sz="2200" b="1" dirty="0" smtClean="0">
                <a:solidFill>
                  <a:srgbClr val="0000FF"/>
                </a:solidFill>
                <a:latin typeface="+mn-lt"/>
                <a:sym typeface="Symbol"/>
              </a:rPr>
              <a:t>x</a:t>
            </a:r>
            <a:r>
              <a:rPr lang="en-US" sz="2200" b="1" dirty="0" smtClean="0">
                <a:latin typeface="+mn-lt"/>
                <a:sym typeface="Symbol"/>
              </a:rPr>
              <a:t>))</a:t>
            </a:r>
            <a:endParaRPr lang="ru-RU" sz="2200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нейрона</a:t>
            </a:r>
            <a:r>
              <a:rPr lang="en-US" dirty="0" smtClean="0"/>
              <a:t>. </a:t>
            </a:r>
            <a:r>
              <a:rPr lang="ru-RU" dirty="0" smtClean="0"/>
              <a:t>Передаточная функция.</a:t>
            </a:r>
            <a:endParaRPr lang="en-US" dirty="0" smtClean="0"/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" name="Диаграмма 17"/>
          <p:cNvGraphicFramePr/>
          <p:nvPr/>
        </p:nvGraphicFramePr>
        <p:xfrm>
          <a:off x="1524000" y="19812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6172200"/>
            <a:ext cx="7772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0000"/>
                </a:solidFill>
                <a:latin typeface="+mn-lt"/>
              </a:rPr>
              <a:t>F</a:t>
            </a:r>
            <a:r>
              <a:rPr lang="en-US" sz="2200" b="1" dirty="0" smtClean="0">
                <a:latin typeface="+mn-lt"/>
              </a:rPr>
              <a:t>(</a:t>
            </a:r>
            <a:r>
              <a:rPr lang="en-US" sz="2200" b="1" dirty="0" smtClean="0">
                <a:solidFill>
                  <a:srgbClr val="0000FF"/>
                </a:solidFill>
                <a:latin typeface="+mn-lt"/>
              </a:rPr>
              <a:t>+</a:t>
            </a:r>
            <a:r>
              <a:rPr lang="en-US" sz="2200" b="1" dirty="0" smtClean="0">
                <a:solidFill>
                  <a:srgbClr val="0000FF"/>
                </a:solidFill>
                <a:latin typeface="+mn-lt"/>
                <a:sym typeface="Symbol"/>
              </a:rPr>
              <a:t></a:t>
            </a:r>
            <a:r>
              <a:rPr lang="en-US" sz="2200" b="1" dirty="0" smtClean="0">
                <a:latin typeface="+mn-lt"/>
                <a:sym typeface="Symbol"/>
              </a:rPr>
              <a:t>)=1, </a:t>
            </a:r>
            <a:r>
              <a:rPr lang="en-US" sz="2200" b="1" dirty="0" smtClean="0">
                <a:solidFill>
                  <a:srgbClr val="FF0000"/>
                </a:solidFill>
                <a:latin typeface="+mn-lt"/>
                <a:sym typeface="Symbol"/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  <a:latin typeface="+mn-lt"/>
              </a:rPr>
              <a:t>F</a:t>
            </a:r>
            <a:r>
              <a:rPr lang="en-US" sz="2200" b="1" dirty="0" smtClean="0">
                <a:latin typeface="+mn-lt"/>
              </a:rPr>
              <a:t>(</a:t>
            </a:r>
            <a:r>
              <a:rPr lang="en-US" sz="2200" b="1" dirty="0" smtClean="0">
                <a:solidFill>
                  <a:srgbClr val="0000FF"/>
                </a:solidFill>
                <a:latin typeface="+mn-lt"/>
              </a:rPr>
              <a:t>-</a:t>
            </a:r>
            <a:r>
              <a:rPr lang="en-US" sz="2200" b="1" dirty="0" smtClean="0">
                <a:solidFill>
                  <a:srgbClr val="0000FF"/>
                </a:solidFill>
                <a:latin typeface="+mn-lt"/>
                <a:sym typeface="Symbol"/>
              </a:rPr>
              <a:t></a:t>
            </a:r>
            <a:r>
              <a:rPr lang="en-US" sz="2200" b="1" dirty="0" smtClean="0">
                <a:latin typeface="+mn-lt"/>
                <a:sym typeface="Symbol"/>
              </a:rPr>
              <a:t>)=-1,  </a:t>
            </a:r>
            <a:r>
              <a:rPr lang="en-US" sz="2200" b="1" dirty="0" smtClean="0">
                <a:solidFill>
                  <a:srgbClr val="FF0000"/>
                </a:solidFill>
                <a:latin typeface="+mn-lt"/>
                <a:sym typeface="Symbol"/>
              </a:rPr>
              <a:t>F’</a:t>
            </a:r>
            <a:r>
              <a:rPr lang="en-US" sz="2200" b="1" dirty="0" smtClean="0">
                <a:latin typeface="+mn-lt"/>
                <a:sym typeface="Symbol"/>
              </a:rPr>
              <a:t>(</a:t>
            </a:r>
            <a:r>
              <a:rPr lang="en-US" sz="2200" b="1" dirty="0" smtClean="0">
                <a:solidFill>
                  <a:srgbClr val="0000FF"/>
                </a:solidFill>
                <a:latin typeface="+mn-lt"/>
                <a:sym typeface="Symbol"/>
              </a:rPr>
              <a:t>x</a:t>
            </a:r>
            <a:r>
              <a:rPr lang="en-US" sz="2200" b="1" dirty="0" smtClean="0">
                <a:latin typeface="+mn-lt"/>
                <a:sym typeface="Symbol"/>
              </a:rPr>
              <a:t>)=1-(</a:t>
            </a:r>
            <a:r>
              <a:rPr lang="en-US" sz="2200" b="1" dirty="0" smtClean="0">
                <a:solidFill>
                  <a:srgbClr val="FF0000"/>
                </a:solidFill>
                <a:latin typeface="+mn-lt"/>
                <a:sym typeface="Symbol"/>
              </a:rPr>
              <a:t>F</a:t>
            </a:r>
            <a:r>
              <a:rPr lang="en-US" sz="2200" b="1" dirty="0" smtClean="0">
                <a:latin typeface="+mn-lt"/>
                <a:sym typeface="Symbol"/>
              </a:rPr>
              <a:t>(</a:t>
            </a:r>
            <a:r>
              <a:rPr lang="en-US" sz="2200" b="1" dirty="0" smtClean="0">
                <a:solidFill>
                  <a:srgbClr val="0000FF"/>
                </a:solidFill>
                <a:latin typeface="+mn-lt"/>
                <a:sym typeface="Symbol"/>
              </a:rPr>
              <a:t>x</a:t>
            </a:r>
            <a:r>
              <a:rPr lang="en-US" sz="2200" b="1" dirty="0" smtClean="0">
                <a:latin typeface="+mn-lt"/>
                <a:sym typeface="Symbol"/>
              </a:rPr>
              <a:t>))</a:t>
            </a:r>
            <a:r>
              <a:rPr lang="en-US" sz="2200" b="1" baseline="30000" dirty="0" smtClean="0">
                <a:latin typeface="+mn-lt"/>
                <a:sym typeface="Symbol"/>
              </a:rPr>
              <a:t>2</a:t>
            </a:r>
            <a:endParaRPr lang="ru-RU" sz="2200" b="1" baseline="30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нейрона</a:t>
            </a:r>
            <a:r>
              <a:rPr lang="en-US" dirty="0" smtClean="0"/>
              <a:t>. </a:t>
            </a:r>
            <a:r>
              <a:rPr lang="ru-RU" dirty="0" smtClean="0"/>
              <a:t>Передаточная функция.</a:t>
            </a:r>
            <a:endParaRPr lang="en-US" dirty="0" smtClean="0"/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Диаграмма 4"/>
          <p:cNvGraphicFramePr/>
          <p:nvPr/>
        </p:nvGraphicFramePr>
        <p:xfrm>
          <a:off x="1524000" y="20574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6172200"/>
            <a:ext cx="7772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0000"/>
                </a:solidFill>
                <a:latin typeface="+mn-lt"/>
              </a:rPr>
              <a:t>F</a:t>
            </a:r>
            <a:r>
              <a:rPr lang="en-US" sz="2200" b="1" dirty="0" smtClean="0">
                <a:latin typeface="+mn-lt"/>
              </a:rPr>
              <a:t>(</a:t>
            </a:r>
            <a:r>
              <a:rPr lang="en-US" sz="2200" b="1" dirty="0" smtClean="0">
                <a:solidFill>
                  <a:srgbClr val="0000FF"/>
                </a:solidFill>
                <a:latin typeface="+mn-lt"/>
              </a:rPr>
              <a:t>+</a:t>
            </a:r>
            <a:r>
              <a:rPr lang="en-US" sz="2200" b="1" dirty="0" smtClean="0">
                <a:solidFill>
                  <a:srgbClr val="0000FF"/>
                </a:solidFill>
                <a:latin typeface="+mn-lt"/>
                <a:sym typeface="Symbol"/>
              </a:rPr>
              <a:t></a:t>
            </a:r>
            <a:r>
              <a:rPr lang="en-US" sz="2200" b="1" dirty="0" smtClean="0">
                <a:latin typeface="+mn-lt"/>
                <a:sym typeface="Symbol"/>
              </a:rPr>
              <a:t>)=1, </a:t>
            </a:r>
            <a:r>
              <a:rPr lang="en-US" sz="2200" b="1" dirty="0" smtClean="0">
                <a:solidFill>
                  <a:srgbClr val="FF0000"/>
                </a:solidFill>
                <a:latin typeface="+mn-lt"/>
                <a:sym typeface="Symbol"/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  <a:latin typeface="+mn-lt"/>
              </a:rPr>
              <a:t>F</a:t>
            </a:r>
            <a:r>
              <a:rPr lang="en-US" sz="2200" b="1" dirty="0" smtClean="0">
                <a:latin typeface="+mn-lt"/>
              </a:rPr>
              <a:t>(</a:t>
            </a:r>
            <a:r>
              <a:rPr lang="en-US" sz="2200" b="1" dirty="0" smtClean="0">
                <a:solidFill>
                  <a:srgbClr val="0000FF"/>
                </a:solidFill>
                <a:latin typeface="+mn-lt"/>
              </a:rPr>
              <a:t>-</a:t>
            </a:r>
            <a:r>
              <a:rPr lang="en-US" sz="2200" b="1" dirty="0" smtClean="0">
                <a:solidFill>
                  <a:srgbClr val="0000FF"/>
                </a:solidFill>
                <a:latin typeface="+mn-lt"/>
                <a:sym typeface="Symbol"/>
              </a:rPr>
              <a:t></a:t>
            </a:r>
            <a:r>
              <a:rPr lang="en-US" sz="2200" b="1" dirty="0" smtClean="0">
                <a:latin typeface="+mn-lt"/>
                <a:sym typeface="Symbol"/>
              </a:rPr>
              <a:t>)=-1,  </a:t>
            </a:r>
            <a:r>
              <a:rPr lang="en-US" sz="2200" b="1" dirty="0" smtClean="0">
                <a:solidFill>
                  <a:srgbClr val="FF0000"/>
                </a:solidFill>
                <a:latin typeface="+mn-lt"/>
                <a:sym typeface="Symbol"/>
              </a:rPr>
              <a:t>F’</a:t>
            </a:r>
            <a:r>
              <a:rPr lang="en-US" sz="2200" b="1" dirty="0" smtClean="0">
                <a:latin typeface="+mn-lt"/>
                <a:sym typeface="Symbol"/>
              </a:rPr>
              <a:t>(</a:t>
            </a:r>
            <a:r>
              <a:rPr lang="en-US" sz="2200" b="1" dirty="0" smtClean="0">
                <a:solidFill>
                  <a:srgbClr val="0000FF"/>
                </a:solidFill>
                <a:latin typeface="+mn-lt"/>
                <a:sym typeface="Symbol"/>
              </a:rPr>
              <a:t>x</a:t>
            </a:r>
            <a:r>
              <a:rPr lang="en-US" sz="2200" b="1" dirty="0" smtClean="0">
                <a:latin typeface="+mn-lt"/>
                <a:sym typeface="Symbol"/>
              </a:rPr>
              <a:t>)=1 </a:t>
            </a:r>
            <a:r>
              <a:rPr lang="ru-RU" sz="2200" b="1" dirty="0" smtClean="0">
                <a:latin typeface="+mn-lt"/>
                <a:sym typeface="Symbol"/>
              </a:rPr>
              <a:t>или 0</a:t>
            </a:r>
            <a:endParaRPr lang="ru-RU" sz="2200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Блоки </a:t>
            </a:r>
            <a:r>
              <a:rPr lang="en-US" dirty="0" smtClean="0"/>
              <a:t>/</a:t>
            </a:r>
            <a:r>
              <a:rPr lang="ru-RU" dirty="0" smtClean="0"/>
              <a:t> слои нейронов</a:t>
            </a:r>
            <a:endParaRPr lang="en-US" dirty="0" smtClean="0"/>
          </a:p>
        </p:txBody>
      </p:sp>
      <p:sp>
        <p:nvSpPr>
          <p:cNvPr id="12291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ru-RU" dirty="0" smtClean="0"/>
              <a:t>Состоит из нейронов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en-US" dirty="0" smtClean="0"/>
              <a:t> </a:t>
            </a:r>
            <a:r>
              <a:rPr lang="ru-RU" dirty="0" smtClean="0"/>
              <a:t>Нейроны объединяются в блоки </a:t>
            </a:r>
            <a:r>
              <a:rPr lang="en-US" dirty="0" smtClean="0"/>
              <a:t>/</a:t>
            </a:r>
            <a:r>
              <a:rPr lang="ru-RU" dirty="0" smtClean="0"/>
              <a:t> слои</a:t>
            </a:r>
          </a:p>
          <a:p>
            <a:r>
              <a:rPr lang="en-US" dirty="0" smtClean="0"/>
              <a:t> </a:t>
            </a:r>
            <a:r>
              <a:rPr lang="ru-RU" dirty="0" smtClean="0"/>
              <a:t>Входной сигнал одинаков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		Y</a:t>
            </a:r>
            <a:r>
              <a:rPr lang="en-US" sz="2400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=F(w</a:t>
            </a:r>
            <a:r>
              <a:rPr lang="en-US" sz="2400" baseline="-25000" dirty="0" smtClean="0">
                <a:latin typeface="Courier New" pitchFamily="49" charset="0"/>
                <a:cs typeface="Courier New" pitchFamily="49" charset="0"/>
              </a:rPr>
              <a:t>11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*X</a:t>
            </a:r>
            <a:r>
              <a:rPr lang="en-US" sz="2400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+w</a:t>
            </a:r>
            <a:r>
              <a:rPr lang="en-US" sz="2400" baseline="-25000" dirty="0" smtClean="0">
                <a:latin typeface="Courier New" pitchFamily="49" charset="0"/>
                <a:cs typeface="Courier New" pitchFamily="49" charset="0"/>
              </a:rPr>
              <a:t>12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*X</a:t>
            </a:r>
            <a:r>
              <a:rPr lang="en-US" sz="2400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+w</a:t>
            </a:r>
            <a:r>
              <a:rPr lang="en-US" sz="2400" baseline="-25000" dirty="0" smtClean="0">
                <a:latin typeface="Courier New" pitchFamily="49" charset="0"/>
                <a:cs typeface="Courier New" pitchFamily="49" charset="0"/>
              </a:rPr>
              <a:t>13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*X</a:t>
            </a:r>
            <a:r>
              <a:rPr lang="en-US" sz="2400" baseline="-25000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+w</a:t>
            </a:r>
            <a:r>
              <a:rPr lang="en-US" sz="2400" baseline="-25000" dirty="0" smtClean="0"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*1)</a:t>
            </a:r>
          </a:p>
          <a:p>
            <a:pPr lvl="1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		Y</a:t>
            </a:r>
            <a:r>
              <a:rPr lang="en-US" sz="2400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=F(w</a:t>
            </a:r>
            <a:r>
              <a:rPr lang="en-US" sz="2400" baseline="-25000" dirty="0" smtClean="0">
                <a:latin typeface="Courier New" pitchFamily="49" charset="0"/>
                <a:cs typeface="Courier New" pitchFamily="49" charset="0"/>
              </a:rPr>
              <a:t>21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*X</a:t>
            </a:r>
            <a:r>
              <a:rPr lang="en-US" sz="2400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+w</a:t>
            </a:r>
            <a:r>
              <a:rPr lang="en-US" sz="2400" baseline="-25000" dirty="0" smtClean="0">
                <a:latin typeface="Courier New" pitchFamily="49" charset="0"/>
                <a:cs typeface="Courier New" pitchFamily="49" charset="0"/>
              </a:rPr>
              <a:t>22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*X</a:t>
            </a:r>
            <a:r>
              <a:rPr lang="en-US" sz="2400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+w</a:t>
            </a:r>
            <a:r>
              <a:rPr lang="en-US" sz="2400" baseline="-25000" dirty="0" smtClean="0">
                <a:latin typeface="Courier New" pitchFamily="49" charset="0"/>
                <a:cs typeface="Courier New" pitchFamily="49" charset="0"/>
              </a:rPr>
              <a:t>21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*X</a:t>
            </a:r>
            <a:r>
              <a:rPr lang="en-US" sz="2400" baseline="-25000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+w</a:t>
            </a:r>
            <a:r>
              <a:rPr lang="en-US" sz="2400" baseline="-25000" dirty="0" smtClean="0">
                <a:latin typeface="Courier New" pitchFamily="49" charset="0"/>
                <a:cs typeface="Courier New" pitchFamily="49" charset="0"/>
              </a:rPr>
              <a:t>20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*1)</a:t>
            </a:r>
          </a:p>
          <a:p>
            <a:pPr lvl="1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		Y</a:t>
            </a:r>
            <a:r>
              <a:rPr lang="en-US" sz="2400" baseline="-25000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=F(w</a:t>
            </a:r>
            <a:r>
              <a:rPr lang="en-US" sz="2400" baseline="-25000" dirty="0" smtClean="0">
                <a:latin typeface="Courier New" pitchFamily="49" charset="0"/>
                <a:cs typeface="Courier New" pitchFamily="49" charset="0"/>
              </a:rPr>
              <a:t>31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*X</a:t>
            </a:r>
            <a:r>
              <a:rPr lang="en-US" sz="2400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+w</a:t>
            </a:r>
            <a:r>
              <a:rPr lang="en-US" sz="2400" baseline="-25000" dirty="0" smtClean="0">
                <a:latin typeface="Courier New" pitchFamily="49" charset="0"/>
                <a:cs typeface="Courier New" pitchFamily="49" charset="0"/>
              </a:rPr>
              <a:t>32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*X</a:t>
            </a:r>
            <a:r>
              <a:rPr lang="en-US" sz="2400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+w</a:t>
            </a:r>
            <a:r>
              <a:rPr lang="en-US" sz="2400" baseline="-25000" dirty="0" smtClean="0">
                <a:latin typeface="Courier New" pitchFamily="49" charset="0"/>
                <a:cs typeface="Courier New" pitchFamily="49" charset="0"/>
              </a:rPr>
              <a:t>33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*X</a:t>
            </a:r>
            <a:r>
              <a:rPr lang="en-US" sz="2400" baseline="-25000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+w</a:t>
            </a:r>
            <a:r>
              <a:rPr lang="en-US" sz="2400" baseline="-25000" dirty="0" smtClean="0">
                <a:latin typeface="Courier New" pitchFamily="49" charset="0"/>
                <a:cs typeface="Courier New" pitchFamily="49" charset="0"/>
              </a:rPr>
              <a:t>30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*1)</a:t>
            </a:r>
          </a:p>
          <a:p>
            <a:pPr lvl="1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		Y</a:t>
            </a:r>
            <a:r>
              <a:rPr lang="en-US" sz="2400" baseline="-25000" dirty="0" smtClean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=F(w</a:t>
            </a:r>
            <a:r>
              <a:rPr lang="en-US" sz="2400" baseline="-25000" dirty="0" smtClean="0">
                <a:latin typeface="Courier New" pitchFamily="49" charset="0"/>
                <a:cs typeface="Courier New" pitchFamily="49" charset="0"/>
              </a:rPr>
              <a:t>41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*X</a:t>
            </a:r>
            <a:r>
              <a:rPr lang="en-US" sz="2400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+w</a:t>
            </a:r>
            <a:r>
              <a:rPr lang="en-US" sz="2400" baseline="-25000" dirty="0" smtClean="0">
                <a:latin typeface="Courier New" pitchFamily="49" charset="0"/>
                <a:cs typeface="Courier New" pitchFamily="49" charset="0"/>
              </a:rPr>
              <a:t>42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*X</a:t>
            </a:r>
            <a:r>
              <a:rPr lang="en-US" sz="2400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+w</a:t>
            </a:r>
            <a:r>
              <a:rPr lang="en-US" sz="2400" baseline="-25000" dirty="0" smtClean="0">
                <a:latin typeface="Courier New" pitchFamily="49" charset="0"/>
                <a:cs typeface="Courier New" pitchFamily="49" charset="0"/>
              </a:rPr>
              <a:t>43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*X</a:t>
            </a:r>
            <a:r>
              <a:rPr lang="en-US" sz="2400" baseline="-25000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+w</a:t>
            </a:r>
            <a:r>
              <a:rPr lang="en-US" sz="2400" baseline="-25000" dirty="0" smtClean="0">
                <a:latin typeface="Courier New" pitchFamily="49" charset="0"/>
                <a:cs typeface="Courier New" pitchFamily="49" charset="0"/>
              </a:rPr>
              <a:t>40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*1)</a:t>
            </a:r>
          </a:p>
          <a:p>
            <a:pPr lvl="1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			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=F(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2400" dirty="0" smtClean="0">
                <a:cs typeface="Courier New" pitchFamily="49" charset="0"/>
              </a:rPr>
              <a:t>. Сколько компонент в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400" dirty="0" smtClean="0">
                <a:cs typeface="Courier New" pitchFamily="49" charset="0"/>
              </a:rPr>
              <a:t>?</a:t>
            </a:r>
            <a:endParaRPr lang="ru-RU" sz="2400" dirty="0" smtClean="0">
              <a:cs typeface="Courier New" pitchFamily="49" charset="0"/>
            </a:endParaRPr>
          </a:p>
          <a:p>
            <a:pPr lvl="1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1" name="Группа 30"/>
          <p:cNvGrpSpPr/>
          <p:nvPr/>
        </p:nvGrpSpPr>
        <p:grpSpPr>
          <a:xfrm>
            <a:off x="381000" y="4114800"/>
            <a:ext cx="2607193" cy="1795165"/>
            <a:chOff x="5334000" y="1600200"/>
            <a:chExt cx="2607193" cy="1795165"/>
          </a:xfrm>
        </p:grpSpPr>
        <p:grpSp>
          <p:nvGrpSpPr>
            <p:cNvPr id="32" name="Группа 3"/>
            <p:cNvGrpSpPr/>
            <p:nvPr/>
          </p:nvGrpSpPr>
          <p:grpSpPr>
            <a:xfrm>
              <a:off x="5981700" y="1638300"/>
              <a:ext cx="1293812" cy="1676400"/>
              <a:chOff x="5981700" y="1638300"/>
              <a:chExt cx="1293812" cy="1676400"/>
            </a:xfrm>
          </p:grpSpPr>
          <p:cxnSp>
            <p:nvCxnSpPr>
              <p:cNvPr id="52" name="Прямая соединительная линия 51"/>
              <p:cNvCxnSpPr>
                <a:stCxn id="58" idx="6"/>
              </p:cNvCxnSpPr>
              <p:nvPr/>
            </p:nvCxnSpPr>
            <p:spPr bwMode="auto">
              <a:xfrm>
                <a:off x="6946900" y="1855787"/>
                <a:ext cx="328612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>
                <a:stCxn id="57" idx="6"/>
              </p:cNvCxnSpPr>
              <p:nvPr/>
            </p:nvCxnSpPr>
            <p:spPr bwMode="auto">
              <a:xfrm>
                <a:off x="6946900" y="2265362"/>
                <a:ext cx="328612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Овал 53"/>
              <p:cNvSpPr/>
              <p:nvPr/>
            </p:nvSpPr>
            <p:spPr bwMode="auto">
              <a:xfrm>
                <a:off x="6648450" y="2967037"/>
                <a:ext cx="298450" cy="293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ru-R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sp>
            <p:nvSpPr>
              <p:cNvPr id="56" name="Овал 55"/>
              <p:cNvSpPr/>
              <p:nvPr/>
            </p:nvSpPr>
            <p:spPr bwMode="auto">
              <a:xfrm>
                <a:off x="6648450" y="2557462"/>
                <a:ext cx="298450" cy="2921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ru-R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sp>
            <p:nvSpPr>
              <p:cNvPr id="57" name="Овал 56"/>
              <p:cNvSpPr/>
              <p:nvPr/>
            </p:nvSpPr>
            <p:spPr bwMode="auto">
              <a:xfrm>
                <a:off x="6648450" y="2119312"/>
                <a:ext cx="298450" cy="2921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ru-R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sp>
            <p:nvSpPr>
              <p:cNvPr id="58" name="Овал 57"/>
              <p:cNvSpPr/>
              <p:nvPr/>
            </p:nvSpPr>
            <p:spPr bwMode="auto">
              <a:xfrm>
                <a:off x="6648450" y="1708150"/>
                <a:ext cx="298450" cy="29368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ru-R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cxnSp>
            <p:nvCxnSpPr>
              <p:cNvPr id="59" name="Прямая соединительная линия 58"/>
              <p:cNvCxnSpPr>
                <a:stCxn id="56" idx="6"/>
              </p:cNvCxnSpPr>
              <p:nvPr/>
            </p:nvCxnSpPr>
            <p:spPr bwMode="auto">
              <a:xfrm>
                <a:off x="6946900" y="2703512"/>
                <a:ext cx="328612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Прямая соединительная линия 59"/>
              <p:cNvCxnSpPr>
                <a:stCxn id="54" idx="6"/>
              </p:cNvCxnSpPr>
              <p:nvPr/>
            </p:nvCxnSpPr>
            <p:spPr bwMode="auto">
              <a:xfrm>
                <a:off x="6946900" y="3113087"/>
                <a:ext cx="328612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Прямая соединительная линия 60"/>
              <p:cNvCxnSpPr>
                <a:endCxn id="56" idx="2"/>
              </p:cNvCxnSpPr>
              <p:nvPr/>
            </p:nvCxnSpPr>
            <p:spPr bwMode="auto">
              <a:xfrm flipV="1">
                <a:off x="6350000" y="2703512"/>
                <a:ext cx="298450" cy="1762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Прямая соединительная линия 61"/>
              <p:cNvCxnSpPr>
                <a:endCxn id="57" idx="2"/>
              </p:cNvCxnSpPr>
              <p:nvPr/>
            </p:nvCxnSpPr>
            <p:spPr bwMode="auto">
              <a:xfrm flipV="1">
                <a:off x="6350000" y="2265362"/>
                <a:ext cx="298450" cy="61436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Прямая соединительная линия 62"/>
              <p:cNvCxnSpPr>
                <a:endCxn id="54" idx="2"/>
              </p:cNvCxnSpPr>
              <p:nvPr/>
            </p:nvCxnSpPr>
            <p:spPr bwMode="auto">
              <a:xfrm>
                <a:off x="6350000" y="2879725"/>
                <a:ext cx="298450" cy="23336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Прямая соединительная линия 63"/>
              <p:cNvCxnSpPr>
                <a:endCxn id="58" idx="2"/>
              </p:cNvCxnSpPr>
              <p:nvPr/>
            </p:nvCxnSpPr>
            <p:spPr bwMode="auto">
              <a:xfrm flipV="1">
                <a:off x="6350000" y="1855787"/>
                <a:ext cx="298450" cy="10239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Прямая соединительная линия 64"/>
              <p:cNvCxnSpPr>
                <a:endCxn id="56" idx="2"/>
              </p:cNvCxnSpPr>
              <p:nvPr/>
            </p:nvCxnSpPr>
            <p:spPr bwMode="auto">
              <a:xfrm>
                <a:off x="6350000" y="2470150"/>
                <a:ext cx="298450" cy="23336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Прямая соединительная линия 65"/>
              <p:cNvCxnSpPr>
                <a:endCxn id="57" idx="2"/>
              </p:cNvCxnSpPr>
              <p:nvPr/>
            </p:nvCxnSpPr>
            <p:spPr bwMode="auto">
              <a:xfrm flipV="1">
                <a:off x="6350000" y="2265362"/>
                <a:ext cx="298450" cy="2047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Прямая соединительная линия 66"/>
              <p:cNvCxnSpPr>
                <a:endCxn id="54" idx="2"/>
              </p:cNvCxnSpPr>
              <p:nvPr/>
            </p:nvCxnSpPr>
            <p:spPr bwMode="auto">
              <a:xfrm>
                <a:off x="6350000" y="2470150"/>
                <a:ext cx="298450" cy="64293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Прямая соединительная линия 67"/>
              <p:cNvCxnSpPr>
                <a:endCxn id="58" idx="2"/>
              </p:cNvCxnSpPr>
              <p:nvPr/>
            </p:nvCxnSpPr>
            <p:spPr bwMode="auto">
              <a:xfrm flipV="1">
                <a:off x="6350000" y="1855787"/>
                <a:ext cx="298450" cy="61436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Прямая соединительная линия 68"/>
              <p:cNvCxnSpPr>
                <a:endCxn id="57" idx="2"/>
              </p:cNvCxnSpPr>
              <p:nvPr/>
            </p:nvCxnSpPr>
            <p:spPr bwMode="auto">
              <a:xfrm>
                <a:off x="6350000" y="2060575"/>
                <a:ext cx="298450" cy="20478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Прямая соединительная линия 69"/>
              <p:cNvCxnSpPr>
                <a:endCxn id="56" idx="2"/>
              </p:cNvCxnSpPr>
              <p:nvPr/>
            </p:nvCxnSpPr>
            <p:spPr bwMode="auto">
              <a:xfrm>
                <a:off x="6350000" y="2060575"/>
                <a:ext cx="298450" cy="64293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Прямая соединительная линия 70"/>
              <p:cNvCxnSpPr>
                <a:stCxn id="54" idx="2"/>
              </p:cNvCxnSpPr>
              <p:nvPr/>
            </p:nvCxnSpPr>
            <p:spPr bwMode="auto">
              <a:xfrm rot="10800000">
                <a:off x="6350000" y="2060575"/>
                <a:ext cx="298450" cy="10525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Прямая соединительная линия 71"/>
              <p:cNvCxnSpPr>
                <a:endCxn id="58" idx="2"/>
              </p:cNvCxnSpPr>
              <p:nvPr/>
            </p:nvCxnSpPr>
            <p:spPr bwMode="auto">
              <a:xfrm flipV="1">
                <a:off x="6350000" y="1855787"/>
                <a:ext cx="298450" cy="2047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Прямая соединительная линия 72"/>
              <p:cNvCxnSpPr/>
              <p:nvPr/>
            </p:nvCxnSpPr>
            <p:spPr bwMode="auto">
              <a:xfrm>
                <a:off x="5981700" y="2060576"/>
                <a:ext cx="3683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Прямая соединительная линия 73"/>
              <p:cNvCxnSpPr/>
              <p:nvPr/>
            </p:nvCxnSpPr>
            <p:spPr bwMode="auto">
              <a:xfrm>
                <a:off x="5981700" y="2476500"/>
                <a:ext cx="3683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Прямая соединительная линия 74"/>
              <p:cNvCxnSpPr/>
              <p:nvPr/>
            </p:nvCxnSpPr>
            <p:spPr bwMode="auto">
              <a:xfrm>
                <a:off x="5981700" y="2879725"/>
                <a:ext cx="3683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Прямоугольник 75"/>
              <p:cNvSpPr/>
              <p:nvPr/>
            </p:nvSpPr>
            <p:spPr>
              <a:xfrm>
                <a:off x="6591300" y="1638300"/>
                <a:ext cx="419100" cy="1676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ru-RU"/>
              </a:p>
            </p:txBody>
          </p:sp>
        </p:grpSp>
        <p:sp>
          <p:nvSpPr>
            <p:cNvPr id="33" name="Прямоугольник 32"/>
            <p:cNvSpPr/>
            <p:nvPr/>
          </p:nvSpPr>
          <p:spPr>
            <a:xfrm>
              <a:off x="5334000" y="1790700"/>
              <a:ext cx="740293" cy="461665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chemeClr val="bg1"/>
              </a:extrusionClr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X</a:t>
              </a:r>
              <a:r>
                <a:rPr lang="en-US" sz="2400" b="1" baseline="-2500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1</a:t>
              </a:r>
              <a:endParaRPr lang="ru-RU" sz="2400" b="1" cap="none" spc="0" baseline="-250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5334000" y="2209800"/>
              <a:ext cx="740293" cy="461665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chemeClr val="bg1"/>
              </a:extrusionClr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X</a:t>
              </a:r>
              <a:r>
                <a:rPr lang="en-US" sz="2400" b="1" baseline="-2500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2</a:t>
              </a:r>
              <a:endParaRPr lang="ru-RU" sz="2400" b="1" cap="none" spc="0" baseline="-250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35" name="Прямоугольник 34"/>
            <p:cNvSpPr/>
            <p:nvPr/>
          </p:nvSpPr>
          <p:spPr>
            <a:xfrm>
              <a:off x="5334000" y="2628900"/>
              <a:ext cx="740293" cy="461665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chemeClr val="bg1"/>
              </a:extrusionClr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X</a:t>
              </a:r>
              <a:r>
                <a:rPr lang="en-US" sz="2400" b="1" baseline="-2500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3</a:t>
              </a:r>
              <a:endParaRPr lang="ru-RU" sz="2400" b="1" cap="none" spc="0" baseline="-250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36" name="Прямоугольник 35"/>
            <p:cNvSpPr/>
            <p:nvPr/>
          </p:nvSpPr>
          <p:spPr>
            <a:xfrm>
              <a:off x="7200900" y="1600200"/>
              <a:ext cx="740293" cy="461665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chemeClr val="bg1"/>
              </a:extrusionClr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Y</a:t>
              </a:r>
              <a:r>
                <a:rPr lang="en-US" sz="2400" b="1" baseline="-2500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1</a:t>
              </a:r>
              <a:endParaRPr lang="ru-RU" sz="2400" b="1" cap="none" spc="0" baseline="-250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49" name="Прямоугольник 48"/>
            <p:cNvSpPr/>
            <p:nvPr/>
          </p:nvSpPr>
          <p:spPr>
            <a:xfrm>
              <a:off x="7200900" y="2019300"/>
              <a:ext cx="740293" cy="461665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chemeClr val="bg1"/>
              </a:extrusionClr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Y</a:t>
              </a:r>
              <a:r>
                <a:rPr lang="en-US" sz="2400" b="1" baseline="-2500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2</a:t>
              </a:r>
              <a:endParaRPr lang="ru-RU" sz="2400" b="1" cap="none" spc="0" baseline="-250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50" name="Прямоугольник 49"/>
            <p:cNvSpPr/>
            <p:nvPr/>
          </p:nvSpPr>
          <p:spPr>
            <a:xfrm>
              <a:off x="7200900" y="2476500"/>
              <a:ext cx="740293" cy="461665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chemeClr val="bg1"/>
              </a:extrusionClr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Y</a:t>
              </a:r>
              <a:r>
                <a:rPr lang="en-US" sz="2400" b="1" baseline="-2500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3</a:t>
              </a:r>
              <a:endParaRPr lang="ru-RU" sz="2400" b="1" cap="none" spc="0" baseline="-250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51" name="Прямоугольник 50"/>
            <p:cNvSpPr/>
            <p:nvPr/>
          </p:nvSpPr>
          <p:spPr>
            <a:xfrm>
              <a:off x="7200900" y="2933700"/>
              <a:ext cx="740293" cy="461665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chemeClr val="bg1"/>
              </a:extrusionClr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Y</a:t>
              </a:r>
              <a:r>
                <a:rPr lang="en-US" sz="2400" b="1" baseline="-2500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4</a:t>
              </a:r>
              <a:endParaRPr lang="ru-RU" sz="2400" b="1" cap="none" spc="0" baseline="-250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>
          <a:xfrm>
            <a:off x="406400" y="228600"/>
            <a:ext cx="8204200" cy="1143000"/>
          </a:xfrm>
        </p:spPr>
        <p:txBody>
          <a:bodyPr anchor="b"/>
          <a:lstStyle/>
          <a:p>
            <a:r>
              <a:rPr lang="ru-RU" dirty="0" smtClean="0"/>
              <a:t>Многослойный персептрон</a:t>
            </a:r>
            <a:endParaRPr lang="en-US" dirty="0" smtClean="0"/>
          </a:p>
        </p:txBody>
      </p:sp>
      <p:sp>
        <p:nvSpPr>
          <p:cNvPr id="12291" name="Content Placeholder 4"/>
          <p:cNvSpPr>
            <a:spLocks noGrp="1"/>
          </p:cNvSpPr>
          <p:nvPr>
            <p:ph idx="1"/>
          </p:nvPr>
        </p:nvSpPr>
        <p:spPr>
          <a:xfrm>
            <a:off x="457200" y="1885950"/>
            <a:ext cx="4495800" cy="4171950"/>
          </a:xfrm>
        </p:spPr>
        <p:txBody>
          <a:bodyPr/>
          <a:lstStyle/>
          <a:p>
            <a:r>
              <a:rPr lang="ru-RU" b="1" dirty="0" smtClean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b="1" baseline="-25000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b="1" baseline="-25000" dirty="0" err="1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ru-RU" b="1" dirty="0" smtClean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b="1" baseline="-25000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ru-RU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- </a:t>
            </a:r>
            <a:r>
              <a:rPr lang="ru-RU" sz="2800" dirty="0" smtClean="0">
                <a:cs typeface="Courier New" pitchFamily="49" charset="0"/>
              </a:rPr>
              <a:t>матрица весов </a:t>
            </a:r>
            <a:r>
              <a:rPr lang="ru-RU" sz="2800" dirty="0" smtClean="0">
                <a:solidFill>
                  <a:srgbClr val="009900"/>
                </a:solidFill>
                <a:cs typeface="Courier New" pitchFamily="49" charset="0"/>
              </a:rPr>
              <a:t>выходного слоя</a:t>
            </a:r>
          </a:p>
          <a:p>
            <a:r>
              <a:rPr lang="ru-RU" sz="2800" b="1" dirty="0" smtClean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b="1" baseline="-25000" dirty="0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2800" dirty="0" smtClean="0">
                <a:cs typeface="Courier New" pitchFamily="49" charset="0"/>
              </a:rPr>
              <a:t> </a:t>
            </a:r>
            <a:r>
              <a:rPr lang="en-US" sz="2800" dirty="0" smtClean="0">
                <a:cs typeface="Courier New" pitchFamily="49" charset="0"/>
              </a:rPr>
              <a:t>- </a:t>
            </a:r>
            <a:r>
              <a:rPr lang="ru-RU" sz="2800" dirty="0" smtClean="0">
                <a:cs typeface="Courier New" pitchFamily="49" charset="0"/>
              </a:rPr>
              <a:t>матрица весов </a:t>
            </a:r>
            <a:r>
              <a:rPr lang="ru-RU" sz="2800" dirty="0" smtClean="0">
                <a:solidFill>
                  <a:srgbClr val="009900"/>
                </a:solidFill>
                <a:cs typeface="Courier New" pitchFamily="49" charset="0"/>
              </a:rPr>
              <a:t>скрытого слоя</a:t>
            </a:r>
            <a:endParaRPr lang="en-US" sz="2800" dirty="0" smtClean="0">
              <a:solidFill>
                <a:srgbClr val="009900"/>
              </a:solidFill>
              <a:cs typeface="Courier New" pitchFamily="49" charset="0"/>
            </a:endParaRPr>
          </a:p>
          <a:p>
            <a:r>
              <a:rPr lang="ru-RU" sz="24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W = </a:t>
            </a:r>
            <a:r>
              <a:rPr lang="ru-RU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800" b="1" baseline="-25000" dirty="0" err="1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800" b="1" baseline="-25000" dirty="0" err="1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2400" dirty="0" smtClean="0">
                <a:cs typeface="Courier New" pitchFamily="49" charset="0"/>
              </a:rPr>
              <a:t> </a:t>
            </a:r>
            <a:r>
              <a:rPr lang="en-US" sz="2800" dirty="0" smtClean="0">
                <a:cs typeface="Courier New" pitchFamily="49" charset="0"/>
              </a:rPr>
              <a:t>– </a:t>
            </a:r>
            <a:r>
              <a:rPr lang="ru-RU" sz="2800" dirty="0" smtClean="0">
                <a:cs typeface="Courier New" pitchFamily="49" charset="0"/>
              </a:rPr>
              <a:t>«матрица» весов сети</a:t>
            </a:r>
            <a:endParaRPr lang="en-US" sz="2800" dirty="0" smtClean="0">
              <a:solidFill>
                <a:srgbClr val="009900"/>
              </a:solidFill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ru-RU" dirty="0" smtClean="0"/>
          </a:p>
        </p:txBody>
      </p:sp>
      <p:sp>
        <p:nvSpPr>
          <p:cNvPr id="111" name="Выноска 1 110"/>
          <p:cNvSpPr/>
          <p:nvPr/>
        </p:nvSpPr>
        <p:spPr bwMode="auto">
          <a:xfrm>
            <a:off x="5943600" y="1600200"/>
            <a:ext cx="2133600" cy="609600"/>
          </a:xfrm>
          <a:prstGeom prst="borderCallout1">
            <a:avLst>
              <a:gd name="adj1" fmla="val 119544"/>
              <a:gd name="adj2" fmla="val 49490"/>
              <a:gd name="adj3" fmla="val 225993"/>
              <a:gd name="adj4" fmla="val 42578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Times New Roman" pitchFamily="18" charset="-52"/>
              </a:rPr>
              <a:t>Скрытый слой</a:t>
            </a:r>
          </a:p>
        </p:txBody>
      </p:sp>
      <p:sp>
        <p:nvSpPr>
          <p:cNvPr id="112" name="Выноска 1 111"/>
          <p:cNvSpPr/>
          <p:nvPr/>
        </p:nvSpPr>
        <p:spPr bwMode="auto">
          <a:xfrm>
            <a:off x="3581400" y="6019800"/>
            <a:ext cx="2133600" cy="609600"/>
          </a:xfrm>
          <a:prstGeom prst="borderCallout1">
            <a:avLst>
              <a:gd name="adj1" fmla="val -12202"/>
              <a:gd name="adj2" fmla="val 56208"/>
              <a:gd name="adj3" fmla="val -82739"/>
              <a:gd name="adj4" fmla="val 102484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 smtClean="0">
                <a:latin typeface="Times New Roman" pitchFamily="18" charset="-52"/>
              </a:rPr>
              <a:t>Входной слой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-52"/>
            </a:endParaRPr>
          </a:p>
        </p:txBody>
      </p:sp>
      <p:sp>
        <p:nvSpPr>
          <p:cNvPr id="113" name="Выноска 1 112"/>
          <p:cNvSpPr/>
          <p:nvPr/>
        </p:nvSpPr>
        <p:spPr bwMode="auto">
          <a:xfrm>
            <a:off x="6629400" y="6019800"/>
            <a:ext cx="2286000" cy="609600"/>
          </a:xfrm>
          <a:prstGeom prst="borderCallout1">
            <a:avLst>
              <a:gd name="adj1" fmla="val -12202"/>
              <a:gd name="adj2" fmla="val 56208"/>
              <a:gd name="adj3" fmla="val -104167"/>
              <a:gd name="adj4" fmla="val 48062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 smtClean="0">
                <a:solidFill>
                  <a:srgbClr val="009900"/>
                </a:solidFill>
                <a:latin typeface="Times New Roman" pitchFamily="18" charset="-52"/>
              </a:rPr>
              <a:t>Выходной слой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009900"/>
              </a:solidFill>
              <a:effectLst/>
              <a:latin typeface="Times New Roman" pitchFamily="18" charset="-52"/>
            </a:endParaRPr>
          </a:p>
        </p:txBody>
      </p:sp>
      <p:grpSp>
        <p:nvGrpSpPr>
          <p:cNvPr id="114" name="Группа 113"/>
          <p:cNvGrpSpPr/>
          <p:nvPr/>
        </p:nvGrpSpPr>
        <p:grpSpPr>
          <a:xfrm>
            <a:off x="5181600" y="2590800"/>
            <a:ext cx="3200400" cy="2819400"/>
            <a:chOff x="5562600" y="4191000"/>
            <a:chExt cx="2208212" cy="1981200"/>
          </a:xfrm>
        </p:grpSpPr>
        <p:sp>
          <p:nvSpPr>
            <p:cNvPr id="115" name="Прямоугольник 114"/>
            <p:cNvSpPr/>
            <p:nvPr/>
          </p:nvSpPr>
          <p:spPr>
            <a:xfrm>
              <a:off x="5791200" y="4191000"/>
              <a:ext cx="381000" cy="1981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  <p:sp>
          <p:nvSpPr>
            <p:cNvPr id="116" name="Овал 115"/>
            <p:cNvSpPr/>
            <p:nvPr/>
          </p:nvSpPr>
          <p:spPr bwMode="auto">
            <a:xfrm>
              <a:off x="5830887" y="5789612"/>
              <a:ext cx="298450" cy="2921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17" name="Овал 116"/>
            <p:cNvSpPr/>
            <p:nvPr/>
          </p:nvSpPr>
          <p:spPr bwMode="auto">
            <a:xfrm>
              <a:off x="6546850" y="4619625"/>
              <a:ext cx="298450" cy="2921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18" name="Овал 117"/>
            <p:cNvSpPr/>
            <p:nvPr/>
          </p:nvSpPr>
          <p:spPr bwMode="auto">
            <a:xfrm>
              <a:off x="6546850" y="5029200"/>
              <a:ext cx="298450" cy="2921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19" name="Овал 118"/>
            <p:cNvSpPr/>
            <p:nvPr/>
          </p:nvSpPr>
          <p:spPr bwMode="auto">
            <a:xfrm>
              <a:off x="6546850" y="5438775"/>
              <a:ext cx="298450" cy="2921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120" name="Прямая соединительная линия 119"/>
            <p:cNvCxnSpPr>
              <a:stCxn id="133" idx="6"/>
              <a:endCxn id="117" idx="2"/>
            </p:cNvCxnSpPr>
            <p:nvPr/>
          </p:nvCxnSpPr>
          <p:spPr bwMode="auto">
            <a:xfrm>
              <a:off x="6129337" y="4413250"/>
              <a:ext cx="417513" cy="3524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Прямая соединительная линия 120"/>
            <p:cNvCxnSpPr>
              <a:stCxn id="133" idx="6"/>
              <a:endCxn id="118" idx="2"/>
            </p:cNvCxnSpPr>
            <p:nvPr/>
          </p:nvCxnSpPr>
          <p:spPr bwMode="auto">
            <a:xfrm>
              <a:off x="6129337" y="4413250"/>
              <a:ext cx="417513" cy="762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единительная линия 121"/>
            <p:cNvCxnSpPr>
              <a:stCxn id="133" idx="6"/>
              <a:endCxn id="119" idx="2"/>
            </p:cNvCxnSpPr>
            <p:nvPr/>
          </p:nvCxnSpPr>
          <p:spPr bwMode="auto">
            <a:xfrm>
              <a:off x="6129337" y="4413250"/>
              <a:ext cx="417513" cy="11715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Прямая соединительная линия 122"/>
            <p:cNvCxnSpPr>
              <a:stCxn id="132" idx="6"/>
              <a:endCxn id="117" idx="2"/>
            </p:cNvCxnSpPr>
            <p:nvPr/>
          </p:nvCxnSpPr>
          <p:spPr bwMode="auto">
            <a:xfrm flipV="1">
              <a:off x="6129337" y="4765675"/>
              <a:ext cx="417513" cy="285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единительная линия 123"/>
            <p:cNvCxnSpPr>
              <a:stCxn id="132" idx="6"/>
              <a:endCxn id="118" idx="2"/>
            </p:cNvCxnSpPr>
            <p:nvPr/>
          </p:nvCxnSpPr>
          <p:spPr bwMode="auto">
            <a:xfrm>
              <a:off x="6129337" y="4794250"/>
              <a:ext cx="417513" cy="381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единительная линия 124"/>
            <p:cNvCxnSpPr>
              <a:stCxn id="132" idx="6"/>
              <a:endCxn id="119" idx="2"/>
            </p:cNvCxnSpPr>
            <p:nvPr/>
          </p:nvCxnSpPr>
          <p:spPr bwMode="auto">
            <a:xfrm>
              <a:off x="6129337" y="4794250"/>
              <a:ext cx="417513" cy="7905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Прямая соединительная линия 125"/>
            <p:cNvCxnSpPr>
              <a:stCxn id="131" idx="6"/>
              <a:endCxn id="117" idx="2"/>
            </p:cNvCxnSpPr>
            <p:nvPr/>
          </p:nvCxnSpPr>
          <p:spPr bwMode="auto">
            <a:xfrm flipV="1">
              <a:off x="6129337" y="4765675"/>
              <a:ext cx="417513" cy="4095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Прямая соединительная линия 126"/>
            <p:cNvCxnSpPr>
              <a:stCxn id="131" idx="6"/>
              <a:endCxn id="118" idx="2"/>
            </p:cNvCxnSpPr>
            <p:nvPr/>
          </p:nvCxnSpPr>
          <p:spPr bwMode="auto">
            <a:xfrm>
              <a:off x="6129337" y="5175250"/>
              <a:ext cx="417513" cy="15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Прямая соединительная линия 127"/>
            <p:cNvCxnSpPr>
              <a:stCxn id="131" idx="6"/>
              <a:endCxn id="119" idx="2"/>
            </p:cNvCxnSpPr>
            <p:nvPr/>
          </p:nvCxnSpPr>
          <p:spPr bwMode="auto">
            <a:xfrm>
              <a:off x="6129337" y="5175250"/>
              <a:ext cx="417513" cy="4095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Прямая соединительная линия 128"/>
            <p:cNvCxnSpPr>
              <a:stCxn id="138" idx="6"/>
            </p:cNvCxnSpPr>
            <p:nvPr/>
          </p:nvCxnSpPr>
          <p:spPr bwMode="auto">
            <a:xfrm>
              <a:off x="7442200" y="4560887"/>
              <a:ext cx="328612" cy="0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Прямая соединительная линия 129"/>
            <p:cNvCxnSpPr>
              <a:stCxn id="137" idx="6"/>
            </p:cNvCxnSpPr>
            <p:nvPr/>
          </p:nvCxnSpPr>
          <p:spPr bwMode="auto">
            <a:xfrm>
              <a:off x="7442200" y="4970462"/>
              <a:ext cx="328612" cy="1588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Овал 130"/>
            <p:cNvSpPr/>
            <p:nvPr/>
          </p:nvSpPr>
          <p:spPr bwMode="auto">
            <a:xfrm>
              <a:off x="5830887" y="5029200"/>
              <a:ext cx="298450" cy="2921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32" name="Овал 131"/>
            <p:cNvSpPr/>
            <p:nvPr/>
          </p:nvSpPr>
          <p:spPr bwMode="auto">
            <a:xfrm>
              <a:off x="5830887" y="4648200"/>
              <a:ext cx="298450" cy="2921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33" name="Овал 132"/>
            <p:cNvSpPr/>
            <p:nvPr/>
          </p:nvSpPr>
          <p:spPr bwMode="auto">
            <a:xfrm>
              <a:off x="5830887" y="4267200"/>
              <a:ext cx="298450" cy="2936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34" name="Овал 133"/>
            <p:cNvSpPr/>
            <p:nvPr/>
          </p:nvSpPr>
          <p:spPr bwMode="auto">
            <a:xfrm>
              <a:off x="5830887" y="5408612"/>
              <a:ext cx="298450" cy="293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35" name="Овал 134"/>
            <p:cNvSpPr/>
            <p:nvPr/>
          </p:nvSpPr>
          <p:spPr bwMode="auto">
            <a:xfrm>
              <a:off x="7143750" y="5672137"/>
              <a:ext cx="298450" cy="293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36" name="Овал 135"/>
            <p:cNvSpPr/>
            <p:nvPr/>
          </p:nvSpPr>
          <p:spPr bwMode="auto">
            <a:xfrm>
              <a:off x="7143750" y="5262562"/>
              <a:ext cx="298450" cy="2921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37" name="Овал 136"/>
            <p:cNvSpPr/>
            <p:nvPr/>
          </p:nvSpPr>
          <p:spPr bwMode="auto">
            <a:xfrm>
              <a:off x="7143750" y="4824412"/>
              <a:ext cx="298450" cy="2921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38" name="Овал 137"/>
            <p:cNvSpPr/>
            <p:nvPr/>
          </p:nvSpPr>
          <p:spPr bwMode="auto">
            <a:xfrm>
              <a:off x="7143750" y="4413250"/>
              <a:ext cx="298450" cy="2936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139" name="Прямая соединительная линия 138"/>
            <p:cNvCxnSpPr>
              <a:stCxn id="136" idx="6"/>
            </p:cNvCxnSpPr>
            <p:nvPr/>
          </p:nvCxnSpPr>
          <p:spPr bwMode="auto">
            <a:xfrm>
              <a:off x="7442200" y="5408612"/>
              <a:ext cx="328612" cy="1588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Прямая соединительная линия 139"/>
            <p:cNvCxnSpPr>
              <a:stCxn id="135" idx="6"/>
            </p:cNvCxnSpPr>
            <p:nvPr/>
          </p:nvCxnSpPr>
          <p:spPr bwMode="auto">
            <a:xfrm>
              <a:off x="7442200" y="5818187"/>
              <a:ext cx="328612" cy="1588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Прямая соединительная линия 140"/>
            <p:cNvCxnSpPr>
              <a:stCxn id="134" idx="6"/>
              <a:endCxn id="119" idx="2"/>
            </p:cNvCxnSpPr>
            <p:nvPr/>
          </p:nvCxnSpPr>
          <p:spPr bwMode="auto">
            <a:xfrm>
              <a:off x="6129337" y="5554662"/>
              <a:ext cx="417513" cy="301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Прямая соединительная линия 141"/>
            <p:cNvCxnSpPr>
              <a:stCxn id="116" idx="6"/>
              <a:endCxn id="118" idx="2"/>
            </p:cNvCxnSpPr>
            <p:nvPr/>
          </p:nvCxnSpPr>
          <p:spPr bwMode="auto">
            <a:xfrm flipV="1">
              <a:off x="6129337" y="5175250"/>
              <a:ext cx="417513" cy="760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Прямая соединительная линия 142"/>
            <p:cNvCxnSpPr>
              <a:stCxn id="119" idx="2"/>
              <a:endCxn id="116" idx="6"/>
            </p:cNvCxnSpPr>
            <p:nvPr/>
          </p:nvCxnSpPr>
          <p:spPr bwMode="auto">
            <a:xfrm rot="10800000" flipV="1">
              <a:off x="6129337" y="5584825"/>
              <a:ext cx="417513" cy="350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Прямая соединительная линия 143"/>
            <p:cNvCxnSpPr>
              <a:stCxn id="134" idx="6"/>
              <a:endCxn id="117" idx="2"/>
            </p:cNvCxnSpPr>
            <p:nvPr/>
          </p:nvCxnSpPr>
          <p:spPr bwMode="auto">
            <a:xfrm flipV="1">
              <a:off x="6129337" y="4765675"/>
              <a:ext cx="417513" cy="7889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Прямая соединительная линия 144"/>
            <p:cNvCxnSpPr>
              <a:stCxn id="116" idx="6"/>
              <a:endCxn id="117" idx="2"/>
            </p:cNvCxnSpPr>
            <p:nvPr/>
          </p:nvCxnSpPr>
          <p:spPr bwMode="auto">
            <a:xfrm flipV="1">
              <a:off x="6129337" y="4765675"/>
              <a:ext cx="417513" cy="11699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Прямая соединительная линия 145"/>
            <p:cNvCxnSpPr>
              <a:stCxn id="118" idx="2"/>
              <a:endCxn id="134" idx="6"/>
            </p:cNvCxnSpPr>
            <p:nvPr/>
          </p:nvCxnSpPr>
          <p:spPr bwMode="auto">
            <a:xfrm rot="10800000" flipV="1">
              <a:off x="6129337" y="5175250"/>
              <a:ext cx="417513" cy="379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Прямая соединительная линия 146"/>
            <p:cNvCxnSpPr>
              <a:stCxn id="119" idx="6"/>
              <a:endCxn id="136" idx="2"/>
            </p:cNvCxnSpPr>
            <p:nvPr/>
          </p:nvCxnSpPr>
          <p:spPr bwMode="auto">
            <a:xfrm flipV="1">
              <a:off x="6845300" y="5408612"/>
              <a:ext cx="298450" cy="1762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Прямая соединительная линия 147"/>
            <p:cNvCxnSpPr>
              <a:stCxn id="119" idx="6"/>
              <a:endCxn id="137" idx="2"/>
            </p:cNvCxnSpPr>
            <p:nvPr/>
          </p:nvCxnSpPr>
          <p:spPr bwMode="auto">
            <a:xfrm flipV="1">
              <a:off x="6845300" y="4970462"/>
              <a:ext cx="298450" cy="6143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Прямая соединительная линия 148"/>
            <p:cNvCxnSpPr>
              <a:stCxn id="119" idx="6"/>
              <a:endCxn id="135" idx="2"/>
            </p:cNvCxnSpPr>
            <p:nvPr/>
          </p:nvCxnSpPr>
          <p:spPr bwMode="auto">
            <a:xfrm>
              <a:off x="6845300" y="5584825"/>
              <a:ext cx="298450" cy="2333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Прямая соединительная линия 149"/>
            <p:cNvCxnSpPr>
              <a:stCxn id="119" idx="6"/>
              <a:endCxn id="138" idx="2"/>
            </p:cNvCxnSpPr>
            <p:nvPr/>
          </p:nvCxnSpPr>
          <p:spPr bwMode="auto">
            <a:xfrm flipV="1">
              <a:off x="6845300" y="4560887"/>
              <a:ext cx="298450" cy="10239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Прямая соединительная линия 150"/>
            <p:cNvCxnSpPr>
              <a:stCxn id="118" idx="6"/>
              <a:endCxn id="136" idx="2"/>
            </p:cNvCxnSpPr>
            <p:nvPr/>
          </p:nvCxnSpPr>
          <p:spPr bwMode="auto">
            <a:xfrm>
              <a:off x="6845300" y="5175250"/>
              <a:ext cx="298450" cy="2333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Прямая соединительная линия 151"/>
            <p:cNvCxnSpPr>
              <a:stCxn id="118" idx="6"/>
              <a:endCxn id="137" idx="2"/>
            </p:cNvCxnSpPr>
            <p:nvPr/>
          </p:nvCxnSpPr>
          <p:spPr bwMode="auto">
            <a:xfrm flipV="1">
              <a:off x="6845300" y="4970462"/>
              <a:ext cx="298450" cy="2047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Прямая соединительная линия 152"/>
            <p:cNvCxnSpPr>
              <a:stCxn id="118" idx="6"/>
              <a:endCxn id="135" idx="2"/>
            </p:cNvCxnSpPr>
            <p:nvPr/>
          </p:nvCxnSpPr>
          <p:spPr bwMode="auto">
            <a:xfrm>
              <a:off x="6845300" y="5175250"/>
              <a:ext cx="298450" cy="6429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Прямая соединительная линия 153"/>
            <p:cNvCxnSpPr>
              <a:stCxn id="118" idx="6"/>
              <a:endCxn id="138" idx="2"/>
            </p:cNvCxnSpPr>
            <p:nvPr/>
          </p:nvCxnSpPr>
          <p:spPr bwMode="auto">
            <a:xfrm flipV="1">
              <a:off x="6845300" y="4560887"/>
              <a:ext cx="298450" cy="6143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Прямая соединительная линия 154"/>
            <p:cNvCxnSpPr>
              <a:stCxn id="117" idx="6"/>
              <a:endCxn id="137" idx="2"/>
            </p:cNvCxnSpPr>
            <p:nvPr/>
          </p:nvCxnSpPr>
          <p:spPr bwMode="auto">
            <a:xfrm>
              <a:off x="6845300" y="4765675"/>
              <a:ext cx="298450" cy="2047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Прямая соединительная линия 155"/>
            <p:cNvCxnSpPr>
              <a:stCxn id="117" idx="6"/>
              <a:endCxn id="136" idx="2"/>
            </p:cNvCxnSpPr>
            <p:nvPr/>
          </p:nvCxnSpPr>
          <p:spPr bwMode="auto">
            <a:xfrm>
              <a:off x="6845300" y="4765675"/>
              <a:ext cx="298450" cy="6429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Прямая соединительная линия 156"/>
            <p:cNvCxnSpPr>
              <a:stCxn id="135" idx="2"/>
              <a:endCxn id="117" idx="6"/>
            </p:cNvCxnSpPr>
            <p:nvPr/>
          </p:nvCxnSpPr>
          <p:spPr bwMode="auto">
            <a:xfrm rot="10800000">
              <a:off x="6845300" y="4765675"/>
              <a:ext cx="298450" cy="10525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Прямая соединительная линия 157"/>
            <p:cNvCxnSpPr>
              <a:stCxn id="117" idx="6"/>
              <a:endCxn id="138" idx="2"/>
            </p:cNvCxnSpPr>
            <p:nvPr/>
          </p:nvCxnSpPr>
          <p:spPr bwMode="auto">
            <a:xfrm flipV="1">
              <a:off x="6845300" y="4560887"/>
              <a:ext cx="298450" cy="2047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Прямая соединительная линия 158"/>
            <p:cNvCxnSpPr>
              <a:endCxn id="133" idx="2"/>
            </p:cNvCxnSpPr>
            <p:nvPr/>
          </p:nvCxnSpPr>
          <p:spPr bwMode="auto">
            <a:xfrm>
              <a:off x="5562600" y="4413250"/>
              <a:ext cx="268287" cy="1587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Прямая соединительная линия 159"/>
            <p:cNvCxnSpPr>
              <a:endCxn id="132" idx="2"/>
            </p:cNvCxnSpPr>
            <p:nvPr/>
          </p:nvCxnSpPr>
          <p:spPr bwMode="auto">
            <a:xfrm>
              <a:off x="5562600" y="4794250"/>
              <a:ext cx="268287" cy="1587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Прямая соединительная линия 160"/>
            <p:cNvCxnSpPr>
              <a:endCxn id="131" idx="2"/>
            </p:cNvCxnSpPr>
            <p:nvPr/>
          </p:nvCxnSpPr>
          <p:spPr bwMode="auto">
            <a:xfrm>
              <a:off x="5562600" y="5175250"/>
              <a:ext cx="268287" cy="1587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Прямая соединительная линия 161"/>
            <p:cNvCxnSpPr>
              <a:endCxn id="134" idx="2"/>
            </p:cNvCxnSpPr>
            <p:nvPr/>
          </p:nvCxnSpPr>
          <p:spPr bwMode="auto">
            <a:xfrm>
              <a:off x="5562600" y="5554662"/>
              <a:ext cx="268287" cy="1588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Прямая соединительная линия 162"/>
            <p:cNvCxnSpPr>
              <a:endCxn id="116" idx="2"/>
            </p:cNvCxnSpPr>
            <p:nvPr/>
          </p:nvCxnSpPr>
          <p:spPr bwMode="auto">
            <a:xfrm>
              <a:off x="5562600" y="5935662"/>
              <a:ext cx="268287" cy="1588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Прямоугольник 163"/>
            <p:cNvSpPr/>
            <p:nvPr/>
          </p:nvSpPr>
          <p:spPr>
            <a:xfrm>
              <a:off x="6477000" y="4572000"/>
              <a:ext cx="419100" cy="1219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  <p:sp>
          <p:nvSpPr>
            <p:cNvPr id="165" name="Прямоугольник 164"/>
            <p:cNvSpPr/>
            <p:nvPr/>
          </p:nvSpPr>
          <p:spPr>
            <a:xfrm>
              <a:off x="7086600" y="4343400"/>
              <a:ext cx="419100" cy="1676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166" name="Прямоугольник 165"/>
          <p:cNvSpPr/>
          <p:nvPr/>
        </p:nvSpPr>
        <p:spPr>
          <a:xfrm>
            <a:off x="4419600" y="3581400"/>
            <a:ext cx="892693" cy="769441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 extrusionH="76200">
            <a:extrusionClr>
              <a:schemeClr val="bg1"/>
            </a:extrusion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X</a:t>
            </a:r>
            <a:endParaRPr lang="ru-RU" sz="4400" b="1" cap="none" spc="0" baseline="-250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7" name="Прямоугольник 166"/>
          <p:cNvSpPr/>
          <p:nvPr/>
        </p:nvSpPr>
        <p:spPr>
          <a:xfrm>
            <a:off x="8251307" y="3581400"/>
            <a:ext cx="892693" cy="769441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 extrusionH="76200">
            <a:extrusionClr>
              <a:schemeClr val="bg1"/>
            </a:extrusion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Y</a:t>
            </a:r>
            <a:endParaRPr lang="ru-RU" sz="4400" b="1" cap="none" spc="0" baseline="-250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00FF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10600" cy="1143000"/>
          </a:xfrm>
        </p:spPr>
        <p:txBody>
          <a:bodyPr/>
          <a:lstStyle/>
          <a:p>
            <a:r>
              <a:rPr lang="ru-RU" dirty="0" smtClean="0"/>
              <a:t>Обучение персептрона</a:t>
            </a:r>
            <a:endParaRPr lang="en-US" dirty="0" smtClean="0"/>
          </a:p>
        </p:txBody>
      </p:sp>
      <p:sp>
        <p:nvSpPr>
          <p:cNvPr id="12291" name="Content Placeholder 4"/>
          <p:cNvSpPr>
            <a:spLocks noGrp="1"/>
          </p:cNvSpPr>
          <p:nvPr>
            <p:ph idx="1"/>
          </p:nvPr>
        </p:nvSpPr>
        <p:spPr>
          <a:xfrm>
            <a:off x="304800" y="1885950"/>
            <a:ext cx="8610600" cy="417195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ru-RU" dirty="0" smtClean="0"/>
              <a:t>Пары </a:t>
            </a:r>
            <a:r>
              <a:rPr lang="ru-RU" dirty="0" smtClean="0">
                <a:solidFill>
                  <a:srgbClr val="C00000"/>
                </a:solidFill>
              </a:rPr>
              <a:t>сигнал</a:t>
            </a:r>
            <a:r>
              <a:rPr lang="ru-RU" dirty="0" smtClean="0"/>
              <a:t> - </a:t>
            </a:r>
            <a:r>
              <a:rPr lang="ru-RU" dirty="0" smtClean="0">
                <a:solidFill>
                  <a:srgbClr val="C00000"/>
                </a:solidFill>
              </a:rPr>
              <a:t>желаемый отклик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{(</a:t>
            </a:r>
            <a:r>
              <a:rPr lang="en-US" b="1" dirty="0" smtClean="0"/>
              <a:t>X</a:t>
            </a:r>
            <a:r>
              <a:rPr lang="en-US" dirty="0" smtClean="0"/>
              <a:t>,</a:t>
            </a:r>
            <a:r>
              <a:rPr lang="en-US" b="1" dirty="0" smtClean="0"/>
              <a:t>Y</a:t>
            </a:r>
            <a:r>
              <a:rPr lang="en-US" dirty="0" smtClean="0"/>
              <a:t>)}</a:t>
            </a:r>
            <a:endParaRPr lang="ru-RU" dirty="0" smtClean="0"/>
          </a:p>
          <a:p>
            <a:r>
              <a:rPr lang="en-US" dirty="0" smtClean="0"/>
              <a:t> </a:t>
            </a:r>
            <a:r>
              <a:rPr lang="ru-RU" dirty="0" smtClean="0"/>
              <a:t>Подаем на вход </a:t>
            </a:r>
            <a:r>
              <a:rPr lang="ru-RU" dirty="0" smtClean="0">
                <a:solidFill>
                  <a:srgbClr val="C00000"/>
                </a:solidFill>
              </a:rPr>
              <a:t>сигнал</a:t>
            </a:r>
            <a:r>
              <a:rPr lang="en-US" dirty="0" smtClean="0"/>
              <a:t> </a:t>
            </a:r>
            <a:r>
              <a:rPr lang="en-US" b="1" dirty="0" smtClean="0"/>
              <a:t>X</a:t>
            </a:r>
            <a:r>
              <a:rPr lang="en-US" b="1" baseline="-25000" dirty="0" smtClean="0"/>
              <a:t>k</a:t>
            </a:r>
            <a:r>
              <a:rPr lang="ru-RU" dirty="0" smtClean="0"/>
              <a:t>, получаем </a:t>
            </a:r>
            <a:r>
              <a:rPr lang="ru-RU" dirty="0" smtClean="0">
                <a:solidFill>
                  <a:srgbClr val="C00000"/>
                </a:solidFill>
              </a:rPr>
              <a:t>ответ сети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/>
              <a:t>Z</a:t>
            </a:r>
            <a:r>
              <a:rPr lang="en-US" b="1" baseline="-25000" dirty="0" err="1" smtClean="0"/>
              <a:t>k</a:t>
            </a:r>
            <a:r>
              <a:rPr lang="en-US" dirty="0" smtClean="0"/>
              <a:t>=</a:t>
            </a:r>
            <a:r>
              <a:rPr lang="en-US" b="1" dirty="0" err="1" smtClean="0"/>
              <a:t>Z</a:t>
            </a:r>
            <a:r>
              <a:rPr lang="en-US" b="1" baseline="-25000" dirty="0" err="1" smtClean="0"/>
              <a:t>k</a:t>
            </a:r>
            <a:r>
              <a:rPr lang="en-US" baseline="-25000" dirty="0" smtClean="0"/>
              <a:t> </a:t>
            </a:r>
            <a:r>
              <a:rPr lang="en-US" dirty="0" smtClean="0"/>
              <a:t>(</a:t>
            </a:r>
            <a:r>
              <a:rPr lang="en-US" b="1" dirty="0" err="1" smtClean="0"/>
              <a:t>W</a:t>
            </a:r>
            <a:r>
              <a:rPr lang="en-US" dirty="0" err="1" smtClean="0"/>
              <a:t>,</a:t>
            </a:r>
            <a:r>
              <a:rPr lang="en-US" b="1" dirty="0" err="1" smtClean="0"/>
              <a:t>X</a:t>
            </a:r>
            <a:r>
              <a:rPr lang="en-US" b="1" baseline="-25000" dirty="0" err="1" smtClean="0"/>
              <a:t>k</a:t>
            </a:r>
            <a:r>
              <a:rPr lang="en-US" dirty="0" smtClean="0"/>
              <a:t>)</a:t>
            </a:r>
            <a:endParaRPr lang="ru-RU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ru-RU" dirty="0" smtClean="0"/>
              <a:t>Требуем: </a:t>
            </a:r>
            <a:r>
              <a:rPr lang="ru-RU" dirty="0" smtClean="0">
                <a:solidFill>
                  <a:srgbClr val="C00000"/>
                </a:solidFill>
              </a:rPr>
              <a:t>ответ сети </a:t>
            </a:r>
            <a:r>
              <a:rPr lang="ru-RU" dirty="0" smtClean="0"/>
              <a:t>= </a:t>
            </a:r>
            <a:r>
              <a:rPr lang="ru-RU" dirty="0" smtClean="0">
                <a:solidFill>
                  <a:srgbClr val="C00000"/>
                </a:solidFill>
              </a:rPr>
              <a:t>желаемый отклик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 </a:t>
            </a:r>
            <a:r>
              <a:rPr lang="ru-RU" dirty="0" smtClean="0"/>
              <a:t>Подстраиваем </a:t>
            </a:r>
            <a:r>
              <a:rPr lang="en-US" b="1" dirty="0" smtClean="0"/>
              <a:t>W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овременный портрет">
  <a:themeElements>
    <a:clrScheme name="Современный портрет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Современный портрет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-5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-52"/>
          </a:defRPr>
        </a:defPPr>
      </a:lstStyle>
    </a:lnDef>
  </a:objectDefaults>
  <a:extraClrSchemeLst>
    <a:extraClrScheme>
      <a:clrScheme name="Современный портрет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овременный портрет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овременный портрет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овременный портрет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овременный портрет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овременный портрет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овременный портрет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Office\Шаблоны\Дизайны презентаций\Современный портрет.pot</Template>
  <TotalTime>7792</TotalTime>
  <Words>1644</Words>
  <Application>Microsoft Office PowerPoint</Application>
  <PresentationFormat>Экран (4:3)</PresentationFormat>
  <Paragraphs>373</Paragraphs>
  <Slides>34</Slides>
  <Notes>32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6" baseType="lpstr">
      <vt:lpstr>Современный портрет</vt:lpstr>
      <vt:lpstr>Формула</vt:lpstr>
      <vt:lpstr>Нейронные сети. Многоагентные системы.</vt:lpstr>
      <vt:lpstr>Нейрон</vt:lpstr>
      <vt:lpstr>Модель нейрона</vt:lpstr>
      <vt:lpstr>Модель нейрона. Передаточная функция.</vt:lpstr>
      <vt:lpstr>Модель нейрона. Передаточная функция.</vt:lpstr>
      <vt:lpstr>Модель нейрона. Передаточная функция.</vt:lpstr>
      <vt:lpstr>Блоки / слои нейронов</vt:lpstr>
      <vt:lpstr>Многослойный персептрон</vt:lpstr>
      <vt:lpstr>Обучение персептрона</vt:lpstr>
      <vt:lpstr>Области использования нейросетей</vt:lpstr>
      <vt:lpstr>Классификация</vt:lpstr>
      <vt:lpstr>Классификация</vt:lpstr>
      <vt:lpstr>Многослойный персептрон</vt:lpstr>
      <vt:lpstr>Кластеризация</vt:lpstr>
      <vt:lpstr>Кластеризация</vt:lpstr>
      <vt:lpstr>Обратная задача геофизики. Постановка задачи</vt:lpstr>
      <vt:lpstr>Пример распределения</vt:lpstr>
      <vt:lpstr>Математика</vt:lpstr>
      <vt:lpstr>Объемы</vt:lpstr>
      <vt:lpstr>Обучение персептрона</vt:lpstr>
      <vt:lpstr>Обучение персептрона Что бы такого распараллелить…</vt:lpstr>
      <vt:lpstr>Обучение персептрона Что бы такого распараллелить…</vt:lpstr>
      <vt:lpstr>Обучение персептрона Вычисление градиента</vt:lpstr>
      <vt:lpstr>Результаты</vt:lpstr>
      <vt:lpstr>Итог</vt:lpstr>
      <vt:lpstr>Задачи оптимизации</vt:lpstr>
      <vt:lpstr>Задачи оптимизации</vt:lpstr>
      <vt:lpstr>Многоагентные системы </vt:lpstr>
      <vt:lpstr>Particle Swarm Optimization</vt:lpstr>
      <vt:lpstr>Particle Swarm Optimization</vt:lpstr>
      <vt:lpstr>CUDA</vt:lpstr>
      <vt:lpstr>Генетическое программирование</vt:lpstr>
      <vt:lpstr>Генетическое программирование</vt:lpstr>
      <vt:lpstr>Вопросы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Архитектура и программирование массивно-параллельных вычислительных систем</dc:title>
  <dc:creator>Alex</dc:creator>
  <cp:lastModifiedBy>Александр</cp:lastModifiedBy>
  <cp:revision>714</cp:revision>
  <dcterms:created xsi:type="dcterms:W3CDTF">2009-02-23T09:35:34Z</dcterms:created>
  <dcterms:modified xsi:type="dcterms:W3CDTF">2010-04-16T20:41:42Z</dcterms:modified>
</cp:coreProperties>
</file>