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1" r:id="rId1"/>
  </p:sldMasterIdLst>
  <p:notesMasterIdLst>
    <p:notesMasterId r:id="rId77"/>
  </p:notesMasterIdLst>
  <p:sldIdLst>
    <p:sldId id="256" r:id="rId2"/>
    <p:sldId id="347" r:id="rId3"/>
    <p:sldId id="348" r:id="rId4"/>
    <p:sldId id="257" r:id="rId5"/>
    <p:sldId id="258" r:id="rId6"/>
    <p:sldId id="259" r:id="rId7"/>
    <p:sldId id="260" r:id="rId8"/>
    <p:sldId id="287" r:id="rId9"/>
    <p:sldId id="288" r:id="rId10"/>
    <p:sldId id="261" r:id="rId11"/>
    <p:sldId id="262" r:id="rId12"/>
    <p:sldId id="263" r:id="rId13"/>
    <p:sldId id="264" r:id="rId14"/>
    <p:sldId id="265" r:id="rId15"/>
    <p:sldId id="266" r:id="rId16"/>
    <p:sldId id="289" r:id="rId17"/>
    <p:sldId id="307" r:id="rId18"/>
    <p:sldId id="308" r:id="rId19"/>
    <p:sldId id="363" r:id="rId20"/>
    <p:sldId id="349" r:id="rId21"/>
    <p:sldId id="281" r:id="rId22"/>
    <p:sldId id="282" r:id="rId23"/>
    <p:sldId id="277" r:id="rId24"/>
    <p:sldId id="279" r:id="rId25"/>
    <p:sldId id="280" r:id="rId26"/>
    <p:sldId id="344" r:id="rId27"/>
    <p:sldId id="290" r:id="rId28"/>
    <p:sldId id="291" r:id="rId29"/>
    <p:sldId id="351" r:id="rId30"/>
    <p:sldId id="283" r:id="rId31"/>
    <p:sldId id="323" r:id="rId32"/>
    <p:sldId id="326" r:id="rId33"/>
    <p:sldId id="352" r:id="rId34"/>
    <p:sldId id="353" r:id="rId35"/>
    <p:sldId id="355" r:id="rId36"/>
    <p:sldId id="356" r:id="rId37"/>
    <p:sldId id="365" r:id="rId38"/>
    <p:sldId id="358" r:id="rId39"/>
    <p:sldId id="359" r:id="rId40"/>
    <p:sldId id="364" r:id="rId41"/>
    <p:sldId id="325" r:id="rId42"/>
    <p:sldId id="369" r:id="rId43"/>
    <p:sldId id="321" r:id="rId44"/>
    <p:sldId id="332" r:id="rId45"/>
    <p:sldId id="333" r:id="rId46"/>
    <p:sldId id="334" r:id="rId47"/>
    <p:sldId id="335" r:id="rId48"/>
    <p:sldId id="336" r:id="rId49"/>
    <p:sldId id="337" r:id="rId50"/>
    <p:sldId id="339" r:id="rId51"/>
    <p:sldId id="340" r:id="rId52"/>
    <p:sldId id="341" r:id="rId53"/>
    <p:sldId id="342" r:id="rId54"/>
    <p:sldId id="343" r:id="rId55"/>
    <p:sldId id="272" r:id="rId56"/>
    <p:sldId id="273" r:id="rId57"/>
    <p:sldId id="274" r:id="rId58"/>
    <p:sldId id="361" r:id="rId59"/>
    <p:sldId id="313" r:id="rId60"/>
    <p:sldId id="314" r:id="rId61"/>
    <p:sldId id="362" r:id="rId62"/>
    <p:sldId id="345" r:id="rId63"/>
    <p:sldId id="319" r:id="rId64"/>
    <p:sldId id="286" r:id="rId65"/>
    <p:sldId id="360" r:id="rId66"/>
    <p:sldId id="315" r:id="rId67"/>
    <p:sldId id="316" r:id="rId68"/>
    <p:sldId id="317" r:id="rId69"/>
    <p:sldId id="297" r:id="rId70"/>
    <p:sldId id="318" r:id="rId71"/>
    <p:sldId id="312" r:id="rId72"/>
    <p:sldId id="311" r:id="rId73"/>
    <p:sldId id="366" r:id="rId74"/>
    <p:sldId id="367" r:id="rId75"/>
    <p:sldId id="368" r:id="rId7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D500"/>
    <a:srgbClr val="008000"/>
    <a:srgbClr val="00CC00"/>
    <a:srgbClr val="00FF00"/>
    <a:srgbClr val="33CC33"/>
    <a:srgbClr val="CC6600"/>
    <a:srgbClr val="7FAEE7"/>
    <a:srgbClr val="D3E68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61" autoAdjust="0"/>
  </p:normalViewPr>
  <p:slideViewPr>
    <p:cSldViewPr>
      <p:cViewPr varScale="1">
        <p:scale>
          <a:sx n="110" d="100"/>
          <a:sy n="110" d="100"/>
        </p:scale>
        <p:origin x="-15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Times New Roman" pitchFamily="18" charset="-5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Times New Roman" pitchFamily="18" charset="-52"/>
              </a:defRPr>
            </a:lvl1pPr>
          </a:lstStyle>
          <a:p>
            <a:pPr>
              <a:defRPr/>
            </a:pPr>
            <a:fld id="{0DB50029-11EC-42F3-9A20-11B34DAFE831}" type="datetimeFigureOut">
              <a:rPr lang="en-US"/>
              <a:pPr>
                <a:defRPr/>
              </a:pPr>
              <a:t>2/21/2011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Times New Roman" pitchFamily="18" charset="-5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Times New Roman" pitchFamily="18" charset="-52"/>
              </a:defRPr>
            </a:lvl1pPr>
          </a:lstStyle>
          <a:p>
            <a:pPr>
              <a:defRPr/>
            </a:pPr>
            <a:fld id="{91E6EA5E-6C1C-4D32-A36D-2092638D7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wirpx.com/library/comp/gpucalc/" TargetMode="External"/><Relationship Id="rId3" Type="http://schemas.openxmlformats.org/officeDocument/2006/relationships/hyperlink" Target="http://steps3d.narod.ru/" TargetMode="External"/><Relationship Id="rId7" Type="http://schemas.openxmlformats.org/officeDocument/2006/relationships/hyperlink" Target="http://tesla.parallel.ru/wordpress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Relationship Id="rId6" Type="http://schemas.openxmlformats.org/officeDocument/2006/relationships/hyperlink" Target="mailto:cs.msu.su@gmail.com" TargetMode="External"/><Relationship Id="rId5" Type="http://schemas.openxmlformats.org/officeDocument/2006/relationships/hyperlink" Target="http://groups.google.com/group/cudacsmsusu?pli=1" TargetMode="External"/><Relationship Id="rId4" Type="http://schemas.openxmlformats.org/officeDocument/2006/relationships/hyperlink" Target="https://sites.google.com/site/cudacsmsusu/" TargetMode="External"/><Relationship Id="rId9" Type="http://schemas.openxmlformats.org/officeDocument/2006/relationships/hyperlink" Target="http://www.nvidia.ru/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Возможно одновременное исполнение 16 * 1024 потоков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16 * 1024 32битных</a:t>
            </a:r>
            <a:r>
              <a:rPr lang="ru-RU" b="1" baseline="0" dirty="0" smtClean="0">
                <a:solidFill>
                  <a:srgbClr val="FF0000"/>
                </a:solidFill>
              </a:rPr>
              <a:t> регистров в регистровом файле</a:t>
            </a:r>
          </a:p>
          <a:p>
            <a:r>
              <a:rPr lang="ru-RU" b="1" baseline="0" dirty="0" smtClean="0">
                <a:solidFill>
                  <a:srgbClr val="FF0000"/>
                </a:solidFill>
              </a:rPr>
              <a:t>16 Кб разделяемой памяти</a:t>
            </a:r>
          </a:p>
          <a:p>
            <a:endParaRPr lang="ru-RU" baseline="0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6EA5E-6C1C-4D32-A36D-2092638D71C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kumimoji="1" lang="ru-RU" dirty="0" err="1" smtClean="0">
                <a:latin typeface="Tahoma" pitchFamily="34" charset="0"/>
              </a:rPr>
              <a:t>Маштабируемость</a:t>
            </a:r>
            <a:r>
              <a:rPr kumimoji="1" lang="ru-RU" dirty="0" smtClean="0">
                <a:latin typeface="Tahoma" pitchFamily="34" charset="0"/>
              </a:rPr>
              <a:t>:</a:t>
            </a:r>
          </a:p>
          <a:p>
            <a:pPr lvl="1" eaLnBrk="1" hangingPunct="1">
              <a:spcBef>
                <a:spcPct val="20000"/>
              </a:spcBef>
            </a:pPr>
            <a:r>
              <a:rPr kumimoji="1" lang="en-US" dirty="0" smtClean="0">
                <a:latin typeface="Courier" pitchFamily="49" charset="0"/>
              </a:rPr>
              <a:t>[</a:t>
            </a:r>
            <a:r>
              <a:rPr kumimoji="1" lang="ru-RU" dirty="0" smtClean="0">
                <a:latin typeface="Courier" pitchFamily="49" charset="0"/>
              </a:rPr>
              <a:t>добавление / удаление</a:t>
            </a:r>
            <a:r>
              <a:rPr kumimoji="1" lang="en-US" dirty="0" smtClean="0">
                <a:latin typeface="Courier" pitchFamily="49" charset="0"/>
              </a:rPr>
              <a:t>] </a:t>
            </a:r>
            <a:r>
              <a:rPr kumimoji="1" lang="en-US" dirty="0" smtClean="0">
                <a:latin typeface="Tahoma" pitchFamily="34" charset="0"/>
              </a:rPr>
              <a:t>TPC</a:t>
            </a:r>
          </a:p>
          <a:p>
            <a:pPr lvl="1" eaLnBrk="1" hangingPunct="1">
              <a:spcBef>
                <a:spcPct val="20000"/>
              </a:spcBef>
            </a:pPr>
            <a:r>
              <a:rPr kumimoji="1" lang="en-US" dirty="0" smtClean="0">
                <a:latin typeface="Courier" pitchFamily="49" charset="0"/>
              </a:rPr>
              <a:t>[</a:t>
            </a:r>
            <a:r>
              <a:rPr kumimoji="1" lang="ru-RU" dirty="0" smtClean="0">
                <a:latin typeface="Courier" pitchFamily="49" charset="0"/>
              </a:rPr>
              <a:t>добавление / удаление</a:t>
            </a:r>
            <a:r>
              <a:rPr kumimoji="1" lang="en-US" dirty="0" smtClean="0">
                <a:latin typeface="Courier" pitchFamily="49" charset="0"/>
              </a:rPr>
              <a:t>] </a:t>
            </a:r>
            <a:r>
              <a:rPr kumimoji="1" lang="en-US" dirty="0" smtClean="0">
                <a:latin typeface="Tahoma" pitchFamily="34" charset="0"/>
              </a:rPr>
              <a:t>DRAM </a:t>
            </a:r>
            <a:r>
              <a:rPr kumimoji="1" lang="ru-RU" dirty="0" err="1" smtClean="0">
                <a:latin typeface="Tahoma" pitchFamily="34" charset="0"/>
              </a:rPr>
              <a:t>партиции</a:t>
            </a:r>
            <a:endParaRPr kumimoji="1" lang="ru-RU" dirty="0" smtClean="0">
              <a:latin typeface="Tahom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6EA5E-6C1C-4D32-A36D-2092638D71C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kumimoji="1" lang="ru-RU" dirty="0" err="1" smtClean="0">
                <a:latin typeface="Tahoma" pitchFamily="34" charset="0"/>
              </a:rPr>
              <a:t>Маштабируемость</a:t>
            </a:r>
            <a:r>
              <a:rPr kumimoji="1" lang="ru-RU" dirty="0" smtClean="0">
                <a:latin typeface="Tahoma" pitchFamily="34" charset="0"/>
              </a:rPr>
              <a:t>:</a:t>
            </a:r>
          </a:p>
          <a:p>
            <a:pPr lvl="1" eaLnBrk="1" hangingPunct="1">
              <a:spcBef>
                <a:spcPct val="20000"/>
              </a:spcBef>
            </a:pPr>
            <a:r>
              <a:rPr kumimoji="1" lang="en-US" dirty="0" smtClean="0">
                <a:latin typeface="Courier" pitchFamily="49" charset="0"/>
              </a:rPr>
              <a:t>[</a:t>
            </a:r>
            <a:r>
              <a:rPr kumimoji="1" lang="ru-RU" dirty="0" smtClean="0">
                <a:latin typeface="Courier" pitchFamily="49" charset="0"/>
              </a:rPr>
              <a:t>добавление / удаление</a:t>
            </a:r>
            <a:r>
              <a:rPr kumimoji="1" lang="en-US" dirty="0" smtClean="0">
                <a:latin typeface="Courier" pitchFamily="49" charset="0"/>
              </a:rPr>
              <a:t>] </a:t>
            </a:r>
            <a:r>
              <a:rPr kumimoji="1" lang="en-US" dirty="0" smtClean="0">
                <a:latin typeface="Tahoma" pitchFamily="34" charset="0"/>
              </a:rPr>
              <a:t>SM </a:t>
            </a:r>
            <a:r>
              <a:rPr kumimoji="1" lang="ru-RU" dirty="0" smtClean="0">
                <a:latin typeface="Tahoma" pitchFamily="34" charset="0"/>
              </a:rPr>
              <a:t>внутри </a:t>
            </a:r>
            <a:r>
              <a:rPr kumimoji="1" lang="en-US" dirty="0" smtClean="0">
                <a:latin typeface="Tahoma" pitchFamily="34" charset="0"/>
              </a:rPr>
              <a:t>TPC</a:t>
            </a:r>
          </a:p>
          <a:p>
            <a:endParaRPr lang="ru-RU" b="0" baseline="0" dirty="0" smtClean="0">
              <a:solidFill>
                <a:srgbClr val="FF0000"/>
              </a:solidFill>
            </a:endParaRPr>
          </a:p>
          <a:p>
            <a:endParaRPr lang="ru-R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6EA5E-6C1C-4D32-A36D-2092638D71C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Многопоточная программа разбитая на блоки, независящие друг от друга.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GPU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 большим количество потоковых мультипроцессоров может выполнить такую программу быстрее чем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GPU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с меньшим количеством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SM’</a:t>
            </a:r>
            <a:r>
              <a:rPr lang="ru-RU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ов</a:t>
            </a:r>
            <a:r>
              <a:rPr lang="ru-RU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6EA5E-6C1C-4D32-A36D-2092638D71C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aseline="0" dirty="0" smtClean="0"/>
              <a:t>Понятие </a:t>
            </a:r>
            <a:r>
              <a:rPr lang="ru-RU" baseline="0" dirty="0" err="1" smtClean="0"/>
              <a:t>полуварп</a:t>
            </a:r>
            <a:r>
              <a:rPr lang="ru-RU" baseline="0" dirty="0" smtClean="0"/>
              <a:t> на архитектуре </a:t>
            </a:r>
            <a:r>
              <a:rPr lang="en-US" baseline="0" dirty="0" smtClean="0"/>
              <a:t>Fermi </a:t>
            </a:r>
            <a:r>
              <a:rPr lang="ru-RU" baseline="0" dirty="0" smtClean="0"/>
              <a:t>более не играет роли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9BE4692-5D8B-4F1B-AAFB-28B0692EEDD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endParaRPr lang="ru-RU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CDCCAA-FBB0-4CAD-99FF-5EECAB887669}" type="slidenum">
              <a:rPr lang="en-US" smtClean="0">
                <a:latin typeface="Times New Roman" pitchFamily="18" charset="0"/>
              </a:rPr>
              <a:pPr/>
              <a:t>43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smtClean="0"/>
              <a:t>Рассмотрим очень простое ядро</a:t>
            </a: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33C15A2-A224-4395-A1C5-00A69C66A080}" type="slidenum">
              <a:rPr lang="en-US" smtClean="0">
                <a:latin typeface="Times New Roman" pitchFamily="18" charset="0"/>
              </a:rPr>
              <a:pPr/>
              <a:t>50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Ядро – это обычная функция, единственное отличие, которой от традиционной </a:t>
            </a:r>
            <a:r>
              <a:rPr lang="ru-RU" sz="1200" b="1" dirty="0" err="1" smtClean="0">
                <a:latin typeface="Courier New" pitchFamily="49" charset="0"/>
                <a:cs typeface="Courier New" pitchFamily="49" charset="0"/>
              </a:rPr>
              <a:t>С-шной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функции</a:t>
            </a:r>
            <a:r>
              <a:rPr lang="ru-RU" sz="1200" b="1" baseline="0" dirty="0" smtClean="0">
                <a:latin typeface="Courier New" pitchFamily="49" charset="0"/>
                <a:cs typeface="Courier New" pitchFamily="49" charset="0"/>
              </a:rPr>
              <a:t> заключается в том, что при вызове ядро запускаете во множественных экземплярах (а </a:t>
            </a:r>
            <a:r>
              <a:rPr lang="ru-RU" sz="1200" b="1" baseline="0" dirty="0" err="1" smtClean="0">
                <a:latin typeface="Courier New" pitchFamily="49" charset="0"/>
                <a:cs typeface="Courier New" pitchFamily="49" charset="0"/>
              </a:rPr>
              <a:t>С-шная</a:t>
            </a:r>
            <a:r>
              <a:rPr lang="ru-RU" sz="1200" b="1" baseline="0" dirty="0" smtClean="0">
                <a:latin typeface="Courier New" pitchFamily="49" charset="0"/>
                <a:cs typeface="Courier New" pitchFamily="49" charset="0"/>
              </a:rPr>
              <a:t> функция в единственном экземпляре).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Неявно предполагаем, что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nx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кратно 256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E6EA5E-6C1C-4D32-A36D-2092638D71C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441331-17B0-45BF-A980-2FB3FEE5FEFC}" type="slidenum">
              <a:rPr lang="en-US" smtClean="0">
                <a:latin typeface="Times New Roman" pitchFamily="18" charset="0"/>
              </a:rPr>
              <a:pPr/>
              <a:t>55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smtClean="0"/>
              <a:t>Цель семинарский занятий – потенциально только сдать – ведь у нас только 10 машин, а людей может быть гораздо больше. </a:t>
            </a:r>
          </a:p>
          <a:p>
            <a:pPr eaLnBrk="1" hangingPunct="1"/>
            <a:r>
              <a:rPr lang="ru-RU" smtClean="0"/>
              <a:t>Так что,  мы будем стараться гибко подходить к вопросу семинаров и практических заданий. </a:t>
            </a:r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0922D15-0165-4AC4-9C24-97EEB28FDB64}" type="slidenum">
              <a:rPr lang="en-US" smtClean="0">
                <a:latin typeface="Times New Roman" pitchFamily="18" charset="0"/>
              </a:rPr>
              <a:pPr/>
              <a:t>59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smtClean="0"/>
              <a:t>Как и в армии на нашем курсе есть альтернативная служба:</a:t>
            </a:r>
          </a:p>
          <a:p>
            <a:pPr eaLnBrk="1" hangingPunct="1"/>
            <a:r>
              <a:rPr lang="ru-RU" smtClean="0"/>
              <a:t>Если вы, по вашей научной деятельности (курсовая, диплом, диссертация) имеете дело с вычислительноемкими задачами – у вас есть возможность получить полное удовлетворение от использования </a:t>
            </a:r>
            <a:r>
              <a:rPr lang="en-US" smtClean="0"/>
              <a:t>CUDA </a:t>
            </a:r>
            <a:r>
              <a:rPr lang="ru-RU" smtClean="0"/>
              <a:t>для ускорения ваших вычислений. Если вы:</a:t>
            </a:r>
          </a:p>
          <a:p>
            <a:pPr eaLnBrk="1" hangingPunct="1">
              <a:buFontTx/>
              <a:buChar char="•"/>
            </a:pPr>
            <a:r>
              <a:rPr lang="ru-RU" smtClean="0"/>
              <a:t> Запрограммируете вычислительно емкий кусок кода</a:t>
            </a:r>
          </a:p>
          <a:p>
            <a:pPr eaLnBrk="1" hangingPunct="1">
              <a:buFontTx/>
              <a:buChar char="•"/>
            </a:pPr>
            <a:r>
              <a:rPr lang="ru-RU" smtClean="0"/>
              <a:t> Защитите его (необходима презентация и демонстрация)</a:t>
            </a:r>
          </a:p>
          <a:p>
            <a:pPr eaLnBrk="1" hangingPunct="1"/>
            <a:r>
              <a:rPr lang="ru-RU" smtClean="0"/>
              <a:t>то ваша работа защитывается вам на «отлично»</a:t>
            </a:r>
          </a:p>
          <a:p>
            <a:pPr eaLnBrk="1" hangingPunct="1"/>
            <a:r>
              <a:rPr lang="ru-RU" smtClean="0"/>
              <a:t>Данная работа потребует от вас проведения небольшого анализа: заведомо последовательный код распараллеливать бесполезно (помните про закон Амдала)</a:t>
            </a:r>
            <a:endParaRPr 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677804E-D2F3-4F2A-A744-3BD216AA680B}" type="slidenum">
              <a:rPr lang="en-US" smtClean="0">
                <a:latin typeface="Times New Roman" pitchFamily="18" charset="0"/>
              </a:rPr>
              <a:pPr/>
              <a:t>60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51DE192-B954-424D-A3FC-AE57787E07E0}" type="slidenum">
              <a:rPr lang="en-US" smtClean="0">
                <a:latin typeface="Times New Roman" pitchFamily="18" charset="0"/>
              </a:rPr>
              <a:pPr/>
              <a:t>19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hlinkClick r:id="rId3"/>
              </a:rPr>
              <a:t>Steps3d.Narod.Ru</a:t>
            </a:r>
            <a:r>
              <a:rPr lang="ru-RU" dirty="0" smtClean="0"/>
              <a:t> – сайт Алексея Викторовича</a:t>
            </a:r>
            <a:r>
              <a:rPr lang="en-US" dirty="0" smtClean="0"/>
              <a:t> </a:t>
            </a:r>
            <a:r>
              <a:rPr lang="ru-RU" dirty="0" smtClean="0"/>
              <a:t>Борескова. Тут масса</a:t>
            </a:r>
            <a:r>
              <a:rPr lang="ru-RU" baseline="0" dirty="0" smtClean="0"/>
              <a:t> интересных статей, ссылок на интересные статьи, примеров, </a:t>
            </a:r>
            <a:r>
              <a:rPr lang="en-US" baseline="0" dirty="0" smtClean="0"/>
              <a:t>code snippet’</a:t>
            </a:r>
            <a:r>
              <a:rPr lang="ru-RU" baseline="0" dirty="0" smtClean="0"/>
              <a:t>ов и тд.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4"/>
              </a:rPr>
              <a:t>Google Site CUDA.CS.MSU.SU</a:t>
            </a:r>
            <a:r>
              <a:rPr lang="ru-RU" dirty="0" smtClean="0"/>
              <a:t> </a:t>
            </a:r>
            <a:r>
              <a:rPr lang="ru-RU" dirty="0" smtClean="0">
                <a:hlinkClick r:id="rId5"/>
              </a:rPr>
              <a:t>–</a:t>
            </a:r>
            <a:r>
              <a:rPr lang="ru-RU" dirty="0" smtClean="0"/>
              <a:t> сайт,</a:t>
            </a:r>
            <a:r>
              <a:rPr lang="ru-RU" baseline="0" dirty="0" smtClean="0"/>
              <a:t> посвященный курсу. Все новости, объявления публикуются тут. Обязателен к посещению хотя бы раз в неделю.</a:t>
            </a:r>
            <a:endParaRPr lang="ru-RU" dirty="0" smtClean="0">
              <a:hlinkClick r:id="rId5"/>
            </a:endParaRPr>
          </a:p>
          <a:p>
            <a:pPr eaLnBrk="1" hangingPunct="1"/>
            <a:r>
              <a:rPr lang="en-US" dirty="0" smtClean="0">
                <a:hlinkClick r:id="rId5"/>
              </a:rPr>
              <a:t>Google Group CUDA.CS.MSU.SU</a:t>
            </a:r>
            <a:r>
              <a:rPr lang="en-US" dirty="0" smtClean="0"/>
              <a:t> – </a:t>
            </a:r>
            <a:r>
              <a:rPr lang="ru-RU" dirty="0" smtClean="0"/>
              <a:t>группа для обсуждений и вопросов.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6"/>
              </a:rPr>
              <a:t>Google Mail CS.MSU.SU</a:t>
            </a:r>
            <a:r>
              <a:rPr lang="ru-RU" dirty="0" smtClean="0"/>
              <a:t> – почта для вопросов.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7"/>
              </a:rPr>
              <a:t>Tesla.Parallel.Ru</a:t>
            </a:r>
            <a:r>
              <a:rPr lang="ru-RU" dirty="0" smtClean="0"/>
              <a:t> – сайт, посвященный установленному в МГУ серверу Тесла. Тут есть форма для регистрации,</a:t>
            </a:r>
            <a:r>
              <a:rPr lang="ru-RU" baseline="0" dirty="0" smtClean="0"/>
              <a:t> для получения удаленного доступа.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hlinkClick r:id="rId8"/>
              </a:rPr>
              <a:t>Twirpx.Com</a:t>
            </a:r>
            <a:r>
              <a:rPr lang="en-US" baseline="0" dirty="0" smtClean="0"/>
              <a:t> – </a:t>
            </a:r>
            <a:r>
              <a:rPr lang="ru-RU" baseline="0" dirty="0" smtClean="0"/>
              <a:t>библиотека учебных материалов. Тут выложены лекции прошлых лет. 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9"/>
              </a:rPr>
              <a:t>Nvidia.Ru</a:t>
            </a:r>
            <a:r>
              <a:rPr lang="en-US" dirty="0" smtClean="0"/>
              <a:t>  </a:t>
            </a:r>
            <a:r>
              <a:rPr lang="ru-RU" dirty="0" smtClean="0"/>
              <a:t>- сайт компании </a:t>
            </a:r>
            <a:r>
              <a:rPr lang="en-US" dirty="0" smtClean="0"/>
              <a:t>NVIDIA</a:t>
            </a:r>
            <a:r>
              <a:rPr lang="ru-RU" dirty="0" smtClean="0"/>
              <a:t> для разработчиков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0B5FF93-C104-4243-A78F-E4A837FAD9ED}" type="slidenum">
              <a:rPr lang="en-US" smtClean="0">
                <a:latin typeface="Times New Roman" pitchFamily="18" charset="0"/>
              </a:rPr>
              <a:pPr/>
              <a:t>63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Массив из потоковых </a:t>
            </a:r>
            <a:r>
              <a:rPr lang="ru-RU" smtClean="0"/>
              <a:t>м</a:t>
            </a:r>
            <a:r>
              <a:rPr lang="en-US" smtClean="0"/>
              <a:t>ультипроцессоров</a:t>
            </a:r>
            <a:endParaRPr lang="ru-RU" smtClean="0"/>
          </a:p>
          <a:p>
            <a:endParaRPr lang="ru-RU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E712F27-BEAC-4914-BC21-004BAA3C87A5}" type="slidenum">
              <a:rPr lang="en-US" smtClean="0">
                <a:latin typeface="Times New Roman" pitchFamily="18" charset="0"/>
              </a:rPr>
              <a:pPr/>
              <a:t>71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smtClean="0"/>
              <a:t>ККО – код коррекции ошибки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2C8CBAE-4370-4284-AB60-9E0D9495E245}" type="slidenum">
              <a:rPr lang="en-US" smtClean="0">
                <a:latin typeface="Times New Roman" pitchFamily="18" charset="0"/>
              </a:rPr>
              <a:pPr/>
              <a:t>73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SSE </a:t>
            </a:r>
            <a:r>
              <a:rPr lang="ru-RU" smtClean="0"/>
              <a:t>(</a:t>
            </a:r>
            <a:r>
              <a:rPr lang="en-US" smtClean="0"/>
              <a:t>Streaming SIMD Extensions</a:t>
            </a:r>
            <a:r>
              <a:rPr lang="ru-RU" smtClean="0"/>
              <a:t> потоковое </a:t>
            </a:r>
            <a:r>
              <a:rPr lang="en-US" smtClean="0"/>
              <a:t>SIMD </a:t>
            </a:r>
            <a:r>
              <a:rPr lang="ru-RU" smtClean="0"/>
              <a:t>расширение)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ru-RU" smtClean="0"/>
              <a:t>Звездочка стоит для того, чтобы вы обратили внимание.</a:t>
            </a:r>
          </a:p>
          <a:p>
            <a:pPr eaLnBrk="1" hangingPunct="1"/>
            <a:r>
              <a:rPr lang="ru-RU" smtClean="0"/>
              <a:t>На следующих лекциях вы увидите, что </a:t>
            </a:r>
            <a:r>
              <a:rPr lang="en-US" smtClean="0"/>
              <a:t>GPU</a:t>
            </a:r>
            <a:r>
              <a:rPr lang="ru-RU" smtClean="0"/>
              <a:t> не совсем </a:t>
            </a:r>
            <a:r>
              <a:rPr lang="en-US" smtClean="0"/>
              <a:t>SIMD </a:t>
            </a:r>
            <a:r>
              <a:rPr lang="ru-RU" smtClean="0"/>
              <a:t>архитектура а скорее </a:t>
            </a:r>
            <a:r>
              <a:rPr lang="en-US" smtClean="0"/>
              <a:t>SIMT (simultaneous multithreading)</a:t>
            </a:r>
            <a:r>
              <a:rPr lang="ru-RU" smtClean="0"/>
              <a:t>:</a:t>
            </a:r>
            <a:br>
              <a:rPr lang="ru-RU" smtClean="0"/>
            </a:br>
            <a:r>
              <a:rPr lang="ru-RU" smtClean="0"/>
              <a:t>  * разные блоки могут выполнять разный код (без потери производительности)</a:t>
            </a:r>
            <a:br>
              <a:rPr lang="ru-RU" smtClean="0"/>
            </a:br>
            <a:r>
              <a:rPr lang="ru-RU" smtClean="0"/>
              <a:t>  * внутри одного блока можно выполнять разный код (с потерей производиетльности)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9F69DC4-C50F-4691-8C84-46D31475F52E}" type="slidenum">
              <a:rPr lang="en-US" smtClean="0">
                <a:latin typeface="Times New Roman" pitchFamily="18" charset="0"/>
              </a:rPr>
              <a:pPr/>
              <a:t>22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Рассмотрим простую программу, которая использует многопоточность ЦПУ. Она помещается на один экран. </a:t>
            </a:r>
          </a:p>
          <a:p>
            <a:pPr eaLnBrk="1" hangingPunct="1">
              <a:spcBef>
                <a:spcPct val="0"/>
              </a:spcBef>
            </a:pPr>
            <a:endParaRPr lang="ru-RU" smtClean="0"/>
          </a:p>
          <a:p>
            <a:pPr eaLnBrk="1" hangingPunct="1">
              <a:spcBef>
                <a:spcPct val="0"/>
              </a:spcBef>
            </a:pPr>
            <a:r>
              <a:rPr lang="ru-RU" smtClean="0"/>
              <a:t>Программа создает один дополнительный поток. Дополнительный поток печатает «1», а основной «0»</a:t>
            </a:r>
          </a:p>
          <a:p>
            <a:pPr eaLnBrk="1" hangingPunct="1">
              <a:spcBef>
                <a:spcPct val="0"/>
              </a:spcBef>
            </a:pPr>
            <a:endParaRPr lang="ru-RU" smtClean="0"/>
          </a:p>
          <a:p>
            <a:pPr eaLnBrk="1" hangingPunct="1">
              <a:spcBef>
                <a:spcPct val="0"/>
              </a:spcBef>
            </a:pPr>
            <a:r>
              <a:rPr lang="ru-RU" smtClean="0"/>
              <a:t>Рассмотрим более детально.</a:t>
            </a:r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856314E-C916-4C8A-9B59-1F40E9D1ADEF}" type="slidenum">
              <a:rPr lang="en-US" smtClean="0">
                <a:latin typeface="Times New Roman" pitchFamily="18" charset="0"/>
              </a:rPr>
              <a:pPr/>
              <a:t>23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smtClean="0"/>
              <a:t>Сначала идет вызов бегинТредс.</a:t>
            </a:r>
          </a:p>
          <a:p>
            <a:pPr eaLnBrk="1" hangingPunct="1">
              <a:spcBef>
                <a:spcPct val="0"/>
              </a:spcBef>
            </a:pPr>
            <a:endParaRPr lang="ru-RU" smtClean="0"/>
          </a:p>
          <a:p>
            <a:pPr eaLnBrk="1" hangingPunct="1">
              <a:spcBef>
                <a:spcPct val="0"/>
              </a:spcBef>
            </a:pPr>
            <a:r>
              <a:rPr lang="ru-RU" smtClean="0"/>
              <a:t>Эта функция создает еще один поток (созданием потока занимается ОС). 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Ей передается указатель на функцию. Эта функция специального вида </a:t>
            </a:r>
            <a:r>
              <a:rPr lang="en-US" smtClean="0"/>
              <a:t>void *f (void *)</a:t>
            </a:r>
            <a:r>
              <a:rPr lang="ru-RU" smtClean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Второй параметр – размер стека. Если указать 0 – то выбор этого параметра возьмет на себя ОС.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Третий параметр – указатель на фойд, который служит для передачи параметров в функцию.</a:t>
            </a:r>
          </a:p>
          <a:p>
            <a:pPr eaLnBrk="1" hangingPunct="1">
              <a:spcBef>
                <a:spcPct val="0"/>
              </a:spcBef>
            </a:pPr>
            <a:endParaRPr lang="ru-RU" smtClean="0"/>
          </a:p>
          <a:p>
            <a:pPr eaLnBrk="1" hangingPunct="1">
              <a:spcBef>
                <a:spcPct val="0"/>
              </a:spcBef>
            </a:pPr>
            <a:r>
              <a:rPr lang="ru-RU" smtClean="0"/>
              <a:t>Дальше основной поток сам печатает «0»</a:t>
            </a:r>
          </a:p>
          <a:p>
            <a:pPr eaLnBrk="1" hangingPunct="1">
              <a:spcBef>
                <a:spcPct val="0"/>
              </a:spcBef>
            </a:pPr>
            <a:endParaRPr lang="ru-RU" smtClean="0"/>
          </a:p>
          <a:p>
            <a:pPr eaLnBrk="1" hangingPunct="1">
              <a:spcBef>
                <a:spcPct val="0"/>
              </a:spcBef>
            </a:pPr>
            <a:r>
              <a:rPr lang="en-US" smtClean="0"/>
              <a:t>Sleep</a:t>
            </a:r>
            <a:r>
              <a:rPr lang="ru-RU" smtClean="0"/>
              <a:t> служит для того, чтобы дать ОС время на создания потока. Потоки в </a:t>
            </a:r>
            <a:r>
              <a:rPr lang="en-US" smtClean="0"/>
              <a:t>Windows </a:t>
            </a:r>
            <a:r>
              <a:rPr lang="ru-RU" smtClean="0"/>
              <a:t>не легковесные, их создание занимает определенное время. 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Если основной поток завершиться, то завершаться и все его дочерние потоки. Поэтому дополнительной поток не успеет напечатать «0».</a:t>
            </a:r>
          </a:p>
          <a:p>
            <a:pPr eaLnBrk="1" hangingPunct="1">
              <a:spcBef>
                <a:spcPct val="0"/>
              </a:spcBef>
            </a:pPr>
            <a:r>
              <a:rPr lang="ru-RU" smtClean="0"/>
              <a:t>Существуют дополнительные средства «подождать» дочерние потоки.</a:t>
            </a:r>
          </a:p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95354C-6934-4D17-84E4-F2D4F89120BB}" type="slidenum">
              <a:rPr lang="en-US" smtClean="0">
                <a:latin typeface="Times New Roman" pitchFamily="18" charset="0"/>
              </a:rPr>
              <a:pPr/>
              <a:t>24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ru-RU" dirty="0" smtClean="0"/>
              <a:t>У процессоров начиная с ММХ существуют векторные регистры:</a:t>
            </a:r>
          </a:p>
          <a:p>
            <a:pPr eaLnBrk="1" hangingPunct="1"/>
            <a:r>
              <a:rPr lang="en-US" dirty="0" smtClean="0"/>
              <a:t>SSE </a:t>
            </a:r>
            <a:r>
              <a:rPr lang="ru-RU" dirty="0" smtClean="0"/>
              <a:t>(</a:t>
            </a:r>
            <a:r>
              <a:rPr lang="en-US" dirty="0" smtClean="0"/>
              <a:t>Streaming SIMD Extensions</a:t>
            </a:r>
            <a:r>
              <a:rPr lang="ru-RU" dirty="0" smtClean="0"/>
              <a:t> потоковое </a:t>
            </a:r>
            <a:r>
              <a:rPr lang="en-US" dirty="0" smtClean="0"/>
              <a:t>SIMD </a:t>
            </a:r>
            <a:r>
              <a:rPr lang="ru-RU" dirty="0" smtClean="0"/>
              <a:t>расширение) это набор 128 битных регистров ЦПУ, в которые можно запаковать 4 32юитных скаляра и проводить над ними операции одновременно.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ru-RU" dirty="0" smtClean="0"/>
              <a:t>Существует </a:t>
            </a:r>
            <a:r>
              <a:rPr lang="en-US" dirty="0" smtClean="0"/>
              <a:t>SSE </a:t>
            </a:r>
            <a:r>
              <a:rPr lang="ru-RU" dirty="0" smtClean="0"/>
              <a:t>ассемблер – именно в виде ассемблера. Тут вам прийдется, самим аллоцировать регистры, заниматься загрузкой данных из памяти и т.д.</a:t>
            </a:r>
          </a:p>
          <a:p>
            <a:pPr eaLnBrk="1" hangingPunct="1"/>
            <a:r>
              <a:rPr lang="ru-RU" dirty="0" smtClean="0"/>
              <a:t>Существуют так же </a:t>
            </a:r>
            <a:r>
              <a:rPr lang="en-US" dirty="0" smtClean="0"/>
              <a:t>SSE intrinsic</a:t>
            </a:r>
            <a:r>
              <a:rPr lang="ru-RU" dirty="0" smtClean="0"/>
              <a:t> функции – это функции которые реализуют ту или иную функциональность средствами ссе.</a:t>
            </a:r>
          </a:p>
          <a:p>
            <a:pPr eaLnBrk="1" hangingPunct="1"/>
            <a:endParaRPr lang="ru-RU" dirty="0" smtClean="0"/>
          </a:p>
          <a:p>
            <a:pPr eaLnBrk="1" hangingPunct="1"/>
            <a:r>
              <a:rPr lang="ru-RU" dirty="0" smtClean="0"/>
              <a:t>В данном примере мы складываем два 4х разрядных вектора. Этот инструмент очень распространен, особенно в компьютерной графике.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DEEFDD5-E32B-40A4-97A0-0F87AD5FEC7E}" type="slidenum">
              <a:rPr lang="en-US" smtClean="0">
                <a:latin typeface="Times New Roman" pitchFamily="18" charset="0"/>
              </a:rPr>
              <a:pPr/>
              <a:t>25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737863A-4BDF-48AE-96C1-AFF1D59138DE}" type="slidenum">
              <a:rPr lang="en-US" smtClean="0">
                <a:latin typeface="Times New Roman" pitchFamily="18" charset="0"/>
              </a:rPr>
              <a:pPr/>
              <a:t>30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smtClean="0"/>
              <a:t>Как управлять большим кол-вом потоков?</a:t>
            </a:r>
          </a:p>
          <a:p>
            <a:pPr>
              <a:lnSpc>
                <a:spcPct val="90000"/>
              </a:lnSpc>
            </a:pPr>
            <a:endParaRPr lang="ru-RU" smtClean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ru-RU" smtClean="0"/>
              <a:t>Параллельная часть кода выполняется как большое количество нитей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ru-RU" smtClean="0"/>
              <a:t>Нити группируются в блоки фиксированного размера (1/2/3-мерные массивы)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ru-RU" smtClean="0"/>
              <a:t>Блоки объединяются в сеть блоков (1/2</a:t>
            </a:r>
            <a:r>
              <a:rPr lang="en-US" smtClean="0"/>
              <a:t>-</a:t>
            </a:r>
            <a:r>
              <a:rPr lang="ru-RU" smtClean="0"/>
              <a:t>мерный массив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ru-RU" smtClean="0"/>
              <a:t>Ядро выполняется на сетке из блоков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ru-RU" smtClean="0"/>
              <a:t>Каждая нить и блок имеют свой идентификатор</a:t>
            </a:r>
          </a:p>
          <a:p>
            <a:endParaRPr lang="ru-RU" smtClean="0"/>
          </a:p>
          <a:p>
            <a:r>
              <a:rPr lang="ru-RU" smtClean="0"/>
              <a:t>Рассмотрим это более детально на следующих слайдах.</a:t>
            </a: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0FF012-CFEC-4333-9C5D-8698E5CD3F01}" type="slidenum">
              <a:rPr lang="en-US" smtClean="0">
                <a:latin typeface="Times New Roman" pitchFamily="18" charset="0"/>
              </a:rPr>
              <a:pPr/>
              <a:t>32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 smtClean="0"/>
              <a:t>Задумайтесь: у вас в распоряжении есть устройство, которое способно выполнять десятки тысяч поток. Эти потоки легковесные, не требует ресурсов на переключение и одновременно существуют на устройстве.</a:t>
            </a:r>
          </a:p>
          <a:p>
            <a:endParaRPr lang="ru-RU" dirty="0" smtClean="0"/>
          </a:p>
          <a:p>
            <a:r>
              <a:rPr lang="ru-RU" dirty="0" smtClean="0"/>
              <a:t>Что с этим со всем делать?</a:t>
            </a:r>
          </a:p>
          <a:p>
            <a:endParaRPr lang="ru-RU" dirty="0" smtClean="0"/>
          </a:p>
          <a:p>
            <a:r>
              <a:rPr lang="ru-RU" dirty="0" smtClean="0"/>
              <a:t>Десятки тысяч потоков могут иметь разную, скажем так, топологию. </a:t>
            </a:r>
          </a:p>
          <a:p>
            <a:endParaRPr lang="ru-RU" dirty="0" smtClean="0"/>
          </a:p>
          <a:p>
            <a:r>
              <a:rPr lang="ru-RU" dirty="0" smtClean="0"/>
              <a:t>Возможны:</a:t>
            </a:r>
          </a:p>
          <a:p>
            <a:r>
              <a:rPr lang="ru-RU" dirty="0" smtClean="0"/>
              <a:t>1) Одномерные задачи – например быстрое преобразование фурье – часто применяющийся инструмент в обработке ЦС. </a:t>
            </a:r>
          </a:p>
          <a:p>
            <a:r>
              <a:rPr lang="ru-RU" dirty="0" smtClean="0"/>
              <a:t>2) Двумерные задачи – перемножение матриц, решение СЛАУ, фильтрация</a:t>
            </a:r>
            <a:r>
              <a:rPr lang="ru-RU" baseline="0" dirty="0" smtClean="0"/>
              <a:t> изображений</a:t>
            </a:r>
            <a:endParaRPr lang="ru-RU" dirty="0" smtClean="0"/>
          </a:p>
          <a:p>
            <a:r>
              <a:rPr lang="ru-RU" dirty="0" smtClean="0"/>
              <a:t>3) Трехмерные задачи – физическое моделирование, решение ДУ </a:t>
            </a:r>
            <a:endParaRPr lang="en-US" dirty="0" smtClean="0"/>
          </a:p>
          <a:p>
            <a:r>
              <a:rPr lang="ru-RU" dirty="0" smtClean="0"/>
              <a:t>И т.д.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8B4EB6-7034-429C-86C3-697B771AC663}" type="slidenum">
              <a:rPr lang="en-US" smtClean="0">
                <a:latin typeface="Times New Roman" pitchFamily="18" charset="0"/>
              </a:rPr>
              <a:pPr/>
              <a:t>33</a:t>
            </a:fld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VIDIA Title Slid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6B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-6350" y="4006850"/>
            <a:ext cx="9150350" cy="1839913"/>
          </a:xfrm>
          <a:prstGeom prst="rect">
            <a:avLst/>
          </a:prstGeom>
          <a:solidFill>
            <a:schemeClr val="tx1">
              <a:alpha val="5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pitchFamily="-16" charset="-128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673100" y="4237895"/>
            <a:ext cx="8263689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3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275166"/>
            <a:ext cx="7840980" cy="114808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1"/>
                </a:solidFill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20" y="1599848"/>
            <a:ext cx="7840980" cy="453136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defRPr>
                <a:latin typeface="Trebuchet MS" pitchFamily="34" charset="0"/>
              </a:defRPr>
            </a:lvl1pPr>
            <a:lvl2pPr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defRPr>
                <a:latin typeface="Trebuchet MS" pitchFamily="34" charset="0"/>
              </a:defRPr>
            </a:lvl2pPr>
            <a:lvl3pPr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defRPr sz="2400">
                <a:latin typeface="Trebuchet MS" pitchFamily="34" charset="0"/>
              </a:defRPr>
            </a:lvl3pPr>
            <a:lvl4pPr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defRPr sz="2000">
                <a:latin typeface="Trebuchet MS" pitchFamily="34" charset="0"/>
              </a:defRPr>
            </a:lvl4pPr>
            <a:lvl5pPr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defRPr sz="2000">
                <a:latin typeface="Trebuchet MS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54F43-EBA2-41D5-9485-34362BB975F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81A66-F301-4CAC-A1BC-797E982219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962025" y="274638"/>
            <a:ext cx="78422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2025" y="1600200"/>
            <a:ext cx="784225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725488" cy="6858000"/>
          </a:xfrm>
          <a:prstGeom prst="rect">
            <a:avLst/>
          </a:prstGeom>
          <a:solidFill>
            <a:srgbClr val="76B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</p:sldLayoutIdLst>
  <p:txStyles>
    <p:titleStyle>
      <a:lvl1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 kern="1200">
          <a:solidFill>
            <a:schemeClr val="accent1"/>
          </a:solidFill>
          <a:latin typeface="+mj-lt"/>
          <a:ea typeface="MS PGothic" pitchFamily="34" charset="-128"/>
          <a:cs typeface="ＭＳ Ｐゴシック" pitchFamily="-65" charset="-128"/>
        </a:defRPr>
      </a:lvl1pPr>
      <a:lvl2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2pPr>
      <a:lvl3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3pPr>
      <a:lvl4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4pPr>
      <a:lvl5pPr algn="l" defTabSz="457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Trebuchet MS" pitchFamily="34" charset="0"/>
          <a:ea typeface="MS PGothic" pitchFamily="34" charset="-128"/>
          <a:cs typeface="ＭＳ Ｐゴシック" pitchFamily="-65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accent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231775" indent="-231775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4pPr>
      <a:lvl5pPr marL="2001838" indent="-173038" algn="l" defTabSz="457200" rtl="0" eaLnBrk="0" fontAlgn="base" hangingPunct="0">
        <a:spcBef>
          <a:spcPts val="600"/>
        </a:spcBef>
        <a:spcAft>
          <a:spcPts val="300"/>
        </a:spcAft>
        <a:buFont typeface="Arial" charset="0"/>
        <a:buChar char="•"/>
        <a:tabLst>
          <a:tab pos="2173288" algn="l"/>
        </a:tabLst>
        <a:defRPr sz="2000" kern="1200">
          <a:solidFill>
            <a:schemeClr val="tx1"/>
          </a:solidFill>
          <a:latin typeface="+mn-lt"/>
          <a:ea typeface="MS PGothic" pitchFamily="34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lalbrother@gmail.com,%20cs.msu.su@gmail.com" TargetMode="External"/><Relationship Id="rId2" Type="http://schemas.openxmlformats.org/officeDocument/2006/relationships/hyperlink" Target="mailto:steps3d.narod.ru,%20cs.msu.su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1.doc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://tesla.parallel.ru/wordpress/" TargetMode="External"/><Relationship Id="rId3" Type="http://schemas.openxmlformats.org/officeDocument/2006/relationships/hyperlink" Target="http://steps3d.narod.ru/" TargetMode="External"/><Relationship Id="rId7" Type="http://schemas.openxmlformats.org/officeDocument/2006/relationships/hyperlink" Target="http://code.google.com/p/msu-cuda-course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s.msu.su@gmail.com" TargetMode="External"/><Relationship Id="rId5" Type="http://schemas.openxmlformats.org/officeDocument/2006/relationships/hyperlink" Target="http://groups.google.com/group/cudacsmsusu?pli=1" TargetMode="External"/><Relationship Id="rId10" Type="http://schemas.openxmlformats.org/officeDocument/2006/relationships/hyperlink" Target="http://developer.nvidia.com/page/home.html" TargetMode="External"/><Relationship Id="rId4" Type="http://schemas.openxmlformats.org/officeDocument/2006/relationships/hyperlink" Target="https://sites.google.com/site/cudacsmsusu/" TargetMode="External"/><Relationship Id="rId9" Type="http://schemas.openxmlformats.org/officeDocument/2006/relationships/hyperlink" Target="http://www.twirpx.com/library/comp/gpucalc/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0"/>
          </p:nvPr>
        </p:nvSpPr>
        <p:spPr>
          <a:xfrm>
            <a:off x="673100" y="4238625"/>
            <a:ext cx="8262938" cy="1500188"/>
          </a:xfrm>
        </p:spPr>
        <p:txBody>
          <a:bodyPr rtlCol="0"/>
          <a:lstStyle/>
          <a:p>
            <a:pPr eaLnBrk="1" hangingPunct="1">
              <a:defRPr/>
            </a:pPr>
            <a:r>
              <a:rPr lang="ru-RU" dirty="0" smtClean="0"/>
              <a:t>Лекторы:</a:t>
            </a:r>
          </a:p>
          <a:p>
            <a:pPr lvl="1" eaLnBrk="1" hangingPunct="1">
              <a:defRPr/>
            </a:pPr>
            <a:r>
              <a:rPr lang="ru-RU" dirty="0" smtClean="0">
                <a:hlinkClick r:id="rId2"/>
              </a:rPr>
              <a:t>Боресков А.В. (ВМиК МГУ)</a:t>
            </a:r>
            <a:endParaRPr lang="ru-RU" dirty="0" smtClean="0"/>
          </a:p>
          <a:p>
            <a:pPr lvl="1" eaLnBrk="1" hangingPunct="1">
              <a:defRPr/>
            </a:pPr>
            <a:r>
              <a:rPr lang="ru-RU" dirty="0" smtClean="0">
                <a:hlinkClick r:id="rId3"/>
              </a:rPr>
              <a:t>Харламов А. (</a:t>
            </a:r>
            <a:r>
              <a:rPr lang="en-US" dirty="0" smtClean="0">
                <a:hlinkClick r:id="rId3"/>
              </a:rPr>
              <a:t>NVIDIA</a:t>
            </a:r>
            <a:r>
              <a:rPr lang="ru-RU" dirty="0" smtClean="0">
                <a:hlinkClick r:id="rId3"/>
              </a:rPr>
              <a:t>)</a:t>
            </a:r>
            <a:endParaRPr lang="ru-RU" dirty="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0"/>
            <a:ext cx="8229600" cy="2743200"/>
          </a:xfrm>
        </p:spPr>
        <p:txBody>
          <a:bodyPr/>
          <a:lstStyle/>
          <a:p>
            <a:pPr eaLnBrk="1" hangingPunct="1"/>
            <a:r>
              <a:rPr lang="ru-RU" smtClean="0"/>
              <a:t>Архитектура и программирование массивно-параллельных вычислительных систем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Symmetric Multiprocessor Architecture (SMP)</a:t>
            </a:r>
            <a:endParaRPr lang="ru-RU" dirty="0" smtClean="0"/>
          </a:p>
        </p:txBody>
      </p:sp>
      <p:pic>
        <p:nvPicPr>
          <p:cNvPr id="14339" name="Picture 4" descr="D:\Alex Books\CUDA-course\Images\SMP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981200"/>
            <a:ext cx="6477000" cy="335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en-US" dirty="0" smtClean="0"/>
              <a:t>Symmetric Multiprocessor Architecture (SMP)</a:t>
            </a:r>
            <a:endParaRPr lang="ru-RU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 rtlCol="0">
            <a:no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  <a:defRPr/>
            </a:pPr>
            <a:r>
              <a:rPr kumimoji="1" lang="ru-RU" dirty="0" smtClean="0">
                <a:latin typeface="Tahoma" pitchFamily="34" charset="0"/>
              </a:rPr>
              <a:t>Каждый процессор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имеет свои </a:t>
            </a:r>
            <a:r>
              <a:rPr kumimoji="1" lang="en-US" dirty="0" smtClean="0">
                <a:latin typeface="Tahoma" pitchFamily="34" charset="0"/>
              </a:rPr>
              <a:t>L1 </a:t>
            </a:r>
            <a:r>
              <a:rPr kumimoji="1" lang="ru-RU" dirty="0" smtClean="0">
                <a:latin typeface="Tahoma" pitchFamily="34" charset="0"/>
              </a:rPr>
              <a:t>и </a:t>
            </a:r>
            <a:r>
              <a:rPr kumimoji="1" lang="en-US" dirty="0" smtClean="0">
                <a:latin typeface="Tahoma" pitchFamily="34" charset="0"/>
              </a:rPr>
              <a:t>L2 кэши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en-US" dirty="0" smtClean="0">
                <a:latin typeface="Tahoma" pitchFamily="34" charset="0"/>
              </a:rPr>
              <a:t>подсоединен к общей шине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en-US" b="1" dirty="0" smtClean="0">
                <a:latin typeface="Tahoma" pitchFamily="34" charset="0"/>
              </a:rPr>
              <a:t>отслеживает доступ других процессоров к памяти </a:t>
            </a:r>
            <a:r>
              <a:rPr kumimoji="1" lang="en-US" dirty="0" smtClean="0">
                <a:latin typeface="Tahoma" pitchFamily="34" charset="0"/>
              </a:rPr>
              <a:t>для обеспечения единого образа памяти (например, один процессор хочет изменить данные, кэшированные другим процессором)</a:t>
            </a:r>
            <a:endParaRPr kumimoji="1" lang="ru-RU" dirty="0" smtClean="0">
              <a:latin typeface="Tahoma" pitchFamily="34" charset="0"/>
            </a:endParaRPr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Cell</a:t>
            </a:r>
            <a:endParaRPr lang="ru-RU" dirty="0" smtClean="0"/>
          </a:p>
        </p:txBody>
      </p:sp>
      <p:pic>
        <p:nvPicPr>
          <p:cNvPr id="16387" name="Picture 4" descr="D:\Alex Books\CUDA-course\Images\Cell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066800"/>
            <a:ext cx="65532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ru-RU" dirty="0" smtClean="0"/>
              <a:t>Cell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/>
          <a:lstStyle/>
          <a:p>
            <a:pPr eaLnBrk="1" hangingPunct="1"/>
            <a:r>
              <a:rPr lang="ru-RU" dirty="0" smtClean="0"/>
              <a:t>Dual-threaded 64-bit PowerPC</a:t>
            </a:r>
          </a:p>
          <a:p>
            <a:pPr eaLnBrk="1" hangingPunct="1"/>
            <a:r>
              <a:rPr lang="ru-RU" dirty="0" smtClean="0"/>
              <a:t>8 Synergistic Processing Elements (SPE)</a:t>
            </a:r>
          </a:p>
          <a:p>
            <a:pPr eaLnBrk="1" hangingPunct="1"/>
            <a:r>
              <a:rPr lang="ru-RU" dirty="0" smtClean="0"/>
              <a:t>256 Kb </a:t>
            </a:r>
            <a:r>
              <a:rPr lang="ru-RU" dirty="0" err="1" smtClean="0"/>
              <a:t>on-chip</a:t>
            </a:r>
            <a:r>
              <a:rPr lang="ru-RU" dirty="0" smtClean="0"/>
              <a:t> на каждый </a:t>
            </a:r>
            <a:r>
              <a:rPr lang="en-US" dirty="0" smtClean="0"/>
              <a:t>SPE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BlueGene/L</a:t>
            </a:r>
          </a:p>
        </p:txBody>
      </p:sp>
      <p:pic>
        <p:nvPicPr>
          <p:cNvPr id="18435" name="Picture 5" descr="D:\Alex Books\CUDA-course\Images\BlueGene-node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752600"/>
            <a:ext cx="52959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ru-RU" smtClean="0"/>
              <a:t>BlueGene/L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 rtlCol="0">
            <a:no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ru-RU" sz="2800" dirty="0" smtClean="0">
                <a:latin typeface="Tahoma" pitchFamily="34" charset="0"/>
              </a:rPr>
              <a:t>65536 </a:t>
            </a:r>
            <a:r>
              <a:rPr kumimoji="1" lang="en-US" sz="2800" dirty="0" smtClean="0">
                <a:latin typeface="Tahoma" pitchFamily="34" charset="0"/>
              </a:rPr>
              <a:t>dual-core nodes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en-US" sz="2800" dirty="0" smtClean="0">
                <a:latin typeface="Tahoma" pitchFamily="34" charset="0"/>
              </a:rPr>
              <a:t>node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ru-RU" sz="2400" dirty="0" smtClean="0">
                <a:latin typeface="Tahoma" pitchFamily="34" charset="0"/>
              </a:rPr>
              <a:t>770 Mhz PowerPC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ru-RU" sz="2400" dirty="0" smtClean="0">
                <a:latin typeface="Tahoma" pitchFamily="34" charset="0"/>
              </a:rPr>
              <a:t>Double Hammer FPU (4 Flop/cycle)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ru-RU" sz="2400" dirty="0" smtClean="0">
                <a:latin typeface="Tahoma" pitchFamily="34" charset="0"/>
              </a:rPr>
              <a:t>4 Mb </a:t>
            </a:r>
            <a:r>
              <a:rPr kumimoji="1" lang="en-US" sz="2400" dirty="0" smtClean="0">
                <a:latin typeface="Tahoma" pitchFamily="34" charset="0"/>
              </a:rPr>
              <a:t>on-chip </a:t>
            </a:r>
            <a:r>
              <a:rPr kumimoji="1" lang="ru-RU" sz="2400" dirty="0" smtClean="0">
                <a:latin typeface="Tahoma" pitchFamily="34" charset="0"/>
              </a:rPr>
              <a:t>L3 </a:t>
            </a:r>
            <a:r>
              <a:rPr lang="ru-RU" sz="2400" dirty="0" smtClean="0">
                <a:latin typeface="Tahoma" pitchFamily="34" charset="0"/>
              </a:rPr>
              <a:t>кэш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ru-RU" sz="2400" dirty="0" smtClean="0">
                <a:latin typeface="Tahoma" pitchFamily="34" charset="0"/>
              </a:rPr>
              <a:t>512 Mb off-chip RAM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ru-RU" sz="2400" dirty="0" smtClean="0">
                <a:latin typeface="Tahoma" pitchFamily="34" charset="0"/>
              </a:rPr>
              <a:t>6 двухсторонних портов для </a:t>
            </a:r>
            <a:r>
              <a:rPr lang="en-US" sz="2400" dirty="0" smtClean="0">
                <a:latin typeface="Tahoma" pitchFamily="34" charset="0"/>
              </a:rPr>
              <a:t>3D-</a:t>
            </a:r>
            <a:r>
              <a:rPr lang="ru-RU" sz="2400" dirty="0" smtClean="0">
                <a:latin typeface="Tahoma" pitchFamily="34" charset="0"/>
              </a:rPr>
              <a:t>тора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ru-RU" sz="2400" dirty="0" smtClean="0">
                <a:latin typeface="Tahoma" pitchFamily="34" charset="0"/>
              </a:rPr>
              <a:t>3 двухсторонних порта для </a:t>
            </a:r>
            <a:r>
              <a:rPr lang="en-US" sz="2400" dirty="0" smtClean="0">
                <a:latin typeface="Tahoma" pitchFamily="34" charset="0"/>
              </a:rPr>
              <a:t>collective network</a:t>
            </a:r>
            <a:endParaRPr lang="ru-RU" sz="2400" dirty="0" smtClean="0">
              <a:latin typeface="Tahoma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ru-RU" sz="2400" dirty="0" smtClean="0">
                <a:latin typeface="Tahoma" pitchFamily="34" charset="0"/>
              </a:rPr>
              <a:t>4 двухсторонних порта для </a:t>
            </a:r>
            <a:r>
              <a:rPr lang="en-US" sz="2400" dirty="0" smtClean="0">
                <a:latin typeface="Tahoma" pitchFamily="34" charset="0"/>
              </a:rPr>
              <a:t>barrier/interrupt</a:t>
            </a:r>
            <a:endParaRPr lang="ru-RU" sz="2400" dirty="0" smtClean="0">
              <a:latin typeface="Tahoma" pitchFamily="34" charset="0"/>
            </a:endParaRPr>
          </a:p>
          <a:p>
            <a:pPr eaLnBrk="1" hangingPunct="1">
              <a:buFont typeface="Arial" charset="0"/>
              <a:buNone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BlueGene/L</a:t>
            </a:r>
            <a:endParaRPr lang="ru-RU" smtClean="0"/>
          </a:p>
        </p:txBody>
      </p:sp>
      <p:pic>
        <p:nvPicPr>
          <p:cNvPr id="20483" name="Picture 3" descr="D:\Alex Books\CUDA-lections\Slides\Images\cube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828800"/>
            <a:ext cx="4094163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Архитектура </a:t>
            </a:r>
            <a:r>
              <a:rPr lang="en-US" smtClean="0"/>
              <a:t>Tesla 10</a:t>
            </a:r>
            <a:endParaRPr lang="ru-RU" smtClean="0"/>
          </a:p>
        </p:txBody>
      </p:sp>
      <p:grpSp>
        <p:nvGrpSpPr>
          <p:cNvPr id="184" name="Group 183"/>
          <p:cNvGrpSpPr/>
          <p:nvPr/>
        </p:nvGrpSpPr>
        <p:grpSpPr>
          <a:xfrm>
            <a:off x="762000" y="1981200"/>
            <a:ext cx="8231188" cy="4038600"/>
            <a:chOff x="152400" y="1752600"/>
            <a:chExt cx="8840788" cy="4267200"/>
          </a:xfrm>
        </p:grpSpPr>
        <p:sp>
          <p:nvSpPr>
            <p:cNvPr id="12" name="Rectangle 11"/>
            <p:cNvSpPr/>
            <p:nvPr/>
          </p:nvSpPr>
          <p:spPr bwMode="auto">
            <a:xfrm>
              <a:off x="228600" y="3040063"/>
              <a:ext cx="8686800" cy="2590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2000">
                <a:latin typeface="Times New Roman" pitchFamily="18" charset="-52"/>
              </a:endParaRPr>
            </a:p>
          </p:txBody>
        </p:sp>
        <p:grpSp>
          <p:nvGrpSpPr>
            <p:cNvPr id="21508" name="Group 351"/>
            <p:cNvGrpSpPr>
              <a:grpSpLocks/>
            </p:cNvGrpSpPr>
            <p:nvPr/>
          </p:nvGrpSpPr>
          <p:grpSpPr bwMode="auto">
            <a:xfrm>
              <a:off x="457200" y="3192463"/>
              <a:ext cx="8305800" cy="1066800"/>
              <a:chOff x="457200" y="2362200"/>
              <a:chExt cx="8305800" cy="1066800"/>
            </a:xfrm>
          </p:grpSpPr>
          <p:grpSp>
            <p:nvGrpSpPr>
              <p:cNvPr id="21608" name="Group 108"/>
              <p:cNvGrpSpPr>
                <a:grpSpLocks/>
              </p:cNvGrpSpPr>
              <p:nvPr/>
            </p:nvGrpSpPr>
            <p:grpSpPr bwMode="auto">
              <a:xfrm>
                <a:off x="4572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21699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1701" name="Rectangle 111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 sz="2000"/>
                  </a:p>
                </p:txBody>
              </p:sp>
              <p:sp>
                <p:nvSpPr>
                  <p:cNvPr id="21702" name="Rectangle 112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800"/>
                  </a:p>
                </p:txBody>
              </p:sp>
              <p:sp>
                <p:nvSpPr>
                  <p:cNvPr id="21703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1600"/>
                  </a:p>
                </p:txBody>
              </p:sp>
              <p:sp>
                <p:nvSpPr>
                  <p:cNvPr id="21704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900"/>
                  </a:p>
                </p:txBody>
              </p:sp>
              <p:sp>
                <p:nvSpPr>
                  <p:cNvPr id="116" name="Rectangle 115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200" dirty="0">
                        <a:latin typeface="Times New Roman" pitchFamily="18" charset="-52"/>
                      </a:rPr>
                      <a:t>TPC</a:t>
                    </a:r>
                  </a:p>
                </p:txBody>
              </p:sp>
            </p:grpSp>
            <p:sp>
              <p:nvSpPr>
                <p:cNvPr id="21700" name="Rectangle 110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</p:grpSp>
          <p:grpSp>
            <p:nvGrpSpPr>
              <p:cNvPr id="21609" name="Group 252"/>
              <p:cNvGrpSpPr>
                <a:grpSpLocks/>
              </p:cNvGrpSpPr>
              <p:nvPr/>
            </p:nvGrpSpPr>
            <p:grpSpPr bwMode="auto">
              <a:xfrm>
                <a:off x="12954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21690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1692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 sz="2000"/>
                  </a:p>
                </p:txBody>
              </p:sp>
              <p:sp>
                <p:nvSpPr>
                  <p:cNvPr id="21693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800"/>
                  </a:p>
                </p:txBody>
              </p:sp>
              <p:sp>
                <p:nvSpPr>
                  <p:cNvPr id="21694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1600"/>
                  </a:p>
                </p:txBody>
              </p:sp>
              <p:sp>
                <p:nvSpPr>
                  <p:cNvPr id="21695" name="Rectangle 258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900"/>
                  </a:p>
                </p:txBody>
              </p:sp>
              <p:sp>
                <p:nvSpPr>
                  <p:cNvPr id="260" name="Rectangle 259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200" dirty="0">
                        <a:latin typeface="Times New Roman" pitchFamily="18" charset="-52"/>
                      </a:rPr>
                      <a:t>TPC</a:t>
                    </a:r>
                  </a:p>
                </p:txBody>
              </p:sp>
            </p:grpSp>
            <p:sp>
              <p:nvSpPr>
                <p:cNvPr id="21691" name="Rectangle 254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</p:grpSp>
          <p:grpSp>
            <p:nvGrpSpPr>
              <p:cNvPr id="21610" name="Group 260"/>
              <p:cNvGrpSpPr>
                <a:grpSpLocks/>
              </p:cNvGrpSpPr>
              <p:nvPr/>
            </p:nvGrpSpPr>
            <p:grpSpPr bwMode="auto">
              <a:xfrm>
                <a:off x="71628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21681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1683" name="Rectangle 263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 sz="2000"/>
                  </a:p>
                </p:txBody>
              </p:sp>
              <p:sp>
                <p:nvSpPr>
                  <p:cNvPr id="21684" name="Rectangle 264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800"/>
                  </a:p>
                </p:txBody>
              </p:sp>
              <p:sp>
                <p:nvSpPr>
                  <p:cNvPr id="21685" name="Rectangle 265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1600"/>
                  </a:p>
                </p:txBody>
              </p:sp>
              <p:sp>
                <p:nvSpPr>
                  <p:cNvPr id="21686" name="Rectangle 266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900"/>
                  </a:p>
                </p:txBody>
              </p:sp>
              <p:sp>
                <p:nvSpPr>
                  <p:cNvPr id="268" name="Rectangle 267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200" dirty="0">
                        <a:latin typeface="Times New Roman" pitchFamily="18" charset="-52"/>
                      </a:rPr>
                      <a:t>TPC</a:t>
                    </a:r>
                  </a:p>
                </p:txBody>
              </p:sp>
            </p:grpSp>
            <p:sp>
              <p:nvSpPr>
                <p:cNvPr id="21682" name="Rectangle 262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</p:grpSp>
          <p:grpSp>
            <p:nvGrpSpPr>
              <p:cNvPr id="21611" name="Group 268"/>
              <p:cNvGrpSpPr>
                <a:grpSpLocks/>
              </p:cNvGrpSpPr>
              <p:nvPr/>
            </p:nvGrpSpPr>
            <p:grpSpPr bwMode="auto">
              <a:xfrm>
                <a:off x="63246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21672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1674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 sz="2000"/>
                  </a:p>
                </p:txBody>
              </p:sp>
              <p:sp>
                <p:nvSpPr>
                  <p:cNvPr id="21675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800"/>
                  </a:p>
                </p:txBody>
              </p:sp>
              <p:sp>
                <p:nvSpPr>
                  <p:cNvPr id="21676" name="Rectangle 273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1600"/>
                  </a:p>
                </p:txBody>
              </p:sp>
              <p:sp>
                <p:nvSpPr>
                  <p:cNvPr id="21677" name="Rectangle 274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900"/>
                  </a:p>
                </p:txBody>
              </p:sp>
              <p:sp>
                <p:nvSpPr>
                  <p:cNvPr id="276" name="Rectangle 275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200" dirty="0">
                        <a:latin typeface="Times New Roman" pitchFamily="18" charset="-52"/>
                      </a:rPr>
                      <a:t>TPC</a:t>
                    </a:r>
                  </a:p>
                </p:txBody>
              </p:sp>
            </p:grpSp>
            <p:sp>
              <p:nvSpPr>
                <p:cNvPr id="21673" name="Rectangle 270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</p:grpSp>
          <p:grpSp>
            <p:nvGrpSpPr>
              <p:cNvPr id="21612" name="Group 276"/>
              <p:cNvGrpSpPr>
                <a:grpSpLocks/>
              </p:cNvGrpSpPr>
              <p:nvPr/>
            </p:nvGrpSpPr>
            <p:grpSpPr bwMode="auto">
              <a:xfrm>
                <a:off x="54864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21663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1665" name="Rectangle 279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 sz="2000"/>
                  </a:p>
                </p:txBody>
              </p:sp>
              <p:sp>
                <p:nvSpPr>
                  <p:cNvPr id="21666" name="Rectangle 280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800"/>
                  </a:p>
                </p:txBody>
              </p:sp>
              <p:sp>
                <p:nvSpPr>
                  <p:cNvPr id="21667" name="Rectangle 281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1600"/>
                  </a:p>
                </p:txBody>
              </p:sp>
              <p:sp>
                <p:nvSpPr>
                  <p:cNvPr id="21668" name="Rectangle 282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900"/>
                  </a:p>
                </p:txBody>
              </p:sp>
              <p:sp>
                <p:nvSpPr>
                  <p:cNvPr id="284" name="Rectangle 283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200" dirty="0">
                        <a:latin typeface="Times New Roman" pitchFamily="18" charset="-52"/>
                      </a:rPr>
                      <a:t>TPC</a:t>
                    </a:r>
                  </a:p>
                </p:txBody>
              </p:sp>
            </p:grpSp>
            <p:sp>
              <p:nvSpPr>
                <p:cNvPr id="21664" name="Rectangle 278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</p:grpSp>
          <p:grpSp>
            <p:nvGrpSpPr>
              <p:cNvPr id="21613" name="Group 284"/>
              <p:cNvGrpSpPr>
                <a:grpSpLocks/>
              </p:cNvGrpSpPr>
              <p:nvPr/>
            </p:nvGrpSpPr>
            <p:grpSpPr bwMode="auto">
              <a:xfrm>
                <a:off x="46482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21654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1656" name="Rectangle 287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 sz="2000"/>
                  </a:p>
                </p:txBody>
              </p:sp>
              <p:sp>
                <p:nvSpPr>
                  <p:cNvPr id="21657" name="Rectangle 288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800"/>
                  </a:p>
                </p:txBody>
              </p:sp>
              <p:sp>
                <p:nvSpPr>
                  <p:cNvPr id="21658" name="Rectangle 289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1600"/>
                  </a:p>
                </p:txBody>
              </p:sp>
              <p:sp>
                <p:nvSpPr>
                  <p:cNvPr id="21659" name="Rectangle 290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900"/>
                  </a:p>
                </p:txBody>
              </p:sp>
              <p:sp>
                <p:nvSpPr>
                  <p:cNvPr id="292" name="Rectangle 291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200" dirty="0">
                        <a:latin typeface="Times New Roman" pitchFamily="18" charset="-52"/>
                      </a:rPr>
                      <a:t>TPC</a:t>
                    </a:r>
                  </a:p>
                </p:txBody>
              </p:sp>
            </p:grpSp>
            <p:sp>
              <p:nvSpPr>
                <p:cNvPr id="21655" name="Rectangle 286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</p:grpSp>
          <p:grpSp>
            <p:nvGrpSpPr>
              <p:cNvPr id="21614" name="Group 292"/>
              <p:cNvGrpSpPr>
                <a:grpSpLocks/>
              </p:cNvGrpSpPr>
              <p:nvPr/>
            </p:nvGrpSpPr>
            <p:grpSpPr bwMode="auto">
              <a:xfrm>
                <a:off x="38100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21645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1647" name="Rectangle 295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 sz="2000"/>
                  </a:p>
                </p:txBody>
              </p:sp>
              <p:sp>
                <p:nvSpPr>
                  <p:cNvPr id="21648" name="Rectangle 296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800"/>
                  </a:p>
                </p:txBody>
              </p:sp>
              <p:sp>
                <p:nvSpPr>
                  <p:cNvPr id="21649" name="Rectangle 297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1600"/>
                  </a:p>
                </p:txBody>
              </p:sp>
              <p:sp>
                <p:nvSpPr>
                  <p:cNvPr id="21650" name="Rectangle 298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900"/>
                  </a:p>
                </p:txBody>
              </p:sp>
              <p:sp>
                <p:nvSpPr>
                  <p:cNvPr id="300" name="Rectangle 299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200" dirty="0">
                        <a:latin typeface="Times New Roman" pitchFamily="18" charset="-52"/>
                      </a:rPr>
                      <a:t>TPC</a:t>
                    </a:r>
                  </a:p>
                </p:txBody>
              </p:sp>
            </p:grpSp>
            <p:sp>
              <p:nvSpPr>
                <p:cNvPr id="21646" name="Rectangle 294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</p:grpSp>
          <p:grpSp>
            <p:nvGrpSpPr>
              <p:cNvPr id="21615" name="Group 300"/>
              <p:cNvGrpSpPr>
                <a:grpSpLocks/>
              </p:cNvGrpSpPr>
              <p:nvPr/>
            </p:nvGrpSpPr>
            <p:grpSpPr bwMode="auto">
              <a:xfrm>
                <a:off x="29718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21636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1638" name="Rectangle 303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 sz="2000"/>
                  </a:p>
                </p:txBody>
              </p:sp>
              <p:sp>
                <p:nvSpPr>
                  <p:cNvPr id="21639" name="Rectangle 304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800"/>
                  </a:p>
                </p:txBody>
              </p:sp>
              <p:sp>
                <p:nvSpPr>
                  <p:cNvPr id="21640" name="Rectangle 305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1600"/>
                  </a:p>
                </p:txBody>
              </p:sp>
              <p:sp>
                <p:nvSpPr>
                  <p:cNvPr id="21641" name="Rectangle 306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900"/>
                  </a:p>
                </p:txBody>
              </p:sp>
              <p:sp>
                <p:nvSpPr>
                  <p:cNvPr id="308" name="Rectangle 307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200" dirty="0">
                        <a:latin typeface="Times New Roman" pitchFamily="18" charset="-52"/>
                      </a:rPr>
                      <a:t>TPC</a:t>
                    </a:r>
                  </a:p>
                </p:txBody>
              </p:sp>
            </p:grpSp>
            <p:sp>
              <p:nvSpPr>
                <p:cNvPr id="21637" name="Rectangle 302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</p:grpSp>
          <p:grpSp>
            <p:nvGrpSpPr>
              <p:cNvPr id="21616" name="Group 308"/>
              <p:cNvGrpSpPr>
                <a:grpSpLocks/>
              </p:cNvGrpSpPr>
              <p:nvPr/>
            </p:nvGrpSpPr>
            <p:grpSpPr bwMode="auto">
              <a:xfrm>
                <a:off x="21336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21627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1629" name="Rectangle 311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 sz="2000"/>
                  </a:p>
                </p:txBody>
              </p:sp>
              <p:sp>
                <p:nvSpPr>
                  <p:cNvPr id="21630" name="Rectangle 312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800"/>
                  </a:p>
                </p:txBody>
              </p:sp>
              <p:sp>
                <p:nvSpPr>
                  <p:cNvPr id="21631" name="Rectangle 313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1600"/>
                  </a:p>
                </p:txBody>
              </p:sp>
              <p:sp>
                <p:nvSpPr>
                  <p:cNvPr id="21632" name="Rectangle 314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900"/>
                  </a:p>
                </p:txBody>
              </p:sp>
              <p:sp>
                <p:nvSpPr>
                  <p:cNvPr id="316" name="Rectangle 315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200" dirty="0">
                        <a:latin typeface="Times New Roman" pitchFamily="18" charset="-52"/>
                      </a:rPr>
                      <a:t>TPC</a:t>
                    </a:r>
                  </a:p>
                </p:txBody>
              </p:sp>
            </p:grpSp>
            <p:sp>
              <p:nvSpPr>
                <p:cNvPr id="21628" name="Rectangle 310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</p:grpSp>
          <p:grpSp>
            <p:nvGrpSpPr>
              <p:cNvPr id="21617" name="Group 316"/>
              <p:cNvGrpSpPr>
                <a:grpSpLocks/>
              </p:cNvGrpSpPr>
              <p:nvPr/>
            </p:nvGrpSpPr>
            <p:grpSpPr bwMode="auto">
              <a:xfrm>
                <a:off x="8001000" y="2362200"/>
                <a:ext cx="762000" cy="1066800"/>
                <a:chOff x="609600" y="1752600"/>
                <a:chExt cx="2500313" cy="3368040"/>
              </a:xfrm>
            </p:grpSpPr>
            <p:grpSp>
              <p:nvGrpSpPr>
                <p:cNvPr id="21618" name="Group 3"/>
                <p:cNvGrpSpPr>
                  <a:grpSpLocks/>
                </p:cNvGrpSpPr>
                <p:nvPr/>
              </p:nvGrpSpPr>
              <p:grpSpPr bwMode="auto">
                <a:xfrm>
                  <a:off x="609600" y="1752600"/>
                  <a:ext cx="2500313" cy="3368040"/>
                  <a:chOff x="609600" y="3657600"/>
                  <a:chExt cx="2500313" cy="3368040"/>
                </a:xfrm>
              </p:grpSpPr>
              <p:sp>
                <p:nvSpPr>
                  <p:cNvPr id="21620" name="Rectangle 319"/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657600"/>
                    <a:ext cx="2500313" cy="3368040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 sz="2000"/>
                  </a:p>
                </p:txBody>
              </p:sp>
              <p:sp>
                <p:nvSpPr>
                  <p:cNvPr id="21621" name="Rectangle 320"/>
                  <p:cNvSpPr>
                    <a:spLocks noChangeArrowheads="1"/>
                  </p:cNvSpPr>
                  <p:nvPr/>
                </p:nvSpPr>
                <p:spPr bwMode="auto">
                  <a:xfrm>
                    <a:off x="685799" y="4693920"/>
                    <a:ext cx="1066800" cy="2072640"/>
                  </a:xfrm>
                  <a:prstGeom prst="rect">
                    <a:avLst/>
                  </a:prstGeom>
                  <a:solidFill>
                    <a:srgbClr val="99CCFF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800"/>
                  </a:p>
                </p:txBody>
              </p:sp>
              <p:sp>
                <p:nvSpPr>
                  <p:cNvPr id="21622" name="Rectangle 321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4693920"/>
                    <a:ext cx="1142999" cy="58447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1600"/>
                  </a:p>
                </p:txBody>
              </p:sp>
              <p:sp>
                <p:nvSpPr>
                  <p:cNvPr id="21623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1904999" y="5364726"/>
                    <a:ext cx="1142999" cy="624594"/>
                  </a:xfrm>
                  <a:prstGeom prst="rect">
                    <a:avLst/>
                  </a:prstGeom>
                  <a:solidFill>
                    <a:srgbClr val="FF9999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endParaRPr lang="ru-RU" sz="900"/>
                  </a:p>
                </p:txBody>
              </p:sp>
              <p:sp>
                <p:nvSpPr>
                  <p:cNvPr id="324" name="Rectangle 323"/>
                  <p:cNvSpPr/>
                  <p:nvPr/>
                </p:nvSpPr>
                <p:spPr bwMode="auto">
                  <a:xfrm>
                    <a:off x="762000" y="3733801"/>
                    <a:ext cx="2286000" cy="701039"/>
                  </a:xfrm>
                  <a:prstGeom prst="rect">
                    <a:avLst/>
                  </a:prstGeom>
                  <a:solidFill>
                    <a:srgbClr val="9999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scene3d>
                    <a:camera prst="orthographicFront"/>
                    <a:lightRig rig="threePt" dir="t"/>
                  </a:scene3d>
                  <a:sp3d>
                    <a:bevelT/>
                  </a:sp3d>
                </p:spPr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200" dirty="0">
                        <a:latin typeface="Times New Roman" pitchFamily="18" charset="-52"/>
                      </a:rPr>
                      <a:t>TPC</a:t>
                    </a:r>
                  </a:p>
                </p:txBody>
              </p:sp>
            </p:grpSp>
            <p:sp>
              <p:nvSpPr>
                <p:cNvPr id="21619" name="Rectangle 318"/>
                <p:cNvSpPr>
                  <a:spLocks noChangeArrowheads="1"/>
                </p:cNvSpPr>
                <p:nvPr/>
              </p:nvSpPr>
              <p:spPr bwMode="auto">
                <a:xfrm>
                  <a:off x="1901952" y="4189354"/>
                  <a:ext cx="1142998" cy="643145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</p:grpSp>
        </p:grpSp>
        <p:sp>
          <p:nvSpPr>
            <p:cNvPr id="326" name="Rectangle 325"/>
            <p:cNvSpPr/>
            <p:nvPr/>
          </p:nvSpPr>
          <p:spPr bwMode="auto">
            <a:xfrm>
              <a:off x="457200" y="4487863"/>
              <a:ext cx="8305800" cy="3048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800" dirty="0">
                  <a:latin typeface="Times New Roman" pitchFamily="18" charset="-52"/>
                </a:rPr>
                <a:t>Interconnection Network</a:t>
              </a:r>
            </a:p>
          </p:txBody>
        </p:sp>
        <p:grpSp>
          <p:nvGrpSpPr>
            <p:cNvPr id="24" name="Group 427"/>
            <p:cNvGrpSpPr>
              <a:grpSpLocks/>
            </p:cNvGrpSpPr>
            <p:nvPr/>
          </p:nvGrpSpPr>
          <p:grpSpPr bwMode="auto">
            <a:xfrm>
              <a:off x="533400" y="5021263"/>
              <a:ext cx="8001000" cy="304800"/>
              <a:chOff x="533400" y="4267200"/>
              <a:chExt cx="8001000" cy="304800"/>
            </a:xfrm>
          </p:grpSpPr>
          <p:sp>
            <p:nvSpPr>
              <p:cNvPr id="21592" name="Rectangle 326"/>
              <p:cNvSpPr>
                <a:spLocks noChangeArrowheads="1"/>
              </p:cNvSpPr>
              <p:nvPr/>
            </p:nvSpPr>
            <p:spPr bwMode="auto">
              <a:xfrm>
                <a:off x="533400" y="4267200"/>
                <a:ext cx="419100" cy="304800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800"/>
                  <a:t>ROP</a:t>
                </a:r>
                <a:endParaRPr lang="en-US" sz="1050"/>
              </a:p>
            </p:txBody>
          </p:sp>
          <p:sp>
            <p:nvSpPr>
              <p:cNvPr id="21593" name="Rectangle 327"/>
              <p:cNvSpPr>
                <a:spLocks noChangeArrowheads="1"/>
              </p:cNvSpPr>
              <p:nvPr/>
            </p:nvSpPr>
            <p:spPr bwMode="auto">
              <a:xfrm>
                <a:off x="952500" y="4267200"/>
                <a:ext cx="419100" cy="3048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L2</a:t>
                </a:r>
                <a:endParaRPr lang="en-US" sz="2000"/>
              </a:p>
            </p:txBody>
          </p:sp>
          <p:sp>
            <p:nvSpPr>
              <p:cNvPr id="21594" name="Rectangle 331"/>
              <p:cNvSpPr>
                <a:spLocks noChangeArrowheads="1"/>
              </p:cNvSpPr>
              <p:nvPr/>
            </p:nvSpPr>
            <p:spPr bwMode="auto">
              <a:xfrm>
                <a:off x="1556657" y="4267200"/>
                <a:ext cx="419100" cy="304800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800"/>
                  <a:t>ROP</a:t>
                </a:r>
                <a:endParaRPr lang="en-US" sz="1050"/>
              </a:p>
            </p:txBody>
          </p:sp>
          <p:sp>
            <p:nvSpPr>
              <p:cNvPr id="21595" name="Rectangle 332"/>
              <p:cNvSpPr>
                <a:spLocks noChangeArrowheads="1"/>
              </p:cNvSpPr>
              <p:nvPr/>
            </p:nvSpPr>
            <p:spPr bwMode="auto">
              <a:xfrm>
                <a:off x="1975757" y="4267200"/>
                <a:ext cx="419100" cy="3048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L2</a:t>
                </a:r>
                <a:endParaRPr lang="en-US" sz="2000"/>
              </a:p>
            </p:txBody>
          </p:sp>
          <p:sp>
            <p:nvSpPr>
              <p:cNvPr id="21596" name="Rectangle 334"/>
              <p:cNvSpPr>
                <a:spLocks noChangeArrowheads="1"/>
              </p:cNvSpPr>
              <p:nvPr/>
            </p:nvSpPr>
            <p:spPr bwMode="auto">
              <a:xfrm>
                <a:off x="2579914" y="4267200"/>
                <a:ext cx="419100" cy="304800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800"/>
                  <a:t>ROP</a:t>
                </a:r>
                <a:endParaRPr lang="en-US" sz="1050"/>
              </a:p>
            </p:txBody>
          </p:sp>
          <p:sp>
            <p:nvSpPr>
              <p:cNvPr id="21597" name="Rectangle 335"/>
              <p:cNvSpPr>
                <a:spLocks noChangeArrowheads="1"/>
              </p:cNvSpPr>
              <p:nvPr/>
            </p:nvSpPr>
            <p:spPr bwMode="auto">
              <a:xfrm>
                <a:off x="2999014" y="4267200"/>
                <a:ext cx="419100" cy="3048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L2</a:t>
                </a:r>
                <a:endParaRPr lang="en-US" sz="2000"/>
              </a:p>
            </p:txBody>
          </p:sp>
          <p:sp>
            <p:nvSpPr>
              <p:cNvPr id="21598" name="Rectangle 337"/>
              <p:cNvSpPr>
                <a:spLocks noChangeArrowheads="1"/>
              </p:cNvSpPr>
              <p:nvPr/>
            </p:nvSpPr>
            <p:spPr bwMode="auto">
              <a:xfrm>
                <a:off x="3603171" y="4267200"/>
                <a:ext cx="419100" cy="304800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800"/>
                  <a:t>ROP</a:t>
                </a:r>
                <a:endParaRPr lang="en-US" sz="1050"/>
              </a:p>
            </p:txBody>
          </p:sp>
          <p:sp>
            <p:nvSpPr>
              <p:cNvPr id="21599" name="Rectangle 338"/>
              <p:cNvSpPr>
                <a:spLocks noChangeArrowheads="1"/>
              </p:cNvSpPr>
              <p:nvPr/>
            </p:nvSpPr>
            <p:spPr bwMode="auto">
              <a:xfrm>
                <a:off x="4022271" y="4267200"/>
                <a:ext cx="419100" cy="3048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L2</a:t>
                </a:r>
                <a:endParaRPr lang="en-US" sz="2000"/>
              </a:p>
            </p:txBody>
          </p:sp>
          <p:sp>
            <p:nvSpPr>
              <p:cNvPr id="21600" name="Rectangle 340"/>
              <p:cNvSpPr>
                <a:spLocks noChangeArrowheads="1"/>
              </p:cNvSpPr>
              <p:nvPr/>
            </p:nvSpPr>
            <p:spPr bwMode="auto">
              <a:xfrm>
                <a:off x="4626428" y="4267200"/>
                <a:ext cx="419100" cy="304800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800"/>
                  <a:t>ROP</a:t>
                </a:r>
                <a:endParaRPr lang="en-US" sz="1050"/>
              </a:p>
            </p:txBody>
          </p:sp>
          <p:sp>
            <p:nvSpPr>
              <p:cNvPr id="21601" name="Rectangle 341"/>
              <p:cNvSpPr>
                <a:spLocks noChangeArrowheads="1"/>
              </p:cNvSpPr>
              <p:nvPr/>
            </p:nvSpPr>
            <p:spPr bwMode="auto">
              <a:xfrm>
                <a:off x="5045528" y="4267200"/>
                <a:ext cx="419100" cy="3048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L2</a:t>
                </a:r>
                <a:endParaRPr lang="en-US" sz="2000"/>
              </a:p>
            </p:txBody>
          </p:sp>
          <p:sp>
            <p:nvSpPr>
              <p:cNvPr id="21602" name="Rectangle 343"/>
              <p:cNvSpPr>
                <a:spLocks noChangeArrowheads="1"/>
              </p:cNvSpPr>
              <p:nvPr/>
            </p:nvSpPr>
            <p:spPr bwMode="auto">
              <a:xfrm>
                <a:off x="5649685" y="4267200"/>
                <a:ext cx="419100" cy="304800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800"/>
                  <a:t>ROP</a:t>
                </a:r>
                <a:endParaRPr lang="en-US" sz="1050"/>
              </a:p>
            </p:txBody>
          </p:sp>
          <p:sp>
            <p:nvSpPr>
              <p:cNvPr id="21603" name="Rectangle 344"/>
              <p:cNvSpPr>
                <a:spLocks noChangeArrowheads="1"/>
              </p:cNvSpPr>
              <p:nvPr/>
            </p:nvSpPr>
            <p:spPr bwMode="auto">
              <a:xfrm>
                <a:off x="6068785" y="4267200"/>
                <a:ext cx="419100" cy="3048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L2</a:t>
                </a:r>
                <a:endParaRPr lang="en-US" sz="2000"/>
              </a:p>
            </p:txBody>
          </p:sp>
          <p:sp>
            <p:nvSpPr>
              <p:cNvPr id="21604" name="Rectangle 346"/>
              <p:cNvSpPr>
                <a:spLocks noChangeArrowheads="1"/>
              </p:cNvSpPr>
              <p:nvPr/>
            </p:nvSpPr>
            <p:spPr bwMode="auto">
              <a:xfrm>
                <a:off x="6672942" y="4267200"/>
                <a:ext cx="419100" cy="304800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800"/>
                  <a:t>ROP</a:t>
                </a:r>
                <a:endParaRPr lang="en-US" sz="1050"/>
              </a:p>
            </p:txBody>
          </p:sp>
          <p:sp>
            <p:nvSpPr>
              <p:cNvPr id="21605" name="Rectangle 347"/>
              <p:cNvSpPr>
                <a:spLocks noChangeArrowheads="1"/>
              </p:cNvSpPr>
              <p:nvPr/>
            </p:nvSpPr>
            <p:spPr bwMode="auto">
              <a:xfrm>
                <a:off x="7092042" y="4267200"/>
                <a:ext cx="419100" cy="3048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L2</a:t>
                </a:r>
                <a:endParaRPr lang="en-US" sz="2000"/>
              </a:p>
            </p:txBody>
          </p:sp>
          <p:sp>
            <p:nvSpPr>
              <p:cNvPr id="21606" name="Rectangle 349"/>
              <p:cNvSpPr>
                <a:spLocks noChangeArrowheads="1"/>
              </p:cNvSpPr>
              <p:nvPr/>
            </p:nvSpPr>
            <p:spPr bwMode="auto">
              <a:xfrm>
                <a:off x="7696200" y="4267200"/>
                <a:ext cx="419100" cy="304800"/>
              </a:xfrm>
              <a:prstGeom prst="rect">
                <a:avLst/>
              </a:prstGeom>
              <a:solidFill>
                <a:srgbClr val="99CC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800"/>
                  <a:t>ROP</a:t>
                </a:r>
                <a:endParaRPr lang="en-US" sz="1050"/>
              </a:p>
            </p:txBody>
          </p:sp>
          <p:sp>
            <p:nvSpPr>
              <p:cNvPr id="21607" name="Rectangle 350"/>
              <p:cNvSpPr>
                <a:spLocks noChangeArrowheads="1"/>
              </p:cNvSpPr>
              <p:nvPr/>
            </p:nvSpPr>
            <p:spPr bwMode="auto">
              <a:xfrm>
                <a:off x="8115300" y="4267200"/>
                <a:ext cx="419100" cy="304800"/>
              </a:xfrm>
              <a:prstGeom prst="rect">
                <a:avLst/>
              </a:prstGeom>
              <a:solidFill>
                <a:srgbClr val="CC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L2</a:t>
                </a:r>
                <a:endParaRPr lang="en-US" sz="2000"/>
              </a:p>
            </p:txBody>
          </p:sp>
        </p:grpSp>
        <p:grpSp>
          <p:nvGrpSpPr>
            <p:cNvPr id="25" name="Group 429"/>
            <p:cNvGrpSpPr>
              <a:grpSpLocks/>
            </p:cNvGrpSpPr>
            <p:nvPr/>
          </p:nvGrpSpPr>
          <p:grpSpPr bwMode="auto">
            <a:xfrm>
              <a:off x="533400" y="5707063"/>
              <a:ext cx="8001000" cy="312737"/>
              <a:chOff x="533400" y="5022056"/>
              <a:chExt cx="8001000" cy="311944"/>
            </a:xfrm>
          </p:grpSpPr>
          <p:sp>
            <p:nvSpPr>
              <p:cNvPr id="21584" name="Rectangle 328"/>
              <p:cNvSpPr>
                <a:spLocks noChangeArrowheads="1"/>
              </p:cNvSpPr>
              <p:nvPr/>
            </p:nvSpPr>
            <p:spPr bwMode="auto">
              <a:xfrm>
                <a:off x="533400" y="5029200"/>
                <a:ext cx="838200" cy="30480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DRAM</a:t>
                </a:r>
                <a:endParaRPr lang="en-US" sz="2000"/>
              </a:p>
            </p:txBody>
          </p:sp>
          <p:sp>
            <p:nvSpPr>
              <p:cNvPr id="21585" name="Rectangle 352"/>
              <p:cNvSpPr>
                <a:spLocks noChangeArrowheads="1"/>
              </p:cNvSpPr>
              <p:nvPr/>
            </p:nvSpPr>
            <p:spPr bwMode="auto">
              <a:xfrm>
                <a:off x="1556657" y="5029200"/>
                <a:ext cx="838200" cy="30480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DRAM</a:t>
                </a:r>
                <a:endParaRPr lang="en-US" sz="2000"/>
              </a:p>
            </p:txBody>
          </p:sp>
          <p:sp>
            <p:nvSpPr>
              <p:cNvPr id="21586" name="Rectangle 353"/>
              <p:cNvSpPr>
                <a:spLocks noChangeArrowheads="1"/>
              </p:cNvSpPr>
              <p:nvPr/>
            </p:nvSpPr>
            <p:spPr bwMode="auto">
              <a:xfrm>
                <a:off x="2579914" y="5029200"/>
                <a:ext cx="838200" cy="30480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DRAM</a:t>
                </a:r>
                <a:endParaRPr lang="en-US" sz="2000"/>
              </a:p>
            </p:txBody>
          </p:sp>
          <p:sp>
            <p:nvSpPr>
              <p:cNvPr id="21587" name="Rectangle 354"/>
              <p:cNvSpPr>
                <a:spLocks noChangeArrowheads="1"/>
              </p:cNvSpPr>
              <p:nvPr/>
            </p:nvSpPr>
            <p:spPr bwMode="auto">
              <a:xfrm>
                <a:off x="3603171" y="5029200"/>
                <a:ext cx="838200" cy="30480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DRAM</a:t>
                </a:r>
                <a:endParaRPr lang="en-US" sz="3200"/>
              </a:p>
            </p:txBody>
          </p:sp>
          <p:sp>
            <p:nvSpPr>
              <p:cNvPr id="21588" name="Rectangle 355"/>
              <p:cNvSpPr>
                <a:spLocks noChangeArrowheads="1"/>
              </p:cNvSpPr>
              <p:nvPr/>
            </p:nvSpPr>
            <p:spPr bwMode="auto">
              <a:xfrm>
                <a:off x="4626428" y="5024438"/>
                <a:ext cx="838200" cy="309562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DRAM</a:t>
                </a:r>
                <a:endParaRPr lang="en-US" sz="2000"/>
              </a:p>
            </p:txBody>
          </p:sp>
          <p:sp>
            <p:nvSpPr>
              <p:cNvPr id="21589" name="Rectangle 356"/>
              <p:cNvSpPr>
                <a:spLocks noChangeArrowheads="1"/>
              </p:cNvSpPr>
              <p:nvPr/>
            </p:nvSpPr>
            <p:spPr bwMode="auto">
              <a:xfrm>
                <a:off x="5649685" y="5022056"/>
                <a:ext cx="838200" cy="311944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DRAM</a:t>
                </a:r>
                <a:endParaRPr lang="en-US" sz="3200"/>
              </a:p>
            </p:txBody>
          </p:sp>
          <p:sp>
            <p:nvSpPr>
              <p:cNvPr id="21590" name="Rectangle 357"/>
              <p:cNvSpPr>
                <a:spLocks noChangeArrowheads="1"/>
              </p:cNvSpPr>
              <p:nvPr/>
            </p:nvSpPr>
            <p:spPr bwMode="auto">
              <a:xfrm>
                <a:off x="6672942" y="5029200"/>
                <a:ext cx="838200" cy="30480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DRAM</a:t>
                </a:r>
                <a:endParaRPr lang="en-US" sz="3200"/>
              </a:p>
            </p:txBody>
          </p:sp>
          <p:sp>
            <p:nvSpPr>
              <p:cNvPr id="21591" name="Rectangle 358"/>
              <p:cNvSpPr>
                <a:spLocks noChangeArrowheads="1"/>
              </p:cNvSpPr>
              <p:nvPr/>
            </p:nvSpPr>
            <p:spPr bwMode="auto">
              <a:xfrm>
                <a:off x="7696200" y="5029200"/>
                <a:ext cx="838200" cy="304800"/>
              </a:xfrm>
              <a:prstGeom prst="rect">
                <a:avLst/>
              </a:prstGeom>
              <a:solidFill>
                <a:srgbClr val="CCE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1400"/>
                  <a:t>DRAM</a:t>
                </a:r>
                <a:endParaRPr lang="en-US" sz="3200"/>
              </a:p>
            </p:txBody>
          </p:sp>
        </p:grpSp>
        <p:grpSp>
          <p:nvGrpSpPr>
            <p:cNvPr id="26" name="Group 430"/>
            <p:cNvGrpSpPr>
              <a:grpSpLocks/>
            </p:cNvGrpSpPr>
            <p:nvPr/>
          </p:nvGrpSpPr>
          <p:grpSpPr bwMode="auto">
            <a:xfrm>
              <a:off x="836613" y="4259263"/>
              <a:ext cx="7546975" cy="230187"/>
              <a:chOff x="837406" y="3429000"/>
              <a:chExt cx="7546182" cy="229394"/>
            </a:xfrm>
          </p:grpSpPr>
          <p:cxnSp>
            <p:nvCxnSpPr>
              <p:cNvPr id="21574" name="Straight Connector 360"/>
              <p:cNvCxnSpPr>
                <a:cxnSpLocks noChangeShapeType="1"/>
                <a:stCxn id="21701" idx="2"/>
              </p:cNvCxnSpPr>
              <p:nvPr/>
            </p:nvCxnSpPr>
            <p:spPr bwMode="auto">
              <a:xfrm rot="5400000">
                <a:off x="723900" y="3543300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75" name="Straight Connector 361"/>
              <p:cNvCxnSpPr>
                <a:cxnSpLocks noChangeShapeType="1"/>
              </p:cNvCxnSpPr>
              <p:nvPr/>
            </p:nvCxnSpPr>
            <p:spPr bwMode="auto">
              <a:xfrm rot="5400000">
                <a:off x="15628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76" name="Straight Connector 362"/>
              <p:cNvCxnSpPr>
                <a:cxnSpLocks noChangeShapeType="1"/>
              </p:cNvCxnSpPr>
              <p:nvPr/>
            </p:nvCxnSpPr>
            <p:spPr bwMode="auto">
              <a:xfrm rot="5400000">
                <a:off x="24010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77" name="Straight Connector 363"/>
              <p:cNvCxnSpPr>
                <a:cxnSpLocks noChangeShapeType="1"/>
              </p:cNvCxnSpPr>
              <p:nvPr/>
            </p:nvCxnSpPr>
            <p:spPr bwMode="auto">
              <a:xfrm rot="5400000">
                <a:off x="32392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78" name="Straight Connector 364"/>
              <p:cNvCxnSpPr>
                <a:cxnSpLocks noChangeShapeType="1"/>
              </p:cNvCxnSpPr>
              <p:nvPr/>
            </p:nvCxnSpPr>
            <p:spPr bwMode="auto">
              <a:xfrm rot="5400000">
                <a:off x="40774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79" name="Straight Connector 365"/>
              <p:cNvCxnSpPr>
                <a:cxnSpLocks noChangeShapeType="1"/>
              </p:cNvCxnSpPr>
              <p:nvPr/>
            </p:nvCxnSpPr>
            <p:spPr bwMode="auto">
              <a:xfrm rot="5400000">
                <a:off x="49156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80" name="Straight Connector 366"/>
              <p:cNvCxnSpPr>
                <a:cxnSpLocks noChangeShapeType="1"/>
              </p:cNvCxnSpPr>
              <p:nvPr/>
            </p:nvCxnSpPr>
            <p:spPr bwMode="auto">
              <a:xfrm rot="5400000">
                <a:off x="57538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81" name="Straight Connector 367"/>
              <p:cNvCxnSpPr>
                <a:cxnSpLocks noChangeShapeType="1"/>
              </p:cNvCxnSpPr>
              <p:nvPr/>
            </p:nvCxnSpPr>
            <p:spPr bwMode="auto">
              <a:xfrm rot="5400000">
                <a:off x="65920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82" name="Straight Connector 368"/>
              <p:cNvCxnSpPr>
                <a:cxnSpLocks noChangeShapeType="1"/>
              </p:cNvCxnSpPr>
              <p:nvPr/>
            </p:nvCxnSpPr>
            <p:spPr bwMode="auto">
              <a:xfrm rot="5400000">
                <a:off x="74302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83" name="Straight Connector 369"/>
              <p:cNvCxnSpPr>
                <a:cxnSpLocks noChangeShapeType="1"/>
              </p:cNvCxnSpPr>
              <p:nvPr/>
            </p:nvCxnSpPr>
            <p:spPr bwMode="auto">
              <a:xfrm rot="5400000">
                <a:off x="8268494" y="3542506"/>
                <a:ext cx="228600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</p:grpSp>
        <p:grpSp>
          <p:nvGrpSpPr>
            <p:cNvPr id="27" name="Group 426"/>
            <p:cNvGrpSpPr>
              <a:grpSpLocks/>
            </p:cNvGrpSpPr>
            <p:nvPr/>
          </p:nvGrpSpPr>
          <p:grpSpPr bwMode="auto">
            <a:xfrm>
              <a:off x="742950" y="4789488"/>
              <a:ext cx="7562850" cy="233362"/>
              <a:chOff x="742951" y="3957638"/>
              <a:chExt cx="7562852" cy="314321"/>
            </a:xfrm>
          </p:grpSpPr>
          <p:cxnSp>
            <p:nvCxnSpPr>
              <p:cNvPr id="21558" name="Straight Connector 371"/>
              <p:cNvCxnSpPr>
                <a:cxnSpLocks noChangeShapeType="1"/>
              </p:cNvCxnSpPr>
              <p:nvPr/>
            </p:nvCxnSpPr>
            <p:spPr bwMode="auto">
              <a:xfrm rot="5400000">
                <a:off x="588173" y="4117172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59" name="Straight Connector 375"/>
              <p:cNvCxnSpPr>
                <a:cxnSpLocks noChangeShapeType="1"/>
              </p:cNvCxnSpPr>
              <p:nvPr/>
            </p:nvCxnSpPr>
            <p:spPr bwMode="auto">
              <a:xfrm rot="5400000">
                <a:off x="1007273" y="4112419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60" name="Straight Connector 376"/>
              <p:cNvCxnSpPr>
                <a:cxnSpLocks noChangeShapeType="1"/>
              </p:cNvCxnSpPr>
              <p:nvPr/>
            </p:nvCxnSpPr>
            <p:spPr bwMode="auto">
              <a:xfrm rot="5400000">
                <a:off x="1616873" y="4112419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61" name="Straight Connector 377"/>
              <p:cNvCxnSpPr>
                <a:cxnSpLocks noChangeShapeType="1"/>
              </p:cNvCxnSpPr>
              <p:nvPr/>
            </p:nvCxnSpPr>
            <p:spPr bwMode="auto">
              <a:xfrm rot="5400000">
                <a:off x="2035973" y="4112419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62" name="Straight Connector 378"/>
              <p:cNvCxnSpPr>
                <a:cxnSpLocks noChangeShapeType="1"/>
              </p:cNvCxnSpPr>
              <p:nvPr/>
            </p:nvCxnSpPr>
            <p:spPr bwMode="auto">
              <a:xfrm rot="5400000">
                <a:off x="2626522" y="4117178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63" name="Straight Connector 379"/>
              <p:cNvCxnSpPr>
                <a:cxnSpLocks noChangeShapeType="1"/>
              </p:cNvCxnSpPr>
              <p:nvPr/>
            </p:nvCxnSpPr>
            <p:spPr bwMode="auto">
              <a:xfrm rot="5400000">
                <a:off x="3045622" y="4117178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64" name="Straight Connector 380"/>
              <p:cNvCxnSpPr>
                <a:cxnSpLocks noChangeShapeType="1"/>
              </p:cNvCxnSpPr>
              <p:nvPr/>
            </p:nvCxnSpPr>
            <p:spPr bwMode="auto">
              <a:xfrm rot="5400000">
                <a:off x="3659985" y="4114797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65" name="Straight Connector 381"/>
              <p:cNvCxnSpPr>
                <a:cxnSpLocks noChangeShapeType="1"/>
              </p:cNvCxnSpPr>
              <p:nvPr/>
            </p:nvCxnSpPr>
            <p:spPr bwMode="auto">
              <a:xfrm rot="5400000">
                <a:off x="4079085" y="4114797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66" name="Straight Connector 382"/>
              <p:cNvCxnSpPr>
                <a:cxnSpLocks noChangeShapeType="1"/>
              </p:cNvCxnSpPr>
              <p:nvPr/>
            </p:nvCxnSpPr>
            <p:spPr bwMode="auto">
              <a:xfrm rot="5400000">
                <a:off x="4683922" y="4117178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67" name="Straight Connector 383"/>
              <p:cNvCxnSpPr>
                <a:cxnSpLocks noChangeShapeType="1"/>
              </p:cNvCxnSpPr>
              <p:nvPr/>
            </p:nvCxnSpPr>
            <p:spPr bwMode="auto">
              <a:xfrm rot="5400000">
                <a:off x="5103022" y="4117178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68" name="Straight Connector 384"/>
              <p:cNvCxnSpPr>
                <a:cxnSpLocks noChangeShapeType="1"/>
              </p:cNvCxnSpPr>
              <p:nvPr/>
            </p:nvCxnSpPr>
            <p:spPr bwMode="auto">
              <a:xfrm rot="5400000">
                <a:off x="5712622" y="4117178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69" name="Straight Connector 385"/>
              <p:cNvCxnSpPr>
                <a:cxnSpLocks noChangeShapeType="1"/>
              </p:cNvCxnSpPr>
              <p:nvPr/>
            </p:nvCxnSpPr>
            <p:spPr bwMode="auto">
              <a:xfrm rot="5400000">
                <a:off x="6131722" y="4117178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70" name="Straight Connector 386"/>
              <p:cNvCxnSpPr>
                <a:cxnSpLocks noChangeShapeType="1"/>
              </p:cNvCxnSpPr>
              <p:nvPr/>
            </p:nvCxnSpPr>
            <p:spPr bwMode="auto">
              <a:xfrm rot="5400000">
                <a:off x="6712747" y="4112416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71" name="Straight Connector 387"/>
              <p:cNvCxnSpPr>
                <a:cxnSpLocks noChangeShapeType="1"/>
              </p:cNvCxnSpPr>
              <p:nvPr/>
            </p:nvCxnSpPr>
            <p:spPr bwMode="auto">
              <a:xfrm rot="5400000">
                <a:off x="7131847" y="4112416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72" name="Straight Connector 388"/>
              <p:cNvCxnSpPr>
                <a:cxnSpLocks noChangeShapeType="1"/>
              </p:cNvCxnSpPr>
              <p:nvPr/>
            </p:nvCxnSpPr>
            <p:spPr bwMode="auto">
              <a:xfrm rot="5400000">
                <a:off x="7731922" y="4117178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73" name="Straight Connector 389"/>
              <p:cNvCxnSpPr>
                <a:cxnSpLocks noChangeShapeType="1"/>
              </p:cNvCxnSpPr>
              <p:nvPr/>
            </p:nvCxnSpPr>
            <p:spPr bwMode="auto">
              <a:xfrm rot="5400000">
                <a:off x="8151022" y="4117178"/>
                <a:ext cx="309559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</p:grpSp>
        <p:grpSp>
          <p:nvGrpSpPr>
            <p:cNvPr id="28" name="Group 428"/>
            <p:cNvGrpSpPr>
              <a:grpSpLocks/>
            </p:cNvGrpSpPr>
            <p:nvPr/>
          </p:nvGrpSpPr>
          <p:grpSpPr bwMode="auto">
            <a:xfrm>
              <a:off x="762000" y="5322888"/>
              <a:ext cx="7572375" cy="395287"/>
              <a:chOff x="761999" y="4561470"/>
              <a:chExt cx="7572377" cy="479292"/>
            </a:xfrm>
          </p:grpSpPr>
          <p:cxnSp>
            <p:nvCxnSpPr>
              <p:cNvPr id="21542" name="Straight Connector 390"/>
              <p:cNvCxnSpPr>
                <a:cxnSpLocks noChangeShapeType="1"/>
              </p:cNvCxnSpPr>
              <p:nvPr/>
            </p:nvCxnSpPr>
            <p:spPr bwMode="auto">
              <a:xfrm rot="5400000">
                <a:off x="6666057" y="4802048"/>
                <a:ext cx="460090" cy="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43" name="Straight Connector 391"/>
              <p:cNvCxnSpPr>
                <a:cxnSpLocks noChangeShapeType="1"/>
              </p:cNvCxnSpPr>
              <p:nvPr/>
            </p:nvCxnSpPr>
            <p:spPr bwMode="auto">
              <a:xfrm rot="16200000" flipH="1">
                <a:off x="7084904" y="4802305"/>
                <a:ext cx="462983" cy="237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44" name="Straight Connector 392"/>
              <p:cNvCxnSpPr>
                <a:cxnSpLocks noChangeShapeType="1"/>
              </p:cNvCxnSpPr>
              <p:nvPr/>
            </p:nvCxnSpPr>
            <p:spPr bwMode="auto">
              <a:xfrm rot="5400000">
                <a:off x="7678518" y="4801281"/>
                <a:ext cx="473515" cy="158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45" name="Straight Connector 393"/>
              <p:cNvCxnSpPr>
                <a:cxnSpLocks noChangeShapeType="1"/>
              </p:cNvCxnSpPr>
              <p:nvPr/>
            </p:nvCxnSpPr>
            <p:spPr bwMode="auto">
              <a:xfrm rot="16200000" flipH="1">
                <a:off x="8097873" y="4801366"/>
                <a:ext cx="470624" cy="2382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46" name="Straight Connector 410"/>
              <p:cNvCxnSpPr>
                <a:cxnSpLocks noChangeShapeType="1"/>
              </p:cNvCxnSpPr>
              <p:nvPr/>
            </p:nvCxnSpPr>
            <p:spPr bwMode="auto">
              <a:xfrm rot="16200000" flipH="1">
                <a:off x="4574560" y="4802805"/>
                <a:ext cx="473512" cy="2379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47" name="Straight Connector 411"/>
              <p:cNvCxnSpPr>
                <a:cxnSpLocks noChangeShapeType="1"/>
              </p:cNvCxnSpPr>
              <p:nvPr/>
            </p:nvCxnSpPr>
            <p:spPr bwMode="auto">
              <a:xfrm rot="16200000" flipH="1">
                <a:off x="4999435" y="4797030"/>
                <a:ext cx="461969" cy="2379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48" name="Straight Connector 412"/>
              <p:cNvCxnSpPr>
                <a:cxnSpLocks noChangeShapeType="1"/>
              </p:cNvCxnSpPr>
              <p:nvPr/>
            </p:nvCxnSpPr>
            <p:spPr bwMode="auto">
              <a:xfrm rot="5400000">
                <a:off x="5600702" y="4800596"/>
                <a:ext cx="457202" cy="6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49" name="Straight Connector 413"/>
              <p:cNvCxnSpPr>
                <a:cxnSpLocks noChangeShapeType="1"/>
              </p:cNvCxnSpPr>
              <p:nvPr/>
            </p:nvCxnSpPr>
            <p:spPr bwMode="auto">
              <a:xfrm rot="5400000">
                <a:off x="6024564" y="4795836"/>
                <a:ext cx="447677" cy="5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50" name="Straight Connector 418"/>
              <p:cNvCxnSpPr>
                <a:cxnSpLocks noChangeShapeType="1"/>
              </p:cNvCxnSpPr>
              <p:nvPr/>
            </p:nvCxnSpPr>
            <p:spPr bwMode="auto">
              <a:xfrm rot="16200000" flipH="1">
                <a:off x="3601823" y="4795846"/>
                <a:ext cx="473509" cy="4760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51" name="Straight Connector 419"/>
              <p:cNvCxnSpPr>
                <a:cxnSpLocks noChangeShapeType="1"/>
              </p:cNvCxnSpPr>
              <p:nvPr/>
            </p:nvCxnSpPr>
            <p:spPr bwMode="auto">
              <a:xfrm rot="16200000" flipH="1">
                <a:off x="4023809" y="4792959"/>
                <a:ext cx="467735" cy="4758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52" name="Straight Connector 420"/>
              <p:cNvCxnSpPr>
                <a:cxnSpLocks noChangeShapeType="1"/>
              </p:cNvCxnSpPr>
              <p:nvPr/>
            </p:nvCxnSpPr>
            <p:spPr bwMode="auto">
              <a:xfrm rot="16200000" flipH="1">
                <a:off x="1520858" y="4803743"/>
                <a:ext cx="465865" cy="2381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53" name="Straight Connector 421"/>
              <p:cNvCxnSpPr>
                <a:cxnSpLocks noChangeShapeType="1"/>
              </p:cNvCxnSpPr>
              <p:nvPr/>
            </p:nvCxnSpPr>
            <p:spPr bwMode="auto">
              <a:xfrm rot="16200000" flipH="1">
                <a:off x="1941150" y="4802554"/>
                <a:ext cx="465870" cy="476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54" name="Straight Connector 422"/>
              <p:cNvCxnSpPr>
                <a:cxnSpLocks noChangeShapeType="1"/>
              </p:cNvCxnSpPr>
              <p:nvPr/>
            </p:nvCxnSpPr>
            <p:spPr bwMode="auto">
              <a:xfrm rot="5400000">
                <a:off x="2541225" y="4807314"/>
                <a:ext cx="461103" cy="4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55" name="Straight Connector 423"/>
              <p:cNvCxnSpPr>
                <a:cxnSpLocks noChangeShapeType="1"/>
              </p:cNvCxnSpPr>
              <p:nvPr/>
            </p:nvCxnSpPr>
            <p:spPr bwMode="auto">
              <a:xfrm rot="5400000">
                <a:off x="2960325" y="4807309"/>
                <a:ext cx="461103" cy="4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56" name="Straight Connector 424"/>
              <p:cNvCxnSpPr>
                <a:cxnSpLocks noChangeShapeType="1"/>
              </p:cNvCxnSpPr>
              <p:nvPr/>
            </p:nvCxnSpPr>
            <p:spPr bwMode="auto">
              <a:xfrm rot="16200000" flipH="1">
                <a:off x="530005" y="4803997"/>
                <a:ext cx="468752" cy="4763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  <p:cxnSp>
            <p:nvCxnSpPr>
              <p:cNvPr id="21557" name="Straight Connector 425"/>
              <p:cNvCxnSpPr>
                <a:cxnSpLocks noChangeShapeType="1"/>
              </p:cNvCxnSpPr>
              <p:nvPr/>
            </p:nvCxnSpPr>
            <p:spPr bwMode="auto">
              <a:xfrm rot="16200000" flipH="1">
                <a:off x="947914" y="4805193"/>
                <a:ext cx="468757" cy="2381"/>
              </a:xfrm>
              <a:prstGeom prst="line">
                <a:avLst/>
              </a:prstGeom>
              <a:noFill/>
              <a:ln w="38100" algn="ctr">
                <a:solidFill>
                  <a:srgbClr val="003366"/>
                </a:solidFill>
                <a:round/>
                <a:headEnd/>
                <a:tailEnd/>
              </a:ln>
            </p:spPr>
          </p:cxnSp>
        </p:grpSp>
        <p:grpSp>
          <p:nvGrpSpPr>
            <p:cNvPr id="29" name="Group 518"/>
            <p:cNvGrpSpPr>
              <a:grpSpLocks/>
            </p:cNvGrpSpPr>
            <p:nvPr/>
          </p:nvGrpSpPr>
          <p:grpSpPr bwMode="auto">
            <a:xfrm>
              <a:off x="228600" y="1752600"/>
              <a:ext cx="4648200" cy="839788"/>
              <a:chOff x="228600" y="1752600"/>
              <a:chExt cx="4648200" cy="838994"/>
            </a:xfrm>
          </p:grpSpPr>
          <p:sp>
            <p:nvSpPr>
              <p:cNvPr id="506" name="Rectangle 505"/>
              <p:cNvSpPr/>
              <p:nvPr/>
            </p:nvSpPr>
            <p:spPr bwMode="auto">
              <a:xfrm>
                <a:off x="228600" y="1752600"/>
                <a:ext cx="838200" cy="3806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2000" dirty="0">
                    <a:latin typeface="Times New Roman" pitchFamily="18" charset="-52"/>
                  </a:rPr>
                  <a:t>CPU</a:t>
                </a:r>
              </a:p>
            </p:txBody>
          </p:sp>
          <p:sp>
            <p:nvSpPr>
              <p:cNvPr id="507" name="Rectangle 506"/>
              <p:cNvSpPr/>
              <p:nvPr/>
            </p:nvSpPr>
            <p:spPr bwMode="auto">
              <a:xfrm>
                <a:off x="1143000" y="1752600"/>
                <a:ext cx="1447800" cy="3806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2000" dirty="0">
                    <a:latin typeface="Times New Roman" pitchFamily="18" charset="-52"/>
                  </a:rPr>
                  <a:t>Bridge</a:t>
                </a:r>
              </a:p>
            </p:txBody>
          </p:sp>
          <p:sp>
            <p:nvSpPr>
              <p:cNvPr id="508" name="Rectangle 507"/>
              <p:cNvSpPr/>
              <p:nvPr/>
            </p:nvSpPr>
            <p:spPr bwMode="auto">
              <a:xfrm>
                <a:off x="2667000" y="1752600"/>
                <a:ext cx="2209800" cy="3806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2000" dirty="0">
                    <a:latin typeface="Times New Roman" pitchFamily="18" charset="-52"/>
                  </a:rPr>
                  <a:t>Host Memory</a:t>
                </a:r>
              </a:p>
            </p:txBody>
          </p:sp>
          <p:cxnSp>
            <p:nvCxnSpPr>
              <p:cNvPr id="21539" name="Straight Connector 509"/>
              <p:cNvCxnSpPr>
                <a:cxnSpLocks noChangeShapeType="1"/>
                <a:stCxn id="506" idx="3"/>
                <a:endCxn id="507" idx="1"/>
              </p:cNvCxnSpPr>
              <p:nvPr/>
            </p:nvCxnSpPr>
            <p:spPr bwMode="auto">
              <a:xfrm>
                <a:off x="1066800" y="1943100"/>
                <a:ext cx="762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40" name="Straight Connector 511"/>
              <p:cNvCxnSpPr>
                <a:cxnSpLocks noChangeShapeType="1"/>
                <a:stCxn id="507" idx="3"/>
                <a:endCxn id="508" idx="1"/>
              </p:cNvCxnSpPr>
              <p:nvPr/>
            </p:nvCxnSpPr>
            <p:spPr bwMode="auto">
              <a:xfrm>
                <a:off x="2590800" y="1943100"/>
                <a:ext cx="762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41" name="Straight Connector 513"/>
              <p:cNvCxnSpPr>
                <a:cxnSpLocks noChangeShapeType="1"/>
                <a:stCxn id="507" idx="2"/>
              </p:cNvCxnSpPr>
              <p:nvPr/>
            </p:nvCxnSpPr>
            <p:spPr bwMode="auto">
              <a:xfrm rot="5400000">
                <a:off x="1638300" y="2362200"/>
                <a:ext cx="4572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30" name="Group 504"/>
            <p:cNvGrpSpPr>
              <a:grpSpLocks/>
            </p:cNvGrpSpPr>
            <p:nvPr/>
          </p:nvGrpSpPr>
          <p:grpSpPr bwMode="auto">
            <a:xfrm>
              <a:off x="152400" y="2590800"/>
              <a:ext cx="8840788" cy="2052638"/>
              <a:chOff x="152400" y="2590800"/>
              <a:chExt cx="8841581" cy="2051844"/>
            </a:xfrm>
          </p:grpSpPr>
          <p:grpSp>
            <p:nvGrpSpPr>
              <p:cNvPr id="21517" name="Group 499"/>
              <p:cNvGrpSpPr>
                <a:grpSpLocks/>
              </p:cNvGrpSpPr>
              <p:nvPr/>
            </p:nvGrpSpPr>
            <p:grpSpPr bwMode="auto">
              <a:xfrm>
                <a:off x="152400" y="2590800"/>
                <a:ext cx="8839995" cy="2051844"/>
                <a:chOff x="152400" y="2590800"/>
                <a:chExt cx="8839995" cy="2051844"/>
              </a:xfrm>
            </p:grpSpPr>
            <p:grpSp>
              <p:nvGrpSpPr>
                <p:cNvPr id="21519" name="Group 486"/>
                <p:cNvGrpSpPr>
                  <a:grpSpLocks/>
                </p:cNvGrpSpPr>
                <p:nvPr/>
              </p:nvGrpSpPr>
              <p:grpSpPr bwMode="auto">
                <a:xfrm>
                  <a:off x="152400" y="2590800"/>
                  <a:ext cx="8839995" cy="2050256"/>
                  <a:chOff x="152400" y="2590800"/>
                  <a:chExt cx="8839995" cy="2050256"/>
                </a:xfrm>
              </p:grpSpPr>
              <p:sp>
                <p:nvSpPr>
                  <p:cNvPr id="450" name="Rectangle 449"/>
                  <p:cNvSpPr/>
                  <p:nvPr/>
                </p:nvSpPr>
                <p:spPr bwMode="auto">
                  <a:xfrm>
                    <a:off x="914468" y="2590800"/>
                    <a:ext cx="1905171" cy="304682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 w="254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400" dirty="0">
                        <a:latin typeface="Times New Roman" pitchFamily="18" charset="-52"/>
                      </a:rPr>
                      <a:t>Work Distribution</a:t>
                    </a:r>
                  </a:p>
                </p:txBody>
              </p:sp>
              <p:cxnSp>
                <p:nvCxnSpPr>
                  <p:cNvPr id="21522" name="Straight Connector 452"/>
                  <p:cNvCxnSpPr>
                    <a:cxnSpLocks noChangeShapeType="1"/>
                    <a:stCxn id="450" idx="3"/>
                  </p:cNvCxnSpPr>
                  <p:nvPr/>
                </p:nvCxnSpPr>
                <p:spPr bwMode="auto">
                  <a:xfrm>
                    <a:off x="2819400" y="2743200"/>
                    <a:ext cx="6172200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23" name="Straight Connector 454"/>
                  <p:cNvCxnSpPr>
                    <a:cxnSpLocks noChangeShapeType="1"/>
                  </p:cNvCxnSpPr>
                  <p:nvPr/>
                </p:nvCxnSpPr>
                <p:spPr bwMode="auto">
                  <a:xfrm rot="5400000">
                    <a:off x="8044657" y="3690937"/>
                    <a:ext cx="1894681" cy="794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24" name="Straight Connector 456"/>
                  <p:cNvCxnSpPr>
                    <a:cxnSpLocks noChangeShapeType="1"/>
                    <a:stCxn id="450" idx="1"/>
                  </p:cNvCxnSpPr>
                  <p:nvPr/>
                </p:nvCxnSpPr>
                <p:spPr bwMode="auto">
                  <a:xfrm rot="10800000">
                    <a:off x="152400" y="2743200"/>
                    <a:ext cx="762000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25" name="Straight Connector 461"/>
                  <p:cNvCxnSpPr>
                    <a:cxnSpLocks noChangeShapeType="1"/>
                  </p:cNvCxnSpPr>
                  <p:nvPr/>
                </p:nvCxnSpPr>
                <p:spPr bwMode="auto">
                  <a:xfrm rot="16200000" flipH="1">
                    <a:off x="-793353" y="3690540"/>
                    <a:ext cx="1897062" cy="3969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26" name="Straight Connector 467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617526" y="2982427"/>
                    <a:ext cx="469429" cy="502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27" name="Straight Connector 471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1527572" y="3044428"/>
                    <a:ext cx="2976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28" name="Straight Connector 474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2366566" y="3043634"/>
                    <a:ext cx="2976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29" name="Straight Connector 476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3127772" y="2968228"/>
                    <a:ext cx="4500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30" name="Straight Connector 479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3966766" y="2967434"/>
                    <a:ext cx="4500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31" name="Straight Connector 480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4804966" y="2967434"/>
                    <a:ext cx="4500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32" name="Straight Connector 481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5643166" y="2967434"/>
                    <a:ext cx="4500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33" name="Straight Connector 482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6481366" y="2967434"/>
                    <a:ext cx="4500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34" name="Straight Connector 483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7319566" y="2967434"/>
                    <a:ext cx="4500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21535" name="Straight Connector 484"/>
                  <p:cNvCxnSpPr>
                    <a:cxnSpLocks noChangeShapeType="1"/>
                  </p:cNvCxnSpPr>
                  <p:nvPr/>
                </p:nvCxnSpPr>
                <p:spPr bwMode="auto">
                  <a:xfrm rot="5400000" flipH="1" flipV="1">
                    <a:off x="8157766" y="2967434"/>
                    <a:ext cx="450056" cy="1588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21520" name="Straight Connector 491"/>
                <p:cNvCxnSpPr>
                  <a:cxnSpLocks noChangeShapeType="1"/>
                </p:cNvCxnSpPr>
                <p:nvPr/>
              </p:nvCxnSpPr>
              <p:spPr bwMode="auto">
                <a:xfrm>
                  <a:off x="152400" y="4641056"/>
                  <a:ext cx="304800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21518" name="Straight Connector 501"/>
              <p:cNvCxnSpPr>
                <a:cxnSpLocks noChangeShapeType="1"/>
              </p:cNvCxnSpPr>
              <p:nvPr/>
            </p:nvCxnSpPr>
            <p:spPr bwMode="auto">
              <a:xfrm flipV="1">
                <a:off x="8763000" y="4636294"/>
                <a:ext cx="230981" cy="476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44"/>
          <p:cNvGrpSpPr>
            <a:grpSpLocks/>
          </p:cNvGrpSpPr>
          <p:nvPr/>
        </p:nvGrpSpPr>
        <p:grpSpPr bwMode="auto">
          <a:xfrm>
            <a:off x="762000" y="2895600"/>
            <a:ext cx="2667000" cy="2819400"/>
            <a:chOff x="609600" y="1752600"/>
            <a:chExt cx="2667000" cy="3886200"/>
          </a:xfrm>
        </p:grpSpPr>
        <p:grpSp>
          <p:nvGrpSpPr>
            <p:cNvPr id="22564" name="Group 3"/>
            <p:cNvGrpSpPr>
              <a:grpSpLocks/>
            </p:cNvGrpSpPr>
            <p:nvPr/>
          </p:nvGrpSpPr>
          <p:grpSpPr bwMode="auto">
            <a:xfrm>
              <a:off x="609600" y="1752600"/>
              <a:ext cx="2667000" cy="3886200"/>
              <a:chOff x="609600" y="3657600"/>
              <a:chExt cx="2667000" cy="3886200"/>
            </a:xfrm>
          </p:grpSpPr>
          <p:sp>
            <p:nvSpPr>
              <p:cNvPr id="22566" name="Rectangle 4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667000" cy="388620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567" name="Rectangle 5"/>
              <p:cNvSpPr>
                <a:spLocks noChangeArrowheads="1"/>
              </p:cNvSpPr>
              <p:nvPr/>
            </p:nvSpPr>
            <p:spPr bwMode="auto">
              <a:xfrm>
                <a:off x="685800" y="4287795"/>
                <a:ext cx="1066800" cy="3150973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/>
                  <a:t>TEX</a:t>
                </a:r>
              </a:p>
            </p:txBody>
          </p:sp>
          <p:sp>
            <p:nvSpPr>
              <p:cNvPr id="22568" name="Rectangle 6"/>
              <p:cNvSpPr>
                <a:spLocks noChangeArrowheads="1"/>
              </p:cNvSpPr>
              <p:nvPr/>
            </p:nvSpPr>
            <p:spPr bwMode="auto">
              <a:xfrm>
                <a:off x="1905000" y="4287795"/>
                <a:ext cx="1143000" cy="990601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/>
                  <a:t>SM</a:t>
                </a:r>
              </a:p>
            </p:txBody>
          </p:sp>
          <p:sp>
            <p:nvSpPr>
              <p:cNvPr id="22569" name="Rectangle 7"/>
              <p:cNvSpPr>
                <a:spLocks noChangeArrowheads="1"/>
              </p:cNvSpPr>
              <p:nvPr/>
            </p:nvSpPr>
            <p:spPr bwMode="auto">
              <a:xfrm>
                <a:off x="1905000" y="5364232"/>
                <a:ext cx="1143000" cy="990601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/>
                  <a:t>SM</a:t>
                </a: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762000" y="3733800"/>
                <a:ext cx="2286000" cy="343930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latin typeface="Times New Roman" pitchFamily="18" charset="-52"/>
                  </a:rPr>
                  <a:t>Texture Processing Cluster</a:t>
                </a:r>
              </a:p>
            </p:txBody>
          </p:sp>
        </p:grpSp>
        <p:sp>
          <p:nvSpPr>
            <p:cNvPr id="22565" name="Rectangle 42"/>
            <p:cNvSpPr>
              <a:spLocks noChangeArrowheads="1"/>
            </p:cNvSpPr>
            <p:nvPr/>
          </p:nvSpPr>
          <p:spPr bwMode="auto">
            <a:xfrm>
              <a:off x="1901952" y="4543167"/>
              <a:ext cx="1143000" cy="990601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/>
                <a:t>SM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047875" y="1981200"/>
            <a:ext cx="6791325" cy="4343400"/>
            <a:chOff x="1819656" y="2948669"/>
            <a:chExt cx="6489530" cy="3335114"/>
          </a:xfrm>
        </p:grpSpPr>
        <p:sp>
          <p:nvSpPr>
            <p:cNvPr id="22558" name="Rectangle 10"/>
            <p:cNvSpPr>
              <a:spLocks noChangeArrowheads="1"/>
            </p:cNvSpPr>
            <p:nvPr/>
          </p:nvSpPr>
          <p:spPr bwMode="auto">
            <a:xfrm>
              <a:off x="1828800" y="4001864"/>
              <a:ext cx="1114920" cy="542980"/>
            </a:xfrm>
            <a:prstGeom prst="rect">
              <a:avLst/>
            </a:prstGeom>
            <a:noFill/>
            <a:ln w="63500" algn="ctr">
              <a:solidFill>
                <a:srgbClr val="0000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/>
            </a:p>
          </p:txBody>
        </p:sp>
        <p:sp>
          <p:nvSpPr>
            <p:cNvPr id="22559" name="Rectangle 11"/>
            <p:cNvSpPr>
              <a:spLocks noChangeArrowheads="1"/>
            </p:cNvSpPr>
            <p:nvPr/>
          </p:nvSpPr>
          <p:spPr bwMode="auto">
            <a:xfrm>
              <a:off x="5251006" y="2948669"/>
              <a:ext cx="3058180" cy="3335114"/>
            </a:xfrm>
            <a:prstGeom prst="rect">
              <a:avLst/>
            </a:prstGeom>
            <a:noFill/>
            <a:ln w="63500" algn="ctr">
              <a:solidFill>
                <a:srgbClr val="0000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/>
            </a:p>
          </p:txBody>
        </p:sp>
        <p:cxnSp>
          <p:nvCxnSpPr>
            <p:cNvPr id="22560" name="Straight Connector 12"/>
            <p:cNvCxnSpPr>
              <a:cxnSpLocks noChangeShapeType="1"/>
            </p:cNvCxnSpPr>
            <p:nvPr/>
          </p:nvCxnSpPr>
          <p:spPr bwMode="auto">
            <a:xfrm flipV="1">
              <a:off x="2971800" y="2948669"/>
              <a:ext cx="5337386" cy="1053194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2561" name="Straight Connector 13"/>
            <p:cNvCxnSpPr>
              <a:cxnSpLocks noChangeShapeType="1"/>
            </p:cNvCxnSpPr>
            <p:nvPr/>
          </p:nvCxnSpPr>
          <p:spPr bwMode="auto">
            <a:xfrm flipV="1">
              <a:off x="1905000" y="2948669"/>
              <a:ext cx="3346006" cy="1053194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2562" name="Straight Connector 14"/>
            <p:cNvCxnSpPr>
              <a:cxnSpLocks noChangeShapeType="1"/>
            </p:cNvCxnSpPr>
            <p:nvPr/>
          </p:nvCxnSpPr>
          <p:spPr bwMode="auto">
            <a:xfrm>
              <a:off x="1819656" y="4544842"/>
              <a:ext cx="3431350" cy="1738941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prstDash val="sysDot"/>
              <a:round/>
              <a:headEnd/>
              <a:tailEnd/>
            </a:ln>
          </p:spPr>
        </p:cxnSp>
        <p:cxnSp>
          <p:nvCxnSpPr>
            <p:cNvPr id="22563" name="Straight Connector 15"/>
            <p:cNvCxnSpPr>
              <a:cxnSpLocks noChangeShapeType="1"/>
            </p:cNvCxnSpPr>
            <p:nvPr/>
          </p:nvCxnSpPr>
          <p:spPr bwMode="auto">
            <a:xfrm>
              <a:off x="2971800" y="4528459"/>
              <a:ext cx="5337386" cy="1755324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prstDash val="sysDot"/>
              <a:round/>
              <a:headEnd/>
              <a:tailEnd/>
            </a:ln>
          </p:spPr>
        </p:cxn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638800" y="1981200"/>
            <a:ext cx="3200400" cy="4343400"/>
            <a:chOff x="5410200" y="2209800"/>
            <a:chExt cx="3200400" cy="4343400"/>
          </a:xfrm>
        </p:grpSpPr>
        <p:grpSp>
          <p:nvGrpSpPr>
            <p:cNvPr id="22534" name="Group 43"/>
            <p:cNvGrpSpPr>
              <a:grpSpLocks/>
            </p:cNvGrpSpPr>
            <p:nvPr/>
          </p:nvGrpSpPr>
          <p:grpSpPr bwMode="auto">
            <a:xfrm>
              <a:off x="5410200" y="2209800"/>
              <a:ext cx="3200400" cy="4343400"/>
              <a:chOff x="5410200" y="2209800"/>
              <a:chExt cx="3200400" cy="4343400"/>
            </a:xfrm>
          </p:grpSpPr>
          <p:grpSp>
            <p:nvGrpSpPr>
              <p:cNvPr id="22536" name="Group 16"/>
              <p:cNvGrpSpPr>
                <a:grpSpLocks/>
              </p:cNvGrpSpPr>
              <p:nvPr/>
            </p:nvGrpSpPr>
            <p:grpSpPr bwMode="auto">
              <a:xfrm>
                <a:off x="5410200" y="2209800"/>
                <a:ext cx="3200400" cy="4343400"/>
                <a:chOff x="5181600" y="3124200"/>
                <a:chExt cx="3200400" cy="4343400"/>
              </a:xfrm>
            </p:grpSpPr>
            <p:sp>
              <p:nvSpPr>
                <p:cNvPr id="18" name="Rectangle 17"/>
                <p:cNvSpPr/>
                <p:nvPr/>
              </p:nvSpPr>
              <p:spPr bwMode="auto">
                <a:xfrm>
                  <a:off x="5181600" y="3124200"/>
                  <a:ext cx="3200400" cy="43434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atin typeface="Times New Roman" pitchFamily="18" charset="-52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 bwMode="auto">
                <a:xfrm>
                  <a:off x="5334000" y="3200400"/>
                  <a:ext cx="2895600" cy="3048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400" dirty="0">
                      <a:latin typeface="Times New Roman" pitchFamily="18" charset="-52"/>
                    </a:rPr>
                    <a:t>Streaming Multiprocessor</a:t>
                  </a:r>
                </a:p>
              </p:txBody>
            </p:sp>
            <p:sp>
              <p:nvSpPr>
                <p:cNvPr id="22542" name="Rectangle 19"/>
                <p:cNvSpPr>
                  <a:spLocks noChangeArrowheads="1"/>
                </p:cNvSpPr>
                <p:nvPr/>
              </p:nvSpPr>
              <p:spPr bwMode="auto">
                <a:xfrm>
                  <a:off x="5309616" y="3657600"/>
                  <a:ext cx="1524000" cy="304800"/>
                </a:xfrm>
                <a:prstGeom prst="rect">
                  <a:avLst/>
                </a:prstGeom>
                <a:solidFill>
                  <a:srgbClr val="0070C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400"/>
                    <a:t>Instruction $</a:t>
                  </a:r>
                </a:p>
              </p:txBody>
            </p:sp>
            <p:sp>
              <p:nvSpPr>
                <p:cNvPr id="22543" name="Rectangle 20"/>
                <p:cNvSpPr>
                  <a:spLocks noChangeArrowheads="1"/>
                </p:cNvSpPr>
                <p:nvPr/>
              </p:nvSpPr>
              <p:spPr bwMode="auto">
                <a:xfrm>
                  <a:off x="6934200" y="3657600"/>
                  <a:ext cx="1295400" cy="304800"/>
                </a:xfrm>
                <a:prstGeom prst="rect">
                  <a:avLst/>
                </a:prstGeom>
                <a:solidFill>
                  <a:srgbClr val="0070C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400"/>
                    <a:t>Constant $</a:t>
                  </a:r>
                </a:p>
              </p:txBody>
            </p:sp>
            <p:sp>
              <p:nvSpPr>
                <p:cNvPr id="22" name="Rectangle 21"/>
                <p:cNvSpPr/>
                <p:nvPr/>
              </p:nvSpPr>
              <p:spPr bwMode="auto">
                <a:xfrm>
                  <a:off x="5310188" y="4038600"/>
                  <a:ext cx="2919412" cy="3048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400" dirty="0">
                      <a:latin typeface="Times New Roman" pitchFamily="18" charset="-52"/>
                    </a:rPr>
                    <a:t>Instruction Fetch</a:t>
                  </a:r>
                </a:p>
              </p:txBody>
            </p:sp>
            <p:sp>
              <p:nvSpPr>
                <p:cNvPr id="22545" name="Rectangle 22"/>
                <p:cNvSpPr>
                  <a:spLocks noChangeArrowheads="1"/>
                </p:cNvSpPr>
                <p:nvPr/>
              </p:nvSpPr>
              <p:spPr bwMode="auto">
                <a:xfrm>
                  <a:off x="5309616" y="4419600"/>
                  <a:ext cx="2919984" cy="533400"/>
                </a:xfrm>
                <a:prstGeom prst="rect">
                  <a:avLst/>
                </a:prstGeom>
                <a:solidFill>
                  <a:srgbClr val="99FF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400" dirty="0" smtClean="0"/>
                    <a:t>Shared </a:t>
                  </a:r>
                  <a:r>
                    <a:rPr lang="en-US" sz="1400" dirty="0"/>
                    <a:t>Memory</a:t>
                  </a:r>
                </a:p>
              </p:txBody>
            </p:sp>
            <p:sp>
              <p:nvSpPr>
                <p:cNvPr id="22546" name="Rectangle 23"/>
                <p:cNvSpPr>
                  <a:spLocks noChangeArrowheads="1"/>
                </p:cNvSpPr>
                <p:nvPr/>
              </p:nvSpPr>
              <p:spPr bwMode="auto">
                <a:xfrm>
                  <a:off x="6096000" y="5029200"/>
                  <a:ext cx="609600" cy="1219200"/>
                </a:xfrm>
                <a:prstGeom prst="rect">
                  <a:avLst/>
                </a:prstGeom>
                <a:solidFill>
                  <a:srgbClr val="FF99CC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800"/>
                    <a:t>SFU</a:t>
                  </a:r>
                  <a:endParaRPr lang="en-US"/>
                </a:p>
              </p:txBody>
            </p:sp>
            <p:grpSp>
              <p:nvGrpSpPr>
                <p:cNvPr id="22547" name="Group 37"/>
                <p:cNvGrpSpPr>
                  <a:grpSpLocks/>
                </p:cNvGrpSpPr>
                <p:nvPr/>
              </p:nvGrpSpPr>
              <p:grpSpPr bwMode="auto">
                <a:xfrm>
                  <a:off x="5334000" y="5029200"/>
                  <a:ext cx="609600" cy="1219200"/>
                  <a:chOff x="5334000" y="5029200"/>
                  <a:chExt cx="609600" cy="1219200"/>
                </a:xfrm>
              </p:grpSpPr>
              <p:sp>
                <p:nvSpPr>
                  <p:cNvPr id="32" name="Rectangle 31"/>
                  <p:cNvSpPr/>
                  <p:nvPr/>
                </p:nvSpPr>
                <p:spPr bwMode="auto">
                  <a:xfrm>
                    <a:off x="5334000" y="5029200"/>
                    <a:ext cx="609600" cy="30480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sz="1800" dirty="0">
                        <a:latin typeface="Times New Roman" pitchFamily="18" charset="-52"/>
                      </a:rPr>
                      <a:t>SP</a:t>
                    </a:r>
                    <a:endParaRPr lang="en-US" dirty="0">
                      <a:latin typeface="Times New Roman" pitchFamily="18" charset="-52"/>
                    </a:endParaRPr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 bwMode="auto">
                  <a:xfrm>
                    <a:off x="5334000" y="5334000"/>
                    <a:ext cx="609600" cy="30480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sz="1800" dirty="0">
                        <a:latin typeface="Times New Roman" pitchFamily="18" charset="-52"/>
                      </a:rPr>
                      <a:t>SP</a:t>
                    </a:r>
                    <a:endParaRPr lang="en-US" dirty="0">
                      <a:latin typeface="Times New Roman" pitchFamily="18" charset="-52"/>
                    </a:endParaRPr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 bwMode="auto">
                  <a:xfrm>
                    <a:off x="5334000" y="5638800"/>
                    <a:ext cx="609600" cy="30480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sz="1800" dirty="0">
                        <a:latin typeface="Times New Roman" pitchFamily="18" charset="-52"/>
                      </a:rPr>
                      <a:t>SP</a:t>
                    </a:r>
                    <a:endParaRPr lang="en-US" dirty="0">
                      <a:latin typeface="Times New Roman" pitchFamily="18" charset="-52"/>
                    </a:endParaRPr>
                  </a:p>
                </p:txBody>
              </p:sp>
              <p:sp>
                <p:nvSpPr>
                  <p:cNvPr id="35" name="Rectangle 34"/>
                  <p:cNvSpPr/>
                  <p:nvPr/>
                </p:nvSpPr>
                <p:spPr bwMode="auto">
                  <a:xfrm>
                    <a:off x="5334000" y="5943600"/>
                    <a:ext cx="609600" cy="30480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sz="1800" dirty="0">
                        <a:latin typeface="Times New Roman" pitchFamily="18" charset="-52"/>
                      </a:rPr>
                      <a:t>SP</a:t>
                    </a:r>
                    <a:endParaRPr lang="en-US" dirty="0">
                      <a:latin typeface="Times New Roman" pitchFamily="18" charset="-52"/>
                    </a:endParaRPr>
                  </a:p>
                </p:txBody>
              </p:sp>
            </p:grpSp>
            <p:sp>
              <p:nvSpPr>
                <p:cNvPr id="22548" name="Rectangle 25"/>
                <p:cNvSpPr>
                  <a:spLocks noChangeArrowheads="1"/>
                </p:cNvSpPr>
                <p:nvPr/>
              </p:nvSpPr>
              <p:spPr bwMode="auto">
                <a:xfrm>
                  <a:off x="7620000" y="5029200"/>
                  <a:ext cx="609600" cy="1219200"/>
                </a:xfrm>
                <a:prstGeom prst="rect">
                  <a:avLst/>
                </a:prstGeom>
                <a:solidFill>
                  <a:srgbClr val="FF99CC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en-US" sz="1800"/>
                    <a:t>SFU</a:t>
                  </a:r>
                  <a:endParaRPr lang="en-US"/>
                </a:p>
              </p:txBody>
            </p:sp>
            <p:grpSp>
              <p:nvGrpSpPr>
                <p:cNvPr id="22549" name="Group 38"/>
                <p:cNvGrpSpPr>
                  <a:grpSpLocks/>
                </p:cNvGrpSpPr>
                <p:nvPr/>
              </p:nvGrpSpPr>
              <p:grpSpPr bwMode="auto">
                <a:xfrm>
                  <a:off x="6858000" y="5029200"/>
                  <a:ext cx="609600" cy="1219200"/>
                  <a:chOff x="6858000" y="5029200"/>
                  <a:chExt cx="609600" cy="1219200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858000" y="5029200"/>
                    <a:ext cx="609600" cy="30480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sz="1800" dirty="0">
                        <a:latin typeface="Times New Roman" pitchFamily="18" charset="-52"/>
                      </a:rPr>
                      <a:t>SP</a:t>
                    </a:r>
                    <a:endParaRPr lang="en-US" dirty="0">
                      <a:latin typeface="Times New Roman" pitchFamily="18" charset="-52"/>
                    </a:endParaRPr>
                  </a:p>
                </p:txBody>
              </p:sp>
              <p:sp>
                <p:nvSpPr>
                  <p:cNvPr id="29" name="Rectangle 28"/>
                  <p:cNvSpPr/>
                  <p:nvPr/>
                </p:nvSpPr>
                <p:spPr bwMode="auto">
                  <a:xfrm>
                    <a:off x="6858000" y="5334000"/>
                    <a:ext cx="609600" cy="30480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sz="1800" dirty="0">
                        <a:latin typeface="Times New Roman" pitchFamily="18" charset="-52"/>
                      </a:rPr>
                      <a:t>SP</a:t>
                    </a:r>
                    <a:endParaRPr lang="en-US" dirty="0">
                      <a:latin typeface="Times New Roman" pitchFamily="18" charset="-52"/>
                    </a:endParaRPr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 bwMode="auto">
                  <a:xfrm>
                    <a:off x="6858000" y="5638800"/>
                    <a:ext cx="609600" cy="30480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sz="1800" dirty="0">
                        <a:latin typeface="Times New Roman" pitchFamily="18" charset="-52"/>
                      </a:rPr>
                      <a:t>SP</a:t>
                    </a:r>
                    <a:endParaRPr lang="en-US" dirty="0">
                      <a:latin typeface="Times New Roman" pitchFamily="18" charset="-52"/>
                    </a:endParaRPr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 bwMode="auto">
                  <a:xfrm>
                    <a:off x="6858000" y="5943600"/>
                    <a:ext cx="609600" cy="30480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algn="ctr">
                      <a:defRPr/>
                    </a:pPr>
                    <a:r>
                      <a:rPr lang="en-US" sz="1800" dirty="0">
                        <a:latin typeface="Times New Roman" pitchFamily="18" charset="-52"/>
                      </a:rPr>
                      <a:t>SP</a:t>
                    </a:r>
                    <a:endParaRPr lang="en-US" dirty="0">
                      <a:latin typeface="Times New Roman" pitchFamily="18" charset="-52"/>
                    </a:endParaRPr>
                  </a:p>
                </p:txBody>
              </p:sp>
            </p:grpSp>
          </p:grpSp>
          <p:sp>
            <p:nvSpPr>
              <p:cNvPr id="22537" name="Rectangle 39"/>
              <p:cNvSpPr>
                <a:spLocks noChangeArrowheads="1"/>
              </p:cNvSpPr>
              <p:nvPr/>
            </p:nvSpPr>
            <p:spPr bwMode="auto">
              <a:xfrm>
                <a:off x="5562600" y="5943600"/>
                <a:ext cx="2895600" cy="533400"/>
              </a:xfrm>
              <a:prstGeom prst="rect">
                <a:avLst/>
              </a:prstGeom>
              <a:solidFill>
                <a:srgbClr val="339966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/>
                  <a:t>Double Precision</a:t>
                </a:r>
              </a:p>
            </p:txBody>
          </p:sp>
        </p:grpSp>
        <p:sp>
          <p:nvSpPr>
            <p:cNvPr id="22535" name="Rectangle 16"/>
            <p:cNvSpPr>
              <a:spLocks noChangeArrowheads="1"/>
            </p:cNvSpPr>
            <p:nvPr/>
          </p:nvSpPr>
          <p:spPr bwMode="auto">
            <a:xfrm>
              <a:off x="5562600" y="5410200"/>
              <a:ext cx="2919984" cy="381000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/>
                <a:t>Register File</a:t>
              </a:r>
            </a:p>
          </p:txBody>
        </p:sp>
      </p:grp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hangingPunct="1">
              <a:defRPr/>
            </a:pPr>
            <a:r>
              <a:rPr kumimoji="1" lang="ru-RU" dirty="0" smtClean="0">
                <a:latin typeface="+mn-lt"/>
              </a:rPr>
              <a:t>Архитектура </a:t>
            </a:r>
            <a:r>
              <a:rPr kumimoji="1" lang="en-US" dirty="0" smtClean="0">
                <a:latin typeface="+mn-lt"/>
              </a:rPr>
              <a:t>Tesla</a:t>
            </a:r>
            <a:br>
              <a:rPr kumimoji="1" lang="en-US" dirty="0" smtClean="0">
                <a:latin typeface="+mn-lt"/>
              </a:rPr>
            </a:br>
            <a:r>
              <a:rPr kumimoji="1" lang="ru-RU" dirty="0" smtClean="0">
                <a:latin typeface="+mn-lt"/>
              </a:rPr>
              <a:t>Мультипроцессор </a:t>
            </a:r>
            <a:r>
              <a:rPr kumimoji="1" lang="en-US" dirty="0" smtClean="0">
                <a:latin typeface="+mn-lt"/>
              </a:rPr>
              <a:t>Tesla 10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Технические детали</a:t>
            </a:r>
            <a:endParaRPr 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RTM </a:t>
            </a:r>
            <a:r>
              <a:rPr lang="en-US" b="1" smtClean="0"/>
              <a:t>CUDA Programming Guide</a:t>
            </a:r>
          </a:p>
          <a:p>
            <a:r>
              <a:rPr lang="en-US" smtClean="0"/>
              <a:t>Run CUDAHelloWorld</a:t>
            </a:r>
          </a:p>
          <a:p>
            <a:pPr lvl="1"/>
            <a:r>
              <a:rPr lang="ru-RU" smtClean="0"/>
              <a:t>Печатает аппаратно зависимые параметры</a:t>
            </a:r>
          </a:p>
          <a:p>
            <a:pPr lvl="2"/>
            <a:r>
              <a:rPr lang="ru-RU" smtClean="0"/>
              <a:t>Размер </a:t>
            </a:r>
            <a:r>
              <a:rPr lang="en-US" smtClean="0"/>
              <a:t>shared </a:t>
            </a:r>
            <a:r>
              <a:rPr lang="ru-RU" smtClean="0"/>
              <a:t>памяти</a:t>
            </a:r>
            <a:endParaRPr lang="en-US" smtClean="0"/>
          </a:p>
          <a:p>
            <a:pPr lvl="2"/>
            <a:r>
              <a:rPr lang="ru-RU" smtClean="0"/>
              <a:t>Кол-во </a:t>
            </a:r>
            <a:r>
              <a:rPr lang="en-US" smtClean="0"/>
              <a:t>SM</a:t>
            </a:r>
            <a:endParaRPr lang="ru-RU" smtClean="0"/>
          </a:p>
          <a:p>
            <a:pPr lvl="2"/>
            <a:r>
              <a:rPr lang="ru-RU" smtClean="0"/>
              <a:t>Размер </a:t>
            </a:r>
            <a:r>
              <a:rPr lang="en-US" smtClean="0"/>
              <a:t>warp’</a:t>
            </a:r>
            <a:r>
              <a:rPr lang="ru-RU" smtClean="0"/>
              <a:t>а</a:t>
            </a:r>
          </a:p>
          <a:p>
            <a:pPr lvl="2"/>
            <a:r>
              <a:rPr lang="ru-RU" smtClean="0"/>
              <a:t>Кол-во регистров на </a:t>
            </a:r>
            <a:r>
              <a:rPr lang="en-US" smtClean="0"/>
              <a:t>SM </a:t>
            </a:r>
          </a:p>
          <a:p>
            <a:pPr lvl="2"/>
            <a:r>
              <a:rPr lang="ru-RU" smtClean="0"/>
              <a:t> т.д.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Существующие архитектуры</a:t>
            </a:r>
          </a:p>
          <a:p>
            <a:r>
              <a:rPr lang="ru-RU" sz="2400" dirty="0" smtClean="0"/>
              <a:t>Классификация </a:t>
            </a:r>
          </a:p>
          <a:p>
            <a:r>
              <a:rPr lang="en-US" sz="2400" dirty="0" smtClean="0"/>
              <a:t>CUDA</a:t>
            </a:r>
          </a:p>
          <a:p>
            <a:r>
              <a:rPr lang="ru-RU" sz="2400" dirty="0" smtClean="0"/>
              <a:t>Несколько слов о курсе</a:t>
            </a:r>
            <a:endParaRPr lang="en-US" sz="2400" dirty="0" smtClean="0"/>
          </a:p>
          <a:p>
            <a:r>
              <a:rPr lang="ru-RU" sz="2400" dirty="0" smtClean="0"/>
              <a:t>Дополнительные слайды</a:t>
            </a:r>
          </a:p>
          <a:p>
            <a:pPr lvl="1">
              <a:buNone/>
            </a:pPr>
            <a:endParaRPr lang="en-US" sz="2000" dirty="0" smtClean="0"/>
          </a:p>
          <a:p>
            <a:pPr lvl="1"/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Существующие архитектуры</a:t>
            </a:r>
          </a:p>
          <a:p>
            <a:r>
              <a:rPr lang="ru-RU" sz="2400" dirty="0" smtClean="0"/>
              <a:t>Классификация </a:t>
            </a:r>
          </a:p>
          <a:p>
            <a:pPr lvl="1"/>
            <a:r>
              <a:rPr lang="ru-RU" sz="2000" dirty="0" smtClean="0"/>
              <a:t>Примеры для </a:t>
            </a:r>
            <a:r>
              <a:rPr lang="en-US" sz="2000" dirty="0" smtClean="0"/>
              <a:t>CPU</a:t>
            </a:r>
            <a:endParaRPr lang="ru-RU" sz="2000" dirty="0" smtClean="0"/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CUDA</a:t>
            </a:r>
            <a:endParaRPr lang="ru-RU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Несколько слов о курсе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Дополнительные слайды</a:t>
            </a:r>
          </a:p>
          <a:p>
            <a:pPr>
              <a:buClr>
                <a:schemeClr val="bg1">
                  <a:lumMod val="85000"/>
                </a:schemeClr>
              </a:buClr>
            </a:pPr>
            <a:endParaRPr lang="ru-RU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>
              <a:buNone/>
            </a:pPr>
            <a:endParaRPr lang="en-US" sz="2000" dirty="0" smtClean="0"/>
          </a:p>
          <a:p>
            <a:pPr lvl="1"/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Классификация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835025" y="1981200"/>
          <a:ext cx="7426325" cy="4171950"/>
        </p:xfrm>
        <a:graphic>
          <a:graphicData uri="http://schemas.openxmlformats.org/presentationml/2006/ole">
            <p:oleObj spid="_x0000_s1026" name="Документ" r:id="rId3" imgW="7430040" imgH="417204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ru-RU" smtClean="0"/>
              <a:t>Классификация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/>
          <a:lstStyle/>
          <a:p>
            <a:pPr eaLnBrk="1" hangingPunct="1"/>
            <a:r>
              <a:rPr lang="en-US" smtClean="0"/>
              <a:t>CPU – SISD</a:t>
            </a:r>
          </a:p>
          <a:p>
            <a:pPr lvl="1" eaLnBrk="1" hangingPunct="1"/>
            <a:r>
              <a:rPr lang="en-US" smtClean="0"/>
              <a:t>Multithreading: </a:t>
            </a:r>
            <a:r>
              <a:rPr lang="ru-RU" smtClean="0"/>
              <a:t>позволяет запускать множество потоков</a:t>
            </a:r>
            <a:r>
              <a:rPr lang="en-US" smtClean="0"/>
              <a:t> – </a:t>
            </a:r>
            <a:r>
              <a:rPr lang="ru-RU" smtClean="0"/>
              <a:t>параллелизм на уровне задач (</a:t>
            </a:r>
            <a:r>
              <a:rPr lang="en-US" smtClean="0"/>
              <a:t>MIMD)</a:t>
            </a:r>
            <a:r>
              <a:rPr lang="ru-RU" smtClean="0"/>
              <a:t> или данных </a:t>
            </a:r>
            <a:r>
              <a:rPr lang="en-US" smtClean="0"/>
              <a:t>(SIMD)</a:t>
            </a:r>
          </a:p>
          <a:p>
            <a:pPr lvl="1" eaLnBrk="1" hangingPunct="1"/>
            <a:r>
              <a:rPr lang="en-US" smtClean="0"/>
              <a:t>SSE</a:t>
            </a:r>
            <a:r>
              <a:rPr lang="ru-RU" smtClean="0"/>
              <a:t>: набор 128 битных регистров ЦПУ </a:t>
            </a:r>
            <a:endParaRPr lang="en-US" smtClean="0"/>
          </a:p>
          <a:p>
            <a:pPr lvl="2" eaLnBrk="1" hangingPunct="1"/>
            <a:r>
              <a:rPr lang="ru-RU" smtClean="0"/>
              <a:t>можно запаковать 4 32битных скаляра и проводить над ними операции одновременно </a:t>
            </a:r>
            <a:r>
              <a:rPr lang="en-US" smtClean="0"/>
              <a:t>(SIMD)</a:t>
            </a:r>
          </a:p>
          <a:p>
            <a:pPr eaLnBrk="1" hangingPunct="1"/>
            <a:r>
              <a:rPr lang="en-US" smtClean="0"/>
              <a:t>GPU – SIMD*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en-US" sz="3600" smtClean="0"/>
              <a:t>MultiThreading “Hello World”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960438" y="1260475"/>
            <a:ext cx="7840662" cy="4530725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endParaRPr lang="ru-RU" sz="13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windows.h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3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3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process.h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3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для </a:t>
            </a:r>
            <a:r>
              <a:rPr lang="en-US" sz="1300" b="1" dirty="0" err="1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beginthread</a:t>
            </a:r>
            <a:r>
              <a:rPr lang="en-US" sz="13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3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130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mtPrintf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pArg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); 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3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main() 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fr-FR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3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300" b="1" dirty="0" smtClean="0">
                <a:latin typeface="Courier New" pitchFamily="49" charset="0"/>
                <a:cs typeface="Courier New" pitchFamily="49" charset="0"/>
              </a:rPr>
              <a:t> t0 = 0; </a:t>
            </a:r>
            <a:r>
              <a:rPr lang="fr-FR" sz="13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300" b="1" dirty="0" smtClean="0">
                <a:latin typeface="Courier New" pitchFamily="49" charset="0"/>
                <a:cs typeface="Courier New" pitchFamily="49" charset="0"/>
              </a:rPr>
              <a:t> t1 = 1;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beginthread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mtPrintf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, 0, (</a:t>
            </a: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*)&amp;t0 ); 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mtPrintf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 (</a:t>
            </a: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*)&amp;t1); 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Sleep( 100 );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0;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} 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mtPrintf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3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pArg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) 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pIntArg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3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 *) 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pArg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ru-RU" sz="13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3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"The function was passed %d\n"</a:t>
            </a:r>
            <a:r>
              <a:rPr lang="en-US" sz="13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(*</a:t>
            </a:r>
            <a:r>
              <a:rPr lang="en-US" sz="1300" b="1" dirty="0" err="1" smtClean="0">
                <a:latin typeface="Courier New" pitchFamily="49" charset="0"/>
                <a:cs typeface="Courier New" pitchFamily="49" charset="0"/>
              </a:rPr>
              <a:t>pIntArg</a:t>
            </a: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) ); </a:t>
            </a:r>
            <a:endParaRPr lang="ru-RU" sz="13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3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en-US" sz="3600" smtClean="0"/>
              <a:t>MultiThreading “Hello World”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960438" y="1260475"/>
            <a:ext cx="7840662" cy="4987925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		// </a:t>
            </a: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создание нового потока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		// необходимо указать: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		//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entry point </a:t>
            </a: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функцию,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		// размер стека, при 0 –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OS </a:t>
            </a: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выберет сама</a:t>
            </a:r>
            <a:endParaRPr lang="en-US" sz="14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(void *) – </a:t>
            </a: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указатель на аргументы функции</a:t>
            </a:r>
            <a:endParaRPr lang="en-US" sz="14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_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beginthread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mtPrintf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0, (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*)&amp;t1 );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ru-RU" sz="140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напечатать из основного потока</a:t>
            </a:r>
            <a:endParaRPr lang="en-US" sz="1400" b="1" dirty="0" smtClean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mtPrintf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 (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*)&amp;t0); 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		// подождать 100 мс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		// создание потока </a:t>
            </a:r>
            <a:r>
              <a:rPr lang="en-US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windows </a:t>
            </a: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требует времени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		// если основной поток закончит выполнение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ru-RU" sz="1400" b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		// то и все дочерние потоки будут прерваны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ru-RU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Sleep( 100 ); </a:t>
            </a:r>
          </a:p>
          <a:p>
            <a:pPr eaLnBrk="1" hangingPunct="1">
              <a:buFont typeface="Monotype Sorts" pitchFamily="2" charset="2"/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en-US" smtClean="0"/>
              <a:t>SSE “Hello World”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xmmintrin.h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vec4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union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v[4];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__m128 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v4;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vec4 c, a = {5.0f, 2.0f, 1.0f, 3.0f}, b = {5.0f, 3.0f, 9.0f, 7.0f};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c.v4 = _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mm_add_ps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(a.v4, b.v4);</a:t>
            </a:r>
            <a:r>
              <a:rPr lang="ru-RU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"c = {%.3f, %.3f, %.3f, %.3f}\n"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c.v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c.v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[1],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c.v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[2],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c.v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[3]);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 smtClean="0"/>
              <a:t>Параллельное программирование </a:t>
            </a:r>
            <a:r>
              <a:rPr lang="en-US" sz="2800" dirty="0" smtClean="0"/>
              <a:t>CPU </a:t>
            </a:r>
            <a:r>
              <a:rPr lang="ru-RU" sz="2800" dirty="0" smtClean="0"/>
              <a:t>требует специалльных</a:t>
            </a:r>
            <a:r>
              <a:rPr lang="en-US" sz="2800" dirty="0" smtClean="0"/>
              <a:t> API</a:t>
            </a:r>
          </a:p>
          <a:p>
            <a:pPr lvl="1" eaLnBrk="1" hangingPunct="1"/>
            <a:r>
              <a:rPr lang="en-US" sz="2400" dirty="0" smtClean="0"/>
              <a:t>MPI, </a:t>
            </a:r>
            <a:r>
              <a:rPr lang="en-US" sz="2400" dirty="0" err="1" smtClean="0"/>
              <a:t>OpenMP</a:t>
            </a:r>
            <a:endParaRPr lang="ru-RU" sz="2400" dirty="0" smtClean="0"/>
          </a:p>
          <a:p>
            <a:pPr eaLnBrk="1" hangingPunct="1"/>
            <a:r>
              <a:rPr lang="ru-RU" sz="2800" dirty="0" smtClean="0"/>
              <a:t>Программирование ресурсов </a:t>
            </a:r>
            <a:r>
              <a:rPr lang="en-US" sz="2800" dirty="0" smtClean="0"/>
              <a:t>CPU</a:t>
            </a:r>
            <a:r>
              <a:rPr lang="ru-RU" sz="2800" dirty="0" smtClean="0"/>
              <a:t> ограничено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Multithreading</a:t>
            </a:r>
          </a:p>
          <a:p>
            <a:pPr lvl="1" eaLnBrk="1" hangingPunct="1"/>
            <a:r>
              <a:rPr lang="en-US" sz="2400" dirty="0" smtClean="0"/>
              <a:t>SSE</a:t>
            </a:r>
            <a:endParaRPr lang="ru-RU" sz="2400" dirty="0" smtClean="0"/>
          </a:p>
          <a:p>
            <a:pPr lvl="1" eaLnBrk="1" hangingPunct="1"/>
            <a:r>
              <a:rPr lang="ru-RU" sz="2400" dirty="0" smtClean="0"/>
              <a:t>Ограничивает пропускная способность памяти</a:t>
            </a:r>
          </a:p>
          <a:p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en-US" dirty="0" smtClean="0"/>
              <a:t>SIMD</a:t>
            </a:r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 rtlCol="0">
            <a:no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На входе поток однородных элементов, каждый из которых может быть обработан независимо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На выходе – однородный поток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Обработкой занимается ядро (</a:t>
            </a:r>
            <a:r>
              <a:rPr kumimoji="1" lang="en-US" dirty="0" smtClean="0">
                <a:latin typeface="Tahoma" pitchFamily="34" charset="0"/>
              </a:rPr>
              <a:t>kernel</a:t>
            </a:r>
            <a:r>
              <a:rPr kumimoji="1" lang="ru-RU" dirty="0" smtClean="0">
                <a:latin typeface="Tahoma" pitchFamily="34" charset="0"/>
              </a:rPr>
              <a:t>)</a:t>
            </a:r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 rtlCol="0">
            <a:noAutofit/>
          </a:bodyPr>
          <a:lstStyle/>
          <a:p>
            <a:pPr eaLnBrk="1" hangingPunct="1">
              <a:defRPr/>
            </a:pPr>
            <a:r>
              <a:rPr kumimoji="1" lang="en-US" dirty="0" smtClean="0">
                <a:latin typeface="+mn-lt"/>
              </a:rPr>
              <a:t>SIMD</a:t>
            </a:r>
            <a:endParaRPr lang="ru-RU" dirty="0">
              <a:latin typeface="+mn-lt"/>
            </a:endParaRPr>
          </a:p>
        </p:txBody>
      </p:sp>
      <p:sp>
        <p:nvSpPr>
          <p:cNvPr id="28676" name="Content Placeholder 5"/>
          <p:cNvSpPr>
            <a:spLocks noGrp="1"/>
          </p:cNvSpPr>
          <p:nvPr>
            <p:ph idx="1"/>
          </p:nvPr>
        </p:nvSpPr>
        <p:spPr>
          <a:xfrm>
            <a:off x="914400" y="2971800"/>
            <a:ext cx="7840662" cy="3124200"/>
          </a:xfrm>
        </p:spPr>
        <p:txBody>
          <a:bodyPr/>
          <a:lstStyle/>
          <a:p>
            <a:pPr eaLnBrk="1" hangingPunct="1"/>
            <a:r>
              <a:rPr lang="ru-RU" sz="2800" dirty="0" smtClean="0">
                <a:latin typeface="Tahoma" pitchFamily="34" charset="0"/>
              </a:rPr>
              <a:t>Каждый элемент может быть обработан независимо от других</a:t>
            </a:r>
          </a:p>
          <a:p>
            <a:pPr lvl="1" eaLnBrk="1" hangingPunct="1"/>
            <a:r>
              <a:rPr lang="ru-RU" dirty="0" smtClean="0">
                <a:latin typeface="Tahoma" pitchFamily="34" charset="0"/>
              </a:rPr>
              <a:t>Их можно обрабатывать параллельно</a:t>
            </a:r>
          </a:p>
          <a:p>
            <a:pPr eaLnBrk="1" hangingPunct="1"/>
            <a:r>
              <a:rPr lang="ru-RU" sz="2800" dirty="0" smtClean="0">
                <a:latin typeface="Tahoma" pitchFamily="34" charset="0"/>
              </a:rPr>
              <a:t>Можно соединять между собой отдельные ядра для получения более сложного конвеера обработки</a:t>
            </a:r>
          </a:p>
          <a:p>
            <a:pPr eaLnBrk="1" hangingPunct="1"/>
            <a:endParaRPr lang="ru-RU" b="1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3429000" y="1600200"/>
            <a:ext cx="2286000" cy="121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</a:t>
            </a:r>
            <a:endParaRPr lang="ru-RU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52600" y="17526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752600" y="2132012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52600" y="2513012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91200" y="1752600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791200" y="2132012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791200" y="2513012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95400" y="1371600"/>
            <a:ext cx="21336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stream</a:t>
            </a:r>
            <a:endParaRPr lang="ru-RU" dirty="0"/>
          </a:p>
        </p:txBody>
      </p:sp>
      <p:sp>
        <p:nvSpPr>
          <p:cNvPr id="15" name="Rounded Rectangle 14"/>
          <p:cNvSpPr/>
          <p:nvPr/>
        </p:nvSpPr>
        <p:spPr>
          <a:xfrm>
            <a:off x="5791200" y="1371600"/>
            <a:ext cx="2286000" cy="304800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utput stream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Существующие архитектуры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Классификация </a:t>
            </a:r>
          </a:p>
          <a:p>
            <a:r>
              <a:rPr lang="en-US" sz="2400" dirty="0" smtClean="0"/>
              <a:t>CUDA</a:t>
            </a:r>
            <a:endParaRPr lang="ru-RU" sz="2400" dirty="0" smtClean="0"/>
          </a:p>
          <a:p>
            <a:pPr lvl="1"/>
            <a:r>
              <a:rPr lang="ru-RU" sz="2000" dirty="0" smtClean="0"/>
              <a:t>Программная модель</a:t>
            </a:r>
          </a:p>
          <a:p>
            <a:pPr lvl="1"/>
            <a:r>
              <a:rPr lang="ru-RU" sz="2000" dirty="0" smtClean="0"/>
              <a:t>Связь программной модели с </a:t>
            </a:r>
            <a:r>
              <a:rPr lang="en-US" sz="2000" dirty="0" smtClean="0"/>
              <a:t>HW</a:t>
            </a:r>
            <a:endParaRPr lang="ru-RU" sz="2000" dirty="0" smtClean="0"/>
          </a:p>
          <a:p>
            <a:pPr lvl="1"/>
            <a:r>
              <a:rPr kumimoji="1" lang="en-US" sz="2000" dirty="0" smtClean="0"/>
              <a:t>SIMT</a:t>
            </a:r>
            <a:endParaRPr lang="en-US" sz="3200" dirty="0" smtClean="0"/>
          </a:p>
          <a:p>
            <a:pPr lvl="1"/>
            <a:r>
              <a:rPr lang="ru-RU" sz="2000" dirty="0" smtClean="0"/>
              <a:t>Язык </a:t>
            </a:r>
            <a:r>
              <a:rPr lang="en-US" sz="2000" dirty="0" smtClean="0"/>
              <a:t>CUDA C</a:t>
            </a:r>
          </a:p>
          <a:p>
            <a:pPr lvl="1"/>
            <a:r>
              <a:rPr lang="ru-RU" sz="2000" dirty="0" smtClean="0"/>
              <a:t>Примеры</a:t>
            </a:r>
            <a:r>
              <a:rPr lang="en-US" sz="2000" dirty="0" smtClean="0"/>
              <a:t> </a:t>
            </a:r>
            <a:r>
              <a:rPr lang="ru-RU" sz="2000" dirty="0" smtClean="0"/>
              <a:t>для </a:t>
            </a:r>
            <a:r>
              <a:rPr lang="en-US" sz="2000" dirty="0" smtClean="0"/>
              <a:t>CUDA</a:t>
            </a:r>
            <a:r>
              <a:rPr lang="ru-RU" sz="2000" dirty="0" smtClean="0"/>
              <a:t> 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Несколько слов о курсе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Дополнительные слайды</a:t>
            </a:r>
          </a:p>
          <a:p>
            <a:endParaRPr lang="en-US" sz="2400" dirty="0" smtClean="0"/>
          </a:p>
          <a:p>
            <a:pPr lvl="1"/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Существующие архитектуры</a:t>
            </a:r>
          </a:p>
          <a:p>
            <a:pPr lvl="1"/>
            <a:r>
              <a:rPr lang="en-US" sz="2000" dirty="0" smtClean="0"/>
              <a:t>Intel CPU</a:t>
            </a:r>
          </a:p>
          <a:p>
            <a:pPr lvl="1"/>
            <a:r>
              <a:rPr lang="en-US" sz="2000" dirty="0" smtClean="0"/>
              <a:t>SMP</a:t>
            </a:r>
          </a:p>
          <a:p>
            <a:pPr lvl="1"/>
            <a:r>
              <a:rPr lang="en-US" sz="2000" dirty="0" smtClean="0"/>
              <a:t>CELL</a:t>
            </a:r>
          </a:p>
          <a:p>
            <a:pPr lvl="1"/>
            <a:r>
              <a:rPr lang="en-US" sz="2000" dirty="0" smtClean="0"/>
              <a:t>BlueGene</a:t>
            </a:r>
          </a:p>
          <a:p>
            <a:pPr lvl="1"/>
            <a:r>
              <a:rPr lang="en-US" sz="2000" dirty="0" smtClean="0"/>
              <a:t>NVIDIA Tesla 10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Классификация 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CUDA</a:t>
            </a:r>
            <a:endParaRPr lang="ru-RU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Несколько слов о курсе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Дополнительные слайды</a:t>
            </a:r>
          </a:p>
          <a:p>
            <a:pPr>
              <a:buClr>
                <a:schemeClr val="bg1">
                  <a:lumMod val="85000"/>
                </a:schemeClr>
              </a:buClr>
            </a:pPr>
            <a:endParaRPr lang="en-US" sz="2000" dirty="0" smtClean="0"/>
          </a:p>
          <a:p>
            <a:pPr lvl="1"/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52600" y="4292124"/>
            <a:ext cx="60198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sz="2000" dirty="0" smtClean="0"/>
              <a:t>Программная модель и языки / </a:t>
            </a:r>
            <a:r>
              <a:rPr lang="en-US" sz="2000" dirty="0" smtClean="0"/>
              <a:t>API</a:t>
            </a:r>
            <a:endParaRPr lang="ru-RU" sz="2000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ru-RU" dirty="0" smtClean="0"/>
              <a:t>Compute Unified Device Architecture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960438" y="1600201"/>
            <a:ext cx="7840662" cy="1143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CUDA – </a:t>
            </a:r>
            <a:r>
              <a:rPr lang="ru-RU" sz="2800" dirty="0" smtClean="0"/>
              <a:t>программно-аппаратный стек для программирования </a:t>
            </a:r>
            <a:r>
              <a:rPr lang="en-US" sz="2800" dirty="0" smtClean="0"/>
              <a:t>GPU</a:t>
            </a:r>
            <a:endParaRPr lang="ru-RU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752600" y="5468594"/>
            <a:ext cx="60198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dirty="0" smtClean="0"/>
              <a:t>NVIDIA GPU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828800" y="5544794"/>
            <a:ext cx="5867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GPU Driver</a:t>
            </a:r>
            <a:endParaRPr lang="ru-RU" dirty="0"/>
          </a:p>
        </p:txBody>
      </p:sp>
      <p:sp>
        <p:nvSpPr>
          <p:cNvPr id="6" name="Rectangle 5"/>
          <p:cNvSpPr/>
          <p:nvPr/>
        </p:nvSpPr>
        <p:spPr>
          <a:xfrm>
            <a:off x="1828800" y="4825524"/>
            <a:ext cx="12954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CUDA C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4724400" y="4825524"/>
            <a:ext cx="12954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OpenCL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6096000" y="4825524"/>
            <a:ext cx="16002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Direct Compute</a:t>
            </a:r>
            <a:endParaRPr lang="ru-RU" sz="1800" dirty="0"/>
          </a:p>
        </p:txBody>
      </p:sp>
      <p:sp>
        <p:nvSpPr>
          <p:cNvPr id="9" name="Rectangle 8"/>
          <p:cNvSpPr/>
          <p:nvPr/>
        </p:nvSpPr>
        <p:spPr>
          <a:xfrm>
            <a:off x="3200400" y="4825524"/>
            <a:ext cx="14478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CUDA Fortran</a:t>
            </a:r>
            <a:endParaRPr lang="ru-RU" sz="1600" dirty="0"/>
          </a:p>
        </p:txBody>
      </p:sp>
      <p:sp>
        <p:nvSpPr>
          <p:cNvPr id="11" name="Rectangle 10"/>
          <p:cNvSpPr/>
          <p:nvPr/>
        </p:nvSpPr>
        <p:spPr>
          <a:xfrm>
            <a:off x="1752600" y="3124200"/>
            <a:ext cx="60198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dirty="0" smtClean="0"/>
              <a:t>Средства Разработки</a:t>
            </a:r>
            <a:endParaRPr lang="ru-RU" dirty="0"/>
          </a:p>
        </p:txBody>
      </p:sp>
      <p:sp>
        <p:nvSpPr>
          <p:cNvPr id="12" name="Rectangle 11"/>
          <p:cNvSpPr/>
          <p:nvPr/>
        </p:nvSpPr>
        <p:spPr>
          <a:xfrm>
            <a:off x="1828800" y="3657600"/>
            <a:ext cx="1295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NVCC</a:t>
            </a:r>
            <a:endParaRPr lang="ru-RU" dirty="0"/>
          </a:p>
        </p:txBody>
      </p:sp>
      <p:sp>
        <p:nvSpPr>
          <p:cNvPr id="13" name="Rectangle 12"/>
          <p:cNvSpPr/>
          <p:nvPr/>
        </p:nvSpPr>
        <p:spPr>
          <a:xfrm>
            <a:off x="3200400" y="3657600"/>
            <a:ext cx="1295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Nsight</a:t>
            </a:r>
            <a:endParaRPr lang="ru-RU" dirty="0"/>
          </a:p>
        </p:txBody>
      </p:sp>
      <p:sp>
        <p:nvSpPr>
          <p:cNvPr id="14" name="Rectangle 13"/>
          <p:cNvSpPr/>
          <p:nvPr/>
        </p:nvSpPr>
        <p:spPr>
          <a:xfrm>
            <a:off x="4572000" y="3657600"/>
            <a:ext cx="16002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CUDA GDB</a:t>
            </a:r>
            <a:endParaRPr lang="ru-RU" sz="2000" dirty="0"/>
          </a:p>
        </p:txBody>
      </p:sp>
      <p:sp>
        <p:nvSpPr>
          <p:cNvPr id="15" name="Rectangle 14"/>
          <p:cNvSpPr/>
          <p:nvPr/>
        </p:nvSpPr>
        <p:spPr>
          <a:xfrm>
            <a:off x="6248400" y="3657600"/>
            <a:ext cx="14478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Visual Profiler</a:t>
            </a:r>
            <a:endParaRPr lang="ru-RU" sz="1800" dirty="0"/>
          </a:p>
        </p:txBody>
      </p:sp>
      <p:sp>
        <p:nvSpPr>
          <p:cNvPr id="16" name="Rectangle 15"/>
          <p:cNvSpPr/>
          <p:nvPr/>
        </p:nvSpPr>
        <p:spPr>
          <a:xfrm>
            <a:off x="1752600" y="2565876"/>
            <a:ext cx="60198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Приложение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Программная модель </a:t>
            </a:r>
            <a:r>
              <a:rPr lang="en-US" dirty="0" smtClean="0"/>
              <a:t>CUDA</a:t>
            </a:r>
            <a:endParaRPr lang="ru-RU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Код состоит из последовательных</a:t>
            </a:r>
            <a:r>
              <a:rPr kumimoji="1" lang="en-US" dirty="0" smtClean="0">
                <a:latin typeface="Tahoma" pitchFamily="34" charset="0"/>
              </a:rPr>
              <a:t> </a:t>
            </a:r>
            <a:r>
              <a:rPr kumimoji="1" lang="ru-RU" dirty="0" smtClean="0">
                <a:latin typeface="Tahoma" pitchFamily="34" charset="0"/>
              </a:rPr>
              <a:t>и параллельных частей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Последовательные части кода выполняются на </a:t>
            </a:r>
            <a:r>
              <a:rPr kumimoji="1" lang="en-US" dirty="0" smtClean="0">
                <a:latin typeface="Tahoma" pitchFamily="34" charset="0"/>
              </a:rPr>
              <a:t>CPU</a:t>
            </a:r>
            <a:r>
              <a:rPr kumimoji="1" lang="ru-RU" dirty="0" smtClean="0">
                <a:latin typeface="Tahoma" pitchFamily="34" charset="0"/>
              </a:rPr>
              <a:t> </a:t>
            </a:r>
            <a:r>
              <a:rPr kumimoji="1" lang="en-US" dirty="0" smtClean="0">
                <a:latin typeface="Tahoma" pitchFamily="34" charset="0"/>
              </a:rPr>
              <a:t>(</a:t>
            </a:r>
            <a:r>
              <a:rPr kumimoji="1" lang="en-US" i="1" dirty="0" smtClean="0">
                <a:latin typeface="Tahoma" pitchFamily="34" charset="0"/>
              </a:rPr>
              <a:t>host</a:t>
            </a:r>
            <a:r>
              <a:rPr kumimoji="1" lang="en-US" dirty="0" smtClean="0">
                <a:latin typeface="Tahoma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Массивно-параллельные части кода выполняются на </a:t>
            </a:r>
            <a:r>
              <a:rPr kumimoji="1" lang="en-US" dirty="0" smtClean="0">
                <a:latin typeface="Tahoma" pitchFamily="34" charset="0"/>
              </a:rPr>
              <a:t>GPU (</a:t>
            </a:r>
            <a:r>
              <a:rPr kumimoji="1" lang="en-US" i="1" dirty="0" smtClean="0">
                <a:latin typeface="Tahoma" pitchFamily="34" charset="0"/>
              </a:rPr>
              <a:t>device</a:t>
            </a:r>
            <a:r>
              <a:rPr kumimoji="1" lang="en-US" dirty="0" smtClean="0">
                <a:latin typeface="Tahoma" pitchFamily="34" charset="0"/>
              </a:rPr>
              <a:t>)</a:t>
            </a:r>
            <a:endParaRPr kumimoji="1" lang="ru-RU" dirty="0" smtClean="0">
              <a:latin typeface="Tahoma" pitchFamily="34" charset="0"/>
            </a:endParaRPr>
          </a:p>
          <a:p>
            <a:pPr lvl="1"/>
            <a:r>
              <a:rPr lang="ru-RU" dirty="0" smtClean="0"/>
              <a:t>Является сопроцессором к </a:t>
            </a:r>
            <a:r>
              <a:rPr lang="en-US" dirty="0" smtClean="0"/>
              <a:t>CPU (</a:t>
            </a:r>
            <a:r>
              <a:rPr lang="en-US" i="1" dirty="0" smtClean="0"/>
              <a:t>host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ru-RU" dirty="0" smtClean="0"/>
              <a:t>Имеет собственную память (</a:t>
            </a:r>
            <a:r>
              <a:rPr lang="en-US" dirty="0" smtClean="0"/>
              <a:t>DRAM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Выполняет одновременно </a:t>
            </a:r>
            <a:r>
              <a:rPr lang="ru-RU" b="1" i="1" dirty="0" smtClean="0"/>
              <a:t>очень много</a:t>
            </a:r>
            <a:r>
              <a:rPr lang="ru-RU" dirty="0" smtClean="0"/>
              <a:t> нитей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kumimoji="1" lang="ru-RU" dirty="0" smtClean="0">
              <a:latin typeface="Tahoma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Программная модель </a:t>
            </a:r>
            <a:r>
              <a:rPr lang="en-US" b="1" smtClean="0"/>
              <a:t>CUDA</a:t>
            </a:r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mtClean="0"/>
              <a:t>Параллельная часть кода выполняется как большое количество нитей</a:t>
            </a:r>
            <a:r>
              <a:rPr lang="en-US" smtClean="0"/>
              <a:t> (</a:t>
            </a:r>
            <a:r>
              <a:rPr lang="en-US" i="1" smtClean="0"/>
              <a:t>threads</a:t>
            </a:r>
            <a:r>
              <a:rPr lang="en-US" smtClean="0"/>
              <a:t>)</a:t>
            </a:r>
            <a:endParaRPr lang="ru-RU" smtClean="0"/>
          </a:p>
          <a:p>
            <a:pPr>
              <a:lnSpc>
                <a:spcPct val="90000"/>
              </a:lnSpc>
            </a:pPr>
            <a:r>
              <a:rPr lang="ru-RU" smtClean="0"/>
              <a:t>Нити группируются в блоки </a:t>
            </a:r>
            <a:r>
              <a:rPr lang="en-US" smtClean="0"/>
              <a:t>(</a:t>
            </a:r>
            <a:r>
              <a:rPr lang="en-US" i="1" smtClean="0"/>
              <a:t>blocks</a:t>
            </a:r>
            <a:r>
              <a:rPr lang="en-US" smtClean="0"/>
              <a:t>) </a:t>
            </a:r>
            <a:r>
              <a:rPr lang="ru-RU" smtClean="0"/>
              <a:t>фиксированного размера</a:t>
            </a:r>
          </a:p>
          <a:p>
            <a:pPr>
              <a:lnSpc>
                <a:spcPct val="90000"/>
              </a:lnSpc>
            </a:pPr>
            <a:r>
              <a:rPr lang="ru-RU" smtClean="0"/>
              <a:t>Блоки объединяются в сеть блоков</a:t>
            </a:r>
            <a:r>
              <a:rPr lang="en-US" smtClean="0"/>
              <a:t> (</a:t>
            </a:r>
            <a:r>
              <a:rPr lang="en-US" i="1" smtClean="0"/>
              <a:t>grid</a:t>
            </a:r>
            <a:r>
              <a:rPr lang="en-US" smtClean="0"/>
              <a:t>)</a:t>
            </a:r>
            <a:endParaRPr lang="ru-RU" smtClean="0"/>
          </a:p>
          <a:p>
            <a:pPr>
              <a:lnSpc>
                <a:spcPct val="90000"/>
              </a:lnSpc>
            </a:pPr>
            <a:r>
              <a:rPr lang="ru-RU" smtClean="0"/>
              <a:t>Ядро выполняется на сетке из блоков</a:t>
            </a:r>
          </a:p>
          <a:p>
            <a:pPr>
              <a:lnSpc>
                <a:spcPct val="90000"/>
              </a:lnSpc>
            </a:pPr>
            <a:r>
              <a:rPr lang="ru-RU" smtClean="0"/>
              <a:t>Каждая нить и блок имеют свой уникальный идентификатор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Программная модель </a:t>
            </a:r>
            <a:r>
              <a:rPr lang="en-US" b="1" smtClean="0"/>
              <a:t>CUDA</a:t>
            </a:r>
            <a:endParaRPr 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960120" y="1599848"/>
            <a:ext cx="7840980" cy="609952"/>
          </a:xfrm>
        </p:spPr>
        <p:txBody>
          <a:bodyPr/>
          <a:lstStyle/>
          <a:p>
            <a:r>
              <a:rPr lang="ru-RU" dirty="0" smtClean="0"/>
              <a:t>Десятки тысяч нитей</a:t>
            </a:r>
            <a:endParaRPr lang="en-US" dirty="0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90600" y="2228195"/>
            <a:ext cx="5715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ix = 0; ix 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ix++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pData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[ix] = f(ix);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ix = 0; ix 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ix++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pData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ix+iy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 = f(ix)*g(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ru-RU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ix = 0; ix 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ix++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iz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iz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nz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iz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++</a:t>
            </a:r>
            <a:r>
              <a:rPr lang="ru-RU" sz="1400" b="1" dirty="0" smtClean="0">
                <a:latin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pData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[ix+(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iy+iz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)*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nx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] = f(ix)*g(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)*h(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iz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1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Программная модель </a:t>
            </a:r>
            <a:r>
              <a:rPr lang="en-US" b="1" smtClean="0"/>
              <a:t>CUDA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20" y="1599848"/>
            <a:ext cx="7840980" cy="5105752"/>
          </a:xfrm>
        </p:spPr>
        <p:txBody>
          <a:bodyPr/>
          <a:lstStyle/>
          <a:p>
            <a:r>
              <a:rPr lang="ru-RU" dirty="0" smtClean="0"/>
              <a:t>Нити в </a:t>
            </a:r>
            <a:r>
              <a:rPr lang="en-US" dirty="0" smtClean="0"/>
              <a:t>CUDA </a:t>
            </a:r>
            <a:r>
              <a:rPr lang="ru-RU" dirty="0" smtClean="0"/>
              <a:t>объединяются в блоки:</a:t>
            </a:r>
          </a:p>
          <a:p>
            <a:pPr lvl="1"/>
            <a:r>
              <a:rPr lang="ru-RU" dirty="0" smtClean="0"/>
              <a:t>1</a:t>
            </a:r>
            <a:r>
              <a:rPr lang="en-US" dirty="0" smtClean="0"/>
              <a:t>D </a:t>
            </a:r>
            <a:r>
              <a:rPr lang="ru-RU" dirty="0" smtClean="0"/>
              <a:t>топология блока</a:t>
            </a:r>
          </a:p>
          <a:p>
            <a:pPr lvl="1"/>
            <a:r>
              <a:rPr lang="en-US" dirty="0" smtClean="0"/>
              <a:t>2D</a:t>
            </a:r>
            <a:r>
              <a:rPr lang="ru-RU" dirty="0" smtClean="0"/>
              <a:t> топология блока</a:t>
            </a:r>
          </a:p>
          <a:p>
            <a:pPr lvl="1"/>
            <a:endParaRPr lang="ru-RU" dirty="0" smtClean="0"/>
          </a:p>
          <a:p>
            <a:pPr lvl="1"/>
            <a:r>
              <a:rPr lang="en-US" dirty="0" smtClean="0"/>
              <a:t>3D </a:t>
            </a:r>
            <a:r>
              <a:rPr lang="ru-RU" dirty="0" smtClean="0"/>
              <a:t>топология блока</a:t>
            </a:r>
          </a:p>
          <a:p>
            <a:pPr lvl="1">
              <a:buNone/>
            </a:pPr>
            <a:endParaRPr lang="ru-RU" dirty="0" smtClean="0"/>
          </a:p>
          <a:p>
            <a:r>
              <a:rPr lang="ru-RU" dirty="0" smtClean="0"/>
              <a:t>Общее кол-во нитей в блоке ограничено</a:t>
            </a:r>
          </a:p>
          <a:p>
            <a:r>
              <a:rPr lang="ru-RU" dirty="0" smtClean="0"/>
              <a:t>В текущем </a:t>
            </a:r>
            <a:r>
              <a:rPr lang="en-US" dirty="0" smtClean="0"/>
              <a:t>HW </a:t>
            </a:r>
            <a:r>
              <a:rPr lang="ru-RU" dirty="0" smtClean="0"/>
              <a:t>это 512</a:t>
            </a:r>
            <a:r>
              <a:rPr lang="en-US" dirty="0" smtClean="0"/>
              <a:t>*</a:t>
            </a:r>
            <a:r>
              <a:rPr lang="ru-RU" dirty="0" smtClean="0"/>
              <a:t> нитей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5257800" y="2286000"/>
            <a:ext cx="3657600" cy="457200"/>
            <a:chOff x="990600" y="3962400"/>
            <a:chExt cx="3657600" cy="457200"/>
          </a:xfrm>
        </p:grpSpPr>
        <p:sp>
          <p:nvSpPr>
            <p:cNvPr id="18473" name="Rectangle 3"/>
            <p:cNvSpPr>
              <a:spLocks noChangeArrowheads="1"/>
            </p:cNvSpPr>
            <p:nvPr/>
          </p:nvSpPr>
          <p:spPr bwMode="auto">
            <a:xfrm>
              <a:off x="990600" y="3962400"/>
              <a:ext cx="457200" cy="457200"/>
            </a:xfrm>
            <a:prstGeom prst="rect">
              <a:avLst/>
            </a:prstGeom>
            <a:ln w="6350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8474" name="Rectangle 4"/>
            <p:cNvSpPr>
              <a:spLocks noChangeArrowheads="1"/>
            </p:cNvSpPr>
            <p:nvPr/>
          </p:nvSpPr>
          <p:spPr bwMode="auto">
            <a:xfrm>
              <a:off x="1447800" y="3962400"/>
              <a:ext cx="457200" cy="457200"/>
            </a:xfrm>
            <a:prstGeom prst="rect">
              <a:avLst/>
            </a:prstGeom>
            <a:ln w="6350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8475" name="Rectangle 5"/>
            <p:cNvSpPr>
              <a:spLocks noChangeArrowheads="1"/>
            </p:cNvSpPr>
            <p:nvPr/>
          </p:nvSpPr>
          <p:spPr bwMode="auto">
            <a:xfrm>
              <a:off x="1905000" y="3962400"/>
              <a:ext cx="457200" cy="457200"/>
            </a:xfrm>
            <a:prstGeom prst="rect">
              <a:avLst/>
            </a:prstGeom>
            <a:ln w="6350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8476" name="Rectangle 6"/>
            <p:cNvSpPr>
              <a:spLocks noChangeArrowheads="1"/>
            </p:cNvSpPr>
            <p:nvPr/>
          </p:nvSpPr>
          <p:spPr bwMode="auto">
            <a:xfrm>
              <a:off x="2362200" y="3962400"/>
              <a:ext cx="457200" cy="457200"/>
            </a:xfrm>
            <a:prstGeom prst="rect">
              <a:avLst/>
            </a:prstGeom>
            <a:ln w="6350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8477" name="Rectangle 7"/>
            <p:cNvSpPr>
              <a:spLocks noChangeArrowheads="1"/>
            </p:cNvSpPr>
            <p:nvPr/>
          </p:nvSpPr>
          <p:spPr bwMode="auto">
            <a:xfrm>
              <a:off x="2819400" y="3962400"/>
              <a:ext cx="457200" cy="457200"/>
            </a:xfrm>
            <a:prstGeom prst="rect">
              <a:avLst/>
            </a:prstGeom>
            <a:ln w="6350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8478" name="Rectangle 8"/>
            <p:cNvSpPr>
              <a:spLocks noChangeArrowheads="1"/>
            </p:cNvSpPr>
            <p:nvPr/>
          </p:nvSpPr>
          <p:spPr bwMode="auto">
            <a:xfrm>
              <a:off x="3276600" y="3962400"/>
              <a:ext cx="457200" cy="457200"/>
            </a:xfrm>
            <a:prstGeom prst="rect">
              <a:avLst/>
            </a:prstGeom>
            <a:ln w="6350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8479" name="Rectangle 9"/>
            <p:cNvSpPr>
              <a:spLocks noChangeArrowheads="1"/>
            </p:cNvSpPr>
            <p:nvPr/>
          </p:nvSpPr>
          <p:spPr bwMode="auto">
            <a:xfrm>
              <a:off x="3733800" y="3962400"/>
              <a:ext cx="457200" cy="457200"/>
            </a:xfrm>
            <a:prstGeom prst="rect">
              <a:avLst/>
            </a:prstGeom>
            <a:ln w="6350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8480" name="Rectangle 10"/>
            <p:cNvSpPr>
              <a:spLocks noChangeArrowheads="1"/>
            </p:cNvSpPr>
            <p:nvPr/>
          </p:nvSpPr>
          <p:spPr bwMode="auto">
            <a:xfrm>
              <a:off x="4191000" y="3962400"/>
              <a:ext cx="457200" cy="457200"/>
            </a:xfrm>
            <a:prstGeom prst="rect">
              <a:avLst/>
            </a:prstGeom>
            <a:ln w="6350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18457" name="Rectangle 21"/>
          <p:cNvSpPr>
            <a:spLocks noChangeArrowheads="1"/>
          </p:cNvSpPr>
          <p:nvPr/>
        </p:nvSpPr>
        <p:spPr bwMode="auto">
          <a:xfrm>
            <a:off x="5257800" y="28956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58" name="Rectangle 22"/>
          <p:cNvSpPr>
            <a:spLocks noChangeArrowheads="1"/>
          </p:cNvSpPr>
          <p:nvPr/>
        </p:nvSpPr>
        <p:spPr bwMode="auto">
          <a:xfrm>
            <a:off x="5715000" y="28956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59" name="Rectangle 23"/>
          <p:cNvSpPr>
            <a:spLocks noChangeArrowheads="1"/>
          </p:cNvSpPr>
          <p:nvPr/>
        </p:nvSpPr>
        <p:spPr bwMode="auto">
          <a:xfrm>
            <a:off x="6172200" y="28956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60" name="Rectangle 24"/>
          <p:cNvSpPr>
            <a:spLocks noChangeArrowheads="1"/>
          </p:cNvSpPr>
          <p:nvPr/>
        </p:nvSpPr>
        <p:spPr bwMode="auto">
          <a:xfrm>
            <a:off x="6629400" y="28956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61" name="Rectangle 25"/>
          <p:cNvSpPr>
            <a:spLocks noChangeArrowheads="1"/>
          </p:cNvSpPr>
          <p:nvPr/>
        </p:nvSpPr>
        <p:spPr bwMode="auto">
          <a:xfrm>
            <a:off x="5257800" y="33528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62" name="Rectangle 26"/>
          <p:cNvSpPr>
            <a:spLocks noChangeArrowheads="1"/>
          </p:cNvSpPr>
          <p:nvPr/>
        </p:nvSpPr>
        <p:spPr bwMode="auto">
          <a:xfrm>
            <a:off x="5715000" y="33528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63" name="Rectangle 27"/>
          <p:cNvSpPr>
            <a:spLocks noChangeArrowheads="1"/>
          </p:cNvSpPr>
          <p:nvPr/>
        </p:nvSpPr>
        <p:spPr bwMode="auto">
          <a:xfrm>
            <a:off x="6172200" y="33528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64" name="Rectangle 28"/>
          <p:cNvSpPr>
            <a:spLocks noChangeArrowheads="1"/>
          </p:cNvSpPr>
          <p:nvPr/>
        </p:nvSpPr>
        <p:spPr bwMode="auto">
          <a:xfrm>
            <a:off x="6629400" y="33528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65" name="Rectangle 29"/>
          <p:cNvSpPr>
            <a:spLocks noChangeArrowheads="1"/>
          </p:cNvSpPr>
          <p:nvPr/>
        </p:nvSpPr>
        <p:spPr bwMode="auto">
          <a:xfrm>
            <a:off x="7086600" y="28956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66" name="Rectangle 30"/>
          <p:cNvSpPr>
            <a:spLocks noChangeArrowheads="1"/>
          </p:cNvSpPr>
          <p:nvPr/>
        </p:nvSpPr>
        <p:spPr bwMode="auto">
          <a:xfrm>
            <a:off x="7543800" y="28956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67" name="Rectangle 31"/>
          <p:cNvSpPr>
            <a:spLocks noChangeArrowheads="1"/>
          </p:cNvSpPr>
          <p:nvPr/>
        </p:nvSpPr>
        <p:spPr bwMode="auto">
          <a:xfrm>
            <a:off x="8001000" y="28956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68" name="Rectangle 32"/>
          <p:cNvSpPr>
            <a:spLocks noChangeArrowheads="1"/>
          </p:cNvSpPr>
          <p:nvPr/>
        </p:nvSpPr>
        <p:spPr bwMode="auto">
          <a:xfrm>
            <a:off x="8458200" y="28956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69" name="Rectangle 33"/>
          <p:cNvSpPr>
            <a:spLocks noChangeArrowheads="1"/>
          </p:cNvSpPr>
          <p:nvPr/>
        </p:nvSpPr>
        <p:spPr bwMode="auto">
          <a:xfrm>
            <a:off x="7086600" y="33528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70" name="Rectangle 34"/>
          <p:cNvSpPr>
            <a:spLocks noChangeArrowheads="1"/>
          </p:cNvSpPr>
          <p:nvPr/>
        </p:nvSpPr>
        <p:spPr bwMode="auto">
          <a:xfrm>
            <a:off x="7543800" y="33528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71" name="Rectangle 35"/>
          <p:cNvSpPr>
            <a:spLocks noChangeArrowheads="1"/>
          </p:cNvSpPr>
          <p:nvPr/>
        </p:nvSpPr>
        <p:spPr bwMode="auto">
          <a:xfrm>
            <a:off x="8001000" y="33528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8472" name="Rectangle 36"/>
          <p:cNvSpPr>
            <a:spLocks noChangeArrowheads="1"/>
          </p:cNvSpPr>
          <p:nvPr/>
        </p:nvSpPr>
        <p:spPr bwMode="auto">
          <a:xfrm>
            <a:off x="8458200" y="3352800"/>
            <a:ext cx="457200" cy="457200"/>
          </a:xfrm>
          <a:prstGeom prst="rect">
            <a:avLst/>
          </a:prstGeom>
          <a:ln w="6350"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5334000" y="3886200"/>
            <a:ext cx="2133600" cy="1143000"/>
            <a:chOff x="3276600" y="5257800"/>
            <a:chExt cx="2133600" cy="1143000"/>
          </a:xfrm>
        </p:grpSpPr>
        <p:grpSp>
          <p:nvGrpSpPr>
            <p:cNvPr id="6" name="Group 55"/>
            <p:cNvGrpSpPr>
              <a:grpSpLocks/>
            </p:cNvGrpSpPr>
            <p:nvPr/>
          </p:nvGrpSpPr>
          <p:grpSpPr bwMode="auto">
            <a:xfrm>
              <a:off x="3581400" y="5257800"/>
              <a:ext cx="1828800" cy="914400"/>
              <a:chOff x="6096000" y="5257800"/>
              <a:chExt cx="1828800" cy="914400"/>
            </a:xfrm>
          </p:grpSpPr>
          <p:sp>
            <p:nvSpPr>
              <p:cNvPr id="18449" name="Rectangle 47"/>
              <p:cNvSpPr>
                <a:spLocks noChangeArrowheads="1"/>
              </p:cNvSpPr>
              <p:nvPr/>
            </p:nvSpPr>
            <p:spPr bwMode="auto">
              <a:xfrm>
                <a:off x="6096000" y="52578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50" name="Rectangle 48"/>
              <p:cNvSpPr>
                <a:spLocks noChangeArrowheads="1"/>
              </p:cNvSpPr>
              <p:nvPr/>
            </p:nvSpPr>
            <p:spPr bwMode="auto">
              <a:xfrm>
                <a:off x="6553200" y="52578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51" name="Rectangle 49"/>
              <p:cNvSpPr>
                <a:spLocks noChangeArrowheads="1"/>
              </p:cNvSpPr>
              <p:nvPr/>
            </p:nvSpPr>
            <p:spPr bwMode="auto">
              <a:xfrm>
                <a:off x="7010400" y="52578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52" name="Rectangle 50"/>
              <p:cNvSpPr>
                <a:spLocks noChangeArrowheads="1"/>
              </p:cNvSpPr>
              <p:nvPr/>
            </p:nvSpPr>
            <p:spPr bwMode="auto">
              <a:xfrm>
                <a:off x="7467600" y="52578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53" name="Rectangle 51"/>
              <p:cNvSpPr>
                <a:spLocks noChangeArrowheads="1"/>
              </p:cNvSpPr>
              <p:nvPr/>
            </p:nvSpPr>
            <p:spPr bwMode="auto">
              <a:xfrm>
                <a:off x="6096000" y="57150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54" name="Rectangle 52"/>
              <p:cNvSpPr>
                <a:spLocks noChangeArrowheads="1"/>
              </p:cNvSpPr>
              <p:nvPr/>
            </p:nvSpPr>
            <p:spPr bwMode="auto">
              <a:xfrm>
                <a:off x="6553200" y="57150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55" name="Rectangle 53"/>
              <p:cNvSpPr>
                <a:spLocks noChangeArrowheads="1"/>
              </p:cNvSpPr>
              <p:nvPr/>
            </p:nvSpPr>
            <p:spPr bwMode="auto">
              <a:xfrm>
                <a:off x="7010400" y="57150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56" name="Rectangle 54"/>
              <p:cNvSpPr>
                <a:spLocks noChangeArrowheads="1"/>
              </p:cNvSpPr>
              <p:nvPr/>
            </p:nvSpPr>
            <p:spPr bwMode="auto">
              <a:xfrm>
                <a:off x="7467600" y="57150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7" name="Group 57"/>
            <p:cNvGrpSpPr>
              <a:grpSpLocks/>
            </p:cNvGrpSpPr>
            <p:nvPr/>
          </p:nvGrpSpPr>
          <p:grpSpPr bwMode="auto">
            <a:xfrm>
              <a:off x="3276600" y="5486400"/>
              <a:ext cx="1828800" cy="914400"/>
              <a:chOff x="3810000" y="5029200"/>
              <a:chExt cx="1828800" cy="914400"/>
            </a:xfrm>
          </p:grpSpPr>
          <p:sp>
            <p:nvSpPr>
              <p:cNvPr id="18441" name="Rectangle 39"/>
              <p:cNvSpPr>
                <a:spLocks noChangeArrowheads="1"/>
              </p:cNvSpPr>
              <p:nvPr/>
            </p:nvSpPr>
            <p:spPr bwMode="auto">
              <a:xfrm>
                <a:off x="3810000" y="50292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42" name="Rectangle 40"/>
              <p:cNvSpPr>
                <a:spLocks noChangeArrowheads="1"/>
              </p:cNvSpPr>
              <p:nvPr/>
            </p:nvSpPr>
            <p:spPr bwMode="auto">
              <a:xfrm>
                <a:off x="4267200" y="50292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43" name="Rectangle 41"/>
              <p:cNvSpPr>
                <a:spLocks noChangeArrowheads="1"/>
              </p:cNvSpPr>
              <p:nvPr/>
            </p:nvSpPr>
            <p:spPr bwMode="auto">
              <a:xfrm>
                <a:off x="4724400" y="50292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44" name="Rectangle 42"/>
              <p:cNvSpPr>
                <a:spLocks noChangeArrowheads="1"/>
              </p:cNvSpPr>
              <p:nvPr/>
            </p:nvSpPr>
            <p:spPr bwMode="auto">
              <a:xfrm>
                <a:off x="5181600" y="50292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45" name="Rectangle 43"/>
              <p:cNvSpPr>
                <a:spLocks noChangeArrowheads="1"/>
              </p:cNvSpPr>
              <p:nvPr/>
            </p:nvSpPr>
            <p:spPr bwMode="auto">
              <a:xfrm>
                <a:off x="3810000" y="54864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46" name="Rectangle 44"/>
              <p:cNvSpPr>
                <a:spLocks noChangeArrowheads="1"/>
              </p:cNvSpPr>
              <p:nvPr/>
            </p:nvSpPr>
            <p:spPr bwMode="auto">
              <a:xfrm>
                <a:off x="4267200" y="54864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47" name="Rectangle 45"/>
              <p:cNvSpPr>
                <a:spLocks noChangeArrowheads="1"/>
              </p:cNvSpPr>
              <p:nvPr/>
            </p:nvSpPr>
            <p:spPr bwMode="auto">
              <a:xfrm>
                <a:off x="4724400" y="54864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18448" name="Rectangle 46"/>
              <p:cNvSpPr>
                <a:spLocks noChangeArrowheads="1"/>
              </p:cNvSpPr>
              <p:nvPr/>
            </p:nvSpPr>
            <p:spPr bwMode="auto">
              <a:xfrm>
                <a:off x="5181600" y="5486400"/>
                <a:ext cx="457200" cy="457200"/>
              </a:xfrm>
              <a:prstGeom prst="rect">
                <a:avLst/>
              </a:prstGeom>
              <a:ln w="6350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57" name="TextBox 56"/>
          <p:cNvSpPr txBox="1"/>
          <p:nvPr/>
        </p:nvSpPr>
        <p:spPr>
          <a:xfrm>
            <a:off x="685800" y="6550223"/>
            <a:ext cx="434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* В </a:t>
            </a:r>
            <a:r>
              <a:rPr lang="en-US" sz="1400" dirty="0" smtClean="0"/>
              <a:t>Tesla 20</a:t>
            </a:r>
            <a:r>
              <a:rPr lang="ru-RU" sz="1400" dirty="0" smtClean="0"/>
              <a:t> ограничение на</a:t>
            </a:r>
            <a:r>
              <a:rPr lang="en-US" sz="1400" dirty="0" smtClean="0"/>
              <a:t> </a:t>
            </a:r>
            <a:r>
              <a:rPr lang="ru-RU" sz="1400" dirty="0" smtClean="0"/>
              <a:t>1024 нити в блоке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smtClean="0"/>
              <a:t>Программная модель </a:t>
            </a:r>
            <a:r>
              <a:rPr lang="en-US" b="1" smtClean="0"/>
              <a:t>CUDA</a:t>
            </a:r>
            <a:endParaRPr 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60120" y="1599848"/>
            <a:ext cx="8031480" cy="4531360"/>
          </a:xfrm>
        </p:spPr>
        <p:txBody>
          <a:bodyPr/>
          <a:lstStyle/>
          <a:p>
            <a:r>
              <a:rPr lang="ru-RU" sz="2800" dirty="0" smtClean="0"/>
              <a:t>Блоки могут использовать </a:t>
            </a:r>
            <a:r>
              <a:rPr lang="en-US" sz="2800" i="1" dirty="0" smtClean="0"/>
              <a:t>shared</a:t>
            </a:r>
            <a:r>
              <a:rPr lang="en-US" sz="2800" dirty="0" smtClean="0"/>
              <a:t> </a:t>
            </a:r>
            <a:r>
              <a:rPr lang="ru-RU" sz="2800" dirty="0" smtClean="0"/>
              <a:t>память</a:t>
            </a:r>
          </a:p>
          <a:p>
            <a:pPr lvl="1"/>
            <a:r>
              <a:rPr lang="ru-RU" sz="2400" dirty="0" smtClean="0"/>
              <a:t>Нити могут обмениваться общими данными</a:t>
            </a:r>
            <a:endParaRPr lang="en-US" sz="2400" dirty="0" smtClean="0"/>
          </a:p>
          <a:p>
            <a:endParaRPr lang="en-US" sz="2800" dirty="0" smtClean="0"/>
          </a:p>
          <a:p>
            <a:r>
              <a:rPr lang="ru-RU" sz="2800" dirty="0" smtClean="0"/>
              <a:t>Внутри блока потоки могут</a:t>
            </a:r>
            <a:r>
              <a:rPr lang="en-US" sz="2800" dirty="0" smtClean="0"/>
              <a:t> </a:t>
            </a:r>
            <a:r>
              <a:rPr lang="ru-RU" sz="2800" dirty="0" err="1" smtClean="0"/>
              <a:t>синхронизоваться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ctangle 416"/>
          <p:cNvSpPr>
            <a:spLocks noChangeArrowheads="1"/>
          </p:cNvSpPr>
          <p:nvPr/>
        </p:nvSpPr>
        <p:spPr bwMode="auto">
          <a:xfrm>
            <a:off x="3810000" y="4191000"/>
            <a:ext cx="2362200" cy="990600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rgbClr val="7ED500"/>
              </a:gs>
            </a:gsLst>
          </a:gra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460" name="Rectangle 416"/>
          <p:cNvSpPr>
            <a:spLocks noChangeArrowheads="1"/>
          </p:cNvSpPr>
          <p:nvPr/>
        </p:nvSpPr>
        <p:spPr bwMode="auto">
          <a:xfrm>
            <a:off x="1676400" y="4191000"/>
            <a:ext cx="1905000" cy="1295400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rgbClr val="7ED500"/>
              </a:gs>
            </a:gsLst>
          </a:gra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459" name="Rectangle 416"/>
          <p:cNvSpPr>
            <a:spLocks noChangeArrowheads="1"/>
          </p:cNvSpPr>
          <p:nvPr/>
        </p:nvSpPr>
        <p:spPr bwMode="auto">
          <a:xfrm>
            <a:off x="1600200" y="3124200"/>
            <a:ext cx="5638800" cy="533400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rgbClr val="7ED500"/>
              </a:gs>
            </a:gsLst>
          </a:gradFill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960120" y="1599848"/>
            <a:ext cx="6964680" cy="4953352"/>
          </a:xfrm>
        </p:spPr>
        <p:txBody>
          <a:bodyPr/>
          <a:lstStyle/>
          <a:p>
            <a:r>
              <a:rPr lang="ru-RU" dirty="0" smtClean="0"/>
              <a:t>Блоки потоков объединяются в сеть (</a:t>
            </a:r>
            <a:r>
              <a:rPr lang="en-US" i="1" dirty="0" smtClean="0"/>
              <a:t>grid</a:t>
            </a:r>
            <a:r>
              <a:rPr lang="ru-RU" dirty="0" smtClean="0"/>
              <a:t>) блоков потоков</a:t>
            </a:r>
          </a:p>
          <a:p>
            <a:pPr lvl="1"/>
            <a:r>
              <a:rPr lang="ru-RU" dirty="0" smtClean="0"/>
              <a:t>1</a:t>
            </a:r>
            <a:r>
              <a:rPr lang="en-US" dirty="0" smtClean="0"/>
              <a:t>D </a:t>
            </a:r>
            <a:r>
              <a:rPr lang="ru-RU" dirty="0" smtClean="0"/>
              <a:t>топология сетки блоков потоков</a:t>
            </a:r>
          </a:p>
          <a:p>
            <a:pPr lvl="1"/>
            <a:endParaRPr lang="ru-RU" dirty="0" smtClean="0"/>
          </a:p>
          <a:p>
            <a:pPr lvl="1"/>
            <a:r>
              <a:rPr lang="en-US" dirty="0" smtClean="0"/>
              <a:t>2D </a:t>
            </a:r>
            <a:r>
              <a:rPr lang="ru-RU" dirty="0" smtClean="0"/>
              <a:t>топология сетки блоков потоков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ru-RU" dirty="0" smtClean="0"/>
              <a:t>Блоки в сети выполняются независимо друг от друга</a:t>
            </a:r>
          </a:p>
          <a:p>
            <a:pPr lvl="1"/>
            <a:endParaRPr lang="ru-RU" dirty="0" smtClean="0"/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Программная модель </a:t>
            </a:r>
            <a:r>
              <a:rPr lang="en-US" b="1" dirty="0" smtClean="0"/>
              <a:t>CUDA</a:t>
            </a:r>
            <a:endParaRPr lang="en-US" dirty="0" smtClean="0"/>
          </a:p>
        </p:txBody>
      </p:sp>
      <p:sp>
        <p:nvSpPr>
          <p:cNvPr id="21789" name="Rectangle 57"/>
          <p:cNvSpPr>
            <a:spLocks noChangeArrowheads="1"/>
          </p:cNvSpPr>
          <p:nvPr/>
        </p:nvSpPr>
        <p:spPr bwMode="auto">
          <a:xfrm>
            <a:off x="1752600" y="3200400"/>
            <a:ext cx="17526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28800" y="3276600"/>
            <a:ext cx="1600200" cy="109538"/>
            <a:chOff x="533400" y="4648200"/>
            <a:chExt cx="7315200" cy="457200"/>
          </a:xfrm>
        </p:grpSpPr>
        <p:sp>
          <p:nvSpPr>
            <p:cNvPr id="21878" name="Rectangle 5"/>
            <p:cNvSpPr>
              <a:spLocks noChangeArrowheads="1"/>
            </p:cNvSpPr>
            <p:nvPr/>
          </p:nvSpPr>
          <p:spPr bwMode="auto">
            <a:xfrm>
              <a:off x="533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79" name="Rectangle 6"/>
            <p:cNvSpPr>
              <a:spLocks noChangeArrowheads="1"/>
            </p:cNvSpPr>
            <p:nvPr/>
          </p:nvSpPr>
          <p:spPr bwMode="auto">
            <a:xfrm>
              <a:off x="990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80" name="Rectangle 7"/>
            <p:cNvSpPr>
              <a:spLocks noChangeArrowheads="1"/>
            </p:cNvSpPr>
            <p:nvPr/>
          </p:nvSpPr>
          <p:spPr bwMode="auto">
            <a:xfrm>
              <a:off x="1447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81" name="Rectangle 8"/>
            <p:cNvSpPr>
              <a:spLocks noChangeArrowheads="1"/>
            </p:cNvSpPr>
            <p:nvPr/>
          </p:nvSpPr>
          <p:spPr bwMode="auto">
            <a:xfrm>
              <a:off x="1905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82" name="Rectangle 9"/>
            <p:cNvSpPr>
              <a:spLocks noChangeArrowheads="1"/>
            </p:cNvSpPr>
            <p:nvPr/>
          </p:nvSpPr>
          <p:spPr bwMode="auto">
            <a:xfrm>
              <a:off x="2362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83" name="Rectangle 10"/>
            <p:cNvSpPr>
              <a:spLocks noChangeArrowheads="1"/>
            </p:cNvSpPr>
            <p:nvPr/>
          </p:nvSpPr>
          <p:spPr bwMode="auto">
            <a:xfrm>
              <a:off x="2819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84" name="Rectangle 11"/>
            <p:cNvSpPr>
              <a:spLocks noChangeArrowheads="1"/>
            </p:cNvSpPr>
            <p:nvPr/>
          </p:nvSpPr>
          <p:spPr bwMode="auto">
            <a:xfrm>
              <a:off x="3276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85" name="Rectangle 12"/>
            <p:cNvSpPr>
              <a:spLocks noChangeArrowheads="1"/>
            </p:cNvSpPr>
            <p:nvPr/>
          </p:nvSpPr>
          <p:spPr bwMode="auto">
            <a:xfrm>
              <a:off x="3733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86" name="Rectangle 13"/>
            <p:cNvSpPr>
              <a:spLocks noChangeArrowheads="1"/>
            </p:cNvSpPr>
            <p:nvPr/>
          </p:nvSpPr>
          <p:spPr bwMode="auto">
            <a:xfrm>
              <a:off x="4191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87" name="Rectangle 14"/>
            <p:cNvSpPr>
              <a:spLocks noChangeArrowheads="1"/>
            </p:cNvSpPr>
            <p:nvPr/>
          </p:nvSpPr>
          <p:spPr bwMode="auto">
            <a:xfrm>
              <a:off x="4648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88" name="Rectangle 15"/>
            <p:cNvSpPr>
              <a:spLocks noChangeArrowheads="1"/>
            </p:cNvSpPr>
            <p:nvPr/>
          </p:nvSpPr>
          <p:spPr bwMode="auto">
            <a:xfrm>
              <a:off x="5105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89" name="Rectangle 16"/>
            <p:cNvSpPr>
              <a:spLocks noChangeArrowheads="1"/>
            </p:cNvSpPr>
            <p:nvPr/>
          </p:nvSpPr>
          <p:spPr bwMode="auto">
            <a:xfrm>
              <a:off x="5562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90" name="Rectangle 17"/>
            <p:cNvSpPr>
              <a:spLocks noChangeArrowheads="1"/>
            </p:cNvSpPr>
            <p:nvPr/>
          </p:nvSpPr>
          <p:spPr bwMode="auto">
            <a:xfrm>
              <a:off x="6019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91" name="Rectangle 18"/>
            <p:cNvSpPr>
              <a:spLocks noChangeArrowheads="1"/>
            </p:cNvSpPr>
            <p:nvPr/>
          </p:nvSpPr>
          <p:spPr bwMode="auto">
            <a:xfrm>
              <a:off x="6477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92" name="Rectangle 19"/>
            <p:cNvSpPr>
              <a:spLocks noChangeArrowheads="1"/>
            </p:cNvSpPr>
            <p:nvPr/>
          </p:nvSpPr>
          <p:spPr bwMode="auto">
            <a:xfrm>
              <a:off x="6934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93" name="Rectangle 20"/>
            <p:cNvSpPr>
              <a:spLocks noChangeArrowheads="1"/>
            </p:cNvSpPr>
            <p:nvPr/>
          </p:nvSpPr>
          <p:spPr bwMode="auto">
            <a:xfrm>
              <a:off x="7391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1791" name="Rectangle 58"/>
          <p:cNvSpPr>
            <a:spLocks noChangeArrowheads="1"/>
          </p:cNvSpPr>
          <p:nvPr/>
        </p:nvSpPr>
        <p:spPr bwMode="auto">
          <a:xfrm>
            <a:off x="3581400" y="3200400"/>
            <a:ext cx="17526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1828800" y="3429000"/>
            <a:ext cx="1600200" cy="100013"/>
            <a:chOff x="533400" y="4648200"/>
            <a:chExt cx="7315200" cy="457200"/>
          </a:xfrm>
        </p:grpSpPr>
        <p:sp>
          <p:nvSpPr>
            <p:cNvPr id="21862" name="Rectangle 60"/>
            <p:cNvSpPr>
              <a:spLocks noChangeArrowheads="1"/>
            </p:cNvSpPr>
            <p:nvPr/>
          </p:nvSpPr>
          <p:spPr bwMode="auto">
            <a:xfrm>
              <a:off x="533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63" name="Rectangle 61"/>
            <p:cNvSpPr>
              <a:spLocks noChangeArrowheads="1"/>
            </p:cNvSpPr>
            <p:nvPr/>
          </p:nvSpPr>
          <p:spPr bwMode="auto">
            <a:xfrm>
              <a:off x="990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64" name="Rectangle 62"/>
            <p:cNvSpPr>
              <a:spLocks noChangeArrowheads="1"/>
            </p:cNvSpPr>
            <p:nvPr/>
          </p:nvSpPr>
          <p:spPr bwMode="auto">
            <a:xfrm>
              <a:off x="1447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65" name="Rectangle 63"/>
            <p:cNvSpPr>
              <a:spLocks noChangeArrowheads="1"/>
            </p:cNvSpPr>
            <p:nvPr/>
          </p:nvSpPr>
          <p:spPr bwMode="auto">
            <a:xfrm>
              <a:off x="1905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66" name="Rectangle 64"/>
            <p:cNvSpPr>
              <a:spLocks noChangeArrowheads="1"/>
            </p:cNvSpPr>
            <p:nvPr/>
          </p:nvSpPr>
          <p:spPr bwMode="auto">
            <a:xfrm>
              <a:off x="2362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67" name="Rectangle 65"/>
            <p:cNvSpPr>
              <a:spLocks noChangeArrowheads="1"/>
            </p:cNvSpPr>
            <p:nvPr/>
          </p:nvSpPr>
          <p:spPr bwMode="auto">
            <a:xfrm>
              <a:off x="2819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68" name="Rectangle 66"/>
            <p:cNvSpPr>
              <a:spLocks noChangeArrowheads="1"/>
            </p:cNvSpPr>
            <p:nvPr/>
          </p:nvSpPr>
          <p:spPr bwMode="auto">
            <a:xfrm>
              <a:off x="3276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69" name="Rectangle 67"/>
            <p:cNvSpPr>
              <a:spLocks noChangeArrowheads="1"/>
            </p:cNvSpPr>
            <p:nvPr/>
          </p:nvSpPr>
          <p:spPr bwMode="auto">
            <a:xfrm>
              <a:off x="3733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70" name="Rectangle 68"/>
            <p:cNvSpPr>
              <a:spLocks noChangeArrowheads="1"/>
            </p:cNvSpPr>
            <p:nvPr/>
          </p:nvSpPr>
          <p:spPr bwMode="auto">
            <a:xfrm>
              <a:off x="4191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71" name="Rectangle 69"/>
            <p:cNvSpPr>
              <a:spLocks noChangeArrowheads="1"/>
            </p:cNvSpPr>
            <p:nvPr/>
          </p:nvSpPr>
          <p:spPr bwMode="auto">
            <a:xfrm>
              <a:off x="4648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72" name="Rectangle 70"/>
            <p:cNvSpPr>
              <a:spLocks noChangeArrowheads="1"/>
            </p:cNvSpPr>
            <p:nvPr/>
          </p:nvSpPr>
          <p:spPr bwMode="auto">
            <a:xfrm>
              <a:off x="5105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73" name="Rectangle 71"/>
            <p:cNvSpPr>
              <a:spLocks noChangeArrowheads="1"/>
            </p:cNvSpPr>
            <p:nvPr/>
          </p:nvSpPr>
          <p:spPr bwMode="auto">
            <a:xfrm>
              <a:off x="5562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74" name="Rectangle 72"/>
            <p:cNvSpPr>
              <a:spLocks noChangeArrowheads="1"/>
            </p:cNvSpPr>
            <p:nvPr/>
          </p:nvSpPr>
          <p:spPr bwMode="auto">
            <a:xfrm>
              <a:off x="6019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75" name="Rectangle 73"/>
            <p:cNvSpPr>
              <a:spLocks noChangeArrowheads="1"/>
            </p:cNvSpPr>
            <p:nvPr/>
          </p:nvSpPr>
          <p:spPr bwMode="auto">
            <a:xfrm>
              <a:off x="6477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76" name="Rectangle 74"/>
            <p:cNvSpPr>
              <a:spLocks noChangeArrowheads="1"/>
            </p:cNvSpPr>
            <p:nvPr/>
          </p:nvSpPr>
          <p:spPr bwMode="auto">
            <a:xfrm>
              <a:off x="6934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77" name="Rectangle 75"/>
            <p:cNvSpPr>
              <a:spLocks noChangeArrowheads="1"/>
            </p:cNvSpPr>
            <p:nvPr/>
          </p:nvSpPr>
          <p:spPr bwMode="auto">
            <a:xfrm>
              <a:off x="7391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1793" name="Rectangle 76"/>
          <p:cNvSpPr>
            <a:spLocks noChangeArrowheads="1"/>
          </p:cNvSpPr>
          <p:nvPr/>
        </p:nvSpPr>
        <p:spPr bwMode="auto">
          <a:xfrm>
            <a:off x="5410200" y="3200400"/>
            <a:ext cx="17526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3657600" y="3276600"/>
            <a:ext cx="1600200" cy="109538"/>
            <a:chOff x="533400" y="4648200"/>
            <a:chExt cx="7315200" cy="457200"/>
          </a:xfrm>
        </p:grpSpPr>
        <p:sp>
          <p:nvSpPr>
            <p:cNvPr id="21846" name="Rectangle 95"/>
            <p:cNvSpPr>
              <a:spLocks noChangeArrowheads="1"/>
            </p:cNvSpPr>
            <p:nvPr/>
          </p:nvSpPr>
          <p:spPr bwMode="auto">
            <a:xfrm>
              <a:off x="533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47" name="Rectangle 96"/>
            <p:cNvSpPr>
              <a:spLocks noChangeArrowheads="1"/>
            </p:cNvSpPr>
            <p:nvPr/>
          </p:nvSpPr>
          <p:spPr bwMode="auto">
            <a:xfrm>
              <a:off x="990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48" name="Rectangle 97"/>
            <p:cNvSpPr>
              <a:spLocks noChangeArrowheads="1"/>
            </p:cNvSpPr>
            <p:nvPr/>
          </p:nvSpPr>
          <p:spPr bwMode="auto">
            <a:xfrm>
              <a:off x="1447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49" name="Rectangle 98"/>
            <p:cNvSpPr>
              <a:spLocks noChangeArrowheads="1"/>
            </p:cNvSpPr>
            <p:nvPr/>
          </p:nvSpPr>
          <p:spPr bwMode="auto">
            <a:xfrm>
              <a:off x="1905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50" name="Rectangle 99"/>
            <p:cNvSpPr>
              <a:spLocks noChangeArrowheads="1"/>
            </p:cNvSpPr>
            <p:nvPr/>
          </p:nvSpPr>
          <p:spPr bwMode="auto">
            <a:xfrm>
              <a:off x="2362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51" name="Rectangle 100"/>
            <p:cNvSpPr>
              <a:spLocks noChangeArrowheads="1"/>
            </p:cNvSpPr>
            <p:nvPr/>
          </p:nvSpPr>
          <p:spPr bwMode="auto">
            <a:xfrm>
              <a:off x="2819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52" name="Rectangle 101"/>
            <p:cNvSpPr>
              <a:spLocks noChangeArrowheads="1"/>
            </p:cNvSpPr>
            <p:nvPr/>
          </p:nvSpPr>
          <p:spPr bwMode="auto">
            <a:xfrm>
              <a:off x="3276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53" name="Rectangle 102"/>
            <p:cNvSpPr>
              <a:spLocks noChangeArrowheads="1"/>
            </p:cNvSpPr>
            <p:nvPr/>
          </p:nvSpPr>
          <p:spPr bwMode="auto">
            <a:xfrm>
              <a:off x="3733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54" name="Rectangle 103"/>
            <p:cNvSpPr>
              <a:spLocks noChangeArrowheads="1"/>
            </p:cNvSpPr>
            <p:nvPr/>
          </p:nvSpPr>
          <p:spPr bwMode="auto">
            <a:xfrm>
              <a:off x="4191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55" name="Rectangle 104"/>
            <p:cNvSpPr>
              <a:spLocks noChangeArrowheads="1"/>
            </p:cNvSpPr>
            <p:nvPr/>
          </p:nvSpPr>
          <p:spPr bwMode="auto">
            <a:xfrm>
              <a:off x="4648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56" name="Rectangle 105"/>
            <p:cNvSpPr>
              <a:spLocks noChangeArrowheads="1"/>
            </p:cNvSpPr>
            <p:nvPr/>
          </p:nvSpPr>
          <p:spPr bwMode="auto">
            <a:xfrm>
              <a:off x="5105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57" name="Rectangle 106"/>
            <p:cNvSpPr>
              <a:spLocks noChangeArrowheads="1"/>
            </p:cNvSpPr>
            <p:nvPr/>
          </p:nvSpPr>
          <p:spPr bwMode="auto">
            <a:xfrm>
              <a:off x="5562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58" name="Rectangle 107"/>
            <p:cNvSpPr>
              <a:spLocks noChangeArrowheads="1"/>
            </p:cNvSpPr>
            <p:nvPr/>
          </p:nvSpPr>
          <p:spPr bwMode="auto">
            <a:xfrm>
              <a:off x="6019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59" name="Rectangle 108"/>
            <p:cNvSpPr>
              <a:spLocks noChangeArrowheads="1"/>
            </p:cNvSpPr>
            <p:nvPr/>
          </p:nvSpPr>
          <p:spPr bwMode="auto">
            <a:xfrm>
              <a:off x="6477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60" name="Rectangle 109"/>
            <p:cNvSpPr>
              <a:spLocks noChangeArrowheads="1"/>
            </p:cNvSpPr>
            <p:nvPr/>
          </p:nvSpPr>
          <p:spPr bwMode="auto">
            <a:xfrm>
              <a:off x="6934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61" name="Rectangle 110"/>
            <p:cNvSpPr>
              <a:spLocks noChangeArrowheads="1"/>
            </p:cNvSpPr>
            <p:nvPr/>
          </p:nvSpPr>
          <p:spPr bwMode="auto">
            <a:xfrm>
              <a:off x="7391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grpSp>
        <p:nvGrpSpPr>
          <p:cNvPr id="5" name="Group 111"/>
          <p:cNvGrpSpPr>
            <a:grpSpLocks/>
          </p:cNvGrpSpPr>
          <p:nvPr/>
        </p:nvGrpSpPr>
        <p:grpSpPr bwMode="auto">
          <a:xfrm>
            <a:off x="3657600" y="3429000"/>
            <a:ext cx="1600200" cy="100013"/>
            <a:chOff x="533400" y="4648200"/>
            <a:chExt cx="7315200" cy="457200"/>
          </a:xfrm>
        </p:grpSpPr>
        <p:sp>
          <p:nvSpPr>
            <p:cNvPr id="21830" name="Rectangle 112"/>
            <p:cNvSpPr>
              <a:spLocks noChangeArrowheads="1"/>
            </p:cNvSpPr>
            <p:nvPr/>
          </p:nvSpPr>
          <p:spPr bwMode="auto">
            <a:xfrm>
              <a:off x="533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31" name="Rectangle 113"/>
            <p:cNvSpPr>
              <a:spLocks noChangeArrowheads="1"/>
            </p:cNvSpPr>
            <p:nvPr/>
          </p:nvSpPr>
          <p:spPr bwMode="auto">
            <a:xfrm>
              <a:off x="990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32" name="Rectangle 114"/>
            <p:cNvSpPr>
              <a:spLocks noChangeArrowheads="1"/>
            </p:cNvSpPr>
            <p:nvPr/>
          </p:nvSpPr>
          <p:spPr bwMode="auto">
            <a:xfrm>
              <a:off x="1447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33" name="Rectangle 115"/>
            <p:cNvSpPr>
              <a:spLocks noChangeArrowheads="1"/>
            </p:cNvSpPr>
            <p:nvPr/>
          </p:nvSpPr>
          <p:spPr bwMode="auto">
            <a:xfrm>
              <a:off x="1905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34" name="Rectangle 116"/>
            <p:cNvSpPr>
              <a:spLocks noChangeArrowheads="1"/>
            </p:cNvSpPr>
            <p:nvPr/>
          </p:nvSpPr>
          <p:spPr bwMode="auto">
            <a:xfrm>
              <a:off x="2362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35" name="Rectangle 117"/>
            <p:cNvSpPr>
              <a:spLocks noChangeArrowheads="1"/>
            </p:cNvSpPr>
            <p:nvPr/>
          </p:nvSpPr>
          <p:spPr bwMode="auto">
            <a:xfrm>
              <a:off x="2819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36" name="Rectangle 118"/>
            <p:cNvSpPr>
              <a:spLocks noChangeArrowheads="1"/>
            </p:cNvSpPr>
            <p:nvPr/>
          </p:nvSpPr>
          <p:spPr bwMode="auto">
            <a:xfrm>
              <a:off x="3276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37" name="Rectangle 119"/>
            <p:cNvSpPr>
              <a:spLocks noChangeArrowheads="1"/>
            </p:cNvSpPr>
            <p:nvPr/>
          </p:nvSpPr>
          <p:spPr bwMode="auto">
            <a:xfrm>
              <a:off x="3733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38" name="Rectangle 120"/>
            <p:cNvSpPr>
              <a:spLocks noChangeArrowheads="1"/>
            </p:cNvSpPr>
            <p:nvPr/>
          </p:nvSpPr>
          <p:spPr bwMode="auto">
            <a:xfrm>
              <a:off x="4191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39" name="Rectangle 121"/>
            <p:cNvSpPr>
              <a:spLocks noChangeArrowheads="1"/>
            </p:cNvSpPr>
            <p:nvPr/>
          </p:nvSpPr>
          <p:spPr bwMode="auto">
            <a:xfrm>
              <a:off x="4648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40" name="Rectangle 122"/>
            <p:cNvSpPr>
              <a:spLocks noChangeArrowheads="1"/>
            </p:cNvSpPr>
            <p:nvPr/>
          </p:nvSpPr>
          <p:spPr bwMode="auto">
            <a:xfrm>
              <a:off x="5105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41" name="Rectangle 123"/>
            <p:cNvSpPr>
              <a:spLocks noChangeArrowheads="1"/>
            </p:cNvSpPr>
            <p:nvPr/>
          </p:nvSpPr>
          <p:spPr bwMode="auto">
            <a:xfrm>
              <a:off x="5562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42" name="Rectangle 124"/>
            <p:cNvSpPr>
              <a:spLocks noChangeArrowheads="1"/>
            </p:cNvSpPr>
            <p:nvPr/>
          </p:nvSpPr>
          <p:spPr bwMode="auto">
            <a:xfrm>
              <a:off x="6019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43" name="Rectangle 125"/>
            <p:cNvSpPr>
              <a:spLocks noChangeArrowheads="1"/>
            </p:cNvSpPr>
            <p:nvPr/>
          </p:nvSpPr>
          <p:spPr bwMode="auto">
            <a:xfrm>
              <a:off x="6477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44" name="Rectangle 126"/>
            <p:cNvSpPr>
              <a:spLocks noChangeArrowheads="1"/>
            </p:cNvSpPr>
            <p:nvPr/>
          </p:nvSpPr>
          <p:spPr bwMode="auto">
            <a:xfrm>
              <a:off x="6934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45" name="Rectangle 127"/>
            <p:cNvSpPr>
              <a:spLocks noChangeArrowheads="1"/>
            </p:cNvSpPr>
            <p:nvPr/>
          </p:nvSpPr>
          <p:spPr bwMode="auto">
            <a:xfrm>
              <a:off x="7391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grpSp>
        <p:nvGrpSpPr>
          <p:cNvPr id="6" name="Group 128"/>
          <p:cNvGrpSpPr>
            <a:grpSpLocks/>
          </p:cNvGrpSpPr>
          <p:nvPr/>
        </p:nvGrpSpPr>
        <p:grpSpPr bwMode="auto">
          <a:xfrm>
            <a:off x="5486400" y="3276600"/>
            <a:ext cx="1600200" cy="109538"/>
            <a:chOff x="533400" y="4648200"/>
            <a:chExt cx="7315200" cy="457200"/>
          </a:xfrm>
        </p:grpSpPr>
        <p:sp>
          <p:nvSpPr>
            <p:cNvPr id="21814" name="Rectangle 129"/>
            <p:cNvSpPr>
              <a:spLocks noChangeArrowheads="1"/>
            </p:cNvSpPr>
            <p:nvPr/>
          </p:nvSpPr>
          <p:spPr bwMode="auto">
            <a:xfrm>
              <a:off x="533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15" name="Rectangle 130"/>
            <p:cNvSpPr>
              <a:spLocks noChangeArrowheads="1"/>
            </p:cNvSpPr>
            <p:nvPr/>
          </p:nvSpPr>
          <p:spPr bwMode="auto">
            <a:xfrm>
              <a:off x="990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16" name="Rectangle 131"/>
            <p:cNvSpPr>
              <a:spLocks noChangeArrowheads="1"/>
            </p:cNvSpPr>
            <p:nvPr/>
          </p:nvSpPr>
          <p:spPr bwMode="auto">
            <a:xfrm>
              <a:off x="1447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17" name="Rectangle 132"/>
            <p:cNvSpPr>
              <a:spLocks noChangeArrowheads="1"/>
            </p:cNvSpPr>
            <p:nvPr/>
          </p:nvSpPr>
          <p:spPr bwMode="auto">
            <a:xfrm>
              <a:off x="1905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18" name="Rectangle 133"/>
            <p:cNvSpPr>
              <a:spLocks noChangeArrowheads="1"/>
            </p:cNvSpPr>
            <p:nvPr/>
          </p:nvSpPr>
          <p:spPr bwMode="auto">
            <a:xfrm>
              <a:off x="2362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19" name="Rectangle 134"/>
            <p:cNvSpPr>
              <a:spLocks noChangeArrowheads="1"/>
            </p:cNvSpPr>
            <p:nvPr/>
          </p:nvSpPr>
          <p:spPr bwMode="auto">
            <a:xfrm>
              <a:off x="2819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20" name="Rectangle 135"/>
            <p:cNvSpPr>
              <a:spLocks noChangeArrowheads="1"/>
            </p:cNvSpPr>
            <p:nvPr/>
          </p:nvSpPr>
          <p:spPr bwMode="auto">
            <a:xfrm>
              <a:off x="3276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21" name="Rectangle 136"/>
            <p:cNvSpPr>
              <a:spLocks noChangeArrowheads="1"/>
            </p:cNvSpPr>
            <p:nvPr/>
          </p:nvSpPr>
          <p:spPr bwMode="auto">
            <a:xfrm>
              <a:off x="3733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22" name="Rectangle 137"/>
            <p:cNvSpPr>
              <a:spLocks noChangeArrowheads="1"/>
            </p:cNvSpPr>
            <p:nvPr/>
          </p:nvSpPr>
          <p:spPr bwMode="auto">
            <a:xfrm>
              <a:off x="4191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23" name="Rectangle 138"/>
            <p:cNvSpPr>
              <a:spLocks noChangeArrowheads="1"/>
            </p:cNvSpPr>
            <p:nvPr/>
          </p:nvSpPr>
          <p:spPr bwMode="auto">
            <a:xfrm>
              <a:off x="4648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24" name="Rectangle 139"/>
            <p:cNvSpPr>
              <a:spLocks noChangeArrowheads="1"/>
            </p:cNvSpPr>
            <p:nvPr/>
          </p:nvSpPr>
          <p:spPr bwMode="auto">
            <a:xfrm>
              <a:off x="5105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25" name="Rectangle 140"/>
            <p:cNvSpPr>
              <a:spLocks noChangeArrowheads="1"/>
            </p:cNvSpPr>
            <p:nvPr/>
          </p:nvSpPr>
          <p:spPr bwMode="auto">
            <a:xfrm>
              <a:off x="5562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26" name="Rectangle 141"/>
            <p:cNvSpPr>
              <a:spLocks noChangeArrowheads="1"/>
            </p:cNvSpPr>
            <p:nvPr/>
          </p:nvSpPr>
          <p:spPr bwMode="auto">
            <a:xfrm>
              <a:off x="6019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27" name="Rectangle 142"/>
            <p:cNvSpPr>
              <a:spLocks noChangeArrowheads="1"/>
            </p:cNvSpPr>
            <p:nvPr/>
          </p:nvSpPr>
          <p:spPr bwMode="auto">
            <a:xfrm>
              <a:off x="6477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28" name="Rectangle 143"/>
            <p:cNvSpPr>
              <a:spLocks noChangeArrowheads="1"/>
            </p:cNvSpPr>
            <p:nvPr/>
          </p:nvSpPr>
          <p:spPr bwMode="auto">
            <a:xfrm>
              <a:off x="6934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29" name="Rectangle 144"/>
            <p:cNvSpPr>
              <a:spLocks noChangeArrowheads="1"/>
            </p:cNvSpPr>
            <p:nvPr/>
          </p:nvSpPr>
          <p:spPr bwMode="auto">
            <a:xfrm>
              <a:off x="7391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grpSp>
        <p:nvGrpSpPr>
          <p:cNvPr id="7" name="Group 145"/>
          <p:cNvGrpSpPr>
            <a:grpSpLocks/>
          </p:cNvGrpSpPr>
          <p:nvPr/>
        </p:nvGrpSpPr>
        <p:grpSpPr bwMode="auto">
          <a:xfrm>
            <a:off x="5486400" y="3429000"/>
            <a:ext cx="1600200" cy="100013"/>
            <a:chOff x="533400" y="4648200"/>
            <a:chExt cx="7315200" cy="457200"/>
          </a:xfrm>
        </p:grpSpPr>
        <p:sp>
          <p:nvSpPr>
            <p:cNvPr id="21798" name="Rectangle 146"/>
            <p:cNvSpPr>
              <a:spLocks noChangeArrowheads="1"/>
            </p:cNvSpPr>
            <p:nvPr/>
          </p:nvSpPr>
          <p:spPr bwMode="auto">
            <a:xfrm>
              <a:off x="533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799" name="Rectangle 147"/>
            <p:cNvSpPr>
              <a:spLocks noChangeArrowheads="1"/>
            </p:cNvSpPr>
            <p:nvPr/>
          </p:nvSpPr>
          <p:spPr bwMode="auto">
            <a:xfrm>
              <a:off x="990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00" name="Rectangle 148"/>
            <p:cNvSpPr>
              <a:spLocks noChangeArrowheads="1"/>
            </p:cNvSpPr>
            <p:nvPr/>
          </p:nvSpPr>
          <p:spPr bwMode="auto">
            <a:xfrm>
              <a:off x="1447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01" name="Rectangle 149"/>
            <p:cNvSpPr>
              <a:spLocks noChangeArrowheads="1"/>
            </p:cNvSpPr>
            <p:nvPr/>
          </p:nvSpPr>
          <p:spPr bwMode="auto">
            <a:xfrm>
              <a:off x="1905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02" name="Rectangle 150"/>
            <p:cNvSpPr>
              <a:spLocks noChangeArrowheads="1"/>
            </p:cNvSpPr>
            <p:nvPr/>
          </p:nvSpPr>
          <p:spPr bwMode="auto">
            <a:xfrm>
              <a:off x="2362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03" name="Rectangle 151"/>
            <p:cNvSpPr>
              <a:spLocks noChangeArrowheads="1"/>
            </p:cNvSpPr>
            <p:nvPr/>
          </p:nvSpPr>
          <p:spPr bwMode="auto">
            <a:xfrm>
              <a:off x="2819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04" name="Rectangle 152"/>
            <p:cNvSpPr>
              <a:spLocks noChangeArrowheads="1"/>
            </p:cNvSpPr>
            <p:nvPr/>
          </p:nvSpPr>
          <p:spPr bwMode="auto">
            <a:xfrm>
              <a:off x="3276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05" name="Rectangle 153"/>
            <p:cNvSpPr>
              <a:spLocks noChangeArrowheads="1"/>
            </p:cNvSpPr>
            <p:nvPr/>
          </p:nvSpPr>
          <p:spPr bwMode="auto">
            <a:xfrm>
              <a:off x="3733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06" name="Rectangle 154"/>
            <p:cNvSpPr>
              <a:spLocks noChangeArrowheads="1"/>
            </p:cNvSpPr>
            <p:nvPr/>
          </p:nvSpPr>
          <p:spPr bwMode="auto">
            <a:xfrm>
              <a:off x="4191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07" name="Rectangle 155"/>
            <p:cNvSpPr>
              <a:spLocks noChangeArrowheads="1"/>
            </p:cNvSpPr>
            <p:nvPr/>
          </p:nvSpPr>
          <p:spPr bwMode="auto">
            <a:xfrm>
              <a:off x="4648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08" name="Rectangle 156"/>
            <p:cNvSpPr>
              <a:spLocks noChangeArrowheads="1"/>
            </p:cNvSpPr>
            <p:nvPr/>
          </p:nvSpPr>
          <p:spPr bwMode="auto">
            <a:xfrm>
              <a:off x="5105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09" name="Rectangle 157"/>
            <p:cNvSpPr>
              <a:spLocks noChangeArrowheads="1"/>
            </p:cNvSpPr>
            <p:nvPr/>
          </p:nvSpPr>
          <p:spPr bwMode="auto">
            <a:xfrm>
              <a:off x="55626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10" name="Rectangle 158"/>
            <p:cNvSpPr>
              <a:spLocks noChangeArrowheads="1"/>
            </p:cNvSpPr>
            <p:nvPr/>
          </p:nvSpPr>
          <p:spPr bwMode="auto">
            <a:xfrm>
              <a:off x="60198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11" name="Rectangle 159"/>
            <p:cNvSpPr>
              <a:spLocks noChangeArrowheads="1"/>
            </p:cNvSpPr>
            <p:nvPr/>
          </p:nvSpPr>
          <p:spPr bwMode="auto">
            <a:xfrm>
              <a:off x="64770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12" name="Rectangle 160"/>
            <p:cNvSpPr>
              <a:spLocks noChangeArrowheads="1"/>
            </p:cNvSpPr>
            <p:nvPr/>
          </p:nvSpPr>
          <p:spPr bwMode="auto">
            <a:xfrm>
              <a:off x="69342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813" name="Rectangle 161"/>
            <p:cNvSpPr>
              <a:spLocks noChangeArrowheads="1"/>
            </p:cNvSpPr>
            <p:nvPr/>
          </p:nvSpPr>
          <p:spPr bwMode="auto">
            <a:xfrm>
              <a:off x="7391400" y="4648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1674" name="Rectangle 395"/>
          <p:cNvSpPr>
            <a:spLocks noChangeArrowheads="1"/>
          </p:cNvSpPr>
          <p:nvPr/>
        </p:nvSpPr>
        <p:spPr bwMode="auto">
          <a:xfrm>
            <a:off x="3886200" y="4267200"/>
            <a:ext cx="6858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4038600" y="4343400"/>
            <a:ext cx="381000" cy="228600"/>
            <a:chOff x="3276600" y="5257800"/>
            <a:chExt cx="2133600" cy="1143000"/>
          </a:xfrm>
        </p:grpSpPr>
        <p:grpSp>
          <p:nvGrpSpPr>
            <p:cNvPr id="9" name="Group 55"/>
            <p:cNvGrpSpPr>
              <a:grpSpLocks/>
            </p:cNvGrpSpPr>
            <p:nvPr/>
          </p:nvGrpSpPr>
          <p:grpSpPr bwMode="auto">
            <a:xfrm>
              <a:off x="3581400" y="5257800"/>
              <a:ext cx="1828800" cy="914400"/>
              <a:chOff x="6096000" y="5257800"/>
              <a:chExt cx="1828800" cy="914400"/>
            </a:xfrm>
          </p:grpSpPr>
          <p:sp>
            <p:nvSpPr>
              <p:cNvPr id="21781" name="Rectangle 49"/>
              <p:cNvSpPr>
                <a:spLocks noChangeArrowheads="1"/>
              </p:cNvSpPr>
              <p:nvPr/>
            </p:nvSpPr>
            <p:spPr bwMode="auto">
              <a:xfrm>
                <a:off x="6096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82" name="Rectangle 50"/>
              <p:cNvSpPr>
                <a:spLocks noChangeArrowheads="1"/>
              </p:cNvSpPr>
              <p:nvPr/>
            </p:nvSpPr>
            <p:spPr bwMode="auto">
              <a:xfrm>
                <a:off x="65532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83" name="Rectangle 51"/>
              <p:cNvSpPr>
                <a:spLocks noChangeArrowheads="1"/>
              </p:cNvSpPr>
              <p:nvPr/>
            </p:nvSpPr>
            <p:spPr bwMode="auto">
              <a:xfrm>
                <a:off x="7010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84" name="Rectangle 52"/>
              <p:cNvSpPr>
                <a:spLocks noChangeArrowheads="1"/>
              </p:cNvSpPr>
              <p:nvPr/>
            </p:nvSpPr>
            <p:spPr bwMode="auto">
              <a:xfrm>
                <a:off x="7467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85" name="Rectangle 53"/>
              <p:cNvSpPr>
                <a:spLocks noChangeArrowheads="1"/>
              </p:cNvSpPr>
              <p:nvPr/>
            </p:nvSpPr>
            <p:spPr bwMode="auto">
              <a:xfrm>
                <a:off x="6096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86" name="Rectangle 54"/>
              <p:cNvSpPr>
                <a:spLocks noChangeArrowheads="1"/>
              </p:cNvSpPr>
              <p:nvPr/>
            </p:nvSpPr>
            <p:spPr bwMode="auto">
              <a:xfrm>
                <a:off x="65532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87" name="Rectangle 55"/>
              <p:cNvSpPr>
                <a:spLocks noChangeArrowheads="1"/>
              </p:cNvSpPr>
              <p:nvPr/>
            </p:nvSpPr>
            <p:spPr bwMode="auto">
              <a:xfrm>
                <a:off x="7010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88" name="Rectangle 56"/>
              <p:cNvSpPr>
                <a:spLocks noChangeArrowheads="1"/>
              </p:cNvSpPr>
              <p:nvPr/>
            </p:nvSpPr>
            <p:spPr bwMode="auto">
              <a:xfrm>
                <a:off x="7467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0" name="Group 57"/>
            <p:cNvGrpSpPr>
              <a:grpSpLocks/>
            </p:cNvGrpSpPr>
            <p:nvPr/>
          </p:nvGrpSpPr>
          <p:grpSpPr bwMode="auto">
            <a:xfrm>
              <a:off x="3276600" y="5486400"/>
              <a:ext cx="1828800" cy="914400"/>
              <a:chOff x="3810000" y="5029200"/>
              <a:chExt cx="1828800" cy="914400"/>
            </a:xfrm>
          </p:grpSpPr>
          <p:sp>
            <p:nvSpPr>
              <p:cNvPr id="21773" name="Rectangle 39"/>
              <p:cNvSpPr>
                <a:spLocks noChangeArrowheads="1"/>
              </p:cNvSpPr>
              <p:nvPr/>
            </p:nvSpPr>
            <p:spPr bwMode="auto">
              <a:xfrm>
                <a:off x="38100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74" name="Rectangle 42"/>
              <p:cNvSpPr>
                <a:spLocks noChangeArrowheads="1"/>
              </p:cNvSpPr>
              <p:nvPr/>
            </p:nvSpPr>
            <p:spPr bwMode="auto">
              <a:xfrm>
                <a:off x="42672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75" name="Rectangle 43"/>
              <p:cNvSpPr>
                <a:spLocks noChangeArrowheads="1"/>
              </p:cNvSpPr>
              <p:nvPr/>
            </p:nvSpPr>
            <p:spPr bwMode="auto">
              <a:xfrm>
                <a:off x="47244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76" name="Rectangle 44"/>
              <p:cNvSpPr>
                <a:spLocks noChangeArrowheads="1"/>
              </p:cNvSpPr>
              <p:nvPr/>
            </p:nvSpPr>
            <p:spPr bwMode="auto">
              <a:xfrm>
                <a:off x="51816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77" name="Rectangle 45"/>
              <p:cNvSpPr>
                <a:spLocks noChangeArrowheads="1"/>
              </p:cNvSpPr>
              <p:nvPr/>
            </p:nvSpPr>
            <p:spPr bwMode="auto">
              <a:xfrm>
                <a:off x="38100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78" name="Rectangle 46"/>
              <p:cNvSpPr>
                <a:spLocks noChangeArrowheads="1"/>
              </p:cNvSpPr>
              <p:nvPr/>
            </p:nvSpPr>
            <p:spPr bwMode="auto">
              <a:xfrm>
                <a:off x="42672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79" name="Rectangle 47"/>
              <p:cNvSpPr>
                <a:spLocks noChangeArrowheads="1"/>
              </p:cNvSpPr>
              <p:nvPr/>
            </p:nvSpPr>
            <p:spPr bwMode="auto">
              <a:xfrm>
                <a:off x="47244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80" name="Rectangle 48"/>
              <p:cNvSpPr>
                <a:spLocks noChangeArrowheads="1"/>
              </p:cNvSpPr>
              <p:nvPr/>
            </p:nvSpPr>
            <p:spPr bwMode="auto">
              <a:xfrm>
                <a:off x="51816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21512" name="Rectangle 422"/>
          <p:cNvSpPr>
            <a:spLocks noChangeArrowheads="1"/>
          </p:cNvSpPr>
          <p:nvPr/>
        </p:nvSpPr>
        <p:spPr bwMode="auto">
          <a:xfrm>
            <a:off x="2362200" y="4876800"/>
            <a:ext cx="5334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13" name="Rectangle 423"/>
          <p:cNvSpPr>
            <a:spLocks noChangeArrowheads="1"/>
          </p:cNvSpPr>
          <p:nvPr/>
        </p:nvSpPr>
        <p:spPr bwMode="auto">
          <a:xfrm>
            <a:off x="2971800" y="4876800"/>
            <a:ext cx="5334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16" name="Rectangle 419"/>
          <p:cNvSpPr>
            <a:spLocks noChangeArrowheads="1"/>
          </p:cNvSpPr>
          <p:nvPr/>
        </p:nvSpPr>
        <p:spPr bwMode="auto">
          <a:xfrm>
            <a:off x="1752600" y="4876800"/>
            <a:ext cx="5334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17" name="Rectangle 418"/>
          <p:cNvSpPr>
            <a:spLocks noChangeArrowheads="1"/>
          </p:cNvSpPr>
          <p:nvPr/>
        </p:nvSpPr>
        <p:spPr bwMode="auto">
          <a:xfrm>
            <a:off x="2971800" y="4267200"/>
            <a:ext cx="5334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18" name="Rectangle 417"/>
          <p:cNvSpPr>
            <a:spLocks noChangeArrowheads="1"/>
          </p:cNvSpPr>
          <p:nvPr/>
        </p:nvSpPr>
        <p:spPr bwMode="auto">
          <a:xfrm>
            <a:off x="2362200" y="4267200"/>
            <a:ext cx="5334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519" name="Rectangle 416"/>
          <p:cNvSpPr>
            <a:spLocks noChangeArrowheads="1"/>
          </p:cNvSpPr>
          <p:nvPr/>
        </p:nvSpPr>
        <p:spPr bwMode="auto">
          <a:xfrm>
            <a:off x="1752600" y="4267200"/>
            <a:ext cx="5334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1828800" y="4343400"/>
            <a:ext cx="381000" cy="381000"/>
            <a:chOff x="533400" y="5257800"/>
            <a:chExt cx="1828800" cy="1828800"/>
          </a:xfrm>
        </p:grpSpPr>
        <p:sp>
          <p:nvSpPr>
            <p:cNvPr id="21657" name="Rectangle 22"/>
            <p:cNvSpPr>
              <a:spLocks noChangeArrowheads="1"/>
            </p:cNvSpPr>
            <p:nvPr/>
          </p:nvSpPr>
          <p:spPr bwMode="auto">
            <a:xfrm>
              <a:off x="5334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58" name="Rectangle 23"/>
            <p:cNvSpPr>
              <a:spLocks noChangeArrowheads="1"/>
            </p:cNvSpPr>
            <p:nvPr/>
          </p:nvSpPr>
          <p:spPr bwMode="auto">
            <a:xfrm>
              <a:off x="9906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59" name="Rectangle 24"/>
            <p:cNvSpPr>
              <a:spLocks noChangeArrowheads="1"/>
            </p:cNvSpPr>
            <p:nvPr/>
          </p:nvSpPr>
          <p:spPr bwMode="auto">
            <a:xfrm>
              <a:off x="14478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60" name="Rectangle 25"/>
            <p:cNvSpPr>
              <a:spLocks noChangeArrowheads="1"/>
            </p:cNvSpPr>
            <p:nvPr/>
          </p:nvSpPr>
          <p:spPr bwMode="auto">
            <a:xfrm>
              <a:off x="19050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61" name="Rectangle 26"/>
            <p:cNvSpPr>
              <a:spLocks noChangeArrowheads="1"/>
            </p:cNvSpPr>
            <p:nvPr/>
          </p:nvSpPr>
          <p:spPr bwMode="auto">
            <a:xfrm>
              <a:off x="5334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62" name="Rectangle 27"/>
            <p:cNvSpPr>
              <a:spLocks noChangeArrowheads="1"/>
            </p:cNvSpPr>
            <p:nvPr/>
          </p:nvSpPr>
          <p:spPr bwMode="auto">
            <a:xfrm>
              <a:off x="9906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63" name="Rectangle 28"/>
            <p:cNvSpPr>
              <a:spLocks noChangeArrowheads="1"/>
            </p:cNvSpPr>
            <p:nvPr/>
          </p:nvSpPr>
          <p:spPr bwMode="auto">
            <a:xfrm>
              <a:off x="14478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64" name="Rectangle 29"/>
            <p:cNvSpPr>
              <a:spLocks noChangeArrowheads="1"/>
            </p:cNvSpPr>
            <p:nvPr/>
          </p:nvSpPr>
          <p:spPr bwMode="auto">
            <a:xfrm>
              <a:off x="19050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65" name="Rectangle 30"/>
            <p:cNvSpPr>
              <a:spLocks noChangeArrowheads="1"/>
            </p:cNvSpPr>
            <p:nvPr/>
          </p:nvSpPr>
          <p:spPr bwMode="auto">
            <a:xfrm>
              <a:off x="5334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66" name="Rectangle 31"/>
            <p:cNvSpPr>
              <a:spLocks noChangeArrowheads="1"/>
            </p:cNvSpPr>
            <p:nvPr/>
          </p:nvSpPr>
          <p:spPr bwMode="auto">
            <a:xfrm>
              <a:off x="9906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67" name="Rectangle 32"/>
            <p:cNvSpPr>
              <a:spLocks noChangeArrowheads="1"/>
            </p:cNvSpPr>
            <p:nvPr/>
          </p:nvSpPr>
          <p:spPr bwMode="auto">
            <a:xfrm>
              <a:off x="14478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68" name="Rectangle 33"/>
            <p:cNvSpPr>
              <a:spLocks noChangeArrowheads="1"/>
            </p:cNvSpPr>
            <p:nvPr/>
          </p:nvSpPr>
          <p:spPr bwMode="auto">
            <a:xfrm>
              <a:off x="19050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69" name="Rectangle 34"/>
            <p:cNvSpPr>
              <a:spLocks noChangeArrowheads="1"/>
            </p:cNvSpPr>
            <p:nvPr/>
          </p:nvSpPr>
          <p:spPr bwMode="auto">
            <a:xfrm>
              <a:off x="5334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70" name="Rectangle 35"/>
            <p:cNvSpPr>
              <a:spLocks noChangeArrowheads="1"/>
            </p:cNvSpPr>
            <p:nvPr/>
          </p:nvSpPr>
          <p:spPr bwMode="auto">
            <a:xfrm>
              <a:off x="9906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71" name="Rectangle 36"/>
            <p:cNvSpPr>
              <a:spLocks noChangeArrowheads="1"/>
            </p:cNvSpPr>
            <p:nvPr/>
          </p:nvSpPr>
          <p:spPr bwMode="auto">
            <a:xfrm>
              <a:off x="14478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72" name="Rectangle 37"/>
            <p:cNvSpPr>
              <a:spLocks noChangeArrowheads="1"/>
            </p:cNvSpPr>
            <p:nvPr/>
          </p:nvSpPr>
          <p:spPr bwMode="auto">
            <a:xfrm>
              <a:off x="19050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grpSp>
        <p:nvGrpSpPr>
          <p:cNvPr id="27" name="Group 162"/>
          <p:cNvGrpSpPr>
            <a:grpSpLocks/>
          </p:cNvGrpSpPr>
          <p:nvPr/>
        </p:nvGrpSpPr>
        <p:grpSpPr bwMode="auto">
          <a:xfrm>
            <a:off x="2438400" y="4343400"/>
            <a:ext cx="381000" cy="381000"/>
            <a:chOff x="533400" y="5257800"/>
            <a:chExt cx="1828800" cy="1828800"/>
          </a:xfrm>
        </p:grpSpPr>
        <p:sp>
          <p:nvSpPr>
            <p:cNvPr id="21641" name="Rectangle 163"/>
            <p:cNvSpPr>
              <a:spLocks noChangeArrowheads="1"/>
            </p:cNvSpPr>
            <p:nvPr/>
          </p:nvSpPr>
          <p:spPr bwMode="auto">
            <a:xfrm>
              <a:off x="5334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42" name="Rectangle 164"/>
            <p:cNvSpPr>
              <a:spLocks noChangeArrowheads="1"/>
            </p:cNvSpPr>
            <p:nvPr/>
          </p:nvSpPr>
          <p:spPr bwMode="auto">
            <a:xfrm>
              <a:off x="9906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43" name="Rectangle 165"/>
            <p:cNvSpPr>
              <a:spLocks noChangeArrowheads="1"/>
            </p:cNvSpPr>
            <p:nvPr/>
          </p:nvSpPr>
          <p:spPr bwMode="auto">
            <a:xfrm>
              <a:off x="14478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44" name="Rectangle 166"/>
            <p:cNvSpPr>
              <a:spLocks noChangeArrowheads="1"/>
            </p:cNvSpPr>
            <p:nvPr/>
          </p:nvSpPr>
          <p:spPr bwMode="auto">
            <a:xfrm>
              <a:off x="19050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45" name="Rectangle 167"/>
            <p:cNvSpPr>
              <a:spLocks noChangeArrowheads="1"/>
            </p:cNvSpPr>
            <p:nvPr/>
          </p:nvSpPr>
          <p:spPr bwMode="auto">
            <a:xfrm>
              <a:off x="5334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46" name="Rectangle 168"/>
            <p:cNvSpPr>
              <a:spLocks noChangeArrowheads="1"/>
            </p:cNvSpPr>
            <p:nvPr/>
          </p:nvSpPr>
          <p:spPr bwMode="auto">
            <a:xfrm>
              <a:off x="9906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47" name="Rectangle 169"/>
            <p:cNvSpPr>
              <a:spLocks noChangeArrowheads="1"/>
            </p:cNvSpPr>
            <p:nvPr/>
          </p:nvSpPr>
          <p:spPr bwMode="auto">
            <a:xfrm>
              <a:off x="14478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48" name="Rectangle 170"/>
            <p:cNvSpPr>
              <a:spLocks noChangeArrowheads="1"/>
            </p:cNvSpPr>
            <p:nvPr/>
          </p:nvSpPr>
          <p:spPr bwMode="auto">
            <a:xfrm>
              <a:off x="19050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49" name="Rectangle 171"/>
            <p:cNvSpPr>
              <a:spLocks noChangeArrowheads="1"/>
            </p:cNvSpPr>
            <p:nvPr/>
          </p:nvSpPr>
          <p:spPr bwMode="auto">
            <a:xfrm>
              <a:off x="5334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50" name="Rectangle 172"/>
            <p:cNvSpPr>
              <a:spLocks noChangeArrowheads="1"/>
            </p:cNvSpPr>
            <p:nvPr/>
          </p:nvSpPr>
          <p:spPr bwMode="auto">
            <a:xfrm>
              <a:off x="9906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51" name="Rectangle 173"/>
            <p:cNvSpPr>
              <a:spLocks noChangeArrowheads="1"/>
            </p:cNvSpPr>
            <p:nvPr/>
          </p:nvSpPr>
          <p:spPr bwMode="auto">
            <a:xfrm>
              <a:off x="14478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52" name="Rectangle 174"/>
            <p:cNvSpPr>
              <a:spLocks noChangeArrowheads="1"/>
            </p:cNvSpPr>
            <p:nvPr/>
          </p:nvSpPr>
          <p:spPr bwMode="auto">
            <a:xfrm>
              <a:off x="19050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53" name="Rectangle 175"/>
            <p:cNvSpPr>
              <a:spLocks noChangeArrowheads="1"/>
            </p:cNvSpPr>
            <p:nvPr/>
          </p:nvSpPr>
          <p:spPr bwMode="auto">
            <a:xfrm>
              <a:off x="5334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54" name="Rectangle 176"/>
            <p:cNvSpPr>
              <a:spLocks noChangeArrowheads="1"/>
            </p:cNvSpPr>
            <p:nvPr/>
          </p:nvSpPr>
          <p:spPr bwMode="auto">
            <a:xfrm>
              <a:off x="9906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55" name="Rectangle 177"/>
            <p:cNvSpPr>
              <a:spLocks noChangeArrowheads="1"/>
            </p:cNvSpPr>
            <p:nvPr/>
          </p:nvSpPr>
          <p:spPr bwMode="auto">
            <a:xfrm>
              <a:off x="14478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56" name="Rectangle 178"/>
            <p:cNvSpPr>
              <a:spLocks noChangeArrowheads="1"/>
            </p:cNvSpPr>
            <p:nvPr/>
          </p:nvSpPr>
          <p:spPr bwMode="auto">
            <a:xfrm>
              <a:off x="19050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grpSp>
        <p:nvGrpSpPr>
          <p:cNvPr id="28" name="Group 179"/>
          <p:cNvGrpSpPr>
            <a:grpSpLocks/>
          </p:cNvGrpSpPr>
          <p:nvPr/>
        </p:nvGrpSpPr>
        <p:grpSpPr bwMode="auto">
          <a:xfrm>
            <a:off x="1828800" y="4953000"/>
            <a:ext cx="381000" cy="381000"/>
            <a:chOff x="533400" y="5257800"/>
            <a:chExt cx="1828800" cy="1828800"/>
          </a:xfrm>
        </p:grpSpPr>
        <p:sp>
          <p:nvSpPr>
            <p:cNvPr id="21625" name="Rectangle 180"/>
            <p:cNvSpPr>
              <a:spLocks noChangeArrowheads="1"/>
            </p:cNvSpPr>
            <p:nvPr/>
          </p:nvSpPr>
          <p:spPr bwMode="auto">
            <a:xfrm>
              <a:off x="5334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26" name="Rectangle 181"/>
            <p:cNvSpPr>
              <a:spLocks noChangeArrowheads="1"/>
            </p:cNvSpPr>
            <p:nvPr/>
          </p:nvSpPr>
          <p:spPr bwMode="auto">
            <a:xfrm>
              <a:off x="9906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27" name="Rectangle 182"/>
            <p:cNvSpPr>
              <a:spLocks noChangeArrowheads="1"/>
            </p:cNvSpPr>
            <p:nvPr/>
          </p:nvSpPr>
          <p:spPr bwMode="auto">
            <a:xfrm>
              <a:off x="14478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28" name="Rectangle 183"/>
            <p:cNvSpPr>
              <a:spLocks noChangeArrowheads="1"/>
            </p:cNvSpPr>
            <p:nvPr/>
          </p:nvSpPr>
          <p:spPr bwMode="auto">
            <a:xfrm>
              <a:off x="19050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29" name="Rectangle 184"/>
            <p:cNvSpPr>
              <a:spLocks noChangeArrowheads="1"/>
            </p:cNvSpPr>
            <p:nvPr/>
          </p:nvSpPr>
          <p:spPr bwMode="auto">
            <a:xfrm>
              <a:off x="5334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30" name="Rectangle 185"/>
            <p:cNvSpPr>
              <a:spLocks noChangeArrowheads="1"/>
            </p:cNvSpPr>
            <p:nvPr/>
          </p:nvSpPr>
          <p:spPr bwMode="auto">
            <a:xfrm>
              <a:off x="9906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31" name="Rectangle 186"/>
            <p:cNvSpPr>
              <a:spLocks noChangeArrowheads="1"/>
            </p:cNvSpPr>
            <p:nvPr/>
          </p:nvSpPr>
          <p:spPr bwMode="auto">
            <a:xfrm>
              <a:off x="14478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32" name="Rectangle 187"/>
            <p:cNvSpPr>
              <a:spLocks noChangeArrowheads="1"/>
            </p:cNvSpPr>
            <p:nvPr/>
          </p:nvSpPr>
          <p:spPr bwMode="auto">
            <a:xfrm>
              <a:off x="19050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33" name="Rectangle 188"/>
            <p:cNvSpPr>
              <a:spLocks noChangeArrowheads="1"/>
            </p:cNvSpPr>
            <p:nvPr/>
          </p:nvSpPr>
          <p:spPr bwMode="auto">
            <a:xfrm>
              <a:off x="5334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34" name="Rectangle 189"/>
            <p:cNvSpPr>
              <a:spLocks noChangeArrowheads="1"/>
            </p:cNvSpPr>
            <p:nvPr/>
          </p:nvSpPr>
          <p:spPr bwMode="auto">
            <a:xfrm>
              <a:off x="9906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35" name="Rectangle 190"/>
            <p:cNvSpPr>
              <a:spLocks noChangeArrowheads="1"/>
            </p:cNvSpPr>
            <p:nvPr/>
          </p:nvSpPr>
          <p:spPr bwMode="auto">
            <a:xfrm>
              <a:off x="14478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36" name="Rectangle 191"/>
            <p:cNvSpPr>
              <a:spLocks noChangeArrowheads="1"/>
            </p:cNvSpPr>
            <p:nvPr/>
          </p:nvSpPr>
          <p:spPr bwMode="auto">
            <a:xfrm>
              <a:off x="19050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37" name="Rectangle 192"/>
            <p:cNvSpPr>
              <a:spLocks noChangeArrowheads="1"/>
            </p:cNvSpPr>
            <p:nvPr/>
          </p:nvSpPr>
          <p:spPr bwMode="auto">
            <a:xfrm>
              <a:off x="5334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38" name="Rectangle 193"/>
            <p:cNvSpPr>
              <a:spLocks noChangeArrowheads="1"/>
            </p:cNvSpPr>
            <p:nvPr/>
          </p:nvSpPr>
          <p:spPr bwMode="auto">
            <a:xfrm>
              <a:off x="9906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39" name="Rectangle 194"/>
            <p:cNvSpPr>
              <a:spLocks noChangeArrowheads="1"/>
            </p:cNvSpPr>
            <p:nvPr/>
          </p:nvSpPr>
          <p:spPr bwMode="auto">
            <a:xfrm>
              <a:off x="14478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40" name="Rectangle 195"/>
            <p:cNvSpPr>
              <a:spLocks noChangeArrowheads="1"/>
            </p:cNvSpPr>
            <p:nvPr/>
          </p:nvSpPr>
          <p:spPr bwMode="auto">
            <a:xfrm>
              <a:off x="19050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grpSp>
        <p:nvGrpSpPr>
          <p:cNvPr id="29" name="Group 196"/>
          <p:cNvGrpSpPr>
            <a:grpSpLocks/>
          </p:cNvGrpSpPr>
          <p:nvPr/>
        </p:nvGrpSpPr>
        <p:grpSpPr bwMode="auto">
          <a:xfrm>
            <a:off x="2438400" y="4953000"/>
            <a:ext cx="381000" cy="381000"/>
            <a:chOff x="533400" y="5257800"/>
            <a:chExt cx="1828800" cy="1828800"/>
          </a:xfrm>
        </p:grpSpPr>
        <p:sp>
          <p:nvSpPr>
            <p:cNvPr id="21609" name="Rectangle 197"/>
            <p:cNvSpPr>
              <a:spLocks noChangeArrowheads="1"/>
            </p:cNvSpPr>
            <p:nvPr/>
          </p:nvSpPr>
          <p:spPr bwMode="auto">
            <a:xfrm>
              <a:off x="5334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10" name="Rectangle 198"/>
            <p:cNvSpPr>
              <a:spLocks noChangeArrowheads="1"/>
            </p:cNvSpPr>
            <p:nvPr/>
          </p:nvSpPr>
          <p:spPr bwMode="auto">
            <a:xfrm>
              <a:off x="9906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11" name="Rectangle 199"/>
            <p:cNvSpPr>
              <a:spLocks noChangeArrowheads="1"/>
            </p:cNvSpPr>
            <p:nvPr/>
          </p:nvSpPr>
          <p:spPr bwMode="auto">
            <a:xfrm>
              <a:off x="14478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12" name="Rectangle 200"/>
            <p:cNvSpPr>
              <a:spLocks noChangeArrowheads="1"/>
            </p:cNvSpPr>
            <p:nvPr/>
          </p:nvSpPr>
          <p:spPr bwMode="auto">
            <a:xfrm>
              <a:off x="19050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13" name="Rectangle 201"/>
            <p:cNvSpPr>
              <a:spLocks noChangeArrowheads="1"/>
            </p:cNvSpPr>
            <p:nvPr/>
          </p:nvSpPr>
          <p:spPr bwMode="auto">
            <a:xfrm>
              <a:off x="5334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14" name="Rectangle 202"/>
            <p:cNvSpPr>
              <a:spLocks noChangeArrowheads="1"/>
            </p:cNvSpPr>
            <p:nvPr/>
          </p:nvSpPr>
          <p:spPr bwMode="auto">
            <a:xfrm>
              <a:off x="9906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15" name="Rectangle 203"/>
            <p:cNvSpPr>
              <a:spLocks noChangeArrowheads="1"/>
            </p:cNvSpPr>
            <p:nvPr/>
          </p:nvSpPr>
          <p:spPr bwMode="auto">
            <a:xfrm>
              <a:off x="14478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16" name="Rectangle 204"/>
            <p:cNvSpPr>
              <a:spLocks noChangeArrowheads="1"/>
            </p:cNvSpPr>
            <p:nvPr/>
          </p:nvSpPr>
          <p:spPr bwMode="auto">
            <a:xfrm>
              <a:off x="19050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17" name="Rectangle 205"/>
            <p:cNvSpPr>
              <a:spLocks noChangeArrowheads="1"/>
            </p:cNvSpPr>
            <p:nvPr/>
          </p:nvSpPr>
          <p:spPr bwMode="auto">
            <a:xfrm>
              <a:off x="5334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18" name="Rectangle 206"/>
            <p:cNvSpPr>
              <a:spLocks noChangeArrowheads="1"/>
            </p:cNvSpPr>
            <p:nvPr/>
          </p:nvSpPr>
          <p:spPr bwMode="auto">
            <a:xfrm>
              <a:off x="9906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19" name="Rectangle 207"/>
            <p:cNvSpPr>
              <a:spLocks noChangeArrowheads="1"/>
            </p:cNvSpPr>
            <p:nvPr/>
          </p:nvSpPr>
          <p:spPr bwMode="auto">
            <a:xfrm>
              <a:off x="14478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20" name="Rectangle 208"/>
            <p:cNvSpPr>
              <a:spLocks noChangeArrowheads="1"/>
            </p:cNvSpPr>
            <p:nvPr/>
          </p:nvSpPr>
          <p:spPr bwMode="auto">
            <a:xfrm>
              <a:off x="19050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21" name="Rectangle 209"/>
            <p:cNvSpPr>
              <a:spLocks noChangeArrowheads="1"/>
            </p:cNvSpPr>
            <p:nvPr/>
          </p:nvSpPr>
          <p:spPr bwMode="auto">
            <a:xfrm>
              <a:off x="5334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22" name="Rectangle 210"/>
            <p:cNvSpPr>
              <a:spLocks noChangeArrowheads="1"/>
            </p:cNvSpPr>
            <p:nvPr/>
          </p:nvSpPr>
          <p:spPr bwMode="auto">
            <a:xfrm>
              <a:off x="9906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23" name="Rectangle 211"/>
            <p:cNvSpPr>
              <a:spLocks noChangeArrowheads="1"/>
            </p:cNvSpPr>
            <p:nvPr/>
          </p:nvSpPr>
          <p:spPr bwMode="auto">
            <a:xfrm>
              <a:off x="14478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24" name="Rectangle 212"/>
            <p:cNvSpPr>
              <a:spLocks noChangeArrowheads="1"/>
            </p:cNvSpPr>
            <p:nvPr/>
          </p:nvSpPr>
          <p:spPr bwMode="auto">
            <a:xfrm>
              <a:off x="19050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grpSp>
        <p:nvGrpSpPr>
          <p:cNvPr id="30" name="Group 213"/>
          <p:cNvGrpSpPr>
            <a:grpSpLocks/>
          </p:cNvGrpSpPr>
          <p:nvPr/>
        </p:nvGrpSpPr>
        <p:grpSpPr bwMode="auto">
          <a:xfrm>
            <a:off x="3048000" y="4343400"/>
            <a:ext cx="381000" cy="381000"/>
            <a:chOff x="533400" y="5257800"/>
            <a:chExt cx="1828800" cy="1828800"/>
          </a:xfrm>
        </p:grpSpPr>
        <p:sp>
          <p:nvSpPr>
            <p:cNvPr id="21593" name="Rectangle 214"/>
            <p:cNvSpPr>
              <a:spLocks noChangeArrowheads="1"/>
            </p:cNvSpPr>
            <p:nvPr/>
          </p:nvSpPr>
          <p:spPr bwMode="auto">
            <a:xfrm>
              <a:off x="5334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94" name="Rectangle 215"/>
            <p:cNvSpPr>
              <a:spLocks noChangeArrowheads="1"/>
            </p:cNvSpPr>
            <p:nvPr/>
          </p:nvSpPr>
          <p:spPr bwMode="auto">
            <a:xfrm>
              <a:off x="9906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95" name="Rectangle 216"/>
            <p:cNvSpPr>
              <a:spLocks noChangeArrowheads="1"/>
            </p:cNvSpPr>
            <p:nvPr/>
          </p:nvSpPr>
          <p:spPr bwMode="auto">
            <a:xfrm>
              <a:off x="14478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96" name="Rectangle 217"/>
            <p:cNvSpPr>
              <a:spLocks noChangeArrowheads="1"/>
            </p:cNvSpPr>
            <p:nvPr/>
          </p:nvSpPr>
          <p:spPr bwMode="auto">
            <a:xfrm>
              <a:off x="19050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97" name="Rectangle 218"/>
            <p:cNvSpPr>
              <a:spLocks noChangeArrowheads="1"/>
            </p:cNvSpPr>
            <p:nvPr/>
          </p:nvSpPr>
          <p:spPr bwMode="auto">
            <a:xfrm>
              <a:off x="5334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98" name="Rectangle 219"/>
            <p:cNvSpPr>
              <a:spLocks noChangeArrowheads="1"/>
            </p:cNvSpPr>
            <p:nvPr/>
          </p:nvSpPr>
          <p:spPr bwMode="auto">
            <a:xfrm>
              <a:off x="9906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99" name="Rectangle 220"/>
            <p:cNvSpPr>
              <a:spLocks noChangeArrowheads="1"/>
            </p:cNvSpPr>
            <p:nvPr/>
          </p:nvSpPr>
          <p:spPr bwMode="auto">
            <a:xfrm>
              <a:off x="14478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00" name="Rectangle 221"/>
            <p:cNvSpPr>
              <a:spLocks noChangeArrowheads="1"/>
            </p:cNvSpPr>
            <p:nvPr/>
          </p:nvSpPr>
          <p:spPr bwMode="auto">
            <a:xfrm>
              <a:off x="19050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01" name="Rectangle 222"/>
            <p:cNvSpPr>
              <a:spLocks noChangeArrowheads="1"/>
            </p:cNvSpPr>
            <p:nvPr/>
          </p:nvSpPr>
          <p:spPr bwMode="auto">
            <a:xfrm>
              <a:off x="5334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02" name="Rectangle 223"/>
            <p:cNvSpPr>
              <a:spLocks noChangeArrowheads="1"/>
            </p:cNvSpPr>
            <p:nvPr/>
          </p:nvSpPr>
          <p:spPr bwMode="auto">
            <a:xfrm>
              <a:off x="9906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03" name="Rectangle 224"/>
            <p:cNvSpPr>
              <a:spLocks noChangeArrowheads="1"/>
            </p:cNvSpPr>
            <p:nvPr/>
          </p:nvSpPr>
          <p:spPr bwMode="auto">
            <a:xfrm>
              <a:off x="14478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04" name="Rectangle 225"/>
            <p:cNvSpPr>
              <a:spLocks noChangeArrowheads="1"/>
            </p:cNvSpPr>
            <p:nvPr/>
          </p:nvSpPr>
          <p:spPr bwMode="auto">
            <a:xfrm>
              <a:off x="19050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05" name="Rectangle 226"/>
            <p:cNvSpPr>
              <a:spLocks noChangeArrowheads="1"/>
            </p:cNvSpPr>
            <p:nvPr/>
          </p:nvSpPr>
          <p:spPr bwMode="auto">
            <a:xfrm>
              <a:off x="5334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06" name="Rectangle 227"/>
            <p:cNvSpPr>
              <a:spLocks noChangeArrowheads="1"/>
            </p:cNvSpPr>
            <p:nvPr/>
          </p:nvSpPr>
          <p:spPr bwMode="auto">
            <a:xfrm>
              <a:off x="9906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07" name="Rectangle 228"/>
            <p:cNvSpPr>
              <a:spLocks noChangeArrowheads="1"/>
            </p:cNvSpPr>
            <p:nvPr/>
          </p:nvSpPr>
          <p:spPr bwMode="auto">
            <a:xfrm>
              <a:off x="14478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608" name="Rectangle 229"/>
            <p:cNvSpPr>
              <a:spLocks noChangeArrowheads="1"/>
            </p:cNvSpPr>
            <p:nvPr/>
          </p:nvSpPr>
          <p:spPr bwMode="auto">
            <a:xfrm>
              <a:off x="19050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grpSp>
        <p:nvGrpSpPr>
          <p:cNvPr id="31" name="Group 230"/>
          <p:cNvGrpSpPr>
            <a:grpSpLocks/>
          </p:cNvGrpSpPr>
          <p:nvPr/>
        </p:nvGrpSpPr>
        <p:grpSpPr bwMode="auto">
          <a:xfrm>
            <a:off x="3048000" y="4953000"/>
            <a:ext cx="381000" cy="381000"/>
            <a:chOff x="533400" y="5257800"/>
            <a:chExt cx="1828800" cy="1828800"/>
          </a:xfrm>
        </p:grpSpPr>
        <p:sp>
          <p:nvSpPr>
            <p:cNvPr id="21577" name="Rectangle 231"/>
            <p:cNvSpPr>
              <a:spLocks noChangeArrowheads="1"/>
            </p:cNvSpPr>
            <p:nvPr/>
          </p:nvSpPr>
          <p:spPr bwMode="auto">
            <a:xfrm>
              <a:off x="5334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78" name="Rectangle 232"/>
            <p:cNvSpPr>
              <a:spLocks noChangeArrowheads="1"/>
            </p:cNvSpPr>
            <p:nvPr/>
          </p:nvSpPr>
          <p:spPr bwMode="auto">
            <a:xfrm>
              <a:off x="9906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79" name="Rectangle 233"/>
            <p:cNvSpPr>
              <a:spLocks noChangeArrowheads="1"/>
            </p:cNvSpPr>
            <p:nvPr/>
          </p:nvSpPr>
          <p:spPr bwMode="auto">
            <a:xfrm>
              <a:off x="14478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80" name="Rectangle 234"/>
            <p:cNvSpPr>
              <a:spLocks noChangeArrowheads="1"/>
            </p:cNvSpPr>
            <p:nvPr/>
          </p:nvSpPr>
          <p:spPr bwMode="auto">
            <a:xfrm>
              <a:off x="1905000" y="52578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81" name="Rectangle 235"/>
            <p:cNvSpPr>
              <a:spLocks noChangeArrowheads="1"/>
            </p:cNvSpPr>
            <p:nvPr/>
          </p:nvSpPr>
          <p:spPr bwMode="auto">
            <a:xfrm>
              <a:off x="5334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82" name="Rectangle 236"/>
            <p:cNvSpPr>
              <a:spLocks noChangeArrowheads="1"/>
            </p:cNvSpPr>
            <p:nvPr/>
          </p:nvSpPr>
          <p:spPr bwMode="auto">
            <a:xfrm>
              <a:off x="9906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83" name="Rectangle 237"/>
            <p:cNvSpPr>
              <a:spLocks noChangeArrowheads="1"/>
            </p:cNvSpPr>
            <p:nvPr/>
          </p:nvSpPr>
          <p:spPr bwMode="auto">
            <a:xfrm>
              <a:off x="14478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84" name="Rectangle 238"/>
            <p:cNvSpPr>
              <a:spLocks noChangeArrowheads="1"/>
            </p:cNvSpPr>
            <p:nvPr/>
          </p:nvSpPr>
          <p:spPr bwMode="auto">
            <a:xfrm>
              <a:off x="1905000" y="57150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85" name="Rectangle 239"/>
            <p:cNvSpPr>
              <a:spLocks noChangeArrowheads="1"/>
            </p:cNvSpPr>
            <p:nvPr/>
          </p:nvSpPr>
          <p:spPr bwMode="auto">
            <a:xfrm>
              <a:off x="5334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86" name="Rectangle 240"/>
            <p:cNvSpPr>
              <a:spLocks noChangeArrowheads="1"/>
            </p:cNvSpPr>
            <p:nvPr/>
          </p:nvSpPr>
          <p:spPr bwMode="auto">
            <a:xfrm>
              <a:off x="9906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87" name="Rectangle 241"/>
            <p:cNvSpPr>
              <a:spLocks noChangeArrowheads="1"/>
            </p:cNvSpPr>
            <p:nvPr/>
          </p:nvSpPr>
          <p:spPr bwMode="auto">
            <a:xfrm>
              <a:off x="14478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88" name="Rectangle 242"/>
            <p:cNvSpPr>
              <a:spLocks noChangeArrowheads="1"/>
            </p:cNvSpPr>
            <p:nvPr/>
          </p:nvSpPr>
          <p:spPr bwMode="auto">
            <a:xfrm>
              <a:off x="1905000" y="61722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89" name="Rectangle 243"/>
            <p:cNvSpPr>
              <a:spLocks noChangeArrowheads="1"/>
            </p:cNvSpPr>
            <p:nvPr/>
          </p:nvSpPr>
          <p:spPr bwMode="auto">
            <a:xfrm>
              <a:off x="5334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90" name="Rectangle 244"/>
            <p:cNvSpPr>
              <a:spLocks noChangeArrowheads="1"/>
            </p:cNvSpPr>
            <p:nvPr/>
          </p:nvSpPr>
          <p:spPr bwMode="auto">
            <a:xfrm>
              <a:off x="9906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91" name="Rectangle 245"/>
            <p:cNvSpPr>
              <a:spLocks noChangeArrowheads="1"/>
            </p:cNvSpPr>
            <p:nvPr/>
          </p:nvSpPr>
          <p:spPr bwMode="auto">
            <a:xfrm>
              <a:off x="14478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1592" name="Rectangle 246"/>
            <p:cNvSpPr>
              <a:spLocks noChangeArrowheads="1"/>
            </p:cNvSpPr>
            <p:nvPr/>
          </p:nvSpPr>
          <p:spPr bwMode="auto">
            <a:xfrm>
              <a:off x="1905000" y="6629400"/>
              <a:ext cx="457200" cy="457200"/>
            </a:xfrm>
            <a:prstGeom prst="rect">
              <a:avLst/>
            </a:prstGeom>
            <a:ln w="3175"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387" name="Rectangle 395"/>
          <p:cNvSpPr>
            <a:spLocks noChangeArrowheads="1"/>
          </p:cNvSpPr>
          <p:nvPr/>
        </p:nvSpPr>
        <p:spPr bwMode="auto">
          <a:xfrm>
            <a:off x="4648200" y="4267200"/>
            <a:ext cx="6858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88" name="Rectangle 395"/>
          <p:cNvSpPr>
            <a:spLocks noChangeArrowheads="1"/>
          </p:cNvSpPr>
          <p:nvPr/>
        </p:nvSpPr>
        <p:spPr bwMode="auto">
          <a:xfrm>
            <a:off x="5410200" y="4267200"/>
            <a:ext cx="6858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14" name="Group 300"/>
          <p:cNvGrpSpPr>
            <a:grpSpLocks/>
          </p:cNvGrpSpPr>
          <p:nvPr/>
        </p:nvGrpSpPr>
        <p:grpSpPr bwMode="auto">
          <a:xfrm>
            <a:off x="4800600" y="4343400"/>
            <a:ext cx="381000" cy="228600"/>
            <a:chOff x="3276600" y="5257800"/>
            <a:chExt cx="2133600" cy="1143000"/>
          </a:xfrm>
        </p:grpSpPr>
        <p:grpSp>
          <p:nvGrpSpPr>
            <p:cNvPr id="15" name="Group 55"/>
            <p:cNvGrpSpPr>
              <a:grpSpLocks/>
            </p:cNvGrpSpPr>
            <p:nvPr/>
          </p:nvGrpSpPr>
          <p:grpSpPr bwMode="auto">
            <a:xfrm>
              <a:off x="3581400" y="5257800"/>
              <a:ext cx="1828800" cy="914400"/>
              <a:chOff x="6096000" y="5257800"/>
              <a:chExt cx="1828800" cy="914400"/>
            </a:xfrm>
          </p:grpSpPr>
          <p:sp>
            <p:nvSpPr>
              <p:cNvPr id="21745" name="Rectangle 311"/>
              <p:cNvSpPr>
                <a:spLocks noChangeArrowheads="1"/>
              </p:cNvSpPr>
              <p:nvPr/>
            </p:nvSpPr>
            <p:spPr bwMode="auto">
              <a:xfrm>
                <a:off x="6096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46" name="Rectangle 312"/>
              <p:cNvSpPr>
                <a:spLocks noChangeArrowheads="1"/>
              </p:cNvSpPr>
              <p:nvPr/>
            </p:nvSpPr>
            <p:spPr bwMode="auto">
              <a:xfrm>
                <a:off x="65532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47" name="Rectangle 313"/>
              <p:cNvSpPr>
                <a:spLocks noChangeArrowheads="1"/>
              </p:cNvSpPr>
              <p:nvPr/>
            </p:nvSpPr>
            <p:spPr bwMode="auto">
              <a:xfrm>
                <a:off x="7010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48" name="Rectangle 314"/>
              <p:cNvSpPr>
                <a:spLocks noChangeArrowheads="1"/>
              </p:cNvSpPr>
              <p:nvPr/>
            </p:nvSpPr>
            <p:spPr bwMode="auto">
              <a:xfrm>
                <a:off x="7467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49" name="Rectangle 315"/>
              <p:cNvSpPr>
                <a:spLocks noChangeArrowheads="1"/>
              </p:cNvSpPr>
              <p:nvPr/>
            </p:nvSpPr>
            <p:spPr bwMode="auto">
              <a:xfrm>
                <a:off x="6096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50" name="Rectangle 316"/>
              <p:cNvSpPr>
                <a:spLocks noChangeArrowheads="1"/>
              </p:cNvSpPr>
              <p:nvPr/>
            </p:nvSpPr>
            <p:spPr bwMode="auto">
              <a:xfrm>
                <a:off x="65532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51" name="Rectangle 317"/>
              <p:cNvSpPr>
                <a:spLocks noChangeArrowheads="1"/>
              </p:cNvSpPr>
              <p:nvPr/>
            </p:nvSpPr>
            <p:spPr bwMode="auto">
              <a:xfrm>
                <a:off x="7010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52" name="Rectangle 318"/>
              <p:cNvSpPr>
                <a:spLocks noChangeArrowheads="1"/>
              </p:cNvSpPr>
              <p:nvPr/>
            </p:nvSpPr>
            <p:spPr bwMode="auto">
              <a:xfrm>
                <a:off x="7467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3276600" y="5486400"/>
              <a:ext cx="1828800" cy="914400"/>
              <a:chOff x="3810000" y="5029200"/>
              <a:chExt cx="1828800" cy="914400"/>
            </a:xfrm>
          </p:grpSpPr>
          <p:sp>
            <p:nvSpPr>
              <p:cNvPr id="21737" name="Rectangle 39"/>
              <p:cNvSpPr>
                <a:spLocks noChangeArrowheads="1"/>
              </p:cNvSpPr>
              <p:nvPr/>
            </p:nvSpPr>
            <p:spPr bwMode="auto">
              <a:xfrm>
                <a:off x="38100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38" name="Rectangle 304"/>
              <p:cNvSpPr>
                <a:spLocks noChangeArrowheads="1"/>
              </p:cNvSpPr>
              <p:nvPr/>
            </p:nvSpPr>
            <p:spPr bwMode="auto">
              <a:xfrm>
                <a:off x="42672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39" name="Rectangle 305"/>
              <p:cNvSpPr>
                <a:spLocks noChangeArrowheads="1"/>
              </p:cNvSpPr>
              <p:nvPr/>
            </p:nvSpPr>
            <p:spPr bwMode="auto">
              <a:xfrm>
                <a:off x="47244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40" name="Rectangle 306"/>
              <p:cNvSpPr>
                <a:spLocks noChangeArrowheads="1"/>
              </p:cNvSpPr>
              <p:nvPr/>
            </p:nvSpPr>
            <p:spPr bwMode="auto">
              <a:xfrm>
                <a:off x="51816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41" name="Rectangle 307"/>
              <p:cNvSpPr>
                <a:spLocks noChangeArrowheads="1"/>
              </p:cNvSpPr>
              <p:nvPr/>
            </p:nvSpPr>
            <p:spPr bwMode="auto">
              <a:xfrm>
                <a:off x="38100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42" name="Rectangle 308"/>
              <p:cNvSpPr>
                <a:spLocks noChangeArrowheads="1"/>
              </p:cNvSpPr>
              <p:nvPr/>
            </p:nvSpPr>
            <p:spPr bwMode="auto">
              <a:xfrm>
                <a:off x="42672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43" name="Rectangle 309"/>
              <p:cNvSpPr>
                <a:spLocks noChangeArrowheads="1"/>
              </p:cNvSpPr>
              <p:nvPr/>
            </p:nvSpPr>
            <p:spPr bwMode="auto">
              <a:xfrm>
                <a:off x="47244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44" name="Rectangle 310"/>
              <p:cNvSpPr>
                <a:spLocks noChangeArrowheads="1"/>
              </p:cNvSpPr>
              <p:nvPr/>
            </p:nvSpPr>
            <p:spPr bwMode="auto">
              <a:xfrm>
                <a:off x="51816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11" name="Group 281"/>
          <p:cNvGrpSpPr>
            <a:grpSpLocks/>
          </p:cNvGrpSpPr>
          <p:nvPr/>
        </p:nvGrpSpPr>
        <p:grpSpPr bwMode="auto">
          <a:xfrm>
            <a:off x="5562600" y="4343400"/>
            <a:ext cx="381000" cy="228600"/>
            <a:chOff x="3276600" y="5257800"/>
            <a:chExt cx="2133600" cy="1143000"/>
          </a:xfrm>
        </p:grpSpPr>
        <p:grpSp>
          <p:nvGrpSpPr>
            <p:cNvPr id="12" name="Group 55"/>
            <p:cNvGrpSpPr>
              <a:grpSpLocks/>
            </p:cNvGrpSpPr>
            <p:nvPr/>
          </p:nvGrpSpPr>
          <p:grpSpPr bwMode="auto">
            <a:xfrm>
              <a:off x="3581400" y="5257800"/>
              <a:ext cx="1828800" cy="914400"/>
              <a:chOff x="6096000" y="5257800"/>
              <a:chExt cx="1828800" cy="914400"/>
            </a:xfrm>
          </p:grpSpPr>
          <p:sp>
            <p:nvSpPr>
              <p:cNvPr id="21763" name="Rectangle 292"/>
              <p:cNvSpPr>
                <a:spLocks noChangeArrowheads="1"/>
              </p:cNvSpPr>
              <p:nvPr/>
            </p:nvSpPr>
            <p:spPr bwMode="auto">
              <a:xfrm>
                <a:off x="6096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64" name="Rectangle 293"/>
              <p:cNvSpPr>
                <a:spLocks noChangeArrowheads="1"/>
              </p:cNvSpPr>
              <p:nvPr/>
            </p:nvSpPr>
            <p:spPr bwMode="auto">
              <a:xfrm>
                <a:off x="65532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65" name="Rectangle 294"/>
              <p:cNvSpPr>
                <a:spLocks noChangeArrowheads="1"/>
              </p:cNvSpPr>
              <p:nvPr/>
            </p:nvSpPr>
            <p:spPr bwMode="auto">
              <a:xfrm>
                <a:off x="7010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66" name="Rectangle 295"/>
              <p:cNvSpPr>
                <a:spLocks noChangeArrowheads="1"/>
              </p:cNvSpPr>
              <p:nvPr/>
            </p:nvSpPr>
            <p:spPr bwMode="auto">
              <a:xfrm>
                <a:off x="7467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67" name="Rectangle 296"/>
              <p:cNvSpPr>
                <a:spLocks noChangeArrowheads="1"/>
              </p:cNvSpPr>
              <p:nvPr/>
            </p:nvSpPr>
            <p:spPr bwMode="auto">
              <a:xfrm>
                <a:off x="6096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68" name="Rectangle 297"/>
              <p:cNvSpPr>
                <a:spLocks noChangeArrowheads="1"/>
              </p:cNvSpPr>
              <p:nvPr/>
            </p:nvSpPr>
            <p:spPr bwMode="auto">
              <a:xfrm>
                <a:off x="65532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69" name="Rectangle 298"/>
              <p:cNvSpPr>
                <a:spLocks noChangeArrowheads="1"/>
              </p:cNvSpPr>
              <p:nvPr/>
            </p:nvSpPr>
            <p:spPr bwMode="auto">
              <a:xfrm>
                <a:off x="7010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70" name="Rectangle 299"/>
              <p:cNvSpPr>
                <a:spLocks noChangeArrowheads="1"/>
              </p:cNvSpPr>
              <p:nvPr/>
            </p:nvSpPr>
            <p:spPr bwMode="auto">
              <a:xfrm>
                <a:off x="7467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13" name="Group 57"/>
            <p:cNvGrpSpPr>
              <a:grpSpLocks/>
            </p:cNvGrpSpPr>
            <p:nvPr/>
          </p:nvGrpSpPr>
          <p:grpSpPr bwMode="auto">
            <a:xfrm>
              <a:off x="3276600" y="5486400"/>
              <a:ext cx="1828800" cy="914400"/>
              <a:chOff x="3810000" y="5029200"/>
              <a:chExt cx="1828800" cy="914400"/>
            </a:xfrm>
          </p:grpSpPr>
          <p:sp>
            <p:nvSpPr>
              <p:cNvPr id="21755" name="Rectangle 39"/>
              <p:cNvSpPr>
                <a:spLocks noChangeArrowheads="1"/>
              </p:cNvSpPr>
              <p:nvPr/>
            </p:nvSpPr>
            <p:spPr bwMode="auto">
              <a:xfrm>
                <a:off x="38100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56" name="Rectangle 285"/>
              <p:cNvSpPr>
                <a:spLocks noChangeArrowheads="1"/>
              </p:cNvSpPr>
              <p:nvPr/>
            </p:nvSpPr>
            <p:spPr bwMode="auto">
              <a:xfrm>
                <a:off x="42672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57" name="Rectangle 286"/>
              <p:cNvSpPr>
                <a:spLocks noChangeArrowheads="1"/>
              </p:cNvSpPr>
              <p:nvPr/>
            </p:nvSpPr>
            <p:spPr bwMode="auto">
              <a:xfrm>
                <a:off x="47244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58" name="Rectangle 287"/>
              <p:cNvSpPr>
                <a:spLocks noChangeArrowheads="1"/>
              </p:cNvSpPr>
              <p:nvPr/>
            </p:nvSpPr>
            <p:spPr bwMode="auto">
              <a:xfrm>
                <a:off x="51816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59" name="Rectangle 288"/>
              <p:cNvSpPr>
                <a:spLocks noChangeArrowheads="1"/>
              </p:cNvSpPr>
              <p:nvPr/>
            </p:nvSpPr>
            <p:spPr bwMode="auto">
              <a:xfrm>
                <a:off x="38100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60" name="Rectangle 289"/>
              <p:cNvSpPr>
                <a:spLocks noChangeArrowheads="1"/>
              </p:cNvSpPr>
              <p:nvPr/>
            </p:nvSpPr>
            <p:spPr bwMode="auto">
              <a:xfrm>
                <a:off x="42672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61" name="Rectangle 290"/>
              <p:cNvSpPr>
                <a:spLocks noChangeArrowheads="1"/>
              </p:cNvSpPr>
              <p:nvPr/>
            </p:nvSpPr>
            <p:spPr bwMode="auto">
              <a:xfrm>
                <a:off x="47244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21762" name="Rectangle 291"/>
              <p:cNvSpPr>
                <a:spLocks noChangeArrowheads="1"/>
              </p:cNvSpPr>
              <p:nvPr/>
            </p:nvSpPr>
            <p:spPr bwMode="auto">
              <a:xfrm>
                <a:off x="51816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389" name="Rectangle 395"/>
          <p:cNvSpPr>
            <a:spLocks noChangeArrowheads="1"/>
          </p:cNvSpPr>
          <p:nvPr/>
        </p:nvSpPr>
        <p:spPr bwMode="auto">
          <a:xfrm>
            <a:off x="3886200" y="4724400"/>
            <a:ext cx="6858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390" name="Group 38"/>
          <p:cNvGrpSpPr>
            <a:grpSpLocks/>
          </p:cNvGrpSpPr>
          <p:nvPr/>
        </p:nvGrpSpPr>
        <p:grpSpPr bwMode="auto">
          <a:xfrm>
            <a:off x="4038600" y="4800600"/>
            <a:ext cx="381000" cy="228600"/>
            <a:chOff x="3276600" y="5257800"/>
            <a:chExt cx="2133600" cy="1143000"/>
          </a:xfrm>
        </p:grpSpPr>
        <p:grpSp>
          <p:nvGrpSpPr>
            <p:cNvPr id="391" name="Group 55"/>
            <p:cNvGrpSpPr>
              <a:grpSpLocks/>
            </p:cNvGrpSpPr>
            <p:nvPr/>
          </p:nvGrpSpPr>
          <p:grpSpPr bwMode="auto">
            <a:xfrm>
              <a:off x="3581400" y="5257800"/>
              <a:ext cx="1828800" cy="914400"/>
              <a:chOff x="6096000" y="5257800"/>
              <a:chExt cx="1828800" cy="914400"/>
            </a:xfrm>
          </p:grpSpPr>
          <p:sp>
            <p:nvSpPr>
              <p:cNvPr id="401" name="Rectangle 49"/>
              <p:cNvSpPr>
                <a:spLocks noChangeArrowheads="1"/>
              </p:cNvSpPr>
              <p:nvPr/>
            </p:nvSpPr>
            <p:spPr bwMode="auto">
              <a:xfrm>
                <a:off x="6096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02" name="Rectangle 50"/>
              <p:cNvSpPr>
                <a:spLocks noChangeArrowheads="1"/>
              </p:cNvSpPr>
              <p:nvPr/>
            </p:nvSpPr>
            <p:spPr bwMode="auto">
              <a:xfrm>
                <a:off x="65532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03" name="Rectangle 51"/>
              <p:cNvSpPr>
                <a:spLocks noChangeArrowheads="1"/>
              </p:cNvSpPr>
              <p:nvPr/>
            </p:nvSpPr>
            <p:spPr bwMode="auto">
              <a:xfrm>
                <a:off x="7010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04" name="Rectangle 52"/>
              <p:cNvSpPr>
                <a:spLocks noChangeArrowheads="1"/>
              </p:cNvSpPr>
              <p:nvPr/>
            </p:nvSpPr>
            <p:spPr bwMode="auto">
              <a:xfrm>
                <a:off x="7467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05" name="Rectangle 53"/>
              <p:cNvSpPr>
                <a:spLocks noChangeArrowheads="1"/>
              </p:cNvSpPr>
              <p:nvPr/>
            </p:nvSpPr>
            <p:spPr bwMode="auto">
              <a:xfrm>
                <a:off x="6096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06" name="Rectangle 54"/>
              <p:cNvSpPr>
                <a:spLocks noChangeArrowheads="1"/>
              </p:cNvSpPr>
              <p:nvPr/>
            </p:nvSpPr>
            <p:spPr bwMode="auto">
              <a:xfrm>
                <a:off x="65532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07" name="Rectangle 55"/>
              <p:cNvSpPr>
                <a:spLocks noChangeArrowheads="1"/>
              </p:cNvSpPr>
              <p:nvPr/>
            </p:nvSpPr>
            <p:spPr bwMode="auto">
              <a:xfrm>
                <a:off x="7010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08" name="Rectangle 56"/>
              <p:cNvSpPr>
                <a:spLocks noChangeArrowheads="1"/>
              </p:cNvSpPr>
              <p:nvPr/>
            </p:nvSpPr>
            <p:spPr bwMode="auto">
              <a:xfrm>
                <a:off x="7467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392" name="Group 57"/>
            <p:cNvGrpSpPr>
              <a:grpSpLocks/>
            </p:cNvGrpSpPr>
            <p:nvPr/>
          </p:nvGrpSpPr>
          <p:grpSpPr bwMode="auto">
            <a:xfrm>
              <a:off x="3276600" y="5486400"/>
              <a:ext cx="1828800" cy="914400"/>
              <a:chOff x="3810000" y="5029200"/>
              <a:chExt cx="1828800" cy="914400"/>
            </a:xfrm>
          </p:grpSpPr>
          <p:sp>
            <p:nvSpPr>
              <p:cNvPr id="393" name="Rectangle 39"/>
              <p:cNvSpPr>
                <a:spLocks noChangeArrowheads="1"/>
              </p:cNvSpPr>
              <p:nvPr/>
            </p:nvSpPr>
            <p:spPr bwMode="auto">
              <a:xfrm>
                <a:off x="38100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394" name="Rectangle 42"/>
              <p:cNvSpPr>
                <a:spLocks noChangeArrowheads="1"/>
              </p:cNvSpPr>
              <p:nvPr/>
            </p:nvSpPr>
            <p:spPr bwMode="auto">
              <a:xfrm>
                <a:off x="42672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395" name="Rectangle 43"/>
              <p:cNvSpPr>
                <a:spLocks noChangeArrowheads="1"/>
              </p:cNvSpPr>
              <p:nvPr/>
            </p:nvSpPr>
            <p:spPr bwMode="auto">
              <a:xfrm>
                <a:off x="47244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396" name="Rectangle 44"/>
              <p:cNvSpPr>
                <a:spLocks noChangeArrowheads="1"/>
              </p:cNvSpPr>
              <p:nvPr/>
            </p:nvSpPr>
            <p:spPr bwMode="auto">
              <a:xfrm>
                <a:off x="51816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397" name="Rectangle 45"/>
              <p:cNvSpPr>
                <a:spLocks noChangeArrowheads="1"/>
              </p:cNvSpPr>
              <p:nvPr/>
            </p:nvSpPr>
            <p:spPr bwMode="auto">
              <a:xfrm>
                <a:off x="38100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398" name="Rectangle 46"/>
              <p:cNvSpPr>
                <a:spLocks noChangeArrowheads="1"/>
              </p:cNvSpPr>
              <p:nvPr/>
            </p:nvSpPr>
            <p:spPr bwMode="auto">
              <a:xfrm>
                <a:off x="42672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399" name="Rectangle 47"/>
              <p:cNvSpPr>
                <a:spLocks noChangeArrowheads="1"/>
              </p:cNvSpPr>
              <p:nvPr/>
            </p:nvSpPr>
            <p:spPr bwMode="auto">
              <a:xfrm>
                <a:off x="47244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00" name="Rectangle 48"/>
              <p:cNvSpPr>
                <a:spLocks noChangeArrowheads="1"/>
              </p:cNvSpPr>
              <p:nvPr/>
            </p:nvSpPr>
            <p:spPr bwMode="auto">
              <a:xfrm>
                <a:off x="51816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409" name="Rectangle 395"/>
          <p:cNvSpPr>
            <a:spLocks noChangeArrowheads="1"/>
          </p:cNvSpPr>
          <p:nvPr/>
        </p:nvSpPr>
        <p:spPr bwMode="auto">
          <a:xfrm>
            <a:off x="4648200" y="4724400"/>
            <a:ext cx="6858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0" name="Rectangle 395"/>
          <p:cNvSpPr>
            <a:spLocks noChangeArrowheads="1"/>
          </p:cNvSpPr>
          <p:nvPr/>
        </p:nvSpPr>
        <p:spPr bwMode="auto">
          <a:xfrm>
            <a:off x="5410200" y="4724400"/>
            <a:ext cx="685800" cy="381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411" name="Group 300"/>
          <p:cNvGrpSpPr>
            <a:grpSpLocks/>
          </p:cNvGrpSpPr>
          <p:nvPr/>
        </p:nvGrpSpPr>
        <p:grpSpPr bwMode="auto">
          <a:xfrm>
            <a:off x="4800600" y="4800600"/>
            <a:ext cx="381000" cy="228600"/>
            <a:chOff x="3276600" y="5257800"/>
            <a:chExt cx="2133600" cy="1143000"/>
          </a:xfrm>
        </p:grpSpPr>
        <p:grpSp>
          <p:nvGrpSpPr>
            <p:cNvPr id="412" name="Group 55"/>
            <p:cNvGrpSpPr>
              <a:grpSpLocks/>
            </p:cNvGrpSpPr>
            <p:nvPr/>
          </p:nvGrpSpPr>
          <p:grpSpPr bwMode="auto">
            <a:xfrm>
              <a:off x="3581400" y="5257800"/>
              <a:ext cx="1828800" cy="914400"/>
              <a:chOff x="6096000" y="5257800"/>
              <a:chExt cx="1828800" cy="914400"/>
            </a:xfrm>
          </p:grpSpPr>
          <p:sp>
            <p:nvSpPr>
              <p:cNvPr id="422" name="Rectangle 311"/>
              <p:cNvSpPr>
                <a:spLocks noChangeArrowheads="1"/>
              </p:cNvSpPr>
              <p:nvPr/>
            </p:nvSpPr>
            <p:spPr bwMode="auto">
              <a:xfrm>
                <a:off x="6096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23" name="Rectangle 312"/>
              <p:cNvSpPr>
                <a:spLocks noChangeArrowheads="1"/>
              </p:cNvSpPr>
              <p:nvPr/>
            </p:nvSpPr>
            <p:spPr bwMode="auto">
              <a:xfrm>
                <a:off x="65532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24" name="Rectangle 313"/>
              <p:cNvSpPr>
                <a:spLocks noChangeArrowheads="1"/>
              </p:cNvSpPr>
              <p:nvPr/>
            </p:nvSpPr>
            <p:spPr bwMode="auto">
              <a:xfrm>
                <a:off x="7010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25" name="Rectangle 314"/>
              <p:cNvSpPr>
                <a:spLocks noChangeArrowheads="1"/>
              </p:cNvSpPr>
              <p:nvPr/>
            </p:nvSpPr>
            <p:spPr bwMode="auto">
              <a:xfrm>
                <a:off x="7467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26" name="Rectangle 315"/>
              <p:cNvSpPr>
                <a:spLocks noChangeArrowheads="1"/>
              </p:cNvSpPr>
              <p:nvPr/>
            </p:nvSpPr>
            <p:spPr bwMode="auto">
              <a:xfrm>
                <a:off x="6096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27" name="Rectangle 316"/>
              <p:cNvSpPr>
                <a:spLocks noChangeArrowheads="1"/>
              </p:cNvSpPr>
              <p:nvPr/>
            </p:nvSpPr>
            <p:spPr bwMode="auto">
              <a:xfrm>
                <a:off x="65532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28" name="Rectangle 317"/>
              <p:cNvSpPr>
                <a:spLocks noChangeArrowheads="1"/>
              </p:cNvSpPr>
              <p:nvPr/>
            </p:nvSpPr>
            <p:spPr bwMode="auto">
              <a:xfrm>
                <a:off x="7010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29" name="Rectangle 318"/>
              <p:cNvSpPr>
                <a:spLocks noChangeArrowheads="1"/>
              </p:cNvSpPr>
              <p:nvPr/>
            </p:nvSpPr>
            <p:spPr bwMode="auto">
              <a:xfrm>
                <a:off x="7467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413" name="Group 57"/>
            <p:cNvGrpSpPr>
              <a:grpSpLocks/>
            </p:cNvGrpSpPr>
            <p:nvPr/>
          </p:nvGrpSpPr>
          <p:grpSpPr bwMode="auto">
            <a:xfrm>
              <a:off x="3276600" y="5486400"/>
              <a:ext cx="1828800" cy="914400"/>
              <a:chOff x="3810000" y="5029200"/>
              <a:chExt cx="1828800" cy="914400"/>
            </a:xfrm>
          </p:grpSpPr>
          <p:sp>
            <p:nvSpPr>
              <p:cNvPr id="414" name="Rectangle 39"/>
              <p:cNvSpPr>
                <a:spLocks noChangeArrowheads="1"/>
              </p:cNvSpPr>
              <p:nvPr/>
            </p:nvSpPr>
            <p:spPr bwMode="auto">
              <a:xfrm>
                <a:off x="38100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15" name="Rectangle 304"/>
              <p:cNvSpPr>
                <a:spLocks noChangeArrowheads="1"/>
              </p:cNvSpPr>
              <p:nvPr/>
            </p:nvSpPr>
            <p:spPr bwMode="auto">
              <a:xfrm>
                <a:off x="42672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16" name="Rectangle 305"/>
              <p:cNvSpPr>
                <a:spLocks noChangeArrowheads="1"/>
              </p:cNvSpPr>
              <p:nvPr/>
            </p:nvSpPr>
            <p:spPr bwMode="auto">
              <a:xfrm>
                <a:off x="47244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17" name="Rectangle 306"/>
              <p:cNvSpPr>
                <a:spLocks noChangeArrowheads="1"/>
              </p:cNvSpPr>
              <p:nvPr/>
            </p:nvSpPr>
            <p:spPr bwMode="auto">
              <a:xfrm>
                <a:off x="51816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18" name="Rectangle 307"/>
              <p:cNvSpPr>
                <a:spLocks noChangeArrowheads="1"/>
              </p:cNvSpPr>
              <p:nvPr/>
            </p:nvSpPr>
            <p:spPr bwMode="auto">
              <a:xfrm>
                <a:off x="38100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19" name="Rectangle 308"/>
              <p:cNvSpPr>
                <a:spLocks noChangeArrowheads="1"/>
              </p:cNvSpPr>
              <p:nvPr/>
            </p:nvSpPr>
            <p:spPr bwMode="auto">
              <a:xfrm>
                <a:off x="42672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20" name="Rectangle 309"/>
              <p:cNvSpPr>
                <a:spLocks noChangeArrowheads="1"/>
              </p:cNvSpPr>
              <p:nvPr/>
            </p:nvSpPr>
            <p:spPr bwMode="auto">
              <a:xfrm>
                <a:off x="47244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21" name="Rectangle 310"/>
              <p:cNvSpPr>
                <a:spLocks noChangeArrowheads="1"/>
              </p:cNvSpPr>
              <p:nvPr/>
            </p:nvSpPr>
            <p:spPr bwMode="auto">
              <a:xfrm>
                <a:off x="51816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430" name="Group 281"/>
          <p:cNvGrpSpPr>
            <a:grpSpLocks/>
          </p:cNvGrpSpPr>
          <p:nvPr/>
        </p:nvGrpSpPr>
        <p:grpSpPr bwMode="auto">
          <a:xfrm>
            <a:off x="5562600" y="4800600"/>
            <a:ext cx="381000" cy="228600"/>
            <a:chOff x="3276600" y="5257800"/>
            <a:chExt cx="2133600" cy="1143000"/>
          </a:xfrm>
        </p:grpSpPr>
        <p:grpSp>
          <p:nvGrpSpPr>
            <p:cNvPr id="431" name="Group 55"/>
            <p:cNvGrpSpPr>
              <a:grpSpLocks/>
            </p:cNvGrpSpPr>
            <p:nvPr/>
          </p:nvGrpSpPr>
          <p:grpSpPr bwMode="auto">
            <a:xfrm>
              <a:off x="3581400" y="5257800"/>
              <a:ext cx="1828800" cy="914400"/>
              <a:chOff x="6096000" y="5257800"/>
              <a:chExt cx="1828800" cy="914400"/>
            </a:xfrm>
          </p:grpSpPr>
          <p:sp>
            <p:nvSpPr>
              <p:cNvPr id="441" name="Rectangle 292"/>
              <p:cNvSpPr>
                <a:spLocks noChangeArrowheads="1"/>
              </p:cNvSpPr>
              <p:nvPr/>
            </p:nvSpPr>
            <p:spPr bwMode="auto">
              <a:xfrm>
                <a:off x="6096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42" name="Rectangle 293"/>
              <p:cNvSpPr>
                <a:spLocks noChangeArrowheads="1"/>
              </p:cNvSpPr>
              <p:nvPr/>
            </p:nvSpPr>
            <p:spPr bwMode="auto">
              <a:xfrm>
                <a:off x="65532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43" name="Rectangle 294"/>
              <p:cNvSpPr>
                <a:spLocks noChangeArrowheads="1"/>
              </p:cNvSpPr>
              <p:nvPr/>
            </p:nvSpPr>
            <p:spPr bwMode="auto">
              <a:xfrm>
                <a:off x="7010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44" name="Rectangle 295"/>
              <p:cNvSpPr>
                <a:spLocks noChangeArrowheads="1"/>
              </p:cNvSpPr>
              <p:nvPr/>
            </p:nvSpPr>
            <p:spPr bwMode="auto">
              <a:xfrm>
                <a:off x="7467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45" name="Rectangle 296"/>
              <p:cNvSpPr>
                <a:spLocks noChangeArrowheads="1"/>
              </p:cNvSpPr>
              <p:nvPr/>
            </p:nvSpPr>
            <p:spPr bwMode="auto">
              <a:xfrm>
                <a:off x="6096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46" name="Rectangle 297"/>
              <p:cNvSpPr>
                <a:spLocks noChangeArrowheads="1"/>
              </p:cNvSpPr>
              <p:nvPr/>
            </p:nvSpPr>
            <p:spPr bwMode="auto">
              <a:xfrm>
                <a:off x="65532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47" name="Rectangle 298"/>
              <p:cNvSpPr>
                <a:spLocks noChangeArrowheads="1"/>
              </p:cNvSpPr>
              <p:nvPr/>
            </p:nvSpPr>
            <p:spPr bwMode="auto">
              <a:xfrm>
                <a:off x="7010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48" name="Rectangle 299"/>
              <p:cNvSpPr>
                <a:spLocks noChangeArrowheads="1"/>
              </p:cNvSpPr>
              <p:nvPr/>
            </p:nvSpPr>
            <p:spPr bwMode="auto">
              <a:xfrm>
                <a:off x="7467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432" name="Group 57"/>
            <p:cNvGrpSpPr>
              <a:grpSpLocks/>
            </p:cNvGrpSpPr>
            <p:nvPr/>
          </p:nvGrpSpPr>
          <p:grpSpPr bwMode="auto">
            <a:xfrm>
              <a:off x="3276600" y="5486400"/>
              <a:ext cx="1828800" cy="914400"/>
              <a:chOff x="3810000" y="5029200"/>
              <a:chExt cx="1828800" cy="914400"/>
            </a:xfrm>
          </p:grpSpPr>
          <p:sp>
            <p:nvSpPr>
              <p:cNvPr id="433" name="Rectangle 39"/>
              <p:cNvSpPr>
                <a:spLocks noChangeArrowheads="1"/>
              </p:cNvSpPr>
              <p:nvPr/>
            </p:nvSpPr>
            <p:spPr bwMode="auto">
              <a:xfrm>
                <a:off x="38100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34" name="Rectangle 285"/>
              <p:cNvSpPr>
                <a:spLocks noChangeArrowheads="1"/>
              </p:cNvSpPr>
              <p:nvPr/>
            </p:nvSpPr>
            <p:spPr bwMode="auto">
              <a:xfrm>
                <a:off x="42672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35" name="Rectangle 286"/>
              <p:cNvSpPr>
                <a:spLocks noChangeArrowheads="1"/>
              </p:cNvSpPr>
              <p:nvPr/>
            </p:nvSpPr>
            <p:spPr bwMode="auto">
              <a:xfrm>
                <a:off x="47244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36" name="Rectangle 287"/>
              <p:cNvSpPr>
                <a:spLocks noChangeArrowheads="1"/>
              </p:cNvSpPr>
              <p:nvPr/>
            </p:nvSpPr>
            <p:spPr bwMode="auto">
              <a:xfrm>
                <a:off x="5181600" y="5029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37" name="Rectangle 288"/>
              <p:cNvSpPr>
                <a:spLocks noChangeArrowheads="1"/>
              </p:cNvSpPr>
              <p:nvPr/>
            </p:nvSpPr>
            <p:spPr bwMode="auto">
              <a:xfrm>
                <a:off x="38100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38" name="Rectangle 289"/>
              <p:cNvSpPr>
                <a:spLocks noChangeArrowheads="1"/>
              </p:cNvSpPr>
              <p:nvPr/>
            </p:nvSpPr>
            <p:spPr bwMode="auto">
              <a:xfrm>
                <a:off x="42672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39" name="Rectangle 290"/>
              <p:cNvSpPr>
                <a:spLocks noChangeArrowheads="1"/>
              </p:cNvSpPr>
              <p:nvPr/>
            </p:nvSpPr>
            <p:spPr bwMode="auto">
              <a:xfrm>
                <a:off x="47244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  <p:sp>
            <p:nvSpPr>
              <p:cNvPr id="440" name="Rectangle 291"/>
              <p:cNvSpPr>
                <a:spLocks noChangeArrowheads="1"/>
              </p:cNvSpPr>
              <p:nvPr/>
            </p:nvSpPr>
            <p:spPr bwMode="auto">
              <a:xfrm>
                <a:off x="5181600" y="5486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345" name="Группа 344"/>
          <p:cNvGrpSpPr/>
          <p:nvPr/>
        </p:nvGrpSpPr>
        <p:grpSpPr>
          <a:xfrm>
            <a:off x="7848600" y="5715000"/>
            <a:ext cx="1219200" cy="1066800"/>
            <a:chOff x="7848600" y="5715000"/>
            <a:chExt cx="1219200" cy="1066800"/>
          </a:xfrm>
        </p:grpSpPr>
        <p:grpSp>
          <p:nvGrpSpPr>
            <p:cNvPr id="455" name="Группа 454"/>
            <p:cNvGrpSpPr/>
            <p:nvPr/>
          </p:nvGrpSpPr>
          <p:grpSpPr>
            <a:xfrm>
              <a:off x="7848600" y="5715000"/>
              <a:ext cx="1219200" cy="1066800"/>
              <a:chOff x="7772400" y="2286000"/>
              <a:chExt cx="1219200" cy="1066800"/>
            </a:xfrm>
          </p:grpSpPr>
          <p:sp>
            <p:nvSpPr>
              <p:cNvPr id="449" name="Скругленный прямоугольник 448"/>
              <p:cNvSpPr/>
              <p:nvPr/>
            </p:nvSpPr>
            <p:spPr>
              <a:xfrm>
                <a:off x="7772400" y="2286000"/>
                <a:ext cx="1219200" cy="1066800"/>
              </a:xfrm>
              <a:prstGeom prst="roundRect">
                <a:avLst/>
              </a:prstGeom>
              <a:noFill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ru-RU" sz="1400" dirty="0" smtClean="0"/>
                  <a:t>Легенда:</a:t>
                </a:r>
              </a:p>
              <a:p>
                <a:r>
                  <a:rPr lang="ru-RU" sz="1400" dirty="0" smtClean="0"/>
                  <a:t>-нить</a:t>
                </a:r>
              </a:p>
              <a:p>
                <a:r>
                  <a:rPr lang="ru-RU" sz="1400" dirty="0" smtClean="0"/>
                  <a:t>-блок</a:t>
                </a:r>
              </a:p>
              <a:p>
                <a:r>
                  <a:rPr lang="ru-RU" sz="1400" dirty="0" smtClean="0"/>
                  <a:t>-сеть</a:t>
                </a:r>
                <a:endParaRPr lang="ru-RU" sz="1400" dirty="0"/>
              </a:p>
            </p:txBody>
          </p:sp>
          <p:sp>
            <p:nvSpPr>
              <p:cNvPr id="450" name="Rectangle 395"/>
              <p:cNvSpPr>
                <a:spLocks noChangeArrowheads="1"/>
              </p:cNvSpPr>
              <p:nvPr/>
            </p:nvSpPr>
            <p:spPr bwMode="auto">
              <a:xfrm>
                <a:off x="8686800" y="2845278"/>
                <a:ext cx="152400" cy="1524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51" name="Rectangle 291"/>
              <p:cNvSpPr>
                <a:spLocks noChangeArrowheads="1"/>
              </p:cNvSpPr>
              <p:nvPr/>
            </p:nvSpPr>
            <p:spPr bwMode="auto">
              <a:xfrm>
                <a:off x="8686800" y="2616678"/>
                <a:ext cx="152400" cy="1524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462" name="Rectangle 416"/>
            <p:cNvSpPr>
              <a:spLocks noChangeArrowheads="1"/>
            </p:cNvSpPr>
            <p:nvPr/>
          </p:nvSpPr>
          <p:spPr bwMode="auto">
            <a:xfrm>
              <a:off x="8763000" y="6477000"/>
              <a:ext cx="152400" cy="152400"/>
            </a:xfrm>
            <a:prstGeom prst="rect">
              <a:avLst/>
            </a:prstGeom>
            <a:gradFill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rgbClr val="7ED500"/>
                </a:gs>
              </a:gsLst>
            </a:gra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ru-RU" sz="18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 smtClean="0"/>
              <a:t>Связь программной модели с </a:t>
            </a:r>
            <a:r>
              <a:rPr lang="en-US" sz="3600" dirty="0" smtClean="0"/>
              <a:t>HW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960120" y="1599848"/>
            <a:ext cx="8031480" cy="4531360"/>
          </a:xfrm>
        </p:spPr>
        <p:txBody>
          <a:bodyPr/>
          <a:lstStyle/>
          <a:p>
            <a:r>
              <a:rPr lang="ru-RU" sz="2800" dirty="0" smtClean="0"/>
              <a:t>Блоки могут использовать </a:t>
            </a:r>
            <a:r>
              <a:rPr lang="en-US" sz="2800" i="1" dirty="0" smtClean="0"/>
              <a:t>shared</a:t>
            </a:r>
            <a:r>
              <a:rPr lang="en-US" sz="2800" dirty="0" smtClean="0"/>
              <a:t> </a:t>
            </a:r>
            <a:r>
              <a:rPr lang="ru-RU" sz="2800" dirty="0" smtClean="0"/>
              <a:t>память</a:t>
            </a:r>
          </a:p>
          <a:p>
            <a:pPr lvl="1"/>
            <a:r>
              <a:rPr lang="ru-RU" sz="2400" dirty="0" smtClean="0"/>
              <a:t>Т.к. блок целиком выполняется на одном </a:t>
            </a:r>
            <a:r>
              <a:rPr lang="en-US" sz="2400" dirty="0" smtClean="0"/>
              <a:t>SM</a:t>
            </a:r>
            <a:endParaRPr lang="ru-RU" sz="2400" dirty="0" smtClean="0"/>
          </a:p>
          <a:p>
            <a:pPr lvl="1"/>
            <a:r>
              <a:rPr lang="ru-RU" sz="2400" dirty="0" smtClean="0"/>
              <a:t>Объем </a:t>
            </a:r>
            <a:r>
              <a:rPr lang="en-US" sz="2400" i="1" dirty="0" smtClean="0"/>
              <a:t>shared</a:t>
            </a:r>
            <a:r>
              <a:rPr lang="en-US" sz="2400" dirty="0" smtClean="0"/>
              <a:t> </a:t>
            </a:r>
            <a:r>
              <a:rPr lang="ru-RU" sz="2400" dirty="0" smtClean="0"/>
              <a:t>памяти ограничен и зависит от </a:t>
            </a:r>
            <a:r>
              <a:rPr lang="en-US" sz="2400" dirty="0" smtClean="0"/>
              <a:t>HW</a:t>
            </a:r>
            <a:endParaRPr lang="ru-RU" sz="2400" dirty="0" smtClean="0"/>
          </a:p>
          <a:p>
            <a:endParaRPr lang="en-US" sz="2800" dirty="0" smtClean="0"/>
          </a:p>
          <a:p>
            <a:r>
              <a:rPr lang="ru-RU" sz="2800" dirty="0" smtClean="0"/>
              <a:t>Внутри блока нити могут синхронизоваться</a:t>
            </a:r>
            <a:endParaRPr lang="en-US" sz="2800" dirty="0" smtClean="0"/>
          </a:p>
          <a:p>
            <a:pPr lvl="1"/>
            <a:r>
              <a:rPr lang="ru-RU" sz="2400" dirty="0" smtClean="0"/>
              <a:t>Т.к. блок целиком выполняется на одном </a:t>
            </a:r>
            <a:r>
              <a:rPr lang="en-US" sz="2400" dirty="0" smtClean="0"/>
              <a:t>SM</a:t>
            </a:r>
          </a:p>
          <a:p>
            <a:pPr lvl="1"/>
            <a:endParaRPr lang="en-US" sz="2400" dirty="0" smtClean="0"/>
          </a:p>
          <a:p>
            <a:r>
              <a:rPr lang="ru-RU" sz="2800" dirty="0" smtClean="0"/>
              <a:t>Масштабирование архитектуры</a:t>
            </a:r>
            <a:r>
              <a:rPr lang="en-US" sz="2800" dirty="0" smtClean="0"/>
              <a:t> </a:t>
            </a:r>
            <a:r>
              <a:rPr lang="ru-RU" sz="2800" dirty="0" smtClean="0"/>
              <a:t>и производительности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Группа 316"/>
          <p:cNvGrpSpPr/>
          <p:nvPr/>
        </p:nvGrpSpPr>
        <p:grpSpPr>
          <a:xfrm>
            <a:off x="-152400" y="4047392"/>
            <a:ext cx="9448800" cy="2667000"/>
            <a:chOff x="-152400" y="4047392"/>
            <a:chExt cx="9448800" cy="2667000"/>
          </a:xfrm>
        </p:grpSpPr>
        <p:sp>
          <p:nvSpPr>
            <p:cNvPr id="312" name="Прямоугольник 311"/>
            <p:cNvSpPr/>
            <p:nvPr/>
          </p:nvSpPr>
          <p:spPr>
            <a:xfrm>
              <a:off x="-152400" y="4047392"/>
              <a:ext cx="9448800" cy="2667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914400" y="5329535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Tesla 10</a:t>
              </a:r>
              <a:endParaRPr lang="ru-RU" dirty="0"/>
            </a:p>
          </p:txBody>
        </p:sp>
      </p:grpSp>
      <p:grpSp>
        <p:nvGrpSpPr>
          <p:cNvPr id="315" name="Группа 314"/>
          <p:cNvGrpSpPr/>
          <p:nvPr/>
        </p:nvGrpSpPr>
        <p:grpSpPr>
          <a:xfrm>
            <a:off x="-152400" y="1362808"/>
            <a:ext cx="9448800" cy="2667000"/>
            <a:chOff x="-152400" y="1362808"/>
            <a:chExt cx="9448800" cy="2667000"/>
          </a:xfrm>
        </p:grpSpPr>
        <p:sp>
          <p:nvSpPr>
            <p:cNvPr id="310" name="Прямоугольник 309"/>
            <p:cNvSpPr/>
            <p:nvPr/>
          </p:nvSpPr>
          <p:spPr>
            <a:xfrm>
              <a:off x="-152400" y="1362808"/>
              <a:ext cx="9448800" cy="2667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914400" y="2438400"/>
              <a:ext cx="10592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Tesla 8</a:t>
              </a:r>
              <a:endParaRPr lang="ru-RU" dirty="0"/>
            </a:p>
          </p:txBody>
        </p:sp>
      </p:grp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Масштабирование архитектуры </a:t>
            </a:r>
            <a:r>
              <a:rPr lang="en-US" dirty="0" smtClean="0"/>
              <a:t>Tesla</a:t>
            </a:r>
            <a:endParaRPr lang="ru-RU" dirty="0" smtClean="0"/>
          </a:p>
        </p:txBody>
      </p:sp>
      <p:sp>
        <p:nvSpPr>
          <p:cNvPr id="12" name="Rectangle 11"/>
          <p:cNvSpPr/>
          <p:nvPr/>
        </p:nvSpPr>
        <p:spPr bwMode="auto">
          <a:xfrm>
            <a:off x="4154864" y="4880713"/>
            <a:ext cx="4567238" cy="13879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050">
              <a:latin typeface="Times New Roman" pitchFamily="18" charset="-52"/>
            </a:endParaRPr>
          </a:p>
        </p:txBody>
      </p:sp>
      <p:grpSp>
        <p:nvGrpSpPr>
          <p:cNvPr id="4" name="Group 108"/>
          <p:cNvGrpSpPr>
            <a:grpSpLocks/>
          </p:cNvGrpSpPr>
          <p:nvPr/>
        </p:nvGrpSpPr>
        <p:grpSpPr bwMode="auto">
          <a:xfrm>
            <a:off x="4275054" y="4962355"/>
            <a:ext cx="400635" cy="571500"/>
            <a:chOff x="609600" y="1752600"/>
            <a:chExt cx="2500313" cy="336804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609600" y="1752600"/>
              <a:ext cx="2500313" cy="3368040"/>
              <a:chOff x="609600" y="3657600"/>
              <a:chExt cx="2500313" cy="3368040"/>
            </a:xfrm>
          </p:grpSpPr>
          <p:sp>
            <p:nvSpPr>
              <p:cNvPr id="21701" name="Rectangle 111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21702" name="Rectangle 112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21703" name="Rectangle 113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21704" name="Rectangle 114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116" name="Rectangle 115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sp>
          <p:nvSpPr>
            <p:cNvPr id="21700" name="Rectangle 110"/>
            <p:cNvSpPr>
              <a:spLocks noChangeArrowheads="1"/>
            </p:cNvSpPr>
            <p:nvPr/>
          </p:nvSpPr>
          <p:spPr bwMode="auto">
            <a:xfrm>
              <a:off x="1901952" y="4189354"/>
              <a:ext cx="1142998" cy="643145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</p:grpSp>
      <p:grpSp>
        <p:nvGrpSpPr>
          <p:cNvPr id="6" name="Group 252"/>
          <p:cNvGrpSpPr>
            <a:grpSpLocks/>
          </p:cNvGrpSpPr>
          <p:nvPr/>
        </p:nvGrpSpPr>
        <p:grpSpPr bwMode="auto">
          <a:xfrm>
            <a:off x="4715753" y="4962355"/>
            <a:ext cx="400635" cy="571500"/>
            <a:chOff x="609600" y="1752600"/>
            <a:chExt cx="2500313" cy="3368040"/>
          </a:xfrm>
        </p:grpSpPr>
        <p:grpSp>
          <p:nvGrpSpPr>
            <p:cNvPr id="7" name="Group 3"/>
            <p:cNvGrpSpPr>
              <a:grpSpLocks/>
            </p:cNvGrpSpPr>
            <p:nvPr/>
          </p:nvGrpSpPr>
          <p:grpSpPr bwMode="auto">
            <a:xfrm>
              <a:off x="609600" y="1752600"/>
              <a:ext cx="2500313" cy="3368040"/>
              <a:chOff x="609600" y="3657600"/>
              <a:chExt cx="2500313" cy="3368040"/>
            </a:xfrm>
          </p:grpSpPr>
          <p:sp>
            <p:nvSpPr>
              <p:cNvPr id="21692" name="Rectangle 255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21693" name="Rectangle 256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21694" name="Rectangle 257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21695" name="Rectangle 258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260" name="Rectangle 259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sp>
          <p:nvSpPr>
            <p:cNvPr id="21691" name="Rectangle 254"/>
            <p:cNvSpPr>
              <a:spLocks noChangeArrowheads="1"/>
            </p:cNvSpPr>
            <p:nvPr/>
          </p:nvSpPr>
          <p:spPr bwMode="auto">
            <a:xfrm>
              <a:off x="1901952" y="4189354"/>
              <a:ext cx="1142998" cy="643145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</p:grpSp>
      <p:grpSp>
        <p:nvGrpSpPr>
          <p:cNvPr id="8" name="Group 260"/>
          <p:cNvGrpSpPr>
            <a:grpSpLocks/>
          </p:cNvGrpSpPr>
          <p:nvPr/>
        </p:nvGrpSpPr>
        <p:grpSpPr bwMode="auto">
          <a:xfrm>
            <a:off x="7800642" y="4962355"/>
            <a:ext cx="400635" cy="571500"/>
            <a:chOff x="609600" y="1752600"/>
            <a:chExt cx="2500313" cy="3368040"/>
          </a:xfrm>
        </p:grpSpPr>
        <p:grpSp>
          <p:nvGrpSpPr>
            <p:cNvPr id="9" name="Group 3"/>
            <p:cNvGrpSpPr>
              <a:grpSpLocks/>
            </p:cNvGrpSpPr>
            <p:nvPr/>
          </p:nvGrpSpPr>
          <p:grpSpPr bwMode="auto">
            <a:xfrm>
              <a:off x="609600" y="1752600"/>
              <a:ext cx="2500313" cy="3368040"/>
              <a:chOff x="609600" y="3657600"/>
              <a:chExt cx="2500313" cy="3368040"/>
            </a:xfrm>
          </p:grpSpPr>
          <p:sp>
            <p:nvSpPr>
              <p:cNvPr id="21683" name="Rectangle 263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21684" name="Rectangle 264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21685" name="Rectangle 265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21686" name="Rectangle 266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268" name="Rectangle 267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sp>
          <p:nvSpPr>
            <p:cNvPr id="21682" name="Rectangle 262"/>
            <p:cNvSpPr>
              <a:spLocks noChangeArrowheads="1"/>
            </p:cNvSpPr>
            <p:nvPr/>
          </p:nvSpPr>
          <p:spPr bwMode="auto">
            <a:xfrm>
              <a:off x="1901952" y="4189354"/>
              <a:ext cx="1142998" cy="643145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</p:grpSp>
      <p:grpSp>
        <p:nvGrpSpPr>
          <p:cNvPr id="10" name="Group 268"/>
          <p:cNvGrpSpPr>
            <a:grpSpLocks/>
          </p:cNvGrpSpPr>
          <p:nvPr/>
        </p:nvGrpSpPr>
        <p:grpSpPr bwMode="auto">
          <a:xfrm>
            <a:off x="7359943" y="4962355"/>
            <a:ext cx="400635" cy="571500"/>
            <a:chOff x="609600" y="1752600"/>
            <a:chExt cx="2500313" cy="3368040"/>
          </a:xfrm>
        </p:grpSpPr>
        <p:grpSp>
          <p:nvGrpSpPr>
            <p:cNvPr id="11" name="Group 3"/>
            <p:cNvGrpSpPr>
              <a:grpSpLocks/>
            </p:cNvGrpSpPr>
            <p:nvPr/>
          </p:nvGrpSpPr>
          <p:grpSpPr bwMode="auto">
            <a:xfrm>
              <a:off x="609600" y="1752600"/>
              <a:ext cx="2500313" cy="3368040"/>
              <a:chOff x="609600" y="3657600"/>
              <a:chExt cx="2500313" cy="3368040"/>
            </a:xfrm>
          </p:grpSpPr>
          <p:sp>
            <p:nvSpPr>
              <p:cNvPr id="21674" name="Rectangle 271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21675" name="Rectangle 272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21676" name="Rectangle 273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21677" name="Rectangle 274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276" name="Rectangle 275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sp>
          <p:nvSpPr>
            <p:cNvPr id="21673" name="Rectangle 270"/>
            <p:cNvSpPr>
              <a:spLocks noChangeArrowheads="1"/>
            </p:cNvSpPr>
            <p:nvPr/>
          </p:nvSpPr>
          <p:spPr bwMode="auto">
            <a:xfrm>
              <a:off x="1901952" y="4189354"/>
              <a:ext cx="1142998" cy="643145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</p:grpSp>
      <p:grpSp>
        <p:nvGrpSpPr>
          <p:cNvPr id="13" name="Group 276"/>
          <p:cNvGrpSpPr>
            <a:grpSpLocks/>
          </p:cNvGrpSpPr>
          <p:nvPr/>
        </p:nvGrpSpPr>
        <p:grpSpPr bwMode="auto">
          <a:xfrm>
            <a:off x="6919245" y="4962355"/>
            <a:ext cx="400635" cy="571500"/>
            <a:chOff x="609600" y="1752600"/>
            <a:chExt cx="2500313" cy="3368040"/>
          </a:xfrm>
        </p:grpSpPr>
        <p:grpSp>
          <p:nvGrpSpPr>
            <p:cNvPr id="14" name="Group 3"/>
            <p:cNvGrpSpPr>
              <a:grpSpLocks/>
            </p:cNvGrpSpPr>
            <p:nvPr/>
          </p:nvGrpSpPr>
          <p:grpSpPr bwMode="auto">
            <a:xfrm>
              <a:off x="609600" y="1752600"/>
              <a:ext cx="2500313" cy="3368040"/>
              <a:chOff x="609600" y="3657600"/>
              <a:chExt cx="2500313" cy="3368040"/>
            </a:xfrm>
          </p:grpSpPr>
          <p:sp>
            <p:nvSpPr>
              <p:cNvPr id="21665" name="Rectangle 279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21666" name="Rectangle 280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21667" name="Rectangle 281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21668" name="Rectangle 282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284" name="Rectangle 283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sp>
          <p:nvSpPr>
            <p:cNvPr id="21664" name="Rectangle 278"/>
            <p:cNvSpPr>
              <a:spLocks noChangeArrowheads="1"/>
            </p:cNvSpPr>
            <p:nvPr/>
          </p:nvSpPr>
          <p:spPr bwMode="auto">
            <a:xfrm>
              <a:off x="1901952" y="4189354"/>
              <a:ext cx="1142998" cy="643145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</p:grpSp>
      <p:grpSp>
        <p:nvGrpSpPr>
          <p:cNvPr id="15" name="Group 284"/>
          <p:cNvGrpSpPr>
            <a:grpSpLocks/>
          </p:cNvGrpSpPr>
          <p:nvPr/>
        </p:nvGrpSpPr>
        <p:grpSpPr bwMode="auto">
          <a:xfrm>
            <a:off x="6478546" y="4962355"/>
            <a:ext cx="400635" cy="571500"/>
            <a:chOff x="609600" y="1752600"/>
            <a:chExt cx="2500313" cy="3368040"/>
          </a:xfrm>
        </p:grpSpPr>
        <p:grpSp>
          <p:nvGrpSpPr>
            <p:cNvPr id="16" name="Group 3"/>
            <p:cNvGrpSpPr>
              <a:grpSpLocks/>
            </p:cNvGrpSpPr>
            <p:nvPr/>
          </p:nvGrpSpPr>
          <p:grpSpPr bwMode="auto">
            <a:xfrm>
              <a:off x="609600" y="1752600"/>
              <a:ext cx="2500313" cy="3368040"/>
              <a:chOff x="609600" y="3657600"/>
              <a:chExt cx="2500313" cy="3368040"/>
            </a:xfrm>
          </p:grpSpPr>
          <p:sp>
            <p:nvSpPr>
              <p:cNvPr id="21656" name="Rectangle 287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21657" name="Rectangle 288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21658" name="Rectangle 289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21659" name="Rectangle 290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292" name="Rectangle 291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sp>
          <p:nvSpPr>
            <p:cNvPr id="21655" name="Rectangle 286"/>
            <p:cNvSpPr>
              <a:spLocks noChangeArrowheads="1"/>
            </p:cNvSpPr>
            <p:nvPr/>
          </p:nvSpPr>
          <p:spPr bwMode="auto">
            <a:xfrm>
              <a:off x="1901952" y="4189354"/>
              <a:ext cx="1142998" cy="643145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</p:grpSp>
      <p:grpSp>
        <p:nvGrpSpPr>
          <p:cNvPr id="17" name="Group 292"/>
          <p:cNvGrpSpPr>
            <a:grpSpLocks/>
          </p:cNvGrpSpPr>
          <p:nvPr/>
        </p:nvGrpSpPr>
        <p:grpSpPr bwMode="auto">
          <a:xfrm>
            <a:off x="6037847" y="4962355"/>
            <a:ext cx="400635" cy="571500"/>
            <a:chOff x="609600" y="1752600"/>
            <a:chExt cx="2500313" cy="3368040"/>
          </a:xfrm>
        </p:grpSpPr>
        <p:grpSp>
          <p:nvGrpSpPr>
            <p:cNvPr id="18" name="Group 3"/>
            <p:cNvGrpSpPr>
              <a:grpSpLocks/>
            </p:cNvGrpSpPr>
            <p:nvPr/>
          </p:nvGrpSpPr>
          <p:grpSpPr bwMode="auto">
            <a:xfrm>
              <a:off x="609600" y="1752600"/>
              <a:ext cx="2500313" cy="3368040"/>
              <a:chOff x="609600" y="3657600"/>
              <a:chExt cx="2500313" cy="3368040"/>
            </a:xfrm>
          </p:grpSpPr>
          <p:sp>
            <p:nvSpPr>
              <p:cNvPr id="21647" name="Rectangle 295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21648" name="Rectangle 296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21649" name="Rectangle 297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21650" name="Rectangle 298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300" name="Rectangle 299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sp>
          <p:nvSpPr>
            <p:cNvPr id="21646" name="Rectangle 294"/>
            <p:cNvSpPr>
              <a:spLocks noChangeArrowheads="1"/>
            </p:cNvSpPr>
            <p:nvPr/>
          </p:nvSpPr>
          <p:spPr bwMode="auto">
            <a:xfrm>
              <a:off x="1901952" y="4189354"/>
              <a:ext cx="1142998" cy="643145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</p:grpSp>
      <p:grpSp>
        <p:nvGrpSpPr>
          <p:cNvPr id="19" name="Group 300"/>
          <p:cNvGrpSpPr>
            <a:grpSpLocks/>
          </p:cNvGrpSpPr>
          <p:nvPr/>
        </p:nvGrpSpPr>
        <p:grpSpPr bwMode="auto">
          <a:xfrm>
            <a:off x="5597150" y="4962355"/>
            <a:ext cx="400635" cy="571500"/>
            <a:chOff x="609600" y="1752600"/>
            <a:chExt cx="2500313" cy="3368040"/>
          </a:xfrm>
        </p:grpSpPr>
        <p:grpSp>
          <p:nvGrpSpPr>
            <p:cNvPr id="20" name="Group 3"/>
            <p:cNvGrpSpPr>
              <a:grpSpLocks/>
            </p:cNvGrpSpPr>
            <p:nvPr/>
          </p:nvGrpSpPr>
          <p:grpSpPr bwMode="auto">
            <a:xfrm>
              <a:off x="609600" y="1752600"/>
              <a:ext cx="2500313" cy="3368040"/>
              <a:chOff x="609600" y="3657600"/>
              <a:chExt cx="2500313" cy="3368040"/>
            </a:xfrm>
          </p:grpSpPr>
          <p:sp>
            <p:nvSpPr>
              <p:cNvPr id="21638" name="Rectangle 303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21639" name="Rectangle 304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21640" name="Rectangle 305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21641" name="Rectangle 306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308" name="Rectangle 307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sp>
          <p:nvSpPr>
            <p:cNvPr id="21637" name="Rectangle 302"/>
            <p:cNvSpPr>
              <a:spLocks noChangeArrowheads="1"/>
            </p:cNvSpPr>
            <p:nvPr/>
          </p:nvSpPr>
          <p:spPr bwMode="auto">
            <a:xfrm>
              <a:off x="1901952" y="4189354"/>
              <a:ext cx="1142998" cy="643145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</p:grpSp>
      <p:grpSp>
        <p:nvGrpSpPr>
          <p:cNvPr id="21" name="Group 308"/>
          <p:cNvGrpSpPr>
            <a:grpSpLocks/>
          </p:cNvGrpSpPr>
          <p:nvPr/>
        </p:nvGrpSpPr>
        <p:grpSpPr bwMode="auto">
          <a:xfrm>
            <a:off x="5156451" y="4962355"/>
            <a:ext cx="400635" cy="571500"/>
            <a:chOff x="609600" y="1752600"/>
            <a:chExt cx="2500313" cy="3368040"/>
          </a:xfrm>
        </p:grpSpPr>
        <p:grpSp>
          <p:nvGrpSpPr>
            <p:cNvPr id="22" name="Group 3"/>
            <p:cNvGrpSpPr>
              <a:grpSpLocks/>
            </p:cNvGrpSpPr>
            <p:nvPr/>
          </p:nvGrpSpPr>
          <p:grpSpPr bwMode="auto">
            <a:xfrm>
              <a:off x="609600" y="1752600"/>
              <a:ext cx="2500313" cy="3368040"/>
              <a:chOff x="609600" y="3657600"/>
              <a:chExt cx="2500313" cy="3368040"/>
            </a:xfrm>
          </p:grpSpPr>
          <p:sp>
            <p:nvSpPr>
              <p:cNvPr id="21629" name="Rectangle 311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21630" name="Rectangle 312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21631" name="Rectangle 313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21632" name="Rectangle 314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316" name="Rectangle 315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sp>
          <p:nvSpPr>
            <p:cNvPr id="21628" name="Rectangle 310"/>
            <p:cNvSpPr>
              <a:spLocks noChangeArrowheads="1"/>
            </p:cNvSpPr>
            <p:nvPr/>
          </p:nvSpPr>
          <p:spPr bwMode="auto">
            <a:xfrm>
              <a:off x="1901952" y="4189354"/>
              <a:ext cx="1142998" cy="643145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</p:grpSp>
      <p:grpSp>
        <p:nvGrpSpPr>
          <p:cNvPr id="23" name="Group 316"/>
          <p:cNvGrpSpPr>
            <a:grpSpLocks/>
          </p:cNvGrpSpPr>
          <p:nvPr/>
        </p:nvGrpSpPr>
        <p:grpSpPr bwMode="auto">
          <a:xfrm>
            <a:off x="8241340" y="4962355"/>
            <a:ext cx="400635" cy="571500"/>
            <a:chOff x="609600" y="1752600"/>
            <a:chExt cx="2500313" cy="3368040"/>
          </a:xfrm>
        </p:grpSpPr>
        <p:grpSp>
          <p:nvGrpSpPr>
            <p:cNvPr id="24" name="Group 3"/>
            <p:cNvGrpSpPr>
              <a:grpSpLocks/>
            </p:cNvGrpSpPr>
            <p:nvPr/>
          </p:nvGrpSpPr>
          <p:grpSpPr bwMode="auto">
            <a:xfrm>
              <a:off x="609600" y="1752600"/>
              <a:ext cx="2500313" cy="3368040"/>
              <a:chOff x="609600" y="3657600"/>
              <a:chExt cx="2500313" cy="3368040"/>
            </a:xfrm>
          </p:grpSpPr>
          <p:sp>
            <p:nvSpPr>
              <p:cNvPr id="21620" name="Rectangle 319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21621" name="Rectangle 320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21622" name="Rectangle 321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21623" name="Rectangle 322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324" name="Rectangle 323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sp>
          <p:nvSpPr>
            <p:cNvPr id="21619" name="Rectangle 318"/>
            <p:cNvSpPr>
              <a:spLocks noChangeArrowheads="1"/>
            </p:cNvSpPr>
            <p:nvPr/>
          </p:nvSpPr>
          <p:spPr bwMode="auto">
            <a:xfrm>
              <a:off x="1901952" y="4189354"/>
              <a:ext cx="1142998" cy="643145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</p:grpSp>
      <p:sp>
        <p:nvSpPr>
          <p:cNvPr id="326" name="Rectangle 325"/>
          <p:cNvSpPr/>
          <p:nvPr/>
        </p:nvSpPr>
        <p:spPr bwMode="auto">
          <a:xfrm>
            <a:off x="4275054" y="5656319"/>
            <a:ext cx="4366921" cy="1632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000" dirty="0">
                <a:latin typeface="Times New Roman" pitchFamily="18" charset="-52"/>
              </a:rPr>
              <a:t>Interconnection Network</a:t>
            </a:r>
          </a:p>
        </p:txBody>
      </p:sp>
      <p:sp>
        <p:nvSpPr>
          <p:cNvPr id="21592" name="Rectangle 326"/>
          <p:cNvSpPr>
            <a:spLocks noChangeArrowheads="1"/>
          </p:cNvSpPr>
          <p:nvPr/>
        </p:nvSpPr>
        <p:spPr bwMode="auto">
          <a:xfrm>
            <a:off x="4315118" y="5942069"/>
            <a:ext cx="220349" cy="163286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00" dirty="0"/>
              <a:t>ROP</a:t>
            </a:r>
          </a:p>
        </p:txBody>
      </p:sp>
      <p:sp>
        <p:nvSpPr>
          <p:cNvPr id="21593" name="Rectangle 327"/>
          <p:cNvSpPr>
            <a:spLocks noChangeArrowheads="1"/>
          </p:cNvSpPr>
          <p:nvPr/>
        </p:nvSpPr>
        <p:spPr bwMode="auto">
          <a:xfrm>
            <a:off x="4535467" y="5942069"/>
            <a:ext cx="220349" cy="163286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"/>
              <a:t>L2</a:t>
            </a:r>
            <a:endParaRPr lang="en-US" sz="500"/>
          </a:p>
        </p:txBody>
      </p:sp>
      <p:sp>
        <p:nvSpPr>
          <p:cNvPr id="21594" name="Rectangle 331"/>
          <p:cNvSpPr>
            <a:spLocks noChangeArrowheads="1"/>
          </p:cNvSpPr>
          <p:nvPr/>
        </p:nvSpPr>
        <p:spPr bwMode="auto">
          <a:xfrm>
            <a:off x="4853114" y="5942069"/>
            <a:ext cx="220349" cy="163286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00"/>
              <a:t>ROP</a:t>
            </a:r>
          </a:p>
        </p:txBody>
      </p:sp>
      <p:sp>
        <p:nvSpPr>
          <p:cNvPr id="21595" name="Rectangle 332"/>
          <p:cNvSpPr>
            <a:spLocks noChangeArrowheads="1"/>
          </p:cNvSpPr>
          <p:nvPr/>
        </p:nvSpPr>
        <p:spPr bwMode="auto">
          <a:xfrm>
            <a:off x="5073463" y="5942069"/>
            <a:ext cx="220349" cy="163286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"/>
              <a:t>L2</a:t>
            </a:r>
            <a:endParaRPr lang="en-US" sz="500"/>
          </a:p>
        </p:txBody>
      </p:sp>
      <p:sp>
        <p:nvSpPr>
          <p:cNvPr id="21596" name="Rectangle 334"/>
          <p:cNvSpPr>
            <a:spLocks noChangeArrowheads="1"/>
          </p:cNvSpPr>
          <p:nvPr/>
        </p:nvSpPr>
        <p:spPr bwMode="auto">
          <a:xfrm>
            <a:off x="5391109" y="5942069"/>
            <a:ext cx="220349" cy="163286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00"/>
              <a:t>ROP</a:t>
            </a:r>
          </a:p>
        </p:txBody>
      </p:sp>
      <p:sp>
        <p:nvSpPr>
          <p:cNvPr id="21597" name="Rectangle 335"/>
          <p:cNvSpPr>
            <a:spLocks noChangeArrowheads="1"/>
          </p:cNvSpPr>
          <p:nvPr/>
        </p:nvSpPr>
        <p:spPr bwMode="auto">
          <a:xfrm>
            <a:off x="5611458" y="5942069"/>
            <a:ext cx="220349" cy="163286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"/>
              <a:t>L2</a:t>
            </a:r>
            <a:endParaRPr lang="en-US" sz="500"/>
          </a:p>
        </p:txBody>
      </p:sp>
      <p:sp>
        <p:nvSpPr>
          <p:cNvPr id="21598" name="Rectangle 337"/>
          <p:cNvSpPr>
            <a:spLocks noChangeArrowheads="1"/>
          </p:cNvSpPr>
          <p:nvPr/>
        </p:nvSpPr>
        <p:spPr bwMode="auto">
          <a:xfrm>
            <a:off x="5929104" y="5942069"/>
            <a:ext cx="220349" cy="163286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00"/>
              <a:t>ROP</a:t>
            </a:r>
          </a:p>
        </p:txBody>
      </p:sp>
      <p:sp>
        <p:nvSpPr>
          <p:cNvPr id="21599" name="Rectangle 338"/>
          <p:cNvSpPr>
            <a:spLocks noChangeArrowheads="1"/>
          </p:cNvSpPr>
          <p:nvPr/>
        </p:nvSpPr>
        <p:spPr bwMode="auto">
          <a:xfrm>
            <a:off x="6149453" y="5942069"/>
            <a:ext cx="220349" cy="163286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"/>
              <a:t>L2</a:t>
            </a:r>
            <a:endParaRPr lang="en-US" sz="500"/>
          </a:p>
        </p:txBody>
      </p:sp>
      <p:sp>
        <p:nvSpPr>
          <p:cNvPr id="21600" name="Rectangle 340"/>
          <p:cNvSpPr>
            <a:spLocks noChangeArrowheads="1"/>
          </p:cNvSpPr>
          <p:nvPr/>
        </p:nvSpPr>
        <p:spPr bwMode="auto">
          <a:xfrm>
            <a:off x="6467099" y="5942069"/>
            <a:ext cx="220349" cy="163286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00"/>
              <a:t>ROP</a:t>
            </a:r>
          </a:p>
        </p:txBody>
      </p:sp>
      <p:sp>
        <p:nvSpPr>
          <p:cNvPr id="21601" name="Rectangle 341"/>
          <p:cNvSpPr>
            <a:spLocks noChangeArrowheads="1"/>
          </p:cNvSpPr>
          <p:nvPr/>
        </p:nvSpPr>
        <p:spPr bwMode="auto">
          <a:xfrm>
            <a:off x="6687449" y="5942069"/>
            <a:ext cx="220349" cy="163286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"/>
              <a:t>L2</a:t>
            </a:r>
            <a:endParaRPr lang="en-US" sz="500"/>
          </a:p>
        </p:txBody>
      </p:sp>
      <p:sp>
        <p:nvSpPr>
          <p:cNvPr id="21602" name="Rectangle 343"/>
          <p:cNvSpPr>
            <a:spLocks noChangeArrowheads="1"/>
          </p:cNvSpPr>
          <p:nvPr/>
        </p:nvSpPr>
        <p:spPr bwMode="auto">
          <a:xfrm>
            <a:off x="7005095" y="5942069"/>
            <a:ext cx="220349" cy="163286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00"/>
              <a:t>ROP</a:t>
            </a:r>
          </a:p>
        </p:txBody>
      </p:sp>
      <p:sp>
        <p:nvSpPr>
          <p:cNvPr id="21603" name="Rectangle 344"/>
          <p:cNvSpPr>
            <a:spLocks noChangeArrowheads="1"/>
          </p:cNvSpPr>
          <p:nvPr/>
        </p:nvSpPr>
        <p:spPr bwMode="auto">
          <a:xfrm>
            <a:off x="7225444" y="5942069"/>
            <a:ext cx="220349" cy="163286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"/>
              <a:t>L2</a:t>
            </a:r>
            <a:endParaRPr lang="en-US" sz="500"/>
          </a:p>
        </p:txBody>
      </p:sp>
      <p:sp>
        <p:nvSpPr>
          <p:cNvPr id="21604" name="Rectangle 346"/>
          <p:cNvSpPr>
            <a:spLocks noChangeArrowheads="1"/>
          </p:cNvSpPr>
          <p:nvPr/>
        </p:nvSpPr>
        <p:spPr bwMode="auto">
          <a:xfrm>
            <a:off x="7543090" y="5942069"/>
            <a:ext cx="220349" cy="163286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00"/>
              <a:t>ROP</a:t>
            </a:r>
          </a:p>
        </p:txBody>
      </p:sp>
      <p:sp>
        <p:nvSpPr>
          <p:cNvPr id="21605" name="Rectangle 347"/>
          <p:cNvSpPr>
            <a:spLocks noChangeArrowheads="1"/>
          </p:cNvSpPr>
          <p:nvPr/>
        </p:nvSpPr>
        <p:spPr bwMode="auto">
          <a:xfrm>
            <a:off x="7763440" y="5942069"/>
            <a:ext cx="220349" cy="163286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"/>
              <a:t>L2</a:t>
            </a:r>
            <a:endParaRPr lang="en-US" sz="500"/>
          </a:p>
        </p:txBody>
      </p:sp>
      <p:sp>
        <p:nvSpPr>
          <p:cNvPr id="21606" name="Rectangle 349"/>
          <p:cNvSpPr>
            <a:spLocks noChangeArrowheads="1"/>
          </p:cNvSpPr>
          <p:nvPr/>
        </p:nvSpPr>
        <p:spPr bwMode="auto">
          <a:xfrm>
            <a:off x="8081086" y="5942069"/>
            <a:ext cx="220349" cy="163286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00"/>
              <a:t>ROP</a:t>
            </a:r>
          </a:p>
        </p:txBody>
      </p:sp>
      <p:sp>
        <p:nvSpPr>
          <p:cNvPr id="21607" name="Rectangle 350"/>
          <p:cNvSpPr>
            <a:spLocks noChangeArrowheads="1"/>
          </p:cNvSpPr>
          <p:nvPr/>
        </p:nvSpPr>
        <p:spPr bwMode="auto">
          <a:xfrm>
            <a:off x="8301435" y="5942069"/>
            <a:ext cx="220349" cy="163286"/>
          </a:xfrm>
          <a:prstGeom prst="rect">
            <a:avLst/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" dirty="0"/>
              <a:t>L2</a:t>
            </a:r>
            <a:endParaRPr lang="en-US" sz="500" dirty="0"/>
          </a:p>
        </p:txBody>
      </p:sp>
      <p:sp>
        <p:nvSpPr>
          <p:cNvPr id="21584" name="Rectangle 328"/>
          <p:cNvSpPr>
            <a:spLocks noChangeArrowheads="1"/>
          </p:cNvSpPr>
          <p:nvPr/>
        </p:nvSpPr>
        <p:spPr bwMode="auto">
          <a:xfrm>
            <a:off x="4315118" y="6313299"/>
            <a:ext cx="440699" cy="163701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600"/>
              <a:t>DRAM</a:t>
            </a:r>
            <a:endParaRPr lang="en-US" sz="900"/>
          </a:p>
        </p:txBody>
      </p:sp>
      <p:sp>
        <p:nvSpPr>
          <p:cNvPr id="21585" name="Rectangle 352"/>
          <p:cNvSpPr>
            <a:spLocks noChangeArrowheads="1"/>
          </p:cNvSpPr>
          <p:nvPr/>
        </p:nvSpPr>
        <p:spPr bwMode="auto">
          <a:xfrm>
            <a:off x="4853114" y="6313299"/>
            <a:ext cx="440699" cy="163701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600"/>
              <a:t>DRAM</a:t>
            </a:r>
            <a:endParaRPr lang="en-US" sz="900"/>
          </a:p>
        </p:txBody>
      </p:sp>
      <p:sp>
        <p:nvSpPr>
          <p:cNvPr id="21586" name="Rectangle 353"/>
          <p:cNvSpPr>
            <a:spLocks noChangeArrowheads="1"/>
          </p:cNvSpPr>
          <p:nvPr/>
        </p:nvSpPr>
        <p:spPr bwMode="auto">
          <a:xfrm>
            <a:off x="5391109" y="6313299"/>
            <a:ext cx="440699" cy="163701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600"/>
              <a:t>DRAM</a:t>
            </a:r>
            <a:endParaRPr lang="en-US" sz="900"/>
          </a:p>
        </p:txBody>
      </p:sp>
      <p:sp>
        <p:nvSpPr>
          <p:cNvPr id="21587" name="Rectangle 354"/>
          <p:cNvSpPr>
            <a:spLocks noChangeArrowheads="1"/>
          </p:cNvSpPr>
          <p:nvPr/>
        </p:nvSpPr>
        <p:spPr bwMode="auto">
          <a:xfrm>
            <a:off x="5929104" y="6313299"/>
            <a:ext cx="440699" cy="163701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600"/>
              <a:t>DRAM</a:t>
            </a:r>
            <a:endParaRPr lang="en-US" sz="1100"/>
          </a:p>
        </p:txBody>
      </p:sp>
      <p:sp>
        <p:nvSpPr>
          <p:cNvPr id="21588" name="Rectangle 355"/>
          <p:cNvSpPr>
            <a:spLocks noChangeArrowheads="1"/>
          </p:cNvSpPr>
          <p:nvPr/>
        </p:nvSpPr>
        <p:spPr bwMode="auto">
          <a:xfrm>
            <a:off x="6467099" y="6310741"/>
            <a:ext cx="440699" cy="166259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600"/>
              <a:t>DRAM</a:t>
            </a:r>
            <a:endParaRPr lang="en-US" sz="900"/>
          </a:p>
        </p:txBody>
      </p:sp>
      <p:sp>
        <p:nvSpPr>
          <p:cNvPr id="21589" name="Rectangle 356"/>
          <p:cNvSpPr>
            <a:spLocks noChangeArrowheads="1"/>
          </p:cNvSpPr>
          <p:nvPr/>
        </p:nvSpPr>
        <p:spPr bwMode="auto">
          <a:xfrm>
            <a:off x="7005095" y="6309462"/>
            <a:ext cx="440699" cy="16753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600"/>
              <a:t>DRAM</a:t>
            </a:r>
            <a:endParaRPr lang="en-US" sz="1100"/>
          </a:p>
        </p:txBody>
      </p:sp>
      <p:sp>
        <p:nvSpPr>
          <p:cNvPr id="21590" name="Rectangle 357"/>
          <p:cNvSpPr>
            <a:spLocks noChangeArrowheads="1"/>
          </p:cNvSpPr>
          <p:nvPr/>
        </p:nvSpPr>
        <p:spPr bwMode="auto">
          <a:xfrm>
            <a:off x="7543090" y="6313299"/>
            <a:ext cx="440699" cy="163701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600"/>
              <a:t>DRAM</a:t>
            </a:r>
            <a:endParaRPr lang="en-US" sz="1100"/>
          </a:p>
        </p:txBody>
      </p:sp>
      <p:sp>
        <p:nvSpPr>
          <p:cNvPr id="21591" name="Rectangle 358"/>
          <p:cNvSpPr>
            <a:spLocks noChangeArrowheads="1"/>
          </p:cNvSpPr>
          <p:nvPr/>
        </p:nvSpPr>
        <p:spPr bwMode="auto">
          <a:xfrm>
            <a:off x="8081086" y="6313299"/>
            <a:ext cx="440699" cy="163701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600"/>
              <a:t>DRAM</a:t>
            </a:r>
            <a:endParaRPr lang="en-US" sz="1100"/>
          </a:p>
        </p:txBody>
      </p:sp>
      <p:cxnSp>
        <p:nvCxnSpPr>
          <p:cNvPr id="21574" name="Straight Connector 360"/>
          <p:cNvCxnSpPr>
            <a:cxnSpLocks noChangeShapeType="1"/>
            <a:stCxn id="21701" idx="2"/>
          </p:cNvCxnSpPr>
          <p:nvPr/>
        </p:nvCxnSpPr>
        <p:spPr bwMode="auto">
          <a:xfrm rot="5400000">
            <a:off x="7744717" y="5840240"/>
            <a:ext cx="122889" cy="835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75" name="Straight Connector 361"/>
          <p:cNvCxnSpPr>
            <a:cxnSpLocks noChangeShapeType="1"/>
          </p:cNvCxnSpPr>
          <p:nvPr/>
        </p:nvCxnSpPr>
        <p:spPr bwMode="auto">
          <a:xfrm rot="5400000">
            <a:off x="4854672" y="5594883"/>
            <a:ext cx="122889" cy="835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76" name="Straight Connector 362"/>
          <p:cNvCxnSpPr>
            <a:cxnSpLocks noChangeShapeType="1"/>
          </p:cNvCxnSpPr>
          <p:nvPr/>
        </p:nvCxnSpPr>
        <p:spPr bwMode="auto">
          <a:xfrm rot="5400000">
            <a:off x="5295416" y="5594883"/>
            <a:ext cx="122889" cy="835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77" name="Straight Connector 363"/>
          <p:cNvCxnSpPr>
            <a:cxnSpLocks noChangeShapeType="1"/>
          </p:cNvCxnSpPr>
          <p:nvPr/>
        </p:nvCxnSpPr>
        <p:spPr bwMode="auto">
          <a:xfrm rot="5400000">
            <a:off x="5736161" y="5594883"/>
            <a:ext cx="122889" cy="835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78" name="Straight Connector 364"/>
          <p:cNvCxnSpPr>
            <a:cxnSpLocks noChangeShapeType="1"/>
          </p:cNvCxnSpPr>
          <p:nvPr/>
        </p:nvCxnSpPr>
        <p:spPr bwMode="auto">
          <a:xfrm rot="5400000">
            <a:off x="6176906" y="5594883"/>
            <a:ext cx="122889" cy="835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79" name="Straight Connector 365"/>
          <p:cNvCxnSpPr>
            <a:cxnSpLocks noChangeShapeType="1"/>
          </p:cNvCxnSpPr>
          <p:nvPr/>
        </p:nvCxnSpPr>
        <p:spPr bwMode="auto">
          <a:xfrm rot="5400000">
            <a:off x="6617650" y="5594883"/>
            <a:ext cx="122889" cy="835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80" name="Straight Connector 366"/>
          <p:cNvCxnSpPr>
            <a:cxnSpLocks noChangeShapeType="1"/>
          </p:cNvCxnSpPr>
          <p:nvPr/>
        </p:nvCxnSpPr>
        <p:spPr bwMode="auto">
          <a:xfrm rot="5400000">
            <a:off x="7058395" y="5594883"/>
            <a:ext cx="122889" cy="835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81" name="Straight Connector 367"/>
          <p:cNvCxnSpPr>
            <a:cxnSpLocks noChangeShapeType="1"/>
          </p:cNvCxnSpPr>
          <p:nvPr/>
        </p:nvCxnSpPr>
        <p:spPr bwMode="auto">
          <a:xfrm rot="5400000">
            <a:off x="7499140" y="5594883"/>
            <a:ext cx="122889" cy="835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82" name="Straight Connector 368"/>
          <p:cNvCxnSpPr>
            <a:cxnSpLocks noChangeShapeType="1"/>
          </p:cNvCxnSpPr>
          <p:nvPr/>
        </p:nvCxnSpPr>
        <p:spPr bwMode="auto">
          <a:xfrm rot="5400000">
            <a:off x="7939884" y="5594883"/>
            <a:ext cx="122889" cy="835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83" name="Straight Connector 369"/>
          <p:cNvCxnSpPr>
            <a:cxnSpLocks noChangeShapeType="1"/>
          </p:cNvCxnSpPr>
          <p:nvPr/>
        </p:nvCxnSpPr>
        <p:spPr bwMode="auto">
          <a:xfrm rot="5400000">
            <a:off x="8380629" y="5594883"/>
            <a:ext cx="122889" cy="835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58" name="Straight Connector 371"/>
          <p:cNvCxnSpPr>
            <a:cxnSpLocks noChangeShapeType="1"/>
          </p:cNvCxnSpPr>
          <p:nvPr/>
        </p:nvCxnSpPr>
        <p:spPr bwMode="auto">
          <a:xfrm rot="5400000">
            <a:off x="4363732" y="5881355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59" name="Straight Connector 375"/>
          <p:cNvCxnSpPr>
            <a:cxnSpLocks noChangeShapeType="1"/>
          </p:cNvCxnSpPr>
          <p:nvPr/>
        </p:nvCxnSpPr>
        <p:spPr bwMode="auto">
          <a:xfrm rot="5400000">
            <a:off x="4584081" y="5879465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60" name="Straight Connector 376"/>
          <p:cNvCxnSpPr>
            <a:cxnSpLocks noChangeShapeType="1"/>
          </p:cNvCxnSpPr>
          <p:nvPr/>
        </p:nvCxnSpPr>
        <p:spPr bwMode="auto">
          <a:xfrm rot="5400000">
            <a:off x="4904590" y="5879465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61" name="Straight Connector 377"/>
          <p:cNvCxnSpPr>
            <a:cxnSpLocks noChangeShapeType="1"/>
          </p:cNvCxnSpPr>
          <p:nvPr/>
        </p:nvCxnSpPr>
        <p:spPr bwMode="auto">
          <a:xfrm rot="5400000">
            <a:off x="5124938" y="5879465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62" name="Straight Connector 378"/>
          <p:cNvCxnSpPr>
            <a:cxnSpLocks noChangeShapeType="1"/>
          </p:cNvCxnSpPr>
          <p:nvPr/>
        </p:nvCxnSpPr>
        <p:spPr bwMode="auto">
          <a:xfrm rot="5400000">
            <a:off x="5435430" y="5881358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63" name="Straight Connector 379"/>
          <p:cNvCxnSpPr>
            <a:cxnSpLocks noChangeShapeType="1"/>
          </p:cNvCxnSpPr>
          <p:nvPr/>
        </p:nvCxnSpPr>
        <p:spPr bwMode="auto">
          <a:xfrm rot="5400000">
            <a:off x="5655779" y="5881358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64" name="Straight Connector 380"/>
          <p:cNvCxnSpPr>
            <a:cxnSpLocks noChangeShapeType="1"/>
          </p:cNvCxnSpPr>
          <p:nvPr/>
        </p:nvCxnSpPr>
        <p:spPr bwMode="auto">
          <a:xfrm rot="5400000">
            <a:off x="5978790" y="5880411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65" name="Straight Connector 381"/>
          <p:cNvCxnSpPr>
            <a:cxnSpLocks noChangeShapeType="1"/>
          </p:cNvCxnSpPr>
          <p:nvPr/>
        </p:nvCxnSpPr>
        <p:spPr bwMode="auto">
          <a:xfrm rot="5400000">
            <a:off x="6199140" y="5880411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66" name="Straight Connector 382"/>
          <p:cNvCxnSpPr>
            <a:cxnSpLocks noChangeShapeType="1"/>
          </p:cNvCxnSpPr>
          <p:nvPr/>
        </p:nvCxnSpPr>
        <p:spPr bwMode="auto">
          <a:xfrm rot="5400000">
            <a:off x="6517144" y="5881358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67" name="Straight Connector 383"/>
          <p:cNvCxnSpPr>
            <a:cxnSpLocks noChangeShapeType="1"/>
          </p:cNvCxnSpPr>
          <p:nvPr/>
        </p:nvCxnSpPr>
        <p:spPr bwMode="auto">
          <a:xfrm rot="5400000">
            <a:off x="6737493" y="5881358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68" name="Straight Connector 384"/>
          <p:cNvCxnSpPr>
            <a:cxnSpLocks noChangeShapeType="1"/>
          </p:cNvCxnSpPr>
          <p:nvPr/>
        </p:nvCxnSpPr>
        <p:spPr bwMode="auto">
          <a:xfrm rot="5400000">
            <a:off x="7058000" y="5881358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69" name="Straight Connector 385"/>
          <p:cNvCxnSpPr>
            <a:cxnSpLocks noChangeShapeType="1"/>
          </p:cNvCxnSpPr>
          <p:nvPr/>
        </p:nvCxnSpPr>
        <p:spPr bwMode="auto">
          <a:xfrm rot="5400000">
            <a:off x="7278350" y="5881358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70" name="Straight Connector 386"/>
          <p:cNvCxnSpPr>
            <a:cxnSpLocks noChangeShapeType="1"/>
          </p:cNvCxnSpPr>
          <p:nvPr/>
        </p:nvCxnSpPr>
        <p:spPr bwMode="auto">
          <a:xfrm rot="5400000">
            <a:off x="7583834" y="5879464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71" name="Straight Connector 387"/>
          <p:cNvCxnSpPr>
            <a:cxnSpLocks noChangeShapeType="1"/>
          </p:cNvCxnSpPr>
          <p:nvPr/>
        </p:nvCxnSpPr>
        <p:spPr bwMode="auto">
          <a:xfrm rot="5400000">
            <a:off x="7804183" y="5879464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72" name="Straight Connector 388"/>
          <p:cNvCxnSpPr>
            <a:cxnSpLocks noChangeShapeType="1"/>
          </p:cNvCxnSpPr>
          <p:nvPr/>
        </p:nvCxnSpPr>
        <p:spPr bwMode="auto">
          <a:xfrm rot="5400000">
            <a:off x="8119683" y="5881358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73" name="Straight Connector 389"/>
          <p:cNvCxnSpPr>
            <a:cxnSpLocks noChangeShapeType="1"/>
          </p:cNvCxnSpPr>
          <p:nvPr/>
        </p:nvCxnSpPr>
        <p:spPr bwMode="auto">
          <a:xfrm rot="5400000">
            <a:off x="8340032" y="5881358"/>
            <a:ext cx="123121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42" name="Straight Connector 390"/>
          <p:cNvCxnSpPr>
            <a:cxnSpLocks noChangeShapeType="1"/>
          </p:cNvCxnSpPr>
          <p:nvPr/>
        </p:nvCxnSpPr>
        <p:spPr bwMode="auto">
          <a:xfrm rot="5400000">
            <a:off x="7558781" y="6209946"/>
            <a:ext cx="203278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43" name="Straight Connector 391"/>
          <p:cNvCxnSpPr>
            <a:cxnSpLocks noChangeShapeType="1"/>
          </p:cNvCxnSpPr>
          <p:nvPr/>
        </p:nvCxnSpPr>
        <p:spPr bwMode="auto">
          <a:xfrm rot="16200000" flipH="1">
            <a:off x="7779119" y="6209960"/>
            <a:ext cx="204556" cy="1251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44" name="Straight Connector 392"/>
          <p:cNvCxnSpPr>
            <a:cxnSpLocks noChangeShapeType="1"/>
          </p:cNvCxnSpPr>
          <p:nvPr/>
        </p:nvCxnSpPr>
        <p:spPr bwMode="auto">
          <a:xfrm rot="5400000">
            <a:off x="8091664" y="6209540"/>
            <a:ext cx="209209" cy="835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45" name="Straight Connector 393"/>
          <p:cNvCxnSpPr>
            <a:cxnSpLocks noChangeShapeType="1"/>
          </p:cNvCxnSpPr>
          <p:nvPr/>
        </p:nvCxnSpPr>
        <p:spPr bwMode="auto">
          <a:xfrm rot="16200000" flipH="1">
            <a:off x="8312025" y="6209544"/>
            <a:ext cx="207932" cy="1253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46" name="Straight Connector 410"/>
          <p:cNvCxnSpPr>
            <a:cxnSpLocks noChangeShapeType="1"/>
          </p:cNvCxnSpPr>
          <p:nvPr/>
        </p:nvCxnSpPr>
        <p:spPr bwMode="auto">
          <a:xfrm rot="16200000" flipH="1">
            <a:off x="6459703" y="6210181"/>
            <a:ext cx="209208" cy="1251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47" name="Straight Connector 411"/>
          <p:cNvCxnSpPr>
            <a:cxnSpLocks noChangeShapeType="1"/>
          </p:cNvCxnSpPr>
          <p:nvPr/>
        </p:nvCxnSpPr>
        <p:spPr bwMode="auto">
          <a:xfrm rot="16200000" flipH="1">
            <a:off x="6682605" y="6207628"/>
            <a:ext cx="204108" cy="1251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48" name="Straight Connector 412"/>
          <p:cNvCxnSpPr>
            <a:cxnSpLocks noChangeShapeType="1"/>
          </p:cNvCxnSpPr>
          <p:nvPr/>
        </p:nvCxnSpPr>
        <p:spPr bwMode="auto">
          <a:xfrm rot="5400000">
            <a:off x="6998531" y="6209304"/>
            <a:ext cx="202002" cy="3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49" name="Straight Connector 413"/>
          <p:cNvCxnSpPr>
            <a:cxnSpLocks noChangeShapeType="1"/>
          </p:cNvCxnSpPr>
          <p:nvPr/>
        </p:nvCxnSpPr>
        <p:spPr bwMode="auto">
          <a:xfrm rot="5400000">
            <a:off x="7220984" y="6207201"/>
            <a:ext cx="197793" cy="3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50" name="Straight Connector 418"/>
          <p:cNvCxnSpPr>
            <a:cxnSpLocks noChangeShapeType="1"/>
          </p:cNvCxnSpPr>
          <p:nvPr/>
        </p:nvCxnSpPr>
        <p:spPr bwMode="auto">
          <a:xfrm rot="16200000" flipH="1">
            <a:off x="5948270" y="6207005"/>
            <a:ext cx="209206" cy="2503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51" name="Straight Connector 419"/>
          <p:cNvCxnSpPr>
            <a:cxnSpLocks noChangeShapeType="1"/>
          </p:cNvCxnSpPr>
          <p:nvPr/>
        </p:nvCxnSpPr>
        <p:spPr bwMode="auto">
          <a:xfrm rot="16200000" flipH="1">
            <a:off x="6169895" y="6205730"/>
            <a:ext cx="206655" cy="250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52" name="Straight Connector 420"/>
          <p:cNvCxnSpPr>
            <a:cxnSpLocks noChangeShapeType="1"/>
          </p:cNvCxnSpPr>
          <p:nvPr/>
        </p:nvCxnSpPr>
        <p:spPr bwMode="auto">
          <a:xfrm rot="16200000" flipH="1">
            <a:off x="4853846" y="6210595"/>
            <a:ext cx="205829" cy="125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53" name="Straight Connector 421"/>
          <p:cNvCxnSpPr>
            <a:cxnSpLocks noChangeShapeType="1"/>
          </p:cNvCxnSpPr>
          <p:nvPr/>
        </p:nvCxnSpPr>
        <p:spPr bwMode="auto">
          <a:xfrm rot="16200000" flipH="1">
            <a:off x="5074821" y="6209969"/>
            <a:ext cx="205831" cy="2504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54" name="Straight Connector 422"/>
          <p:cNvCxnSpPr>
            <a:cxnSpLocks noChangeShapeType="1"/>
          </p:cNvCxnSpPr>
          <p:nvPr/>
        </p:nvCxnSpPr>
        <p:spPr bwMode="auto">
          <a:xfrm rot="5400000">
            <a:off x="5390121" y="6212273"/>
            <a:ext cx="203725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55" name="Straight Connector 423"/>
          <p:cNvCxnSpPr>
            <a:cxnSpLocks noChangeShapeType="1"/>
          </p:cNvCxnSpPr>
          <p:nvPr/>
        </p:nvCxnSpPr>
        <p:spPr bwMode="auto">
          <a:xfrm rot="5400000">
            <a:off x="5610470" y="6212271"/>
            <a:ext cx="203725" cy="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56" name="Straight Connector 424"/>
          <p:cNvCxnSpPr>
            <a:cxnSpLocks noChangeShapeType="1"/>
          </p:cNvCxnSpPr>
          <p:nvPr/>
        </p:nvCxnSpPr>
        <p:spPr bwMode="auto">
          <a:xfrm rot="16200000" flipH="1">
            <a:off x="4333008" y="6210606"/>
            <a:ext cx="207105" cy="2504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cxnSp>
        <p:nvCxnSpPr>
          <p:cNvPr id="21557" name="Straight Connector 425"/>
          <p:cNvCxnSpPr>
            <a:cxnSpLocks noChangeShapeType="1"/>
          </p:cNvCxnSpPr>
          <p:nvPr/>
        </p:nvCxnSpPr>
        <p:spPr bwMode="auto">
          <a:xfrm rot="16200000" flipH="1">
            <a:off x="4552731" y="6211235"/>
            <a:ext cx="207107" cy="1252"/>
          </a:xfrm>
          <a:prstGeom prst="lin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</p:spPr>
      </p:cxnSp>
      <p:sp>
        <p:nvSpPr>
          <p:cNvPr id="506" name="Rectangle 505"/>
          <p:cNvSpPr/>
          <p:nvPr/>
        </p:nvSpPr>
        <p:spPr bwMode="auto">
          <a:xfrm>
            <a:off x="4154864" y="4191000"/>
            <a:ext cx="440699" cy="20410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000" dirty="0">
                <a:latin typeface="Times New Roman" pitchFamily="18" charset="-52"/>
              </a:rPr>
              <a:t>CPU</a:t>
            </a:r>
            <a:endParaRPr lang="en-US" sz="1050" dirty="0">
              <a:latin typeface="Times New Roman" pitchFamily="18" charset="-52"/>
            </a:endParaRPr>
          </a:p>
        </p:txBody>
      </p:sp>
      <p:sp>
        <p:nvSpPr>
          <p:cNvPr id="507" name="Rectangle 506"/>
          <p:cNvSpPr/>
          <p:nvPr/>
        </p:nvSpPr>
        <p:spPr bwMode="auto">
          <a:xfrm>
            <a:off x="4635626" y="4191000"/>
            <a:ext cx="761207" cy="20410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Times New Roman" pitchFamily="18" charset="-52"/>
              </a:rPr>
              <a:t>Bridge</a:t>
            </a:r>
          </a:p>
        </p:txBody>
      </p:sp>
      <p:sp>
        <p:nvSpPr>
          <p:cNvPr id="508" name="Rectangle 507"/>
          <p:cNvSpPr/>
          <p:nvPr/>
        </p:nvSpPr>
        <p:spPr bwMode="auto">
          <a:xfrm>
            <a:off x="5436896" y="4191000"/>
            <a:ext cx="1161842" cy="20410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050" dirty="0">
                <a:latin typeface="Times New Roman" pitchFamily="18" charset="-52"/>
              </a:rPr>
              <a:t>Host Memory</a:t>
            </a:r>
          </a:p>
        </p:txBody>
      </p:sp>
      <p:cxnSp>
        <p:nvCxnSpPr>
          <p:cNvPr id="21539" name="Straight Connector 509"/>
          <p:cNvCxnSpPr>
            <a:cxnSpLocks noChangeShapeType="1"/>
            <a:stCxn id="506" idx="3"/>
            <a:endCxn id="507" idx="1"/>
          </p:cNvCxnSpPr>
          <p:nvPr/>
        </p:nvCxnSpPr>
        <p:spPr bwMode="auto">
          <a:xfrm>
            <a:off x="4595562" y="4293150"/>
            <a:ext cx="40064" cy="85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40" name="Straight Connector 511"/>
          <p:cNvCxnSpPr>
            <a:cxnSpLocks noChangeShapeType="1"/>
            <a:stCxn id="507" idx="3"/>
            <a:endCxn id="508" idx="1"/>
          </p:cNvCxnSpPr>
          <p:nvPr/>
        </p:nvCxnSpPr>
        <p:spPr bwMode="auto">
          <a:xfrm>
            <a:off x="5396832" y="4293150"/>
            <a:ext cx="40064" cy="85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41" name="Straight Connector 513"/>
          <p:cNvCxnSpPr>
            <a:cxnSpLocks noChangeShapeType="1"/>
            <a:stCxn id="507" idx="2"/>
          </p:cNvCxnSpPr>
          <p:nvPr/>
        </p:nvCxnSpPr>
        <p:spPr bwMode="auto">
          <a:xfrm rot="5400000">
            <a:off x="4893649" y="4517888"/>
            <a:ext cx="245160" cy="83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96" name="Group 499"/>
          <p:cNvGrpSpPr>
            <a:grpSpLocks/>
          </p:cNvGrpSpPr>
          <p:nvPr/>
        </p:nvGrpSpPr>
        <p:grpSpPr bwMode="auto">
          <a:xfrm>
            <a:off x="4114800" y="4640036"/>
            <a:ext cx="4647366" cy="1099627"/>
            <a:chOff x="152400" y="2590800"/>
            <a:chExt cx="8839995" cy="2051844"/>
          </a:xfrm>
        </p:grpSpPr>
        <p:grpSp>
          <p:nvGrpSpPr>
            <p:cNvPr id="97" name="Group 486"/>
            <p:cNvGrpSpPr>
              <a:grpSpLocks/>
            </p:cNvGrpSpPr>
            <p:nvPr/>
          </p:nvGrpSpPr>
          <p:grpSpPr bwMode="auto">
            <a:xfrm>
              <a:off x="152400" y="2590800"/>
              <a:ext cx="8839995" cy="2050256"/>
              <a:chOff x="152400" y="2590800"/>
              <a:chExt cx="8839995" cy="2050256"/>
            </a:xfrm>
          </p:grpSpPr>
          <p:sp>
            <p:nvSpPr>
              <p:cNvPr id="450" name="Rectangle 449"/>
              <p:cNvSpPr/>
              <p:nvPr/>
            </p:nvSpPr>
            <p:spPr bwMode="auto">
              <a:xfrm>
                <a:off x="914468" y="2590800"/>
                <a:ext cx="1905171" cy="3046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800" dirty="0">
                    <a:latin typeface="Times New Roman" pitchFamily="18" charset="-52"/>
                  </a:rPr>
                  <a:t>Work Distribution</a:t>
                </a:r>
              </a:p>
            </p:txBody>
          </p:sp>
          <p:cxnSp>
            <p:nvCxnSpPr>
              <p:cNvPr id="21522" name="Straight Connector 452"/>
              <p:cNvCxnSpPr>
                <a:cxnSpLocks noChangeShapeType="1"/>
                <a:stCxn id="450" idx="3"/>
              </p:cNvCxnSpPr>
              <p:nvPr/>
            </p:nvCxnSpPr>
            <p:spPr bwMode="auto">
              <a:xfrm>
                <a:off x="2819400" y="2743200"/>
                <a:ext cx="61722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23" name="Straight Connector 454"/>
              <p:cNvCxnSpPr>
                <a:cxnSpLocks noChangeShapeType="1"/>
              </p:cNvCxnSpPr>
              <p:nvPr/>
            </p:nvCxnSpPr>
            <p:spPr bwMode="auto">
              <a:xfrm rot="5400000">
                <a:off x="8044657" y="3690937"/>
                <a:ext cx="1894681" cy="794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24" name="Straight Connector 456"/>
              <p:cNvCxnSpPr>
                <a:cxnSpLocks noChangeShapeType="1"/>
                <a:stCxn id="450" idx="1"/>
              </p:cNvCxnSpPr>
              <p:nvPr/>
            </p:nvCxnSpPr>
            <p:spPr bwMode="auto">
              <a:xfrm rot="10800000">
                <a:off x="152400" y="2743200"/>
                <a:ext cx="7620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25" name="Straight Connector 461"/>
              <p:cNvCxnSpPr>
                <a:cxnSpLocks noChangeShapeType="1"/>
              </p:cNvCxnSpPr>
              <p:nvPr/>
            </p:nvCxnSpPr>
            <p:spPr bwMode="auto">
              <a:xfrm rot="16200000" flipH="1">
                <a:off x="-793353" y="3690540"/>
                <a:ext cx="1897062" cy="3969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26" name="Straight Connector 46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17526" y="2982427"/>
                <a:ext cx="469429" cy="502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27" name="Straight Connector 471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527572" y="3044428"/>
                <a:ext cx="29765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28" name="Straight Connector 47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366566" y="3043634"/>
                <a:ext cx="29765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29" name="Straight Connector 47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127772" y="2968228"/>
                <a:ext cx="45005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30" name="Straight Connector 47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966766" y="2967434"/>
                <a:ext cx="45005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31" name="Straight Connector 48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804966" y="2967434"/>
                <a:ext cx="45005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32" name="Straight Connector 481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643166" y="2967434"/>
                <a:ext cx="45005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33" name="Straight Connector 482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481366" y="2967434"/>
                <a:ext cx="45005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34" name="Straight Connector 48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319566" y="2967434"/>
                <a:ext cx="45005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1535" name="Straight Connector 484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8157766" y="2967434"/>
                <a:ext cx="450056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1520" name="Straight Connector 491"/>
            <p:cNvCxnSpPr>
              <a:cxnSpLocks noChangeShapeType="1"/>
            </p:cNvCxnSpPr>
            <p:nvPr/>
          </p:nvCxnSpPr>
          <p:spPr bwMode="auto">
            <a:xfrm>
              <a:off x="152400" y="4641056"/>
              <a:ext cx="3048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21518" name="Straight Connector 501"/>
          <p:cNvCxnSpPr>
            <a:cxnSpLocks noChangeShapeType="1"/>
          </p:cNvCxnSpPr>
          <p:nvPr/>
        </p:nvCxnSpPr>
        <p:spPr bwMode="auto">
          <a:xfrm flipV="1">
            <a:off x="8641568" y="5736260"/>
            <a:ext cx="121432" cy="255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309" name="Группа 308"/>
          <p:cNvGrpSpPr/>
          <p:nvPr/>
        </p:nvGrpSpPr>
        <p:grpSpPr>
          <a:xfrm>
            <a:off x="4113213" y="1592262"/>
            <a:ext cx="4040187" cy="2293938"/>
            <a:chOff x="4113213" y="1295400"/>
            <a:chExt cx="4040187" cy="2293938"/>
          </a:xfrm>
        </p:grpSpPr>
        <p:sp>
          <p:nvSpPr>
            <p:cNvPr id="186" name="Rectangle 11"/>
            <p:cNvSpPr/>
            <p:nvPr/>
          </p:nvSpPr>
          <p:spPr bwMode="auto">
            <a:xfrm>
              <a:off x="4155289" y="2011759"/>
              <a:ext cx="3913082" cy="12763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050">
                <a:latin typeface="Times New Roman" pitchFamily="18" charset="-52"/>
              </a:endParaRPr>
            </a:p>
          </p:txBody>
        </p:sp>
        <p:sp>
          <p:nvSpPr>
            <p:cNvPr id="187" name="Rectangle 111"/>
            <p:cNvSpPr>
              <a:spLocks noChangeArrowheads="1"/>
            </p:cNvSpPr>
            <p:nvPr/>
          </p:nvSpPr>
          <p:spPr bwMode="auto">
            <a:xfrm>
              <a:off x="4281518" y="2096556"/>
              <a:ext cx="420762" cy="513199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50"/>
            </a:p>
          </p:txBody>
        </p:sp>
        <p:sp>
          <p:nvSpPr>
            <p:cNvPr id="188" name="Rectangle 112"/>
            <p:cNvSpPr>
              <a:spLocks noChangeArrowheads="1"/>
            </p:cNvSpPr>
            <p:nvPr/>
          </p:nvSpPr>
          <p:spPr bwMode="auto">
            <a:xfrm>
              <a:off x="4294666" y="2279399"/>
              <a:ext cx="178824" cy="24820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200"/>
            </a:p>
          </p:txBody>
        </p:sp>
        <p:sp>
          <p:nvSpPr>
            <p:cNvPr id="189" name="Rectangle 113"/>
            <p:cNvSpPr>
              <a:spLocks noChangeArrowheads="1"/>
            </p:cNvSpPr>
            <p:nvPr/>
          </p:nvSpPr>
          <p:spPr bwMode="auto">
            <a:xfrm>
              <a:off x="4499787" y="2279399"/>
              <a:ext cx="191973" cy="102463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190" name="Rectangle 114"/>
            <p:cNvSpPr>
              <a:spLocks noChangeArrowheads="1"/>
            </p:cNvSpPr>
            <p:nvPr/>
          </p:nvSpPr>
          <p:spPr bwMode="auto">
            <a:xfrm>
              <a:off x="4499787" y="2397762"/>
              <a:ext cx="191973" cy="10953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  <p:sp>
          <p:nvSpPr>
            <p:cNvPr id="191" name="Rectangle 115"/>
            <p:cNvSpPr/>
            <p:nvPr/>
          </p:nvSpPr>
          <p:spPr bwMode="auto">
            <a:xfrm>
              <a:off x="4307164" y="2109986"/>
              <a:ext cx="384696" cy="123551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192" name="Rectangle 255"/>
            <p:cNvSpPr>
              <a:spLocks noChangeArrowheads="1"/>
            </p:cNvSpPr>
            <p:nvPr/>
          </p:nvSpPr>
          <p:spPr bwMode="auto">
            <a:xfrm>
              <a:off x="4744355" y="2096556"/>
              <a:ext cx="420762" cy="513199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50"/>
            </a:p>
          </p:txBody>
        </p:sp>
        <p:sp>
          <p:nvSpPr>
            <p:cNvPr id="193" name="Rectangle 257"/>
            <p:cNvSpPr>
              <a:spLocks noChangeArrowheads="1"/>
            </p:cNvSpPr>
            <p:nvPr/>
          </p:nvSpPr>
          <p:spPr bwMode="auto">
            <a:xfrm>
              <a:off x="4962625" y="2279652"/>
              <a:ext cx="191973" cy="89214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194" name="Rectangle 258"/>
            <p:cNvSpPr>
              <a:spLocks noChangeArrowheads="1"/>
            </p:cNvSpPr>
            <p:nvPr/>
          </p:nvSpPr>
          <p:spPr bwMode="auto">
            <a:xfrm>
              <a:off x="4962625" y="2381232"/>
              <a:ext cx="191973" cy="95397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  <p:sp>
          <p:nvSpPr>
            <p:cNvPr id="195" name="Rectangle 259"/>
            <p:cNvSpPr/>
            <p:nvPr/>
          </p:nvSpPr>
          <p:spPr bwMode="auto">
            <a:xfrm>
              <a:off x="4770001" y="2108167"/>
              <a:ext cx="384696" cy="10681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196" name="Rectangle 271"/>
            <p:cNvSpPr>
              <a:spLocks noChangeArrowheads="1"/>
            </p:cNvSpPr>
            <p:nvPr/>
          </p:nvSpPr>
          <p:spPr bwMode="auto">
            <a:xfrm>
              <a:off x="7521381" y="2096556"/>
              <a:ext cx="420762" cy="513199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50"/>
            </a:p>
          </p:txBody>
        </p:sp>
        <p:sp>
          <p:nvSpPr>
            <p:cNvPr id="197" name="Rectangle 273"/>
            <p:cNvSpPr>
              <a:spLocks noChangeArrowheads="1"/>
            </p:cNvSpPr>
            <p:nvPr/>
          </p:nvSpPr>
          <p:spPr bwMode="auto">
            <a:xfrm>
              <a:off x="7739651" y="2279652"/>
              <a:ext cx="191973" cy="89214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198" name="Rectangle 274"/>
            <p:cNvSpPr>
              <a:spLocks noChangeArrowheads="1"/>
            </p:cNvSpPr>
            <p:nvPr/>
          </p:nvSpPr>
          <p:spPr bwMode="auto">
            <a:xfrm>
              <a:off x="7739651" y="2381232"/>
              <a:ext cx="191973" cy="95397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  <p:sp>
          <p:nvSpPr>
            <p:cNvPr id="199" name="Rectangle 275"/>
            <p:cNvSpPr/>
            <p:nvPr/>
          </p:nvSpPr>
          <p:spPr bwMode="auto">
            <a:xfrm>
              <a:off x="7547027" y="2108167"/>
              <a:ext cx="384696" cy="10681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200" name="Rectangle 279"/>
            <p:cNvSpPr>
              <a:spLocks noChangeArrowheads="1"/>
            </p:cNvSpPr>
            <p:nvPr/>
          </p:nvSpPr>
          <p:spPr bwMode="auto">
            <a:xfrm>
              <a:off x="7058544" y="2096556"/>
              <a:ext cx="420762" cy="513199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50"/>
            </a:p>
          </p:txBody>
        </p:sp>
        <p:sp>
          <p:nvSpPr>
            <p:cNvPr id="201" name="Rectangle 281"/>
            <p:cNvSpPr>
              <a:spLocks noChangeArrowheads="1"/>
            </p:cNvSpPr>
            <p:nvPr/>
          </p:nvSpPr>
          <p:spPr bwMode="auto">
            <a:xfrm>
              <a:off x="7276813" y="2279652"/>
              <a:ext cx="191973" cy="89214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202" name="Rectangle 282"/>
            <p:cNvSpPr>
              <a:spLocks noChangeArrowheads="1"/>
            </p:cNvSpPr>
            <p:nvPr/>
          </p:nvSpPr>
          <p:spPr bwMode="auto">
            <a:xfrm>
              <a:off x="7276813" y="2381232"/>
              <a:ext cx="191973" cy="95397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  <p:sp>
          <p:nvSpPr>
            <p:cNvPr id="203" name="Rectangle 283"/>
            <p:cNvSpPr/>
            <p:nvPr/>
          </p:nvSpPr>
          <p:spPr bwMode="auto">
            <a:xfrm>
              <a:off x="7084190" y="2108167"/>
              <a:ext cx="384696" cy="10681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204" name="Rectangle 287"/>
            <p:cNvSpPr>
              <a:spLocks noChangeArrowheads="1"/>
            </p:cNvSpPr>
            <p:nvPr/>
          </p:nvSpPr>
          <p:spPr bwMode="auto">
            <a:xfrm>
              <a:off x="6595706" y="2096556"/>
              <a:ext cx="420762" cy="513199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50"/>
            </a:p>
          </p:txBody>
        </p:sp>
        <p:sp>
          <p:nvSpPr>
            <p:cNvPr id="205" name="Rectangle 289"/>
            <p:cNvSpPr>
              <a:spLocks noChangeArrowheads="1"/>
            </p:cNvSpPr>
            <p:nvPr/>
          </p:nvSpPr>
          <p:spPr bwMode="auto">
            <a:xfrm>
              <a:off x="6813976" y="2279652"/>
              <a:ext cx="191973" cy="89214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206" name="Rectangle 290"/>
            <p:cNvSpPr>
              <a:spLocks noChangeArrowheads="1"/>
            </p:cNvSpPr>
            <p:nvPr/>
          </p:nvSpPr>
          <p:spPr bwMode="auto">
            <a:xfrm>
              <a:off x="6813976" y="2381232"/>
              <a:ext cx="191973" cy="95397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  <p:sp>
          <p:nvSpPr>
            <p:cNvPr id="207" name="Rectangle 291"/>
            <p:cNvSpPr/>
            <p:nvPr/>
          </p:nvSpPr>
          <p:spPr bwMode="auto">
            <a:xfrm>
              <a:off x="6621352" y="2108167"/>
              <a:ext cx="384696" cy="10681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208" name="Rectangle 295"/>
            <p:cNvSpPr>
              <a:spLocks noChangeArrowheads="1"/>
            </p:cNvSpPr>
            <p:nvPr/>
          </p:nvSpPr>
          <p:spPr bwMode="auto">
            <a:xfrm>
              <a:off x="6132868" y="2096556"/>
              <a:ext cx="420762" cy="513199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50"/>
            </a:p>
          </p:txBody>
        </p:sp>
        <p:sp>
          <p:nvSpPr>
            <p:cNvPr id="209" name="Rectangle 297"/>
            <p:cNvSpPr>
              <a:spLocks noChangeArrowheads="1"/>
            </p:cNvSpPr>
            <p:nvPr/>
          </p:nvSpPr>
          <p:spPr bwMode="auto">
            <a:xfrm>
              <a:off x="6351138" y="2279652"/>
              <a:ext cx="191973" cy="89214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210" name="Rectangle 298"/>
            <p:cNvSpPr>
              <a:spLocks noChangeArrowheads="1"/>
            </p:cNvSpPr>
            <p:nvPr/>
          </p:nvSpPr>
          <p:spPr bwMode="auto">
            <a:xfrm>
              <a:off x="6351138" y="2381232"/>
              <a:ext cx="191973" cy="95397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  <p:sp>
          <p:nvSpPr>
            <p:cNvPr id="211" name="Rectangle 299"/>
            <p:cNvSpPr/>
            <p:nvPr/>
          </p:nvSpPr>
          <p:spPr bwMode="auto">
            <a:xfrm>
              <a:off x="6158514" y="2108167"/>
              <a:ext cx="384696" cy="10681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212" name="Rectangle 303"/>
            <p:cNvSpPr>
              <a:spLocks noChangeArrowheads="1"/>
            </p:cNvSpPr>
            <p:nvPr/>
          </p:nvSpPr>
          <p:spPr bwMode="auto">
            <a:xfrm>
              <a:off x="5670031" y="2096556"/>
              <a:ext cx="420762" cy="513199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50"/>
            </a:p>
          </p:txBody>
        </p:sp>
        <p:sp>
          <p:nvSpPr>
            <p:cNvPr id="213" name="Rectangle 305"/>
            <p:cNvSpPr>
              <a:spLocks noChangeArrowheads="1"/>
            </p:cNvSpPr>
            <p:nvPr/>
          </p:nvSpPr>
          <p:spPr bwMode="auto">
            <a:xfrm>
              <a:off x="5888300" y="2279652"/>
              <a:ext cx="191973" cy="89214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214" name="Rectangle 306"/>
            <p:cNvSpPr>
              <a:spLocks noChangeArrowheads="1"/>
            </p:cNvSpPr>
            <p:nvPr/>
          </p:nvSpPr>
          <p:spPr bwMode="auto">
            <a:xfrm>
              <a:off x="5888300" y="2381232"/>
              <a:ext cx="191973" cy="95397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  <p:sp>
          <p:nvSpPr>
            <p:cNvPr id="215" name="Rectangle 307"/>
            <p:cNvSpPr/>
            <p:nvPr/>
          </p:nvSpPr>
          <p:spPr bwMode="auto">
            <a:xfrm>
              <a:off x="5695677" y="2108167"/>
              <a:ext cx="384696" cy="10681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216" name="Rectangle 311"/>
            <p:cNvSpPr>
              <a:spLocks noChangeArrowheads="1"/>
            </p:cNvSpPr>
            <p:nvPr/>
          </p:nvSpPr>
          <p:spPr bwMode="auto">
            <a:xfrm>
              <a:off x="5207193" y="2096556"/>
              <a:ext cx="420762" cy="513199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sz="1050"/>
            </a:p>
          </p:txBody>
        </p:sp>
        <p:sp>
          <p:nvSpPr>
            <p:cNvPr id="217" name="Rectangle 313"/>
            <p:cNvSpPr>
              <a:spLocks noChangeArrowheads="1"/>
            </p:cNvSpPr>
            <p:nvPr/>
          </p:nvSpPr>
          <p:spPr bwMode="auto">
            <a:xfrm>
              <a:off x="5425463" y="2279652"/>
              <a:ext cx="191973" cy="89214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218" name="Rectangle 314"/>
            <p:cNvSpPr>
              <a:spLocks noChangeArrowheads="1"/>
            </p:cNvSpPr>
            <p:nvPr/>
          </p:nvSpPr>
          <p:spPr bwMode="auto">
            <a:xfrm>
              <a:off x="5425463" y="2381232"/>
              <a:ext cx="191973" cy="95397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300"/>
            </a:p>
          </p:txBody>
        </p:sp>
        <p:sp>
          <p:nvSpPr>
            <p:cNvPr id="219" name="Rectangle 315"/>
            <p:cNvSpPr/>
            <p:nvPr/>
          </p:nvSpPr>
          <p:spPr bwMode="auto">
            <a:xfrm>
              <a:off x="5232839" y="2108167"/>
              <a:ext cx="384696" cy="10681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220" name="Rectangle 325"/>
            <p:cNvSpPr/>
            <p:nvPr/>
          </p:nvSpPr>
          <p:spPr bwMode="auto">
            <a:xfrm>
              <a:off x="4281518" y="2736950"/>
              <a:ext cx="3660625" cy="17401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latin typeface="Times New Roman" pitchFamily="18" charset="-52"/>
                </a:rPr>
                <a:t>Interconnection Network</a:t>
              </a:r>
            </a:p>
          </p:txBody>
        </p:sp>
        <p:sp>
          <p:nvSpPr>
            <p:cNvPr id="221" name="Rectangle 326"/>
            <p:cNvSpPr>
              <a:spLocks noChangeArrowheads="1"/>
            </p:cNvSpPr>
            <p:nvPr/>
          </p:nvSpPr>
          <p:spPr bwMode="auto">
            <a:xfrm>
              <a:off x="4323594" y="3033740"/>
              <a:ext cx="231419" cy="169594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00"/>
                <a:t>ROP</a:t>
              </a:r>
            </a:p>
          </p:txBody>
        </p:sp>
        <p:sp>
          <p:nvSpPr>
            <p:cNvPr id="222" name="Rectangle 327"/>
            <p:cNvSpPr>
              <a:spLocks noChangeArrowheads="1"/>
            </p:cNvSpPr>
            <p:nvPr/>
          </p:nvSpPr>
          <p:spPr bwMode="auto">
            <a:xfrm>
              <a:off x="4555013" y="3033740"/>
              <a:ext cx="231419" cy="169594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00"/>
                <a:t>L2</a:t>
              </a:r>
              <a:endParaRPr lang="en-US" sz="600"/>
            </a:p>
          </p:txBody>
        </p:sp>
        <p:sp>
          <p:nvSpPr>
            <p:cNvPr id="223" name="Rectangle 331"/>
            <p:cNvSpPr>
              <a:spLocks noChangeArrowheads="1"/>
            </p:cNvSpPr>
            <p:nvPr/>
          </p:nvSpPr>
          <p:spPr bwMode="auto">
            <a:xfrm>
              <a:off x="4888992" y="3033740"/>
              <a:ext cx="231419" cy="169594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00"/>
                <a:t>ROP</a:t>
              </a:r>
            </a:p>
          </p:txBody>
        </p:sp>
        <p:sp>
          <p:nvSpPr>
            <p:cNvPr id="224" name="Rectangle 332"/>
            <p:cNvSpPr>
              <a:spLocks noChangeArrowheads="1"/>
            </p:cNvSpPr>
            <p:nvPr/>
          </p:nvSpPr>
          <p:spPr bwMode="auto">
            <a:xfrm>
              <a:off x="5120411" y="3033740"/>
              <a:ext cx="231419" cy="169594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00"/>
                <a:t>L2</a:t>
              </a:r>
              <a:endParaRPr lang="en-US" sz="600"/>
            </a:p>
          </p:txBody>
        </p:sp>
        <p:sp>
          <p:nvSpPr>
            <p:cNvPr id="225" name="Rectangle 334"/>
            <p:cNvSpPr>
              <a:spLocks noChangeArrowheads="1"/>
            </p:cNvSpPr>
            <p:nvPr/>
          </p:nvSpPr>
          <p:spPr bwMode="auto">
            <a:xfrm>
              <a:off x="5453514" y="3033740"/>
              <a:ext cx="231419" cy="169594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00"/>
                <a:t>ROP</a:t>
              </a:r>
            </a:p>
          </p:txBody>
        </p:sp>
        <p:sp>
          <p:nvSpPr>
            <p:cNvPr id="226" name="Rectangle 335"/>
            <p:cNvSpPr>
              <a:spLocks noChangeArrowheads="1"/>
            </p:cNvSpPr>
            <p:nvPr/>
          </p:nvSpPr>
          <p:spPr bwMode="auto">
            <a:xfrm>
              <a:off x="5684932" y="3033740"/>
              <a:ext cx="231419" cy="169594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00"/>
                <a:t>L2</a:t>
              </a:r>
              <a:endParaRPr lang="en-US" sz="600"/>
            </a:p>
          </p:txBody>
        </p:sp>
        <p:sp>
          <p:nvSpPr>
            <p:cNvPr id="227" name="Rectangle 337"/>
            <p:cNvSpPr>
              <a:spLocks noChangeArrowheads="1"/>
            </p:cNvSpPr>
            <p:nvPr/>
          </p:nvSpPr>
          <p:spPr bwMode="auto">
            <a:xfrm>
              <a:off x="6018912" y="3033740"/>
              <a:ext cx="231419" cy="169594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00"/>
                <a:t>ROP</a:t>
              </a:r>
            </a:p>
          </p:txBody>
        </p:sp>
        <p:sp>
          <p:nvSpPr>
            <p:cNvPr id="228" name="Rectangle 338"/>
            <p:cNvSpPr>
              <a:spLocks noChangeArrowheads="1"/>
            </p:cNvSpPr>
            <p:nvPr/>
          </p:nvSpPr>
          <p:spPr bwMode="auto">
            <a:xfrm>
              <a:off x="6250331" y="3033740"/>
              <a:ext cx="231419" cy="169594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00"/>
                <a:t>L2</a:t>
              </a:r>
              <a:endParaRPr lang="en-US" sz="600"/>
            </a:p>
          </p:txBody>
        </p:sp>
        <p:sp>
          <p:nvSpPr>
            <p:cNvPr id="229" name="Rectangle 340"/>
            <p:cNvSpPr>
              <a:spLocks noChangeArrowheads="1"/>
            </p:cNvSpPr>
            <p:nvPr/>
          </p:nvSpPr>
          <p:spPr bwMode="auto">
            <a:xfrm>
              <a:off x="6583434" y="3033740"/>
              <a:ext cx="231419" cy="169594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00"/>
                <a:t>ROP</a:t>
              </a:r>
            </a:p>
          </p:txBody>
        </p:sp>
        <p:sp>
          <p:nvSpPr>
            <p:cNvPr id="230" name="Rectangle 341"/>
            <p:cNvSpPr>
              <a:spLocks noChangeArrowheads="1"/>
            </p:cNvSpPr>
            <p:nvPr/>
          </p:nvSpPr>
          <p:spPr bwMode="auto">
            <a:xfrm>
              <a:off x="6814853" y="3033740"/>
              <a:ext cx="231419" cy="169594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00"/>
                <a:t>L2</a:t>
              </a:r>
              <a:endParaRPr lang="en-US" sz="600"/>
            </a:p>
          </p:txBody>
        </p:sp>
        <p:sp>
          <p:nvSpPr>
            <p:cNvPr id="231" name="Rectangle 343"/>
            <p:cNvSpPr>
              <a:spLocks noChangeArrowheads="1"/>
            </p:cNvSpPr>
            <p:nvPr/>
          </p:nvSpPr>
          <p:spPr bwMode="auto">
            <a:xfrm>
              <a:off x="7148832" y="3033740"/>
              <a:ext cx="231419" cy="169594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00"/>
                <a:t>ROP</a:t>
              </a:r>
            </a:p>
          </p:txBody>
        </p:sp>
        <p:sp>
          <p:nvSpPr>
            <p:cNvPr id="232" name="Rectangle 344"/>
            <p:cNvSpPr>
              <a:spLocks noChangeArrowheads="1"/>
            </p:cNvSpPr>
            <p:nvPr/>
          </p:nvSpPr>
          <p:spPr bwMode="auto">
            <a:xfrm>
              <a:off x="7380251" y="3033740"/>
              <a:ext cx="231419" cy="169594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300"/>
                <a:t>L2</a:t>
              </a:r>
              <a:endParaRPr lang="en-US" sz="600"/>
            </a:p>
          </p:txBody>
        </p:sp>
        <p:sp>
          <p:nvSpPr>
            <p:cNvPr id="233" name="Rectangle 328"/>
            <p:cNvSpPr>
              <a:spLocks noChangeArrowheads="1"/>
            </p:cNvSpPr>
            <p:nvPr/>
          </p:nvSpPr>
          <p:spPr bwMode="auto">
            <a:xfrm>
              <a:off x="4323594" y="3419744"/>
              <a:ext cx="462838" cy="169594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700"/>
                <a:t>DRAM</a:t>
              </a:r>
              <a:endParaRPr lang="en-US" sz="1000"/>
            </a:p>
          </p:txBody>
        </p:sp>
        <p:sp>
          <p:nvSpPr>
            <p:cNvPr id="234" name="Rectangle 352"/>
            <p:cNvSpPr>
              <a:spLocks noChangeArrowheads="1"/>
            </p:cNvSpPr>
            <p:nvPr/>
          </p:nvSpPr>
          <p:spPr bwMode="auto">
            <a:xfrm>
              <a:off x="4888992" y="3419744"/>
              <a:ext cx="462838" cy="169594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700"/>
                <a:t>DRAM</a:t>
              </a:r>
              <a:endParaRPr lang="en-US" sz="1000"/>
            </a:p>
          </p:txBody>
        </p:sp>
        <p:sp>
          <p:nvSpPr>
            <p:cNvPr id="235" name="Rectangle 353"/>
            <p:cNvSpPr>
              <a:spLocks noChangeArrowheads="1"/>
            </p:cNvSpPr>
            <p:nvPr/>
          </p:nvSpPr>
          <p:spPr bwMode="auto">
            <a:xfrm>
              <a:off x="5453514" y="3419744"/>
              <a:ext cx="462838" cy="169594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700"/>
                <a:t>DRAM</a:t>
              </a:r>
              <a:endParaRPr lang="en-US" sz="1000"/>
            </a:p>
          </p:txBody>
        </p:sp>
        <p:sp>
          <p:nvSpPr>
            <p:cNvPr id="236" name="Rectangle 354"/>
            <p:cNvSpPr>
              <a:spLocks noChangeArrowheads="1"/>
            </p:cNvSpPr>
            <p:nvPr/>
          </p:nvSpPr>
          <p:spPr bwMode="auto">
            <a:xfrm>
              <a:off x="6018912" y="3419744"/>
              <a:ext cx="462838" cy="169594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700"/>
                <a:t>DRAM</a:t>
              </a:r>
              <a:endParaRPr lang="en-US" sz="1200"/>
            </a:p>
          </p:txBody>
        </p:sp>
        <p:sp>
          <p:nvSpPr>
            <p:cNvPr id="237" name="Rectangle 355"/>
            <p:cNvSpPr>
              <a:spLocks noChangeArrowheads="1"/>
            </p:cNvSpPr>
            <p:nvPr/>
          </p:nvSpPr>
          <p:spPr bwMode="auto">
            <a:xfrm>
              <a:off x="6583434" y="3417094"/>
              <a:ext cx="462838" cy="172244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700"/>
                <a:t>DRAM</a:t>
              </a:r>
              <a:endParaRPr lang="en-US" sz="1000"/>
            </a:p>
          </p:txBody>
        </p:sp>
        <p:sp>
          <p:nvSpPr>
            <p:cNvPr id="238" name="Rectangle 356"/>
            <p:cNvSpPr>
              <a:spLocks noChangeArrowheads="1"/>
            </p:cNvSpPr>
            <p:nvPr/>
          </p:nvSpPr>
          <p:spPr bwMode="auto">
            <a:xfrm>
              <a:off x="7148832" y="3415327"/>
              <a:ext cx="462838" cy="174011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700" dirty="0"/>
                <a:t>DRAM</a:t>
              </a:r>
              <a:endParaRPr lang="en-US" sz="1200" dirty="0"/>
            </a:p>
          </p:txBody>
        </p:sp>
        <p:cxnSp>
          <p:nvCxnSpPr>
            <p:cNvPr id="239" name="Straight Connector 360"/>
            <p:cNvCxnSpPr>
              <a:cxnSpLocks noChangeShapeType="1"/>
              <a:stCxn id="187" idx="2"/>
            </p:cNvCxnSpPr>
            <p:nvPr/>
          </p:nvCxnSpPr>
          <p:spPr bwMode="auto">
            <a:xfrm rot="5400000">
              <a:off x="4428301" y="2673353"/>
              <a:ext cx="127196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40" name="Straight Connector 361"/>
            <p:cNvCxnSpPr>
              <a:cxnSpLocks noChangeShapeType="1"/>
            </p:cNvCxnSpPr>
            <p:nvPr/>
          </p:nvCxnSpPr>
          <p:spPr bwMode="auto">
            <a:xfrm rot="5400000">
              <a:off x="4891577" y="2672914"/>
              <a:ext cx="127196" cy="876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41" name="Straight Connector 362"/>
            <p:cNvCxnSpPr>
              <a:cxnSpLocks noChangeShapeType="1"/>
            </p:cNvCxnSpPr>
            <p:nvPr/>
          </p:nvCxnSpPr>
          <p:spPr bwMode="auto">
            <a:xfrm rot="5400000">
              <a:off x="5354414" y="2672914"/>
              <a:ext cx="127196" cy="876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42" name="Straight Connector 363"/>
            <p:cNvCxnSpPr>
              <a:cxnSpLocks noChangeShapeType="1"/>
            </p:cNvCxnSpPr>
            <p:nvPr/>
          </p:nvCxnSpPr>
          <p:spPr bwMode="auto">
            <a:xfrm rot="5400000">
              <a:off x="5817252" y="2672914"/>
              <a:ext cx="127196" cy="876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43" name="Straight Connector 364"/>
            <p:cNvCxnSpPr>
              <a:cxnSpLocks noChangeShapeType="1"/>
            </p:cNvCxnSpPr>
            <p:nvPr/>
          </p:nvCxnSpPr>
          <p:spPr bwMode="auto">
            <a:xfrm rot="5400000">
              <a:off x="6280090" y="2672914"/>
              <a:ext cx="127196" cy="876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44" name="Straight Connector 365"/>
            <p:cNvCxnSpPr>
              <a:cxnSpLocks noChangeShapeType="1"/>
            </p:cNvCxnSpPr>
            <p:nvPr/>
          </p:nvCxnSpPr>
          <p:spPr bwMode="auto">
            <a:xfrm rot="5400000">
              <a:off x="6742927" y="2672914"/>
              <a:ext cx="127196" cy="876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45" name="Straight Connector 366"/>
            <p:cNvCxnSpPr>
              <a:cxnSpLocks noChangeShapeType="1"/>
            </p:cNvCxnSpPr>
            <p:nvPr/>
          </p:nvCxnSpPr>
          <p:spPr bwMode="auto">
            <a:xfrm rot="5400000">
              <a:off x="7205765" y="2672914"/>
              <a:ext cx="127196" cy="876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46" name="Straight Connector 367"/>
            <p:cNvCxnSpPr>
              <a:cxnSpLocks noChangeShapeType="1"/>
            </p:cNvCxnSpPr>
            <p:nvPr/>
          </p:nvCxnSpPr>
          <p:spPr bwMode="auto">
            <a:xfrm rot="5400000">
              <a:off x="7668603" y="2672914"/>
              <a:ext cx="127196" cy="876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47" name="Straight Connector 371"/>
            <p:cNvCxnSpPr>
              <a:cxnSpLocks noChangeShapeType="1"/>
            </p:cNvCxnSpPr>
            <p:nvPr/>
          </p:nvCxnSpPr>
          <p:spPr bwMode="auto">
            <a:xfrm rot="5400000">
              <a:off x="4375264" y="2970584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48" name="Straight Connector 375"/>
            <p:cNvCxnSpPr>
              <a:cxnSpLocks noChangeShapeType="1"/>
            </p:cNvCxnSpPr>
            <p:nvPr/>
          </p:nvCxnSpPr>
          <p:spPr bwMode="auto">
            <a:xfrm rot="5400000">
              <a:off x="4606682" y="2968818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49" name="Straight Connector 376"/>
            <p:cNvCxnSpPr>
              <a:cxnSpLocks noChangeShapeType="1"/>
            </p:cNvCxnSpPr>
            <p:nvPr/>
          </p:nvCxnSpPr>
          <p:spPr bwMode="auto">
            <a:xfrm rot="5400000">
              <a:off x="4943292" y="2968818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50" name="Straight Connector 377"/>
            <p:cNvCxnSpPr>
              <a:cxnSpLocks noChangeShapeType="1"/>
            </p:cNvCxnSpPr>
            <p:nvPr/>
          </p:nvCxnSpPr>
          <p:spPr bwMode="auto">
            <a:xfrm rot="5400000">
              <a:off x="5174710" y="2968818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51" name="Straight Connector 378"/>
            <p:cNvCxnSpPr>
              <a:cxnSpLocks noChangeShapeType="1"/>
            </p:cNvCxnSpPr>
            <p:nvPr/>
          </p:nvCxnSpPr>
          <p:spPr bwMode="auto">
            <a:xfrm rot="5400000">
              <a:off x="5500801" y="2970584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52" name="Straight Connector 379"/>
            <p:cNvCxnSpPr>
              <a:cxnSpLocks noChangeShapeType="1"/>
            </p:cNvCxnSpPr>
            <p:nvPr/>
          </p:nvCxnSpPr>
          <p:spPr bwMode="auto">
            <a:xfrm rot="5400000">
              <a:off x="5732220" y="2970584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53" name="Straight Connector 380"/>
            <p:cNvCxnSpPr>
              <a:cxnSpLocks noChangeShapeType="1"/>
            </p:cNvCxnSpPr>
            <p:nvPr/>
          </p:nvCxnSpPr>
          <p:spPr bwMode="auto">
            <a:xfrm rot="5400000">
              <a:off x="6071458" y="2969701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54" name="Straight Connector 381"/>
            <p:cNvCxnSpPr>
              <a:cxnSpLocks noChangeShapeType="1"/>
            </p:cNvCxnSpPr>
            <p:nvPr/>
          </p:nvCxnSpPr>
          <p:spPr bwMode="auto">
            <a:xfrm rot="5400000">
              <a:off x="6302877" y="2969701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55" name="Straight Connector 382"/>
            <p:cNvCxnSpPr>
              <a:cxnSpLocks noChangeShapeType="1"/>
            </p:cNvCxnSpPr>
            <p:nvPr/>
          </p:nvCxnSpPr>
          <p:spPr bwMode="auto">
            <a:xfrm rot="5400000">
              <a:off x="6636857" y="2970584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56" name="Straight Connector 383"/>
            <p:cNvCxnSpPr>
              <a:cxnSpLocks noChangeShapeType="1"/>
            </p:cNvCxnSpPr>
            <p:nvPr/>
          </p:nvCxnSpPr>
          <p:spPr bwMode="auto">
            <a:xfrm rot="5400000">
              <a:off x="6868276" y="2970584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57" name="Straight Connector 384"/>
            <p:cNvCxnSpPr>
              <a:cxnSpLocks noChangeShapeType="1"/>
            </p:cNvCxnSpPr>
            <p:nvPr/>
          </p:nvCxnSpPr>
          <p:spPr bwMode="auto">
            <a:xfrm rot="5400000">
              <a:off x="7204885" y="2970584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58" name="Straight Connector 385"/>
            <p:cNvCxnSpPr>
              <a:cxnSpLocks noChangeShapeType="1"/>
            </p:cNvCxnSpPr>
            <p:nvPr/>
          </p:nvCxnSpPr>
          <p:spPr bwMode="auto">
            <a:xfrm rot="5400000">
              <a:off x="7436304" y="2970584"/>
              <a:ext cx="12807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59" name="Straight Connector 410"/>
            <p:cNvCxnSpPr>
              <a:cxnSpLocks noChangeShapeType="1"/>
            </p:cNvCxnSpPr>
            <p:nvPr/>
          </p:nvCxnSpPr>
          <p:spPr bwMode="auto">
            <a:xfrm rot="16200000" flipH="1">
              <a:off x="6576910" y="3312426"/>
              <a:ext cx="217293" cy="876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61" name="Straight Connector 411"/>
            <p:cNvCxnSpPr>
              <a:cxnSpLocks noChangeShapeType="1"/>
            </p:cNvCxnSpPr>
            <p:nvPr/>
          </p:nvCxnSpPr>
          <p:spPr bwMode="auto">
            <a:xfrm rot="16200000" flipH="1">
              <a:off x="6811417" y="3309337"/>
              <a:ext cx="211993" cy="1753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62" name="Straight Connector 412"/>
            <p:cNvCxnSpPr>
              <a:cxnSpLocks noChangeShapeType="1"/>
            </p:cNvCxnSpPr>
            <p:nvPr/>
          </p:nvCxnSpPr>
          <p:spPr bwMode="auto">
            <a:xfrm rot="5400000">
              <a:off x="7142773" y="3311098"/>
              <a:ext cx="210226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63" name="Straight Connector 413"/>
            <p:cNvCxnSpPr>
              <a:cxnSpLocks noChangeShapeType="1"/>
            </p:cNvCxnSpPr>
            <p:nvPr/>
          </p:nvCxnSpPr>
          <p:spPr bwMode="auto">
            <a:xfrm rot="5400000">
              <a:off x="7376400" y="3308889"/>
              <a:ext cx="205809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64" name="Straight Connector 418"/>
            <p:cNvCxnSpPr>
              <a:cxnSpLocks noChangeShapeType="1"/>
            </p:cNvCxnSpPr>
            <p:nvPr/>
          </p:nvCxnSpPr>
          <p:spPr bwMode="auto">
            <a:xfrm rot="16200000" flipH="1">
              <a:off x="6040439" y="3308899"/>
              <a:ext cx="217293" cy="263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65" name="Straight Connector 419"/>
            <p:cNvCxnSpPr>
              <a:cxnSpLocks noChangeShapeType="1"/>
            </p:cNvCxnSpPr>
            <p:nvPr/>
          </p:nvCxnSpPr>
          <p:spPr bwMode="auto">
            <a:xfrm rot="16200000" flipH="1">
              <a:off x="6272744" y="3308013"/>
              <a:ext cx="214643" cy="1753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66" name="Straight Connector 420"/>
            <p:cNvCxnSpPr>
              <a:cxnSpLocks noChangeShapeType="1"/>
            </p:cNvCxnSpPr>
            <p:nvPr/>
          </p:nvCxnSpPr>
          <p:spPr bwMode="auto">
            <a:xfrm rot="16200000" flipH="1">
              <a:off x="4890809" y="3311988"/>
              <a:ext cx="213759" cy="1753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67" name="Straight Connector 421"/>
            <p:cNvCxnSpPr>
              <a:cxnSpLocks noChangeShapeType="1"/>
            </p:cNvCxnSpPr>
            <p:nvPr/>
          </p:nvCxnSpPr>
          <p:spPr bwMode="auto">
            <a:xfrm rot="16200000" flipH="1">
              <a:off x="5122666" y="3311550"/>
              <a:ext cx="213759" cy="2629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69" name="Straight Connector 422"/>
            <p:cNvCxnSpPr>
              <a:cxnSpLocks noChangeShapeType="1"/>
            </p:cNvCxnSpPr>
            <p:nvPr/>
          </p:nvCxnSpPr>
          <p:spPr bwMode="auto">
            <a:xfrm rot="5400000">
              <a:off x="5454026" y="3314189"/>
              <a:ext cx="211110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70" name="Straight Connector 423"/>
            <p:cNvCxnSpPr>
              <a:cxnSpLocks noChangeShapeType="1"/>
            </p:cNvCxnSpPr>
            <p:nvPr/>
          </p:nvCxnSpPr>
          <p:spPr bwMode="auto">
            <a:xfrm rot="5400000">
              <a:off x="5685444" y="3314189"/>
              <a:ext cx="211110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71" name="Straight Connector 424"/>
            <p:cNvCxnSpPr>
              <a:cxnSpLocks noChangeShapeType="1"/>
            </p:cNvCxnSpPr>
            <p:nvPr/>
          </p:nvCxnSpPr>
          <p:spPr bwMode="auto">
            <a:xfrm rot="16200000" flipH="1">
              <a:off x="4343374" y="3312433"/>
              <a:ext cx="215526" cy="2629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272" name="Straight Connector 425"/>
            <p:cNvCxnSpPr>
              <a:cxnSpLocks noChangeShapeType="1"/>
            </p:cNvCxnSpPr>
            <p:nvPr/>
          </p:nvCxnSpPr>
          <p:spPr bwMode="auto">
            <a:xfrm rot="16200000" flipH="1">
              <a:off x="4574355" y="3312871"/>
              <a:ext cx="215526" cy="1753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sp>
          <p:nvSpPr>
            <p:cNvPr id="273" name="Rectangle 505"/>
            <p:cNvSpPr/>
            <p:nvPr/>
          </p:nvSpPr>
          <p:spPr bwMode="auto">
            <a:xfrm>
              <a:off x="4155289" y="1295400"/>
              <a:ext cx="462838" cy="211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50" dirty="0">
                  <a:latin typeface="Times New Roman" pitchFamily="18" charset="-52"/>
                </a:rPr>
                <a:t>CPU</a:t>
              </a:r>
            </a:p>
          </p:txBody>
        </p:sp>
        <p:sp>
          <p:nvSpPr>
            <p:cNvPr id="274" name="Rectangle 506"/>
            <p:cNvSpPr/>
            <p:nvPr/>
          </p:nvSpPr>
          <p:spPr bwMode="auto">
            <a:xfrm>
              <a:off x="4660203" y="1295400"/>
              <a:ext cx="799447" cy="211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50" dirty="0">
                  <a:latin typeface="Times New Roman" pitchFamily="18" charset="-52"/>
                </a:rPr>
                <a:t>Bridge</a:t>
              </a:r>
            </a:p>
          </p:txBody>
        </p:sp>
        <p:sp>
          <p:nvSpPr>
            <p:cNvPr id="275" name="Rectangle 507"/>
            <p:cNvSpPr/>
            <p:nvPr/>
          </p:nvSpPr>
          <p:spPr bwMode="auto">
            <a:xfrm>
              <a:off x="5501726" y="1295400"/>
              <a:ext cx="1220208" cy="211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50" dirty="0">
                  <a:latin typeface="Times New Roman" pitchFamily="18" charset="-52"/>
                </a:rPr>
                <a:t>Host Memory</a:t>
              </a:r>
            </a:p>
          </p:txBody>
        </p:sp>
        <p:cxnSp>
          <p:nvCxnSpPr>
            <p:cNvPr id="277" name="Straight Connector 509"/>
            <p:cNvCxnSpPr>
              <a:cxnSpLocks noChangeShapeType="1"/>
              <a:stCxn id="273" idx="3"/>
              <a:endCxn id="274" idx="1"/>
            </p:cNvCxnSpPr>
            <p:nvPr/>
          </p:nvCxnSpPr>
          <p:spPr bwMode="auto">
            <a:xfrm>
              <a:off x="4618127" y="1401396"/>
              <a:ext cx="42076" cy="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8" name="Straight Connector 511"/>
            <p:cNvCxnSpPr>
              <a:cxnSpLocks noChangeShapeType="1"/>
              <a:stCxn id="274" idx="3"/>
              <a:endCxn id="275" idx="1"/>
            </p:cNvCxnSpPr>
            <p:nvPr/>
          </p:nvCxnSpPr>
          <p:spPr bwMode="auto">
            <a:xfrm>
              <a:off x="5459650" y="1401396"/>
              <a:ext cx="42076" cy="88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9" name="Straight Connector 513"/>
            <p:cNvCxnSpPr>
              <a:cxnSpLocks noChangeShapeType="1"/>
              <a:stCxn id="274" idx="2"/>
            </p:cNvCxnSpPr>
            <p:nvPr/>
          </p:nvCxnSpPr>
          <p:spPr bwMode="auto">
            <a:xfrm rot="5400000">
              <a:off x="4933169" y="1635033"/>
              <a:ext cx="254391" cy="87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80" name="Group 499"/>
            <p:cNvGrpSpPr>
              <a:grpSpLocks/>
            </p:cNvGrpSpPr>
            <p:nvPr/>
          </p:nvGrpSpPr>
          <p:grpSpPr bwMode="auto">
            <a:xfrm>
              <a:off x="4113213" y="1761784"/>
              <a:ext cx="4040187" cy="1060847"/>
              <a:chOff x="152400" y="2590800"/>
              <a:chExt cx="7316647" cy="1906645"/>
            </a:xfrm>
          </p:grpSpPr>
          <p:grpSp>
            <p:nvGrpSpPr>
              <p:cNvPr id="290" name="Group 486"/>
              <p:cNvGrpSpPr>
                <a:grpSpLocks/>
              </p:cNvGrpSpPr>
              <p:nvPr/>
            </p:nvGrpSpPr>
            <p:grpSpPr bwMode="auto">
              <a:xfrm>
                <a:off x="152400" y="2590800"/>
                <a:ext cx="7316647" cy="1906645"/>
                <a:chOff x="152400" y="2590800"/>
                <a:chExt cx="7316647" cy="1906645"/>
              </a:xfrm>
            </p:grpSpPr>
            <p:sp>
              <p:nvSpPr>
                <p:cNvPr id="293" name="Rectangle 449"/>
                <p:cNvSpPr/>
                <p:nvPr/>
              </p:nvSpPr>
              <p:spPr bwMode="auto">
                <a:xfrm>
                  <a:off x="914385" y="2590800"/>
                  <a:ext cx="1904964" cy="304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800" dirty="0">
                      <a:latin typeface="Times New Roman" pitchFamily="18" charset="-52"/>
                    </a:rPr>
                    <a:t>Work Distribution</a:t>
                  </a:r>
                </a:p>
              </p:txBody>
            </p:sp>
            <p:cxnSp>
              <p:nvCxnSpPr>
                <p:cNvPr id="294" name="Straight Connector 452"/>
                <p:cNvCxnSpPr>
                  <a:cxnSpLocks noChangeShapeType="1"/>
                  <a:stCxn id="293" idx="3"/>
                </p:cNvCxnSpPr>
                <p:nvPr/>
              </p:nvCxnSpPr>
              <p:spPr bwMode="auto">
                <a:xfrm>
                  <a:off x="2819639" y="2743141"/>
                  <a:ext cx="4648617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5" name="Straight Connector 45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590735" y="3619132"/>
                  <a:ext cx="1753450" cy="3175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6" name="Straight Connector 456"/>
                <p:cNvCxnSpPr>
                  <a:cxnSpLocks noChangeShapeType="1"/>
                  <a:stCxn id="293" idx="1"/>
                </p:cNvCxnSpPr>
                <p:nvPr/>
              </p:nvCxnSpPr>
              <p:spPr bwMode="auto">
                <a:xfrm rot="10800000">
                  <a:off x="152400" y="2743200"/>
                  <a:ext cx="762000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7" name="Straight Connector 461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-717976" y="3615162"/>
                  <a:ext cx="1751073" cy="8736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8" name="Straight Connector 46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17526" y="2982427"/>
                  <a:ext cx="469429" cy="502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99" name="Straight Connector 471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527572" y="3044428"/>
                  <a:ext cx="2976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301" name="Straight Connector 474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2366566" y="3043634"/>
                  <a:ext cx="2976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302" name="Straight Connector 47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127772" y="2968228"/>
                  <a:ext cx="4500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303" name="Straight Connector 479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966766" y="2967434"/>
                  <a:ext cx="4500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304" name="Straight Connector 480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4804966" y="2967434"/>
                  <a:ext cx="4500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305" name="Straight Connector 481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5643166" y="2967434"/>
                  <a:ext cx="4500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306" name="Straight Connector 482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481366" y="2967434"/>
                  <a:ext cx="4500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291" name="Straight Connector 491"/>
              <p:cNvCxnSpPr>
                <a:cxnSpLocks noChangeShapeType="1"/>
              </p:cNvCxnSpPr>
              <p:nvPr/>
            </p:nvCxnSpPr>
            <p:spPr bwMode="auto">
              <a:xfrm>
                <a:off x="152400" y="4495063"/>
                <a:ext cx="3048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81" name="Straight Connector 501"/>
            <p:cNvCxnSpPr>
              <a:cxnSpLocks noChangeShapeType="1"/>
            </p:cNvCxnSpPr>
            <p:nvPr/>
          </p:nvCxnSpPr>
          <p:spPr bwMode="auto">
            <a:xfrm flipV="1">
              <a:off x="7937760" y="2821747"/>
              <a:ext cx="214764" cy="176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2" name="Rectangle 112"/>
            <p:cNvSpPr>
              <a:spLocks noChangeArrowheads="1"/>
            </p:cNvSpPr>
            <p:nvPr/>
          </p:nvSpPr>
          <p:spPr bwMode="auto">
            <a:xfrm>
              <a:off x="4757504" y="2279399"/>
              <a:ext cx="179701" cy="24820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200"/>
            </a:p>
          </p:txBody>
        </p:sp>
        <p:sp>
          <p:nvSpPr>
            <p:cNvPr id="283" name="Rectangle 112"/>
            <p:cNvSpPr>
              <a:spLocks noChangeArrowheads="1"/>
            </p:cNvSpPr>
            <p:nvPr/>
          </p:nvSpPr>
          <p:spPr bwMode="auto">
            <a:xfrm>
              <a:off x="5220342" y="2279399"/>
              <a:ext cx="179701" cy="24820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200"/>
            </a:p>
          </p:txBody>
        </p:sp>
        <p:sp>
          <p:nvSpPr>
            <p:cNvPr id="285" name="Rectangle 112"/>
            <p:cNvSpPr>
              <a:spLocks noChangeArrowheads="1"/>
            </p:cNvSpPr>
            <p:nvPr/>
          </p:nvSpPr>
          <p:spPr bwMode="auto">
            <a:xfrm>
              <a:off x="5683179" y="2279399"/>
              <a:ext cx="179701" cy="24820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200"/>
            </a:p>
          </p:txBody>
        </p:sp>
        <p:sp>
          <p:nvSpPr>
            <p:cNvPr id="286" name="Rectangle 112"/>
            <p:cNvSpPr>
              <a:spLocks noChangeArrowheads="1"/>
            </p:cNvSpPr>
            <p:nvPr/>
          </p:nvSpPr>
          <p:spPr bwMode="auto">
            <a:xfrm>
              <a:off x="6146894" y="2279399"/>
              <a:ext cx="179700" cy="24820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200"/>
            </a:p>
          </p:txBody>
        </p:sp>
        <p:sp>
          <p:nvSpPr>
            <p:cNvPr id="287" name="Rectangle 112"/>
            <p:cNvSpPr>
              <a:spLocks noChangeArrowheads="1"/>
            </p:cNvSpPr>
            <p:nvPr/>
          </p:nvSpPr>
          <p:spPr bwMode="auto">
            <a:xfrm>
              <a:off x="6608855" y="2279399"/>
              <a:ext cx="179701" cy="24820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200"/>
            </a:p>
          </p:txBody>
        </p:sp>
        <p:sp>
          <p:nvSpPr>
            <p:cNvPr id="288" name="Rectangle 112"/>
            <p:cNvSpPr>
              <a:spLocks noChangeArrowheads="1"/>
            </p:cNvSpPr>
            <p:nvPr/>
          </p:nvSpPr>
          <p:spPr bwMode="auto">
            <a:xfrm>
              <a:off x="7071692" y="2279399"/>
              <a:ext cx="179701" cy="24820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200"/>
            </a:p>
          </p:txBody>
        </p:sp>
        <p:sp>
          <p:nvSpPr>
            <p:cNvPr id="289" name="Rectangle 112"/>
            <p:cNvSpPr>
              <a:spLocks noChangeArrowheads="1"/>
            </p:cNvSpPr>
            <p:nvPr/>
          </p:nvSpPr>
          <p:spPr bwMode="auto">
            <a:xfrm>
              <a:off x="7534530" y="2279399"/>
              <a:ext cx="179701" cy="24820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Группа 85"/>
          <p:cNvGrpSpPr/>
          <p:nvPr/>
        </p:nvGrpSpPr>
        <p:grpSpPr>
          <a:xfrm>
            <a:off x="-152400" y="4047392"/>
            <a:ext cx="9448800" cy="2667000"/>
            <a:chOff x="-152400" y="4047392"/>
            <a:chExt cx="9448800" cy="2667000"/>
          </a:xfrm>
        </p:grpSpPr>
        <p:sp>
          <p:nvSpPr>
            <p:cNvPr id="87" name="Прямоугольник 86"/>
            <p:cNvSpPr/>
            <p:nvPr/>
          </p:nvSpPr>
          <p:spPr>
            <a:xfrm>
              <a:off x="-152400" y="4047392"/>
              <a:ext cx="9448800" cy="2667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14400" y="5329535"/>
              <a:ext cx="1371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Tesla 10</a:t>
              </a:r>
              <a:endParaRPr lang="ru-RU" dirty="0"/>
            </a:p>
          </p:txBody>
        </p:sp>
      </p:grpSp>
      <p:grpSp>
        <p:nvGrpSpPr>
          <p:cNvPr id="89" name="Группа 88"/>
          <p:cNvGrpSpPr/>
          <p:nvPr/>
        </p:nvGrpSpPr>
        <p:grpSpPr>
          <a:xfrm>
            <a:off x="-152400" y="1362808"/>
            <a:ext cx="9448800" cy="2667000"/>
            <a:chOff x="-152400" y="1362808"/>
            <a:chExt cx="9448800" cy="2667000"/>
          </a:xfrm>
        </p:grpSpPr>
        <p:sp>
          <p:nvSpPr>
            <p:cNvPr id="90" name="Прямоугольник 89"/>
            <p:cNvSpPr/>
            <p:nvPr/>
          </p:nvSpPr>
          <p:spPr>
            <a:xfrm>
              <a:off x="-152400" y="1362808"/>
              <a:ext cx="9448800" cy="2667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4400" y="2438400"/>
              <a:ext cx="10592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Tesla 8</a:t>
              </a:r>
              <a:endParaRPr lang="ru-RU" dirty="0"/>
            </a:p>
          </p:txBody>
        </p:sp>
      </p:grp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hangingPunct="1">
              <a:defRPr/>
            </a:pPr>
            <a:r>
              <a:rPr lang="ru-RU" dirty="0" smtClean="0"/>
              <a:t>Масштабирование </a:t>
            </a:r>
            <a:r>
              <a:rPr kumimoji="1" lang="en-US" dirty="0" smtClean="0">
                <a:latin typeface="+mn-lt"/>
              </a:rPr>
              <a:t/>
            </a:r>
            <a:br>
              <a:rPr kumimoji="1" lang="en-US" dirty="0" smtClean="0">
                <a:latin typeface="+mn-lt"/>
              </a:rPr>
            </a:br>
            <a:r>
              <a:rPr kumimoji="1" lang="ru-RU" dirty="0" smtClean="0">
                <a:latin typeface="+mn-lt"/>
              </a:rPr>
              <a:t>мультипроцессора </a:t>
            </a:r>
            <a:r>
              <a:rPr kumimoji="1" lang="en-US" dirty="0" smtClean="0">
                <a:latin typeface="+mn-lt"/>
              </a:rPr>
              <a:t>Tesla 10</a:t>
            </a:r>
            <a:endParaRPr lang="ru-RU" dirty="0">
              <a:latin typeface="+mn-lt"/>
            </a:endParaRPr>
          </a:p>
        </p:txBody>
      </p:sp>
      <p:grpSp>
        <p:nvGrpSpPr>
          <p:cNvPr id="78" name="Группа 77"/>
          <p:cNvGrpSpPr/>
          <p:nvPr/>
        </p:nvGrpSpPr>
        <p:grpSpPr>
          <a:xfrm>
            <a:off x="5791200" y="4300268"/>
            <a:ext cx="2286000" cy="2252932"/>
            <a:chOff x="5791200" y="4495800"/>
            <a:chExt cx="2286000" cy="2252932"/>
          </a:xfrm>
        </p:grpSpPr>
        <p:sp>
          <p:nvSpPr>
            <p:cNvPr id="22566" name="Rectangle 4"/>
            <p:cNvSpPr>
              <a:spLocks noChangeArrowheads="1"/>
            </p:cNvSpPr>
            <p:nvPr/>
          </p:nvSpPr>
          <p:spPr bwMode="auto">
            <a:xfrm>
              <a:off x="5791200" y="4495800"/>
              <a:ext cx="2286000" cy="2252932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567" name="Rectangle 5"/>
            <p:cNvSpPr>
              <a:spLocks noChangeArrowheads="1"/>
            </p:cNvSpPr>
            <p:nvPr/>
          </p:nvSpPr>
          <p:spPr bwMode="auto">
            <a:xfrm>
              <a:off x="5856514" y="5105400"/>
              <a:ext cx="914400" cy="1498121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/>
                <a:t>TEX</a:t>
              </a:r>
            </a:p>
          </p:txBody>
        </p:sp>
        <p:sp>
          <p:nvSpPr>
            <p:cNvPr id="22568" name="Rectangle 6"/>
            <p:cNvSpPr>
              <a:spLocks noChangeArrowheads="1"/>
            </p:cNvSpPr>
            <p:nvPr/>
          </p:nvSpPr>
          <p:spPr bwMode="auto">
            <a:xfrm>
              <a:off x="6934200" y="5105400"/>
              <a:ext cx="979714" cy="413871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SM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867400" y="4572000"/>
              <a:ext cx="2057400" cy="478118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-52"/>
                </a:rPr>
                <a:t>Texture Processing Cluster</a:t>
              </a:r>
            </a:p>
          </p:txBody>
        </p:sp>
        <p:sp>
          <p:nvSpPr>
            <p:cNvPr id="76" name="Rectangle 6"/>
            <p:cNvSpPr>
              <a:spLocks noChangeArrowheads="1"/>
            </p:cNvSpPr>
            <p:nvPr/>
          </p:nvSpPr>
          <p:spPr bwMode="auto">
            <a:xfrm>
              <a:off x="6934200" y="5638800"/>
              <a:ext cx="979714" cy="413871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SM</a:t>
              </a:r>
            </a:p>
          </p:txBody>
        </p:sp>
        <p:sp>
          <p:nvSpPr>
            <p:cNvPr id="77" name="Rectangle 6"/>
            <p:cNvSpPr>
              <a:spLocks noChangeArrowheads="1"/>
            </p:cNvSpPr>
            <p:nvPr/>
          </p:nvSpPr>
          <p:spPr bwMode="auto">
            <a:xfrm>
              <a:off x="6934200" y="6172200"/>
              <a:ext cx="979714" cy="413871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SM</a:t>
              </a:r>
            </a:p>
          </p:txBody>
        </p:sp>
      </p:grpSp>
      <p:grpSp>
        <p:nvGrpSpPr>
          <p:cNvPr id="79" name="Группа 78"/>
          <p:cNvGrpSpPr/>
          <p:nvPr/>
        </p:nvGrpSpPr>
        <p:grpSpPr>
          <a:xfrm>
            <a:off x="5791200" y="1805796"/>
            <a:ext cx="2286000" cy="1851804"/>
            <a:chOff x="5791200" y="4419600"/>
            <a:chExt cx="2286000" cy="1851804"/>
          </a:xfrm>
        </p:grpSpPr>
        <p:sp>
          <p:nvSpPr>
            <p:cNvPr id="80" name="Rectangle 4"/>
            <p:cNvSpPr>
              <a:spLocks noChangeArrowheads="1"/>
            </p:cNvSpPr>
            <p:nvPr/>
          </p:nvSpPr>
          <p:spPr bwMode="auto">
            <a:xfrm>
              <a:off x="5791200" y="4419600"/>
              <a:ext cx="2286000" cy="1851804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1" name="Rectangle 5"/>
            <p:cNvSpPr>
              <a:spLocks noChangeArrowheads="1"/>
            </p:cNvSpPr>
            <p:nvPr/>
          </p:nvSpPr>
          <p:spPr bwMode="auto">
            <a:xfrm>
              <a:off x="5856514" y="5105400"/>
              <a:ext cx="914400" cy="103660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/>
                <a:t>TEX</a:t>
              </a:r>
            </a:p>
          </p:txBody>
        </p:sp>
        <p:sp>
          <p:nvSpPr>
            <p:cNvPr id="82" name="Rectangle 6"/>
            <p:cNvSpPr>
              <a:spLocks noChangeArrowheads="1"/>
            </p:cNvSpPr>
            <p:nvPr/>
          </p:nvSpPr>
          <p:spPr bwMode="auto">
            <a:xfrm>
              <a:off x="6934200" y="5105400"/>
              <a:ext cx="979714" cy="413871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SM</a:t>
              </a:r>
            </a:p>
          </p:txBody>
        </p:sp>
        <p:sp>
          <p:nvSpPr>
            <p:cNvPr id="83" name="Rectangle 8"/>
            <p:cNvSpPr/>
            <p:nvPr/>
          </p:nvSpPr>
          <p:spPr bwMode="auto">
            <a:xfrm>
              <a:off x="5867400" y="4572000"/>
              <a:ext cx="2057400" cy="478118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-52"/>
                </a:rPr>
                <a:t>Texture Processing Cluster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6934200" y="5562600"/>
              <a:ext cx="979714" cy="413871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dirty="0"/>
                <a:t>SM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ru-RU" dirty="0" smtClean="0"/>
              <a:t>Существующие многоядерные системы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ru-RU" dirty="0" smtClean="0"/>
              <a:t>Посмотрим на частоты </a:t>
            </a:r>
            <a:r>
              <a:rPr lang="en-US" dirty="0" smtClean="0"/>
              <a:t>CPU</a:t>
            </a:r>
            <a:r>
              <a:rPr lang="ru-RU" dirty="0" smtClean="0"/>
              <a:t>:</a:t>
            </a:r>
          </a:p>
          <a:p>
            <a:pPr lvl="1" eaLnBrk="1" hangingPunct="1"/>
            <a:r>
              <a:rPr lang="ru-RU" dirty="0" smtClean="0"/>
              <a:t>2004 г. - </a:t>
            </a:r>
            <a:r>
              <a:rPr lang="en-US" dirty="0" smtClean="0"/>
              <a:t>Pentium 4, 3.46 GHz</a:t>
            </a:r>
          </a:p>
          <a:p>
            <a:pPr lvl="1" eaLnBrk="1" hangingPunct="1"/>
            <a:r>
              <a:rPr lang="en-US" dirty="0" smtClean="0"/>
              <a:t>2005 </a:t>
            </a:r>
            <a:r>
              <a:rPr lang="ru-RU" dirty="0" smtClean="0"/>
              <a:t>г. - </a:t>
            </a:r>
            <a:r>
              <a:rPr lang="en-US" dirty="0" smtClean="0"/>
              <a:t>Pentium 4, 3.8 GHz</a:t>
            </a:r>
          </a:p>
          <a:p>
            <a:pPr lvl="1" eaLnBrk="1" hangingPunct="1"/>
            <a:r>
              <a:rPr lang="en-US" dirty="0" smtClean="0"/>
              <a:t>2006 </a:t>
            </a:r>
            <a:r>
              <a:rPr lang="ru-RU" dirty="0" smtClean="0"/>
              <a:t>г. - </a:t>
            </a:r>
            <a:r>
              <a:rPr lang="en-US" dirty="0" smtClean="0"/>
              <a:t>Core Duo </a:t>
            </a:r>
            <a:r>
              <a:rPr lang="ru-RU" dirty="0" smtClean="0"/>
              <a:t>T2700, 2333 MHz</a:t>
            </a:r>
            <a:endParaRPr lang="en-US" dirty="0" smtClean="0"/>
          </a:p>
          <a:p>
            <a:pPr lvl="1" eaLnBrk="1" hangingPunct="1"/>
            <a:r>
              <a:rPr lang="en-US" dirty="0" smtClean="0"/>
              <a:t>2007 </a:t>
            </a:r>
            <a:r>
              <a:rPr lang="ru-RU" dirty="0" smtClean="0"/>
              <a:t>г. - </a:t>
            </a:r>
            <a:r>
              <a:rPr lang="en-US" dirty="0" smtClean="0"/>
              <a:t>Core 2 Duo E6700, 2.66 GHz</a:t>
            </a:r>
          </a:p>
          <a:p>
            <a:pPr lvl="1" eaLnBrk="1" hangingPunct="1"/>
            <a:r>
              <a:rPr lang="en-US" dirty="0" smtClean="0"/>
              <a:t>2007 </a:t>
            </a:r>
            <a:r>
              <a:rPr lang="ru-RU" dirty="0" smtClean="0"/>
              <a:t>г.</a:t>
            </a:r>
            <a:r>
              <a:rPr lang="en-US" dirty="0" smtClean="0"/>
              <a:t> - Core 2 Duo E6800, 3 GHz</a:t>
            </a:r>
          </a:p>
          <a:p>
            <a:pPr lvl="1" eaLnBrk="1" hangingPunct="1"/>
            <a:r>
              <a:rPr lang="en-US" dirty="0" smtClean="0"/>
              <a:t>2008 </a:t>
            </a:r>
            <a:r>
              <a:rPr lang="ru-RU" dirty="0" smtClean="0"/>
              <a:t>г.</a:t>
            </a:r>
            <a:r>
              <a:rPr lang="en-US" dirty="0" smtClean="0"/>
              <a:t> - Core 2 Duo E8600, 3.33 Ghz</a:t>
            </a:r>
          </a:p>
          <a:p>
            <a:pPr lvl="1" eaLnBrk="1" hangingPunct="1"/>
            <a:r>
              <a:rPr lang="en-US" dirty="0" smtClean="0"/>
              <a:t>2009 г. - Core i7 950, </a:t>
            </a:r>
            <a:r>
              <a:rPr lang="ru-RU" dirty="0" smtClean="0"/>
              <a:t>3.06 </a:t>
            </a:r>
            <a:r>
              <a:rPr lang="en-US" dirty="0" smtClean="0"/>
              <a:t>GHz</a:t>
            </a:r>
          </a:p>
          <a:p>
            <a:pPr lvl="1" eaLnBrk="1" hangingPunct="1"/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62025" y="274638"/>
            <a:ext cx="7842250" cy="944562"/>
          </a:xfrm>
        </p:spPr>
        <p:txBody>
          <a:bodyPr/>
          <a:lstStyle/>
          <a:p>
            <a:pPr lvl="1"/>
            <a:r>
              <a:rPr lang="ru-RU" dirty="0" smtClean="0"/>
              <a:t>Масштабирование производительности</a:t>
            </a:r>
            <a:endParaRPr lang="en-US" dirty="0" smtClean="0"/>
          </a:p>
        </p:txBody>
      </p:sp>
      <p:grpSp>
        <p:nvGrpSpPr>
          <p:cNvPr id="600" name="Группа 599"/>
          <p:cNvGrpSpPr/>
          <p:nvPr/>
        </p:nvGrpSpPr>
        <p:grpSpPr>
          <a:xfrm>
            <a:off x="990600" y="1981200"/>
            <a:ext cx="1302543" cy="1604388"/>
            <a:chOff x="988220" y="2671516"/>
            <a:chExt cx="1302543" cy="1604388"/>
          </a:xfrm>
        </p:grpSpPr>
        <p:cxnSp>
          <p:nvCxnSpPr>
            <p:cNvPr id="167" name="Straight Connector 467"/>
            <p:cNvCxnSpPr>
              <a:cxnSpLocks noChangeShapeType="1"/>
            </p:cNvCxnSpPr>
            <p:nvPr/>
          </p:nvCxnSpPr>
          <p:spPr bwMode="auto">
            <a:xfrm rot="5400000" flipH="1" flipV="1">
              <a:off x="1232732" y="2881400"/>
              <a:ext cx="251577" cy="26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" name="Rectangle 11"/>
            <p:cNvSpPr/>
            <p:nvPr/>
          </p:nvSpPr>
          <p:spPr bwMode="auto">
            <a:xfrm>
              <a:off x="1030664" y="2912193"/>
              <a:ext cx="1179136" cy="986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050">
                <a:latin typeface="Times New Roman" pitchFamily="18" charset="-52"/>
              </a:endParaRPr>
            </a:p>
          </p:txBody>
        </p:sp>
        <p:grpSp>
          <p:nvGrpSpPr>
            <p:cNvPr id="7" name="Group 3"/>
            <p:cNvGrpSpPr>
              <a:grpSpLocks/>
            </p:cNvGrpSpPr>
            <p:nvPr/>
          </p:nvGrpSpPr>
          <p:grpSpPr bwMode="auto">
            <a:xfrm>
              <a:off x="1150854" y="2993835"/>
              <a:ext cx="400635" cy="571500"/>
              <a:chOff x="609600" y="3657600"/>
              <a:chExt cx="2500313" cy="3368040"/>
            </a:xfrm>
          </p:grpSpPr>
          <p:sp>
            <p:nvSpPr>
              <p:cNvPr id="9" name="Rectangle 111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10" name="Rectangle 112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11" name="Rectangle 113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12" name="Rectangle 114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13" name="Rectangle 115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grpSp>
          <p:nvGrpSpPr>
            <p:cNvPr id="15" name="Group 3"/>
            <p:cNvGrpSpPr>
              <a:grpSpLocks/>
            </p:cNvGrpSpPr>
            <p:nvPr/>
          </p:nvGrpSpPr>
          <p:grpSpPr bwMode="auto">
            <a:xfrm>
              <a:off x="1591553" y="2993835"/>
              <a:ext cx="400635" cy="571500"/>
              <a:chOff x="609600" y="3657600"/>
              <a:chExt cx="2500313" cy="3368040"/>
            </a:xfrm>
          </p:grpSpPr>
          <p:sp>
            <p:nvSpPr>
              <p:cNvPr id="17" name="Rectangle 255"/>
              <p:cNvSpPr>
                <a:spLocks noChangeArrowheads="1"/>
              </p:cNvSpPr>
              <p:nvPr/>
            </p:nvSpPr>
            <p:spPr bwMode="auto">
              <a:xfrm>
                <a:off x="609600" y="3657600"/>
                <a:ext cx="2500313" cy="3368040"/>
              </a:xfrm>
              <a:prstGeom prst="rect">
                <a:avLst/>
              </a:prstGeom>
              <a:solidFill>
                <a:srgbClr val="9999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sz="1050"/>
              </a:p>
            </p:txBody>
          </p:sp>
          <p:sp>
            <p:nvSpPr>
              <p:cNvPr id="18" name="Rectangle 256"/>
              <p:cNvSpPr>
                <a:spLocks noChangeArrowheads="1"/>
              </p:cNvSpPr>
              <p:nvPr/>
            </p:nvSpPr>
            <p:spPr bwMode="auto">
              <a:xfrm>
                <a:off x="685799" y="4693920"/>
                <a:ext cx="1066800" cy="2072640"/>
              </a:xfrm>
              <a:prstGeom prst="rect">
                <a:avLst/>
              </a:prstGeom>
              <a:solidFill>
                <a:srgbClr val="99CC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200"/>
              </a:p>
            </p:txBody>
          </p:sp>
          <p:sp>
            <p:nvSpPr>
              <p:cNvPr id="19" name="Rectangle 257"/>
              <p:cNvSpPr>
                <a:spLocks noChangeArrowheads="1"/>
              </p:cNvSpPr>
              <p:nvPr/>
            </p:nvSpPr>
            <p:spPr bwMode="auto">
              <a:xfrm>
                <a:off x="1904999" y="4693920"/>
                <a:ext cx="1142999" cy="58447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900"/>
              </a:p>
            </p:txBody>
          </p:sp>
          <p:sp>
            <p:nvSpPr>
              <p:cNvPr id="20" name="Rectangle 258"/>
              <p:cNvSpPr>
                <a:spLocks noChangeArrowheads="1"/>
              </p:cNvSpPr>
              <p:nvPr/>
            </p:nvSpPr>
            <p:spPr bwMode="auto">
              <a:xfrm>
                <a:off x="1904999" y="5364726"/>
                <a:ext cx="1142999" cy="624594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  <p:sp>
            <p:nvSpPr>
              <p:cNvPr id="21" name="Rectangle 259"/>
              <p:cNvSpPr/>
              <p:nvPr/>
            </p:nvSpPr>
            <p:spPr bwMode="auto">
              <a:xfrm>
                <a:off x="762000" y="3733801"/>
                <a:ext cx="2286000" cy="701039"/>
              </a:xfrm>
              <a:prstGeom prst="rect">
                <a:avLst/>
              </a:prstGeom>
              <a:solidFill>
                <a:srgbClr val="99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700" dirty="0">
                    <a:latin typeface="Times New Roman" pitchFamily="18" charset="-52"/>
                  </a:rPr>
                  <a:t>TPC</a:t>
                </a:r>
              </a:p>
            </p:txBody>
          </p:sp>
        </p:grpSp>
        <p:sp>
          <p:nvSpPr>
            <p:cNvPr id="162" name="Rectangle 449"/>
            <p:cNvSpPr/>
            <p:nvPr/>
          </p:nvSpPr>
          <p:spPr bwMode="auto">
            <a:xfrm>
              <a:off x="1143000" y="2671516"/>
              <a:ext cx="1001587" cy="1632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latin typeface="Times New Roman" pitchFamily="18" charset="-52"/>
                </a:rPr>
                <a:t>Work Distribution</a:t>
              </a:r>
            </a:p>
          </p:txBody>
        </p:sp>
        <p:cxnSp>
          <p:nvCxnSpPr>
            <p:cNvPr id="163" name="Straight Connector 452"/>
            <p:cNvCxnSpPr>
              <a:cxnSpLocks noChangeShapeType="1"/>
              <a:stCxn id="162" idx="3"/>
            </p:cNvCxnSpPr>
            <p:nvPr/>
          </p:nvCxnSpPr>
          <p:spPr bwMode="auto">
            <a:xfrm flipV="1">
              <a:off x="2144587" y="2752725"/>
              <a:ext cx="146176" cy="4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4" name="Straight Connector 454"/>
            <p:cNvCxnSpPr>
              <a:cxnSpLocks noChangeShapeType="1"/>
            </p:cNvCxnSpPr>
            <p:nvPr/>
          </p:nvCxnSpPr>
          <p:spPr bwMode="auto">
            <a:xfrm rot="5400000">
              <a:off x="1778509" y="3263372"/>
              <a:ext cx="1015400" cy="41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5" name="Straight Connector 456"/>
            <p:cNvCxnSpPr>
              <a:cxnSpLocks noChangeShapeType="1"/>
              <a:stCxn id="162" idx="1"/>
            </p:cNvCxnSpPr>
            <p:nvPr/>
          </p:nvCxnSpPr>
          <p:spPr bwMode="auto">
            <a:xfrm rot="10800000">
              <a:off x="988220" y="2752725"/>
              <a:ext cx="154781" cy="43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6" name="Straight Connector 461"/>
            <p:cNvCxnSpPr>
              <a:cxnSpLocks noChangeShapeType="1"/>
            </p:cNvCxnSpPr>
            <p:nvPr/>
          </p:nvCxnSpPr>
          <p:spPr bwMode="auto">
            <a:xfrm rot="16200000" flipH="1">
              <a:off x="483722" y="3260910"/>
              <a:ext cx="1016676" cy="20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8" name="Straight Connector 471"/>
            <p:cNvCxnSpPr>
              <a:cxnSpLocks noChangeShapeType="1"/>
            </p:cNvCxnSpPr>
            <p:nvPr/>
          </p:nvCxnSpPr>
          <p:spPr bwMode="auto">
            <a:xfrm rot="5400000" flipH="1" flipV="1">
              <a:off x="1712038" y="2914633"/>
              <a:ext cx="159520" cy="8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61" name="Straight Connector 491"/>
            <p:cNvCxnSpPr>
              <a:cxnSpLocks noChangeShapeType="1"/>
            </p:cNvCxnSpPr>
            <p:nvPr/>
          </p:nvCxnSpPr>
          <p:spPr bwMode="auto">
            <a:xfrm>
              <a:off x="990601" y="3772673"/>
              <a:ext cx="78105" cy="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" name="Straight Connector 491"/>
            <p:cNvCxnSpPr>
              <a:cxnSpLocks noChangeShapeType="1"/>
            </p:cNvCxnSpPr>
            <p:nvPr/>
          </p:nvCxnSpPr>
          <p:spPr bwMode="auto">
            <a:xfrm>
              <a:off x="2133600" y="3772671"/>
              <a:ext cx="156210" cy="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68" name="Rectangle 325"/>
            <p:cNvSpPr/>
            <p:nvPr/>
          </p:nvSpPr>
          <p:spPr bwMode="auto">
            <a:xfrm>
              <a:off x="1066801" y="3670280"/>
              <a:ext cx="1066799" cy="1397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900" dirty="0">
                <a:latin typeface="Times New Roman" pitchFamily="18" charset="-52"/>
              </a:endParaRPr>
            </a:p>
          </p:txBody>
        </p:sp>
        <p:sp>
          <p:nvSpPr>
            <p:cNvPr id="369" name="Rectangle 346"/>
            <p:cNvSpPr>
              <a:spLocks noChangeArrowheads="1"/>
            </p:cNvSpPr>
            <p:nvPr/>
          </p:nvSpPr>
          <p:spPr bwMode="auto">
            <a:xfrm>
              <a:off x="1143000" y="3934165"/>
              <a:ext cx="220349" cy="101838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 sz="100" dirty="0"/>
            </a:p>
          </p:txBody>
        </p:sp>
        <p:sp>
          <p:nvSpPr>
            <p:cNvPr id="370" name="Rectangle 347"/>
            <p:cNvSpPr>
              <a:spLocks noChangeArrowheads="1"/>
            </p:cNvSpPr>
            <p:nvPr/>
          </p:nvSpPr>
          <p:spPr bwMode="auto">
            <a:xfrm>
              <a:off x="1363350" y="3934165"/>
              <a:ext cx="220349" cy="101838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500" dirty="0"/>
            </a:p>
          </p:txBody>
        </p:sp>
        <p:sp>
          <p:nvSpPr>
            <p:cNvPr id="371" name="Rectangle 349"/>
            <p:cNvSpPr>
              <a:spLocks noChangeArrowheads="1"/>
            </p:cNvSpPr>
            <p:nvPr/>
          </p:nvSpPr>
          <p:spPr bwMode="auto">
            <a:xfrm>
              <a:off x="1680996" y="3934165"/>
              <a:ext cx="220349" cy="101838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 sz="100" dirty="0"/>
            </a:p>
          </p:txBody>
        </p:sp>
        <p:sp>
          <p:nvSpPr>
            <p:cNvPr id="372" name="Rectangle 350"/>
            <p:cNvSpPr>
              <a:spLocks noChangeArrowheads="1"/>
            </p:cNvSpPr>
            <p:nvPr/>
          </p:nvSpPr>
          <p:spPr bwMode="auto">
            <a:xfrm>
              <a:off x="1901345" y="3934165"/>
              <a:ext cx="220349" cy="101838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500" dirty="0"/>
            </a:p>
          </p:txBody>
        </p:sp>
        <p:cxnSp>
          <p:nvCxnSpPr>
            <p:cNvPr id="376" name="Straight Connector 386"/>
            <p:cNvCxnSpPr>
              <a:cxnSpLocks noChangeShapeType="1"/>
            </p:cNvCxnSpPr>
            <p:nvPr/>
          </p:nvCxnSpPr>
          <p:spPr bwMode="auto">
            <a:xfrm rot="5400000">
              <a:off x="1183744" y="3871560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77" name="Straight Connector 387"/>
            <p:cNvCxnSpPr>
              <a:cxnSpLocks noChangeShapeType="1"/>
            </p:cNvCxnSpPr>
            <p:nvPr/>
          </p:nvCxnSpPr>
          <p:spPr bwMode="auto">
            <a:xfrm rot="5400000">
              <a:off x="1404093" y="3871560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78" name="Straight Connector 388"/>
            <p:cNvCxnSpPr>
              <a:cxnSpLocks noChangeShapeType="1"/>
            </p:cNvCxnSpPr>
            <p:nvPr/>
          </p:nvCxnSpPr>
          <p:spPr bwMode="auto">
            <a:xfrm rot="5400000">
              <a:off x="1719593" y="3873454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79" name="Straight Connector 389"/>
            <p:cNvCxnSpPr>
              <a:cxnSpLocks noChangeShapeType="1"/>
            </p:cNvCxnSpPr>
            <p:nvPr/>
          </p:nvCxnSpPr>
          <p:spPr bwMode="auto">
            <a:xfrm rot="5400000">
              <a:off x="1939942" y="3873454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80" name="Straight Connector 390"/>
            <p:cNvCxnSpPr>
              <a:cxnSpLocks noChangeShapeType="1"/>
            </p:cNvCxnSpPr>
            <p:nvPr/>
          </p:nvCxnSpPr>
          <p:spPr bwMode="auto">
            <a:xfrm rot="5400000">
              <a:off x="1158692" y="4137642"/>
              <a:ext cx="203278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81" name="Straight Connector 391"/>
            <p:cNvCxnSpPr>
              <a:cxnSpLocks noChangeShapeType="1"/>
            </p:cNvCxnSpPr>
            <p:nvPr/>
          </p:nvCxnSpPr>
          <p:spPr bwMode="auto">
            <a:xfrm rot="16200000" flipH="1">
              <a:off x="1378717" y="4137968"/>
              <a:ext cx="204556" cy="626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82" name="Straight Connector 392"/>
            <p:cNvCxnSpPr>
              <a:cxnSpLocks noChangeShapeType="1"/>
            </p:cNvCxnSpPr>
            <p:nvPr/>
          </p:nvCxnSpPr>
          <p:spPr bwMode="auto">
            <a:xfrm rot="5400000">
              <a:off x="1691574" y="4140190"/>
              <a:ext cx="209209" cy="835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83" name="Straight Connector 393"/>
            <p:cNvCxnSpPr>
              <a:cxnSpLocks noChangeShapeType="1"/>
            </p:cNvCxnSpPr>
            <p:nvPr/>
          </p:nvCxnSpPr>
          <p:spPr bwMode="auto">
            <a:xfrm rot="16200000" flipH="1">
              <a:off x="1911935" y="4139343"/>
              <a:ext cx="207932" cy="1253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sp>
          <p:nvSpPr>
            <p:cNvPr id="373" name="Rectangle 357"/>
            <p:cNvSpPr>
              <a:spLocks noChangeArrowheads="1"/>
            </p:cNvSpPr>
            <p:nvPr/>
          </p:nvSpPr>
          <p:spPr bwMode="auto">
            <a:xfrm>
              <a:off x="1143000" y="4112203"/>
              <a:ext cx="440699" cy="163701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600" dirty="0"/>
                <a:t>DRAM</a:t>
              </a:r>
              <a:endParaRPr lang="en-US" sz="1100" dirty="0"/>
            </a:p>
          </p:txBody>
        </p:sp>
        <p:sp>
          <p:nvSpPr>
            <p:cNvPr id="374" name="Rectangle 358"/>
            <p:cNvSpPr>
              <a:spLocks noChangeArrowheads="1"/>
            </p:cNvSpPr>
            <p:nvPr/>
          </p:nvSpPr>
          <p:spPr bwMode="auto">
            <a:xfrm>
              <a:off x="1680996" y="4112203"/>
              <a:ext cx="440699" cy="163701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600" dirty="0"/>
                <a:t>DRAM</a:t>
              </a:r>
              <a:endParaRPr lang="en-US" sz="1100" dirty="0"/>
            </a:p>
          </p:txBody>
        </p:sp>
      </p:grpSp>
      <p:grpSp>
        <p:nvGrpSpPr>
          <p:cNvPr id="687" name="Группа 686"/>
          <p:cNvGrpSpPr/>
          <p:nvPr/>
        </p:nvGrpSpPr>
        <p:grpSpPr>
          <a:xfrm>
            <a:off x="6019800" y="1981200"/>
            <a:ext cx="2977991" cy="1657007"/>
            <a:chOff x="5480209" y="2381593"/>
            <a:chExt cx="2977991" cy="1657007"/>
          </a:xfrm>
        </p:grpSpPr>
        <p:sp>
          <p:nvSpPr>
            <p:cNvPr id="178" name="Rectangle 11"/>
            <p:cNvSpPr/>
            <p:nvPr/>
          </p:nvSpPr>
          <p:spPr bwMode="auto">
            <a:xfrm>
              <a:off x="5523488" y="2622270"/>
              <a:ext cx="2854702" cy="9866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050">
                <a:latin typeface="Times New Roman" pitchFamily="18" charset="-52"/>
              </a:endParaRPr>
            </a:p>
          </p:txBody>
        </p:sp>
        <p:grpSp>
          <p:nvGrpSpPr>
            <p:cNvPr id="179" name="Group 108"/>
            <p:cNvGrpSpPr>
              <a:grpSpLocks/>
            </p:cNvGrpSpPr>
            <p:nvPr/>
          </p:nvGrpSpPr>
          <p:grpSpPr bwMode="auto">
            <a:xfrm>
              <a:off x="5643678" y="2703912"/>
              <a:ext cx="400635" cy="571500"/>
              <a:chOff x="609600" y="1752600"/>
              <a:chExt cx="2500313" cy="3368040"/>
            </a:xfrm>
          </p:grpSpPr>
          <p:grpSp>
            <p:nvGrpSpPr>
              <p:cNvPr id="180" name="Group 3"/>
              <p:cNvGrpSpPr>
                <a:grpSpLocks/>
              </p:cNvGrpSpPr>
              <p:nvPr/>
            </p:nvGrpSpPr>
            <p:grpSpPr bwMode="auto">
              <a:xfrm>
                <a:off x="609600" y="1752600"/>
                <a:ext cx="2500313" cy="3368040"/>
                <a:chOff x="609600" y="3657600"/>
                <a:chExt cx="2500313" cy="3368040"/>
              </a:xfrm>
            </p:grpSpPr>
            <p:sp>
              <p:nvSpPr>
                <p:cNvPr id="182" name="Rectangle 111"/>
                <p:cNvSpPr>
                  <a:spLocks noChangeArrowheads="1"/>
                </p:cNvSpPr>
                <p:nvPr/>
              </p:nvSpPr>
              <p:spPr bwMode="auto">
                <a:xfrm>
                  <a:off x="609600" y="3657600"/>
                  <a:ext cx="2500313" cy="3368040"/>
                </a:xfrm>
                <a:prstGeom prst="rect">
                  <a:avLst/>
                </a:prstGeom>
                <a:solidFill>
                  <a:srgbClr val="9999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 sz="1050"/>
                </a:p>
              </p:txBody>
            </p:sp>
            <p:sp>
              <p:nvSpPr>
                <p:cNvPr id="183" name="Rectangle 112"/>
                <p:cNvSpPr>
                  <a:spLocks noChangeArrowheads="1"/>
                </p:cNvSpPr>
                <p:nvPr/>
              </p:nvSpPr>
              <p:spPr bwMode="auto">
                <a:xfrm>
                  <a:off x="685799" y="4693920"/>
                  <a:ext cx="1066800" cy="2072640"/>
                </a:xfrm>
                <a:prstGeom prst="rect">
                  <a:avLst/>
                </a:prstGeom>
                <a:solidFill>
                  <a:srgbClr val="99CC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200"/>
                </a:p>
              </p:txBody>
            </p:sp>
            <p:sp>
              <p:nvSpPr>
                <p:cNvPr id="184" name="Rectangle 113"/>
                <p:cNvSpPr>
                  <a:spLocks noChangeArrowheads="1"/>
                </p:cNvSpPr>
                <p:nvPr/>
              </p:nvSpPr>
              <p:spPr bwMode="auto">
                <a:xfrm>
                  <a:off x="1904999" y="4693920"/>
                  <a:ext cx="1142999" cy="58447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  <p:sp>
              <p:nvSpPr>
                <p:cNvPr id="185" name="Rectangle 114"/>
                <p:cNvSpPr>
                  <a:spLocks noChangeArrowheads="1"/>
                </p:cNvSpPr>
                <p:nvPr/>
              </p:nvSpPr>
              <p:spPr bwMode="auto">
                <a:xfrm>
                  <a:off x="1904999" y="5364726"/>
                  <a:ext cx="1142999" cy="62459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300"/>
                </a:p>
              </p:txBody>
            </p:sp>
            <p:sp>
              <p:nvSpPr>
                <p:cNvPr id="186" name="Rectangle 115"/>
                <p:cNvSpPr/>
                <p:nvPr/>
              </p:nvSpPr>
              <p:spPr bwMode="auto">
                <a:xfrm>
                  <a:off x="762000" y="3733801"/>
                  <a:ext cx="2286000" cy="701039"/>
                </a:xfrm>
                <a:prstGeom prst="rect">
                  <a:avLst/>
                </a:prstGeom>
                <a:solidFill>
                  <a:srgbClr val="9999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700" dirty="0">
                      <a:latin typeface="Times New Roman" pitchFamily="18" charset="-52"/>
                    </a:rPr>
                    <a:t>TPC</a:t>
                  </a:r>
                </a:p>
              </p:txBody>
            </p:sp>
          </p:grpSp>
          <p:sp>
            <p:nvSpPr>
              <p:cNvPr id="181" name="Rectangle 110"/>
              <p:cNvSpPr>
                <a:spLocks noChangeArrowheads="1"/>
              </p:cNvSpPr>
              <p:nvPr/>
            </p:nvSpPr>
            <p:spPr bwMode="auto">
              <a:xfrm>
                <a:off x="1901952" y="4189354"/>
                <a:ext cx="1142998" cy="643145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</p:grpSp>
        <p:grpSp>
          <p:nvGrpSpPr>
            <p:cNvPr id="187" name="Group 252"/>
            <p:cNvGrpSpPr>
              <a:grpSpLocks/>
            </p:cNvGrpSpPr>
            <p:nvPr/>
          </p:nvGrpSpPr>
          <p:grpSpPr bwMode="auto">
            <a:xfrm>
              <a:off x="6084377" y="2703912"/>
              <a:ext cx="400635" cy="571500"/>
              <a:chOff x="609600" y="1752600"/>
              <a:chExt cx="2500313" cy="3368040"/>
            </a:xfrm>
          </p:grpSpPr>
          <p:grpSp>
            <p:nvGrpSpPr>
              <p:cNvPr id="188" name="Group 3"/>
              <p:cNvGrpSpPr>
                <a:grpSpLocks/>
              </p:cNvGrpSpPr>
              <p:nvPr/>
            </p:nvGrpSpPr>
            <p:grpSpPr bwMode="auto">
              <a:xfrm>
                <a:off x="609600" y="1752600"/>
                <a:ext cx="2500313" cy="3368040"/>
                <a:chOff x="609600" y="3657600"/>
                <a:chExt cx="2500313" cy="3368040"/>
              </a:xfrm>
            </p:grpSpPr>
            <p:sp>
              <p:nvSpPr>
                <p:cNvPr id="190" name="Rectangle 255"/>
                <p:cNvSpPr>
                  <a:spLocks noChangeArrowheads="1"/>
                </p:cNvSpPr>
                <p:nvPr/>
              </p:nvSpPr>
              <p:spPr bwMode="auto">
                <a:xfrm>
                  <a:off x="609600" y="3657600"/>
                  <a:ext cx="2500313" cy="3368040"/>
                </a:xfrm>
                <a:prstGeom prst="rect">
                  <a:avLst/>
                </a:prstGeom>
                <a:solidFill>
                  <a:srgbClr val="9999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 sz="1050"/>
                </a:p>
              </p:txBody>
            </p:sp>
            <p:sp>
              <p:nvSpPr>
                <p:cNvPr id="191" name="Rectangle 256"/>
                <p:cNvSpPr>
                  <a:spLocks noChangeArrowheads="1"/>
                </p:cNvSpPr>
                <p:nvPr/>
              </p:nvSpPr>
              <p:spPr bwMode="auto">
                <a:xfrm>
                  <a:off x="685799" y="4693920"/>
                  <a:ext cx="1066800" cy="2072640"/>
                </a:xfrm>
                <a:prstGeom prst="rect">
                  <a:avLst/>
                </a:prstGeom>
                <a:solidFill>
                  <a:srgbClr val="99CC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200"/>
                </a:p>
              </p:txBody>
            </p:sp>
            <p:sp>
              <p:nvSpPr>
                <p:cNvPr id="192" name="Rectangle 257"/>
                <p:cNvSpPr>
                  <a:spLocks noChangeArrowheads="1"/>
                </p:cNvSpPr>
                <p:nvPr/>
              </p:nvSpPr>
              <p:spPr bwMode="auto">
                <a:xfrm>
                  <a:off x="1904999" y="4693920"/>
                  <a:ext cx="1142999" cy="58447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  <p:sp>
              <p:nvSpPr>
                <p:cNvPr id="193" name="Rectangle 258"/>
                <p:cNvSpPr>
                  <a:spLocks noChangeArrowheads="1"/>
                </p:cNvSpPr>
                <p:nvPr/>
              </p:nvSpPr>
              <p:spPr bwMode="auto">
                <a:xfrm>
                  <a:off x="1904999" y="5364726"/>
                  <a:ext cx="1142999" cy="62459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300"/>
                </a:p>
              </p:txBody>
            </p:sp>
            <p:sp>
              <p:nvSpPr>
                <p:cNvPr id="194" name="Rectangle 259"/>
                <p:cNvSpPr/>
                <p:nvPr/>
              </p:nvSpPr>
              <p:spPr bwMode="auto">
                <a:xfrm>
                  <a:off x="762000" y="3733801"/>
                  <a:ext cx="2286000" cy="701039"/>
                </a:xfrm>
                <a:prstGeom prst="rect">
                  <a:avLst/>
                </a:prstGeom>
                <a:solidFill>
                  <a:srgbClr val="9999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700" dirty="0">
                      <a:latin typeface="Times New Roman" pitchFamily="18" charset="-52"/>
                    </a:rPr>
                    <a:t>TPC</a:t>
                  </a:r>
                </a:p>
              </p:txBody>
            </p:sp>
          </p:grpSp>
          <p:sp>
            <p:nvSpPr>
              <p:cNvPr id="189" name="Rectangle 254"/>
              <p:cNvSpPr>
                <a:spLocks noChangeArrowheads="1"/>
              </p:cNvSpPr>
              <p:nvPr/>
            </p:nvSpPr>
            <p:spPr bwMode="auto">
              <a:xfrm>
                <a:off x="1901952" y="4189354"/>
                <a:ext cx="1142998" cy="643145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</p:grpSp>
        <p:grpSp>
          <p:nvGrpSpPr>
            <p:cNvPr id="219" name="Group 284"/>
            <p:cNvGrpSpPr>
              <a:grpSpLocks/>
            </p:cNvGrpSpPr>
            <p:nvPr/>
          </p:nvGrpSpPr>
          <p:grpSpPr bwMode="auto">
            <a:xfrm>
              <a:off x="7847170" y="2703912"/>
              <a:ext cx="400635" cy="571500"/>
              <a:chOff x="609600" y="1752600"/>
              <a:chExt cx="2500313" cy="3368040"/>
            </a:xfrm>
          </p:grpSpPr>
          <p:grpSp>
            <p:nvGrpSpPr>
              <p:cNvPr id="220" name="Group 3"/>
              <p:cNvGrpSpPr>
                <a:grpSpLocks/>
              </p:cNvGrpSpPr>
              <p:nvPr/>
            </p:nvGrpSpPr>
            <p:grpSpPr bwMode="auto">
              <a:xfrm>
                <a:off x="609600" y="1752600"/>
                <a:ext cx="2500313" cy="3368040"/>
                <a:chOff x="609600" y="3657600"/>
                <a:chExt cx="2500313" cy="3368040"/>
              </a:xfrm>
            </p:grpSpPr>
            <p:sp>
              <p:nvSpPr>
                <p:cNvPr id="222" name="Rectangle 287"/>
                <p:cNvSpPr>
                  <a:spLocks noChangeArrowheads="1"/>
                </p:cNvSpPr>
                <p:nvPr/>
              </p:nvSpPr>
              <p:spPr bwMode="auto">
                <a:xfrm>
                  <a:off x="609600" y="3657600"/>
                  <a:ext cx="2500313" cy="3368040"/>
                </a:xfrm>
                <a:prstGeom prst="rect">
                  <a:avLst/>
                </a:prstGeom>
                <a:solidFill>
                  <a:srgbClr val="9999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 sz="1050"/>
                </a:p>
              </p:txBody>
            </p:sp>
            <p:sp>
              <p:nvSpPr>
                <p:cNvPr id="223" name="Rectangle 288"/>
                <p:cNvSpPr>
                  <a:spLocks noChangeArrowheads="1"/>
                </p:cNvSpPr>
                <p:nvPr/>
              </p:nvSpPr>
              <p:spPr bwMode="auto">
                <a:xfrm>
                  <a:off x="685799" y="4693920"/>
                  <a:ext cx="1066800" cy="2072640"/>
                </a:xfrm>
                <a:prstGeom prst="rect">
                  <a:avLst/>
                </a:prstGeom>
                <a:solidFill>
                  <a:srgbClr val="99CC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200"/>
                </a:p>
              </p:txBody>
            </p:sp>
            <p:sp>
              <p:nvSpPr>
                <p:cNvPr id="224" name="Rectangle 289"/>
                <p:cNvSpPr>
                  <a:spLocks noChangeArrowheads="1"/>
                </p:cNvSpPr>
                <p:nvPr/>
              </p:nvSpPr>
              <p:spPr bwMode="auto">
                <a:xfrm>
                  <a:off x="1904999" y="4693920"/>
                  <a:ext cx="1142999" cy="58447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  <p:sp>
              <p:nvSpPr>
                <p:cNvPr id="225" name="Rectangle 290"/>
                <p:cNvSpPr>
                  <a:spLocks noChangeArrowheads="1"/>
                </p:cNvSpPr>
                <p:nvPr/>
              </p:nvSpPr>
              <p:spPr bwMode="auto">
                <a:xfrm>
                  <a:off x="1904999" y="5364726"/>
                  <a:ext cx="1142999" cy="62459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300"/>
                </a:p>
              </p:txBody>
            </p:sp>
            <p:sp>
              <p:nvSpPr>
                <p:cNvPr id="226" name="Rectangle 291"/>
                <p:cNvSpPr/>
                <p:nvPr/>
              </p:nvSpPr>
              <p:spPr bwMode="auto">
                <a:xfrm>
                  <a:off x="762000" y="3733801"/>
                  <a:ext cx="2286000" cy="701039"/>
                </a:xfrm>
                <a:prstGeom prst="rect">
                  <a:avLst/>
                </a:prstGeom>
                <a:solidFill>
                  <a:srgbClr val="9999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700" dirty="0">
                      <a:latin typeface="Times New Roman" pitchFamily="18" charset="-52"/>
                    </a:rPr>
                    <a:t>TPC</a:t>
                  </a:r>
                </a:p>
              </p:txBody>
            </p:sp>
          </p:grpSp>
          <p:sp>
            <p:nvSpPr>
              <p:cNvPr id="221" name="Rectangle 286"/>
              <p:cNvSpPr>
                <a:spLocks noChangeArrowheads="1"/>
              </p:cNvSpPr>
              <p:nvPr/>
            </p:nvSpPr>
            <p:spPr bwMode="auto">
              <a:xfrm>
                <a:off x="1901952" y="4189354"/>
                <a:ext cx="1142998" cy="643145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</p:grpSp>
        <p:grpSp>
          <p:nvGrpSpPr>
            <p:cNvPr id="227" name="Group 292"/>
            <p:cNvGrpSpPr>
              <a:grpSpLocks/>
            </p:cNvGrpSpPr>
            <p:nvPr/>
          </p:nvGrpSpPr>
          <p:grpSpPr bwMode="auto">
            <a:xfrm>
              <a:off x="7406471" y="2703912"/>
              <a:ext cx="400635" cy="571500"/>
              <a:chOff x="609600" y="1752600"/>
              <a:chExt cx="2500313" cy="3368040"/>
            </a:xfrm>
          </p:grpSpPr>
          <p:grpSp>
            <p:nvGrpSpPr>
              <p:cNvPr id="228" name="Group 3"/>
              <p:cNvGrpSpPr>
                <a:grpSpLocks/>
              </p:cNvGrpSpPr>
              <p:nvPr/>
            </p:nvGrpSpPr>
            <p:grpSpPr bwMode="auto">
              <a:xfrm>
                <a:off x="609600" y="1752600"/>
                <a:ext cx="2500313" cy="3368040"/>
                <a:chOff x="609600" y="3657600"/>
                <a:chExt cx="2500313" cy="3368040"/>
              </a:xfrm>
            </p:grpSpPr>
            <p:sp>
              <p:nvSpPr>
                <p:cNvPr id="230" name="Rectangle 295"/>
                <p:cNvSpPr>
                  <a:spLocks noChangeArrowheads="1"/>
                </p:cNvSpPr>
                <p:nvPr/>
              </p:nvSpPr>
              <p:spPr bwMode="auto">
                <a:xfrm>
                  <a:off x="609600" y="3657600"/>
                  <a:ext cx="2500313" cy="3368040"/>
                </a:xfrm>
                <a:prstGeom prst="rect">
                  <a:avLst/>
                </a:prstGeom>
                <a:solidFill>
                  <a:srgbClr val="9999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 sz="1050"/>
                </a:p>
              </p:txBody>
            </p:sp>
            <p:sp>
              <p:nvSpPr>
                <p:cNvPr id="231" name="Rectangle 296"/>
                <p:cNvSpPr>
                  <a:spLocks noChangeArrowheads="1"/>
                </p:cNvSpPr>
                <p:nvPr/>
              </p:nvSpPr>
              <p:spPr bwMode="auto">
                <a:xfrm>
                  <a:off x="685799" y="4693920"/>
                  <a:ext cx="1066800" cy="2072640"/>
                </a:xfrm>
                <a:prstGeom prst="rect">
                  <a:avLst/>
                </a:prstGeom>
                <a:solidFill>
                  <a:srgbClr val="99CC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200"/>
                </a:p>
              </p:txBody>
            </p:sp>
            <p:sp>
              <p:nvSpPr>
                <p:cNvPr id="232" name="Rectangle 297"/>
                <p:cNvSpPr>
                  <a:spLocks noChangeArrowheads="1"/>
                </p:cNvSpPr>
                <p:nvPr/>
              </p:nvSpPr>
              <p:spPr bwMode="auto">
                <a:xfrm>
                  <a:off x="1904999" y="4693920"/>
                  <a:ext cx="1142999" cy="58447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  <p:sp>
              <p:nvSpPr>
                <p:cNvPr id="233" name="Rectangle 298"/>
                <p:cNvSpPr>
                  <a:spLocks noChangeArrowheads="1"/>
                </p:cNvSpPr>
                <p:nvPr/>
              </p:nvSpPr>
              <p:spPr bwMode="auto">
                <a:xfrm>
                  <a:off x="1904999" y="5364726"/>
                  <a:ext cx="1142999" cy="62459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300"/>
                </a:p>
              </p:txBody>
            </p:sp>
            <p:sp>
              <p:nvSpPr>
                <p:cNvPr id="234" name="Rectangle 299"/>
                <p:cNvSpPr/>
                <p:nvPr/>
              </p:nvSpPr>
              <p:spPr bwMode="auto">
                <a:xfrm>
                  <a:off x="762000" y="3733801"/>
                  <a:ext cx="2286000" cy="701039"/>
                </a:xfrm>
                <a:prstGeom prst="rect">
                  <a:avLst/>
                </a:prstGeom>
                <a:solidFill>
                  <a:srgbClr val="9999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700" dirty="0">
                      <a:latin typeface="Times New Roman" pitchFamily="18" charset="-52"/>
                    </a:rPr>
                    <a:t>TPC</a:t>
                  </a:r>
                </a:p>
              </p:txBody>
            </p:sp>
          </p:grpSp>
          <p:sp>
            <p:nvSpPr>
              <p:cNvPr id="229" name="Rectangle 294"/>
              <p:cNvSpPr>
                <a:spLocks noChangeArrowheads="1"/>
              </p:cNvSpPr>
              <p:nvPr/>
            </p:nvSpPr>
            <p:spPr bwMode="auto">
              <a:xfrm>
                <a:off x="1901952" y="4189354"/>
                <a:ext cx="1142998" cy="643145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</p:grpSp>
        <p:grpSp>
          <p:nvGrpSpPr>
            <p:cNvPr id="235" name="Group 300"/>
            <p:cNvGrpSpPr>
              <a:grpSpLocks/>
            </p:cNvGrpSpPr>
            <p:nvPr/>
          </p:nvGrpSpPr>
          <p:grpSpPr bwMode="auto">
            <a:xfrm>
              <a:off x="6965774" y="2703912"/>
              <a:ext cx="400635" cy="571500"/>
              <a:chOff x="609600" y="1752600"/>
              <a:chExt cx="2500313" cy="3368040"/>
            </a:xfrm>
          </p:grpSpPr>
          <p:grpSp>
            <p:nvGrpSpPr>
              <p:cNvPr id="236" name="Group 3"/>
              <p:cNvGrpSpPr>
                <a:grpSpLocks/>
              </p:cNvGrpSpPr>
              <p:nvPr/>
            </p:nvGrpSpPr>
            <p:grpSpPr bwMode="auto">
              <a:xfrm>
                <a:off x="609600" y="1752600"/>
                <a:ext cx="2500313" cy="3368040"/>
                <a:chOff x="609600" y="3657600"/>
                <a:chExt cx="2500313" cy="3368040"/>
              </a:xfrm>
            </p:grpSpPr>
            <p:sp>
              <p:nvSpPr>
                <p:cNvPr id="238" name="Rectangle 303"/>
                <p:cNvSpPr>
                  <a:spLocks noChangeArrowheads="1"/>
                </p:cNvSpPr>
                <p:nvPr/>
              </p:nvSpPr>
              <p:spPr bwMode="auto">
                <a:xfrm>
                  <a:off x="609600" y="3657600"/>
                  <a:ext cx="2500313" cy="3368040"/>
                </a:xfrm>
                <a:prstGeom prst="rect">
                  <a:avLst/>
                </a:prstGeom>
                <a:solidFill>
                  <a:srgbClr val="9999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 sz="1050"/>
                </a:p>
              </p:txBody>
            </p:sp>
            <p:sp>
              <p:nvSpPr>
                <p:cNvPr id="239" name="Rectangle 304"/>
                <p:cNvSpPr>
                  <a:spLocks noChangeArrowheads="1"/>
                </p:cNvSpPr>
                <p:nvPr/>
              </p:nvSpPr>
              <p:spPr bwMode="auto">
                <a:xfrm>
                  <a:off x="685799" y="4693920"/>
                  <a:ext cx="1066800" cy="2072640"/>
                </a:xfrm>
                <a:prstGeom prst="rect">
                  <a:avLst/>
                </a:prstGeom>
                <a:solidFill>
                  <a:srgbClr val="99CC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200"/>
                </a:p>
              </p:txBody>
            </p:sp>
            <p:sp>
              <p:nvSpPr>
                <p:cNvPr id="240" name="Rectangle 305"/>
                <p:cNvSpPr>
                  <a:spLocks noChangeArrowheads="1"/>
                </p:cNvSpPr>
                <p:nvPr/>
              </p:nvSpPr>
              <p:spPr bwMode="auto">
                <a:xfrm>
                  <a:off x="1904999" y="4693920"/>
                  <a:ext cx="1142999" cy="58447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  <p:sp>
              <p:nvSpPr>
                <p:cNvPr id="241" name="Rectangle 306"/>
                <p:cNvSpPr>
                  <a:spLocks noChangeArrowheads="1"/>
                </p:cNvSpPr>
                <p:nvPr/>
              </p:nvSpPr>
              <p:spPr bwMode="auto">
                <a:xfrm>
                  <a:off x="1904999" y="5364726"/>
                  <a:ext cx="1142999" cy="62459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300"/>
                </a:p>
              </p:txBody>
            </p:sp>
            <p:sp>
              <p:nvSpPr>
                <p:cNvPr id="242" name="Rectangle 307"/>
                <p:cNvSpPr/>
                <p:nvPr/>
              </p:nvSpPr>
              <p:spPr bwMode="auto">
                <a:xfrm>
                  <a:off x="762000" y="3733801"/>
                  <a:ext cx="2286000" cy="701039"/>
                </a:xfrm>
                <a:prstGeom prst="rect">
                  <a:avLst/>
                </a:prstGeom>
                <a:solidFill>
                  <a:srgbClr val="9999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700" dirty="0">
                      <a:latin typeface="Times New Roman" pitchFamily="18" charset="-52"/>
                    </a:rPr>
                    <a:t>TPC</a:t>
                  </a:r>
                </a:p>
              </p:txBody>
            </p:sp>
          </p:grpSp>
          <p:sp>
            <p:nvSpPr>
              <p:cNvPr id="237" name="Rectangle 302"/>
              <p:cNvSpPr>
                <a:spLocks noChangeArrowheads="1"/>
              </p:cNvSpPr>
              <p:nvPr/>
            </p:nvSpPr>
            <p:spPr bwMode="auto">
              <a:xfrm>
                <a:off x="1901952" y="4189354"/>
                <a:ext cx="1142998" cy="643145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</p:grpSp>
        <p:grpSp>
          <p:nvGrpSpPr>
            <p:cNvPr id="243" name="Group 308"/>
            <p:cNvGrpSpPr>
              <a:grpSpLocks/>
            </p:cNvGrpSpPr>
            <p:nvPr/>
          </p:nvGrpSpPr>
          <p:grpSpPr bwMode="auto">
            <a:xfrm>
              <a:off x="6525075" y="2703912"/>
              <a:ext cx="400635" cy="571500"/>
              <a:chOff x="609600" y="1752600"/>
              <a:chExt cx="2500313" cy="3368040"/>
            </a:xfrm>
          </p:grpSpPr>
          <p:grpSp>
            <p:nvGrpSpPr>
              <p:cNvPr id="244" name="Group 3"/>
              <p:cNvGrpSpPr>
                <a:grpSpLocks/>
              </p:cNvGrpSpPr>
              <p:nvPr/>
            </p:nvGrpSpPr>
            <p:grpSpPr bwMode="auto">
              <a:xfrm>
                <a:off x="609600" y="1752600"/>
                <a:ext cx="2500313" cy="3368040"/>
                <a:chOff x="609600" y="3657600"/>
                <a:chExt cx="2500313" cy="3368040"/>
              </a:xfrm>
            </p:grpSpPr>
            <p:sp>
              <p:nvSpPr>
                <p:cNvPr id="246" name="Rectangle 311"/>
                <p:cNvSpPr>
                  <a:spLocks noChangeArrowheads="1"/>
                </p:cNvSpPr>
                <p:nvPr/>
              </p:nvSpPr>
              <p:spPr bwMode="auto">
                <a:xfrm>
                  <a:off x="609600" y="3657600"/>
                  <a:ext cx="2500313" cy="3368040"/>
                </a:xfrm>
                <a:prstGeom prst="rect">
                  <a:avLst/>
                </a:prstGeom>
                <a:solidFill>
                  <a:srgbClr val="9999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 sz="1050"/>
                </a:p>
              </p:txBody>
            </p:sp>
            <p:sp>
              <p:nvSpPr>
                <p:cNvPr id="247" name="Rectangle 312"/>
                <p:cNvSpPr>
                  <a:spLocks noChangeArrowheads="1"/>
                </p:cNvSpPr>
                <p:nvPr/>
              </p:nvSpPr>
              <p:spPr bwMode="auto">
                <a:xfrm>
                  <a:off x="685799" y="4693920"/>
                  <a:ext cx="1066800" cy="2072640"/>
                </a:xfrm>
                <a:prstGeom prst="rect">
                  <a:avLst/>
                </a:prstGeom>
                <a:solidFill>
                  <a:srgbClr val="99CC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200"/>
                </a:p>
              </p:txBody>
            </p:sp>
            <p:sp>
              <p:nvSpPr>
                <p:cNvPr id="248" name="Rectangle 313"/>
                <p:cNvSpPr>
                  <a:spLocks noChangeArrowheads="1"/>
                </p:cNvSpPr>
                <p:nvPr/>
              </p:nvSpPr>
              <p:spPr bwMode="auto">
                <a:xfrm>
                  <a:off x="1904999" y="4693920"/>
                  <a:ext cx="1142999" cy="58447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900"/>
                </a:p>
              </p:txBody>
            </p:sp>
            <p:sp>
              <p:nvSpPr>
                <p:cNvPr id="249" name="Rectangle 314"/>
                <p:cNvSpPr>
                  <a:spLocks noChangeArrowheads="1"/>
                </p:cNvSpPr>
                <p:nvPr/>
              </p:nvSpPr>
              <p:spPr bwMode="auto">
                <a:xfrm>
                  <a:off x="1904999" y="5364726"/>
                  <a:ext cx="1142999" cy="624594"/>
                </a:xfrm>
                <a:prstGeom prst="rect">
                  <a:avLst/>
                </a:prstGeom>
                <a:solidFill>
                  <a:srgbClr val="FF9999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ru-RU" sz="300"/>
                </a:p>
              </p:txBody>
            </p:sp>
            <p:sp>
              <p:nvSpPr>
                <p:cNvPr id="250" name="Rectangle 315"/>
                <p:cNvSpPr/>
                <p:nvPr/>
              </p:nvSpPr>
              <p:spPr bwMode="auto">
                <a:xfrm>
                  <a:off x="762000" y="3733801"/>
                  <a:ext cx="2286000" cy="701039"/>
                </a:xfrm>
                <a:prstGeom prst="rect">
                  <a:avLst/>
                </a:prstGeom>
                <a:solidFill>
                  <a:srgbClr val="9999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700" dirty="0">
                      <a:latin typeface="Times New Roman" pitchFamily="18" charset="-52"/>
                    </a:rPr>
                    <a:t>TPC</a:t>
                  </a:r>
                </a:p>
              </p:txBody>
            </p:sp>
          </p:grpSp>
          <p:sp>
            <p:nvSpPr>
              <p:cNvPr id="245" name="Rectangle 310"/>
              <p:cNvSpPr>
                <a:spLocks noChangeArrowheads="1"/>
              </p:cNvSpPr>
              <p:nvPr/>
            </p:nvSpPr>
            <p:spPr bwMode="auto">
              <a:xfrm>
                <a:off x="1901952" y="4189354"/>
                <a:ext cx="1142998" cy="643145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ru-RU" sz="300"/>
              </a:p>
            </p:txBody>
          </p:sp>
        </p:grpSp>
        <p:sp>
          <p:nvSpPr>
            <p:cNvPr id="262" name="Rectangle 449"/>
            <p:cNvSpPr/>
            <p:nvPr/>
          </p:nvSpPr>
          <p:spPr bwMode="auto">
            <a:xfrm>
              <a:off x="5884059" y="2381593"/>
              <a:ext cx="1001587" cy="1632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latin typeface="Times New Roman" pitchFamily="18" charset="-52"/>
                </a:rPr>
                <a:t>Work Distribution</a:t>
              </a:r>
            </a:p>
          </p:txBody>
        </p:sp>
        <p:cxnSp>
          <p:nvCxnSpPr>
            <p:cNvPr id="263" name="Straight Connector 452"/>
            <p:cNvCxnSpPr>
              <a:cxnSpLocks noChangeShapeType="1"/>
              <a:stCxn id="262" idx="3"/>
            </p:cNvCxnSpPr>
            <p:nvPr/>
          </p:nvCxnSpPr>
          <p:spPr bwMode="auto">
            <a:xfrm flipV="1">
              <a:off x="6885646" y="2462556"/>
              <a:ext cx="1568744" cy="68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4" name="Straight Connector 454"/>
            <p:cNvCxnSpPr>
              <a:cxnSpLocks noChangeShapeType="1"/>
            </p:cNvCxnSpPr>
            <p:nvPr/>
          </p:nvCxnSpPr>
          <p:spPr bwMode="auto">
            <a:xfrm rot="5400000">
              <a:off x="7946899" y="2971184"/>
              <a:ext cx="1015400" cy="41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5" name="Straight Connector 456"/>
            <p:cNvCxnSpPr>
              <a:cxnSpLocks noChangeShapeType="1"/>
              <a:stCxn id="262" idx="1"/>
            </p:cNvCxnSpPr>
            <p:nvPr/>
          </p:nvCxnSpPr>
          <p:spPr bwMode="auto">
            <a:xfrm rot="10800000">
              <a:off x="5483424" y="2463267"/>
              <a:ext cx="400599" cy="8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6" name="Straight Connector 461"/>
            <p:cNvCxnSpPr>
              <a:cxnSpLocks noChangeShapeType="1"/>
            </p:cNvCxnSpPr>
            <p:nvPr/>
          </p:nvCxnSpPr>
          <p:spPr bwMode="auto">
            <a:xfrm rot="16200000" flipH="1">
              <a:off x="4976546" y="2970987"/>
              <a:ext cx="1016676" cy="20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7" name="Straight Connector 467"/>
            <p:cNvCxnSpPr>
              <a:cxnSpLocks noChangeShapeType="1"/>
            </p:cNvCxnSpPr>
            <p:nvPr/>
          </p:nvCxnSpPr>
          <p:spPr bwMode="auto">
            <a:xfrm rot="5400000" flipH="1" flipV="1">
              <a:off x="5725556" y="2591477"/>
              <a:ext cx="251577" cy="26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8" name="Straight Connector 471"/>
            <p:cNvCxnSpPr>
              <a:cxnSpLocks noChangeShapeType="1"/>
            </p:cNvCxnSpPr>
            <p:nvPr/>
          </p:nvCxnSpPr>
          <p:spPr bwMode="auto">
            <a:xfrm rot="5400000" flipH="1" flipV="1">
              <a:off x="6204862" y="2624710"/>
              <a:ext cx="159520" cy="8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9" name="Straight Connector 474"/>
            <p:cNvCxnSpPr>
              <a:cxnSpLocks noChangeShapeType="1"/>
            </p:cNvCxnSpPr>
            <p:nvPr/>
          </p:nvCxnSpPr>
          <p:spPr bwMode="auto">
            <a:xfrm rot="5400000" flipH="1" flipV="1">
              <a:off x="6645938" y="2624285"/>
              <a:ext cx="159520" cy="8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0" name="Straight Connector 476"/>
            <p:cNvCxnSpPr>
              <a:cxnSpLocks noChangeShapeType="1"/>
            </p:cNvCxnSpPr>
            <p:nvPr/>
          </p:nvCxnSpPr>
          <p:spPr bwMode="auto">
            <a:xfrm rot="5400000" flipH="1" flipV="1">
              <a:off x="7045342" y="2583873"/>
              <a:ext cx="241195" cy="8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1" name="Straight Connector 479"/>
            <p:cNvCxnSpPr>
              <a:cxnSpLocks noChangeShapeType="1"/>
            </p:cNvCxnSpPr>
            <p:nvPr/>
          </p:nvCxnSpPr>
          <p:spPr bwMode="auto">
            <a:xfrm rot="5400000" flipH="1" flipV="1">
              <a:off x="7486419" y="2583447"/>
              <a:ext cx="241195" cy="8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2" name="Straight Connector 480"/>
            <p:cNvCxnSpPr>
              <a:cxnSpLocks noChangeShapeType="1"/>
            </p:cNvCxnSpPr>
            <p:nvPr/>
          </p:nvCxnSpPr>
          <p:spPr bwMode="auto">
            <a:xfrm rot="5400000" flipH="1" flipV="1">
              <a:off x="7927078" y="2583447"/>
              <a:ext cx="241195" cy="83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6" name="Straight Connector 361"/>
            <p:cNvCxnSpPr>
              <a:cxnSpLocks noChangeShapeType="1"/>
            </p:cNvCxnSpPr>
            <p:nvPr/>
          </p:nvCxnSpPr>
          <p:spPr bwMode="auto">
            <a:xfrm rot="5400000">
              <a:off x="6215442" y="3336440"/>
              <a:ext cx="122889" cy="835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27" name="Straight Connector 362"/>
            <p:cNvCxnSpPr>
              <a:cxnSpLocks noChangeShapeType="1"/>
            </p:cNvCxnSpPr>
            <p:nvPr/>
          </p:nvCxnSpPr>
          <p:spPr bwMode="auto">
            <a:xfrm rot="5400000">
              <a:off x="6656186" y="3336440"/>
              <a:ext cx="122889" cy="835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28" name="Straight Connector 363"/>
            <p:cNvCxnSpPr>
              <a:cxnSpLocks noChangeShapeType="1"/>
            </p:cNvCxnSpPr>
            <p:nvPr/>
          </p:nvCxnSpPr>
          <p:spPr bwMode="auto">
            <a:xfrm rot="5400000">
              <a:off x="7096931" y="3336440"/>
              <a:ext cx="122889" cy="835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29" name="Straight Connector 364"/>
            <p:cNvCxnSpPr>
              <a:cxnSpLocks noChangeShapeType="1"/>
            </p:cNvCxnSpPr>
            <p:nvPr/>
          </p:nvCxnSpPr>
          <p:spPr bwMode="auto">
            <a:xfrm rot="5400000">
              <a:off x="7537676" y="3336440"/>
              <a:ext cx="122889" cy="835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30" name="Straight Connector 365"/>
            <p:cNvCxnSpPr>
              <a:cxnSpLocks noChangeShapeType="1"/>
            </p:cNvCxnSpPr>
            <p:nvPr/>
          </p:nvCxnSpPr>
          <p:spPr bwMode="auto">
            <a:xfrm rot="5400000">
              <a:off x="7978420" y="3336440"/>
              <a:ext cx="122889" cy="835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35" name="Straight Connector 371"/>
            <p:cNvCxnSpPr>
              <a:cxnSpLocks noChangeShapeType="1"/>
            </p:cNvCxnSpPr>
            <p:nvPr/>
          </p:nvCxnSpPr>
          <p:spPr bwMode="auto">
            <a:xfrm rot="5400000">
              <a:off x="5991119" y="3622912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36" name="Straight Connector 375"/>
            <p:cNvCxnSpPr>
              <a:cxnSpLocks noChangeShapeType="1"/>
            </p:cNvCxnSpPr>
            <p:nvPr/>
          </p:nvCxnSpPr>
          <p:spPr bwMode="auto">
            <a:xfrm rot="5400000">
              <a:off x="6211468" y="3621022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37" name="Straight Connector 376"/>
            <p:cNvCxnSpPr>
              <a:cxnSpLocks noChangeShapeType="1"/>
            </p:cNvCxnSpPr>
            <p:nvPr/>
          </p:nvCxnSpPr>
          <p:spPr bwMode="auto">
            <a:xfrm rot="5400000">
              <a:off x="6531977" y="3621022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38" name="Straight Connector 377"/>
            <p:cNvCxnSpPr>
              <a:cxnSpLocks noChangeShapeType="1"/>
            </p:cNvCxnSpPr>
            <p:nvPr/>
          </p:nvCxnSpPr>
          <p:spPr bwMode="auto">
            <a:xfrm rot="5400000">
              <a:off x="6752325" y="3621022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39" name="Straight Connector 378"/>
            <p:cNvCxnSpPr>
              <a:cxnSpLocks noChangeShapeType="1"/>
            </p:cNvCxnSpPr>
            <p:nvPr/>
          </p:nvCxnSpPr>
          <p:spPr bwMode="auto">
            <a:xfrm rot="5400000">
              <a:off x="7062817" y="3622915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40" name="Straight Connector 379"/>
            <p:cNvCxnSpPr>
              <a:cxnSpLocks noChangeShapeType="1"/>
            </p:cNvCxnSpPr>
            <p:nvPr/>
          </p:nvCxnSpPr>
          <p:spPr bwMode="auto">
            <a:xfrm rot="5400000">
              <a:off x="7283166" y="3622915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41" name="Straight Connector 380"/>
            <p:cNvCxnSpPr>
              <a:cxnSpLocks noChangeShapeType="1"/>
            </p:cNvCxnSpPr>
            <p:nvPr/>
          </p:nvCxnSpPr>
          <p:spPr bwMode="auto">
            <a:xfrm rot="5400000">
              <a:off x="7606177" y="3621968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42" name="Straight Connector 381"/>
            <p:cNvCxnSpPr>
              <a:cxnSpLocks noChangeShapeType="1"/>
            </p:cNvCxnSpPr>
            <p:nvPr/>
          </p:nvCxnSpPr>
          <p:spPr bwMode="auto">
            <a:xfrm rot="5400000">
              <a:off x="7826527" y="3621968"/>
              <a:ext cx="123121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59" name="Straight Connector 418"/>
            <p:cNvCxnSpPr>
              <a:cxnSpLocks noChangeShapeType="1"/>
            </p:cNvCxnSpPr>
            <p:nvPr/>
          </p:nvCxnSpPr>
          <p:spPr bwMode="auto">
            <a:xfrm rot="16200000" flipH="1">
              <a:off x="7575657" y="3856545"/>
              <a:ext cx="209206" cy="2503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60" name="Straight Connector 419"/>
            <p:cNvCxnSpPr>
              <a:cxnSpLocks noChangeShapeType="1"/>
            </p:cNvCxnSpPr>
            <p:nvPr/>
          </p:nvCxnSpPr>
          <p:spPr bwMode="auto">
            <a:xfrm rot="16200000" flipH="1">
              <a:off x="7797282" y="3855270"/>
              <a:ext cx="206655" cy="250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63" name="Straight Connector 422"/>
            <p:cNvCxnSpPr>
              <a:cxnSpLocks noChangeShapeType="1"/>
            </p:cNvCxnSpPr>
            <p:nvPr/>
          </p:nvCxnSpPr>
          <p:spPr bwMode="auto">
            <a:xfrm rot="5400000">
              <a:off x="7017508" y="3855057"/>
              <a:ext cx="203725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64" name="Straight Connector 423"/>
            <p:cNvCxnSpPr>
              <a:cxnSpLocks noChangeShapeType="1"/>
            </p:cNvCxnSpPr>
            <p:nvPr/>
          </p:nvCxnSpPr>
          <p:spPr bwMode="auto">
            <a:xfrm rot="5400000">
              <a:off x="7237857" y="3855055"/>
              <a:ext cx="203725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sp>
          <p:nvSpPr>
            <p:cNvPr id="319" name="Rectangle 353"/>
            <p:cNvSpPr>
              <a:spLocks noChangeArrowheads="1"/>
            </p:cNvSpPr>
            <p:nvPr/>
          </p:nvSpPr>
          <p:spPr bwMode="auto">
            <a:xfrm>
              <a:off x="7022306" y="3868143"/>
              <a:ext cx="440699" cy="163701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600"/>
                <a:t>DRAM</a:t>
              </a:r>
              <a:endParaRPr lang="en-US" sz="900"/>
            </a:p>
          </p:txBody>
        </p:sp>
        <p:sp>
          <p:nvSpPr>
            <p:cNvPr id="320" name="Rectangle 354"/>
            <p:cNvSpPr>
              <a:spLocks noChangeArrowheads="1"/>
            </p:cNvSpPr>
            <p:nvPr/>
          </p:nvSpPr>
          <p:spPr bwMode="auto">
            <a:xfrm>
              <a:off x="7560301" y="3874899"/>
              <a:ext cx="440699" cy="163701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600"/>
                <a:t>DRAM</a:t>
              </a:r>
              <a:endParaRPr lang="en-US" sz="1100"/>
            </a:p>
          </p:txBody>
        </p:sp>
        <p:sp>
          <p:nvSpPr>
            <p:cNvPr id="300" name="Rectangle 325"/>
            <p:cNvSpPr/>
            <p:nvPr/>
          </p:nvSpPr>
          <p:spPr bwMode="auto">
            <a:xfrm>
              <a:off x="5635825" y="3397876"/>
              <a:ext cx="2666166" cy="17229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latin typeface="Times New Roman" pitchFamily="18" charset="-52"/>
                </a:rPr>
                <a:t>Interconnection Network</a:t>
              </a:r>
            </a:p>
          </p:txBody>
        </p:sp>
        <p:cxnSp>
          <p:nvCxnSpPr>
            <p:cNvPr id="386" name="Straight Connector 491"/>
            <p:cNvCxnSpPr>
              <a:cxnSpLocks noChangeShapeType="1"/>
            </p:cNvCxnSpPr>
            <p:nvPr/>
          </p:nvCxnSpPr>
          <p:spPr bwMode="auto">
            <a:xfrm>
              <a:off x="5480209" y="3481731"/>
              <a:ext cx="154781" cy="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87" name="Straight Connector 491"/>
            <p:cNvCxnSpPr>
              <a:cxnSpLocks noChangeShapeType="1"/>
            </p:cNvCxnSpPr>
            <p:nvPr/>
          </p:nvCxnSpPr>
          <p:spPr bwMode="auto">
            <a:xfrm>
              <a:off x="8301990" y="3481735"/>
              <a:ext cx="156210" cy="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94" name="Rectangle 349"/>
            <p:cNvSpPr>
              <a:spLocks noChangeArrowheads="1"/>
            </p:cNvSpPr>
            <p:nvPr/>
          </p:nvSpPr>
          <p:spPr bwMode="auto">
            <a:xfrm>
              <a:off x="7539990" y="3676993"/>
              <a:ext cx="220349" cy="101838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 sz="100" dirty="0"/>
            </a:p>
          </p:txBody>
        </p:sp>
        <p:sp>
          <p:nvSpPr>
            <p:cNvPr id="395" name="Rectangle 350"/>
            <p:cNvSpPr>
              <a:spLocks noChangeArrowheads="1"/>
            </p:cNvSpPr>
            <p:nvPr/>
          </p:nvSpPr>
          <p:spPr bwMode="auto">
            <a:xfrm>
              <a:off x="7760339" y="3676993"/>
              <a:ext cx="220349" cy="101838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500" dirty="0"/>
            </a:p>
          </p:txBody>
        </p:sp>
        <p:sp>
          <p:nvSpPr>
            <p:cNvPr id="396" name="Rectangle 349"/>
            <p:cNvSpPr>
              <a:spLocks noChangeArrowheads="1"/>
            </p:cNvSpPr>
            <p:nvPr/>
          </p:nvSpPr>
          <p:spPr bwMode="auto">
            <a:xfrm>
              <a:off x="7006590" y="3676993"/>
              <a:ext cx="220349" cy="101838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 sz="100" dirty="0"/>
            </a:p>
          </p:txBody>
        </p:sp>
        <p:sp>
          <p:nvSpPr>
            <p:cNvPr id="397" name="Rectangle 350"/>
            <p:cNvSpPr>
              <a:spLocks noChangeArrowheads="1"/>
            </p:cNvSpPr>
            <p:nvPr/>
          </p:nvSpPr>
          <p:spPr bwMode="auto">
            <a:xfrm>
              <a:off x="7226939" y="3676993"/>
              <a:ext cx="220349" cy="101838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500" dirty="0"/>
            </a:p>
          </p:txBody>
        </p:sp>
        <p:cxnSp>
          <p:nvCxnSpPr>
            <p:cNvPr id="398" name="Straight Connector 422"/>
            <p:cNvCxnSpPr>
              <a:cxnSpLocks noChangeShapeType="1"/>
            </p:cNvCxnSpPr>
            <p:nvPr/>
          </p:nvCxnSpPr>
          <p:spPr bwMode="auto">
            <a:xfrm rot="5400000">
              <a:off x="6484108" y="3855057"/>
              <a:ext cx="203725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399" name="Straight Connector 423"/>
            <p:cNvCxnSpPr>
              <a:cxnSpLocks noChangeShapeType="1"/>
            </p:cNvCxnSpPr>
            <p:nvPr/>
          </p:nvCxnSpPr>
          <p:spPr bwMode="auto">
            <a:xfrm rot="5400000">
              <a:off x="6704457" y="3855055"/>
              <a:ext cx="203725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sp>
          <p:nvSpPr>
            <p:cNvPr id="400" name="Rectangle 353"/>
            <p:cNvSpPr>
              <a:spLocks noChangeArrowheads="1"/>
            </p:cNvSpPr>
            <p:nvPr/>
          </p:nvSpPr>
          <p:spPr bwMode="auto">
            <a:xfrm>
              <a:off x="6488906" y="3868143"/>
              <a:ext cx="440699" cy="163701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600"/>
                <a:t>DRAM</a:t>
              </a:r>
              <a:endParaRPr lang="en-US" sz="900"/>
            </a:p>
          </p:txBody>
        </p:sp>
        <p:sp>
          <p:nvSpPr>
            <p:cNvPr id="401" name="Rectangle 349"/>
            <p:cNvSpPr>
              <a:spLocks noChangeArrowheads="1"/>
            </p:cNvSpPr>
            <p:nvPr/>
          </p:nvSpPr>
          <p:spPr bwMode="auto">
            <a:xfrm>
              <a:off x="6473190" y="3676993"/>
              <a:ext cx="220349" cy="101838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 sz="100" dirty="0"/>
            </a:p>
          </p:txBody>
        </p:sp>
        <p:sp>
          <p:nvSpPr>
            <p:cNvPr id="402" name="Rectangle 350"/>
            <p:cNvSpPr>
              <a:spLocks noChangeArrowheads="1"/>
            </p:cNvSpPr>
            <p:nvPr/>
          </p:nvSpPr>
          <p:spPr bwMode="auto">
            <a:xfrm>
              <a:off x="6693539" y="3676993"/>
              <a:ext cx="220349" cy="101838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500" dirty="0"/>
            </a:p>
          </p:txBody>
        </p:sp>
        <p:cxnSp>
          <p:nvCxnSpPr>
            <p:cNvPr id="403" name="Straight Connector 422"/>
            <p:cNvCxnSpPr>
              <a:cxnSpLocks noChangeShapeType="1"/>
            </p:cNvCxnSpPr>
            <p:nvPr/>
          </p:nvCxnSpPr>
          <p:spPr bwMode="auto">
            <a:xfrm rot="5400000">
              <a:off x="5950708" y="3855057"/>
              <a:ext cx="203725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404" name="Straight Connector 423"/>
            <p:cNvCxnSpPr>
              <a:cxnSpLocks noChangeShapeType="1"/>
            </p:cNvCxnSpPr>
            <p:nvPr/>
          </p:nvCxnSpPr>
          <p:spPr bwMode="auto">
            <a:xfrm rot="5400000">
              <a:off x="6171057" y="3855055"/>
              <a:ext cx="203725" cy="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sp>
          <p:nvSpPr>
            <p:cNvPr id="405" name="Rectangle 353"/>
            <p:cNvSpPr>
              <a:spLocks noChangeArrowheads="1"/>
            </p:cNvSpPr>
            <p:nvPr/>
          </p:nvSpPr>
          <p:spPr bwMode="auto">
            <a:xfrm>
              <a:off x="5955506" y="3868143"/>
              <a:ext cx="440699" cy="163701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600"/>
                <a:t>DRAM</a:t>
              </a:r>
              <a:endParaRPr lang="en-US" sz="900"/>
            </a:p>
          </p:txBody>
        </p:sp>
        <p:sp>
          <p:nvSpPr>
            <p:cNvPr id="406" name="Rectangle 349"/>
            <p:cNvSpPr>
              <a:spLocks noChangeArrowheads="1"/>
            </p:cNvSpPr>
            <p:nvPr/>
          </p:nvSpPr>
          <p:spPr bwMode="auto">
            <a:xfrm>
              <a:off x="5939790" y="3676993"/>
              <a:ext cx="220349" cy="101838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 sz="100" dirty="0"/>
            </a:p>
          </p:txBody>
        </p:sp>
        <p:sp>
          <p:nvSpPr>
            <p:cNvPr id="407" name="Rectangle 350"/>
            <p:cNvSpPr>
              <a:spLocks noChangeArrowheads="1"/>
            </p:cNvSpPr>
            <p:nvPr/>
          </p:nvSpPr>
          <p:spPr bwMode="auto">
            <a:xfrm>
              <a:off x="6160139" y="3676993"/>
              <a:ext cx="220349" cy="101838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500" dirty="0"/>
            </a:p>
          </p:txBody>
        </p:sp>
      </p:grpSp>
      <p:grpSp>
        <p:nvGrpSpPr>
          <p:cNvPr id="689" name="Группа 688"/>
          <p:cNvGrpSpPr/>
          <p:nvPr/>
        </p:nvGrpSpPr>
        <p:grpSpPr>
          <a:xfrm>
            <a:off x="3124200" y="1600200"/>
            <a:ext cx="2590800" cy="1981200"/>
            <a:chOff x="2438400" y="1447800"/>
            <a:chExt cx="2590800" cy="1981200"/>
          </a:xfrm>
        </p:grpSpPr>
        <p:sp>
          <p:nvSpPr>
            <p:cNvPr id="418" name="Rectangle 416"/>
            <p:cNvSpPr>
              <a:spLocks noChangeArrowheads="1"/>
            </p:cNvSpPr>
            <p:nvPr/>
          </p:nvSpPr>
          <p:spPr bwMode="auto">
            <a:xfrm>
              <a:off x="2438400" y="1447800"/>
              <a:ext cx="2590800" cy="1981200"/>
            </a:xfrm>
            <a:prstGeom prst="rect">
              <a:avLst/>
            </a:prstGeom>
            <a:gradFill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rgbClr val="7ED500"/>
                </a:gs>
              </a:gsLst>
            </a:gra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Grid</a:t>
              </a:r>
              <a:endParaRPr lang="ru-RU" sz="1800" dirty="0">
                <a:solidFill>
                  <a:schemeClr val="tx1"/>
                </a:solidFill>
              </a:endParaRPr>
            </a:p>
          </p:txBody>
        </p:sp>
        <p:sp>
          <p:nvSpPr>
            <p:cNvPr id="420" name="Rectangle 22"/>
            <p:cNvSpPr>
              <a:spLocks noChangeArrowheads="1"/>
            </p:cNvSpPr>
            <p:nvPr/>
          </p:nvSpPr>
          <p:spPr bwMode="auto">
            <a:xfrm>
              <a:off x="2514600" y="1828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0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72" name="Rectangle 22"/>
            <p:cNvSpPr>
              <a:spLocks noChangeArrowheads="1"/>
            </p:cNvSpPr>
            <p:nvPr/>
          </p:nvSpPr>
          <p:spPr bwMode="auto">
            <a:xfrm>
              <a:off x="3352800" y="1828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73" name="Rectangle 22"/>
            <p:cNvSpPr>
              <a:spLocks noChangeArrowheads="1"/>
            </p:cNvSpPr>
            <p:nvPr/>
          </p:nvSpPr>
          <p:spPr bwMode="auto">
            <a:xfrm>
              <a:off x="4191000" y="1828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74" name="Rectangle 22"/>
            <p:cNvSpPr>
              <a:spLocks noChangeArrowheads="1"/>
            </p:cNvSpPr>
            <p:nvPr/>
          </p:nvSpPr>
          <p:spPr bwMode="auto">
            <a:xfrm>
              <a:off x="2514600" y="2209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3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75" name="Rectangle 22"/>
            <p:cNvSpPr>
              <a:spLocks noChangeArrowheads="1"/>
            </p:cNvSpPr>
            <p:nvPr/>
          </p:nvSpPr>
          <p:spPr bwMode="auto">
            <a:xfrm>
              <a:off x="3352800" y="2209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76" name="Rectangle 22"/>
            <p:cNvSpPr>
              <a:spLocks noChangeArrowheads="1"/>
            </p:cNvSpPr>
            <p:nvPr/>
          </p:nvSpPr>
          <p:spPr bwMode="auto">
            <a:xfrm>
              <a:off x="4191000" y="2209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5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77" name="Rectangle 22"/>
            <p:cNvSpPr>
              <a:spLocks noChangeArrowheads="1"/>
            </p:cNvSpPr>
            <p:nvPr/>
          </p:nvSpPr>
          <p:spPr bwMode="auto">
            <a:xfrm>
              <a:off x="2514600" y="2590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6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78" name="Rectangle 22"/>
            <p:cNvSpPr>
              <a:spLocks noChangeArrowheads="1"/>
            </p:cNvSpPr>
            <p:nvPr/>
          </p:nvSpPr>
          <p:spPr bwMode="auto">
            <a:xfrm>
              <a:off x="3352800" y="2590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7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79" name="Rectangle 22"/>
            <p:cNvSpPr>
              <a:spLocks noChangeArrowheads="1"/>
            </p:cNvSpPr>
            <p:nvPr/>
          </p:nvSpPr>
          <p:spPr bwMode="auto">
            <a:xfrm>
              <a:off x="4191000" y="2590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8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80" name="Rectangle 22"/>
            <p:cNvSpPr>
              <a:spLocks noChangeArrowheads="1"/>
            </p:cNvSpPr>
            <p:nvPr/>
          </p:nvSpPr>
          <p:spPr bwMode="auto">
            <a:xfrm>
              <a:off x="2514600" y="2971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9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81" name="Rectangle 22"/>
            <p:cNvSpPr>
              <a:spLocks noChangeArrowheads="1"/>
            </p:cNvSpPr>
            <p:nvPr/>
          </p:nvSpPr>
          <p:spPr bwMode="auto">
            <a:xfrm>
              <a:off x="3352800" y="2971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10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82" name="Rectangle 22"/>
            <p:cNvSpPr>
              <a:spLocks noChangeArrowheads="1"/>
            </p:cNvSpPr>
            <p:nvPr/>
          </p:nvSpPr>
          <p:spPr bwMode="auto">
            <a:xfrm>
              <a:off x="4191000" y="2971800"/>
              <a:ext cx="762000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Block 11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0" name="Группа 679"/>
          <p:cNvGrpSpPr/>
          <p:nvPr/>
        </p:nvGrpSpPr>
        <p:grpSpPr>
          <a:xfrm>
            <a:off x="990600" y="4114800"/>
            <a:ext cx="2286000" cy="1066800"/>
            <a:chOff x="1066800" y="4114800"/>
            <a:chExt cx="2895600" cy="1752600"/>
          </a:xfrm>
        </p:grpSpPr>
        <p:sp>
          <p:nvSpPr>
            <p:cNvPr id="628" name="Rectangle 11"/>
            <p:cNvSpPr/>
            <p:nvPr/>
          </p:nvSpPr>
          <p:spPr bwMode="auto">
            <a:xfrm>
              <a:off x="1066800" y="5337913"/>
              <a:ext cx="2895600" cy="52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0"/>
            <a:lstStyle/>
            <a:p>
              <a:pPr>
                <a:defRPr/>
              </a:pPr>
              <a:endParaRPr lang="en-US" sz="1050">
                <a:latin typeface="Times New Roman" pitchFamily="18" charset="-52"/>
              </a:endParaRPr>
            </a:p>
          </p:txBody>
        </p:sp>
        <p:sp>
          <p:nvSpPr>
            <p:cNvPr id="627" name="Rectangle 11"/>
            <p:cNvSpPr/>
            <p:nvPr/>
          </p:nvSpPr>
          <p:spPr bwMode="auto">
            <a:xfrm>
              <a:off x="1066800" y="4724400"/>
              <a:ext cx="2895600" cy="52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0"/>
            <a:lstStyle/>
            <a:p>
              <a:pPr>
                <a:defRPr/>
              </a:pPr>
              <a:endParaRPr lang="en-US" sz="1050">
                <a:latin typeface="Times New Roman" pitchFamily="18" charset="-52"/>
              </a:endParaRPr>
            </a:p>
          </p:txBody>
        </p:sp>
        <p:sp>
          <p:nvSpPr>
            <p:cNvPr id="626" name="Rectangle 11"/>
            <p:cNvSpPr/>
            <p:nvPr/>
          </p:nvSpPr>
          <p:spPr bwMode="auto">
            <a:xfrm>
              <a:off x="1066800" y="4114800"/>
              <a:ext cx="2895600" cy="5294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0"/>
            <a:lstStyle/>
            <a:p>
              <a:pPr>
                <a:defRPr/>
              </a:pPr>
              <a:endParaRPr lang="en-US" sz="1050">
                <a:latin typeface="Times New Roman" pitchFamily="18" charset="-52"/>
              </a:endParaRPr>
            </a:p>
          </p:txBody>
        </p:sp>
        <p:sp>
          <p:nvSpPr>
            <p:cNvPr id="602" name="Rectangle 113"/>
            <p:cNvSpPr>
              <a:spLocks noChangeArrowheads="1"/>
            </p:cNvSpPr>
            <p:nvPr/>
          </p:nvSpPr>
          <p:spPr bwMode="auto">
            <a:xfrm>
              <a:off x="1219200" y="41910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03" name="Rectangle 22"/>
            <p:cNvSpPr>
              <a:spLocks noChangeArrowheads="1"/>
            </p:cNvSpPr>
            <p:nvPr/>
          </p:nvSpPr>
          <p:spPr bwMode="auto">
            <a:xfrm>
              <a:off x="1295400" y="42672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0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04" name="Rectangle 113"/>
            <p:cNvSpPr>
              <a:spLocks noChangeArrowheads="1"/>
            </p:cNvSpPr>
            <p:nvPr/>
          </p:nvSpPr>
          <p:spPr bwMode="auto">
            <a:xfrm>
              <a:off x="1905000" y="41910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05" name="Rectangle 22"/>
            <p:cNvSpPr>
              <a:spLocks noChangeArrowheads="1"/>
            </p:cNvSpPr>
            <p:nvPr/>
          </p:nvSpPr>
          <p:spPr bwMode="auto">
            <a:xfrm>
              <a:off x="1981200" y="42672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06" name="Rectangle 113"/>
            <p:cNvSpPr>
              <a:spLocks noChangeArrowheads="1"/>
            </p:cNvSpPr>
            <p:nvPr/>
          </p:nvSpPr>
          <p:spPr bwMode="auto">
            <a:xfrm>
              <a:off x="2590800" y="41910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07" name="Rectangle 22"/>
            <p:cNvSpPr>
              <a:spLocks noChangeArrowheads="1"/>
            </p:cNvSpPr>
            <p:nvPr/>
          </p:nvSpPr>
          <p:spPr bwMode="auto">
            <a:xfrm>
              <a:off x="2667000" y="42672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08" name="Rectangle 113"/>
            <p:cNvSpPr>
              <a:spLocks noChangeArrowheads="1"/>
            </p:cNvSpPr>
            <p:nvPr/>
          </p:nvSpPr>
          <p:spPr bwMode="auto">
            <a:xfrm>
              <a:off x="3276600" y="41910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09" name="Rectangle 22"/>
            <p:cNvSpPr>
              <a:spLocks noChangeArrowheads="1"/>
            </p:cNvSpPr>
            <p:nvPr/>
          </p:nvSpPr>
          <p:spPr bwMode="auto">
            <a:xfrm>
              <a:off x="3352800" y="42672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3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10" name="Rectangle 113"/>
            <p:cNvSpPr>
              <a:spLocks noChangeArrowheads="1"/>
            </p:cNvSpPr>
            <p:nvPr/>
          </p:nvSpPr>
          <p:spPr bwMode="auto">
            <a:xfrm>
              <a:off x="1219200" y="48006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11" name="Rectangle 22"/>
            <p:cNvSpPr>
              <a:spLocks noChangeArrowheads="1"/>
            </p:cNvSpPr>
            <p:nvPr/>
          </p:nvSpPr>
          <p:spPr bwMode="auto">
            <a:xfrm>
              <a:off x="1295400" y="48768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12" name="Rectangle 113"/>
            <p:cNvSpPr>
              <a:spLocks noChangeArrowheads="1"/>
            </p:cNvSpPr>
            <p:nvPr/>
          </p:nvSpPr>
          <p:spPr bwMode="auto">
            <a:xfrm>
              <a:off x="1905000" y="48006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13" name="Rectangle 22"/>
            <p:cNvSpPr>
              <a:spLocks noChangeArrowheads="1"/>
            </p:cNvSpPr>
            <p:nvPr/>
          </p:nvSpPr>
          <p:spPr bwMode="auto">
            <a:xfrm>
              <a:off x="1981200" y="48768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5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14" name="Rectangle 113"/>
            <p:cNvSpPr>
              <a:spLocks noChangeArrowheads="1"/>
            </p:cNvSpPr>
            <p:nvPr/>
          </p:nvSpPr>
          <p:spPr bwMode="auto">
            <a:xfrm>
              <a:off x="2590800" y="48006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15" name="Rectangle 22"/>
            <p:cNvSpPr>
              <a:spLocks noChangeArrowheads="1"/>
            </p:cNvSpPr>
            <p:nvPr/>
          </p:nvSpPr>
          <p:spPr bwMode="auto">
            <a:xfrm>
              <a:off x="2667000" y="48768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6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16" name="Rectangle 113"/>
            <p:cNvSpPr>
              <a:spLocks noChangeArrowheads="1"/>
            </p:cNvSpPr>
            <p:nvPr/>
          </p:nvSpPr>
          <p:spPr bwMode="auto">
            <a:xfrm>
              <a:off x="3276600" y="48006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17" name="Rectangle 22"/>
            <p:cNvSpPr>
              <a:spLocks noChangeArrowheads="1"/>
            </p:cNvSpPr>
            <p:nvPr/>
          </p:nvSpPr>
          <p:spPr bwMode="auto">
            <a:xfrm>
              <a:off x="3352800" y="48768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7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18" name="Rectangle 113"/>
            <p:cNvSpPr>
              <a:spLocks noChangeArrowheads="1"/>
            </p:cNvSpPr>
            <p:nvPr/>
          </p:nvSpPr>
          <p:spPr bwMode="auto">
            <a:xfrm>
              <a:off x="1219200" y="54102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19" name="Rectangle 22"/>
            <p:cNvSpPr>
              <a:spLocks noChangeArrowheads="1"/>
            </p:cNvSpPr>
            <p:nvPr/>
          </p:nvSpPr>
          <p:spPr bwMode="auto">
            <a:xfrm>
              <a:off x="1295400" y="54864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8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20" name="Rectangle 113"/>
            <p:cNvSpPr>
              <a:spLocks noChangeArrowheads="1"/>
            </p:cNvSpPr>
            <p:nvPr/>
          </p:nvSpPr>
          <p:spPr bwMode="auto">
            <a:xfrm>
              <a:off x="1905000" y="54102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21" name="Rectangle 22"/>
            <p:cNvSpPr>
              <a:spLocks noChangeArrowheads="1"/>
            </p:cNvSpPr>
            <p:nvPr/>
          </p:nvSpPr>
          <p:spPr bwMode="auto">
            <a:xfrm>
              <a:off x="1981200" y="54864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9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22" name="Rectangle 113"/>
            <p:cNvSpPr>
              <a:spLocks noChangeArrowheads="1"/>
            </p:cNvSpPr>
            <p:nvPr/>
          </p:nvSpPr>
          <p:spPr bwMode="auto">
            <a:xfrm>
              <a:off x="2590800" y="54102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23" name="Rectangle 22"/>
            <p:cNvSpPr>
              <a:spLocks noChangeArrowheads="1"/>
            </p:cNvSpPr>
            <p:nvPr/>
          </p:nvSpPr>
          <p:spPr bwMode="auto">
            <a:xfrm>
              <a:off x="2667000" y="54864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10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24" name="Rectangle 113"/>
            <p:cNvSpPr>
              <a:spLocks noChangeArrowheads="1"/>
            </p:cNvSpPr>
            <p:nvPr/>
          </p:nvSpPr>
          <p:spPr bwMode="auto">
            <a:xfrm>
              <a:off x="3276600" y="5410200"/>
              <a:ext cx="609600" cy="3810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25" name="Rectangle 22"/>
            <p:cNvSpPr>
              <a:spLocks noChangeArrowheads="1"/>
            </p:cNvSpPr>
            <p:nvPr/>
          </p:nvSpPr>
          <p:spPr bwMode="auto">
            <a:xfrm>
              <a:off x="3352800" y="54864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11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0" name="Группа 689"/>
          <p:cNvGrpSpPr/>
          <p:nvPr/>
        </p:nvGrpSpPr>
        <p:grpSpPr>
          <a:xfrm>
            <a:off x="7696200" y="5638800"/>
            <a:ext cx="1371600" cy="1143000"/>
            <a:chOff x="7772400" y="5486400"/>
            <a:chExt cx="1371600" cy="1143000"/>
          </a:xfrm>
        </p:grpSpPr>
        <p:sp>
          <p:nvSpPr>
            <p:cNvPr id="588" name="Скругленный прямоугольник 587"/>
            <p:cNvSpPr/>
            <p:nvPr/>
          </p:nvSpPr>
          <p:spPr>
            <a:xfrm>
              <a:off x="7772400" y="5486400"/>
              <a:ext cx="1371600" cy="1143000"/>
            </a:xfrm>
            <a:prstGeom prst="roundRect">
              <a:avLst/>
            </a:prstGeom>
            <a:no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ru-RU" sz="1400" dirty="0" smtClean="0"/>
                <a:t>Легенда:</a:t>
              </a:r>
            </a:p>
            <a:p>
              <a:r>
                <a:rPr lang="ru-RU" sz="1400" dirty="0" smtClean="0"/>
                <a:t>-блок</a:t>
              </a:r>
            </a:p>
            <a:p>
              <a:r>
                <a:rPr lang="ru-RU" sz="1400" dirty="0" smtClean="0"/>
                <a:t>-сеть</a:t>
              </a:r>
            </a:p>
            <a:p>
              <a:r>
                <a:rPr lang="ru-RU" sz="1400" dirty="0" smtClean="0"/>
                <a:t>-</a:t>
              </a:r>
              <a:r>
                <a:rPr lang="en-US" sz="1400" dirty="0" smtClean="0"/>
                <a:t>SM</a:t>
              </a:r>
            </a:p>
            <a:p>
              <a:r>
                <a:rPr lang="en-US" sz="1400" dirty="0" smtClean="0"/>
                <a:t>-</a:t>
              </a:r>
              <a:r>
                <a:rPr lang="en-US" sz="900" dirty="0" smtClean="0"/>
                <a:t>HW </a:t>
              </a:r>
              <a:r>
                <a:rPr lang="ru-RU" sz="900" dirty="0" smtClean="0"/>
                <a:t>планировщик</a:t>
              </a:r>
              <a:endParaRPr lang="ru-RU" sz="900" dirty="0"/>
            </a:p>
          </p:txBody>
        </p:sp>
        <p:sp>
          <p:nvSpPr>
            <p:cNvPr id="589" name="Rectangle 395"/>
            <p:cNvSpPr>
              <a:spLocks noChangeArrowheads="1"/>
            </p:cNvSpPr>
            <p:nvPr/>
          </p:nvSpPr>
          <p:spPr bwMode="auto">
            <a:xfrm>
              <a:off x="8915400" y="5863293"/>
              <a:ext cx="152400" cy="1306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92" name="Rectangle 416"/>
            <p:cNvSpPr>
              <a:spLocks noChangeArrowheads="1"/>
            </p:cNvSpPr>
            <p:nvPr/>
          </p:nvSpPr>
          <p:spPr bwMode="auto">
            <a:xfrm>
              <a:off x="8915400" y="6067449"/>
              <a:ext cx="152400" cy="130629"/>
            </a:xfrm>
            <a:prstGeom prst="rect">
              <a:avLst/>
            </a:prstGeom>
            <a:gradFill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rgbClr val="7ED500"/>
                </a:gs>
              </a:gsLst>
            </a:gra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ru-RU" sz="1800" dirty="0">
                <a:solidFill>
                  <a:schemeClr val="tx1"/>
                </a:solidFill>
              </a:endParaRPr>
            </a:p>
          </p:txBody>
        </p:sp>
        <p:sp>
          <p:nvSpPr>
            <p:cNvPr id="630" name="Rectangle 113"/>
            <p:cNvSpPr>
              <a:spLocks noChangeArrowheads="1"/>
            </p:cNvSpPr>
            <p:nvPr/>
          </p:nvSpPr>
          <p:spPr bwMode="auto">
            <a:xfrm>
              <a:off x="8915400" y="6252919"/>
              <a:ext cx="152400" cy="130629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900"/>
            </a:p>
          </p:txBody>
        </p:sp>
        <p:sp>
          <p:nvSpPr>
            <p:cNvPr id="631" name="Rectangle 11"/>
            <p:cNvSpPr/>
            <p:nvPr/>
          </p:nvSpPr>
          <p:spPr bwMode="auto">
            <a:xfrm>
              <a:off x="8915400" y="6448449"/>
              <a:ext cx="152400" cy="1306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050">
                <a:latin typeface="Times New Roman" pitchFamily="18" charset="-52"/>
              </a:endParaRPr>
            </a:p>
          </p:txBody>
        </p:sp>
      </p:grpSp>
      <p:cxnSp>
        <p:nvCxnSpPr>
          <p:cNvPr id="637" name="Прямая со стрелкой 636"/>
          <p:cNvCxnSpPr/>
          <p:nvPr/>
        </p:nvCxnSpPr>
        <p:spPr>
          <a:xfrm rot="5400000">
            <a:off x="5190623" y="4791577"/>
            <a:ext cx="1354348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8" name="TextBox 637"/>
          <p:cNvSpPr txBox="1"/>
          <p:nvPr/>
        </p:nvSpPr>
        <p:spPr>
          <a:xfrm>
            <a:off x="5943600" y="52533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время</a:t>
            </a:r>
            <a:endParaRPr lang="ru-RU" dirty="0"/>
          </a:p>
        </p:txBody>
      </p:sp>
      <p:grpSp>
        <p:nvGrpSpPr>
          <p:cNvPr id="682" name="Группа 681"/>
          <p:cNvGrpSpPr/>
          <p:nvPr/>
        </p:nvGrpSpPr>
        <p:grpSpPr>
          <a:xfrm>
            <a:off x="5943600" y="4114800"/>
            <a:ext cx="3124200" cy="914400"/>
            <a:chOff x="5029200" y="4114800"/>
            <a:chExt cx="3124200" cy="914400"/>
          </a:xfrm>
        </p:grpSpPr>
        <p:sp>
          <p:nvSpPr>
            <p:cNvPr id="639" name="Rectangle 11"/>
            <p:cNvSpPr/>
            <p:nvPr/>
          </p:nvSpPr>
          <p:spPr bwMode="auto">
            <a:xfrm>
              <a:off x="5029200" y="4114800"/>
              <a:ext cx="3124200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 anchorCtr="0"/>
            <a:lstStyle/>
            <a:p>
              <a:pPr>
                <a:defRPr/>
              </a:pPr>
              <a:endParaRPr lang="en-US" sz="1050">
                <a:latin typeface="Times New Roman" pitchFamily="18" charset="-52"/>
              </a:endParaRPr>
            </a:p>
          </p:txBody>
        </p:sp>
        <p:sp>
          <p:nvSpPr>
            <p:cNvPr id="641" name="Rectangle 113"/>
            <p:cNvSpPr>
              <a:spLocks noChangeArrowheads="1"/>
            </p:cNvSpPr>
            <p:nvPr/>
          </p:nvSpPr>
          <p:spPr bwMode="auto">
            <a:xfrm>
              <a:off x="5105400" y="4191000"/>
              <a:ext cx="435429" cy="2286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42" name="Rectangle 22"/>
            <p:cNvSpPr>
              <a:spLocks noChangeArrowheads="1"/>
            </p:cNvSpPr>
            <p:nvPr/>
          </p:nvSpPr>
          <p:spPr bwMode="auto">
            <a:xfrm>
              <a:off x="5159829" y="4236720"/>
              <a:ext cx="326571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0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43" name="Rectangle 113"/>
            <p:cNvSpPr>
              <a:spLocks noChangeArrowheads="1"/>
            </p:cNvSpPr>
            <p:nvPr/>
          </p:nvSpPr>
          <p:spPr bwMode="auto">
            <a:xfrm>
              <a:off x="5595257" y="4191000"/>
              <a:ext cx="435429" cy="2286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44" name="Rectangle 22"/>
            <p:cNvSpPr>
              <a:spLocks noChangeArrowheads="1"/>
            </p:cNvSpPr>
            <p:nvPr/>
          </p:nvSpPr>
          <p:spPr bwMode="auto">
            <a:xfrm>
              <a:off x="5649686" y="4236720"/>
              <a:ext cx="326571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1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45" name="Rectangle 113"/>
            <p:cNvSpPr>
              <a:spLocks noChangeArrowheads="1"/>
            </p:cNvSpPr>
            <p:nvPr/>
          </p:nvSpPr>
          <p:spPr bwMode="auto">
            <a:xfrm>
              <a:off x="6085114" y="4191000"/>
              <a:ext cx="435429" cy="2286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46" name="Rectangle 22"/>
            <p:cNvSpPr>
              <a:spLocks noChangeArrowheads="1"/>
            </p:cNvSpPr>
            <p:nvPr/>
          </p:nvSpPr>
          <p:spPr bwMode="auto">
            <a:xfrm>
              <a:off x="6139543" y="4236720"/>
              <a:ext cx="326571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2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47" name="Rectangle 113"/>
            <p:cNvSpPr>
              <a:spLocks noChangeArrowheads="1"/>
            </p:cNvSpPr>
            <p:nvPr/>
          </p:nvSpPr>
          <p:spPr bwMode="auto">
            <a:xfrm>
              <a:off x="6574971" y="4191000"/>
              <a:ext cx="435429" cy="2286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48" name="Rectangle 22"/>
            <p:cNvSpPr>
              <a:spLocks noChangeArrowheads="1"/>
            </p:cNvSpPr>
            <p:nvPr/>
          </p:nvSpPr>
          <p:spPr bwMode="auto">
            <a:xfrm>
              <a:off x="6629400" y="4236720"/>
              <a:ext cx="326571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3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51" name="Rectangle 113"/>
            <p:cNvSpPr>
              <a:spLocks noChangeArrowheads="1"/>
            </p:cNvSpPr>
            <p:nvPr/>
          </p:nvSpPr>
          <p:spPr bwMode="auto">
            <a:xfrm>
              <a:off x="7056662" y="4191000"/>
              <a:ext cx="435429" cy="2286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52" name="Rectangle 22"/>
            <p:cNvSpPr>
              <a:spLocks noChangeArrowheads="1"/>
            </p:cNvSpPr>
            <p:nvPr/>
          </p:nvSpPr>
          <p:spPr bwMode="auto">
            <a:xfrm>
              <a:off x="7111091" y="4236720"/>
              <a:ext cx="326571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4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653" name="Rectangle 113"/>
            <p:cNvSpPr>
              <a:spLocks noChangeArrowheads="1"/>
            </p:cNvSpPr>
            <p:nvPr/>
          </p:nvSpPr>
          <p:spPr bwMode="auto">
            <a:xfrm>
              <a:off x="7546519" y="4191000"/>
              <a:ext cx="435429" cy="2286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54" name="Rectangle 22"/>
            <p:cNvSpPr>
              <a:spLocks noChangeArrowheads="1"/>
            </p:cNvSpPr>
            <p:nvPr/>
          </p:nvSpPr>
          <p:spPr bwMode="auto">
            <a:xfrm>
              <a:off x="7600948" y="4236720"/>
              <a:ext cx="326571" cy="1371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algn="ctr"/>
              <a:r>
                <a:rPr lang="ru-RU" sz="1200" dirty="0" smtClean="0">
                  <a:solidFill>
                    <a:schemeClr val="tx1"/>
                  </a:solidFill>
                </a:rPr>
                <a:t>5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681" name="Группа 680"/>
            <p:cNvGrpSpPr/>
            <p:nvPr/>
          </p:nvGrpSpPr>
          <p:grpSpPr>
            <a:xfrm>
              <a:off x="5105400" y="4462730"/>
              <a:ext cx="925286" cy="228600"/>
              <a:chOff x="5105400" y="4461296"/>
              <a:chExt cx="925286" cy="228600"/>
            </a:xfrm>
          </p:grpSpPr>
          <p:sp>
            <p:nvSpPr>
              <p:cNvPr id="655" name="Rectangle 113"/>
              <p:cNvSpPr>
                <a:spLocks noChangeArrowheads="1"/>
              </p:cNvSpPr>
              <p:nvPr/>
            </p:nvSpPr>
            <p:spPr bwMode="auto">
              <a:xfrm>
                <a:off x="5105400" y="4461296"/>
                <a:ext cx="435429" cy="228600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endParaRPr lang="ru-RU" sz="900"/>
              </a:p>
            </p:txBody>
          </p:sp>
          <p:sp>
            <p:nvSpPr>
              <p:cNvPr id="656" name="Rectangle 22"/>
              <p:cNvSpPr>
                <a:spLocks noChangeArrowheads="1"/>
              </p:cNvSpPr>
              <p:nvPr/>
            </p:nvSpPr>
            <p:spPr bwMode="auto">
              <a:xfrm>
                <a:off x="5159829" y="4507016"/>
                <a:ext cx="326571" cy="13716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/>
                <a:r>
                  <a:rPr lang="ru-RU" sz="1200" dirty="0" smtClean="0">
                    <a:solidFill>
                      <a:schemeClr val="tx1"/>
                    </a:solidFill>
                  </a:rPr>
                  <a:t>6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7" name="Rectangle 113"/>
              <p:cNvSpPr>
                <a:spLocks noChangeArrowheads="1"/>
              </p:cNvSpPr>
              <p:nvPr/>
            </p:nvSpPr>
            <p:spPr bwMode="auto">
              <a:xfrm>
                <a:off x="5595257" y="4461296"/>
                <a:ext cx="435429" cy="228600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endParaRPr lang="ru-RU" sz="900"/>
              </a:p>
            </p:txBody>
          </p:sp>
          <p:sp>
            <p:nvSpPr>
              <p:cNvPr id="658" name="Rectangle 22"/>
              <p:cNvSpPr>
                <a:spLocks noChangeArrowheads="1"/>
              </p:cNvSpPr>
              <p:nvPr/>
            </p:nvSpPr>
            <p:spPr bwMode="auto">
              <a:xfrm>
                <a:off x="5649686" y="4507016"/>
                <a:ext cx="326571" cy="13716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/>
                <a:r>
                  <a:rPr lang="ru-RU" sz="1200" dirty="0" smtClean="0">
                    <a:solidFill>
                      <a:schemeClr val="tx1"/>
                    </a:solidFill>
                  </a:rPr>
                  <a:t>7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0" name="Группа 659"/>
            <p:cNvGrpSpPr/>
            <p:nvPr/>
          </p:nvGrpSpPr>
          <p:grpSpPr>
            <a:xfrm>
              <a:off x="6078748" y="4462730"/>
              <a:ext cx="1905000" cy="228600"/>
              <a:chOff x="5105400" y="4191000"/>
              <a:chExt cx="2667000" cy="381000"/>
            </a:xfrm>
          </p:grpSpPr>
          <p:sp>
            <p:nvSpPr>
              <p:cNvPr id="661" name="Rectangle 113"/>
              <p:cNvSpPr>
                <a:spLocks noChangeArrowheads="1"/>
              </p:cNvSpPr>
              <p:nvPr/>
            </p:nvSpPr>
            <p:spPr bwMode="auto">
              <a:xfrm>
                <a:off x="5105400" y="4191000"/>
                <a:ext cx="609600" cy="381000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endParaRPr lang="ru-RU" sz="900"/>
              </a:p>
            </p:txBody>
          </p:sp>
          <p:sp>
            <p:nvSpPr>
              <p:cNvPr id="662" name="Rectangle 22"/>
              <p:cNvSpPr>
                <a:spLocks noChangeArrowheads="1"/>
              </p:cNvSpPr>
              <p:nvPr/>
            </p:nvSpPr>
            <p:spPr bwMode="auto">
              <a:xfrm>
                <a:off x="5181600" y="4267200"/>
                <a:ext cx="4572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/>
                <a:r>
                  <a:rPr lang="ru-RU" sz="1200" dirty="0" smtClean="0">
                    <a:solidFill>
                      <a:schemeClr val="tx1"/>
                    </a:solidFill>
                  </a:rPr>
                  <a:t>8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3" name="Rectangle 113"/>
              <p:cNvSpPr>
                <a:spLocks noChangeArrowheads="1"/>
              </p:cNvSpPr>
              <p:nvPr/>
            </p:nvSpPr>
            <p:spPr bwMode="auto">
              <a:xfrm>
                <a:off x="5791200" y="4191000"/>
                <a:ext cx="609600" cy="381000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endParaRPr lang="ru-RU" sz="900"/>
              </a:p>
            </p:txBody>
          </p:sp>
          <p:sp>
            <p:nvSpPr>
              <p:cNvPr id="664" name="Rectangle 22"/>
              <p:cNvSpPr>
                <a:spLocks noChangeArrowheads="1"/>
              </p:cNvSpPr>
              <p:nvPr/>
            </p:nvSpPr>
            <p:spPr bwMode="auto">
              <a:xfrm>
                <a:off x="5867400" y="4267200"/>
                <a:ext cx="4572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/>
                <a:r>
                  <a:rPr lang="ru-RU" sz="1200" dirty="0" smtClean="0">
                    <a:solidFill>
                      <a:schemeClr val="tx1"/>
                    </a:solidFill>
                  </a:rPr>
                  <a:t>9</a:t>
                </a:r>
                <a:endParaRPr lang="ru-R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5" name="Rectangle 113"/>
              <p:cNvSpPr>
                <a:spLocks noChangeArrowheads="1"/>
              </p:cNvSpPr>
              <p:nvPr/>
            </p:nvSpPr>
            <p:spPr bwMode="auto">
              <a:xfrm>
                <a:off x="6477000" y="4191000"/>
                <a:ext cx="609600" cy="381000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endParaRPr lang="ru-RU" sz="900"/>
              </a:p>
            </p:txBody>
          </p:sp>
          <p:sp>
            <p:nvSpPr>
              <p:cNvPr id="666" name="Rectangle 22"/>
              <p:cNvSpPr>
                <a:spLocks noChangeArrowheads="1"/>
              </p:cNvSpPr>
              <p:nvPr/>
            </p:nvSpPr>
            <p:spPr bwMode="auto">
              <a:xfrm>
                <a:off x="6553200" y="4267200"/>
                <a:ext cx="4572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/>
                <a:r>
                  <a:rPr lang="ru-RU" sz="1050" dirty="0" smtClean="0">
                    <a:solidFill>
                      <a:schemeClr val="tx1"/>
                    </a:solidFill>
                  </a:rPr>
                  <a:t>10</a:t>
                </a:r>
                <a:endParaRPr lang="ru-RU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7" name="Rectangle 113"/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609600" cy="381000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endParaRPr lang="ru-RU" sz="900"/>
              </a:p>
            </p:txBody>
          </p:sp>
          <p:sp>
            <p:nvSpPr>
              <p:cNvPr id="668" name="Rectangle 22"/>
              <p:cNvSpPr>
                <a:spLocks noChangeArrowheads="1"/>
              </p:cNvSpPr>
              <p:nvPr/>
            </p:nvSpPr>
            <p:spPr bwMode="auto">
              <a:xfrm>
                <a:off x="7239000" y="4267200"/>
                <a:ext cx="457200" cy="2286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headEnd/>
                <a:tailEnd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anchor="ctr" anchorCtr="0"/>
              <a:lstStyle/>
              <a:p>
                <a:pPr algn="ctr"/>
                <a:r>
                  <a:rPr lang="ru-RU" sz="1050" dirty="0" smtClean="0">
                    <a:solidFill>
                      <a:schemeClr val="tx1"/>
                    </a:solidFill>
                  </a:rPr>
                  <a:t>11</a:t>
                </a:r>
                <a:endParaRPr lang="ru-RU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9" name="Группа 668"/>
            <p:cNvGrpSpPr/>
            <p:nvPr/>
          </p:nvGrpSpPr>
          <p:grpSpPr>
            <a:xfrm>
              <a:off x="6078748" y="4741652"/>
              <a:ext cx="1905000" cy="228600"/>
              <a:chOff x="5105400" y="4191000"/>
              <a:chExt cx="2667000" cy="381000"/>
            </a:xfrm>
          </p:grpSpPr>
          <p:sp>
            <p:nvSpPr>
              <p:cNvPr id="670" name="Rectangle 113"/>
              <p:cNvSpPr>
                <a:spLocks noChangeArrowheads="1"/>
              </p:cNvSpPr>
              <p:nvPr/>
            </p:nvSpPr>
            <p:spPr bwMode="auto">
              <a:xfrm>
                <a:off x="5105400" y="4191000"/>
                <a:ext cx="609600" cy="381000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endParaRPr lang="ru-RU" sz="900"/>
              </a:p>
            </p:txBody>
          </p:sp>
          <p:sp>
            <p:nvSpPr>
              <p:cNvPr id="672" name="Rectangle 113"/>
              <p:cNvSpPr>
                <a:spLocks noChangeArrowheads="1"/>
              </p:cNvSpPr>
              <p:nvPr/>
            </p:nvSpPr>
            <p:spPr bwMode="auto">
              <a:xfrm>
                <a:off x="5791200" y="4191000"/>
                <a:ext cx="609600" cy="381000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endParaRPr lang="ru-RU" sz="900"/>
              </a:p>
            </p:txBody>
          </p:sp>
          <p:sp>
            <p:nvSpPr>
              <p:cNvPr id="674" name="Rectangle 113"/>
              <p:cNvSpPr>
                <a:spLocks noChangeArrowheads="1"/>
              </p:cNvSpPr>
              <p:nvPr/>
            </p:nvSpPr>
            <p:spPr bwMode="auto">
              <a:xfrm>
                <a:off x="6477000" y="4191000"/>
                <a:ext cx="609600" cy="381000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endParaRPr lang="ru-RU" sz="900"/>
              </a:p>
            </p:txBody>
          </p:sp>
          <p:sp>
            <p:nvSpPr>
              <p:cNvPr id="676" name="Rectangle 113"/>
              <p:cNvSpPr>
                <a:spLocks noChangeArrowheads="1"/>
              </p:cNvSpPr>
              <p:nvPr/>
            </p:nvSpPr>
            <p:spPr bwMode="auto">
              <a:xfrm>
                <a:off x="7162800" y="4191000"/>
                <a:ext cx="609600" cy="381000"/>
              </a:xfrm>
              <a:prstGeom prst="rect">
                <a:avLst/>
              </a:prstGeom>
              <a:solidFill>
                <a:srgbClr val="FF99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 anchorCtr="0"/>
              <a:lstStyle/>
              <a:p>
                <a:pPr algn="ctr"/>
                <a:endParaRPr lang="ru-RU" sz="900"/>
              </a:p>
            </p:txBody>
          </p:sp>
        </p:grpSp>
        <p:sp>
          <p:nvSpPr>
            <p:cNvPr id="678" name="Rectangle 113"/>
            <p:cNvSpPr>
              <a:spLocks noChangeArrowheads="1"/>
            </p:cNvSpPr>
            <p:nvPr/>
          </p:nvSpPr>
          <p:spPr bwMode="auto">
            <a:xfrm>
              <a:off x="5105400" y="4741652"/>
              <a:ext cx="435429" cy="2286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  <p:sp>
          <p:nvSpPr>
            <p:cNvPr id="679" name="Rectangle 113"/>
            <p:cNvSpPr>
              <a:spLocks noChangeArrowheads="1"/>
            </p:cNvSpPr>
            <p:nvPr/>
          </p:nvSpPr>
          <p:spPr bwMode="auto">
            <a:xfrm>
              <a:off x="5595257" y="4741652"/>
              <a:ext cx="435429" cy="2286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endParaRPr lang="ru-RU" sz="900"/>
            </a:p>
          </p:txBody>
        </p:sp>
      </p:grpSp>
      <p:cxnSp>
        <p:nvCxnSpPr>
          <p:cNvPr id="685" name="Прямая со стрелкой 684"/>
          <p:cNvCxnSpPr/>
          <p:nvPr/>
        </p:nvCxnSpPr>
        <p:spPr>
          <a:xfrm rot="5400000">
            <a:off x="161423" y="4791577"/>
            <a:ext cx="1354348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6" name="TextBox 685"/>
          <p:cNvSpPr txBox="1"/>
          <p:nvPr/>
        </p:nvSpPr>
        <p:spPr>
          <a:xfrm>
            <a:off x="914400" y="52533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время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60120" y="275166"/>
            <a:ext cx="8031480" cy="1148080"/>
          </a:xfrm>
        </p:spPr>
        <p:txBody>
          <a:bodyPr/>
          <a:lstStyle/>
          <a:p>
            <a:pPr lvl="1"/>
            <a:r>
              <a:rPr lang="ru-RU" sz="3600" dirty="0" smtClean="0"/>
              <a:t>Связь программной модели с </a:t>
            </a:r>
            <a:r>
              <a:rPr lang="en-US" sz="3600" dirty="0" smtClean="0"/>
              <a:t>HW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sz="2400" dirty="0" smtClean="0">
                <a:latin typeface="+mn-lt"/>
              </a:rPr>
              <a:t>Очень высокая степень параллелизма</a:t>
            </a:r>
          </a:p>
          <a:p>
            <a:pPr marL="854075" lvl="1" indent="-342900" eaLnBrk="1" hangingPunct="1">
              <a:spcBef>
                <a:spcPct val="20000"/>
              </a:spcBef>
              <a:defRPr/>
            </a:pPr>
            <a:r>
              <a:rPr kumimoji="1" lang="ru-RU" sz="2000" dirty="0" smtClean="0">
                <a:latin typeface="+mn-lt"/>
              </a:rPr>
              <a:t>Десятки тысяч потоков на чипе</a:t>
            </a:r>
          </a:p>
          <a:p>
            <a:pPr marL="854075" lvl="1" indent="-342900" eaLnBrk="1" hangingPunct="1">
              <a:spcBef>
                <a:spcPct val="20000"/>
              </a:spcBef>
              <a:defRPr/>
            </a:pPr>
            <a:r>
              <a:rPr lang="ru-RU" sz="2000" dirty="0" smtClean="0">
                <a:latin typeface="+mn-lt"/>
              </a:rPr>
              <a:t>Потоки на </a:t>
            </a:r>
            <a:r>
              <a:rPr lang="en-US" sz="2000" dirty="0" smtClean="0">
                <a:latin typeface="+mn-lt"/>
              </a:rPr>
              <a:t>GPU</a:t>
            </a:r>
            <a:r>
              <a:rPr lang="ru-RU" sz="2000" dirty="0" smtClean="0">
                <a:latin typeface="+mn-lt"/>
              </a:rPr>
              <a:t> очень «легкие»</a:t>
            </a:r>
          </a:p>
          <a:p>
            <a:pPr marL="854075" lvl="1" indent="-342900" eaLnBrk="1" hangingPunct="1">
              <a:spcBef>
                <a:spcPct val="20000"/>
              </a:spcBef>
              <a:defRPr/>
            </a:pPr>
            <a:r>
              <a:rPr lang="en-US" sz="2000" dirty="0" smtClean="0">
                <a:latin typeface="+mn-lt"/>
              </a:rPr>
              <a:t>HW </a:t>
            </a:r>
            <a:r>
              <a:rPr lang="ru-RU" sz="2000" dirty="0" smtClean="0">
                <a:latin typeface="+mn-lt"/>
              </a:rPr>
              <a:t>планировщик задач</a:t>
            </a:r>
            <a:endParaRPr kumimoji="1" lang="ru-RU" sz="2000" dirty="0" smtClean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sz="2400" dirty="0" smtClean="0">
                <a:latin typeface="+mn-lt"/>
              </a:rPr>
              <a:t>Основная часть чипа занята логикой, а не </a:t>
            </a:r>
            <a:r>
              <a:rPr kumimoji="1" lang="ru-RU" sz="2400" dirty="0" err="1" smtClean="0">
                <a:latin typeface="+mn-lt"/>
              </a:rPr>
              <a:t>кэшем</a:t>
            </a:r>
            <a:endParaRPr kumimoji="1" lang="ru-RU" sz="2400" dirty="0" smtClean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ru-RU" sz="2400" dirty="0" smtClean="0">
                <a:latin typeface="+mn-lt"/>
              </a:rPr>
              <a:t> Для полноценной загрузки </a:t>
            </a:r>
            <a:r>
              <a:rPr lang="en-US" sz="2400" dirty="0" smtClean="0">
                <a:latin typeface="+mn-lt"/>
              </a:rPr>
              <a:t>GPU</a:t>
            </a:r>
            <a:r>
              <a:rPr lang="ru-RU" sz="2400" dirty="0" smtClean="0">
                <a:latin typeface="+mn-lt"/>
              </a:rPr>
              <a:t> нужны тысячи потоков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>
                <a:latin typeface="+mn-lt"/>
              </a:rPr>
              <a:t>Для покрытия </a:t>
            </a:r>
            <a:r>
              <a:rPr lang="ru-RU" sz="2000" dirty="0" err="1" smtClean="0">
                <a:latin typeface="+mn-lt"/>
              </a:rPr>
              <a:t>латентностей</a:t>
            </a:r>
            <a:r>
              <a:rPr lang="ru-RU" sz="2000" dirty="0" smtClean="0">
                <a:latin typeface="+mn-lt"/>
              </a:rPr>
              <a:t> операций чтения / записи</a:t>
            </a:r>
          </a:p>
          <a:p>
            <a:pPr lvl="1">
              <a:lnSpc>
                <a:spcPct val="90000"/>
              </a:lnSpc>
            </a:pPr>
            <a:r>
              <a:rPr lang="ru-RU" sz="2000" dirty="0" smtClean="0">
                <a:latin typeface="+mn-lt"/>
              </a:rPr>
              <a:t>Для покрытия </a:t>
            </a:r>
            <a:r>
              <a:rPr lang="ru-RU" sz="2000" dirty="0" err="1" smtClean="0">
                <a:latin typeface="+mn-lt"/>
              </a:rPr>
              <a:t>латентностей</a:t>
            </a:r>
            <a:r>
              <a:rPr lang="ru-RU" sz="2000" dirty="0" smtClean="0">
                <a:latin typeface="+mn-lt"/>
              </a:rPr>
              <a:t> </a:t>
            </a:r>
            <a:r>
              <a:rPr lang="en-US" sz="2000" dirty="0" err="1" smtClean="0">
                <a:latin typeface="+mn-lt"/>
              </a:rPr>
              <a:t>sfu</a:t>
            </a:r>
            <a:r>
              <a:rPr lang="en-US" sz="2000" dirty="0" smtClean="0">
                <a:latin typeface="+mn-lt"/>
              </a:rPr>
              <a:t> </a:t>
            </a:r>
            <a:r>
              <a:rPr lang="ru-RU" sz="2000" dirty="0" smtClean="0">
                <a:latin typeface="+mn-lt"/>
              </a:rPr>
              <a:t>инструкций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endParaRPr lang="ru-RU" sz="2000" dirty="0" smtClean="0">
              <a:latin typeface="+mn-lt"/>
            </a:endParaRPr>
          </a:p>
          <a:p>
            <a:endParaRPr lang="en-US" sz="20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ontent Placeholder 2"/>
          <p:cNvSpPr>
            <a:spLocks noGrp="1"/>
          </p:cNvSpPr>
          <p:nvPr>
            <p:ph idx="1"/>
          </p:nvPr>
        </p:nvSpPr>
        <p:spPr>
          <a:xfrm>
            <a:off x="960120" y="1599848"/>
            <a:ext cx="8412480" cy="4531360"/>
          </a:xfrm>
        </p:spPr>
        <p:txBody>
          <a:bodyPr/>
          <a:lstStyle/>
          <a:p>
            <a:r>
              <a:rPr lang="ru-RU" sz="2800" dirty="0" smtClean="0"/>
              <a:t>Блоки – абстракция программной модели</a:t>
            </a:r>
            <a:endParaRPr lang="en-US" sz="2800" dirty="0" smtClean="0"/>
          </a:p>
          <a:p>
            <a:endParaRPr lang="ru-RU" sz="2800" dirty="0" smtClean="0"/>
          </a:p>
          <a:p>
            <a:r>
              <a:rPr lang="en-US" sz="2800" dirty="0" smtClean="0"/>
              <a:t>Warp </a:t>
            </a:r>
            <a:r>
              <a:rPr lang="en-US" sz="2800" dirty="0" smtClean="0"/>
              <a:t>– </a:t>
            </a:r>
            <a:r>
              <a:rPr lang="ru-RU" sz="2800" dirty="0" smtClean="0"/>
              <a:t>реальная единица исполнения </a:t>
            </a:r>
            <a:r>
              <a:rPr lang="en-US" sz="2800" dirty="0" smtClean="0"/>
              <a:t>HW</a:t>
            </a:r>
            <a:endParaRPr lang="en-US" sz="2800" dirty="0"/>
          </a:p>
        </p:txBody>
      </p:sp>
      <p:sp>
        <p:nvSpPr>
          <p:cNvPr id="181" name="Rectangle 395"/>
          <p:cNvSpPr>
            <a:spLocks noChangeArrowheads="1"/>
          </p:cNvSpPr>
          <p:nvPr/>
        </p:nvSpPr>
        <p:spPr bwMode="auto">
          <a:xfrm>
            <a:off x="838200" y="3276600"/>
            <a:ext cx="4419600" cy="2209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latin typeface="+mj-lt"/>
                <a:cs typeface="Arial" pitchFamily="34" charset="0"/>
              </a:rPr>
              <a:t>Блоки и </a:t>
            </a:r>
            <a:r>
              <a:rPr lang="en-US" dirty="0" smtClean="0">
                <a:latin typeface="+mj-lt"/>
                <a:cs typeface="Arial" pitchFamily="34" charset="0"/>
              </a:rPr>
              <a:t>warp’</a:t>
            </a:r>
            <a:r>
              <a:rPr lang="ru-RU" dirty="0" err="1" smtClean="0">
                <a:latin typeface="+mj-lt"/>
                <a:cs typeface="Arial" pitchFamily="34" charset="0"/>
              </a:rPr>
              <a:t>ы</a:t>
            </a:r>
            <a:r>
              <a:rPr lang="en-US" dirty="0" smtClean="0">
                <a:latin typeface="+mj-lt"/>
                <a:cs typeface="Arial" pitchFamily="34" charset="0"/>
              </a:rPr>
              <a:t>?</a:t>
            </a:r>
            <a:endParaRPr lang="en-US" dirty="0">
              <a:latin typeface="+mj-lt"/>
              <a:cs typeface="Arial" pitchFamily="34" charset="0"/>
            </a:endParaRPr>
          </a:p>
        </p:txBody>
      </p:sp>
      <p:grpSp>
        <p:nvGrpSpPr>
          <p:cNvPr id="6" name="Group 283"/>
          <p:cNvGrpSpPr/>
          <p:nvPr/>
        </p:nvGrpSpPr>
        <p:grpSpPr>
          <a:xfrm>
            <a:off x="990600" y="3369906"/>
            <a:ext cx="4136697" cy="2032000"/>
            <a:chOff x="762000" y="3048000"/>
            <a:chExt cx="4136697" cy="2032000"/>
          </a:xfrm>
        </p:grpSpPr>
        <p:grpSp>
          <p:nvGrpSpPr>
            <p:cNvPr id="11" name="Group 37"/>
            <p:cNvGrpSpPr>
              <a:grpSpLocks/>
            </p:cNvGrpSpPr>
            <p:nvPr/>
          </p:nvGrpSpPr>
          <p:grpSpPr bwMode="auto">
            <a:xfrm>
              <a:off x="762000" y="3048000"/>
              <a:ext cx="1034836" cy="1016000"/>
              <a:chOff x="533400" y="5257800"/>
              <a:chExt cx="1828800" cy="1828800"/>
            </a:xfrm>
            <a:solidFill>
              <a:schemeClr val="accent6"/>
            </a:solidFill>
          </p:grpSpPr>
          <p:sp>
            <p:nvSpPr>
              <p:cNvPr id="131" name="Rectangle 21"/>
              <p:cNvSpPr>
                <a:spLocks noChangeArrowheads="1"/>
              </p:cNvSpPr>
              <p:nvPr/>
            </p:nvSpPr>
            <p:spPr bwMode="auto">
              <a:xfrm>
                <a:off x="533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22"/>
              <p:cNvSpPr>
                <a:spLocks noChangeArrowheads="1"/>
              </p:cNvSpPr>
              <p:nvPr/>
            </p:nvSpPr>
            <p:spPr bwMode="auto">
              <a:xfrm>
                <a:off x="990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Rectangle 23"/>
              <p:cNvSpPr>
                <a:spLocks noChangeArrowheads="1"/>
              </p:cNvSpPr>
              <p:nvPr/>
            </p:nvSpPr>
            <p:spPr bwMode="auto">
              <a:xfrm>
                <a:off x="14478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Rectangle 24"/>
              <p:cNvSpPr>
                <a:spLocks noChangeArrowheads="1"/>
              </p:cNvSpPr>
              <p:nvPr/>
            </p:nvSpPr>
            <p:spPr bwMode="auto">
              <a:xfrm>
                <a:off x="1905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Rectangle 25"/>
              <p:cNvSpPr>
                <a:spLocks noChangeArrowheads="1"/>
              </p:cNvSpPr>
              <p:nvPr/>
            </p:nvSpPr>
            <p:spPr bwMode="auto">
              <a:xfrm>
                <a:off x="533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26"/>
              <p:cNvSpPr>
                <a:spLocks noChangeArrowheads="1"/>
              </p:cNvSpPr>
              <p:nvPr/>
            </p:nvSpPr>
            <p:spPr bwMode="auto">
              <a:xfrm>
                <a:off x="990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14478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28"/>
              <p:cNvSpPr>
                <a:spLocks noChangeArrowheads="1"/>
              </p:cNvSpPr>
              <p:nvPr/>
            </p:nvSpPr>
            <p:spPr bwMode="auto">
              <a:xfrm>
                <a:off x="1905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Rectangle 29"/>
              <p:cNvSpPr>
                <a:spLocks noChangeArrowheads="1"/>
              </p:cNvSpPr>
              <p:nvPr/>
            </p:nvSpPr>
            <p:spPr bwMode="auto">
              <a:xfrm>
                <a:off x="5334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Rectangle 30"/>
              <p:cNvSpPr>
                <a:spLocks noChangeArrowheads="1"/>
              </p:cNvSpPr>
              <p:nvPr/>
            </p:nvSpPr>
            <p:spPr bwMode="auto">
              <a:xfrm>
                <a:off x="9906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31"/>
              <p:cNvSpPr>
                <a:spLocks noChangeArrowheads="1"/>
              </p:cNvSpPr>
              <p:nvPr/>
            </p:nvSpPr>
            <p:spPr bwMode="auto">
              <a:xfrm>
                <a:off x="14478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32"/>
              <p:cNvSpPr>
                <a:spLocks noChangeArrowheads="1"/>
              </p:cNvSpPr>
              <p:nvPr/>
            </p:nvSpPr>
            <p:spPr bwMode="auto">
              <a:xfrm>
                <a:off x="19050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Rectangle 33"/>
              <p:cNvSpPr>
                <a:spLocks noChangeArrowheads="1"/>
              </p:cNvSpPr>
              <p:nvPr/>
            </p:nvSpPr>
            <p:spPr bwMode="auto">
              <a:xfrm>
                <a:off x="5334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Rectangle 34"/>
              <p:cNvSpPr>
                <a:spLocks noChangeArrowheads="1"/>
              </p:cNvSpPr>
              <p:nvPr/>
            </p:nvSpPr>
            <p:spPr bwMode="auto">
              <a:xfrm>
                <a:off x="9906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Rectangle 35"/>
              <p:cNvSpPr>
                <a:spLocks noChangeArrowheads="1"/>
              </p:cNvSpPr>
              <p:nvPr/>
            </p:nvSpPr>
            <p:spPr bwMode="auto">
              <a:xfrm>
                <a:off x="14478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36"/>
              <p:cNvSpPr>
                <a:spLocks noChangeArrowheads="1"/>
              </p:cNvSpPr>
              <p:nvPr/>
            </p:nvSpPr>
            <p:spPr bwMode="auto">
              <a:xfrm>
                <a:off x="19050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37"/>
            <p:cNvGrpSpPr>
              <a:grpSpLocks/>
            </p:cNvGrpSpPr>
            <p:nvPr/>
          </p:nvGrpSpPr>
          <p:grpSpPr bwMode="auto">
            <a:xfrm>
              <a:off x="1796841" y="3048000"/>
              <a:ext cx="1034836" cy="1016000"/>
              <a:chOff x="533400" y="5257800"/>
              <a:chExt cx="1828800" cy="1828800"/>
            </a:xfrm>
            <a:solidFill>
              <a:schemeClr val="accent6"/>
            </a:solidFill>
          </p:grpSpPr>
          <p:sp>
            <p:nvSpPr>
              <p:cNvPr id="115" name="Rectangle 21"/>
              <p:cNvSpPr>
                <a:spLocks noChangeArrowheads="1"/>
              </p:cNvSpPr>
              <p:nvPr/>
            </p:nvSpPr>
            <p:spPr bwMode="auto">
              <a:xfrm>
                <a:off x="533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22"/>
              <p:cNvSpPr>
                <a:spLocks noChangeArrowheads="1"/>
              </p:cNvSpPr>
              <p:nvPr/>
            </p:nvSpPr>
            <p:spPr bwMode="auto">
              <a:xfrm>
                <a:off x="990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23"/>
              <p:cNvSpPr>
                <a:spLocks noChangeArrowheads="1"/>
              </p:cNvSpPr>
              <p:nvPr/>
            </p:nvSpPr>
            <p:spPr bwMode="auto">
              <a:xfrm>
                <a:off x="14478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24"/>
              <p:cNvSpPr>
                <a:spLocks noChangeArrowheads="1"/>
              </p:cNvSpPr>
              <p:nvPr/>
            </p:nvSpPr>
            <p:spPr bwMode="auto">
              <a:xfrm>
                <a:off x="1905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25"/>
              <p:cNvSpPr>
                <a:spLocks noChangeArrowheads="1"/>
              </p:cNvSpPr>
              <p:nvPr/>
            </p:nvSpPr>
            <p:spPr bwMode="auto">
              <a:xfrm>
                <a:off x="533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26"/>
              <p:cNvSpPr>
                <a:spLocks noChangeArrowheads="1"/>
              </p:cNvSpPr>
              <p:nvPr/>
            </p:nvSpPr>
            <p:spPr bwMode="auto">
              <a:xfrm>
                <a:off x="990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27"/>
              <p:cNvSpPr>
                <a:spLocks noChangeArrowheads="1"/>
              </p:cNvSpPr>
              <p:nvPr/>
            </p:nvSpPr>
            <p:spPr bwMode="auto">
              <a:xfrm>
                <a:off x="14478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28"/>
              <p:cNvSpPr>
                <a:spLocks noChangeArrowheads="1"/>
              </p:cNvSpPr>
              <p:nvPr/>
            </p:nvSpPr>
            <p:spPr bwMode="auto">
              <a:xfrm>
                <a:off x="1905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29"/>
              <p:cNvSpPr>
                <a:spLocks noChangeArrowheads="1"/>
              </p:cNvSpPr>
              <p:nvPr/>
            </p:nvSpPr>
            <p:spPr bwMode="auto">
              <a:xfrm>
                <a:off x="5334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30"/>
              <p:cNvSpPr>
                <a:spLocks noChangeArrowheads="1"/>
              </p:cNvSpPr>
              <p:nvPr/>
            </p:nvSpPr>
            <p:spPr bwMode="auto">
              <a:xfrm>
                <a:off x="9906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31"/>
              <p:cNvSpPr>
                <a:spLocks noChangeArrowheads="1"/>
              </p:cNvSpPr>
              <p:nvPr/>
            </p:nvSpPr>
            <p:spPr bwMode="auto">
              <a:xfrm>
                <a:off x="14478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32"/>
              <p:cNvSpPr>
                <a:spLocks noChangeArrowheads="1"/>
              </p:cNvSpPr>
              <p:nvPr/>
            </p:nvSpPr>
            <p:spPr bwMode="auto">
              <a:xfrm>
                <a:off x="19050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Rectangle 33"/>
              <p:cNvSpPr>
                <a:spLocks noChangeArrowheads="1"/>
              </p:cNvSpPr>
              <p:nvPr/>
            </p:nvSpPr>
            <p:spPr bwMode="auto">
              <a:xfrm>
                <a:off x="5334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Rectangle 34"/>
              <p:cNvSpPr>
                <a:spLocks noChangeArrowheads="1"/>
              </p:cNvSpPr>
              <p:nvPr/>
            </p:nvSpPr>
            <p:spPr bwMode="auto">
              <a:xfrm>
                <a:off x="9906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Rectangle 35"/>
              <p:cNvSpPr>
                <a:spLocks noChangeArrowheads="1"/>
              </p:cNvSpPr>
              <p:nvPr/>
            </p:nvSpPr>
            <p:spPr bwMode="auto">
              <a:xfrm>
                <a:off x="14478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Rectangle 36"/>
              <p:cNvSpPr>
                <a:spLocks noChangeArrowheads="1"/>
              </p:cNvSpPr>
              <p:nvPr/>
            </p:nvSpPr>
            <p:spPr bwMode="auto">
              <a:xfrm>
                <a:off x="19050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37"/>
            <p:cNvGrpSpPr>
              <a:grpSpLocks/>
            </p:cNvGrpSpPr>
            <p:nvPr/>
          </p:nvGrpSpPr>
          <p:grpSpPr bwMode="auto">
            <a:xfrm>
              <a:off x="2829019" y="3048000"/>
              <a:ext cx="1034836" cy="1016000"/>
              <a:chOff x="533400" y="5257800"/>
              <a:chExt cx="1828800" cy="1828800"/>
            </a:xfrm>
            <a:solidFill>
              <a:schemeClr val="accent6"/>
            </a:solidFill>
          </p:grpSpPr>
          <p:sp>
            <p:nvSpPr>
              <p:cNvPr id="99" name="Rectangle 21"/>
              <p:cNvSpPr>
                <a:spLocks noChangeArrowheads="1"/>
              </p:cNvSpPr>
              <p:nvPr/>
            </p:nvSpPr>
            <p:spPr bwMode="auto">
              <a:xfrm>
                <a:off x="533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22"/>
              <p:cNvSpPr>
                <a:spLocks noChangeArrowheads="1"/>
              </p:cNvSpPr>
              <p:nvPr/>
            </p:nvSpPr>
            <p:spPr bwMode="auto">
              <a:xfrm>
                <a:off x="990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23"/>
              <p:cNvSpPr>
                <a:spLocks noChangeArrowheads="1"/>
              </p:cNvSpPr>
              <p:nvPr/>
            </p:nvSpPr>
            <p:spPr bwMode="auto">
              <a:xfrm>
                <a:off x="14478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24"/>
              <p:cNvSpPr>
                <a:spLocks noChangeArrowheads="1"/>
              </p:cNvSpPr>
              <p:nvPr/>
            </p:nvSpPr>
            <p:spPr bwMode="auto">
              <a:xfrm>
                <a:off x="1905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25"/>
              <p:cNvSpPr>
                <a:spLocks noChangeArrowheads="1"/>
              </p:cNvSpPr>
              <p:nvPr/>
            </p:nvSpPr>
            <p:spPr bwMode="auto">
              <a:xfrm>
                <a:off x="533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990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4478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1905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5334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9906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Rectangle 31"/>
              <p:cNvSpPr>
                <a:spLocks noChangeArrowheads="1"/>
              </p:cNvSpPr>
              <p:nvPr/>
            </p:nvSpPr>
            <p:spPr bwMode="auto">
              <a:xfrm>
                <a:off x="14478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Rectangle 32"/>
              <p:cNvSpPr>
                <a:spLocks noChangeArrowheads="1"/>
              </p:cNvSpPr>
              <p:nvPr/>
            </p:nvSpPr>
            <p:spPr bwMode="auto">
              <a:xfrm>
                <a:off x="19050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Rectangle 33"/>
              <p:cNvSpPr>
                <a:spLocks noChangeArrowheads="1"/>
              </p:cNvSpPr>
              <p:nvPr/>
            </p:nvSpPr>
            <p:spPr bwMode="auto">
              <a:xfrm>
                <a:off x="5334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Rectangle 34"/>
              <p:cNvSpPr>
                <a:spLocks noChangeArrowheads="1"/>
              </p:cNvSpPr>
              <p:nvPr/>
            </p:nvSpPr>
            <p:spPr bwMode="auto">
              <a:xfrm>
                <a:off x="9906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Rectangle 35"/>
              <p:cNvSpPr>
                <a:spLocks noChangeArrowheads="1"/>
              </p:cNvSpPr>
              <p:nvPr/>
            </p:nvSpPr>
            <p:spPr bwMode="auto">
              <a:xfrm>
                <a:off x="14478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36"/>
              <p:cNvSpPr>
                <a:spLocks noChangeArrowheads="1"/>
              </p:cNvSpPr>
              <p:nvPr/>
            </p:nvSpPr>
            <p:spPr bwMode="auto">
              <a:xfrm>
                <a:off x="19050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37"/>
            <p:cNvGrpSpPr>
              <a:grpSpLocks/>
            </p:cNvGrpSpPr>
            <p:nvPr/>
          </p:nvGrpSpPr>
          <p:grpSpPr bwMode="auto">
            <a:xfrm>
              <a:off x="3863860" y="3048000"/>
              <a:ext cx="1034836" cy="1016000"/>
              <a:chOff x="533400" y="5257800"/>
              <a:chExt cx="1828800" cy="1828800"/>
            </a:xfrm>
            <a:solidFill>
              <a:schemeClr val="accent6"/>
            </a:solidFill>
          </p:grpSpPr>
          <p:sp>
            <p:nvSpPr>
              <p:cNvPr id="83" name="Rectangle 21"/>
              <p:cNvSpPr>
                <a:spLocks noChangeArrowheads="1"/>
              </p:cNvSpPr>
              <p:nvPr/>
            </p:nvSpPr>
            <p:spPr bwMode="auto">
              <a:xfrm>
                <a:off x="533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22"/>
              <p:cNvSpPr>
                <a:spLocks noChangeArrowheads="1"/>
              </p:cNvSpPr>
              <p:nvPr/>
            </p:nvSpPr>
            <p:spPr bwMode="auto">
              <a:xfrm>
                <a:off x="990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23"/>
              <p:cNvSpPr>
                <a:spLocks noChangeArrowheads="1"/>
              </p:cNvSpPr>
              <p:nvPr/>
            </p:nvSpPr>
            <p:spPr bwMode="auto">
              <a:xfrm>
                <a:off x="14478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24"/>
              <p:cNvSpPr>
                <a:spLocks noChangeArrowheads="1"/>
              </p:cNvSpPr>
              <p:nvPr/>
            </p:nvSpPr>
            <p:spPr bwMode="auto">
              <a:xfrm>
                <a:off x="1905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Rectangle 25"/>
              <p:cNvSpPr>
                <a:spLocks noChangeArrowheads="1"/>
              </p:cNvSpPr>
              <p:nvPr/>
            </p:nvSpPr>
            <p:spPr bwMode="auto">
              <a:xfrm>
                <a:off x="533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Rectangle 26"/>
              <p:cNvSpPr>
                <a:spLocks noChangeArrowheads="1"/>
              </p:cNvSpPr>
              <p:nvPr/>
            </p:nvSpPr>
            <p:spPr bwMode="auto">
              <a:xfrm>
                <a:off x="990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27"/>
              <p:cNvSpPr>
                <a:spLocks noChangeArrowheads="1"/>
              </p:cNvSpPr>
              <p:nvPr/>
            </p:nvSpPr>
            <p:spPr bwMode="auto">
              <a:xfrm>
                <a:off x="14478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28"/>
              <p:cNvSpPr>
                <a:spLocks noChangeArrowheads="1"/>
              </p:cNvSpPr>
              <p:nvPr/>
            </p:nvSpPr>
            <p:spPr bwMode="auto">
              <a:xfrm>
                <a:off x="1905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29"/>
              <p:cNvSpPr>
                <a:spLocks noChangeArrowheads="1"/>
              </p:cNvSpPr>
              <p:nvPr/>
            </p:nvSpPr>
            <p:spPr bwMode="auto">
              <a:xfrm>
                <a:off x="5334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30"/>
              <p:cNvSpPr>
                <a:spLocks noChangeArrowheads="1"/>
              </p:cNvSpPr>
              <p:nvPr/>
            </p:nvSpPr>
            <p:spPr bwMode="auto">
              <a:xfrm>
                <a:off x="9906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31"/>
              <p:cNvSpPr>
                <a:spLocks noChangeArrowheads="1"/>
              </p:cNvSpPr>
              <p:nvPr/>
            </p:nvSpPr>
            <p:spPr bwMode="auto">
              <a:xfrm>
                <a:off x="14478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Rectangle 32"/>
              <p:cNvSpPr>
                <a:spLocks noChangeArrowheads="1"/>
              </p:cNvSpPr>
              <p:nvPr/>
            </p:nvSpPr>
            <p:spPr bwMode="auto">
              <a:xfrm>
                <a:off x="19050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33"/>
              <p:cNvSpPr>
                <a:spLocks noChangeArrowheads="1"/>
              </p:cNvSpPr>
              <p:nvPr/>
            </p:nvSpPr>
            <p:spPr bwMode="auto">
              <a:xfrm>
                <a:off x="5334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34"/>
              <p:cNvSpPr>
                <a:spLocks noChangeArrowheads="1"/>
              </p:cNvSpPr>
              <p:nvPr/>
            </p:nvSpPr>
            <p:spPr bwMode="auto">
              <a:xfrm>
                <a:off x="9906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35"/>
              <p:cNvSpPr>
                <a:spLocks noChangeArrowheads="1"/>
              </p:cNvSpPr>
              <p:nvPr/>
            </p:nvSpPr>
            <p:spPr bwMode="auto">
              <a:xfrm>
                <a:off x="14478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36"/>
              <p:cNvSpPr>
                <a:spLocks noChangeArrowheads="1"/>
              </p:cNvSpPr>
              <p:nvPr/>
            </p:nvSpPr>
            <p:spPr bwMode="auto">
              <a:xfrm>
                <a:off x="19050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37"/>
            <p:cNvGrpSpPr>
              <a:grpSpLocks/>
            </p:cNvGrpSpPr>
            <p:nvPr/>
          </p:nvGrpSpPr>
          <p:grpSpPr bwMode="auto">
            <a:xfrm>
              <a:off x="762000" y="4064000"/>
              <a:ext cx="1034836" cy="1016000"/>
              <a:chOff x="533400" y="5257800"/>
              <a:chExt cx="1828800" cy="1828800"/>
            </a:xfrm>
            <a:solidFill>
              <a:schemeClr val="accent6"/>
            </a:solidFill>
          </p:grpSpPr>
          <p:sp>
            <p:nvSpPr>
              <p:cNvPr id="67" name="Rectangle 21"/>
              <p:cNvSpPr>
                <a:spLocks noChangeArrowheads="1"/>
              </p:cNvSpPr>
              <p:nvPr/>
            </p:nvSpPr>
            <p:spPr bwMode="auto">
              <a:xfrm>
                <a:off x="533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Rectangle 22"/>
              <p:cNvSpPr>
                <a:spLocks noChangeArrowheads="1"/>
              </p:cNvSpPr>
              <p:nvPr/>
            </p:nvSpPr>
            <p:spPr bwMode="auto">
              <a:xfrm>
                <a:off x="990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Rectangle 23"/>
              <p:cNvSpPr>
                <a:spLocks noChangeArrowheads="1"/>
              </p:cNvSpPr>
              <p:nvPr/>
            </p:nvSpPr>
            <p:spPr bwMode="auto">
              <a:xfrm>
                <a:off x="14478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24"/>
              <p:cNvSpPr>
                <a:spLocks noChangeArrowheads="1"/>
              </p:cNvSpPr>
              <p:nvPr/>
            </p:nvSpPr>
            <p:spPr bwMode="auto">
              <a:xfrm>
                <a:off x="1905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25"/>
              <p:cNvSpPr>
                <a:spLocks noChangeArrowheads="1"/>
              </p:cNvSpPr>
              <p:nvPr/>
            </p:nvSpPr>
            <p:spPr bwMode="auto">
              <a:xfrm>
                <a:off x="533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26"/>
              <p:cNvSpPr>
                <a:spLocks noChangeArrowheads="1"/>
              </p:cNvSpPr>
              <p:nvPr/>
            </p:nvSpPr>
            <p:spPr bwMode="auto">
              <a:xfrm>
                <a:off x="990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27"/>
              <p:cNvSpPr>
                <a:spLocks noChangeArrowheads="1"/>
              </p:cNvSpPr>
              <p:nvPr/>
            </p:nvSpPr>
            <p:spPr bwMode="auto">
              <a:xfrm>
                <a:off x="14478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28"/>
              <p:cNvSpPr>
                <a:spLocks noChangeArrowheads="1"/>
              </p:cNvSpPr>
              <p:nvPr/>
            </p:nvSpPr>
            <p:spPr bwMode="auto">
              <a:xfrm>
                <a:off x="1905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29"/>
              <p:cNvSpPr>
                <a:spLocks noChangeArrowheads="1"/>
              </p:cNvSpPr>
              <p:nvPr/>
            </p:nvSpPr>
            <p:spPr bwMode="auto">
              <a:xfrm>
                <a:off x="5334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30"/>
              <p:cNvSpPr>
                <a:spLocks noChangeArrowheads="1"/>
              </p:cNvSpPr>
              <p:nvPr/>
            </p:nvSpPr>
            <p:spPr bwMode="auto">
              <a:xfrm>
                <a:off x="9906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31"/>
              <p:cNvSpPr>
                <a:spLocks noChangeArrowheads="1"/>
              </p:cNvSpPr>
              <p:nvPr/>
            </p:nvSpPr>
            <p:spPr bwMode="auto">
              <a:xfrm>
                <a:off x="14478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32"/>
              <p:cNvSpPr>
                <a:spLocks noChangeArrowheads="1"/>
              </p:cNvSpPr>
              <p:nvPr/>
            </p:nvSpPr>
            <p:spPr bwMode="auto">
              <a:xfrm>
                <a:off x="19050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33"/>
              <p:cNvSpPr>
                <a:spLocks noChangeArrowheads="1"/>
              </p:cNvSpPr>
              <p:nvPr/>
            </p:nvSpPr>
            <p:spPr bwMode="auto">
              <a:xfrm>
                <a:off x="5334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34"/>
              <p:cNvSpPr>
                <a:spLocks noChangeArrowheads="1"/>
              </p:cNvSpPr>
              <p:nvPr/>
            </p:nvSpPr>
            <p:spPr bwMode="auto">
              <a:xfrm>
                <a:off x="9906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35"/>
              <p:cNvSpPr>
                <a:spLocks noChangeArrowheads="1"/>
              </p:cNvSpPr>
              <p:nvPr/>
            </p:nvSpPr>
            <p:spPr bwMode="auto">
              <a:xfrm>
                <a:off x="14478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36"/>
              <p:cNvSpPr>
                <a:spLocks noChangeArrowheads="1"/>
              </p:cNvSpPr>
              <p:nvPr/>
            </p:nvSpPr>
            <p:spPr bwMode="auto">
              <a:xfrm>
                <a:off x="19050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37"/>
            <p:cNvGrpSpPr>
              <a:grpSpLocks/>
            </p:cNvGrpSpPr>
            <p:nvPr/>
          </p:nvGrpSpPr>
          <p:grpSpPr bwMode="auto">
            <a:xfrm>
              <a:off x="1796842" y="4064000"/>
              <a:ext cx="1034836" cy="1016000"/>
              <a:chOff x="533400" y="5257800"/>
              <a:chExt cx="1828800" cy="1828800"/>
            </a:xfrm>
            <a:solidFill>
              <a:schemeClr val="accent6"/>
            </a:solidFill>
          </p:grpSpPr>
          <p:sp>
            <p:nvSpPr>
              <p:cNvPr id="51" name="Rectangle 21"/>
              <p:cNvSpPr>
                <a:spLocks noChangeArrowheads="1"/>
              </p:cNvSpPr>
              <p:nvPr/>
            </p:nvSpPr>
            <p:spPr bwMode="auto">
              <a:xfrm>
                <a:off x="533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Rectangle 22"/>
              <p:cNvSpPr>
                <a:spLocks noChangeArrowheads="1"/>
              </p:cNvSpPr>
              <p:nvPr/>
            </p:nvSpPr>
            <p:spPr bwMode="auto">
              <a:xfrm>
                <a:off x="990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23"/>
              <p:cNvSpPr>
                <a:spLocks noChangeArrowheads="1"/>
              </p:cNvSpPr>
              <p:nvPr/>
            </p:nvSpPr>
            <p:spPr bwMode="auto">
              <a:xfrm>
                <a:off x="14478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24"/>
              <p:cNvSpPr>
                <a:spLocks noChangeArrowheads="1"/>
              </p:cNvSpPr>
              <p:nvPr/>
            </p:nvSpPr>
            <p:spPr bwMode="auto">
              <a:xfrm>
                <a:off x="1905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25"/>
              <p:cNvSpPr>
                <a:spLocks noChangeArrowheads="1"/>
              </p:cNvSpPr>
              <p:nvPr/>
            </p:nvSpPr>
            <p:spPr bwMode="auto">
              <a:xfrm>
                <a:off x="533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26"/>
              <p:cNvSpPr>
                <a:spLocks noChangeArrowheads="1"/>
              </p:cNvSpPr>
              <p:nvPr/>
            </p:nvSpPr>
            <p:spPr bwMode="auto">
              <a:xfrm>
                <a:off x="990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27"/>
              <p:cNvSpPr>
                <a:spLocks noChangeArrowheads="1"/>
              </p:cNvSpPr>
              <p:nvPr/>
            </p:nvSpPr>
            <p:spPr bwMode="auto">
              <a:xfrm>
                <a:off x="14478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28"/>
              <p:cNvSpPr>
                <a:spLocks noChangeArrowheads="1"/>
              </p:cNvSpPr>
              <p:nvPr/>
            </p:nvSpPr>
            <p:spPr bwMode="auto">
              <a:xfrm>
                <a:off x="1905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29"/>
              <p:cNvSpPr>
                <a:spLocks noChangeArrowheads="1"/>
              </p:cNvSpPr>
              <p:nvPr/>
            </p:nvSpPr>
            <p:spPr bwMode="auto">
              <a:xfrm>
                <a:off x="5334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30"/>
              <p:cNvSpPr>
                <a:spLocks noChangeArrowheads="1"/>
              </p:cNvSpPr>
              <p:nvPr/>
            </p:nvSpPr>
            <p:spPr bwMode="auto">
              <a:xfrm>
                <a:off x="9906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31"/>
              <p:cNvSpPr>
                <a:spLocks noChangeArrowheads="1"/>
              </p:cNvSpPr>
              <p:nvPr/>
            </p:nvSpPr>
            <p:spPr bwMode="auto">
              <a:xfrm>
                <a:off x="14478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32"/>
              <p:cNvSpPr>
                <a:spLocks noChangeArrowheads="1"/>
              </p:cNvSpPr>
              <p:nvPr/>
            </p:nvSpPr>
            <p:spPr bwMode="auto">
              <a:xfrm>
                <a:off x="19050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33"/>
              <p:cNvSpPr>
                <a:spLocks noChangeArrowheads="1"/>
              </p:cNvSpPr>
              <p:nvPr/>
            </p:nvSpPr>
            <p:spPr bwMode="auto">
              <a:xfrm>
                <a:off x="5334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34"/>
              <p:cNvSpPr>
                <a:spLocks noChangeArrowheads="1"/>
              </p:cNvSpPr>
              <p:nvPr/>
            </p:nvSpPr>
            <p:spPr bwMode="auto">
              <a:xfrm>
                <a:off x="9906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35"/>
              <p:cNvSpPr>
                <a:spLocks noChangeArrowheads="1"/>
              </p:cNvSpPr>
              <p:nvPr/>
            </p:nvSpPr>
            <p:spPr bwMode="auto">
              <a:xfrm>
                <a:off x="14478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Rectangle 36"/>
              <p:cNvSpPr>
                <a:spLocks noChangeArrowheads="1"/>
              </p:cNvSpPr>
              <p:nvPr/>
            </p:nvSpPr>
            <p:spPr bwMode="auto">
              <a:xfrm>
                <a:off x="19050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37"/>
            <p:cNvGrpSpPr>
              <a:grpSpLocks/>
            </p:cNvGrpSpPr>
            <p:nvPr/>
          </p:nvGrpSpPr>
          <p:grpSpPr bwMode="auto">
            <a:xfrm>
              <a:off x="2829019" y="4064000"/>
              <a:ext cx="1034836" cy="1016000"/>
              <a:chOff x="533400" y="5257800"/>
              <a:chExt cx="1828800" cy="1828800"/>
            </a:xfrm>
            <a:solidFill>
              <a:schemeClr val="accent6"/>
            </a:solidFill>
          </p:grpSpPr>
          <p:sp>
            <p:nvSpPr>
              <p:cNvPr id="35" name="Rectangle 21"/>
              <p:cNvSpPr>
                <a:spLocks noChangeArrowheads="1"/>
              </p:cNvSpPr>
              <p:nvPr/>
            </p:nvSpPr>
            <p:spPr bwMode="auto">
              <a:xfrm>
                <a:off x="533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22"/>
              <p:cNvSpPr>
                <a:spLocks noChangeArrowheads="1"/>
              </p:cNvSpPr>
              <p:nvPr/>
            </p:nvSpPr>
            <p:spPr bwMode="auto">
              <a:xfrm>
                <a:off x="990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23"/>
              <p:cNvSpPr>
                <a:spLocks noChangeArrowheads="1"/>
              </p:cNvSpPr>
              <p:nvPr/>
            </p:nvSpPr>
            <p:spPr bwMode="auto">
              <a:xfrm>
                <a:off x="14478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24"/>
              <p:cNvSpPr>
                <a:spLocks noChangeArrowheads="1"/>
              </p:cNvSpPr>
              <p:nvPr/>
            </p:nvSpPr>
            <p:spPr bwMode="auto">
              <a:xfrm>
                <a:off x="1905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25"/>
              <p:cNvSpPr>
                <a:spLocks noChangeArrowheads="1"/>
              </p:cNvSpPr>
              <p:nvPr/>
            </p:nvSpPr>
            <p:spPr bwMode="auto">
              <a:xfrm>
                <a:off x="533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26"/>
              <p:cNvSpPr>
                <a:spLocks noChangeArrowheads="1"/>
              </p:cNvSpPr>
              <p:nvPr/>
            </p:nvSpPr>
            <p:spPr bwMode="auto">
              <a:xfrm>
                <a:off x="990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27"/>
              <p:cNvSpPr>
                <a:spLocks noChangeArrowheads="1"/>
              </p:cNvSpPr>
              <p:nvPr/>
            </p:nvSpPr>
            <p:spPr bwMode="auto">
              <a:xfrm>
                <a:off x="14478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28"/>
              <p:cNvSpPr>
                <a:spLocks noChangeArrowheads="1"/>
              </p:cNvSpPr>
              <p:nvPr/>
            </p:nvSpPr>
            <p:spPr bwMode="auto">
              <a:xfrm>
                <a:off x="1905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Rectangle 29"/>
              <p:cNvSpPr>
                <a:spLocks noChangeArrowheads="1"/>
              </p:cNvSpPr>
              <p:nvPr/>
            </p:nvSpPr>
            <p:spPr bwMode="auto">
              <a:xfrm>
                <a:off x="5334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Rectangle 30"/>
              <p:cNvSpPr>
                <a:spLocks noChangeArrowheads="1"/>
              </p:cNvSpPr>
              <p:nvPr/>
            </p:nvSpPr>
            <p:spPr bwMode="auto">
              <a:xfrm>
                <a:off x="9906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31"/>
              <p:cNvSpPr>
                <a:spLocks noChangeArrowheads="1"/>
              </p:cNvSpPr>
              <p:nvPr/>
            </p:nvSpPr>
            <p:spPr bwMode="auto">
              <a:xfrm>
                <a:off x="14478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32"/>
              <p:cNvSpPr>
                <a:spLocks noChangeArrowheads="1"/>
              </p:cNvSpPr>
              <p:nvPr/>
            </p:nvSpPr>
            <p:spPr bwMode="auto">
              <a:xfrm>
                <a:off x="19050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Rectangle 33"/>
              <p:cNvSpPr>
                <a:spLocks noChangeArrowheads="1"/>
              </p:cNvSpPr>
              <p:nvPr/>
            </p:nvSpPr>
            <p:spPr bwMode="auto">
              <a:xfrm>
                <a:off x="5334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34"/>
              <p:cNvSpPr>
                <a:spLocks noChangeArrowheads="1"/>
              </p:cNvSpPr>
              <p:nvPr/>
            </p:nvSpPr>
            <p:spPr bwMode="auto">
              <a:xfrm>
                <a:off x="9906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Rectangle 35"/>
              <p:cNvSpPr>
                <a:spLocks noChangeArrowheads="1"/>
              </p:cNvSpPr>
              <p:nvPr/>
            </p:nvSpPr>
            <p:spPr bwMode="auto">
              <a:xfrm>
                <a:off x="14478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36"/>
              <p:cNvSpPr>
                <a:spLocks noChangeArrowheads="1"/>
              </p:cNvSpPr>
              <p:nvPr/>
            </p:nvSpPr>
            <p:spPr bwMode="auto">
              <a:xfrm>
                <a:off x="19050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37"/>
            <p:cNvGrpSpPr>
              <a:grpSpLocks/>
            </p:cNvGrpSpPr>
            <p:nvPr/>
          </p:nvGrpSpPr>
          <p:grpSpPr bwMode="auto">
            <a:xfrm>
              <a:off x="3863861" y="4064000"/>
              <a:ext cx="1034836" cy="1016000"/>
              <a:chOff x="533400" y="5257800"/>
              <a:chExt cx="1828800" cy="1828800"/>
            </a:xfrm>
            <a:solidFill>
              <a:schemeClr val="accent6"/>
            </a:solidFill>
          </p:grpSpPr>
          <p:sp>
            <p:nvSpPr>
              <p:cNvPr id="19" name="Rectangle 21"/>
              <p:cNvSpPr>
                <a:spLocks noChangeArrowheads="1"/>
              </p:cNvSpPr>
              <p:nvPr/>
            </p:nvSpPr>
            <p:spPr bwMode="auto">
              <a:xfrm>
                <a:off x="5334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Rectangle 22"/>
              <p:cNvSpPr>
                <a:spLocks noChangeArrowheads="1"/>
              </p:cNvSpPr>
              <p:nvPr/>
            </p:nvSpPr>
            <p:spPr bwMode="auto">
              <a:xfrm>
                <a:off x="9906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3"/>
              <p:cNvSpPr>
                <a:spLocks noChangeArrowheads="1"/>
              </p:cNvSpPr>
              <p:nvPr/>
            </p:nvSpPr>
            <p:spPr bwMode="auto">
              <a:xfrm>
                <a:off x="14478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auto">
              <a:xfrm>
                <a:off x="1905000" y="52578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auto">
              <a:xfrm>
                <a:off x="5334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auto">
              <a:xfrm>
                <a:off x="9906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auto">
              <a:xfrm>
                <a:off x="14478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auto">
              <a:xfrm>
                <a:off x="1905000" y="57150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29"/>
              <p:cNvSpPr>
                <a:spLocks noChangeArrowheads="1"/>
              </p:cNvSpPr>
              <p:nvPr/>
            </p:nvSpPr>
            <p:spPr bwMode="auto">
              <a:xfrm>
                <a:off x="5334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Rectangle 30"/>
              <p:cNvSpPr>
                <a:spLocks noChangeArrowheads="1"/>
              </p:cNvSpPr>
              <p:nvPr/>
            </p:nvSpPr>
            <p:spPr bwMode="auto">
              <a:xfrm>
                <a:off x="9906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Rectangle 31"/>
              <p:cNvSpPr>
                <a:spLocks noChangeArrowheads="1"/>
              </p:cNvSpPr>
              <p:nvPr/>
            </p:nvSpPr>
            <p:spPr bwMode="auto">
              <a:xfrm>
                <a:off x="14478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Rectangle 32"/>
              <p:cNvSpPr>
                <a:spLocks noChangeArrowheads="1"/>
              </p:cNvSpPr>
              <p:nvPr/>
            </p:nvSpPr>
            <p:spPr bwMode="auto">
              <a:xfrm>
                <a:off x="1905000" y="61722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33"/>
              <p:cNvSpPr>
                <a:spLocks noChangeArrowheads="1"/>
              </p:cNvSpPr>
              <p:nvPr/>
            </p:nvSpPr>
            <p:spPr bwMode="auto">
              <a:xfrm>
                <a:off x="5334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Rectangle 34"/>
              <p:cNvSpPr>
                <a:spLocks noChangeArrowheads="1"/>
              </p:cNvSpPr>
              <p:nvPr/>
            </p:nvSpPr>
            <p:spPr bwMode="auto">
              <a:xfrm>
                <a:off x="9906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Rectangle 35"/>
              <p:cNvSpPr>
                <a:spLocks noChangeArrowheads="1"/>
              </p:cNvSpPr>
              <p:nvPr/>
            </p:nvSpPr>
            <p:spPr bwMode="auto">
              <a:xfrm>
                <a:off x="14478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36"/>
              <p:cNvSpPr>
                <a:spLocks noChangeArrowheads="1"/>
              </p:cNvSpPr>
              <p:nvPr/>
            </p:nvSpPr>
            <p:spPr bwMode="auto">
              <a:xfrm>
                <a:off x="1905000" y="6629400"/>
                <a:ext cx="457200" cy="4572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" name="Rectangle 6"/>
          <p:cNvSpPr/>
          <p:nvPr/>
        </p:nvSpPr>
        <p:spPr>
          <a:xfrm>
            <a:off x="5708162" y="3369906"/>
            <a:ext cx="1391138" cy="5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Warp 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08162" y="3877906"/>
            <a:ext cx="1391138" cy="5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Warp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08162" y="4385906"/>
            <a:ext cx="1391138" cy="5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Warp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08162" y="4893906"/>
            <a:ext cx="1391138" cy="50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Warp 3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7" name="Group 156"/>
          <p:cNvGrpSpPr/>
          <p:nvPr/>
        </p:nvGrpSpPr>
        <p:grpSpPr>
          <a:xfrm>
            <a:off x="7467600" y="3363685"/>
            <a:ext cx="1371600" cy="2046515"/>
            <a:chOff x="4953000" y="2971800"/>
            <a:chExt cx="1371600" cy="2097833"/>
          </a:xfrm>
        </p:grpSpPr>
        <p:grpSp>
          <p:nvGrpSpPr>
            <p:cNvPr id="148" name="Group 216"/>
            <p:cNvGrpSpPr/>
            <p:nvPr/>
          </p:nvGrpSpPr>
          <p:grpSpPr>
            <a:xfrm>
              <a:off x="4953000" y="2971800"/>
              <a:ext cx="1371600" cy="497633"/>
              <a:chOff x="9220200" y="1703578"/>
              <a:chExt cx="1371600" cy="442912"/>
            </a:xfrm>
          </p:grpSpPr>
          <p:sp>
            <p:nvSpPr>
              <p:cNvPr id="171" name="Rectangle 170"/>
              <p:cNvSpPr/>
              <p:nvPr/>
            </p:nvSpPr>
            <p:spPr>
              <a:xfrm>
                <a:off x="9220200" y="1703578"/>
                <a:ext cx="1371600" cy="23237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Half-warp 1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9220200" y="1934768"/>
                <a:ext cx="1371600" cy="21172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Half-warp </a:t>
                </a:r>
                <a:r>
                  <a:rPr lang="ru-RU" sz="1400" dirty="0" smtClean="0">
                    <a:solidFill>
                      <a:schemeClr val="tx1"/>
                    </a:solidFill>
                  </a:rPr>
                  <a:t>2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9" name="Group 216"/>
            <p:cNvGrpSpPr/>
            <p:nvPr/>
          </p:nvGrpSpPr>
          <p:grpSpPr>
            <a:xfrm>
              <a:off x="4953000" y="3505200"/>
              <a:ext cx="1371600" cy="497633"/>
              <a:chOff x="9220200" y="1703578"/>
              <a:chExt cx="1371600" cy="442912"/>
            </a:xfrm>
          </p:grpSpPr>
          <p:sp>
            <p:nvSpPr>
              <p:cNvPr id="169" name="Rectangle 168"/>
              <p:cNvSpPr/>
              <p:nvPr/>
            </p:nvSpPr>
            <p:spPr>
              <a:xfrm>
                <a:off x="9220200" y="1703578"/>
                <a:ext cx="1371600" cy="23237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Half-warp 1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9220200" y="1934768"/>
                <a:ext cx="1371600" cy="21172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Half-warp </a:t>
                </a:r>
                <a:r>
                  <a:rPr lang="ru-RU" sz="1400" dirty="0" smtClean="0">
                    <a:solidFill>
                      <a:schemeClr val="tx1"/>
                    </a:solidFill>
                  </a:rPr>
                  <a:t>2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Group 216"/>
            <p:cNvGrpSpPr/>
            <p:nvPr/>
          </p:nvGrpSpPr>
          <p:grpSpPr>
            <a:xfrm>
              <a:off x="4953000" y="4038600"/>
              <a:ext cx="1371600" cy="497633"/>
              <a:chOff x="9220200" y="1703578"/>
              <a:chExt cx="1371600" cy="442912"/>
            </a:xfrm>
          </p:grpSpPr>
          <p:sp>
            <p:nvSpPr>
              <p:cNvPr id="167" name="Rectangle 166"/>
              <p:cNvSpPr/>
              <p:nvPr/>
            </p:nvSpPr>
            <p:spPr>
              <a:xfrm>
                <a:off x="9220200" y="1703578"/>
                <a:ext cx="1371600" cy="23237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Half-warp 1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9220200" y="1934768"/>
                <a:ext cx="1371600" cy="21172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Half-warp </a:t>
                </a:r>
                <a:r>
                  <a:rPr lang="ru-RU" sz="1400" dirty="0" smtClean="0">
                    <a:solidFill>
                      <a:schemeClr val="tx1"/>
                    </a:solidFill>
                  </a:rPr>
                  <a:t>2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1" name="Group 216"/>
            <p:cNvGrpSpPr/>
            <p:nvPr/>
          </p:nvGrpSpPr>
          <p:grpSpPr>
            <a:xfrm>
              <a:off x="4953000" y="4572000"/>
              <a:ext cx="1371600" cy="497633"/>
              <a:chOff x="9220200" y="1703578"/>
              <a:chExt cx="1371600" cy="442912"/>
            </a:xfrm>
          </p:grpSpPr>
          <p:sp>
            <p:nvSpPr>
              <p:cNvPr id="165" name="Rectangle 164"/>
              <p:cNvSpPr/>
              <p:nvPr/>
            </p:nvSpPr>
            <p:spPr>
              <a:xfrm>
                <a:off x="9220200" y="1703578"/>
                <a:ext cx="1371600" cy="23237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Half-warp 1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9220200" y="1934768"/>
                <a:ext cx="1371600" cy="21172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Half-warp </a:t>
                </a:r>
                <a:r>
                  <a:rPr lang="ru-RU" sz="1400" dirty="0" smtClean="0">
                    <a:solidFill>
                      <a:schemeClr val="tx1"/>
                    </a:solidFill>
                  </a:rPr>
                  <a:t>2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2" name="Группа 181"/>
          <p:cNvGrpSpPr/>
          <p:nvPr/>
        </p:nvGrpSpPr>
        <p:grpSpPr>
          <a:xfrm>
            <a:off x="7848600" y="5715000"/>
            <a:ext cx="1219200" cy="1066800"/>
            <a:chOff x="7848600" y="5715000"/>
            <a:chExt cx="1219200" cy="1066800"/>
          </a:xfrm>
        </p:grpSpPr>
        <p:grpSp>
          <p:nvGrpSpPr>
            <p:cNvPr id="183" name="Группа 454"/>
            <p:cNvGrpSpPr/>
            <p:nvPr/>
          </p:nvGrpSpPr>
          <p:grpSpPr>
            <a:xfrm>
              <a:off x="7848600" y="5715000"/>
              <a:ext cx="1219200" cy="1066800"/>
              <a:chOff x="7772400" y="2286000"/>
              <a:chExt cx="1219200" cy="1066800"/>
            </a:xfrm>
          </p:grpSpPr>
          <p:sp>
            <p:nvSpPr>
              <p:cNvPr id="185" name="Скругленный прямоугольник 184"/>
              <p:cNvSpPr/>
              <p:nvPr/>
            </p:nvSpPr>
            <p:spPr>
              <a:xfrm>
                <a:off x="7772400" y="2286000"/>
                <a:ext cx="1219200" cy="1066800"/>
              </a:xfrm>
              <a:prstGeom prst="roundRect">
                <a:avLst/>
              </a:prstGeom>
              <a:noFill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ru-RU" sz="1400" dirty="0" smtClean="0"/>
                  <a:t>Легенда:</a:t>
                </a:r>
              </a:p>
              <a:p>
                <a:r>
                  <a:rPr lang="ru-RU" sz="1400" dirty="0" smtClean="0"/>
                  <a:t>-нить</a:t>
                </a:r>
              </a:p>
              <a:p>
                <a:r>
                  <a:rPr lang="ru-RU" sz="1400" dirty="0" smtClean="0"/>
                  <a:t>-блок</a:t>
                </a:r>
              </a:p>
              <a:p>
                <a:r>
                  <a:rPr lang="ru-RU" sz="1400" dirty="0" smtClean="0"/>
                  <a:t>-сеть</a:t>
                </a:r>
                <a:endParaRPr lang="ru-RU" sz="1400" dirty="0"/>
              </a:p>
            </p:txBody>
          </p:sp>
          <p:sp>
            <p:nvSpPr>
              <p:cNvPr id="186" name="Rectangle 395"/>
              <p:cNvSpPr>
                <a:spLocks noChangeArrowheads="1"/>
              </p:cNvSpPr>
              <p:nvPr/>
            </p:nvSpPr>
            <p:spPr bwMode="auto">
              <a:xfrm>
                <a:off x="8686800" y="2845278"/>
                <a:ext cx="152400" cy="1524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7" name="Rectangle 291"/>
              <p:cNvSpPr>
                <a:spLocks noChangeArrowheads="1"/>
              </p:cNvSpPr>
              <p:nvPr/>
            </p:nvSpPr>
            <p:spPr bwMode="auto">
              <a:xfrm>
                <a:off x="8686800" y="2616678"/>
                <a:ext cx="152400" cy="152400"/>
              </a:xfrm>
              <a:prstGeom prst="rect">
                <a:avLst/>
              </a:prstGeom>
              <a:ln w="3175">
                <a:headEnd/>
                <a:tailEnd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84" name="Rectangle 416"/>
            <p:cNvSpPr>
              <a:spLocks noChangeArrowheads="1"/>
            </p:cNvSpPr>
            <p:nvPr/>
          </p:nvSpPr>
          <p:spPr bwMode="auto">
            <a:xfrm>
              <a:off x="8763000" y="6477000"/>
              <a:ext cx="152400" cy="152400"/>
            </a:xfrm>
            <a:prstGeom prst="rect">
              <a:avLst/>
            </a:prstGeom>
            <a:gradFill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rgbClr val="7ED500"/>
                </a:gs>
              </a:gsLst>
            </a:gradFill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ru-RU" sz="18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 smtClean="0">
                <a:latin typeface="+mn-lt"/>
              </a:rPr>
              <a:t>Single Instruction Multiple Threads</a:t>
            </a:r>
            <a:r>
              <a:rPr kumimoji="1" lang="ru-RU" dirty="0" smtClean="0">
                <a:latin typeface="+mn-lt"/>
              </a:rPr>
              <a:t> (</a:t>
            </a:r>
            <a:r>
              <a:rPr kumimoji="1" lang="en-US" dirty="0" smtClean="0">
                <a:latin typeface="+mn-lt"/>
              </a:rPr>
              <a:t>SIMT</a:t>
            </a:r>
            <a:r>
              <a:rPr kumimoji="1" lang="ru-RU" dirty="0" smtClean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kumimoji="1" lang="ru-RU" sz="2800" dirty="0" smtClean="0">
                <a:latin typeface="Tahoma" pitchFamily="34" charset="0"/>
              </a:rPr>
              <a:t>Параллельно на каждом </a:t>
            </a:r>
            <a:r>
              <a:rPr kumimoji="1" lang="en-US" sz="2800" dirty="0" smtClean="0">
                <a:latin typeface="Tahoma" pitchFamily="34" charset="0"/>
              </a:rPr>
              <a:t>SM</a:t>
            </a:r>
            <a:r>
              <a:rPr kumimoji="1" lang="ru-RU" sz="2800" dirty="0" smtClean="0">
                <a:latin typeface="Tahoma" pitchFamily="34" charset="0"/>
              </a:rPr>
              <a:t> выполняется большое число отдельных нитей (</a:t>
            </a:r>
            <a:r>
              <a:rPr kumimoji="1" lang="en-US" sz="2800" i="1" dirty="0" smtClean="0">
                <a:latin typeface="Tahoma" pitchFamily="34" charset="0"/>
              </a:rPr>
              <a:t>threads</a:t>
            </a:r>
            <a:r>
              <a:rPr kumimoji="1" lang="ru-RU" sz="2800" dirty="0" smtClean="0">
                <a:latin typeface="Tahoma" pitchFamily="34" charset="0"/>
              </a:rPr>
              <a:t>)</a:t>
            </a:r>
            <a:endParaRPr kumimoji="1" lang="en-US" sz="2800" dirty="0" smtClean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kumimoji="1" lang="ru-RU" sz="2800" dirty="0" smtClean="0">
                <a:latin typeface="Tahoma" pitchFamily="34" charset="0"/>
              </a:rPr>
              <a:t>Нити </a:t>
            </a:r>
            <a:r>
              <a:rPr kumimoji="1" lang="ru-RU" sz="2800" dirty="0" smtClean="0">
                <a:latin typeface="Tahoma" pitchFamily="34" charset="0"/>
              </a:rPr>
              <a:t>в пределах одного </a:t>
            </a:r>
            <a:r>
              <a:rPr kumimoji="1" lang="en-US" sz="2800" i="1" dirty="0" smtClean="0">
                <a:latin typeface="Tahoma" pitchFamily="34" charset="0"/>
              </a:rPr>
              <a:t>warp</a:t>
            </a:r>
            <a:r>
              <a:rPr kumimoji="1" lang="en-US" sz="2800" dirty="0" smtClean="0">
                <a:latin typeface="Tahoma" pitchFamily="34" charset="0"/>
              </a:rPr>
              <a:t>’</a:t>
            </a:r>
            <a:r>
              <a:rPr kumimoji="1" lang="ru-RU" sz="2800" dirty="0" smtClean="0">
                <a:latin typeface="Tahoma" pitchFamily="34" charset="0"/>
              </a:rPr>
              <a:t>а выполняются физически параллельно</a:t>
            </a:r>
            <a:r>
              <a:rPr kumimoji="1" lang="en-US" sz="2800" dirty="0" smtClean="0">
                <a:latin typeface="Tahoma" pitchFamily="34" charset="0"/>
              </a:rPr>
              <a:t> (SIMD)</a:t>
            </a:r>
            <a:endParaRPr kumimoji="1" lang="ru-RU" sz="2800" dirty="0" smtClean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kumimoji="1" lang="ru-RU" sz="2800" dirty="0" smtClean="0">
                <a:latin typeface="Tahoma" pitchFamily="34" charset="0"/>
              </a:rPr>
              <a:t>Разные </a:t>
            </a:r>
            <a:r>
              <a:rPr kumimoji="1" lang="en-US" sz="2800" i="1" dirty="0" smtClean="0">
                <a:latin typeface="Tahoma" pitchFamily="34" charset="0"/>
              </a:rPr>
              <a:t>warp</a:t>
            </a:r>
            <a:r>
              <a:rPr kumimoji="1" lang="en-US" sz="2800" dirty="0" smtClean="0">
                <a:latin typeface="Tahoma" pitchFamily="34" charset="0"/>
              </a:rPr>
              <a:t>’</a:t>
            </a:r>
            <a:r>
              <a:rPr kumimoji="1" lang="ru-RU" sz="2800" dirty="0" err="1" smtClean="0">
                <a:latin typeface="Tahoma" pitchFamily="34" charset="0"/>
              </a:rPr>
              <a:t>ы</a:t>
            </a:r>
            <a:r>
              <a:rPr kumimoji="1" lang="ru-RU" sz="2800" dirty="0" smtClean="0">
                <a:latin typeface="Tahoma" pitchFamily="34" charset="0"/>
              </a:rPr>
              <a:t> могут исполнять разные команды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ru-RU" sz="2800" dirty="0" smtClean="0">
                <a:latin typeface="Tahoma" pitchFamily="34" charset="0"/>
              </a:rPr>
              <a:t>Большое число </a:t>
            </a:r>
            <a:r>
              <a:rPr kumimoji="1" lang="en-US" sz="2800" i="1" dirty="0" smtClean="0">
                <a:latin typeface="Tahoma" pitchFamily="34" charset="0"/>
              </a:rPr>
              <a:t>warp</a:t>
            </a:r>
            <a:r>
              <a:rPr kumimoji="1" lang="en-US" sz="2800" dirty="0" smtClean="0">
                <a:latin typeface="Tahoma" pitchFamily="34" charset="0"/>
              </a:rPr>
              <a:t>’</a:t>
            </a:r>
            <a:r>
              <a:rPr kumimoji="1" lang="ru-RU" sz="2800" dirty="0" smtClean="0">
                <a:latin typeface="Tahoma" pitchFamily="34" charset="0"/>
              </a:rPr>
              <a:t>ов покрывает латентность</a:t>
            </a:r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CUDA C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 </a:t>
            </a:r>
            <a:r>
              <a:rPr lang="en-US" sz="2800" dirty="0" smtClean="0"/>
              <a:t>CUDA</a:t>
            </a:r>
            <a:r>
              <a:rPr lang="ru-RU" sz="2800" dirty="0" smtClean="0"/>
              <a:t> С</a:t>
            </a:r>
            <a:r>
              <a:rPr lang="en-US" sz="2800" dirty="0" smtClean="0"/>
              <a:t> – </a:t>
            </a:r>
            <a:r>
              <a:rPr lang="ru-RU" sz="2800" dirty="0" smtClean="0"/>
              <a:t>это расширение языка </a:t>
            </a:r>
            <a:r>
              <a:rPr lang="en-US" sz="2800" dirty="0" smtClean="0"/>
              <a:t>C/C++</a:t>
            </a:r>
          </a:p>
          <a:p>
            <a:pPr lvl="1"/>
            <a:r>
              <a:rPr lang="ru-RU" sz="2400" dirty="0" smtClean="0"/>
              <a:t>спецификаторы для функций и переменных</a:t>
            </a:r>
          </a:p>
          <a:p>
            <a:pPr lvl="1"/>
            <a:r>
              <a:rPr lang="ru-RU" sz="2400" dirty="0" smtClean="0"/>
              <a:t>новые встроенные типы </a:t>
            </a:r>
            <a:endParaRPr lang="en-US" sz="2400" dirty="0" smtClean="0"/>
          </a:p>
          <a:p>
            <a:pPr lvl="1"/>
            <a:r>
              <a:rPr lang="ru-RU" sz="2400" dirty="0" smtClean="0"/>
              <a:t>встроенные переменные (внутри ядра)</a:t>
            </a:r>
          </a:p>
          <a:p>
            <a:pPr lvl="1"/>
            <a:r>
              <a:rPr lang="ru-RU" sz="2400" dirty="0" smtClean="0"/>
              <a:t>директива для запуска ядра из </a:t>
            </a:r>
            <a:r>
              <a:rPr lang="en-US" sz="2400" dirty="0" smtClean="0"/>
              <a:t>C </a:t>
            </a:r>
            <a:r>
              <a:rPr lang="ru-RU" sz="2400" dirty="0" smtClean="0"/>
              <a:t>кода</a:t>
            </a:r>
          </a:p>
          <a:p>
            <a:r>
              <a:rPr lang="ru-RU" sz="2800" dirty="0" smtClean="0"/>
              <a:t> Как скомпилировать </a:t>
            </a:r>
            <a:r>
              <a:rPr lang="en-US" sz="2800" dirty="0" smtClean="0"/>
              <a:t>CUDA </a:t>
            </a:r>
            <a:r>
              <a:rPr lang="ru-RU" sz="2800" dirty="0" smtClean="0"/>
              <a:t>код</a:t>
            </a:r>
          </a:p>
          <a:p>
            <a:pPr lvl="1"/>
            <a:r>
              <a:rPr lang="en-US" sz="2400" b="1" dirty="0" err="1" smtClean="0"/>
              <a:t>nvcc</a:t>
            </a:r>
            <a:r>
              <a:rPr lang="en-US" sz="2400" dirty="0" smtClean="0"/>
              <a:t> </a:t>
            </a:r>
            <a:r>
              <a:rPr lang="ru-RU" sz="2400" dirty="0" smtClean="0"/>
              <a:t>компилятор</a:t>
            </a:r>
          </a:p>
          <a:p>
            <a:pPr lvl="1"/>
            <a:r>
              <a:rPr lang="en-US" sz="2400" dirty="0" smtClean="0"/>
              <a:t>.cu </a:t>
            </a:r>
            <a:r>
              <a:rPr lang="ru-RU" sz="2400" dirty="0" smtClean="0"/>
              <a:t>расширение файла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CUDA</a:t>
            </a:r>
            <a:r>
              <a:rPr lang="ru-RU" dirty="0" smtClean="0"/>
              <a:t> С</a:t>
            </a:r>
            <a:br>
              <a:rPr lang="ru-RU" dirty="0" smtClean="0"/>
            </a:br>
            <a:r>
              <a:rPr lang="ru-RU" dirty="0" smtClean="0"/>
              <a:t>Спецификаторы</a:t>
            </a:r>
            <a:endParaRPr lang="en-US" dirty="0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209800"/>
          <a:ext cx="81788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267"/>
                <a:gridCol w="2726267"/>
                <a:gridCol w="27262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Спецификатор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Выполняется на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Может вызываться из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__device__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device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device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__global__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device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host</a:t>
                      </a: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333"/>
                          </a:solidFill>
                          <a:latin typeface="Verdana"/>
                        </a:rPr>
                        <a:t>__host__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host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333"/>
                          </a:solidFill>
                          <a:latin typeface="Verdana"/>
                        </a:rPr>
                        <a:t>host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965200" y="1600200"/>
            <a:ext cx="81788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ru-RU" sz="3200" kern="0" dirty="0">
                <a:latin typeface="+mn-lt"/>
              </a:rPr>
              <a:t>Спецификатор функций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73508" y="3886200"/>
            <a:ext cx="81788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1" lang="ru-RU" sz="3200" kern="0" dirty="0">
                <a:latin typeface="+mn-lt"/>
              </a:rPr>
              <a:t>Спецификатор переменных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838200" y="4495800"/>
          <a:ext cx="8153400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Спецификатор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Находится</a:t>
                      </a:r>
                      <a:endParaRPr lang="ru-RU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Доступна</a:t>
                      </a:r>
                      <a:endParaRPr lang="ru-RU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Вид доступа</a:t>
                      </a:r>
                      <a:endParaRPr lang="ru-RU" dirty="0"/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333"/>
                          </a:solidFill>
                          <a:latin typeface="Verdana"/>
                        </a:rPr>
                        <a:t>__device__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device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device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33"/>
                          </a:solidFill>
                          <a:latin typeface="Verdana"/>
                        </a:rPr>
                        <a:t>R</a:t>
                      </a:r>
                      <a:endParaRPr lang="en-US" dirty="0">
                        <a:solidFill>
                          <a:srgbClr val="333333"/>
                        </a:solidFill>
                        <a:latin typeface="Verdana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33"/>
                          </a:solidFill>
                          <a:latin typeface="Verdana"/>
                        </a:rPr>
                        <a:t>__constant__</a:t>
                      </a:r>
                      <a:endParaRPr lang="en-US" dirty="0">
                        <a:solidFill>
                          <a:srgbClr val="333333"/>
                        </a:solidFill>
                        <a:latin typeface="Verdan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333333"/>
                          </a:solidFill>
                          <a:latin typeface="Verdana"/>
                        </a:rPr>
                        <a:t>device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33"/>
                          </a:solidFill>
                          <a:latin typeface="Verdana"/>
                        </a:rPr>
                        <a:t>device / host</a:t>
                      </a:r>
                      <a:endParaRPr lang="en-US" dirty="0">
                        <a:solidFill>
                          <a:srgbClr val="333333"/>
                        </a:solidFill>
                        <a:latin typeface="Verdan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33"/>
                          </a:solidFill>
                          <a:latin typeface="Verdana"/>
                        </a:rPr>
                        <a:t>R / W</a:t>
                      </a:r>
                      <a:endParaRPr lang="en-US" dirty="0">
                        <a:solidFill>
                          <a:srgbClr val="333333"/>
                        </a:solidFill>
                        <a:latin typeface="Verdana"/>
                      </a:endParaRPr>
                    </a:p>
                  </a:txBody>
                  <a:tcPr marL="0" marR="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33"/>
                          </a:solidFill>
                          <a:latin typeface="Verdana"/>
                        </a:rPr>
                        <a:t>__shared__</a:t>
                      </a:r>
                      <a:endParaRPr lang="en-US" dirty="0">
                        <a:solidFill>
                          <a:srgbClr val="333333"/>
                        </a:solidFill>
                        <a:latin typeface="Verdan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33"/>
                          </a:solidFill>
                          <a:latin typeface="Verdana"/>
                        </a:rPr>
                        <a:t>device</a:t>
                      </a:r>
                      <a:endParaRPr lang="en-US" dirty="0">
                        <a:solidFill>
                          <a:srgbClr val="333333"/>
                        </a:solidFill>
                        <a:latin typeface="Verdan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33"/>
                          </a:solidFill>
                          <a:latin typeface="Verdana"/>
                        </a:rPr>
                        <a:t>block</a:t>
                      </a:r>
                      <a:endParaRPr lang="en-US" dirty="0">
                        <a:solidFill>
                          <a:srgbClr val="333333"/>
                        </a:solidFill>
                        <a:latin typeface="Verdan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3333"/>
                          </a:solidFill>
                          <a:latin typeface="Verdana"/>
                        </a:rPr>
                        <a:t>RW / 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__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syncthreads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>
                        <a:solidFill>
                          <a:srgbClr val="333333"/>
                        </a:solidFill>
                        <a:latin typeface="Verdana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CUDA</a:t>
            </a:r>
            <a:r>
              <a:rPr lang="ru-RU" dirty="0" smtClean="0"/>
              <a:t> С</a:t>
            </a:r>
            <a:br>
              <a:rPr lang="ru-RU" dirty="0" smtClean="0"/>
            </a:br>
            <a:r>
              <a:rPr lang="ru-RU" dirty="0" smtClean="0"/>
              <a:t>Спецификаторы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90000"/>
              </a:lnSpc>
              <a:spcBef>
                <a:spcPct val="20000"/>
              </a:spcBef>
            </a:pPr>
            <a:r>
              <a:rPr kumimoji="1" lang="ru-RU" sz="2800" dirty="0" smtClean="0">
                <a:latin typeface="Tahoma" pitchFamily="34" charset="0"/>
              </a:rPr>
              <a:t>Спецификатор </a:t>
            </a:r>
            <a:r>
              <a:rPr kumimoji="1" lang="en-US" sz="2800" dirty="0" smtClean="0">
                <a:solidFill>
                  <a:srgbClr val="0000FF"/>
                </a:solidFill>
                <a:latin typeface="Tahoma" pitchFamily="34" charset="0"/>
              </a:rPr>
              <a:t>__global__</a:t>
            </a:r>
            <a:r>
              <a:rPr kumimoji="1" lang="ru-RU" sz="2800" dirty="0" smtClean="0">
                <a:latin typeface="Tahoma" pitchFamily="34" charset="0"/>
              </a:rPr>
              <a:t> соответствует ядру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</a:pPr>
            <a:r>
              <a:rPr kumimoji="1" lang="ru-RU" sz="2400" dirty="0" smtClean="0">
                <a:latin typeface="Tahoma" pitchFamily="34" charset="0"/>
              </a:rPr>
              <a:t>Может возвращать только </a:t>
            </a:r>
            <a:r>
              <a:rPr kumimoji="1" lang="en-US" sz="2400" dirty="0" smtClean="0">
                <a:solidFill>
                  <a:srgbClr val="0000FF"/>
                </a:solidFill>
                <a:latin typeface="Tahoma" pitchFamily="34" charset="0"/>
              </a:rPr>
              <a:t>void</a:t>
            </a:r>
            <a:endParaRPr kumimoji="1" lang="ru-RU" sz="2400" dirty="0" smtClean="0">
              <a:solidFill>
                <a:srgbClr val="0000FF"/>
              </a:solidFill>
              <a:latin typeface="Tahoma" pitchFamily="34" charset="0"/>
            </a:endParaRPr>
          </a:p>
          <a:p>
            <a:pPr marL="514350" indent="-514350">
              <a:lnSpc>
                <a:spcPct val="90000"/>
              </a:lnSpc>
              <a:spcBef>
                <a:spcPct val="20000"/>
              </a:spcBef>
            </a:pPr>
            <a:r>
              <a:rPr kumimoji="1" lang="ru-RU" sz="2800" dirty="0" smtClean="0">
                <a:latin typeface="Tahoma" pitchFamily="34" charset="0"/>
              </a:rPr>
              <a:t>Спецификаторы </a:t>
            </a:r>
            <a:r>
              <a:rPr kumimoji="1" lang="en-US" sz="2800" dirty="0" smtClean="0">
                <a:solidFill>
                  <a:srgbClr val="0000FF"/>
                </a:solidFill>
                <a:latin typeface="Tahoma" pitchFamily="34" charset="0"/>
              </a:rPr>
              <a:t>__host__</a:t>
            </a:r>
            <a:r>
              <a:rPr kumimoji="1" lang="en-US" sz="2800" dirty="0" smtClean="0">
                <a:latin typeface="Tahoma" pitchFamily="34" charset="0"/>
              </a:rPr>
              <a:t> </a:t>
            </a:r>
            <a:r>
              <a:rPr kumimoji="1" lang="ru-RU" sz="2800" dirty="0" smtClean="0">
                <a:latin typeface="Tahoma" pitchFamily="34" charset="0"/>
              </a:rPr>
              <a:t>и </a:t>
            </a:r>
            <a:r>
              <a:rPr kumimoji="1" lang="en-US" sz="2800" dirty="0" smtClean="0">
                <a:solidFill>
                  <a:srgbClr val="0000FF"/>
                </a:solidFill>
                <a:latin typeface="Tahoma" pitchFamily="34" charset="0"/>
              </a:rPr>
              <a:t>__device__</a:t>
            </a:r>
            <a:r>
              <a:rPr kumimoji="1" lang="ru-RU" sz="2800" dirty="0" smtClean="0">
                <a:latin typeface="Tahoma" pitchFamily="34" charset="0"/>
              </a:rPr>
              <a:t> могут использоваться одновременно</a:t>
            </a:r>
            <a:endParaRPr kumimoji="1" lang="en-US" sz="2800" dirty="0" smtClean="0">
              <a:latin typeface="Tahoma" pitchFamily="34" charset="0"/>
            </a:endParaRPr>
          </a:p>
          <a:p>
            <a:pPr marL="971550" lvl="1" indent="-51435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Компилятор сам создаст версии для </a:t>
            </a:r>
            <a:r>
              <a:rPr kumimoji="1" lang="en-US" dirty="0" smtClean="0">
                <a:latin typeface="Tahoma" pitchFamily="34" charset="0"/>
              </a:rPr>
              <a:t>CPU </a:t>
            </a:r>
            <a:r>
              <a:rPr kumimoji="1" lang="ru-RU" dirty="0" smtClean="0">
                <a:latin typeface="Tahoma" pitchFamily="34" charset="0"/>
              </a:rPr>
              <a:t>и </a:t>
            </a:r>
            <a:r>
              <a:rPr kumimoji="1" lang="en-US" dirty="0" smtClean="0">
                <a:latin typeface="Tahoma" pitchFamily="34" charset="0"/>
              </a:rPr>
              <a:t>GPU</a:t>
            </a:r>
            <a:endParaRPr kumimoji="1" lang="ru-RU" dirty="0" smtClean="0">
              <a:latin typeface="Tahoma" pitchFamily="34" charset="0"/>
            </a:endParaRPr>
          </a:p>
          <a:p>
            <a:pPr marL="514350" indent="-514350">
              <a:lnSpc>
                <a:spcPct val="90000"/>
              </a:lnSpc>
              <a:spcBef>
                <a:spcPct val="20000"/>
              </a:spcBef>
            </a:pPr>
            <a:r>
              <a:rPr kumimoji="1" lang="ru-RU" sz="2800" dirty="0" smtClean="0">
                <a:latin typeface="Tahoma" pitchFamily="34" charset="0"/>
              </a:rPr>
              <a:t>Спецификаторы </a:t>
            </a:r>
            <a:r>
              <a:rPr kumimoji="1" lang="en-US" sz="2800" dirty="0" smtClean="0">
                <a:solidFill>
                  <a:srgbClr val="0000FF"/>
                </a:solidFill>
                <a:latin typeface="Tahoma" pitchFamily="34" charset="0"/>
              </a:rPr>
              <a:t>__global__</a:t>
            </a:r>
            <a:r>
              <a:rPr kumimoji="1" lang="en-US" sz="2800" dirty="0" smtClean="0">
                <a:latin typeface="Tahoma" pitchFamily="34" charset="0"/>
              </a:rPr>
              <a:t> </a:t>
            </a:r>
            <a:r>
              <a:rPr kumimoji="1" lang="ru-RU" sz="2800" dirty="0" smtClean="0">
                <a:latin typeface="Tahoma" pitchFamily="34" charset="0"/>
              </a:rPr>
              <a:t>и </a:t>
            </a:r>
            <a:r>
              <a:rPr kumimoji="1" lang="en-US" sz="2800" dirty="0" smtClean="0">
                <a:solidFill>
                  <a:srgbClr val="0000FF"/>
                </a:solidFill>
                <a:latin typeface="Tahoma" pitchFamily="34" charset="0"/>
              </a:rPr>
              <a:t>__host__</a:t>
            </a:r>
            <a:r>
              <a:rPr kumimoji="1" lang="ru-RU" sz="2800" dirty="0" smtClean="0">
                <a:latin typeface="Tahoma" pitchFamily="34" charset="0"/>
              </a:rPr>
              <a:t> не могут быть использованы одновременно</a:t>
            </a:r>
          </a:p>
          <a:p>
            <a:pPr marL="342900" indent="-342900"/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CUDA</a:t>
            </a:r>
            <a:r>
              <a:rPr lang="ru-RU" dirty="0" smtClean="0"/>
              <a:t> С</a:t>
            </a:r>
            <a:br>
              <a:rPr lang="ru-RU" dirty="0" smtClean="0"/>
            </a:br>
            <a:r>
              <a:rPr lang="ru-RU" dirty="0" smtClean="0"/>
              <a:t>Ограничения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Ограничения на функции, выполняемые на </a:t>
            </a:r>
            <a:r>
              <a:rPr kumimoji="1" lang="en-US" dirty="0" smtClean="0">
                <a:latin typeface="Tahoma" pitchFamily="34" charset="0"/>
              </a:rPr>
              <a:t>GPU:</a:t>
            </a:r>
          </a:p>
          <a:p>
            <a:pPr marL="854075" lvl="1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Нельзя брать адрес (за исключением </a:t>
            </a:r>
            <a:r>
              <a:rPr kumimoji="1" lang="en-US" dirty="0" smtClean="0">
                <a:solidFill>
                  <a:srgbClr val="0000FF"/>
                </a:solidFill>
                <a:latin typeface="Tahoma" pitchFamily="34" charset="0"/>
              </a:rPr>
              <a:t>__global__</a:t>
            </a:r>
            <a:r>
              <a:rPr kumimoji="1" lang="en-US" dirty="0" smtClean="0">
                <a:latin typeface="Tahoma" pitchFamily="34" charset="0"/>
              </a:rPr>
              <a:t>)</a:t>
            </a:r>
            <a:endParaRPr kumimoji="1" lang="ru-RU" dirty="0" smtClean="0">
              <a:latin typeface="Tahoma" pitchFamily="34" charset="0"/>
            </a:endParaRPr>
          </a:p>
          <a:p>
            <a:pPr marL="854075" lvl="1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Не поддерживается рекурсия</a:t>
            </a:r>
          </a:p>
          <a:p>
            <a:pPr marL="854075" lvl="1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Не поддерживаются </a:t>
            </a:r>
            <a:r>
              <a:rPr kumimoji="1" lang="en-US" dirty="0" smtClean="0">
                <a:solidFill>
                  <a:srgbClr val="0000FF"/>
                </a:solidFill>
                <a:latin typeface="Tahoma" pitchFamily="34" charset="0"/>
              </a:rPr>
              <a:t>static</a:t>
            </a:r>
            <a:r>
              <a:rPr kumimoji="1" lang="en-US" dirty="0" smtClean="0">
                <a:latin typeface="Tahoma" pitchFamily="34" charset="0"/>
              </a:rPr>
              <a:t>-</a:t>
            </a:r>
            <a:r>
              <a:rPr kumimoji="1" lang="ru-RU" dirty="0" smtClean="0">
                <a:latin typeface="Tahoma" pitchFamily="34" charset="0"/>
              </a:rPr>
              <a:t>переменные внутри функции </a:t>
            </a:r>
          </a:p>
          <a:p>
            <a:pPr marL="854075" lvl="1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Не поддерживается переменное число входных аргументов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CUDA</a:t>
            </a:r>
            <a:r>
              <a:rPr lang="ru-RU" dirty="0" smtClean="0"/>
              <a:t> С</a:t>
            </a:r>
            <a:br>
              <a:rPr lang="ru-RU" dirty="0" smtClean="0"/>
            </a:br>
            <a:r>
              <a:rPr lang="ru-RU" dirty="0" smtClean="0"/>
              <a:t>Ограничения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Ограничения на спецификаторы переменных</a:t>
            </a:r>
            <a:r>
              <a:rPr kumimoji="1" lang="en-US" dirty="0" smtClean="0">
                <a:latin typeface="Tahoma" pitchFamily="34" charset="0"/>
              </a:rPr>
              <a:t>:</a:t>
            </a:r>
          </a:p>
          <a:p>
            <a:pPr marL="854075" lvl="1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Нельзя применять к полям структуры или </a:t>
            </a:r>
            <a:r>
              <a:rPr kumimoji="1" lang="en-US" dirty="0" smtClean="0">
                <a:solidFill>
                  <a:srgbClr val="0000FF"/>
                </a:solidFill>
                <a:latin typeface="Tahoma" pitchFamily="34" charset="0"/>
              </a:rPr>
              <a:t>union</a:t>
            </a:r>
            <a:endParaRPr kumimoji="1" lang="ru-RU" dirty="0" smtClean="0">
              <a:solidFill>
                <a:srgbClr val="0000FF"/>
              </a:solidFill>
              <a:latin typeface="Tahoma" pitchFamily="34" charset="0"/>
            </a:endParaRPr>
          </a:p>
          <a:p>
            <a:pPr marL="854075" lvl="1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Не могут быть </a:t>
            </a:r>
            <a:r>
              <a:rPr kumimoji="1" lang="en-US" dirty="0" smtClean="0">
                <a:solidFill>
                  <a:srgbClr val="0000FF"/>
                </a:solidFill>
                <a:latin typeface="Tahoma" pitchFamily="34" charset="0"/>
              </a:rPr>
              <a:t>extern</a:t>
            </a:r>
            <a:endParaRPr kumimoji="1" lang="ru-RU" dirty="0" smtClean="0">
              <a:solidFill>
                <a:srgbClr val="0000FF"/>
              </a:solidFill>
              <a:latin typeface="Tahoma" pitchFamily="34" charset="0"/>
            </a:endParaRPr>
          </a:p>
          <a:p>
            <a:pPr marL="854075" lvl="1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Запись в </a:t>
            </a:r>
            <a:r>
              <a:rPr kumimoji="1" lang="en-US" dirty="0" smtClean="0">
                <a:solidFill>
                  <a:srgbClr val="0000FF"/>
                </a:solidFill>
                <a:latin typeface="Tahoma" pitchFamily="34" charset="0"/>
              </a:rPr>
              <a:t>__constant__</a:t>
            </a:r>
            <a:r>
              <a:rPr kumimoji="1" lang="ru-RU" dirty="0" smtClean="0">
                <a:latin typeface="Tahoma" pitchFamily="34" charset="0"/>
              </a:rPr>
              <a:t>  может выполнять только </a:t>
            </a:r>
            <a:r>
              <a:rPr kumimoji="1" lang="en-US" dirty="0" smtClean="0">
                <a:latin typeface="Tahoma" pitchFamily="34" charset="0"/>
              </a:rPr>
              <a:t>CPU </a:t>
            </a:r>
            <a:r>
              <a:rPr kumimoji="1" lang="ru-RU" dirty="0" smtClean="0">
                <a:latin typeface="Tahoma" pitchFamily="34" charset="0"/>
              </a:rPr>
              <a:t> через специальные функции</a:t>
            </a:r>
          </a:p>
          <a:p>
            <a:pPr marL="854075" lvl="1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solidFill>
                  <a:srgbClr val="0000FF"/>
                </a:solidFill>
                <a:latin typeface="Tahoma" pitchFamily="34" charset="0"/>
              </a:rPr>
              <a:t>__</a:t>
            </a:r>
            <a:r>
              <a:rPr kumimoji="1" lang="en-US" dirty="0" smtClean="0">
                <a:solidFill>
                  <a:srgbClr val="0000FF"/>
                </a:solidFill>
                <a:latin typeface="Tahoma" pitchFamily="34" charset="0"/>
              </a:rPr>
              <a:t>shared__</a:t>
            </a:r>
            <a:r>
              <a:rPr kumimoji="1" lang="ru-RU" dirty="0" smtClean="0">
                <a:latin typeface="Tahoma" pitchFamily="34" charset="0"/>
              </a:rPr>
              <a:t> - переменные не могут инициализироваться при объявлении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CUDA</a:t>
            </a:r>
            <a:r>
              <a:rPr lang="ru-RU" dirty="0" smtClean="0"/>
              <a:t> С</a:t>
            </a:r>
            <a:br>
              <a:rPr lang="ru-RU" dirty="0" smtClean="0"/>
            </a:br>
            <a:r>
              <a:rPr lang="ru-RU" dirty="0" smtClean="0"/>
              <a:t>Типы данных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Новые типы данных</a:t>
            </a:r>
            <a:r>
              <a:rPr kumimoji="1" lang="en-US" dirty="0" smtClean="0">
                <a:latin typeface="Tahoma" pitchFamily="34" charset="0"/>
              </a:rPr>
              <a:t>:</a:t>
            </a:r>
          </a:p>
          <a:p>
            <a:pPr marL="854075" lvl="1" indent="-342900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1/2/3/4-мерные вектора из базовых типов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kumimoji="1" lang="en-US" dirty="0" smtClean="0">
                <a:latin typeface="Tahoma" pitchFamily="34" charset="0"/>
              </a:rPr>
              <a:t>(u)char, (u)</a:t>
            </a:r>
            <a:r>
              <a:rPr kumimoji="1" lang="en-US" dirty="0" err="1" smtClean="0">
                <a:latin typeface="Tahoma" pitchFamily="34" charset="0"/>
              </a:rPr>
              <a:t>int</a:t>
            </a:r>
            <a:r>
              <a:rPr kumimoji="1" lang="en-US" dirty="0" smtClean="0">
                <a:latin typeface="Tahoma" pitchFamily="34" charset="0"/>
              </a:rPr>
              <a:t>, (u)short, (u)long, </a:t>
            </a:r>
            <a:r>
              <a:rPr kumimoji="1" lang="en-US" dirty="0" err="1" smtClean="0">
                <a:latin typeface="Tahoma" pitchFamily="34" charset="0"/>
              </a:rPr>
              <a:t>longlong</a:t>
            </a:r>
            <a:endParaRPr kumimoji="1" lang="en-US" dirty="0" smtClean="0">
              <a:latin typeface="Tahoma" pitchFamily="34" charset="0"/>
            </a:endParaRP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kumimoji="1" lang="en-US" dirty="0" smtClean="0">
                <a:latin typeface="Tahoma" pitchFamily="34" charset="0"/>
              </a:rPr>
              <a:t>float, double</a:t>
            </a:r>
            <a:endParaRPr kumimoji="1" lang="ru-RU" dirty="0" smtClean="0">
              <a:latin typeface="Tahoma" pitchFamily="34" charset="0"/>
            </a:endParaRPr>
          </a:p>
          <a:p>
            <a:pPr marL="854075" lvl="1" indent="-342900">
              <a:lnSpc>
                <a:spcPct val="90000"/>
              </a:lnSpc>
              <a:spcBef>
                <a:spcPct val="20000"/>
              </a:spcBef>
            </a:pPr>
            <a:r>
              <a:rPr kumimoji="1" lang="en-US" dirty="0" smtClean="0">
                <a:latin typeface="Tahoma" pitchFamily="34" charset="0"/>
              </a:rPr>
              <a:t>dim3 – uint3 </a:t>
            </a:r>
            <a:r>
              <a:rPr kumimoji="1" lang="ru-RU" dirty="0" smtClean="0">
                <a:latin typeface="Tahoma" pitchFamily="34" charset="0"/>
              </a:rPr>
              <a:t>с нормальным конструкторов, позволяющим задавать не все компоненты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kumimoji="1" lang="ru-RU" dirty="0" smtClean="0">
                <a:latin typeface="Tahoma" pitchFamily="34" charset="0"/>
              </a:rPr>
              <a:t>Не заданные инициализируются единицей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ru-RU" dirty="0" smtClean="0"/>
              <a:t>Существующие многоядерные системы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/>
          <a:lstStyle/>
          <a:p>
            <a:pPr eaLnBrk="1" hangingPunct="1"/>
            <a:r>
              <a:rPr lang="ru-RU" dirty="0" smtClean="0"/>
              <a:t>Роста частоты практически нет</a:t>
            </a:r>
          </a:p>
          <a:p>
            <a:pPr lvl="1" eaLnBrk="1" hangingPunct="1"/>
            <a:r>
              <a:rPr lang="ru-RU" dirty="0" smtClean="0"/>
              <a:t>Энерговыделение </a:t>
            </a:r>
            <a:r>
              <a:rPr lang="en-US" dirty="0" smtClean="0"/>
              <a:t>~ </a:t>
            </a:r>
            <a:r>
              <a:rPr lang="ru-RU" dirty="0" smtClean="0"/>
              <a:t>четвертой степени частоты</a:t>
            </a:r>
          </a:p>
          <a:p>
            <a:pPr lvl="1" eaLnBrk="1" hangingPunct="1"/>
            <a:r>
              <a:rPr lang="ru-RU" dirty="0" smtClean="0"/>
              <a:t>Ограничения техпроцесса</a:t>
            </a:r>
            <a:endParaRPr lang="en-US" dirty="0" smtClean="0"/>
          </a:p>
          <a:p>
            <a:pPr lvl="1" eaLnBrk="1" hangingPunct="1"/>
            <a:r>
              <a:rPr lang="ru-RU" dirty="0" smtClean="0"/>
              <a:t>Одноядерные системы зашли в тупик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</a:t>
            </a:r>
            <a:r>
              <a:rPr lang="ru-RU" b="1" dirty="0" smtClean="0"/>
              <a:t> </a:t>
            </a:r>
            <a:r>
              <a:rPr lang="en-US" b="1" dirty="0" smtClean="0"/>
              <a:t>CUDA</a:t>
            </a:r>
            <a:r>
              <a:rPr lang="ru-RU" b="1" dirty="0" smtClean="0"/>
              <a:t> С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ru-RU" dirty="0" smtClean="0"/>
              <a:t>Встроенные переменные</a:t>
            </a:r>
            <a:endParaRPr lang="en-US" dirty="0" smtClean="0"/>
          </a:p>
        </p:txBody>
      </p:sp>
      <p:sp>
        <p:nvSpPr>
          <p:cNvPr id="25603" name="Content Placeholder 3"/>
          <p:cNvSpPr>
            <a:spLocks noGrp="1"/>
          </p:cNvSpPr>
          <p:nvPr>
            <p:ph idx="1"/>
          </p:nvPr>
        </p:nvSpPr>
        <p:spPr>
          <a:xfrm>
            <a:off x="736600" y="1600200"/>
            <a:ext cx="8178800" cy="70485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Сравним </a:t>
            </a:r>
            <a:r>
              <a:rPr lang="en-US" dirty="0" smtClean="0"/>
              <a:t>CPU </a:t>
            </a:r>
            <a:r>
              <a:rPr lang="en-US" dirty="0" err="1" smtClean="0"/>
              <a:t>vs</a:t>
            </a:r>
            <a:r>
              <a:rPr lang="en-US" dirty="0" smtClean="0"/>
              <a:t> CUDA</a:t>
            </a:r>
            <a:r>
              <a:rPr lang="ru-RU" dirty="0" smtClean="0"/>
              <a:t> С</a:t>
            </a:r>
            <a:r>
              <a:rPr lang="en-US" dirty="0" smtClean="0"/>
              <a:t> </a:t>
            </a:r>
            <a:r>
              <a:rPr lang="ru-RU" dirty="0" smtClean="0"/>
              <a:t>код</a:t>
            </a:r>
            <a:r>
              <a:rPr lang="en-US" dirty="0" smtClean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4572000"/>
            <a:ext cx="80010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>
                <a:solidFill>
                  <a:srgbClr val="0000FF"/>
                </a:solidFill>
                <a:latin typeface="Courier New" pitchFamily="49" charset="0"/>
              </a:rPr>
              <a:t>__global__ void</a:t>
            </a: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 incKernel ( </a:t>
            </a:r>
            <a:r>
              <a:rPr lang="ru-RU" sz="2000" b="1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 *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d</a:t>
            </a: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ata )</a:t>
            </a: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{ </a:t>
            </a: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ru-RU" sz="2000" b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 idx = blockIdx.x * blockDim.x +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threadIdx.x; </a:t>
            </a: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d</a:t>
            </a: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ata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[idx] =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d</a:t>
            </a: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ata [idx] + 1.0f; </a:t>
            </a: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000" b="1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20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2286000"/>
            <a:ext cx="6477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 data;</a:t>
            </a:r>
          </a:p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 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data [x] = data[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+ 1.0f;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6553200" y="2133600"/>
            <a:ext cx="2590800" cy="2133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Пусть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2048</a:t>
            </a:r>
          </a:p>
          <a:p>
            <a:r>
              <a:rPr lang="ru-RU" sz="1600" dirty="0">
                <a:latin typeface="Courier New" pitchFamily="49" charset="0"/>
                <a:cs typeface="Courier New" pitchFamily="49" charset="0"/>
              </a:rPr>
              <a:t>Пусть в блоке 256 потоков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ru-RU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ru-RU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кол-во блоков = 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2048 / 256 = 8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2819400" y="4953000"/>
            <a:ext cx="1403684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Courier New" pitchFamily="49" charset="0"/>
                <a:cs typeface="Courier New" pitchFamily="49" charset="0"/>
              </a:rPr>
              <a:t>[ </a:t>
            </a:r>
            <a:r>
              <a:rPr lang="ru-RU" sz="1100">
                <a:latin typeface="Courier New" pitchFamily="49" charset="0"/>
                <a:cs typeface="Courier New" pitchFamily="49" charset="0"/>
              </a:rPr>
              <a:t>0 .. </a:t>
            </a:r>
            <a:r>
              <a:rPr lang="en-US" sz="1100">
                <a:latin typeface="Courier New" pitchFamily="49" charset="0"/>
                <a:cs typeface="Courier New" pitchFamily="49" charset="0"/>
              </a:rPr>
              <a:t>7 ]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4800600" y="4953000"/>
            <a:ext cx="1403684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Courier New" pitchFamily="49" charset="0"/>
                <a:cs typeface="Courier New" pitchFamily="49" charset="0"/>
              </a:rPr>
              <a:t>[ == 256]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6858000" y="4953000"/>
            <a:ext cx="1403684" cy="2286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100">
                <a:latin typeface="Courier New" pitchFamily="49" charset="0"/>
                <a:cs typeface="Courier New" pitchFamily="49" charset="0"/>
              </a:rPr>
              <a:t>[ </a:t>
            </a:r>
            <a:r>
              <a:rPr lang="ru-RU" sz="1100">
                <a:latin typeface="Courier New" pitchFamily="49" charset="0"/>
                <a:cs typeface="Courier New" pitchFamily="49" charset="0"/>
              </a:rPr>
              <a:t>0 .. </a:t>
            </a:r>
            <a:r>
              <a:rPr lang="en-US" sz="1100">
                <a:latin typeface="Courier New" pitchFamily="49" charset="0"/>
                <a:cs typeface="Courier New" pitchFamily="49" charset="0"/>
              </a:rPr>
              <a:t>255 ]</a:t>
            </a:r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CUDA</a:t>
            </a:r>
            <a:r>
              <a:rPr lang="ru-RU" dirty="0" smtClean="0"/>
              <a:t> С </a:t>
            </a:r>
            <a:br>
              <a:rPr lang="ru-RU" dirty="0" smtClean="0"/>
            </a:br>
            <a:r>
              <a:rPr lang="ru-RU" dirty="0" smtClean="0"/>
              <a:t>Встроенные переменные</a:t>
            </a:r>
            <a:endParaRPr lang="en-US" dirty="0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любом </a:t>
            </a:r>
            <a:r>
              <a:rPr lang="en-US" dirty="0" smtClean="0"/>
              <a:t>CUDA </a:t>
            </a:r>
            <a:r>
              <a:rPr lang="en-US" dirty="0" err="1" smtClean="0"/>
              <a:t>kernel’e</a:t>
            </a:r>
            <a:r>
              <a:rPr lang="en-US" dirty="0" smtClean="0"/>
              <a:t> </a:t>
            </a:r>
            <a:r>
              <a:rPr lang="ru-RU" dirty="0" smtClean="0"/>
              <a:t>доступны: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gridDim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uint3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blockDim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uint3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b="1" dirty="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warpSize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181600" y="5181600"/>
            <a:ext cx="3733800" cy="12192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1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dim3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– 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встроенный тип, который используется для задания размеров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kernel’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а</a:t>
            </a:r>
          </a:p>
          <a:p>
            <a:r>
              <a:rPr lang="ru-RU" sz="1800">
                <a:latin typeface="Courier New" pitchFamily="49" charset="0"/>
                <a:cs typeface="Courier New" pitchFamily="49" charset="0"/>
              </a:rPr>
              <a:t>По сути – это </a:t>
            </a:r>
            <a:r>
              <a:rPr lang="en-US" sz="180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uint3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.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CUDA</a:t>
            </a:r>
            <a:r>
              <a:rPr lang="ru-RU" dirty="0" smtClean="0"/>
              <a:t> С </a:t>
            </a:r>
            <a:br>
              <a:rPr lang="ru-RU" dirty="0" smtClean="0"/>
            </a:br>
            <a:r>
              <a:rPr lang="ru-RU" dirty="0" smtClean="0"/>
              <a:t>Директивы запуска ядра</a:t>
            </a:r>
            <a:endParaRPr lang="en-US" dirty="0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960120" y="1599848"/>
            <a:ext cx="7840980" cy="1143352"/>
          </a:xfrm>
        </p:spPr>
        <p:txBody>
          <a:bodyPr/>
          <a:lstStyle/>
          <a:p>
            <a:r>
              <a:rPr lang="ru-RU" dirty="0" smtClean="0"/>
              <a:t>Как запустить ядро с общим кол-во </a:t>
            </a:r>
            <a:r>
              <a:rPr lang="ru-RU" dirty="0" err="1" smtClean="0"/>
              <a:t>тредов</a:t>
            </a:r>
            <a:r>
              <a:rPr lang="ru-RU" dirty="0" smtClean="0"/>
              <a:t> равным </a:t>
            </a:r>
            <a:r>
              <a:rPr lang="en-US" dirty="0" err="1" smtClean="0"/>
              <a:t>nx</a:t>
            </a:r>
            <a:r>
              <a:rPr lang="en-US" dirty="0" smtClean="0"/>
              <a:t>?</a:t>
            </a:r>
            <a:endParaRPr lang="ru-RU" dirty="0" smtClean="0"/>
          </a:p>
        </p:txBody>
      </p:sp>
      <p:sp>
        <p:nvSpPr>
          <p:cNvPr id="27654" name="TextBox 6"/>
          <p:cNvSpPr txBox="1">
            <a:spLocks noChangeArrowheads="1"/>
          </p:cNvSpPr>
          <p:nvPr/>
        </p:nvSpPr>
        <p:spPr bwMode="auto">
          <a:xfrm>
            <a:off x="990600" y="2743200"/>
            <a:ext cx="8077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b="1" dirty="0">
                <a:latin typeface="Courier New" pitchFamily="49" charset="0"/>
              </a:rPr>
              <a:t>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ata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threads ( 256 );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dim3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blocks  (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/ 256 );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incKernel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&lt;&lt;&lt;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blocks, threads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 data );</a:t>
            </a:r>
          </a:p>
          <a:p>
            <a:endParaRPr lang="en-US" b="1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&lt;&lt;&lt;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угловые скобки, внутри которых задаются параметры запуска ядра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</a:t>
            </a:r>
            <a:r>
              <a:rPr lang="en-US" dirty="0" smtClean="0"/>
              <a:t>CUDA</a:t>
            </a:r>
            <a:r>
              <a:rPr lang="ru-RU" dirty="0" smtClean="0"/>
              <a:t> С </a:t>
            </a:r>
            <a:br>
              <a:rPr lang="ru-RU" dirty="0" smtClean="0"/>
            </a:br>
            <a:r>
              <a:rPr lang="ru-RU" dirty="0" smtClean="0"/>
              <a:t>Директивы запуска ядра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ru-RU" dirty="0" smtClean="0">
                <a:latin typeface="Tahoma" pitchFamily="34" charset="0"/>
              </a:rPr>
              <a:t>Общий вид команды для запуска ядра</a:t>
            </a:r>
          </a:p>
          <a:p>
            <a:pPr algn="ctr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incKernel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&lt;&lt;&lt;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bl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i="1" dirty="0" err="1" smtClean="0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400" b="1" dirty="0" smtClean="0">
                <a:latin typeface="Courier New" pitchFamily="49" charset="0"/>
              </a:rPr>
              <a:t>, </a:t>
            </a:r>
            <a:r>
              <a:rPr lang="en-US" sz="2400" b="1" i="1" dirty="0" smtClean="0">
                <a:latin typeface="Courier New" pitchFamily="49" charset="0"/>
              </a:rPr>
              <a:t>ns</a:t>
            </a:r>
            <a:r>
              <a:rPr lang="en-US" sz="2400" b="1" dirty="0" smtClean="0">
                <a:latin typeface="Courier New" pitchFamily="49" charset="0"/>
              </a:rPr>
              <a:t>, </a:t>
            </a:r>
            <a:r>
              <a:rPr lang="en-US" sz="2400" b="1" i="1" dirty="0" err="1" smtClean="0">
                <a:latin typeface="Courier New" pitchFamily="49" charset="0"/>
              </a:rPr>
              <a:t>st</a:t>
            </a:r>
            <a:r>
              <a:rPr lang="en-US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( data );</a:t>
            </a:r>
          </a:p>
          <a:p>
            <a:pPr marL="342900" indent="-342900">
              <a:spcBef>
                <a:spcPct val="20000"/>
              </a:spcBef>
            </a:pPr>
            <a:r>
              <a:rPr kumimoji="1" lang="en-US" i="1" dirty="0" smtClean="0">
                <a:latin typeface="Tahoma" pitchFamily="34" charset="0"/>
              </a:rPr>
              <a:t>bl</a:t>
            </a:r>
            <a:r>
              <a:rPr kumimoji="1" lang="en-US" dirty="0" smtClean="0">
                <a:latin typeface="Tahoma" pitchFamily="34" charset="0"/>
              </a:rPr>
              <a:t> – </a:t>
            </a:r>
            <a:r>
              <a:rPr kumimoji="1" lang="ru-RU" dirty="0" smtClean="0">
                <a:latin typeface="Tahoma" pitchFamily="34" charset="0"/>
              </a:rPr>
              <a:t>число блоков в сетке</a:t>
            </a:r>
            <a:endParaRPr kumimoji="1" lang="en-US" dirty="0" smtClean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kumimoji="1" lang="en-US" i="1" dirty="0" err="1" smtClean="0">
                <a:latin typeface="Tahoma" pitchFamily="34" charset="0"/>
              </a:rPr>
              <a:t>th</a:t>
            </a:r>
            <a:r>
              <a:rPr kumimoji="1" lang="ru-RU" dirty="0" smtClean="0">
                <a:latin typeface="Tahoma" pitchFamily="34" charset="0"/>
              </a:rPr>
              <a:t> – число нитей в сетке</a:t>
            </a:r>
            <a:endParaRPr kumimoji="1" lang="en-US" dirty="0" smtClean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kumimoji="1" lang="en-US" i="1" dirty="0" smtClean="0">
                <a:latin typeface="Tahoma" pitchFamily="34" charset="0"/>
              </a:rPr>
              <a:t>ns</a:t>
            </a:r>
            <a:r>
              <a:rPr kumimoji="1" lang="ru-RU" dirty="0" smtClean="0">
                <a:latin typeface="Tahoma" pitchFamily="34" charset="0"/>
              </a:rPr>
              <a:t> – количество дополнительной </a:t>
            </a:r>
            <a:r>
              <a:rPr kumimoji="1" lang="en-US" dirty="0" smtClean="0">
                <a:latin typeface="Tahoma" pitchFamily="34" charset="0"/>
              </a:rPr>
              <a:t>shared-</a:t>
            </a:r>
            <a:r>
              <a:rPr kumimoji="1" lang="ru-RU" dirty="0" smtClean="0">
                <a:latin typeface="Tahoma" pitchFamily="34" charset="0"/>
              </a:rPr>
              <a:t>памяти, выделяемое блоку</a:t>
            </a:r>
            <a:endParaRPr kumimoji="1" lang="en-US" dirty="0" smtClean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kumimoji="1" lang="en-US" i="1" dirty="0" err="1" smtClean="0">
                <a:latin typeface="Tahoma" pitchFamily="34" charset="0"/>
              </a:rPr>
              <a:t>st</a:t>
            </a:r>
            <a:r>
              <a:rPr kumimoji="1" lang="ru-RU" dirty="0" smtClean="0">
                <a:latin typeface="Tahoma" pitchFamily="34" charset="0"/>
              </a:rPr>
              <a:t> – поток, в котором нужно запустить ядро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Как скомпилировать </a:t>
            </a:r>
            <a:r>
              <a:rPr lang="en-US" smtClean="0"/>
              <a:t>CUDA </a:t>
            </a:r>
            <a:r>
              <a:rPr lang="ru-RU" smtClean="0"/>
              <a:t>код</a:t>
            </a:r>
            <a:endParaRPr lang="en-US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960120" y="1599848"/>
            <a:ext cx="7840980" cy="3962752"/>
          </a:xfrm>
        </p:spPr>
        <p:txBody>
          <a:bodyPr/>
          <a:lstStyle/>
          <a:p>
            <a:r>
              <a:rPr lang="en-US" sz="2800" dirty="0" smtClean="0"/>
              <a:t>NVCC – </a:t>
            </a:r>
            <a:r>
              <a:rPr lang="ru-RU" sz="2800" dirty="0" smtClean="0"/>
              <a:t>компилятор для </a:t>
            </a:r>
            <a:r>
              <a:rPr lang="en-US" sz="2800" dirty="0" smtClean="0"/>
              <a:t>CUDA</a:t>
            </a:r>
          </a:p>
          <a:p>
            <a:pPr lvl="1"/>
            <a:r>
              <a:rPr lang="ru-RU" sz="2000" dirty="0" smtClean="0"/>
              <a:t>Основными опциями команды </a:t>
            </a:r>
            <a:r>
              <a:rPr lang="ru-RU" sz="2000" b="1" dirty="0" err="1" smtClean="0"/>
              <a:t>nvcc</a:t>
            </a:r>
            <a:r>
              <a:rPr lang="ru-RU" sz="2000" dirty="0" smtClean="0"/>
              <a:t> являются:</a:t>
            </a:r>
          </a:p>
          <a:p>
            <a:pPr lvl="1"/>
            <a:r>
              <a:rPr lang="ru-RU" sz="2000" b="1" dirty="0" smtClean="0"/>
              <a:t>--</a:t>
            </a:r>
            <a:r>
              <a:rPr lang="ru-RU" sz="2000" b="1" dirty="0" err="1" smtClean="0"/>
              <a:t>use_fast_math</a:t>
            </a:r>
            <a:r>
              <a:rPr lang="ru-RU" sz="2000" dirty="0" smtClean="0"/>
              <a:t> - заменить все вызовы стандартных математических функций на их быстрые (но менее точные) аналоги</a:t>
            </a:r>
          </a:p>
          <a:p>
            <a:pPr lvl="1"/>
            <a:r>
              <a:rPr lang="ru-RU" sz="2000" b="1" dirty="0" smtClean="0"/>
              <a:t>-</a:t>
            </a:r>
            <a:r>
              <a:rPr lang="ru-RU" sz="2000" b="1" dirty="0" err="1" smtClean="0"/>
              <a:t>o</a:t>
            </a:r>
            <a:r>
              <a:rPr lang="ru-RU" sz="2000" b="1" dirty="0" smtClean="0"/>
              <a:t> &lt;</a:t>
            </a:r>
            <a:r>
              <a:rPr lang="ru-RU" sz="2000" b="1" dirty="0" err="1" smtClean="0"/>
              <a:t>outputFileName</a:t>
            </a:r>
            <a:r>
              <a:rPr lang="ru-RU" sz="2000" b="1" dirty="0" smtClean="0"/>
              <a:t>&gt;</a:t>
            </a:r>
            <a:r>
              <a:rPr lang="ru-RU" sz="2000" dirty="0" smtClean="0"/>
              <a:t> - задать имя выходного файла</a:t>
            </a:r>
          </a:p>
          <a:p>
            <a:r>
              <a:rPr lang="en-US" sz="2400" dirty="0" smtClean="0"/>
              <a:t>CUDA </a:t>
            </a:r>
            <a:r>
              <a:rPr lang="ru-RU" sz="2400" dirty="0" smtClean="0"/>
              <a:t>файлы обычно носят расширение </a:t>
            </a:r>
            <a:r>
              <a:rPr lang="en-US" sz="2400" dirty="0" smtClean="0"/>
              <a:t>.cu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en-US" smtClean="0"/>
              <a:t>CUDA “Hello World”</a:t>
            </a:r>
            <a:endParaRPr lang="ru-RU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960438" y="1295400"/>
            <a:ext cx="7840662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#define</a:t>
            </a:r>
            <a:r>
              <a:rPr lang="ru-RU" sz="1200" b="1" smtClean="0">
                <a:latin typeface="Courier New" pitchFamily="49" charset="0"/>
              </a:rPr>
              <a:t>	N	(1024*1024)		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__global__ void</a:t>
            </a:r>
            <a:r>
              <a:rPr lang="ru-RU" sz="1200" b="1" smtClean="0">
                <a:latin typeface="Courier New" pitchFamily="49" charset="0"/>
              </a:rPr>
              <a:t> kernel (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ru-RU" sz="1200" b="1" smtClean="0">
                <a:latin typeface="Courier New" pitchFamily="49" charset="0"/>
              </a:rPr>
              <a:t> * data )</a:t>
            </a:r>
            <a:endParaRPr lang="en-US" sz="12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{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 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ru-RU" sz="1200" b="1" smtClean="0">
                <a:latin typeface="Courier New" pitchFamily="49" charset="0"/>
              </a:rPr>
              <a:t>   idx = blockIdx.x * blockDim.x + threadIdx.x;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 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ru-RU" sz="1200" b="1" smtClean="0">
                <a:latin typeface="Courier New" pitchFamily="49" charset="0"/>
              </a:rPr>
              <a:t> x   = 2.0f * 3.1415926f * (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ru-RU" sz="1200" b="1" smtClean="0">
                <a:latin typeface="Courier New" pitchFamily="49" charset="0"/>
              </a:rPr>
              <a:t>) idx / (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ru-RU" sz="1200" b="1" smtClean="0">
                <a:latin typeface="Courier New" pitchFamily="49" charset="0"/>
              </a:rPr>
              <a:t>) N;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  data [idx] = sinf ( sqrtf ( x ) 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ru-RU" sz="12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ru-RU" sz="1200" b="1" smtClean="0">
                <a:latin typeface="Courier New" pitchFamily="49" charset="0"/>
              </a:rPr>
              <a:t> main (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ru-RU" sz="1200" b="1" smtClean="0">
                <a:latin typeface="Courier New" pitchFamily="49" charset="0"/>
              </a:rPr>
              <a:t> argc,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char</a:t>
            </a:r>
            <a:r>
              <a:rPr lang="ru-RU" sz="1200" b="1" smtClean="0">
                <a:latin typeface="Courier New" pitchFamily="49" charset="0"/>
              </a:rPr>
              <a:t> *  argv [] 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 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ru-RU" sz="1200" b="1" smtClean="0">
                <a:latin typeface="Courier New" pitchFamily="49" charset="0"/>
              </a:rPr>
              <a:t> a [N];	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 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ru-RU" sz="1200" b="1" smtClean="0">
                <a:latin typeface="Courier New" pitchFamily="49" charset="0"/>
              </a:rPr>
              <a:t> * dev = NULL;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  cudaMalloc ( (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ru-RU" sz="1200" b="1" smtClean="0">
                <a:latin typeface="Courier New" pitchFamily="49" charset="0"/>
              </a:rPr>
              <a:t>**)&amp;dev, N *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sizeof</a:t>
            </a:r>
            <a:r>
              <a:rPr lang="ru-RU" sz="1200" b="1" smtClean="0">
                <a:latin typeface="Courier New" pitchFamily="49" charset="0"/>
              </a:rPr>
              <a:t> (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ru-RU" sz="1200" b="1" smtClean="0">
                <a:latin typeface="Courier New" pitchFamily="49" charset="0"/>
              </a:rPr>
              <a:t> ) 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  kernel&lt;&lt;&lt;dim3(</a:t>
            </a:r>
            <a:r>
              <a:rPr lang="en-US" sz="1200" b="1" smtClean="0">
                <a:latin typeface="Courier New" pitchFamily="49" charset="0"/>
              </a:rPr>
              <a:t>(</a:t>
            </a:r>
            <a:r>
              <a:rPr lang="ru-RU" sz="1200" b="1" smtClean="0">
                <a:latin typeface="Courier New" pitchFamily="49" charset="0"/>
              </a:rPr>
              <a:t>N/512),1), dim3(512,1)&gt;&gt;&gt; ( dev 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  cudaMemcpy ( a, dev, N *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sizeof</a:t>
            </a:r>
            <a:r>
              <a:rPr lang="ru-RU" sz="1200" b="1" smtClean="0">
                <a:latin typeface="Courier New" pitchFamily="49" charset="0"/>
              </a:rPr>
              <a:t> (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ru-RU" sz="1200" b="1" smtClean="0">
                <a:latin typeface="Courier New" pitchFamily="49" charset="0"/>
              </a:rPr>
              <a:t> ), cudaMemcpyDeviceToHost 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  cudaFree   ( dev   );</a:t>
            </a:r>
            <a:endParaRPr lang="en-US" sz="12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200" b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 idx = 0; idx &lt; N; idx++)  </a:t>
            </a:r>
            <a:r>
              <a:rPr lang="pt-BR" sz="1200" b="1" smtClean="0">
                <a:latin typeface="Courier New" pitchFamily="49" charset="0"/>
                <a:cs typeface="Courier New" pitchFamily="49" charset="0"/>
              </a:rPr>
              <a:t>printf(</a:t>
            </a:r>
            <a:r>
              <a:rPr lang="pt-BR" sz="1200" b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"a[%d] = %.5f\n"</a:t>
            </a:r>
            <a:r>
              <a:rPr lang="pt-BR" sz="1200" b="1" smtClean="0">
                <a:latin typeface="Courier New" pitchFamily="49" charset="0"/>
                <a:cs typeface="Courier New" pitchFamily="49" charset="0"/>
              </a:rPr>
              <a:t>, idx, a[idx]);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  </a:t>
            </a:r>
            <a:r>
              <a:rPr lang="ru-RU" sz="1200" b="1" smtClean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ru-RU" sz="1200" b="1" smtClean="0">
                <a:latin typeface="Courier New" pitchFamily="49" charset="0"/>
              </a:rPr>
              <a:t> 0;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200" b="1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en-US" smtClean="0"/>
              <a:t>CUDA “Hello World”</a:t>
            </a:r>
            <a:endParaRPr lang="ru-RU" smtClean="0"/>
          </a:p>
        </p:txBody>
      </p:sp>
      <p:sp>
        <p:nvSpPr>
          <p:cNvPr id="37891" name="Rectangle 4"/>
          <p:cNvSpPr>
            <a:spLocks noGrp="1" noChangeArrowheads="1"/>
          </p:cNvSpPr>
          <p:nvPr>
            <p:ph idx="1"/>
          </p:nvPr>
        </p:nvSpPr>
        <p:spPr>
          <a:xfrm>
            <a:off x="960438" y="1600200"/>
            <a:ext cx="7840662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300" b="1" smtClean="0">
                <a:solidFill>
                  <a:srgbClr val="0000FF"/>
                </a:solidFill>
                <a:latin typeface="Courier New" pitchFamily="49" charset="0"/>
              </a:rPr>
              <a:t>__global__ void </a:t>
            </a:r>
            <a:r>
              <a:rPr lang="ru-RU" sz="1300" b="1" smtClean="0">
                <a:latin typeface="Courier New" pitchFamily="49" charset="0"/>
              </a:rPr>
              <a:t>kernel ( </a:t>
            </a:r>
            <a:r>
              <a:rPr lang="ru-RU" sz="1300" b="1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ru-RU" sz="1300" b="1" smtClean="0">
                <a:latin typeface="Courier New" pitchFamily="49" charset="0"/>
              </a:rPr>
              <a:t> * data )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300" b="1" smtClean="0">
                <a:latin typeface="Courier New" pitchFamily="49" charset="0"/>
              </a:rPr>
              <a:t>{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300" b="1" smtClean="0">
                <a:latin typeface="Courier New" pitchFamily="49" charset="0"/>
              </a:rPr>
              <a:t>   </a:t>
            </a:r>
            <a:r>
              <a:rPr lang="ru-RU" sz="1300" b="1" smtClean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ru-RU" sz="1300" b="1" smtClean="0">
                <a:latin typeface="Courier New" pitchFamily="49" charset="0"/>
              </a:rPr>
              <a:t> idx = blockIdx.x * blockDim.x + threadIdx.x; </a:t>
            </a:r>
            <a:r>
              <a:rPr lang="ru-RU" sz="1300" b="1" smtClean="0">
                <a:solidFill>
                  <a:schemeClr val="accent1"/>
                </a:solidFill>
                <a:latin typeface="Courier New" pitchFamily="49" charset="0"/>
              </a:rPr>
              <a:t>// номер текущей нити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300" b="1" smtClean="0">
                <a:latin typeface="Courier New" pitchFamily="49" charset="0"/>
              </a:rPr>
              <a:t>   </a:t>
            </a:r>
            <a:r>
              <a:rPr lang="ru-RU" sz="1300" b="1" smtClean="0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lang="ru-RU" sz="1300" b="1" smtClean="0">
                <a:latin typeface="Courier New" pitchFamily="49" charset="0"/>
              </a:rPr>
              <a:t> x = 2.0f * 3.1415926f * idx / N; </a:t>
            </a:r>
            <a:r>
              <a:rPr lang="ru-RU" sz="1300" b="1" smtClean="0">
                <a:solidFill>
                  <a:schemeClr val="accent1"/>
                </a:solidFill>
                <a:latin typeface="Courier New" pitchFamily="49" charset="0"/>
              </a:rPr>
              <a:t>// значение аргумента</a:t>
            </a:r>
            <a:endParaRPr lang="ru-RU" sz="13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300" b="1" smtClean="0">
                <a:latin typeface="Courier New" pitchFamily="49" charset="0"/>
              </a:rPr>
              <a:t>   data [idx] = sinf ( sqrtf ( x ) );	 </a:t>
            </a:r>
            <a:r>
              <a:rPr lang="ru-RU" sz="1300" b="1" smtClean="0">
                <a:solidFill>
                  <a:schemeClr val="accent1"/>
                </a:solidFill>
                <a:latin typeface="Courier New" pitchFamily="49" charset="0"/>
              </a:rPr>
              <a:t>// найти значение и записать в массив</a:t>
            </a:r>
            <a:endParaRPr lang="en-US" sz="1300" b="1" smtClean="0">
              <a:solidFill>
                <a:schemeClr val="accent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ru-RU" sz="1300" b="1" smtClean="0">
                <a:latin typeface="Courier New" pitchFamily="49" charset="0"/>
              </a:rPr>
              <a:t>}</a:t>
            </a:r>
            <a:endParaRPr lang="ru-RU" sz="1300" b="1" smtClean="0">
              <a:solidFill>
                <a:srgbClr val="00B05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ru-RU" sz="1300" b="1" smtClean="0">
              <a:latin typeface="Courier New" pitchFamily="49" charset="0"/>
            </a:endParaRP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990600" y="3429000"/>
            <a:ext cx="7772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kumimoji="1" lang="en-US">
                <a:latin typeface="Tahoma" pitchFamily="34" charset="0"/>
              </a:rPr>
              <a:t>Для каждого элемента массива (всего N)</a:t>
            </a:r>
            <a:r>
              <a:rPr kumimoji="1" lang="ru-RU">
                <a:latin typeface="Tahoma" pitchFamily="34" charset="0"/>
              </a:rPr>
              <a:t> запускается отдельная нить, вычисляющая требуемое значение.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</a:pPr>
            <a:r>
              <a:rPr kumimoji="1" lang="ru-RU">
                <a:latin typeface="Tahoma" pitchFamily="34" charset="0"/>
              </a:rPr>
              <a:t>Каждая нить обладает уникальным </a:t>
            </a:r>
            <a:r>
              <a:rPr kumimoji="1" lang="en-US">
                <a:latin typeface="Tahoma" pitchFamily="34" charset="0"/>
              </a:rPr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CUDA “Hello World”</a:t>
            </a:r>
            <a:endParaRPr lang="ru-RU" smtClean="0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838200" y="2133600"/>
            <a:ext cx="8305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 err="1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kumimoji="1" lang="ru-RU" sz="1300" b="1" dirty="0">
                <a:latin typeface="Courier New" pitchFamily="49" charset="0"/>
              </a:rPr>
              <a:t>   </a:t>
            </a:r>
            <a:r>
              <a:rPr kumimoji="1" lang="ru-RU" sz="1300" b="1" dirty="0" err="1">
                <a:latin typeface="Courier New" pitchFamily="49" charset="0"/>
              </a:rPr>
              <a:t>a</a:t>
            </a:r>
            <a:r>
              <a:rPr kumimoji="1" lang="ru-RU" sz="1300" b="1" dirty="0">
                <a:latin typeface="Courier New" pitchFamily="49" charset="0"/>
              </a:rPr>
              <a:t> [N];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 err="1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kumimoji="1" lang="ru-RU" sz="1300" b="1" dirty="0">
                <a:latin typeface="Courier New" pitchFamily="49" charset="0"/>
              </a:rPr>
              <a:t> * </a:t>
            </a:r>
            <a:r>
              <a:rPr kumimoji="1" lang="ru-RU" sz="1300" b="1" dirty="0" err="1">
                <a:latin typeface="Courier New" pitchFamily="49" charset="0"/>
              </a:rPr>
              <a:t>dev</a:t>
            </a:r>
            <a:r>
              <a:rPr kumimoji="1" lang="ru-RU" sz="1300" b="1" dirty="0">
                <a:latin typeface="Courier New" pitchFamily="49" charset="0"/>
              </a:rPr>
              <a:t> = NULL;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endParaRPr kumimoji="1" lang="ru-RU" sz="1300" b="1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>
                <a:solidFill>
                  <a:srgbClr val="00B050"/>
                </a:solidFill>
                <a:latin typeface="Courier New" pitchFamily="49" charset="0"/>
              </a:rPr>
              <a:t>			</a:t>
            </a:r>
            <a:r>
              <a:rPr kumimoji="1" lang="ru-RU" sz="1300" b="1" dirty="0">
                <a:solidFill>
                  <a:schemeClr val="accent1"/>
                </a:solidFill>
                <a:latin typeface="Courier New" pitchFamily="49" charset="0"/>
              </a:rPr>
              <a:t>// выделить память на </a:t>
            </a:r>
            <a:r>
              <a:rPr kumimoji="1" lang="en-US" sz="1300" b="1" dirty="0">
                <a:solidFill>
                  <a:schemeClr val="accent1"/>
                </a:solidFill>
                <a:latin typeface="Courier New" pitchFamily="49" charset="0"/>
              </a:rPr>
              <a:t>GPU </a:t>
            </a:r>
            <a:r>
              <a:rPr kumimoji="1" lang="en-US" sz="1300" b="1" dirty="0" err="1">
                <a:solidFill>
                  <a:schemeClr val="accent1"/>
                </a:solidFill>
                <a:latin typeface="Courier New" pitchFamily="49" charset="0"/>
              </a:rPr>
              <a:t>под</a:t>
            </a:r>
            <a:r>
              <a:rPr kumimoji="1" lang="en-US" sz="1300" b="1" dirty="0">
                <a:solidFill>
                  <a:schemeClr val="accent1"/>
                </a:solidFill>
                <a:latin typeface="Courier New" pitchFamily="49" charset="0"/>
              </a:rPr>
              <a:t> N</a:t>
            </a:r>
            <a:r>
              <a:rPr kumimoji="1" lang="ru-RU" sz="1300" b="1" dirty="0">
                <a:solidFill>
                  <a:schemeClr val="accent1"/>
                </a:solidFill>
                <a:latin typeface="Courier New" pitchFamily="49" charset="0"/>
              </a:rPr>
              <a:t> элементов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 err="1">
                <a:latin typeface="Courier New" pitchFamily="49" charset="0"/>
              </a:rPr>
              <a:t>cudaMalloc</a:t>
            </a:r>
            <a:r>
              <a:rPr kumimoji="1" lang="ru-RU" sz="1300" b="1" dirty="0">
                <a:latin typeface="Courier New" pitchFamily="49" charset="0"/>
              </a:rPr>
              <a:t> ( (</a:t>
            </a:r>
            <a:r>
              <a:rPr kumimoji="1" lang="ru-RU" sz="1300" b="1" dirty="0" err="1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kumimoji="1" lang="ru-RU" sz="1300" b="1" dirty="0">
                <a:latin typeface="Courier New" pitchFamily="49" charset="0"/>
              </a:rPr>
              <a:t>**)&amp;</a:t>
            </a:r>
            <a:r>
              <a:rPr kumimoji="1" lang="ru-RU" sz="1300" b="1" dirty="0" err="1">
                <a:latin typeface="Courier New" pitchFamily="49" charset="0"/>
              </a:rPr>
              <a:t>dev</a:t>
            </a:r>
            <a:r>
              <a:rPr kumimoji="1" lang="ru-RU" sz="1300" b="1" dirty="0">
                <a:latin typeface="Courier New" pitchFamily="49" charset="0"/>
              </a:rPr>
              <a:t>, N * </a:t>
            </a:r>
            <a:r>
              <a:rPr kumimoji="1" lang="ru-RU" sz="1300" b="1" dirty="0" err="1">
                <a:solidFill>
                  <a:srgbClr val="0000FF"/>
                </a:solidFill>
                <a:latin typeface="Courier New" pitchFamily="49" charset="0"/>
              </a:rPr>
              <a:t>sizeof</a:t>
            </a:r>
            <a:r>
              <a:rPr kumimoji="1" lang="ru-RU" sz="1300" b="1" dirty="0">
                <a:latin typeface="Courier New" pitchFamily="49" charset="0"/>
              </a:rPr>
              <a:t> ( </a:t>
            </a:r>
            <a:r>
              <a:rPr kumimoji="1" lang="ru-RU" sz="1300" b="1" dirty="0" err="1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kumimoji="1" lang="ru-RU" sz="1300" b="1" dirty="0">
                <a:latin typeface="Courier New" pitchFamily="49" charset="0"/>
              </a:rPr>
              <a:t> ) 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endParaRPr kumimoji="1" lang="ru-RU" sz="1300" b="1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>
                <a:solidFill>
                  <a:srgbClr val="00B050"/>
                </a:solidFill>
                <a:latin typeface="Courier New" pitchFamily="49" charset="0"/>
              </a:rPr>
              <a:t>			</a:t>
            </a:r>
            <a:r>
              <a:rPr kumimoji="1" lang="ru-RU" sz="1300" b="1" dirty="0">
                <a:solidFill>
                  <a:schemeClr val="accent1"/>
                </a:solidFill>
                <a:latin typeface="Courier New" pitchFamily="49" charset="0"/>
              </a:rPr>
              <a:t>// запустить </a:t>
            </a:r>
            <a:r>
              <a:rPr kumimoji="1" lang="en-US" sz="1300" b="1" dirty="0">
                <a:solidFill>
                  <a:schemeClr val="accent1"/>
                </a:solidFill>
                <a:latin typeface="Courier New" pitchFamily="49" charset="0"/>
              </a:rPr>
              <a:t>N</a:t>
            </a:r>
            <a:r>
              <a:rPr kumimoji="1" lang="ru-RU" sz="1300" b="1" dirty="0">
                <a:solidFill>
                  <a:schemeClr val="accent1"/>
                </a:solidFill>
                <a:latin typeface="Courier New" pitchFamily="49" charset="0"/>
              </a:rPr>
              <a:t> нитей блоками по 512 нитей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>
                <a:solidFill>
                  <a:schemeClr val="accent1"/>
                </a:solidFill>
                <a:latin typeface="Courier New" pitchFamily="49" charset="0"/>
              </a:rPr>
              <a:t>			// выполняемая на нити функция - </a:t>
            </a:r>
            <a:r>
              <a:rPr kumimoji="1" lang="en-US" sz="1300" b="1" dirty="0">
                <a:solidFill>
                  <a:schemeClr val="accent1"/>
                </a:solidFill>
                <a:latin typeface="Courier New" pitchFamily="49" charset="0"/>
              </a:rPr>
              <a:t>kernel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en-US" sz="1300" b="1" dirty="0">
                <a:solidFill>
                  <a:schemeClr val="accent1"/>
                </a:solidFill>
                <a:latin typeface="Courier New" pitchFamily="49" charset="0"/>
              </a:rPr>
              <a:t>			// </a:t>
            </a:r>
            <a:r>
              <a:rPr kumimoji="1" lang="ru-RU" sz="1300" b="1" dirty="0">
                <a:solidFill>
                  <a:schemeClr val="accent1"/>
                </a:solidFill>
                <a:latin typeface="Courier New" pitchFamily="49" charset="0"/>
              </a:rPr>
              <a:t>массив данных - </a:t>
            </a:r>
            <a:r>
              <a:rPr kumimoji="1" lang="en-US" sz="1300" b="1" dirty="0">
                <a:solidFill>
                  <a:schemeClr val="accent1"/>
                </a:solidFill>
                <a:latin typeface="Courier New" pitchFamily="49" charset="0"/>
              </a:rPr>
              <a:t>dev</a:t>
            </a:r>
            <a:endParaRPr kumimoji="1" lang="ru-RU" sz="1300" b="1" dirty="0">
              <a:solidFill>
                <a:schemeClr val="accent1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 err="1">
                <a:latin typeface="Courier New" pitchFamily="49" charset="0"/>
              </a:rPr>
              <a:t>kernel</a:t>
            </a:r>
            <a:r>
              <a:rPr kumimoji="1" lang="ru-RU" sz="1300" b="1" dirty="0">
                <a:latin typeface="Courier New" pitchFamily="49" charset="0"/>
              </a:rPr>
              <a:t>&lt;&lt;&lt;dim3</a:t>
            </a:r>
            <a:r>
              <a:rPr kumimoji="1" lang="en-US" sz="1300" b="1" dirty="0">
                <a:latin typeface="Courier New" pitchFamily="49" charset="0"/>
              </a:rPr>
              <a:t>(</a:t>
            </a:r>
            <a:r>
              <a:rPr kumimoji="1" lang="ru-RU" sz="1300" b="1" dirty="0">
                <a:latin typeface="Courier New" pitchFamily="49" charset="0"/>
              </a:rPr>
              <a:t>(N/512),1), dim3(512,1)&gt;&gt;&gt; ( </a:t>
            </a:r>
            <a:r>
              <a:rPr kumimoji="1" lang="ru-RU" sz="1300" b="1" dirty="0" err="1">
                <a:latin typeface="Courier New" pitchFamily="49" charset="0"/>
              </a:rPr>
              <a:t>dev</a:t>
            </a:r>
            <a:r>
              <a:rPr kumimoji="1" lang="ru-RU" sz="1300" b="1" dirty="0">
                <a:latin typeface="Courier New" pitchFamily="49" charset="0"/>
              </a:rPr>
              <a:t> 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endParaRPr kumimoji="1" lang="ru-RU" sz="1300" b="1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>
                <a:solidFill>
                  <a:srgbClr val="00B050"/>
                </a:solidFill>
                <a:latin typeface="Courier New" pitchFamily="49" charset="0"/>
              </a:rPr>
              <a:t>			</a:t>
            </a:r>
            <a:r>
              <a:rPr kumimoji="1" lang="ru-RU" sz="1300" b="1" dirty="0">
                <a:solidFill>
                  <a:schemeClr val="accent1"/>
                </a:solidFill>
                <a:latin typeface="Courier New" pitchFamily="49" charset="0"/>
              </a:rPr>
              <a:t>// скопировать результаты из памяти </a:t>
            </a:r>
            <a:r>
              <a:rPr kumimoji="1" lang="en-US" sz="1300" b="1" dirty="0">
                <a:solidFill>
                  <a:schemeClr val="accent1"/>
                </a:solidFill>
                <a:latin typeface="Courier New" pitchFamily="49" charset="0"/>
              </a:rPr>
              <a:t>GPU (DRAM)</a:t>
            </a:r>
            <a:r>
              <a:rPr kumimoji="1" lang="ru-RU" sz="1300" b="1" dirty="0">
                <a:solidFill>
                  <a:schemeClr val="accent1"/>
                </a:solidFill>
                <a:latin typeface="Courier New" pitchFamily="49" charset="0"/>
              </a:rPr>
              <a:t> в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>
                <a:solidFill>
                  <a:schemeClr val="accent1"/>
                </a:solidFill>
                <a:latin typeface="Courier New" pitchFamily="49" charset="0"/>
              </a:rPr>
              <a:t>			// память </a:t>
            </a:r>
            <a:r>
              <a:rPr kumimoji="1" lang="en-US" sz="1300" b="1" dirty="0">
                <a:solidFill>
                  <a:schemeClr val="accent1"/>
                </a:solidFill>
                <a:latin typeface="Courier New" pitchFamily="49" charset="0"/>
              </a:rPr>
              <a:t>CPU (N </a:t>
            </a:r>
            <a:r>
              <a:rPr kumimoji="1" lang="ru-RU" sz="1300" b="1" dirty="0">
                <a:solidFill>
                  <a:schemeClr val="accent1"/>
                </a:solidFill>
                <a:latin typeface="Courier New" pitchFamily="49" charset="0"/>
              </a:rPr>
              <a:t>элементов</a:t>
            </a:r>
            <a:r>
              <a:rPr kumimoji="1" lang="en-US" sz="1300" b="1" dirty="0">
                <a:solidFill>
                  <a:schemeClr val="accent1"/>
                </a:solidFill>
                <a:latin typeface="Courier New" pitchFamily="49" charset="0"/>
              </a:rPr>
              <a:t>)</a:t>
            </a:r>
            <a:endParaRPr kumimoji="1" lang="ru-RU" sz="1300" b="1" dirty="0">
              <a:solidFill>
                <a:schemeClr val="accent1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 err="1">
                <a:latin typeface="Courier New" pitchFamily="49" charset="0"/>
              </a:rPr>
              <a:t>cudaMemcpy</a:t>
            </a:r>
            <a:r>
              <a:rPr kumimoji="1" lang="ru-RU" sz="1300" b="1" dirty="0">
                <a:latin typeface="Courier New" pitchFamily="49" charset="0"/>
              </a:rPr>
              <a:t> ( </a:t>
            </a:r>
            <a:r>
              <a:rPr kumimoji="1" lang="ru-RU" sz="1300" b="1" dirty="0" err="1">
                <a:latin typeface="Courier New" pitchFamily="49" charset="0"/>
              </a:rPr>
              <a:t>a</a:t>
            </a:r>
            <a:r>
              <a:rPr kumimoji="1" lang="ru-RU" sz="1300" b="1" dirty="0">
                <a:latin typeface="Courier New" pitchFamily="49" charset="0"/>
              </a:rPr>
              <a:t>, </a:t>
            </a:r>
            <a:r>
              <a:rPr kumimoji="1" lang="ru-RU" sz="1300" b="1" dirty="0" err="1">
                <a:latin typeface="Courier New" pitchFamily="49" charset="0"/>
              </a:rPr>
              <a:t>dev</a:t>
            </a:r>
            <a:r>
              <a:rPr kumimoji="1" lang="ru-RU" sz="1300" b="1" dirty="0">
                <a:latin typeface="Courier New" pitchFamily="49" charset="0"/>
              </a:rPr>
              <a:t>, N * </a:t>
            </a:r>
            <a:r>
              <a:rPr kumimoji="1" lang="ru-RU" sz="1300" b="1" dirty="0" err="1">
                <a:solidFill>
                  <a:srgbClr val="0000FF"/>
                </a:solidFill>
                <a:latin typeface="Courier New" pitchFamily="49" charset="0"/>
              </a:rPr>
              <a:t>sizeof</a:t>
            </a:r>
            <a:r>
              <a:rPr kumimoji="1" lang="ru-RU" sz="1300" b="1" dirty="0">
                <a:latin typeface="Courier New" pitchFamily="49" charset="0"/>
              </a:rPr>
              <a:t> ( </a:t>
            </a:r>
            <a:r>
              <a:rPr kumimoji="1" lang="ru-RU" sz="1300" b="1" dirty="0" err="1">
                <a:solidFill>
                  <a:srgbClr val="0000FF"/>
                </a:solidFill>
                <a:latin typeface="Courier New" pitchFamily="49" charset="0"/>
              </a:rPr>
              <a:t>float</a:t>
            </a:r>
            <a:r>
              <a:rPr kumimoji="1" lang="ru-RU" sz="1300" b="1" dirty="0">
                <a:latin typeface="Courier New" pitchFamily="49" charset="0"/>
              </a:rPr>
              <a:t> ), </a:t>
            </a:r>
            <a:r>
              <a:rPr kumimoji="1" lang="ru-RU" sz="1300" b="1" dirty="0" err="1">
                <a:latin typeface="Courier New" pitchFamily="49" charset="0"/>
              </a:rPr>
              <a:t>cudaMemcpyDeviceToHost</a:t>
            </a:r>
            <a:r>
              <a:rPr kumimoji="1" lang="ru-RU" sz="1300" b="1" dirty="0">
                <a:latin typeface="Courier New" pitchFamily="49" charset="0"/>
              </a:rPr>
              <a:t> 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endParaRPr kumimoji="1" lang="ru-RU" sz="1300" b="1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>
                <a:latin typeface="Courier New" pitchFamily="49" charset="0"/>
              </a:rPr>
              <a:t>			</a:t>
            </a:r>
            <a:r>
              <a:rPr kumimoji="1" lang="ru-RU" sz="1300" b="1" dirty="0">
                <a:solidFill>
                  <a:schemeClr val="accent1"/>
                </a:solidFill>
                <a:latin typeface="Courier New" pitchFamily="49" charset="0"/>
              </a:rPr>
              <a:t>// освободить память </a:t>
            </a:r>
            <a:r>
              <a:rPr kumimoji="1" lang="en-US" sz="1300" b="1" dirty="0">
                <a:solidFill>
                  <a:schemeClr val="accent1"/>
                </a:solidFill>
                <a:latin typeface="Courier New" pitchFamily="49" charset="0"/>
              </a:rPr>
              <a:t>GPU</a:t>
            </a:r>
            <a:endParaRPr kumimoji="1" lang="ru-RU" sz="1300" b="1" dirty="0">
              <a:solidFill>
                <a:schemeClr val="accent1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None/>
            </a:pPr>
            <a:r>
              <a:rPr kumimoji="1" lang="ru-RU" sz="1300" b="1" dirty="0" err="1">
                <a:latin typeface="Courier New" pitchFamily="49" charset="0"/>
              </a:rPr>
              <a:t>cudaFree</a:t>
            </a:r>
            <a:r>
              <a:rPr kumimoji="1" lang="ru-RU" sz="1300" b="1" dirty="0">
                <a:latin typeface="Courier New" pitchFamily="49" charset="0"/>
              </a:rPr>
              <a:t>   ( </a:t>
            </a:r>
            <a:r>
              <a:rPr kumimoji="1" lang="ru-RU" sz="1300" b="1" dirty="0" err="1">
                <a:latin typeface="Courier New" pitchFamily="49" charset="0"/>
              </a:rPr>
              <a:t>dev</a:t>
            </a:r>
            <a:r>
              <a:rPr kumimoji="1" lang="ru-RU" sz="1300" b="1" dirty="0">
                <a:latin typeface="Courier New" pitchFamily="49" charset="0"/>
              </a:rPr>
              <a:t>  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Существующие архитектуры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Классификация 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CUDA</a:t>
            </a:r>
            <a:endParaRPr lang="ru-RU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sz="2400" dirty="0" smtClean="0"/>
              <a:t>Несколько слов о курсе</a:t>
            </a:r>
          </a:p>
          <a:p>
            <a:pPr lvl="1"/>
            <a:r>
              <a:rPr lang="ru-RU" sz="2000" dirty="0" smtClean="0"/>
              <a:t>Отчетность по курсу</a:t>
            </a:r>
          </a:p>
          <a:p>
            <a:pPr lvl="1"/>
            <a:r>
              <a:rPr lang="ru-RU" sz="2000" dirty="0" smtClean="0"/>
              <a:t>Ресурсы нашего курса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Дополнительные слайды</a:t>
            </a:r>
          </a:p>
          <a:p>
            <a:endParaRPr lang="en-US" sz="2400" dirty="0" smtClean="0"/>
          </a:p>
          <a:p>
            <a:pPr lvl="1"/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Несколько слов о курсе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Математический спецкурс</a:t>
            </a:r>
          </a:p>
          <a:p>
            <a:pPr eaLnBrk="1" hangingPunct="1"/>
            <a:r>
              <a:rPr lang="ru-RU" dirty="0" smtClean="0"/>
              <a:t>5 семинарский занятий</a:t>
            </a:r>
          </a:p>
          <a:p>
            <a:pPr lvl="1" eaLnBrk="1" hangingPunct="1"/>
            <a:r>
              <a:rPr lang="ru-RU" dirty="0" smtClean="0"/>
              <a:t>Раз в две недели</a:t>
            </a:r>
          </a:p>
          <a:p>
            <a:pPr lvl="1" eaLnBrk="1" hangingPunct="1"/>
            <a:r>
              <a:rPr lang="ru-RU" dirty="0" smtClean="0"/>
              <a:t>Цель занятий</a:t>
            </a:r>
            <a:r>
              <a:rPr lang="en-US" dirty="0" smtClean="0"/>
              <a:t>:</a:t>
            </a:r>
          </a:p>
          <a:p>
            <a:pPr lvl="2" eaLnBrk="1" hangingPunct="1"/>
            <a:r>
              <a:rPr lang="ru-RU" dirty="0" smtClean="0"/>
              <a:t> Начать быстро программировать на </a:t>
            </a:r>
            <a:r>
              <a:rPr lang="en-US" dirty="0" smtClean="0"/>
              <a:t>CUDA</a:t>
            </a:r>
          </a:p>
          <a:p>
            <a:pPr lvl="2" eaLnBrk="1" hangingPunct="1"/>
            <a:r>
              <a:rPr lang="ru-RU" dirty="0" smtClean="0"/>
              <a:t> Написать и сдать практические задания</a:t>
            </a:r>
          </a:p>
          <a:p>
            <a:pPr lvl="1" eaLnBrk="1" hangingPunct="1"/>
            <a:r>
              <a:rPr lang="ru-RU" dirty="0" smtClean="0"/>
              <a:t>На удаленной машине </a:t>
            </a:r>
            <a:r>
              <a:rPr lang="en-US" dirty="0" smtClean="0"/>
              <a:t>*nix</a:t>
            </a:r>
            <a:endParaRPr lang="ru-RU" dirty="0" smtClean="0"/>
          </a:p>
          <a:p>
            <a:pPr lvl="2" eaLnBrk="1" hangingPunct="1"/>
            <a:r>
              <a:rPr lang="ru-RU" dirty="0" smtClean="0"/>
              <a:t>Тренеруйте </a:t>
            </a:r>
            <a:r>
              <a:rPr lang="en-US" dirty="0" smtClean="0"/>
              <a:t>shell-skill</a:t>
            </a:r>
            <a:endParaRPr lang="ru-RU" dirty="0" smtClean="0"/>
          </a:p>
          <a:p>
            <a:pPr eaLnBrk="1" hangingPunct="1"/>
            <a:r>
              <a:rPr lang="ru-RU" dirty="0" smtClean="0"/>
              <a:t> 5 практических заданий</a:t>
            </a:r>
            <a:endParaRPr lang="en-US" dirty="0" smtClean="0"/>
          </a:p>
        </p:txBody>
      </p:sp>
      <p:pic>
        <p:nvPicPr>
          <p:cNvPr id="70658" name="Picture 2" descr="E:\Tesla.Parallel.RU\msu-cuda-course-dev\2011\Lectures\L1-14022011\LinuxPengui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4750" y="4800600"/>
            <a:ext cx="1060450" cy="11620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ru-RU" dirty="0" smtClean="0"/>
              <a:t>Существующие многоядерные системы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/>
          <a:lstStyle/>
          <a:p>
            <a:pPr eaLnBrk="1" hangingPunct="1"/>
            <a:r>
              <a:rPr lang="ru-RU" dirty="0" smtClean="0"/>
              <a:t>Повышение быстродействия следует ждать от параллельности.</a:t>
            </a:r>
          </a:p>
          <a:p>
            <a:pPr eaLnBrk="1" hangingPunct="1"/>
            <a:r>
              <a:rPr lang="en-US" dirty="0" smtClean="0"/>
              <a:t>CPU </a:t>
            </a:r>
            <a:r>
              <a:rPr lang="ru-RU" dirty="0" smtClean="0"/>
              <a:t>используют параллельную обработку для повышения производительности</a:t>
            </a:r>
            <a:endParaRPr lang="en-US" dirty="0" smtClean="0"/>
          </a:p>
          <a:p>
            <a:pPr lvl="1" eaLnBrk="1" hangingPunct="1"/>
            <a:r>
              <a:rPr lang="en-US" dirty="0" smtClean="0"/>
              <a:t> </a:t>
            </a:r>
            <a:r>
              <a:rPr lang="ru-RU" dirty="0" smtClean="0"/>
              <a:t>Конвейер</a:t>
            </a:r>
            <a:endParaRPr lang="en-US" dirty="0" smtClean="0"/>
          </a:p>
          <a:p>
            <a:pPr lvl="1" eaLnBrk="1" hangingPunct="1"/>
            <a:r>
              <a:rPr lang="en-US" dirty="0" smtClean="0"/>
              <a:t> Multithreading</a:t>
            </a:r>
          </a:p>
          <a:p>
            <a:pPr lvl="1" eaLnBrk="1" hangingPunct="1"/>
            <a:r>
              <a:rPr lang="en-US" dirty="0" smtClean="0"/>
              <a:t> SSE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smtClean="0"/>
              <a:t>Отчетность по курсу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 smtClean="0"/>
              <a:t>5 практических заданий</a:t>
            </a:r>
          </a:p>
          <a:p>
            <a:pPr lvl="1" eaLnBrk="1" hangingPunct="1"/>
            <a:r>
              <a:rPr lang="ru-RU" sz="2400" dirty="0" smtClean="0"/>
              <a:t> Задания сдаются на семинаре</a:t>
            </a:r>
          </a:p>
          <a:p>
            <a:pPr lvl="1" eaLnBrk="1" hangingPunct="1"/>
            <a:r>
              <a:rPr lang="ru-RU" sz="2400" dirty="0" smtClean="0"/>
              <a:t> Либо по почте </a:t>
            </a:r>
            <a:endParaRPr lang="en-US" sz="2400" dirty="0" smtClean="0"/>
          </a:p>
          <a:p>
            <a:pPr lvl="2" eaLnBrk="1" hangingPunct="1"/>
            <a:r>
              <a:rPr lang="ru-RU" sz="2000" dirty="0" smtClean="0"/>
              <a:t>с темой </a:t>
            </a:r>
            <a:r>
              <a:rPr lang="en-US" sz="2000" b="1" dirty="0" smtClean="0">
                <a:latin typeface="Courier"/>
              </a:rPr>
              <a:t>CUDA Assignment #</a:t>
            </a:r>
            <a:endParaRPr lang="ru-RU" sz="2000" b="1" dirty="0" smtClean="0">
              <a:latin typeface="Courier"/>
            </a:endParaRPr>
          </a:p>
          <a:p>
            <a:pPr lvl="2" eaLnBrk="1" hangingPunct="1"/>
            <a:r>
              <a:rPr lang="ru-RU" sz="2000" dirty="0" smtClean="0"/>
              <a:t>В течении недели с момента публикации</a:t>
            </a:r>
            <a:endParaRPr lang="en-US" sz="2000" dirty="0" smtClean="0"/>
          </a:p>
          <a:p>
            <a:pPr lvl="1" eaLnBrk="1" hangingPunct="1"/>
            <a:r>
              <a:rPr lang="ru-RU" sz="2400" dirty="0" smtClean="0"/>
              <a:t>Если у вас не получается – дайте нам знать</a:t>
            </a:r>
          </a:p>
          <a:p>
            <a:pPr lvl="2" eaLnBrk="1" hangingPunct="1"/>
            <a:r>
              <a:rPr lang="ru-RU" sz="2000" b="1" dirty="0" smtClean="0">
                <a:solidFill>
                  <a:srgbClr val="FF0000"/>
                </a:solidFill>
              </a:rPr>
              <a:t>Заранее</a:t>
            </a:r>
          </a:p>
          <a:p>
            <a:pPr eaLnBrk="1" hangingPunct="1"/>
            <a:r>
              <a:rPr lang="ru-RU" sz="2800" dirty="0" smtClean="0"/>
              <a:t>Альтернатива</a:t>
            </a:r>
          </a:p>
          <a:p>
            <a:pPr lvl="1" eaLnBrk="1" hangingPunct="1"/>
            <a:r>
              <a:rPr lang="ru-RU" sz="2400" dirty="0" smtClean="0"/>
              <a:t> Дайте нам знать</a:t>
            </a:r>
            <a:endParaRPr lang="en-US" sz="2400" dirty="0" smtClean="0"/>
          </a:p>
          <a:p>
            <a:pPr lvl="2" eaLnBrk="1" hangingPunct="1"/>
            <a:r>
              <a:rPr lang="ru-RU" sz="2000" b="1" dirty="0" smtClean="0">
                <a:solidFill>
                  <a:srgbClr val="FF0000"/>
                </a:solidFill>
              </a:rPr>
              <a:t>Заранее</a:t>
            </a:r>
          </a:p>
        </p:txBody>
      </p:sp>
      <p:pic>
        <p:nvPicPr>
          <p:cNvPr id="28674" name="Picture 2" descr="E:\Tesla.Parallel.RU\msu-cuda-course-dev\2011\Lectures\L1-14022011\gmail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962400" y="2667000"/>
            <a:ext cx="1177387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ая прямоугольная выноска 6"/>
          <p:cNvSpPr/>
          <p:nvPr/>
        </p:nvSpPr>
        <p:spPr>
          <a:xfrm>
            <a:off x="6705600" y="3124200"/>
            <a:ext cx="1905000" cy="1222248"/>
          </a:xfrm>
          <a:prstGeom prst="wedgeRoundRectCallout">
            <a:avLst>
              <a:gd name="adj1" fmla="val -1726"/>
              <a:gd name="adj2" fmla="val 89069"/>
              <a:gd name="adj3" fmla="val 16667"/>
            </a:avLst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Недвусмысленный намек от </a:t>
            </a:r>
            <a:r>
              <a:rPr lang="ru-RU" sz="1400" dirty="0" err="1" smtClean="0"/>
              <a:t>кэпа</a:t>
            </a:r>
            <a:endParaRPr lang="ru-RU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Отчетность по курсу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60120" y="1599848"/>
            <a:ext cx="5974080" cy="4531360"/>
          </a:xfrm>
        </p:spPr>
        <p:txBody>
          <a:bodyPr/>
          <a:lstStyle/>
          <a:p>
            <a:r>
              <a:rPr lang="ru-RU" dirty="0" smtClean="0"/>
              <a:t>Если тема </a:t>
            </a:r>
            <a:r>
              <a:rPr lang="en-US" dirty="0" smtClean="0"/>
              <a:t>email </a:t>
            </a:r>
            <a:r>
              <a:rPr lang="ru-RU" dirty="0" smtClean="0"/>
              <a:t>отличается от </a:t>
            </a:r>
            <a:r>
              <a:rPr lang="en-US" b="1" dirty="0" smtClean="0">
                <a:latin typeface="Courier"/>
              </a:rPr>
              <a:t>CUDA Assignment #</a:t>
            </a:r>
            <a:endParaRPr lang="ru-RU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MINOR FAIL</a:t>
            </a:r>
          </a:p>
          <a:p>
            <a:r>
              <a:rPr lang="ru-RU" dirty="0" smtClean="0"/>
              <a:t>Если ваш код не собирается или не запускается</a:t>
            </a:r>
          </a:p>
          <a:p>
            <a:pPr lvl="1"/>
            <a:r>
              <a:rPr lang="en-US" dirty="0" smtClean="0"/>
              <a:t>MAJOR FAIL</a:t>
            </a:r>
          </a:p>
          <a:p>
            <a:r>
              <a:rPr lang="ru-RU" dirty="0" smtClean="0"/>
              <a:t>Если обнаруживается дубликат</a:t>
            </a:r>
          </a:p>
          <a:p>
            <a:pPr lvl="1"/>
            <a:r>
              <a:rPr lang="en-US" b="1" dirty="0" smtClean="0"/>
              <a:t>EPIC FAIL</a:t>
            </a:r>
            <a:endParaRPr lang="ru-RU" b="1" dirty="0"/>
          </a:p>
        </p:txBody>
      </p:sp>
      <p:pic>
        <p:nvPicPr>
          <p:cNvPr id="5" name="Picture 2" descr="E:\Tesla.Parallel.RU\msu-cuda-course-dev\2011\Lectures\L1-14022011\CapObviou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594" y="3962400"/>
            <a:ext cx="1979006" cy="2895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Отчетность по курсу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60120" y="1599848"/>
            <a:ext cx="6050280" cy="4531360"/>
          </a:xfrm>
        </p:spPr>
        <p:txBody>
          <a:bodyPr/>
          <a:lstStyle/>
          <a:p>
            <a:r>
              <a:rPr lang="ru-RU" dirty="0" smtClean="0"/>
              <a:t>Если вы не сдадите задания и не предупредите </a:t>
            </a:r>
            <a:r>
              <a:rPr lang="ru-RU" dirty="0" smtClean="0">
                <a:solidFill>
                  <a:srgbClr val="FF0000"/>
                </a:solidFill>
              </a:rPr>
              <a:t>заранее</a:t>
            </a:r>
          </a:p>
          <a:p>
            <a:pPr lvl="1"/>
            <a:r>
              <a:rPr lang="en-US" dirty="0" smtClean="0"/>
              <a:t>FAIL</a:t>
            </a:r>
          </a:p>
          <a:p>
            <a:pPr lvl="1"/>
            <a:endParaRPr lang="en-US" dirty="0" smtClean="0"/>
          </a:p>
          <a:p>
            <a:r>
              <a:rPr lang="ru-RU" dirty="0" smtClean="0"/>
              <a:t>Если вы выбрали альтернативу, но нас не предупредлили </a:t>
            </a:r>
            <a:r>
              <a:rPr lang="ru-RU" dirty="0" smtClean="0">
                <a:solidFill>
                  <a:srgbClr val="FF0000"/>
                </a:solidFill>
              </a:rPr>
              <a:t>заранее</a:t>
            </a:r>
          </a:p>
          <a:p>
            <a:pPr lvl="1"/>
            <a:r>
              <a:rPr lang="en-US" b="1" dirty="0" smtClean="0"/>
              <a:t>EPIC FAIL</a:t>
            </a:r>
            <a:endParaRPr lang="ru-RU" b="1" dirty="0" smtClean="0"/>
          </a:p>
          <a:p>
            <a:pPr lvl="1"/>
            <a:endParaRPr lang="ru-RU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6705600" y="3124200"/>
            <a:ext cx="1905000" cy="1222248"/>
          </a:xfrm>
          <a:prstGeom prst="wedgeRoundRectCallout">
            <a:avLst>
              <a:gd name="adj1" fmla="val -1726"/>
              <a:gd name="adj2" fmla="val 89069"/>
              <a:gd name="adj3" fmla="val 16667"/>
            </a:avLst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Недвусмысленный намек от </a:t>
            </a:r>
            <a:r>
              <a:rPr lang="ru-RU" sz="1400" dirty="0" err="1" smtClean="0"/>
              <a:t>кэпа</a:t>
            </a:r>
            <a:endParaRPr lang="ru-RU" sz="1400" dirty="0"/>
          </a:p>
        </p:txBody>
      </p:sp>
      <p:pic>
        <p:nvPicPr>
          <p:cNvPr id="9" name="Picture 2" descr="E:\Tesla.Parallel.RU\msu-cuda-course-dev\2011\Lectures\L1-14022011\CapObviou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594" y="3962400"/>
            <a:ext cx="1979006" cy="2895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ru-RU" smtClean="0"/>
              <a:t>Ресурсы нашего курса	</a:t>
            </a:r>
            <a:endParaRPr lang="en-US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/>
          <a:lstStyle/>
          <a:p>
            <a:pPr eaLnBrk="1" hangingPunct="1"/>
            <a:r>
              <a:rPr lang="en-US" dirty="0" smtClean="0">
                <a:hlinkClick r:id="rId3"/>
              </a:rPr>
              <a:t>Steps3d.Narod.Ru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4"/>
              </a:rPr>
              <a:t>Google Site CUDA.CS.MSU.SU</a:t>
            </a:r>
            <a:endParaRPr lang="ru-RU" dirty="0" smtClean="0">
              <a:hlinkClick r:id="rId5"/>
            </a:endParaRPr>
          </a:p>
          <a:p>
            <a:pPr eaLnBrk="1" hangingPunct="1"/>
            <a:r>
              <a:rPr lang="en-US" dirty="0" smtClean="0">
                <a:hlinkClick r:id="rId5"/>
              </a:rPr>
              <a:t>Google Group CUDA.CS.MSU.SU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6"/>
              </a:rPr>
              <a:t>Google Mail CS.MSU.SU</a:t>
            </a:r>
            <a:endParaRPr lang="ru-RU" dirty="0" smtClean="0"/>
          </a:p>
          <a:p>
            <a:pPr eaLnBrk="1" hangingPunct="1"/>
            <a:r>
              <a:rPr lang="en-US" dirty="0" smtClean="0">
                <a:hlinkClick r:id="rId7"/>
              </a:rPr>
              <a:t>Google SVN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8"/>
              </a:rPr>
              <a:t>Tesla.Parallel.Ru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9"/>
              </a:rPr>
              <a:t>Twirpx.Com</a:t>
            </a:r>
            <a:endParaRPr lang="en-US" dirty="0" smtClean="0"/>
          </a:p>
          <a:p>
            <a:pPr eaLnBrk="1" hangingPunct="1"/>
            <a:r>
              <a:rPr lang="en-US" dirty="0" smtClean="0">
                <a:hlinkClick r:id="rId10"/>
              </a:rPr>
              <a:t>Nvidia.Ru</a:t>
            </a:r>
            <a:r>
              <a:rPr lang="en-US" dirty="0" smtClean="0"/>
              <a:t>   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endParaRPr lang="ru-RU" smtClean="0"/>
          </a:p>
        </p:txBody>
      </p:sp>
      <p:pic>
        <p:nvPicPr>
          <p:cNvPr id="49155" name="Picture 2" descr="C:\Documents and Settings\akharlamov\Local Settings\Temporary Internet Files\Content.IE5\FJ5MEQN3\MCj04315480000[1]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738563" y="2722563"/>
            <a:ext cx="2284412" cy="2286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Существующие архитектуры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Классификация </a:t>
            </a: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en-US" sz="2400" dirty="0" smtClean="0">
                <a:solidFill>
                  <a:schemeClr val="bg1">
                    <a:lumMod val="85000"/>
                  </a:schemeClr>
                </a:solidFill>
              </a:rPr>
              <a:t>CUDA</a:t>
            </a:r>
            <a:endParaRPr lang="ru-RU" sz="2400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buClr>
                <a:schemeClr val="bg1">
                  <a:lumMod val="85000"/>
                </a:schemeClr>
              </a:buClr>
            </a:pPr>
            <a:r>
              <a:rPr lang="ru-RU" sz="2400" dirty="0" smtClean="0">
                <a:solidFill>
                  <a:schemeClr val="bg1">
                    <a:lumMod val="85000"/>
                  </a:schemeClr>
                </a:solidFill>
              </a:rPr>
              <a:t>Несколько слов о курсе</a:t>
            </a:r>
          </a:p>
          <a:p>
            <a:r>
              <a:rPr lang="ru-RU" sz="2400" dirty="0" smtClean="0">
                <a:solidFill>
                  <a:schemeClr val="tx2"/>
                </a:solidFill>
              </a:rPr>
              <a:t>Дополнительные слайды</a:t>
            </a:r>
          </a:p>
          <a:p>
            <a:pPr lvl="1"/>
            <a:r>
              <a:rPr lang="ru-RU" sz="2000" dirty="0" smtClean="0">
                <a:solidFill>
                  <a:schemeClr val="tx2"/>
                </a:solidFill>
              </a:rPr>
              <a:t>Эволюция </a:t>
            </a:r>
            <a:r>
              <a:rPr lang="en-US" sz="2000" dirty="0" smtClean="0">
                <a:solidFill>
                  <a:schemeClr val="tx2"/>
                </a:solidFill>
              </a:rPr>
              <a:t>GPU</a:t>
            </a:r>
          </a:p>
          <a:p>
            <a:pPr lvl="1"/>
            <a:r>
              <a:rPr lang="ru-RU" sz="2000" dirty="0" smtClean="0">
                <a:solidFill>
                  <a:schemeClr val="tx2"/>
                </a:solidFill>
              </a:rPr>
              <a:t>Архитектура </a:t>
            </a:r>
            <a:r>
              <a:rPr lang="en-US" sz="2000" dirty="0" smtClean="0">
                <a:solidFill>
                  <a:schemeClr val="tx2"/>
                </a:solidFill>
              </a:rPr>
              <a:t>Tesla 8</a:t>
            </a:r>
          </a:p>
          <a:p>
            <a:pPr lvl="1"/>
            <a:r>
              <a:rPr lang="ru-RU" sz="2000" dirty="0" smtClean="0">
                <a:solidFill>
                  <a:schemeClr val="tx2"/>
                </a:solidFill>
              </a:rPr>
              <a:t>Архитектура </a:t>
            </a:r>
            <a:r>
              <a:rPr lang="en-US" sz="2000" dirty="0" smtClean="0">
                <a:solidFill>
                  <a:schemeClr val="tx2"/>
                </a:solidFill>
              </a:rPr>
              <a:t>Tesla 20</a:t>
            </a:r>
            <a:endParaRPr lang="ru-RU" sz="2000" dirty="0" smtClean="0"/>
          </a:p>
          <a:p>
            <a:pPr>
              <a:buNone/>
            </a:pPr>
            <a:endParaRPr lang="en-US" sz="2400" dirty="0" smtClean="0"/>
          </a:p>
          <a:p>
            <a:pPr lvl="1"/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 rtlCol="0">
            <a:noAutofit/>
          </a:bodyPr>
          <a:lstStyle/>
          <a:p>
            <a:pPr eaLnBrk="1" hangingPunct="1">
              <a:defRPr/>
            </a:pPr>
            <a:r>
              <a:rPr kumimoji="1" lang="ru-RU" dirty="0" smtClean="0">
                <a:latin typeface="+mn-lt"/>
              </a:rPr>
              <a:t>Эволюция </a:t>
            </a:r>
            <a:r>
              <a:rPr kumimoji="1" lang="en-US" dirty="0" smtClean="0">
                <a:latin typeface="+mn-lt"/>
              </a:rPr>
              <a:t>GPU</a:t>
            </a:r>
            <a:endParaRPr lang="ru-RU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 rtlCol="0">
            <a:no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en-US" dirty="0" smtClean="0">
                <a:latin typeface="Tahoma" pitchFamily="34" charset="0"/>
              </a:rPr>
              <a:t>Voodoo</a:t>
            </a:r>
            <a:r>
              <a:rPr kumimoji="1" lang="ru-RU" dirty="0" smtClean="0">
                <a:latin typeface="Tahoma" pitchFamily="34" charset="0"/>
              </a:rPr>
              <a:t> </a:t>
            </a:r>
            <a:r>
              <a:rPr kumimoji="1" lang="en-US" dirty="0" smtClean="0">
                <a:latin typeface="Tahoma" pitchFamily="34" charset="0"/>
              </a:rPr>
              <a:t>- </a:t>
            </a:r>
            <a:r>
              <a:rPr kumimoji="1" lang="ru-RU" dirty="0" smtClean="0">
                <a:latin typeface="Tahoma" pitchFamily="34" charset="0"/>
              </a:rPr>
              <a:t>растеризация треугольников, наложение текстуры и буфер глубины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Очень легко распараллеливается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На своих задачах легко обходил </a:t>
            </a:r>
            <a:r>
              <a:rPr kumimoji="1" lang="en-US" dirty="0" smtClean="0">
                <a:latin typeface="Tahoma" pitchFamily="34" charset="0"/>
              </a:rPr>
              <a:t>CPU</a:t>
            </a:r>
            <a:endParaRPr kumimoji="1" lang="ru-RU" dirty="0" smtClean="0">
              <a:latin typeface="Tahoma" pitchFamily="34" charset="0"/>
            </a:endParaRPr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 rtlCol="0">
            <a:noAutofit/>
          </a:bodyPr>
          <a:lstStyle/>
          <a:p>
            <a:pPr eaLnBrk="1" hangingPunct="1">
              <a:defRPr/>
            </a:pPr>
            <a:r>
              <a:rPr kumimoji="1" lang="ru-RU" dirty="0" smtClean="0">
                <a:latin typeface="+mn-lt"/>
              </a:rPr>
              <a:t>Эволюция </a:t>
            </a:r>
            <a:r>
              <a:rPr kumimoji="1" lang="en-US" dirty="0" smtClean="0">
                <a:latin typeface="+mn-lt"/>
              </a:rPr>
              <a:t>GPU</a:t>
            </a:r>
            <a:endParaRPr lang="ru-RU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 rtlCol="0">
            <a:no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sz="2800" dirty="0" smtClean="0">
                <a:latin typeface="Tahoma" pitchFamily="34" charset="0"/>
              </a:rPr>
              <a:t>Быстрый рост производительности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sz="2800" dirty="0" smtClean="0">
                <a:latin typeface="Tahoma" pitchFamily="34" charset="0"/>
              </a:rPr>
              <a:t>Добавление новых возможностей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Мультитекстурирование (</a:t>
            </a:r>
            <a:r>
              <a:rPr kumimoji="1" lang="en-US" dirty="0" smtClean="0">
                <a:latin typeface="Tahoma" pitchFamily="34" charset="0"/>
              </a:rPr>
              <a:t>RivaTNT2</a:t>
            </a:r>
            <a:r>
              <a:rPr kumimoji="1" lang="ru-RU" dirty="0" smtClean="0">
                <a:latin typeface="Tahoma" pitchFamily="34" charset="0"/>
              </a:rPr>
              <a:t>)</a:t>
            </a:r>
            <a:endParaRPr kumimoji="1" lang="en-US" dirty="0" smtClean="0">
              <a:latin typeface="Tahoma" pitchFamily="34" charset="0"/>
            </a:endParaRPr>
          </a:p>
          <a:p>
            <a:pPr lvl="1" eaLnBrk="1" hangingPunct="1">
              <a:spcBef>
                <a:spcPct val="20000"/>
              </a:spcBef>
              <a:defRPr/>
            </a:pPr>
            <a:r>
              <a:rPr kumimoji="1" lang="en-US" dirty="0" smtClean="0">
                <a:latin typeface="Tahoma" pitchFamily="34" charset="0"/>
              </a:rPr>
              <a:t>T&amp;L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Вершинные программы (шейдеры)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Фрагментные программы (</a:t>
            </a:r>
            <a:r>
              <a:rPr kumimoji="1" lang="en-US" dirty="0" err="1" smtClean="0">
                <a:latin typeface="Tahoma" pitchFamily="34" charset="0"/>
              </a:rPr>
              <a:t>GeForceFX</a:t>
            </a:r>
            <a:r>
              <a:rPr kumimoji="1" lang="ru-RU" dirty="0" smtClean="0">
                <a:latin typeface="Tahoma" pitchFamily="34" charset="0"/>
              </a:rPr>
              <a:t>)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Текстуры с </a:t>
            </a:r>
            <a:r>
              <a:rPr kumimoji="1" lang="en-US" dirty="0" smtClean="0">
                <a:latin typeface="Tahoma" pitchFamily="34" charset="0"/>
              </a:rPr>
              <a:t>floating point</a:t>
            </a:r>
            <a:r>
              <a:rPr kumimoji="1" lang="ru-RU" dirty="0" smtClean="0">
                <a:latin typeface="Tahoma" pitchFamily="34" charset="0"/>
              </a:rPr>
              <a:t>-значениями</a:t>
            </a:r>
          </a:p>
          <a:p>
            <a:pPr eaLnBrk="1" hangingPunct="1">
              <a:defRPr/>
            </a:pPr>
            <a:endParaRPr lang="ru-RU" sz="28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 rtlCol="0">
            <a:noAutofit/>
          </a:bodyPr>
          <a:lstStyle/>
          <a:p>
            <a:pPr eaLnBrk="1" hangingPunct="1">
              <a:defRPr/>
            </a:pPr>
            <a:r>
              <a:rPr kumimoji="1" lang="ru-RU" dirty="0" smtClean="0">
                <a:latin typeface="+mn-lt"/>
              </a:rPr>
              <a:t>Эволюция </a:t>
            </a:r>
            <a:r>
              <a:rPr kumimoji="1" lang="en-US" dirty="0" smtClean="0">
                <a:latin typeface="+mn-lt"/>
              </a:rPr>
              <a:t>GPU: </a:t>
            </a:r>
            <a:r>
              <a:rPr kumimoji="1" lang="ru-RU" dirty="0" smtClean="0">
                <a:latin typeface="+mn-lt"/>
              </a:rPr>
              <a:t>Шейдеры</a:t>
            </a:r>
            <a:endParaRPr lang="ru-RU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 rtlCol="0">
            <a:no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Работают с </a:t>
            </a:r>
            <a:r>
              <a:rPr kumimoji="1" lang="en-US" dirty="0" smtClean="0">
                <a:latin typeface="Tahoma" pitchFamily="34" charset="0"/>
              </a:rPr>
              <a:t>4D</a:t>
            </a:r>
            <a:r>
              <a:rPr kumimoji="1" lang="ru-RU" dirty="0" smtClean="0">
                <a:latin typeface="Tahoma" pitchFamily="34" charset="0"/>
              </a:rPr>
              <a:t> </a:t>
            </a:r>
            <a:r>
              <a:rPr kumimoji="1" lang="en-US" dirty="0" smtClean="0">
                <a:latin typeface="Tahoma" pitchFamily="34" charset="0"/>
              </a:rPr>
              <a:t>float-</a:t>
            </a:r>
            <a:r>
              <a:rPr kumimoji="1" lang="ru-RU" dirty="0" smtClean="0">
                <a:latin typeface="Tahoma" pitchFamily="34" charset="0"/>
              </a:rPr>
              <a:t>векторами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Специальный ассемблер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Компилируется драйвером устройства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Отсутствие переходов и ветвления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kumimoji="1" lang="ru-RU" sz="3200" dirty="0" smtClean="0">
                <a:latin typeface="Tahoma" pitchFamily="34" charset="0"/>
              </a:rPr>
              <a:t>Вводились как </a:t>
            </a:r>
            <a:r>
              <a:rPr kumimoji="1" lang="en-US" sz="3200" dirty="0" smtClean="0">
                <a:latin typeface="Tahoma" pitchFamily="34" charset="0"/>
              </a:rPr>
              <a:t>vendor-</a:t>
            </a:r>
            <a:r>
              <a:rPr kumimoji="1" lang="ru-RU" sz="3200" dirty="0" smtClean="0">
                <a:latin typeface="Tahoma" pitchFamily="34" charset="0"/>
              </a:rPr>
              <a:t>расширения</a:t>
            </a:r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 rtlCol="0">
            <a:noAutofit/>
          </a:bodyPr>
          <a:lstStyle/>
          <a:p>
            <a:pPr eaLnBrk="1" hangingPunct="1">
              <a:defRPr/>
            </a:pPr>
            <a:r>
              <a:rPr kumimoji="1" lang="en-US" dirty="0" smtClean="0">
                <a:latin typeface="+mn-lt"/>
              </a:rPr>
              <a:t>GPGPU</a:t>
            </a:r>
            <a:endParaRPr lang="ru-RU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 rtlCol="0">
            <a:no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Использование </a:t>
            </a:r>
            <a:r>
              <a:rPr kumimoji="1" lang="en-US" dirty="0" smtClean="0">
                <a:latin typeface="Tahoma" pitchFamily="34" charset="0"/>
              </a:rPr>
              <a:t>GPU </a:t>
            </a:r>
            <a:r>
              <a:rPr kumimoji="1" lang="ru-RU" dirty="0" smtClean="0">
                <a:latin typeface="Tahoma" pitchFamily="34" charset="0"/>
              </a:rPr>
              <a:t>для решения не графических задач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Вся работа с </a:t>
            </a:r>
            <a:r>
              <a:rPr kumimoji="1" lang="en-US" dirty="0" smtClean="0">
                <a:latin typeface="Tahoma" pitchFamily="34" charset="0"/>
              </a:rPr>
              <a:t>GPU </a:t>
            </a:r>
            <a:r>
              <a:rPr kumimoji="1" lang="ru-RU" dirty="0" smtClean="0">
                <a:latin typeface="Tahoma" pitchFamily="34" charset="0"/>
              </a:rPr>
              <a:t>идет через графический </a:t>
            </a:r>
            <a:r>
              <a:rPr kumimoji="1" lang="en-US" dirty="0" smtClean="0">
                <a:latin typeface="Tahoma" pitchFamily="34" charset="0"/>
              </a:rPr>
              <a:t>API (OpenGL, D3D)</a:t>
            </a:r>
            <a:endParaRPr kumimoji="1" lang="ru-RU" dirty="0" smtClean="0">
              <a:latin typeface="Tahoma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Программы используют сразу два языка – один традиционный (С++) и один шейдерный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Ограничения, присущие графическим </a:t>
            </a:r>
            <a:r>
              <a:rPr kumimoji="1" lang="en-US" dirty="0" smtClean="0">
                <a:latin typeface="Tahoma" pitchFamily="34" charset="0"/>
              </a:rPr>
              <a:t>API</a:t>
            </a:r>
            <a:endParaRPr kumimoji="1" lang="ru-RU" dirty="0" smtClean="0">
              <a:latin typeface="Tahoma" pitchFamily="34" charset="0"/>
            </a:endParaRPr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/>
          <a:lstStyle/>
          <a:p>
            <a:pPr eaLnBrk="1" hangingPunct="1"/>
            <a:r>
              <a:rPr lang="en-US" dirty="0" smtClean="0"/>
              <a:t>Intel Core 2 Duo</a:t>
            </a:r>
            <a:endParaRPr lang="ru-RU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960438" y="1600200"/>
            <a:ext cx="3992562" cy="4530725"/>
          </a:xfrm>
        </p:spPr>
        <p:txBody>
          <a:bodyPr/>
          <a:lstStyle/>
          <a:p>
            <a:pPr eaLnBrk="1" hangingPunct="1"/>
            <a:r>
              <a:rPr lang="ru-RU" sz="2800" dirty="0" smtClean="0"/>
              <a:t>32 Кб </a:t>
            </a:r>
            <a:r>
              <a:rPr lang="en-US" sz="2800" dirty="0" smtClean="0"/>
              <a:t>L1 </a:t>
            </a:r>
            <a:r>
              <a:rPr lang="ru-RU" sz="2800" dirty="0" smtClean="0"/>
              <a:t>кэш для каждого ядра</a:t>
            </a:r>
          </a:p>
          <a:p>
            <a:pPr eaLnBrk="1" hangingPunct="1"/>
            <a:r>
              <a:rPr lang="ru-RU" sz="2800" dirty="0" smtClean="0"/>
              <a:t>2/4 Мб общий </a:t>
            </a:r>
            <a:r>
              <a:rPr lang="en-US" sz="2800" dirty="0" smtClean="0"/>
              <a:t>L2 </a:t>
            </a:r>
            <a:r>
              <a:rPr lang="ru-RU" sz="2800" dirty="0" smtClean="0"/>
              <a:t>кэш</a:t>
            </a:r>
          </a:p>
          <a:p>
            <a:pPr eaLnBrk="1" hangingPunct="1"/>
            <a:r>
              <a:rPr lang="ru-RU" sz="2800" dirty="0" smtClean="0"/>
              <a:t>Единый образ памяти для каждого ядра - необходимость синхронизации кэшей</a:t>
            </a:r>
          </a:p>
        </p:txBody>
      </p:sp>
      <p:pic>
        <p:nvPicPr>
          <p:cNvPr id="11268" name="Picture 5" descr="D:\Alex Books\CUDA-course\Images\CoreDuo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600200"/>
            <a:ext cx="2779713" cy="346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 rtlCol="0">
            <a:noAutofit/>
          </a:bodyPr>
          <a:lstStyle/>
          <a:p>
            <a:pPr eaLnBrk="1" hangingPunct="1">
              <a:defRPr/>
            </a:pPr>
            <a:r>
              <a:rPr kumimoji="1" lang="ru-RU" dirty="0" smtClean="0">
                <a:latin typeface="+mn-lt"/>
              </a:rPr>
              <a:t>Эволюция </a:t>
            </a:r>
            <a:r>
              <a:rPr kumimoji="1" lang="en-US" dirty="0" smtClean="0">
                <a:latin typeface="+mn-lt"/>
              </a:rPr>
              <a:t>GPU: </a:t>
            </a:r>
            <a:r>
              <a:rPr kumimoji="1" lang="ru-RU" dirty="0" smtClean="0">
                <a:latin typeface="+mn-lt"/>
              </a:rPr>
              <a:t>Шейдеры</a:t>
            </a:r>
            <a:endParaRPr lang="ru-RU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 rtlCol="0">
            <a:no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Появление шейдерных языков высокого уровня (</a:t>
            </a:r>
            <a:r>
              <a:rPr kumimoji="1" lang="en-US" dirty="0" smtClean="0">
                <a:latin typeface="Tahoma" pitchFamily="34" charset="0"/>
              </a:rPr>
              <a:t>Cg, GLSL, HLSL</a:t>
            </a:r>
            <a:r>
              <a:rPr kumimoji="1" lang="ru-RU" dirty="0" smtClean="0">
                <a:latin typeface="Tahoma" pitchFamily="34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Поддержка ветвлений и циклов (</a:t>
            </a:r>
            <a:r>
              <a:rPr kumimoji="1" lang="en-US" dirty="0" err="1" smtClean="0">
                <a:latin typeface="Tahoma" pitchFamily="34" charset="0"/>
              </a:rPr>
              <a:t>GeForce</a:t>
            </a:r>
            <a:r>
              <a:rPr kumimoji="1" lang="en-US" dirty="0" smtClean="0">
                <a:latin typeface="Tahoma" pitchFamily="34" charset="0"/>
              </a:rPr>
              <a:t> 6xxx</a:t>
            </a:r>
            <a:r>
              <a:rPr kumimoji="1" lang="ru-RU" dirty="0" smtClean="0">
                <a:latin typeface="Tahoma" pitchFamily="34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Появление </a:t>
            </a:r>
            <a:r>
              <a:rPr kumimoji="1" lang="en-US" dirty="0" smtClean="0">
                <a:latin typeface="Tahoma" pitchFamily="34" charset="0"/>
              </a:rPr>
              <a:t>GPU</a:t>
            </a:r>
            <a:r>
              <a:rPr kumimoji="1" lang="ru-RU" dirty="0" smtClean="0">
                <a:latin typeface="Tahoma" pitchFamily="34" charset="0"/>
              </a:rPr>
              <a:t>, превосходящие </a:t>
            </a:r>
            <a:r>
              <a:rPr kumimoji="1" lang="en-US" dirty="0" smtClean="0">
                <a:latin typeface="Tahoma" pitchFamily="34" charset="0"/>
              </a:rPr>
              <a:t>CPU  </a:t>
            </a:r>
            <a:r>
              <a:rPr kumimoji="1" lang="ru-RU" dirty="0" smtClean="0">
                <a:latin typeface="Tahoma" pitchFamily="34" charset="0"/>
              </a:rPr>
              <a:t>в 10 и более раз по </a:t>
            </a:r>
            <a:r>
              <a:rPr kumimoji="1" lang="en-US" dirty="0" smtClean="0">
                <a:latin typeface="Tahoma" pitchFamily="34" charset="0"/>
              </a:rPr>
              <a:t>Flop’</a:t>
            </a:r>
            <a:r>
              <a:rPr kumimoji="1" lang="ru-RU" dirty="0" smtClean="0">
                <a:latin typeface="Tahoma" pitchFamily="34" charset="0"/>
              </a:rPr>
              <a:t>ам</a:t>
            </a:r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Архитектура </a:t>
            </a:r>
            <a:r>
              <a:rPr lang="en-US" smtClean="0"/>
              <a:t>Tesla </a:t>
            </a:r>
            <a:r>
              <a:rPr lang="ru-RU" smtClean="0"/>
              <a:t>8</a:t>
            </a:r>
          </a:p>
        </p:txBody>
      </p:sp>
      <p:grpSp>
        <p:nvGrpSpPr>
          <p:cNvPr id="118" name="Группа 117"/>
          <p:cNvGrpSpPr/>
          <p:nvPr/>
        </p:nvGrpSpPr>
        <p:grpSpPr>
          <a:xfrm>
            <a:off x="989013" y="1752600"/>
            <a:ext cx="7316787" cy="4122738"/>
            <a:chOff x="989013" y="1752600"/>
            <a:chExt cx="7316787" cy="4122738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065213" y="3040063"/>
              <a:ext cx="7086600" cy="22939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18" charset="-52"/>
              </a:endParaRPr>
            </a:p>
          </p:txBody>
        </p:sp>
        <p:sp>
          <p:nvSpPr>
            <p:cNvPr id="51204" name="Rectangle 111"/>
            <p:cNvSpPr>
              <a:spLocks noChangeArrowheads="1"/>
            </p:cNvSpPr>
            <p:nvPr/>
          </p:nvSpPr>
          <p:spPr bwMode="auto">
            <a:xfrm>
              <a:off x="1293813" y="3192463"/>
              <a:ext cx="762000" cy="922337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05" name="Rectangle 112"/>
            <p:cNvSpPr>
              <a:spLocks noChangeArrowheads="1"/>
            </p:cNvSpPr>
            <p:nvPr/>
          </p:nvSpPr>
          <p:spPr bwMode="auto">
            <a:xfrm>
              <a:off x="1317625" y="3521075"/>
              <a:ext cx="323850" cy="44608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900"/>
            </a:p>
          </p:txBody>
        </p:sp>
        <p:sp>
          <p:nvSpPr>
            <p:cNvPr id="51206" name="Rectangle 113"/>
            <p:cNvSpPr>
              <a:spLocks noChangeArrowheads="1"/>
            </p:cNvSpPr>
            <p:nvPr/>
          </p:nvSpPr>
          <p:spPr bwMode="auto">
            <a:xfrm>
              <a:off x="1689100" y="3521075"/>
              <a:ext cx="347663" cy="18415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800"/>
            </a:p>
          </p:txBody>
        </p:sp>
        <p:sp>
          <p:nvSpPr>
            <p:cNvPr id="51207" name="Rectangle 114"/>
            <p:cNvSpPr>
              <a:spLocks noChangeArrowheads="1"/>
            </p:cNvSpPr>
            <p:nvPr/>
          </p:nvSpPr>
          <p:spPr bwMode="auto">
            <a:xfrm>
              <a:off x="1689100" y="3733800"/>
              <a:ext cx="347663" cy="19685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340258" y="3216599"/>
              <a:ext cx="696686" cy="22204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51211" name="Rectangle 255"/>
            <p:cNvSpPr>
              <a:spLocks noChangeArrowheads="1"/>
            </p:cNvSpPr>
            <p:nvPr/>
          </p:nvSpPr>
          <p:spPr bwMode="auto">
            <a:xfrm>
              <a:off x="2132013" y="3192463"/>
              <a:ext cx="762000" cy="922337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2" name="Rectangle 257"/>
            <p:cNvSpPr>
              <a:spLocks noChangeArrowheads="1"/>
            </p:cNvSpPr>
            <p:nvPr/>
          </p:nvSpPr>
          <p:spPr bwMode="auto">
            <a:xfrm>
              <a:off x="2527300" y="3476625"/>
              <a:ext cx="347663" cy="160338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800"/>
            </a:p>
          </p:txBody>
        </p:sp>
        <p:sp>
          <p:nvSpPr>
            <p:cNvPr id="51213" name="Rectangle 258"/>
            <p:cNvSpPr>
              <a:spLocks noChangeArrowheads="1"/>
            </p:cNvSpPr>
            <p:nvPr/>
          </p:nvSpPr>
          <p:spPr bwMode="auto">
            <a:xfrm>
              <a:off x="2527300" y="3659188"/>
              <a:ext cx="347663" cy="17145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2178458" y="3213331"/>
              <a:ext cx="696686" cy="19197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51217" name="Rectangle 271"/>
            <p:cNvSpPr>
              <a:spLocks noChangeArrowheads="1"/>
            </p:cNvSpPr>
            <p:nvPr/>
          </p:nvSpPr>
          <p:spPr bwMode="auto">
            <a:xfrm>
              <a:off x="7161213" y="3192463"/>
              <a:ext cx="762000" cy="922337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18" name="Rectangle 273"/>
            <p:cNvSpPr>
              <a:spLocks noChangeArrowheads="1"/>
            </p:cNvSpPr>
            <p:nvPr/>
          </p:nvSpPr>
          <p:spPr bwMode="auto">
            <a:xfrm>
              <a:off x="7556500" y="3476625"/>
              <a:ext cx="347663" cy="160338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800"/>
            </a:p>
          </p:txBody>
        </p:sp>
        <p:sp>
          <p:nvSpPr>
            <p:cNvPr id="51219" name="Rectangle 274"/>
            <p:cNvSpPr>
              <a:spLocks noChangeArrowheads="1"/>
            </p:cNvSpPr>
            <p:nvPr/>
          </p:nvSpPr>
          <p:spPr bwMode="auto">
            <a:xfrm>
              <a:off x="7556500" y="3659188"/>
              <a:ext cx="347663" cy="17145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7207658" y="3213331"/>
              <a:ext cx="696686" cy="19197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51223" name="Rectangle 279"/>
            <p:cNvSpPr>
              <a:spLocks noChangeArrowheads="1"/>
            </p:cNvSpPr>
            <p:nvPr/>
          </p:nvSpPr>
          <p:spPr bwMode="auto">
            <a:xfrm>
              <a:off x="6323013" y="3192463"/>
              <a:ext cx="762000" cy="922337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24" name="Rectangle 281"/>
            <p:cNvSpPr>
              <a:spLocks noChangeArrowheads="1"/>
            </p:cNvSpPr>
            <p:nvPr/>
          </p:nvSpPr>
          <p:spPr bwMode="auto">
            <a:xfrm>
              <a:off x="6718300" y="3476625"/>
              <a:ext cx="347663" cy="160338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800"/>
            </a:p>
          </p:txBody>
        </p:sp>
        <p:sp>
          <p:nvSpPr>
            <p:cNvPr id="51225" name="Rectangle 282"/>
            <p:cNvSpPr>
              <a:spLocks noChangeArrowheads="1"/>
            </p:cNvSpPr>
            <p:nvPr/>
          </p:nvSpPr>
          <p:spPr bwMode="auto">
            <a:xfrm>
              <a:off x="6718300" y="3659188"/>
              <a:ext cx="347663" cy="17145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6369458" y="3213331"/>
              <a:ext cx="696686" cy="19197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51229" name="Rectangle 287"/>
            <p:cNvSpPr>
              <a:spLocks noChangeArrowheads="1"/>
            </p:cNvSpPr>
            <p:nvPr/>
          </p:nvSpPr>
          <p:spPr bwMode="auto">
            <a:xfrm>
              <a:off x="5484813" y="3192463"/>
              <a:ext cx="762000" cy="922337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30" name="Rectangle 289"/>
            <p:cNvSpPr>
              <a:spLocks noChangeArrowheads="1"/>
            </p:cNvSpPr>
            <p:nvPr/>
          </p:nvSpPr>
          <p:spPr bwMode="auto">
            <a:xfrm>
              <a:off x="5880100" y="3476625"/>
              <a:ext cx="347663" cy="160338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800"/>
            </a:p>
          </p:txBody>
        </p:sp>
        <p:sp>
          <p:nvSpPr>
            <p:cNvPr id="51231" name="Rectangle 290"/>
            <p:cNvSpPr>
              <a:spLocks noChangeArrowheads="1"/>
            </p:cNvSpPr>
            <p:nvPr/>
          </p:nvSpPr>
          <p:spPr bwMode="auto">
            <a:xfrm>
              <a:off x="5880100" y="3659188"/>
              <a:ext cx="347663" cy="17145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5531258" y="3213331"/>
              <a:ext cx="696686" cy="19197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51235" name="Rectangle 295"/>
            <p:cNvSpPr>
              <a:spLocks noChangeArrowheads="1"/>
            </p:cNvSpPr>
            <p:nvPr/>
          </p:nvSpPr>
          <p:spPr bwMode="auto">
            <a:xfrm>
              <a:off x="4646613" y="3192463"/>
              <a:ext cx="762000" cy="922337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36" name="Rectangle 297"/>
            <p:cNvSpPr>
              <a:spLocks noChangeArrowheads="1"/>
            </p:cNvSpPr>
            <p:nvPr/>
          </p:nvSpPr>
          <p:spPr bwMode="auto">
            <a:xfrm>
              <a:off x="5041900" y="3476625"/>
              <a:ext cx="347663" cy="160338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800"/>
            </a:p>
          </p:txBody>
        </p:sp>
        <p:sp>
          <p:nvSpPr>
            <p:cNvPr id="51237" name="Rectangle 298"/>
            <p:cNvSpPr>
              <a:spLocks noChangeArrowheads="1"/>
            </p:cNvSpPr>
            <p:nvPr/>
          </p:nvSpPr>
          <p:spPr bwMode="auto">
            <a:xfrm>
              <a:off x="5041900" y="3659188"/>
              <a:ext cx="347663" cy="17145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4693058" y="3213331"/>
              <a:ext cx="696686" cy="19197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51241" name="Rectangle 303"/>
            <p:cNvSpPr>
              <a:spLocks noChangeArrowheads="1"/>
            </p:cNvSpPr>
            <p:nvPr/>
          </p:nvSpPr>
          <p:spPr bwMode="auto">
            <a:xfrm>
              <a:off x="3808413" y="3192463"/>
              <a:ext cx="762000" cy="922337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42" name="Rectangle 305"/>
            <p:cNvSpPr>
              <a:spLocks noChangeArrowheads="1"/>
            </p:cNvSpPr>
            <p:nvPr/>
          </p:nvSpPr>
          <p:spPr bwMode="auto">
            <a:xfrm>
              <a:off x="4203700" y="3476625"/>
              <a:ext cx="347663" cy="160338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800"/>
            </a:p>
          </p:txBody>
        </p:sp>
        <p:sp>
          <p:nvSpPr>
            <p:cNvPr id="51243" name="Rectangle 306"/>
            <p:cNvSpPr>
              <a:spLocks noChangeArrowheads="1"/>
            </p:cNvSpPr>
            <p:nvPr/>
          </p:nvSpPr>
          <p:spPr bwMode="auto">
            <a:xfrm>
              <a:off x="4203700" y="3659188"/>
              <a:ext cx="347663" cy="17145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3854858" y="3213331"/>
              <a:ext cx="696686" cy="19197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51247" name="Rectangle 311"/>
            <p:cNvSpPr>
              <a:spLocks noChangeArrowheads="1"/>
            </p:cNvSpPr>
            <p:nvPr/>
          </p:nvSpPr>
          <p:spPr bwMode="auto">
            <a:xfrm>
              <a:off x="2970213" y="3192463"/>
              <a:ext cx="762000" cy="922337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1248" name="Rectangle 313"/>
            <p:cNvSpPr>
              <a:spLocks noChangeArrowheads="1"/>
            </p:cNvSpPr>
            <p:nvPr/>
          </p:nvSpPr>
          <p:spPr bwMode="auto">
            <a:xfrm>
              <a:off x="3365500" y="3476625"/>
              <a:ext cx="347663" cy="160338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800"/>
            </a:p>
          </p:txBody>
        </p:sp>
        <p:sp>
          <p:nvSpPr>
            <p:cNvPr id="51249" name="Rectangle 314"/>
            <p:cNvSpPr>
              <a:spLocks noChangeArrowheads="1"/>
            </p:cNvSpPr>
            <p:nvPr/>
          </p:nvSpPr>
          <p:spPr bwMode="auto">
            <a:xfrm>
              <a:off x="3365500" y="3659188"/>
              <a:ext cx="347663" cy="17145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1000"/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3016658" y="3213331"/>
              <a:ext cx="696686" cy="191979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-52"/>
                </a:rPr>
                <a:t>TPC</a:t>
              </a: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293813" y="4343400"/>
              <a:ext cx="6629400" cy="31273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2000" dirty="0">
                  <a:latin typeface="Times New Roman" pitchFamily="18" charset="-52"/>
                </a:rPr>
                <a:t>Interconnection Network</a:t>
              </a:r>
            </a:p>
          </p:txBody>
        </p:sp>
        <p:sp>
          <p:nvSpPr>
            <p:cNvPr id="51254" name="Rectangle 326"/>
            <p:cNvSpPr>
              <a:spLocks noChangeArrowheads="1"/>
            </p:cNvSpPr>
            <p:nvPr/>
          </p:nvSpPr>
          <p:spPr bwMode="auto">
            <a:xfrm>
              <a:off x="1370013" y="4876800"/>
              <a:ext cx="4191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900"/>
                <a:t>ROP</a:t>
              </a:r>
              <a:endParaRPr lang="en-US" sz="1100"/>
            </a:p>
          </p:txBody>
        </p:sp>
        <p:sp>
          <p:nvSpPr>
            <p:cNvPr id="51255" name="Rectangle 327"/>
            <p:cNvSpPr>
              <a:spLocks noChangeArrowheads="1"/>
            </p:cNvSpPr>
            <p:nvPr/>
          </p:nvSpPr>
          <p:spPr bwMode="auto">
            <a:xfrm>
              <a:off x="1789113" y="4876800"/>
              <a:ext cx="419100" cy="3048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L2</a:t>
              </a:r>
              <a:endParaRPr lang="en-US"/>
            </a:p>
          </p:txBody>
        </p:sp>
        <p:sp>
          <p:nvSpPr>
            <p:cNvPr id="51256" name="Rectangle 331"/>
            <p:cNvSpPr>
              <a:spLocks noChangeArrowheads="1"/>
            </p:cNvSpPr>
            <p:nvPr/>
          </p:nvSpPr>
          <p:spPr bwMode="auto">
            <a:xfrm>
              <a:off x="2393950" y="4876800"/>
              <a:ext cx="4191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900"/>
                <a:t>ROP</a:t>
              </a:r>
              <a:endParaRPr lang="en-US" sz="1100"/>
            </a:p>
          </p:txBody>
        </p:sp>
        <p:sp>
          <p:nvSpPr>
            <p:cNvPr id="51257" name="Rectangle 332"/>
            <p:cNvSpPr>
              <a:spLocks noChangeArrowheads="1"/>
            </p:cNvSpPr>
            <p:nvPr/>
          </p:nvSpPr>
          <p:spPr bwMode="auto">
            <a:xfrm>
              <a:off x="2813050" y="4876800"/>
              <a:ext cx="419100" cy="3048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L2</a:t>
              </a:r>
              <a:endParaRPr lang="en-US"/>
            </a:p>
          </p:txBody>
        </p:sp>
        <p:sp>
          <p:nvSpPr>
            <p:cNvPr id="51258" name="Rectangle 334"/>
            <p:cNvSpPr>
              <a:spLocks noChangeArrowheads="1"/>
            </p:cNvSpPr>
            <p:nvPr/>
          </p:nvSpPr>
          <p:spPr bwMode="auto">
            <a:xfrm>
              <a:off x="3416300" y="4876800"/>
              <a:ext cx="4191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900"/>
                <a:t>ROP</a:t>
              </a:r>
              <a:endParaRPr lang="en-US" sz="1100"/>
            </a:p>
          </p:txBody>
        </p:sp>
        <p:sp>
          <p:nvSpPr>
            <p:cNvPr id="51259" name="Rectangle 335"/>
            <p:cNvSpPr>
              <a:spLocks noChangeArrowheads="1"/>
            </p:cNvSpPr>
            <p:nvPr/>
          </p:nvSpPr>
          <p:spPr bwMode="auto">
            <a:xfrm>
              <a:off x="3835400" y="4876800"/>
              <a:ext cx="419100" cy="3048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L2</a:t>
              </a:r>
              <a:endParaRPr lang="en-US"/>
            </a:p>
          </p:txBody>
        </p:sp>
        <p:sp>
          <p:nvSpPr>
            <p:cNvPr id="51260" name="Rectangle 337"/>
            <p:cNvSpPr>
              <a:spLocks noChangeArrowheads="1"/>
            </p:cNvSpPr>
            <p:nvPr/>
          </p:nvSpPr>
          <p:spPr bwMode="auto">
            <a:xfrm>
              <a:off x="4440238" y="4876800"/>
              <a:ext cx="4191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900"/>
                <a:t>ROP</a:t>
              </a:r>
              <a:endParaRPr lang="en-US" sz="1100"/>
            </a:p>
          </p:txBody>
        </p:sp>
        <p:sp>
          <p:nvSpPr>
            <p:cNvPr id="51261" name="Rectangle 338"/>
            <p:cNvSpPr>
              <a:spLocks noChangeArrowheads="1"/>
            </p:cNvSpPr>
            <p:nvPr/>
          </p:nvSpPr>
          <p:spPr bwMode="auto">
            <a:xfrm>
              <a:off x="4859338" y="4876800"/>
              <a:ext cx="419100" cy="3048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L2</a:t>
              </a:r>
              <a:endParaRPr lang="en-US"/>
            </a:p>
          </p:txBody>
        </p:sp>
        <p:sp>
          <p:nvSpPr>
            <p:cNvPr id="51262" name="Rectangle 340"/>
            <p:cNvSpPr>
              <a:spLocks noChangeArrowheads="1"/>
            </p:cNvSpPr>
            <p:nvPr/>
          </p:nvSpPr>
          <p:spPr bwMode="auto">
            <a:xfrm>
              <a:off x="5462588" y="4876800"/>
              <a:ext cx="4191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900"/>
                <a:t>ROP</a:t>
              </a:r>
              <a:endParaRPr lang="en-US" sz="1100"/>
            </a:p>
          </p:txBody>
        </p:sp>
        <p:sp>
          <p:nvSpPr>
            <p:cNvPr id="51263" name="Rectangle 341"/>
            <p:cNvSpPr>
              <a:spLocks noChangeArrowheads="1"/>
            </p:cNvSpPr>
            <p:nvPr/>
          </p:nvSpPr>
          <p:spPr bwMode="auto">
            <a:xfrm>
              <a:off x="5881688" y="4876800"/>
              <a:ext cx="419100" cy="3048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L2</a:t>
              </a:r>
              <a:endParaRPr lang="en-US"/>
            </a:p>
          </p:txBody>
        </p:sp>
        <p:sp>
          <p:nvSpPr>
            <p:cNvPr id="51264" name="Rectangle 343"/>
            <p:cNvSpPr>
              <a:spLocks noChangeArrowheads="1"/>
            </p:cNvSpPr>
            <p:nvPr/>
          </p:nvSpPr>
          <p:spPr bwMode="auto">
            <a:xfrm>
              <a:off x="6486525" y="4876800"/>
              <a:ext cx="419100" cy="304800"/>
            </a:xfrm>
            <a:prstGeom prst="rect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900"/>
                <a:t>ROP</a:t>
              </a:r>
              <a:endParaRPr lang="en-US" sz="1100"/>
            </a:p>
          </p:txBody>
        </p:sp>
        <p:sp>
          <p:nvSpPr>
            <p:cNvPr id="51265" name="Rectangle 344"/>
            <p:cNvSpPr>
              <a:spLocks noChangeArrowheads="1"/>
            </p:cNvSpPr>
            <p:nvPr/>
          </p:nvSpPr>
          <p:spPr bwMode="auto">
            <a:xfrm>
              <a:off x="6905625" y="4876800"/>
              <a:ext cx="419100" cy="304800"/>
            </a:xfrm>
            <a:prstGeom prst="rect">
              <a:avLst/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L2</a:t>
              </a:r>
              <a:endParaRPr lang="en-US"/>
            </a:p>
          </p:txBody>
        </p:sp>
        <p:sp>
          <p:nvSpPr>
            <p:cNvPr id="51266" name="Rectangle 328"/>
            <p:cNvSpPr>
              <a:spLocks noChangeArrowheads="1"/>
            </p:cNvSpPr>
            <p:nvPr/>
          </p:nvSpPr>
          <p:spPr bwMode="auto">
            <a:xfrm>
              <a:off x="1370013" y="5570538"/>
              <a:ext cx="838200" cy="304800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DRAM</a:t>
              </a:r>
              <a:endParaRPr lang="en-US"/>
            </a:p>
          </p:txBody>
        </p:sp>
        <p:sp>
          <p:nvSpPr>
            <p:cNvPr id="51267" name="Rectangle 352"/>
            <p:cNvSpPr>
              <a:spLocks noChangeArrowheads="1"/>
            </p:cNvSpPr>
            <p:nvPr/>
          </p:nvSpPr>
          <p:spPr bwMode="auto">
            <a:xfrm>
              <a:off x="2393950" y="5570538"/>
              <a:ext cx="838200" cy="304800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DRAM</a:t>
              </a:r>
              <a:endParaRPr lang="en-US"/>
            </a:p>
          </p:txBody>
        </p:sp>
        <p:sp>
          <p:nvSpPr>
            <p:cNvPr id="51268" name="Rectangle 353"/>
            <p:cNvSpPr>
              <a:spLocks noChangeArrowheads="1"/>
            </p:cNvSpPr>
            <p:nvPr/>
          </p:nvSpPr>
          <p:spPr bwMode="auto">
            <a:xfrm>
              <a:off x="3416300" y="5570538"/>
              <a:ext cx="838200" cy="304800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DRAM</a:t>
              </a:r>
              <a:endParaRPr lang="en-US"/>
            </a:p>
          </p:txBody>
        </p:sp>
        <p:sp>
          <p:nvSpPr>
            <p:cNvPr id="51269" name="Rectangle 354"/>
            <p:cNvSpPr>
              <a:spLocks noChangeArrowheads="1"/>
            </p:cNvSpPr>
            <p:nvPr/>
          </p:nvSpPr>
          <p:spPr bwMode="auto">
            <a:xfrm>
              <a:off x="4440238" y="5570538"/>
              <a:ext cx="838200" cy="304800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DRAM</a:t>
              </a:r>
              <a:endParaRPr lang="en-US" sz="3600"/>
            </a:p>
          </p:txBody>
        </p:sp>
        <p:sp>
          <p:nvSpPr>
            <p:cNvPr id="51270" name="Rectangle 355"/>
            <p:cNvSpPr>
              <a:spLocks noChangeArrowheads="1"/>
            </p:cNvSpPr>
            <p:nvPr/>
          </p:nvSpPr>
          <p:spPr bwMode="auto">
            <a:xfrm>
              <a:off x="5462588" y="5565775"/>
              <a:ext cx="838200" cy="309563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DRAM</a:t>
              </a:r>
              <a:endParaRPr lang="en-US"/>
            </a:p>
          </p:txBody>
        </p:sp>
        <p:sp>
          <p:nvSpPr>
            <p:cNvPr id="51271" name="Rectangle 356"/>
            <p:cNvSpPr>
              <a:spLocks noChangeArrowheads="1"/>
            </p:cNvSpPr>
            <p:nvPr/>
          </p:nvSpPr>
          <p:spPr bwMode="auto">
            <a:xfrm>
              <a:off x="6486525" y="5562600"/>
              <a:ext cx="838200" cy="312738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600"/>
                <a:t>DRAM</a:t>
              </a:r>
              <a:endParaRPr lang="en-US" sz="3600"/>
            </a:p>
          </p:txBody>
        </p:sp>
        <p:cxnSp>
          <p:nvCxnSpPr>
            <p:cNvPr id="51272" name="Straight Connector 360"/>
            <p:cNvCxnSpPr>
              <a:cxnSpLocks noChangeShapeType="1"/>
              <a:stCxn id="51204" idx="2"/>
            </p:cNvCxnSpPr>
            <p:nvPr/>
          </p:nvCxnSpPr>
          <p:spPr bwMode="auto">
            <a:xfrm rot="5400000">
              <a:off x="1560513" y="4229100"/>
              <a:ext cx="228600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73" name="Straight Connector 361"/>
            <p:cNvCxnSpPr>
              <a:cxnSpLocks noChangeShapeType="1"/>
            </p:cNvCxnSpPr>
            <p:nvPr/>
          </p:nvCxnSpPr>
          <p:spPr bwMode="auto">
            <a:xfrm rot="5400000">
              <a:off x="2399507" y="4228306"/>
              <a:ext cx="228600" cy="1587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74" name="Straight Connector 362"/>
            <p:cNvCxnSpPr>
              <a:cxnSpLocks noChangeShapeType="1"/>
            </p:cNvCxnSpPr>
            <p:nvPr/>
          </p:nvCxnSpPr>
          <p:spPr bwMode="auto">
            <a:xfrm rot="5400000">
              <a:off x="3237707" y="4228306"/>
              <a:ext cx="228600" cy="1587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75" name="Straight Connector 363"/>
            <p:cNvCxnSpPr>
              <a:cxnSpLocks noChangeShapeType="1"/>
            </p:cNvCxnSpPr>
            <p:nvPr/>
          </p:nvCxnSpPr>
          <p:spPr bwMode="auto">
            <a:xfrm rot="5400000">
              <a:off x="4075907" y="4228306"/>
              <a:ext cx="228600" cy="1587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76" name="Straight Connector 364"/>
            <p:cNvCxnSpPr>
              <a:cxnSpLocks noChangeShapeType="1"/>
            </p:cNvCxnSpPr>
            <p:nvPr/>
          </p:nvCxnSpPr>
          <p:spPr bwMode="auto">
            <a:xfrm rot="5400000">
              <a:off x="4914107" y="4228306"/>
              <a:ext cx="228600" cy="1587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77" name="Straight Connector 365"/>
            <p:cNvCxnSpPr>
              <a:cxnSpLocks noChangeShapeType="1"/>
            </p:cNvCxnSpPr>
            <p:nvPr/>
          </p:nvCxnSpPr>
          <p:spPr bwMode="auto">
            <a:xfrm rot="5400000">
              <a:off x="5752307" y="4228306"/>
              <a:ext cx="228600" cy="1587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78" name="Straight Connector 366"/>
            <p:cNvCxnSpPr>
              <a:cxnSpLocks noChangeShapeType="1"/>
            </p:cNvCxnSpPr>
            <p:nvPr/>
          </p:nvCxnSpPr>
          <p:spPr bwMode="auto">
            <a:xfrm rot="5400000">
              <a:off x="6590507" y="4228306"/>
              <a:ext cx="228600" cy="1587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79" name="Straight Connector 367"/>
            <p:cNvCxnSpPr>
              <a:cxnSpLocks noChangeShapeType="1"/>
            </p:cNvCxnSpPr>
            <p:nvPr/>
          </p:nvCxnSpPr>
          <p:spPr bwMode="auto">
            <a:xfrm rot="5400000">
              <a:off x="7428707" y="4228306"/>
              <a:ext cx="228600" cy="1587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80" name="Straight Connector 371"/>
            <p:cNvCxnSpPr>
              <a:cxnSpLocks noChangeShapeType="1"/>
            </p:cNvCxnSpPr>
            <p:nvPr/>
          </p:nvCxnSpPr>
          <p:spPr bwMode="auto">
            <a:xfrm rot="5400000">
              <a:off x="1464469" y="4763294"/>
              <a:ext cx="230188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81" name="Straight Connector 375"/>
            <p:cNvCxnSpPr>
              <a:cxnSpLocks noChangeShapeType="1"/>
            </p:cNvCxnSpPr>
            <p:nvPr/>
          </p:nvCxnSpPr>
          <p:spPr bwMode="auto">
            <a:xfrm rot="5400000">
              <a:off x="1883569" y="4760119"/>
              <a:ext cx="230188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82" name="Straight Connector 376"/>
            <p:cNvCxnSpPr>
              <a:cxnSpLocks noChangeShapeType="1"/>
            </p:cNvCxnSpPr>
            <p:nvPr/>
          </p:nvCxnSpPr>
          <p:spPr bwMode="auto">
            <a:xfrm rot="5400000">
              <a:off x="2493169" y="4760119"/>
              <a:ext cx="230188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83" name="Straight Connector 377"/>
            <p:cNvCxnSpPr>
              <a:cxnSpLocks noChangeShapeType="1"/>
            </p:cNvCxnSpPr>
            <p:nvPr/>
          </p:nvCxnSpPr>
          <p:spPr bwMode="auto">
            <a:xfrm rot="5400000">
              <a:off x="2912269" y="4760119"/>
              <a:ext cx="230188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84" name="Straight Connector 378"/>
            <p:cNvCxnSpPr>
              <a:cxnSpLocks noChangeShapeType="1"/>
            </p:cNvCxnSpPr>
            <p:nvPr/>
          </p:nvCxnSpPr>
          <p:spPr bwMode="auto">
            <a:xfrm rot="5400000">
              <a:off x="3502819" y="4763294"/>
              <a:ext cx="230188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85" name="Straight Connector 379"/>
            <p:cNvCxnSpPr>
              <a:cxnSpLocks noChangeShapeType="1"/>
            </p:cNvCxnSpPr>
            <p:nvPr/>
          </p:nvCxnSpPr>
          <p:spPr bwMode="auto">
            <a:xfrm rot="5400000">
              <a:off x="3921919" y="4763294"/>
              <a:ext cx="230188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86" name="Straight Connector 380"/>
            <p:cNvCxnSpPr>
              <a:cxnSpLocks noChangeShapeType="1"/>
            </p:cNvCxnSpPr>
            <p:nvPr/>
          </p:nvCxnSpPr>
          <p:spPr bwMode="auto">
            <a:xfrm rot="5400000">
              <a:off x="4536281" y="4761707"/>
              <a:ext cx="230187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87" name="Straight Connector 381"/>
            <p:cNvCxnSpPr>
              <a:cxnSpLocks noChangeShapeType="1"/>
            </p:cNvCxnSpPr>
            <p:nvPr/>
          </p:nvCxnSpPr>
          <p:spPr bwMode="auto">
            <a:xfrm rot="5400000">
              <a:off x="4955381" y="4761707"/>
              <a:ext cx="230187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88" name="Straight Connector 382"/>
            <p:cNvCxnSpPr>
              <a:cxnSpLocks noChangeShapeType="1"/>
            </p:cNvCxnSpPr>
            <p:nvPr/>
          </p:nvCxnSpPr>
          <p:spPr bwMode="auto">
            <a:xfrm rot="5400000">
              <a:off x="5560219" y="4763294"/>
              <a:ext cx="230188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89" name="Straight Connector 383"/>
            <p:cNvCxnSpPr>
              <a:cxnSpLocks noChangeShapeType="1"/>
            </p:cNvCxnSpPr>
            <p:nvPr/>
          </p:nvCxnSpPr>
          <p:spPr bwMode="auto">
            <a:xfrm rot="5400000">
              <a:off x="5979319" y="4763294"/>
              <a:ext cx="230188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90" name="Straight Connector 384"/>
            <p:cNvCxnSpPr>
              <a:cxnSpLocks noChangeShapeType="1"/>
            </p:cNvCxnSpPr>
            <p:nvPr/>
          </p:nvCxnSpPr>
          <p:spPr bwMode="auto">
            <a:xfrm rot="5400000">
              <a:off x="6588919" y="4763294"/>
              <a:ext cx="230188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91" name="Straight Connector 385"/>
            <p:cNvCxnSpPr>
              <a:cxnSpLocks noChangeShapeType="1"/>
            </p:cNvCxnSpPr>
            <p:nvPr/>
          </p:nvCxnSpPr>
          <p:spPr bwMode="auto">
            <a:xfrm rot="5400000">
              <a:off x="7008019" y="4763294"/>
              <a:ext cx="230188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92" name="Straight Connector 410"/>
            <p:cNvCxnSpPr>
              <a:cxnSpLocks noChangeShapeType="1"/>
            </p:cNvCxnSpPr>
            <p:nvPr/>
          </p:nvCxnSpPr>
          <p:spPr bwMode="auto">
            <a:xfrm rot="16200000" flipH="1">
              <a:off x="5452269" y="5377657"/>
              <a:ext cx="390525" cy="1587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93" name="Straight Connector 411"/>
            <p:cNvCxnSpPr>
              <a:cxnSpLocks noChangeShapeType="1"/>
            </p:cNvCxnSpPr>
            <p:nvPr/>
          </p:nvCxnSpPr>
          <p:spPr bwMode="auto">
            <a:xfrm rot="16200000" flipH="1">
              <a:off x="5876926" y="5372100"/>
              <a:ext cx="381000" cy="3175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94" name="Straight Connector 412"/>
            <p:cNvCxnSpPr>
              <a:cxnSpLocks noChangeShapeType="1"/>
            </p:cNvCxnSpPr>
            <p:nvPr/>
          </p:nvCxnSpPr>
          <p:spPr bwMode="auto">
            <a:xfrm rot="5400000">
              <a:off x="6477000" y="5375276"/>
              <a:ext cx="377825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95" name="Straight Connector 413"/>
            <p:cNvCxnSpPr>
              <a:cxnSpLocks noChangeShapeType="1"/>
            </p:cNvCxnSpPr>
            <p:nvPr/>
          </p:nvCxnSpPr>
          <p:spPr bwMode="auto">
            <a:xfrm rot="5400000">
              <a:off x="6900069" y="5371307"/>
              <a:ext cx="369887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96" name="Straight Connector 418"/>
            <p:cNvCxnSpPr>
              <a:cxnSpLocks noChangeShapeType="1"/>
            </p:cNvCxnSpPr>
            <p:nvPr/>
          </p:nvCxnSpPr>
          <p:spPr bwMode="auto">
            <a:xfrm rot="16200000" flipH="1">
              <a:off x="4480719" y="5371306"/>
              <a:ext cx="390525" cy="4763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97" name="Straight Connector 419"/>
            <p:cNvCxnSpPr>
              <a:cxnSpLocks noChangeShapeType="1"/>
            </p:cNvCxnSpPr>
            <p:nvPr/>
          </p:nvCxnSpPr>
          <p:spPr bwMode="auto">
            <a:xfrm rot="16200000" flipH="1">
              <a:off x="4901406" y="5369719"/>
              <a:ext cx="385763" cy="3175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98" name="Straight Connector 420"/>
            <p:cNvCxnSpPr>
              <a:cxnSpLocks noChangeShapeType="1"/>
            </p:cNvCxnSpPr>
            <p:nvPr/>
          </p:nvCxnSpPr>
          <p:spPr bwMode="auto">
            <a:xfrm rot="16200000" flipH="1">
              <a:off x="2398713" y="5376863"/>
              <a:ext cx="384175" cy="3175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299" name="Straight Connector 421"/>
            <p:cNvCxnSpPr>
              <a:cxnSpLocks noChangeShapeType="1"/>
            </p:cNvCxnSpPr>
            <p:nvPr/>
          </p:nvCxnSpPr>
          <p:spPr bwMode="auto">
            <a:xfrm rot="16200000" flipH="1">
              <a:off x="2818606" y="5376070"/>
              <a:ext cx="384175" cy="476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300" name="Straight Connector 422"/>
            <p:cNvCxnSpPr>
              <a:cxnSpLocks noChangeShapeType="1"/>
            </p:cNvCxnSpPr>
            <p:nvPr/>
          </p:nvCxnSpPr>
          <p:spPr bwMode="auto">
            <a:xfrm rot="5400000">
              <a:off x="3418681" y="5380832"/>
              <a:ext cx="379413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301" name="Straight Connector 423"/>
            <p:cNvCxnSpPr>
              <a:cxnSpLocks noChangeShapeType="1"/>
            </p:cNvCxnSpPr>
            <p:nvPr/>
          </p:nvCxnSpPr>
          <p:spPr bwMode="auto">
            <a:xfrm rot="5400000">
              <a:off x="3837781" y="5380832"/>
              <a:ext cx="379413" cy="0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302" name="Straight Connector 424"/>
            <p:cNvCxnSpPr>
              <a:cxnSpLocks noChangeShapeType="1"/>
            </p:cNvCxnSpPr>
            <p:nvPr/>
          </p:nvCxnSpPr>
          <p:spPr bwMode="auto">
            <a:xfrm rot="16200000" flipH="1">
              <a:off x="1407319" y="5377657"/>
              <a:ext cx="387350" cy="4762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cxnSp>
          <p:nvCxnSpPr>
            <p:cNvPr id="51303" name="Straight Connector 425"/>
            <p:cNvCxnSpPr>
              <a:cxnSpLocks noChangeShapeType="1"/>
            </p:cNvCxnSpPr>
            <p:nvPr/>
          </p:nvCxnSpPr>
          <p:spPr bwMode="auto">
            <a:xfrm rot="16200000" flipH="1">
              <a:off x="1825626" y="5378450"/>
              <a:ext cx="387350" cy="3175"/>
            </a:xfrm>
            <a:prstGeom prst="line">
              <a:avLst/>
            </a:prstGeom>
            <a:noFill/>
            <a:ln w="38100" algn="ctr">
              <a:solidFill>
                <a:srgbClr val="003366"/>
              </a:solidFill>
              <a:round/>
              <a:headEnd/>
              <a:tailEnd/>
            </a:ln>
          </p:spPr>
        </p:cxnSp>
        <p:sp>
          <p:nvSpPr>
            <p:cNvPr id="506" name="Rectangle 505"/>
            <p:cNvSpPr/>
            <p:nvPr/>
          </p:nvSpPr>
          <p:spPr bwMode="auto">
            <a:xfrm>
              <a:off x="1065213" y="1752600"/>
              <a:ext cx="8382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-52"/>
                </a:rPr>
                <a:t>CPU</a:t>
              </a:r>
            </a:p>
          </p:txBody>
        </p:sp>
        <p:sp>
          <p:nvSpPr>
            <p:cNvPr id="507" name="Rectangle 506"/>
            <p:cNvSpPr/>
            <p:nvPr/>
          </p:nvSpPr>
          <p:spPr bwMode="auto">
            <a:xfrm>
              <a:off x="1979613" y="1752600"/>
              <a:ext cx="14478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-52"/>
                </a:rPr>
                <a:t>Bridge</a:t>
              </a:r>
            </a:p>
          </p:txBody>
        </p:sp>
        <p:sp>
          <p:nvSpPr>
            <p:cNvPr id="508" name="Rectangle 507"/>
            <p:cNvSpPr/>
            <p:nvPr/>
          </p:nvSpPr>
          <p:spPr bwMode="auto">
            <a:xfrm>
              <a:off x="3503613" y="1752600"/>
              <a:ext cx="2209800" cy="381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Times New Roman" pitchFamily="18" charset="-52"/>
                </a:rPr>
                <a:t>Host Memory</a:t>
              </a:r>
            </a:p>
          </p:txBody>
        </p:sp>
        <p:cxnSp>
          <p:nvCxnSpPr>
            <p:cNvPr id="51307" name="Straight Connector 509"/>
            <p:cNvCxnSpPr>
              <a:cxnSpLocks noChangeShapeType="1"/>
              <a:stCxn id="506" idx="3"/>
              <a:endCxn id="507" idx="1"/>
            </p:cNvCxnSpPr>
            <p:nvPr/>
          </p:nvCxnSpPr>
          <p:spPr bwMode="auto">
            <a:xfrm>
              <a:off x="1903413" y="1943100"/>
              <a:ext cx="762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08" name="Straight Connector 511"/>
            <p:cNvCxnSpPr>
              <a:cxnSpLocks noChangeShapeType="1"/>
              <a:stCxn id="507" idx="3"/>
              <a:endCxn id="508" idx="1"/>
            </p:cNvCxnSpPr>
            <p:nvPr/>
          </p:nvCxnSpPr>
          <p:spPr bwMode="auto">
            <a:xfrm>
              <a:off x="3427413" y="1943100"/>
              <a:ext cx="762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1309" name="Straight Connector 513"/>
            <p:cNvCxnSpPr>
              <a:cxnSpLocks noChangeShapeType="1"/>
              <a:stCxn id="507" idx="2"/>
            </p:cNvCxnSpPr>
            <p:nvPr/>
          </p:nvCxnSpPr>
          <p:spPr bwMode="auto">
            <a:xfrm rot="5400000">
              <a:off x="2475707" y="2362994"/>
              <a:ext cx="4572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51310" name="Group 499"/>
            <p:cNvGrpSpPr>
              <a:grpSpLocks/>
            </p:cNvGrpSpPr>
            <p:nvPr/>
          </p:nvGrpSpPr>
          <p:grpSpPr bwMode="auto">
            <a:xfrm>
              <a:off x="989013" y="2590800"/>
              <a:ext cx="7316787" cy="1906588"/>
              <a:chOff x="152400" y="2590800"/>
              <a:chExt cx="7316647" cy="1906645"/>
            </a:xfrm>
          </p:grpSpPr>
          <p:grpSp>
            <p:nvGrpSpPr>
              <p:cNvPr id="51319" name="Group 486"/>
              <p:cNvGrpSpPr>
                <a:grpSpLocks/>
              </p:cNvGrpSpPr>
              <p:nvPr/>
            </p:nvGrpSpPr>
            <p:grpSpPr bwMode="auto">
              <a:xfrm>
                <a:off x="152400" y="2590800"/>
                <a:ext cx="7316647" cy="1906645"/>
                <a:chOff x="152400" y="2590800"/>
                <a:chExt cx="7316647" cy="1906645"/>
              </a:xfrm>
            </p:grpSpPr>
            <p:sp>
              <p:nvSpPr>
                <p:cNvPr id="450" name="Rectangle 449"/>
                <p:cNvSpPr/>
                <p:nvPr/>
              </p:nvSpPr>
              <p:spPr bwMode="auto">
                <a:xfrm>
                  <a:off x="914385" y="2590800"/>
                  <a:ext cx="1904964" cy="304809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latin typeface="Times New Roman" pitchFamily="18" charset="-52"/>
                    </a:rPr>
                    <a:t>Work Distribution</a:t>
                  </a:r>
                </a:p>
              </p:txBody>
            </p:sp>
            <p:cxnSp>
              <p:nvCxnSpPr>
                <p:cNvPr id="51322" name="Straight Connector 452"/>
                <p:cNvCxnSpPr>
                  <a:cxnSpLocks noChangeShapeType="1"/>
                  <a:stCxn id="450" idx="3"/>
                </p:cNvCxnSpPr>
                <p:nvPr/>
              </p:nvCxnSpPr>
              <p:spPr bwMode="auto">
                <a:xfrm>
                  <a:off x="2819639" y="2743141"/>
                  <a:ext cx="4648617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323" name="Straight Connector 45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590735" y="3619132"/>
                  <a:ext cx="1753450" cy="3175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324" name="Straight Connector 456"/>
                <p:cNvCxnSpPr>
                  <a:cxnSpLocks noChangeShapeType="1"/>
                  <a:stCxn id="450" idx="1"/>
                </p:cNvCxnSpPr>
                <p:nvPr/>
              </p:nvCxnSpPr>
              <p:spPr bwMode="auto">
                <a:xfrm rot="10800000">
                  <a:off x="152400" y="2743200"/>
                  <a:ext cx="762000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325" name="Straight Connector 461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-717976" y="3615162"/>
                  <a:ext cx="1751073" cy="8736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326" name="Straight Connector 46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17526" y="2982427"/>
                  <a:ext cx="469429" cy="502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327" name="Straight Connector 471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527572" y="3044428"/>
                  <a:ext cx="2976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328" name="Straight Connector 474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2366566" y="3043634"/>
                  <a:ext cx="2976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329" name="Straight Connector 47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127772" y="2968228"/>
                  <a:ext cx="4500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330" name="Straight Connector 479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3966766" y="2967434"/>
                  <a:ext cx="4500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331" name="Straight Connector 480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4804966" y="2967434"/>
                  <a:ext cx="4500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332" name="Straight Connector 481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5643166" y="2967434"/>
                  <a:ext cx="4500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51333" name="Straight Connector 482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481366" y="2967434"/>
                  <a:ext cx="450056" cy="1588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51320" name="Straight Connector 491"/>
              <p:cNvCxnSpPr>
                <a:cxnSpLocks noChangeShapeType="1"/>
              </p:cNvCxnSpPr>
              <p:nvPr/>
            </p:nvCxnSpPr>
            <p:spPr bwMode="auto">
              <a:xfrm>
                <a:off x="152400" y="4495063"/>
                <a:ext cx="304800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51311" name="Straight Connector 501"/>
            <p:cNvCxnSpPr>
              <a:cxnSpLocks noChangeShapeType="1"/>
            </p:cNvCxnSpPr>
            <p:nvPr/>
          </p:nvCxnSpPr>
          <p:spPr bwMode="auto">
            <a:xfrm flipV="1">
              <a:off x="7915275" y="4495800"/>
              <a:ext cx="388938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1312" name="Rectangle 112"/>
            <p:cNvSpPr>
              <a:spLocks noChangeArrowheads="1"/>
            </p:cNvSpPr>
            <p:nvPr/>
          </p:nvSpPr>
          <p:spPr bwMode="auto">
            <a:xfrm>
              <a:off x="2155825" y="3521075"/>
              <a:ext cx="325438" cy="44608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900"/>
            </a:p>
          </p:txBody>
        </p:sp>
        <p:sp>
          <p:nvSpPr>
            <p:cNvPr id="51313" name="Rectangle 112"/>
            <p:cNvSpPr>
              <a:spLocks noChangeArrowheads="1"/>
            </p:cNvSpPr>
            <p:nvPr/>
          </p:nvSpPr>
          <p:spPr bwMode="auto">
            <a:xfrm>
              <a:off x="2994025" y="3521075"/>
              <a:ext cx="325438" cy="44608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900"/>
            </a:p>
          </p:txBody>
        </p:sp>
        <p:sp>
          <p:nvSpPr>
            <p:cNvPr id="51314" name="Rectangle 112"/>
            <p:cNvSpPr>
              <a:spLocks noChangeArrowheads="1"/>
            </p:cNvSpPr>
            <p:nvPr/>
          </p:nvSpPr>
          <p:spPr bwMode="auto">
            <a:xfrm>
              <a:off x="3832225" y="3521075"/>
              <a:ext cx="325438" cy="44608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900"/>
            </a:p>
          </p:txBody>
        </p:sp>
        <p:sp>
          <p:nvSpPr>
            <p:cNvPr id="51315" name="Rectangle 112"/>
            <p:cNvSpPr>
              <a:spLocks noChangeArrowheads="1"/>
            </p:cNvSpPr>
            <p:nvPr/>
          </p:nvSpPr>
          <p:spPr bwMode="auto">
            <a:xfrm>
              <a:off x="4672013" y="3521075"/>
              <a:ext cx="325437" cy="44608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900"/>
            </a:p>
          </p:txBody>
        </p:sp>
        <p:sp>
          <p:nvSpPr>
            <p:cNvPr id="51316" name="Rectangle 112"/>
            <p:cNvSpPr>
              <a:spLocks noChangeArrowheads="1"/>
            </p:cNvSpPr>
            <p:nvPr/>
          </p:nvSpPr>
          <p:spPr bwMode="auto">
            <a:xfrm>
              <a:off x="5508625" y="3521075"/>
              <a:ext cx="325438" cy="44608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900"/>
            </a:p>
          </p:txBody>
        </p:sp>
        <p:sp>
          <p:nvSpPr>
            <p:cNvPr id="51317" name="Rectangle 112"/>
            <p:cNvSpPr>
              <a:spLocks noChangeArrowheads="1"/>
            </p:cNvSpPr>
            <p:nvPr/>
          </p:nvSpPr>
          <p:spPr bwMode="auto">
            <a:xfrm>
              <a:off x="6346825" y="3521075"/>
              <a:ext cx="325438" cy="44608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900"/>
            </a:p>
          </p:txBody>
        </p:sp>
        <p:sp>
          <p:nvSpPr>
            <p:cNvPr id="51318" name="Rectangle 112"/>
            <p:cNvSpPr>
              <a:spLocks noChangeArrowheads="1"/>
            </p:cNvSpPr>
            <p:nvPr/>
          </p:nvSpPr>
          <p:spPr bwMode="auto">
            <a:xfrm>
              <a:off x="7185025" y="3521075"/>
              <a:ext cx="325438" cy="446088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 sz="9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69"/>
          <p:cNvGrpSpPr>
            <a:grpSpLocks/>
          </p:cNvGrpSpPr>
          <p:nvPr/>
        </p:nvGrpSpPr>
        <p:grpSpPr bwMode="auto">
          <a:xfrm>
            <a:off x="838200" y="2743200"/>
            <a:ext cx="2667000" cy="2667000"/>
            <a:chOff x="609600" y="3657600"/>
            <a:chExt cx="2667000" cy="2667000"/>
          </a:xfrm>
        </p:grpSpPr>
        <p:sp>
          <p:nvSpPr>
            <p:cNvPr id="52258" name="Rectangle 3"/>
            <p:cNvSpPr>
              <a:spLocks noChangeArrowheads="1"/>
            </p:cNvSpPr>
            <p:nvPr/>
          </p:nvSpPr>
          <p:spPr bwMode="auto">
            <a:xfrm>
              <a:off x="609600" y="3657600"/>
              <a:ext cx="2667000" cy="2667000"/>
            </a:xfrm>
            <a:prstGeom prst="rect">
              <a:avLst/>
            </a:prstGeom>
            <a:solidFill>
              <a:srgbClr val="99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52259" name="Rectangle 4"/>
            <p:cNvSpPr>
              <a:spLocks noChangeArrowheads="1"/>
            </p:cNvSpPr>
            <p:nvPr/>
          </p:nvSpPr>
          <p:spPr bwMode="auto">
            <a:xfrm>
              <a:off x="685800" y="4114800"/>
              <a:ext cx="1066800" cy="2133600"/>
            </a:xfrm>
            <a:prstGeom prst="rect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/>
                <a:t>TEX</a:t>
              </a:r>
            </a:p>
          </p:txBody>
        </p:sp>
        <p:sp>
          <p:nvSpPr>
            <p:cNvPr id="52260" name="Rectangle 5"/>
            <p:cNvSpPr>
              <a:spLocks noChangeArrowheads="1"/>
            </p:cNvSpPr>
            <p:nvPr/>
          </p:nvSpPr>
          <p:spPr bwMode="auto">
            <a:xfrm>
              <a:off x="1905000" y="4114800"/>
              <a:ext cx="1143000" cy="9906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/>
                <a:t>SM</a:t>
              </a:r>
            </a:p>
          </p:txBody>
        </p:sp>
        <p:sp>
          <p:nvSpPr>
            <p:cNvPr id="52261" name="Rectangle 7"/>
            <p:cNvSpPr>
              <a:spLocks noChangeArrowheads="1"/>
            </p:cNvSpPr>
            <p:nvPr/>
          </p:nvSpPr>
          <p:spPr bwMode="auto">
            <a:xfrm>
              <a:off x="1905000" y="5257800"/>
              <a:ext cx="1143000" cy="990600"/>
            </a:xfrm>
            <a:prstGeom prst="rect">
              <a:avLst/>
            </a:prstGeom>
            <a:solidFill>
              <a:srgbClr val="FF99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/>
                <a:t>SM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762000" y="3733800"/>
              <a:ext cx="2286000" cy="228600"/>
            </a:xfrm>
            <a:prstGeom prst="rect">
              <a:avLst/>
            </a:prstGeom>
            <a:solidFill>
              <a:srgbClr val="99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Times New Roman" pitchFamily="18" charset="-52"/>
                </a:rPr>
                <a:t>Texture Processing Cluster</a:t>
              </a:r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2133600" y="2209800"/>
            <a:ext cx="6477000" cy="3733800"/>
            <a:chOff x="1905000" y="3124200"/>
            <a:chExt cx="5984185" cy="3733800"/>
          </a:xfrm>
        </p:grpSpPr>
        <p:sp>
          <p:nvSpPr>
            <p:cNvPr id="52252" name="Rectangle 40"/>
            <p:cNvSpPr>
              <a:spLocks noChangeArrowheads="1"/>
            </p:cNvSpPr>
            <p:nvPr/>
          </p:nvSpPr>
          <p:spPr bwMode="auto">
            <a:xfrm>
              <a:off x="1905000" y="4114800"/>
              <a:ext cx="1143000" cy="990600"/>
            </a:xfrm>
            <a:prstGeom prst="rect">
              <a:avLst/>
            </a:prstGeom>
            <a:noFill/>
            <a:ln w="63500" algn="ctr">
              <a:solidFill>
                <a:srgbClr val="0000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/>
            </a:p>
          </p:txBody>
        </p:sp>
        <p:sp>
          <p:nvSpPr>
            <p:cNvPr id="52253" name="Rectangle 42"/>
            <p:cNvSpPr>
              <a:spLocks noChangeArrowheads="1"/>
            </p:cNvSpPr>
            <p:nvPr/>
          </p:nvSpPr>
          <p:spPr bwMode="auto">
            <a:xfrm>
              <a:off x="4932293" y="3124200"/>
              <a:ext cx="2956892" cy="3733800"/>
            </a:xfrm>
            <a:prstGeom prst="rect">
              <a:avLst/>
            </a:prstGeom>
            <a:noFill/>
            <a:ln w="63500" algn="ctr">
              <a:solidFill>
                <a:srgbClr val="0000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ru-RU"/>
            </a:p>
          </p:txBody>
        </p:sp>
        <p:cxnSp>
          <p:nvCxnSpPr>
            <p:cNvPr id="52254" name="Straight Connector 61"/>
            <p:cNvCxnSpPr>
              <a:cxnSpLocks noChangeShapeType="1"/>
            </p:cNvCxnSpPr>
            <p:nvPr/>
          </p:nvCxnSpPr>
          <p:spPr bwMode="auto">
            <a:xfrm flipV="1">
              <a:off x="3048000" y="3124200"/>
              <a:ext cx="4841185" cy="9906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prstDash val="sysDot"/>
              <a:round/>
              <a:headEnd/>
              <a:tailEnd/>
            </a:ln>
          </p:spPr>
        </p:cxnSp>
        <p:cxnSp>
          <p:nvCxnSpPr>
            <p:cNvPr id="52255" name="Straight Connector 63"/>
            <p:cNvCxnSpPr>
              <a:cxnSpLocks noChangeShapeType="1"/>
            </p:cNvCxnSpPr>
            <p:nvPr/>
          </p:nvCxnSpPr>
          <p:spPr bwMode="auto">
            <a:xfrm flipV="1">
              <a:off x="1905000" y="3124200"/>
              <a:ext cx="3027293" cy="9906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prstDash val="sysDot"/>
              <a:round/>
              <a:headEnd/>
              <a:tailEnd/>
            </a:ln>
          </p:spPr>
        </p:cxnSp>
        <p:cxnSp>
          <p:nvCxnSpPr>
            <p:cNvPr id="52256" name="Straight Connector 64"/>
            <p:cNvCxnSpPr>
              <a:cxnSpLocks noChangeShapeType="1"/>
            </p:cNvCxnSpPr>
            <p:nvPr/>
          </p:nvCxnSpPr>
          <p:spPr bwMode="auto">
            <a:xfrm>
              <a:off x="1905000" y="5105400"/>
              <a:ext cx="3027293" cy="17526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prstDash val="sysDot"/>
              <a:round/>
              <a:headEnd/>
              <a:tailEnd/>
            </a:ln>
          </p:spPr>
        </p:cxnSp>
        <p:cxnSp>
          <p:nvCxnSpPr>
            <p:cNvPr id="52257" name="Straight Connector 65"/>
            <p:cNvCxnSpPr>
              <a:cxnSpLocks noChangeShapeType="1"/>
            </p:cNvCxnSpPr>
            <p:nvPr/>
          </p:nvCxnSpPr>
          <p:spPr bwMode="auto">
            <a:xfrm>
              <a:off x="3048000" y="5105400"/>
              <a:ext cx="4841185" cy="1752600"/>
            </a:xfrm>
            <a:prstGeom prst="line">
              <a:avLst/>
            </a:prstGeom>
            <a:noFill/>
            <a:ln w="38100" algn="ctr">
              <a:solidFill>
                <a:srgbClr val="0000FF"/>
              </a:solidFill>
              <a:prstDash val="sysDot"/>
              <a:round/>
              <a:headEnd/>
              <a:tailEnd/>
            </a:ln>
          </p:spPr>
        </p:cxn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5410200" y="2209800"/>
            <a:ext cx="3200400" cy="3733800"/>
            <a:chOff x="5410200" y="2209800"/>
            <a:chExt cx="3200400" cy="3733800"/>
          </a:xfrm>
        </p:grpSpPr>
        <p:grpSp>
          <p:nvGrpSpPr>
            <p:cNvPr id="52230" name="Group 39"/>
            <p:cNvGrpSpPr>
              <a:grpSpLocks/>
            </p:cNvGrpSpPr>
            <p:nvPr/>
          </p:nvGrpSpPr>
          <p:grpSpPr bwMode="auto">
            <a:xfrm>
              <a:off x="5410200" y="2209800"/>
              <a:ext cx="3200400" cy="3733800"/>
              <a:chOff x="5181600" y="3124200"/>
              <a:chExt cx="3200400" cy="3733800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5181600" y="3124200"/>
                <a:ext cx="3200400" cy="3733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atin typeface="Times New Roman" pitchFamily="18" charset="-52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5334000" y="3200400"/>
                <a:ext cx="2895600" cy="3048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latin typeface="Times New Roman" pitchFamily="18" charset="-52"/>
                  </a:rPr>
                  <a:t>Streaming Multiprocessor</a:t>
                </a:r>
              </a:p>
            </p:txBody>
          </p:sp>
          <p:sp>
            <p:nvSpPr>
              <p:cNvPr id="52236" name="Rectangle 12"/>
              <p:cNvSpPr>
                <a:spLocks noChangeArrowheads="1"/>
              </p:cNvSpPr>
              <p:nvPr/>
            </p:nvSpPr>
            <p:spPr bwMode="auto">
              <a:xfrm>
                <a:off x="5309616" y="3657600"/>
                <a:ext cx="1524000" cy="304800"/>
              </a:xfrm>
              <a:prstGeom prst="rect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400"/>
                  <a:t>Instruction $</a:t>
                </a:r>
              </a:p>
            </p:txBody>
          </p:sp>
          <p:sp>
            <p:nvSpPr>
              <p:cNvPr id="52237" name="Rectangle 14"/>
              <p:cNvSpPr>
                <a:spLocks noChangeArrowheads="1"/>
              </p:cNvSpPr>
              <p:nvPr/>
            </p:nvSpPr>
            <p:spPr bwMode="auto">
              <a:xfrm>
                <a:off x="6934200" y="3657600"/>
                <a:ext cx="1295400" cy="304800"/>
              </a:xfrm>
              <a:prstGeom prst="rect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400"/>
                  <a:t>Constant $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5310188" y="4038600"/>
                <a:ext cx="2919412" cy="3048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sz="1400" dirty="0">
                    <a:latin typeface="Times New Roman" pitchFamily="18" charset="-52"/>
                  </a:rPr>
                  <a:t>Instruction Fetch</a:t>
                </a:r>
              </a:p>
            </p:txBody>
          </p:sp>
          <p:sp>
            <p:nvSpPr>
              <p:cNvPr id="52239" name="Rectangle 16"/>
              <p:cNvSpPr>
                <a:spLocks noChangeArrowheads="1"/>
              </p:cNvSpPr>
              <p:nvPr/>
            </p:nvSpPr>
            <p:spPr bwMode="auto">
              <a:xfrm>
                <a:off x="5309616" y="4419600"/>
                <a:ext cx="2919984" cy="533400"/>
              </a:xfrm>
              <a:prstGeom prst="rect">
                <a:avLst/>
              </a:prstGeom>
              <a:solidFill>
                <a:srgbClr val="99FF99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400"/>
                  <a:t>Shared Memory</a:t>
                </a:r>
              </a:p>
            </p:txBody>
          </p:sp>
          <p:sp>
            <p:nvSpPr>
              <p:cNvPr id="52240" name="Rectangle 22"/>
              <p:cNvSpPr>
                <a:spLocks noChangeArrowheads="1"/>
              </p:cNvSpPr>
              <p:nvPr/>
            </p:nvSpPr>
            <p:spPr bwMode="auto">
              <a:xfrm>
                <a:off x="6096000" y="5029200"/>
                <a:ext cx="609600" cy="1219200"/>
              </a:xfrm>
              <a:prstGeom prst="rect">
                <a:avLst/>
              </a:prstGeom>
              <a:solidFill>
                <a:srgbClr val="FF99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800"/>
                  <a:t>SFU</a:t>
                </a:r>
                <a:endParaRPr lang="en-US"/>
              </a:p>
            </p:txBody>
          </p:sp>
          <p:grpSp>
            <p:nvGrpSpPr>
              <p:cNvPr id="52241" name="Group 37"/>
              <p:cNvGrpSpPr>
                <a:grpSpLocks/>
              </p:cNvGrpSpPr>
              <p:nvPr/>
            </p:nvGrpSpPr>
            <p:grpSpPr bwMode="auto">
              <a:xfrm>
                <a:off x="5334000" y="5029200"/>
                <a:ext cx="609600" cy="1219200"/>
                <a:chOff x="5334000" y="5029200"/>
                <a:chExt cx="609600" cy="1219200"/>
              </a:xfrm>
            </p:grpSpPr>
            <p:sp>
              <p:nvSpPr>
                <p:cNvPr id="18" name="Rectangle 17"/>
                <p:cNvSpPr/>
                <p:nvPr/>
              </p:nvSpPr>
              <p:spPr bwMode="auto">
                <a:xfrm>
                  <a:off x="5334000" y="5029200"/>
                  <a:ext cx="609600" cy="3048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800" dirty="0">
                      <a:latin typeface="Times New Roman" pitchFamily="18" charset="-52"/>
                    </a:rPr>
                    <a:t>SP</a:t>
                  </a:r>
                  <a:endParaRPr lang="en-US" dirty="0">
                    <a:latin typeface="Times New Roman" pitchFamily="18" charset="-52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 bwMode="auto">
                <a:xfrm>
                  <a:off x="5334000" y="5334000"/>
                  <a:ext cx="609600" cy="3048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800" dirty="0">
                      <a:latin typeface="Times New Roman" pitchFamily="18" charset="-52"/>
                    </a:rPr>
                    <a:t>SP</a:t>
                  </a:r>
                  <a:endParaRPr lang="en-US" dirty="0">
                    <a:latin typeface="Times New Roman" pitchFamily="18" charset="-52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 bwMode="auto">
                <a:xfrm>
                  <a:off x="5334000" y="5638800"/>
                  <a:ext cx="609600" cy="3048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800" dirty="0">
                      <a:latin typeface="Times New Roman" pitchFamily="18" charset="-52"/>
                    </a:rPr>
                    <a:t>SP</a:t>
                  </a:r>
                  <a:endParaRPr lang="en-US" dirty="0">
                    <a:latin typeface="Times New Roman" pitchFamily="18" charset="-52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 bwMode="auto">
                <a:xfrm>
                  <a:off x="5334000" y="5943600"/>
                  <a:ext cx="609600" cy="3048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800" dirty="0">
                      <a:latin typeface="Times New Roman" pitchFamily="18" charset="-52"/>
                    </a:rPr>
                    <a:t>SP</a:t>
                  </a:r>
                  <a:endParaRPr lang="en-US" dirty="0">
                    <a:latin typeface="Times New Roman" pitchFamily="18" charset="-52"/>
                  </a:endParaRPr>
                </a:p>
              </p:txBody>
            </p:sp>
          </p:grpSp>
          <p:sp>
            <p:nvSpPr>
              <p:cNvPr id="52242" name="Rectangle 32"/>
              <p:cNvSpPr>
                <a:spLocks noChangeArrowheads="1"/>
              </p:cNvSpPr>
              <p:nvPr/>
            </p:nvSpPr>
            <p:spPr bwMode="auto">
              <a:xfrm>
                <a:off x="7620000" y="5029200"/>
                <a:ext cx="609600" cy="1219200"/>
              </a:xfrm>
              <a:prstGeom prst="rect">
                <a:avLst/>
              </a:prstGeom>
              <a:solidFill>
                <a:srgbClr val="FF99CC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en-US" sz="1800"/>
                  <a:t>SFU</a:t>
                </a:r>
                <a:endParaRPr lang="en-US"/>
              </a:p>
            </p:txBody>
          </p:sp>
          <p:grpSp>
            <p:nvGrpSpPr>
              <p:cNvPr id="52243" name="Group 38"/>
              <p:cNvGrpSpPr>
                <a:grpSpLocks/>
              </p:cNvGrpSpPr>
              <p:nvPr/>
            </p:nvGrpSpPr>
            <p:grpSpPr bwMode="auto">
              <a:xfrm>
                <a:off x="6858000" y="5029200"/>
                <a:ext cx="609600" cy="1219200"/>
                <a:chOff x="6858000" y="5029200"/>
                <a:chExt cx="609600" cy="1219200"/>
              </a:xfrm>
            </p:grpSpPr>
            <p:sp>
              <p:nvSpPr>
                <p:cNvPr id="32" name="Rectangle 31"/>
                <p:cNvSpPr/>
                <p:nvPr/>
              </p:nvSpPr>
              <p:spPr bwMode="auto">
                <a:xfrm>
                  <a:off x="6858000" y="5029200"/>
                  <a:ext cx="609600" cy="3048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800" dirty="0">
                      <a:latin typeface="Times New Roman" pitchFamily="18" charset="-52"/>
                    </a:rPr>
                    <a:t>SP</a:t>
                  </a:r>
                  <a:endParaRPr lang="en-US" dirty="0">
                    <a:latin typeface="Times New Roman" pitchFamily="18" charset="-52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 bwMode="auto">
                <a:xfrm>
                  <a:off x="6858000" y="5334000"/>
                  <a:ext cx="609600" cy="3048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800" dirty="0">
                      <a:latin typeface="Times New Roman" pitchFamily="18" charset="-52"/>
                    </a:rPr>
                    <a:t>SP</a:t>
                  </a:r>
                  <a:endParaRPr lang="en-US" dirty="0">
                    <a:latin typeface="Times New Roman" pitchFamily="18" charset="-52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 bwMode="auto">
                <a:xfrm>
                  <a:off x="6858000" y="5638800"/>
                  <a:ext cx="609600" cy="3048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800" dirty="0">
                      <a:latin typeface="Times New Roman" pitchFamily="18" charset="-52"/>
                    </a:rPr>
                    <a:t>SP</a:t>
                  </a:r>
                  <a:endParaRPr lang="en-US" dirty="0">
                    <a:latin typeface="Times New Roman" pitchFamily="18" charset="-52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 bwMode="auto">
                <a:xfrm>
                  <a:off x="6858000" y="5943600"/>
                  <a:ext cx="609600" cy="3048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r>
                    <a:rPr lang="en-US" sz="1800" dirty="0">
                      <a:latin typeface="Times New Roman" pitchFamily="18" charset="-52"/>
                    </a:rPr>
                    <a:t>SP</a:t>
                  </a:r>
                  <a:endParaRPr lang="en-US" dirty="0">
                    <a:latin typeface="Times New Roman" pitchFamily="18" charset="-52"/>
                  </a:endParaRPr>
                </a:p>
              </p:txBody>
            </p:sp>
          </p:grpSp>
        </p:grpSp>
        <p:sp>
          <p:nvSpPr>
            <p:cNvPr id="52231" name="Rectangle 16"/>
            <p:cNvSpPr>
              <a:spLocks noChangeArrowheads="1"/>
            </p:cNvSpPr>
            <p:nvPr/>
          </p:nvSpPr>
          <p:spPr bwMode="auto">
            <a:xfrm>
              <a:off x="5562600" y="5410200"/>
              <a:ext cx="2919984" cy="381000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400"/>
                <a:t>Register File</a:t>
              </a:r>
            </a:p>
          </p:txBody>
        </p:sp>
      </p:grp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hangingPunct="1">
              <a:defRPr/>
            </a:pPr>
            <a:r>
              <a:rPr kumimoji="1" lang="ru-RU" dirty="0" smtClean="0">
                <a:latin typeface="+mn-lt"/>
              </a:rPr>
              <a:t>Архитектура </a:t>
            </a:r>
            <a:r>
              <a:rPr kumimoji="1" lang="en-US" dirty="0" smtClean="0">
                <a:latin typeface="+mn-lt"/>
              </a:rPr>
              <a:t>Tesla</a:t>
            </a:r>
            <a:r>
              <a:rPr kumimoji="1" lang="ru-RU" dirty="0" smtClean="0">
                <a:latin typeface="+mn-lt"/>
              </a:rPr>
              <a:t>:</a:t>
            </a:r>
            <a:r>
              <a:rPr kumimoji="1" lang="en-US" dirty="0" smtClean="0">
                <a:latin typeface="+mn-lt"/>
              </a:rPr>
              <a:t/>
            </a:r>
            <a:br>
              <a:rPr kumimoji="1" lang="en-US" dirty="0" smtClean="0">
                <a:latin typeface="+mn-lt"/>
              </a:rPr>
            </a:br>
            <a:r>
              <a:rPr kumimoji="1" lang="ru-RU" dirty="0" smtClean="0">
                <a:latin typeface="+mn-lt"/>
              </a:rPr>
              <a:t>Мультипроцессор </a:t>
            </a:r>
            <a:r>
              <a:rPr kumimoji="1" lang="en-US" dirty="0" smtClean="0">
                <a:latin typeface="+mn-lt"/>
              </a:rPr>
              <a:t>Tesla 8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 rtlCol="0">
            <a:noAutofit/>
          </a:bodyPr>
          <a:lstStyle/>
          <a:p>
            <a:pPr eaLnBrk="1" hangingPunct="1">
              <a:defRPr/>
            </a:pPr>
            <a:r>
              <a:rPr kumimoji="1" lang="ru-RU" dirty="0" smtClean="0">
                <a:latin typeface="+mn-lt"/>
              </a:rPr>
              <a:t>Архитектура </a:t>
            </a:r>
            <a:r>
              <a:rPr kumimoji="1" lang="en-US" dirty="0" smtClean="0">
                <a:latin typeface="+mn-lt"/>
              </a:rPr>
              <a:t>Tesla 20</a:t>
            </a:r>
            <a:endParaRPr lang="ru-RU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 rtlCol="0">
            <a:no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sz="2800" dirty="0" smtClean="0">
                <a:latin typeface="Tahoma" pitchFamily="34" charset="0"/>
              </a:rPr>
              <a:t>Объединенный </a:t>
            </a:r>
            <a:r>
              <a:rPr kumimoji="1" lang="en-US" sz="2800" dirty="0" smtClean="0">
                <a:latin typeface="Tahoma" pitchFamily="34" charset="0"/>
              </a:rPr>
              <a:t>L2 </a:t>
            </a:r>
            <a:r>
              <a:rPr kumimoji="1" lang="ru-RU" sz="2800" dirty="0" smtClean="0">
                <a:latin typeface="Tahoma" pitchFamily="34" charset="0"/>
              </a:rPr>
              <a:t>кэш</a:t>
            </a:r>
            <a:r>
              <a:rPr kumimoji="1" lang="en-US" sz="2800" dirty="0" smtClean="0">
                <a:latin typeface="Tahoma" pitchFamily="34" charset="0"/>
              </a:rPr>
              <a:t> (768 Kb)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sz="2800" dirty="0" smtClean="0">
                <a:latin typeface="Tahoma" pitchFamily="34" charset="0"/>
              </a:rPr>
              <a:t>До </a:t>
            </a:r>
            <a:r>
              <a:rPr kumimoji="1" lang="en-US" sz="2800" dirty="0" smtClean="0">
                <a:latin typeface="Tahoma" pitchFamily="34" charset="0"/>
              </a:rPr>
              <a:t>1 Tb </a:t>
            </a:r>
            <a:r>
              <a:rPr kumimoji="1" lang="ru-RU" sz="2800" dirty="0" smtClean="0">
                <a:latin typeface="Tahoma" pitchFamily="34" charset="0"/>
              </a:rPr>
              <a:t>памяти </a:t>
            </a:r>
            <a:r>
              <a:rPr kumimoji="1" lang="en-US" sz="2800" dirty="0" smtClean="0">
                <a:latin typeface="Tahoma" pitchFamily="34" charset="0"/>
              </a:rPr>
              <a:t>(64</a:t>
            </a:r>
            <a:r>
              <a:rPr kumimoji="1" lang="ru-RU" sz="2800" dirty="0" smtClean="0">
                <a:latin typeface="Tahoma" pitchFamily="34" charset="0"/>
              </a:rPr>
              <a:t>-битная</a:t>
            </a:r>
            <a:r>
              <a:rPr kumimoji="1" lang="en-US" sz="2800" dirty="0" smtClean="0">
                <a:latin typeface="Tahoma" pitchFamily="34" charset="0"/>
              </a:rPr>
              <a:t> </a:t>
            </a:r>
            <a:r>
              <a:rPr kumimoji="1" lang="ru-RU" sz="2800" dirty="0" smtClean="0">
                <a:latin typeface="Tahoma" pitchFamily="34" charset="0"/>
              </a:rPr>
              <a:t>адресация</a:t>
            </a:r>
            <a:r>
              <a:rPr kumimoji="1" lang="en-US" sz="2800" dirty="0" smtClean="0">
                <a:latin typeface="Tahoma" pitchFamily="34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sz="2800" dirty="0" smtClean="0">
                <a:latin typeface="Tahoma" pitchFamily="34" charset="0"/>
              </a:rPr>
              <a:t>Общее адресное пространство памяти</a:t>
            </a:r>
            <a:endParaRPr kumimoji="1" lang="en-US" sz="2800" dirty="0" smtClean="0">
              <a:latin typeface="Tahoma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sz="2800" dirty="0" smtClean="0">
                <a:latin typeface="Tahoma" pitchFamily="34" charset="0"/>
              </a:rPr>
              <a:t>ККО</a:t>
            </a:r>
            <a:r>
              <a:rPr kumimoji="1" lang="en-US" sz="2800" dirty="0" smtClean="0">
                <a:latin typeface="Tahoma" pitchFamily="34" charset="0"/>
              </a:rPr>
              <a:t> (DRAM, </a:t>
            </a:r>
            <a:r>
              <a:rPr kumimoji="1" lang="ru-RU" sz="2800" dirty="0" smtClean="0">
                <a:latin typeface="Tahoma" pitchFamily="34" charset="0"/>
              </a:rPr>
              <a:t>регистры</a:t>
            </a:r>
            <a:r>
              <a:rPr kumimoji="1" lang="en-US" sz="2800" dirty="0" smtClean="0">
                <a:latin typeface="Tahoma" pitchFamily="34" charset="0"/>
              </a:rPr>
              <a:t>,</a:t>
            </a:r>
            <a:r>
              <a:rPr kumimoji="1" lang="ru-RU" sz="2800" dirty="0" smtClean="0">
                <a:latin typeface="Tahoma" pitchFamily="34" charset="0"/>
              </a:rPr>
              <a:t> разделяемая память</a:t>
            </a:r>
            <a:r>
              <a:rPr kumimoji="1" lang="en-US" sz="2800" dirty="0" smtClean="0">
                <a:latin typeface="Tahoma" pitchFamily="34" charset="0"/>
              </a:rPr>
              <a:t>,</a:t>
            </a:r>
            <a:r>
              <a:rPr kumimoji="1" lang="ru-RU" sz="2800" dirty="0" smtClean="0">
                <a:latin typeface="Tahoma" pitchFamily="34" charset="0"/>
              </a:rPr>
              <a:t> кэш</a:t>
            </a:r>
            <a:r>
              <a:rPr kumimoji="1" lang="en-US" sz="2800" dirty="0" smtClean="0">
                <a:latin typeface="Tahoma" pitchFamily="34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sz="2800" dirty="0" smtClean="0">
                <a:latin typeface="Tahoma" pitchFamily="34" charset="0"/>
              </a:rPr>
              <a:t>Одновременное исполнение ядер, копирования памяти (</a:t>
            </a:r>
            <a:r>
              <a:rPr kumimoji="1" lang="en-US" sz="2800" dirty="0" smtClean="0">
                <a:latin typeface="Tahoma" pitchFamily="34" charset="0"/>
              </a:rPr>
              <a:t>CPU-&gt;GPU, GPU-&gt;CPU</a:t>
            </a:r>
            <a:r>
              <a:rPr kumimoji="1" lang="ru-RU" sz="2800" dirty="0" smtClean="0">
                <a:latin typeface="Tahoma" pitchFamily="34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sz="2800" dirty="0" smtClean="0">
                <a:latin typeface="Tahoma" pitchFamily="34" charset="0"/>
              </a:rPr>
              <a:t>Быстрая смена контекста (</a:t>
            </a:r>
            <a:r>
              <a:rPr kumimoji="1" lang="en-US" sz="2800" dirty="0" smtClean="0">
                <a:latin typeface="Tahoma" pitchFamily="34" charset="0"/>
              </a:rPr>
              <a:t>10x</a:t>
            </a:r>
            <a:r>
              <a:rPr kumimoji="1" lang="ru-RU" sz="2800" dirty="0" smtClean="0">
                <a:latin typeface="Tahoma" pitchFamily="34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sz="2800" dirty="0" smtClean="0">
                <a:latin typeface="Tahoma" pitchFamily="34" charset="0"/>
              </a:rPr>
              <a:t>Одновременное исполнение ядер (до 16)</a:t>
            </a:r>
            <a:endParaRPr kumimoji="1" lang="en-US" sz="2800" dirty="0" smtClean="0">
              <a:latin typeface="Tahoma" pitchFamily="34" charset="0"/>
            </a:endParaRPr>
          </a:p>
          <a:p>
            <a:pPr eaLnBrk="1" hangingPunct="1">
              <a:defRPr/>
            </a:pP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2057400" y="1600200"/>
            <a:ext cx="4495800" cy="51816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-52"/>
            </a:endParaRPr>
          </a:p>
        </p:txBody>
      </p:sp>
      <p:sp>
        <p:nvSpPr>
          <p:cNvPr id="43011" name="Rectangle 19"/>
          <p:cNvSpPr>
            <a:spLocks noChangeArrowheads="1"/>
          </p:cNvSpPr>
          <p:nvPr/>
        </p:nvSpPr>
        <p:spPr bwMode="auto">
          <a:xfrm>
            <a:off x="2133600" y="1752600"/>
            <a:ext cx="2133600" cy="352425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/>
              <a:t>Instruction Cache</a:t>
            </a:r>
          </a:p>
        </p:txBody>
      </p:sp>
      <p:sp>
        <p:nvSpPr>
          <p:cNvPr id="43012" name="Rectangle 20"/>
          <p:cNvSpPr>
            <a:spLocks noChangeArrowheads="1"/>
          </p:cNvSpPr>
          <p:nvPr/>
        </p:nvSpPr>
        <p:spPr bwMode="auto">
          <a:xfrm>
            <a:off x="4419600" y="1752600"/>
            <a:ext cx="2057400" cy="352425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/>
              <a:t>Uniform Cache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133600" y="2133600"/>
            <a:ext cx="2133600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/>
              <a:t>Warp Scheduler</a:t>
            </a:r>
          </a:p>
        </p:txBody>
      </p:sp>
      <p:sp>
        <p:nvSpPr>
          <p:cNvPr id="43014" name="Rectangle 22"/>
          <p:cNvSpPr>
            <a:spLocks noChangeArrowheads="1"/>
          </p:cNvSpPr>
          <p:nvPr/>
        </p:nvSpPr>
        <p:spPr bwMode="auto">
          <a:xfrm>
            <a:off x="2133600" y="6172200"/>
            <a:ext cx="4343400" cy="228600"/>
          </a:xfrm>
          <a:prstGeom prst="rect">
            <a:avLst/>
          </a:prstGeom>
          <a:solidFill>
            <a:srgbClr val="99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/>
              <a:t>64 Kb Shared Memory/ L1 Cache</a:t>
            </a:r>
          </a:p>
        </p:txBody>
      </p:sp>
      <p:sp>
        <p:nvSpPr>
          <p:cNvPr id="43015" name="Rectangle 23"/>
          <p:cNvSpPr>
            <a:spLocks noChangeArrowheads="1"/>
          </p:cNvSpPr>
          <p:nvPr/>
        </p:nvSpPr>
        <p:spPr bwMode="auto">
          <a:xfrm>
            <a:off x="5791200" y="3429000"/>
            <a:ext cx="685800" cy="533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800"/>
              <a:t>SFU</a:t>
            </a:r>
            <a:endParaRPr lang="en-US"/>
          </a:p>
        </p:txBody>
      </p:sp>
      <p:sp>
        <p:nvSpPr>
          <p:cNvPr id="32" name="Rectangle 31"/>
          <p:cNvSpPr/>
          <p:nvPr/>
        </p:nvSpPr>
        <p:spPr bwMode="auto">
          <a:xfrm>
            <a:off x="2133600" y="34290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43017" name="Rectangle 39"/>
          <p:cNvSpPr>
            <a:spLocks noChangeArrowheads="1"/>
          </p:cNvSpPr>
          <p:nvPr/>
        </p:nvSpPr>
        <p:spPr bwMode="auto">
          <a:xfrm>
            <a:off x="2133600" y="5943600"/>
            <a:ext cx="4343400" cy="173038"/>
          </a:xfrm>
          <a:prstGeom prst="rect">
            <a:avLst/>
          </a:prstGeom>
          <a:solidFill>
            <a:srgbClr val="3399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200"/>
              <a:t>Interconnection network</a:t>
            </a:r>
          </a:p>
        </p:txBody>
      </p:sp>
      <p:sp>
        <p:nvSpPr>
          <p:cNvPr id="43018" name="Rectangle 16"/>
          <p:cNvSpPr>
            <a:spLocks noChangeArrowheads="1"/>
          </p:cNvSpPr>
          <p:nvPr/>
        </p:nvSpPr>
        <p:spPr bwMode="auto">
          <a:xfrm>
            <a:off x="2133600" y="2895600"/>
            <a:ext cx="4343400" cy="44132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 dirty="0"/>
              <a:t>Register File (</a:t>
            </a:r>
            <a:r>
              <a:rPr lang="en-US" sz="1400" dirty="0" smtClean="0"/>
              <a:t>32768 </a:t>
            </a:r>
            <a:r>
              <a:rPr lang="en-US" sz="1400" dirty="0"/>
              <a:t>32-bit </a:t>
            </a:r>
            <a:r>
              <a:rPr lang="en-US" sz="1400" dirty="0" smtClean="0"/>
              <a:t>words</a:t>
            </a:r>
            <a:r>
              <a:rPr lang="ru-RU" sz="1400" dirty="0" smtClean="0"/>
              <a:t>)</a:t>
            </a:r>
            <a:endParaRPr lang="en-US" sz="1400" dirty="0"/>
          </a:p>
        </p:txBody>
      </p:sp>
      <p:sp>
        <p:nvSpPr>
          <p:cNvPr id="2" name="Rectangle 21"/>
          <p:cNvSpPr/>
          <p:nvPr/>
        </p:nvSpPr>
        <p:spPr bwMode="auto">
          <a:xfrm>
            <a:off x="2133600" y="2514600"/>
            <a:ext cx="2133600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/>
              <a:t>Dispatch Unit</a:t>
            </a:r>
          </a:p>
        </p:txBody>
      </p:sp>
      <p:sp>
        <p:nvSpPr>
          <p:cNvPr id="3" name="Rectangle 21"/>
          <p:cNvSpPr/>
          <p:nvPr/>
        </p:nvSpPr>
        <p:spPr bwMode="auto">
          <a:xfrm>
            <a:off x="4419600" y="2133600"/>
            <a:ext cx="2057400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/>
              <a:t>Warp Scheduler</a:t>
            </a:r>
          </a:p>
        </p:txBody>
      </p:sp>
      <p:sp>
        <p:nvSpPr>
          <p:cNvPr id="4" name="Rectangle 21"/>
          <p:cNvSpPr/>
          <p:nvPr/>
        </p:nvSpPr>
        <p:spPr bwMode="auto">
          <a:xfrm>
            <a:off x="4419600" y="2514600"/>
            <a:ext cx="2057400" cy="352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400"/>
              <a:t>Dispatch Unit</a:t>
            </a:r>
          </a:p>
        </p:txBody>
      </p:sp>
      <p:sp>
        <p:nvSpPr>
          <p:cNvPr id="5" name="Rectangle 31"/>
          <p:cNvSpPr/>
          <p:nvPr/>
        </p:nvSpPr>
        <p:spPr bwMode="auto">
          <a:xfrm>
            <a:off x="2667000" y="34290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6" name="Rectangle 31"/>
          <p:cNvSpPr/>
          <p:nvPr/>
        </p:nvSpPr>
        <p:spPr bwMode="auto">
          <a:xfrm>
            <a:off x="2133600" y="37338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7" name="Rectangle 31"/>
          <p:cNvSpPr/>
          <p:nvPr/>
        </p:nvSpPr>
        <p:spPr bwMode="auto">
          <a:xfrm>
            <a:off x="2667000" y="37338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8" name="Rectangle 31"/>
          <p:cNvSpPr/>
          <p:nvPr/>
        </p:nvSpPr>
        <p:spPr bwMode="auto">
          <a:xfrm>
            <a:off x="2133600" y="40386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9" name="Rectangle 31"/>
          <p:cNvSpPr/>
          <p:nvPr/>
        </p:nvSpPr>
        <p:spPr bwMode="auto">
          <a:xfrm>
            <a:off x="2667000" y="40386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10" name="Rectangle 31"/>
          <p:cNvSpPr/>
          <p:nvPr/>
        </p:nvSpPr>
        <p:spPr bwMode="auto">
          <a:xfrm>
            <a:off x="2133600" y="43434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11" name="Rectangle 31"/>
          <p:cNvSpPr/>
          <p:nvPr/>
        </p:nvSpPr>
        <p:spPr bwMode="auto">
          <a:xfrm>
            <a:off x="2667000" y="43434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12" name="Rectangle 31"/>
          <p:cNvSpPr/>
          <p:nvPr/>
        </p:nvSpPr>
        <p:spPr bwMode="auto">
          <a:xfrm>
            <a:off x="2133600" y="46482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13" name="Rectangle 31"/>
          <p:cNvSpPr/>
          <p:nvPr/>
        </p:nvSpPr>
        <p:spPr bwMode="auto">
          <a:xfrm>
            <a:off x="2667000" y="46482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14" name="Rectangle 31"/>
          <p:cNvSpPr/>
          <p:nvPr/>
        </p:nvSpPr>
        <p:spPr bwMode="auto">
          <a:xfrm>
            <a:off x="2133600" y="49530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15" name="Rectangle 31"/>
          <p:cNvSpPr/>
          <p:nvPr/>
        </p:nvSpPr>
        <p:spPr bwMode="auto">
          <a:xfrm>
            <a:off x="2667000" y="49530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16" name="Rectangle 31"/>
          <p:cNvSpPr/>
          <p:nvPr/>
        </p:nvSpPr>
        <p:spPr bwMode="auto">
          <a:xfrm>
            <a:off x="2133600" y="52578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17" name="Rectangle 31"/>
          <p:cNvSpPr/>
          <p:nvPr/>
        </p:nvSpPr>
        <p:spPr bwMode="auto">
          <a:xfrm>
            <a:off x="2667000" y="52578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19" name="Rectangle 31"/>
          <p:cNvSpPr/>
          <p:nvPr/>
        </p:nvSpPr>
        <p:spPr bwMode="auto">
          <a:xfrm>
            <a:off x="2133600" y="55626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20" name="Rectangle 31"/>
          <p:cNvSpPr/>
          <p:nvPr/>
        </p:nvSpPr>
        <p:spPr bwMode="auto">
          <a:xfrm>
            <a:off x="2667000" y="55626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21" name="Rectangle 31"/>
          <p:cNvSpPr/>
          <p:nvPr/>
        </p:nvSpPr>
        <p:spPr bwMode="auto">
          <a:xfrm>
            <a:off x="3352800" y="34290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23" name="Rectangle 31"/>
          <p:cNvSpPr/>
          <p:nvPr/>
        </p:nvSpPr>
        <p:spPr bwMode="auto">
          <a:xfrm>
            <a:off x="3886200" y="34290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24" name="Rectangle 31"/>
          <p:cNvSpPr/>
          <p:nvPr/>
        </p:nvSpPr>
        <p:spPr bwMode="auto">
          <a:xfrm>
            <a:off x="3352800" y="37338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25" name="Rectangle 31"/>
          <p:cNvSpPr/>
          <p:nvPr/>
        </p:nvSpPr>
        <p:spPr bwMode="auto">
          <a:xfrm>
            <a:off x="3886200" y="37338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26" name="Rectangle 31"/>
          <p:cNvSpPr/>
          <p:nvPr/>
        </p:nvSpPr>
        <p:spPr bwMode="auto">
          <a:xfrm>
            <a:off x="3352800" y="40386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27" name="Rectangle 31"/>
          <p:cNvSpPr/>
          <p:nvPr/>
        </p:nvSpPr>
        <p:spPr bwMode="auto">
          <a:xfrm>
            <a:off x="3886200" y="40386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28" name="Rectangle 31"/>
          <p:cNvSpPr/>
          <p:nvPr/>
        </p:nvSpPr>
        <p:spPr bwMode="auto">
          <a:xfrm>
            <a:off x="3352800" y="43434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29" name="Rectangle 31"/>
          <p:cNvSpPr/>
          <p:nvPr/>
        </p:nvSpPr>
        <p:spPr bwMode="auto">
          <a:xfrm>
            <a:off x="3886200" y="43434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30" name="Rectangle 31"/>
          <p:cNvSpPr/>
          <p:nvPr/>
        </p:nvSpPr>
        <p:spPr bwMode="auto">
          <a:xfrm>
            <a:off x="3352800" y="46482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31" name="Rectangle 31"/>
          <p:cNvSpPr/>
          <p:nvPr/>
        </p:nvSpPr>
        <p:spPr bwMode="auto">
          <a:xfrm>
            <a:off x="3886200" y="46482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71680" name="Rectangle 31"/>
          <p:cNvSpPr/>
          <p:nvPr/>
        </p:nvSpPr>
        <p:spPr bwMode="auto">
          <a:xfrm>
            <a:off x="3352800" y="49530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71681" name="Rectangle 31"/>
          <p:cNvSpPr/>
          <p:nvPr/>
        </p:nvSpPr>
        <p:spPr bwMode="auto">
          <a:xfrm>
            <a:off x="3886200" y="49530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71682" name="Rectangle 31"/>
          <p:cNvSpPr/>
          <p:nvPr/>
        </p:nvSpPr>
        <p:spPr bwMode="auto">
          <a:xfrm>
            <a:off x="3352800" y="52578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71683" name="Rectangle 31"/>
          <p:cNvSpPr/>
          <p:nvPr/>
        </p:nvSpPr>
        <p:spPr bwMode="auto">
          <a:xfrm>
            <a:off x="3886200" y="52578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71684" name="Rectangle 31"/>
          <p:cNvSpPr/>
          <p:nvPr/>
        </p:nvSpPr>
        <p:spPr bwMode="auto">
          <a:xfrm>
            <a:off x="3352800" y="55626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300"/>
              <a:t>Core</a:t>
            </a:r>
          </a:p>
        </p:txBody>
      </p:sp>
      <p:sp>
        <p:nvSpPr>
          <p:cNvPr id="71685" name="Rectangle 31"/>
          <p:cNvSpPr/>
          <p:nvPr/>
        </p:nvSpPr>
        <p:spPr bwMode="auto">
          <a:xfrm>
            <a:off x="3886200" y="5562600"/>
            <a:ext cx="5334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200"/>
              <a:t>Core</a:t>
            </a:r>
          </a:p>
        </p:txBody>
      </p:sp>
      <p:sp>
        <p:nvSpPr>
          <p:cNvPr id="43053" name="Rectangle 23"/>
          <p:cNvSpPr>
            <a:spLocks noChangeArrowheads="1"/>
          </p:cNvSpPr>
          <p:nvPr/>
        </p:nvSpPr>
        <p:spPr bwMode="auto">
          <a:xfrm>
            <a:off x="5791200" y="4038600"/>
            <a:ext cx="685800" cy="533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800"/>
              <a:t>SFU</a:t>
            </a:r>
            <a:endParaRPr lang="en-US"/>
          </a:p>
        </p:txBody>
      </p:sp>
      <p:sp>
        <p:nvSpPr>
          <p:cNvPr id="43054" name="Rectangle 23"/>
          <p:cNvSpPr>
            <a:spLocks noChangeArrowheads="1"/>
          </p:cNvSpPr>
          <p:nvPr/>
        </p:nvSpPr>
        <p:spPr bwMode="auto">
          <a:xfrm>
            <a:off x="5791200" y="4724400"/>
            <a:ext cx="685800" cy="533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800"/>
              <a:t>SFU</a:t>
            </a:r>
            <a:endParaRPr lang="en-US"/>
          </a:p>
        </p:txBody>
      </p:sp>
      <p:sp>
        <p:nvSpPr>
          <p:cNvPr id="43055" name="Rectangle 23"/>
          <p:cNvSpPr>
            <a:spLocks noChangeArrowheads="1"/>
          </p:cNvSpPr>
          <p:nvPr/>
        </p:nvSpPr>
        <p:spPr bwMode="auto">
          <a:xfrm>
            <a:off x="5791200" y="5334000"/>
            <a:ext cx="685800" cy="533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800"/>
              <a:t>SFU</a:t>
            </a:r>
            <a:endParaRPr lang="en-US"/>
          </a:p>
        </p:txBody>
      </p:sp>
      <p:sp>
        <p:nvSpPr>
          <p:cNvPr id="43056" name="Rectangle 22"/>
          <p:cNvSpPr>
            <a:spLocks noChangeArrowheads="1"/>
          </p:cNvSpPr>
          <p:nvPr/>
        </p:nvSpPr>
        <p:spPr bwMode="auto">
          <a:xfrm>
            <a:off x="2133600" y="6477000"/>
            <a:ext cx="4343400" cy="228600"/>
          </a:xfrm>
          <a:prstGeom prst="rect">
            <a:avLst/>
          </a:prstGeom>
          <a:solidFill>
            <a:srgbClr val="7FAEE7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400"/>
              <a:t>Uniform Cache</a:t>
            </a:r>
          </a:p>
        </p:txBody>
      </p:sp>
      <p:sp>
        <p:nvSpPr>
          <p:cNvPr id="43057" name="Rectangle 31"/>
          <p:cNvSpPr>
            <a:spLocks noChangeArrowheads="1"/>
          </p:cNvSpPr>
          <p:nvPr/>
        </p:nvSpPr>
        <p:spPr bwMode="auto">
          <a:xfrm>
            <a:off x="4495800" y="34290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58" name="Rectangle 31"/>
          <p:cNvSpPr>
            <a:spLocks noChangeArrowheads="1"/>
          </p:cNvSpPr>
          <p:nvPr/>
        </p:nvSpPr>
        <p:spPr bwMode="auto">
          <a:xfrm>
            <a:off x="5105400" y="34290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59" name="Rectangle 31"/>
          <p:cNvSpPr>
            <a:spLocks noChangeArrowheads="1"/>
          </p:cNvSpPr>
          <p:nvPr/>
        </p:nvSpPr>
        <p:spPr bwMode="auto">
          <a:xfrm>
            <a:off x="4495800" y="37338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60" name="Rectangle 31"/>
          <p:cNvSpPr>
            <a:spLocks noChangeArrowheads="1"/>
          </p:cNvSpPr>
          <p:nvPr/>
        </p:nvSpPr>
        <p:spPr bwMode="auto">
          <a:xfrm>
            <a:off x="5105400" y="37338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61" name="Rectangle 31"/>
          <p:cNvSpPr>
            <a:spLocks noChangeArrowheads="1"/>
          </p:cNvSpPr>
          <p:nvPr/>
        </p:nvSpPr>
        <p:spPr bwMode="auto">
          <a:xfrm>
            <a:off x="4495800" y="40386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62" name="Rectangle 31"/>
          <p:cNvSpPr>
            <a:spLocks noChangeArrowheads="1"/>
          </p:cNvSpPr>
          <p:nvPr/>
        </p:nvSpPr>
        <p:spPr bwMode="auto">
          <a:xfrm>
            <a:off x="5105400" y="40386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63" name="Rectangle 31"/>
          <p:cNvSpPr>
            <a:spLocks noChangeArrowheads="1"/>
          </p:cNvSpPr>
          <p:nvPr/>
        </p:nvSpPr>
        <p:spPr bwMode="auto">
          <a:xfrm>
            <a:off x="4495800" y="43434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64" name="Rectangle 31"/>
          <p:cNvSpPr>
            <a:spLocks noChangeArrowheads="1"/>
          </p:cNvSpPr>
          <p:nvPr/>
        </p:nvSpPr>
        <p:spPr bwMode="auto">
          <a:xfrm>
            <a:off x="5105400" y="43434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65" name="Rectangle 31"/>
          <p:cNvSpPr>
            <a:spLocks noChangeArrowheads="1"/>
          </p:cNvSpPr>
          <p:nvPr/>
        </p:nvSpPr>
        <p:spPr bwMode="auto">
          <a:xfrm>
            <a:off x="4495800" y="46482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66" name="Rectangle 31"/>
          <p:cNvSpPr>
            <a:spLocks noChangeArrowheads="1"/>
          </p:cNvSpPr>
          <p:nvPr/>
        </p:nvSpPr>
        <p:spPr bwMode="auto">
          <a:xfrm>
            <a:off x="5105400" y="46482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67" name="Rectangle 31"/>
          <p:cNvSpPr>
            <a:spLocks noChangeArrowheads="1"/>
          </p:cNvSpPr>
          <p:nvPr/>
        </p:nvSpPr>
        <p:spPr bwMode="auto">
          <a:xfrm>
            <a:off x="4495800" y="49530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68" name="Rectangle 31"/>
          <p:cNvSpPr>
            <a:spLocks noChangeArrowheads="1"/>
          </p:cNvSpPr>
          <p:nvPr/>
        </p:nvSpPr>
        <p:spPr bwMode="auto">
          <a:xfrm>
            <a:off x="5105400" y="49530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69" name="Rectangle 31"/>
          <p:cNvSpPr>
            <a:spLocks noChangeArrowheads="1"/>
          </p:cNvSpPr>
          <p:nvPr/>
        </p:nvSpPr>
        <p:spPr bwMode="auto">
          <a:xfrm>
            <a:off x="4495800" y="52578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70" name="Rectangle 31"/>
          <p:cNvSpPr>
            <a:spLocks noChangeArrowheads="1"/>
          </p:cNvSpPr>
          <p:nvPr/>
        </p:nvSpPr>
        <p:spPr bwMode="auto">
          <a:xfrm>
            <a:off x="5105400" y="52578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71" name="Rectangle 31"/>
          <p:cNvSpPr>
            <a:spLocks noChangeArrowheads="1"/>
          </p:cNvSpPr>
          <p:nvPr/>
        </p:nvSpPr>
        <p:spPr bwMode="auto">
          <a:xfrm>
            <a:off x="4495800" y="55626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43072" name="Rectangle 31"/>
          <p:cNvSpPr>
            <a:spLocks noChangeArrowheads="1"/>
          </p:cNvSpPr>
          <p:nvPr/>
        </p:nvSpPr>
        <p:spPr bwMode="auto">
          <a:xfrm>
            <a:off x="5105400" y="5562600"/>
            <a:ext cx="609600" cy="304800"/>
          </a:xfrm>
          <a:prstGeom prst="rect">
            <a:avLst/>
          </a:prstGeom>
          <a:solidFill>
            <a:srgbClr val="D3E68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000"/>
              <a:t>LD/ST</a:t>
            </a:r>
          </a:p>
        </p:txBody>
      </p:sp>
      <p:sp>
        <p:nvSpPr>
          <p:cNvPr id="66" name="Title 65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hangingPunct="1">
              <a:defRPr/>
            </a:pPr>
            <a:r>
              <a:rPr kumimoji="1" lang="ru-RU" dirty="0" smtClean="0">
                <a:latin typeface="+mn-lt"/>
              </a:rPr>
              <a:t>Архитектура </a:t>
            </a:r>
            <a:r>
              <a:rPr kumimoji="1" lang="en-US" dirty="0" smtClean="0">
                <a:latin typeface="+mn-lt"/>
              </a:rPr>
              <a:t>Tesla 20 </a:t>
            </a:r>
            <a:r>
              <a:rPr kumimoji="1" lang="ru-RU" dirty="0" smtClean="0">
                <a:latin typeface="+mn-lt"/>
              </a:rPr>
              <a:t>Потоковый мультипроцессор</a:t>
            </a:r>
            <a:endParaRPr lang="ru-RU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0438" y="274638"/>
            <a:ext cx="7840662" cy="1149350"/>
          </a:xfrm>
        </p:spPr>
        <p:txBody>
          <a:bodyPr rtlCol="0">
            <a:noAutofit/>
          </a:bodyPr>
          <a:lstStyle/>
          <a:p>
            <a:pPr eaLnBrk="1" hangingPunct="1">
              <a:defRPr/>
            </a:pPr>
            <a:r>
              <a:rPr kumimoji="1" lang="ru-RU" dirty="0" smtClean="0">
                <a:latin typeface="+mn-lt"/>
              </a:rPr>
              <a:t>Архитектура </a:t>
            </a:r>
            <a:r>
              <a:rPr kumimoji="1" lang="en-US" dirty="0" smtClean="0">
                <a:latin typeface="+mn-lt"/>
              </a:rPr>
              <a:t>Tesla 20</a:t>
            </a:r>
            <a:endParaRPr lang="ru-RU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60438" y="1600200"/>
            <a:ext cx="7840662" cy="4530725"/>
          </a:xfrm>
        </p:spPr>
        <p:txBody>
          <a:bodyPr rtlCol="0">
            <a:noAutofit/>
          </a:bodyPr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en-US" dirty="0" smtClean="0">
                <a:latin typeface="Tahoma" pitchFamily="34" charset="0"/>
              </a:rPr>
              <a:t>32 </a:t>
            </a:r>
            <a:r>
              <a:rPr kumimoji="1" lang="ru-RU" dirty="0" smtClean="0">
                <a:latin typeface="Tahoma" pitchFamily="34" charset="0"/>
              </a:rPr>
              <a:t>ядра на </a:t>
            </a:r>
            <a:r>
              <a:rPr kumimoji="1" lang="en-US" dirty="0" smtClean="0">
                <a:latin typeface="Tahoma" pitchFamily="34" charset="0"/>
              </a:rPr>
              <a:t>SM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Одновременное исполнение 2х варпов.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en-US" dirty="0" smtClean="0">
                <a:latin typeface="Tahoma" pitchFamily="34" charset="0"/>
              </a:rPr>
              <a:t>48 Kb </a:t>
            </a:r>
            <a:r>
              <a:rPr kumimoji="1" lang="ru-RU" dirty="0" smtClean="0">
                <a:latin typeface="Tahoma" pitchFamily="34" charset="0"/>
              </a:rPr>
              <a:t>разделяемой памяти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en-US" dirty="0" smtClean="0">
                <a:latin typeface="Tahoma" pitchFamily="34" charset="0"/>
              </a:rPr>
              <a:t>16 Kb </a:t>
            </a:r>
            <a:r>
              <a:rPr kumimoji="1" lang="ru-RU" dirty="0" smtClean="0">
                <a:latin typeface="Tahoma" pitchFamily="34" charset="0"/>
              </a:rPr>
              <a:t>кэш </a:t>
            </a:r>
          </a:p>
          <a:p>
            <a:pPr marL="854075" lvl="1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или </a:t>
            </a:r>
            <a:r>
              <a:rPr kumimoji="1" lang="en-US" dirty="0" smtClean="0">
                <a:latin typeface="Tahoma" pitchFamily="34" charset="0"/>
              </a:rPr>
              <a:t>16 Kb </a:t>
            </a:r>
            <a:r>
              <a:rPr kumimoji="1" lang="ru-RU" dirty="0" smtClean="0">
                <a:latin typeface="Tahoma" pitchFamily="34" charset="0"/>
              </a:rPr>
              <a:t>разделяемй </a:t>
            </a:r>
            <a:r>
              <a:rPr kumimoji="1" lang="en-US" dirty="0" smtClean="0">
                <a:latin typeface="Tahoma" pitchFamily="34" charset="0"/>
              </a:rPr>
              <a:t>+ 48 Kb </a:t>
            </a:r>
            <a:r>
              <a:rPr kumimoji="1" lang="ru-RU" dirty="0" smtClean="0">
                <a:latin typeface="Tahoma" pitchFamily="34" charset="0"/>
              </a:rPr>
              <a:t>кэш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kumimoji="1" lang="ru-RU" dirty="0" smtClean="0">
                <a:latin typeface="Tahoma" pitchFamily="34" charset="0"/>
              </a:rPr>
              <a:t>Дешевые атомарные операции</a:t>
            </a:r>
            <a:endParaRPr kumimoji="1" lang="en-US" dirty="0" smtClean="0">
              <a:latin typeface="Tahoma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  <a:defRPr/>
            </a:pPr>
            <a:endParaRPr kumimoji="1" lang="en-US" dirty="0" smtClean="0">
              <a:latin typeface="Tahoma" pitchFamily="34" charset="0"/>
            </a:endParaRPr>
          </a:p>
          <a:p>
            <a:pPr eaLnBrk="1" hangingPunct="1"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Intel Core 2 Quad</a:t>
            </a:r>
            <a:endParaRPr lang="ru-RU" dirty="0" smtClean="0"/>
          </a:p>
        </p:txBody>
      </p:sp>
      <p:pic>
        <p:nvPicPr>
          <p:cNvPr id="12291" name="Picture 3" descr="D:\Alex Books\CUDA-lections\Slides\Images\core2quad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4025" y="2019300"/>
            <a:ext cx="64293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Intel Core i7</a:t>
            </a:r>
            <a:endParaRPr lang="ru-RU" dirty="0" smtClean="0"/>
          </a:p>
        </p:txBody>
      </p:sp>
      <p:pic>
        <p:nvPicPr>
          <p:cNvPr id="13315" name="Picture 3" descr="D:\Alex Books\CUDA-lections\Slides\Images\core-i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4025" y="2019300"/>
            <a:ext cx="551497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urse2011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4831"/>
      </a:accent1>
      <a:accent2>
        <a:srgbClr val="76B900"/>
      </a:accent2>
      <a:accent3>
        <a:srgbClr val="FFC000"/>
      </a:accent3>
      <a:accent4>
        <a:srgbClr val="FF6600"/>
      </a:accent4>
      <a:accent5>
        <a:srgbClr val="0070C0"/>
      </a:accent5>
      <a:accent6>
        <a:srgbClr val="6699FF"/>
      </a:accent6>
      <a:hlink>
        <a:srgbClr val="C86414"/>
      </a:hlink>
      <a:folHlink>
        <a:srgbClr val="FFC000"/>
      </a:folHlink>
    </a:clrScheme>
    <a:fontScheme name="NVIDIA PPT Font Famil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Course2011</Template>
  <TotalTime>906</TotalTime>
  <Words>3437</Words>
  <Application>Microsoft Office PowerPoint</Application>
  <PresentationFormat>Экран (4:3)</PresentationFormat>
  <Paragraphs>983</Paragraphs>
  <Slides>75</Slides>
  <Notes>22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75</vt:i4>
      </vt:variant>
    </vt:vector>
  </HeadingPairs>
  <TitlesOfParts>
    <vt:vector size="77" baseType="lpstr">
      <vt:lpstr>Course2011</vt:lpstr>
      <vt:lpstr>Документ</vt:lpstr>
      <vt:lpstr>Архитектура и программирование массивно-параллельных вычислительных систем</vt:lpstr>
      <vt:lpstr>План</vt:lpstr>
      <vt:lpstr>План</vt:lpstr>
      <vt:lpstr>Существующие многоядерные системы</vt:lpstr>
      <vt:lpstr>Существующие многоядерные системы</vt:lpstr>
      <vt:lpstr>Существующие многоядерные системы</vt:lpstr>
      <vt:lpstr>Intel Core 2 Duo</vt:lpstr>
      <vt:lpstr>Intel Core 2 Quad</vt:lpstr>
      <vt:lpstr>Intel Core i7</vt:lpstr>
      <vt:lpstr>Symmetric Multiprocessor Architecture (SMP)</vt:lpstr>
      <vt:lpstr>Symmetric Multiprocessor Architecture (SMP)</vt:lpstr>
      <vt:lpstr>Cell</vt:lpstr>
      <vt:lpstr>Cell</vt:lpstr>
      <vt:lpstr>BlueGene/L</vt:lpstr>
      <vt:lpstr>BlueGene/L</vt:lpstr>
      <vt:lpstr>BlueGene/L</vt:lpstr>
      <vt:lpstr>Архитектура Tesla 10</vt:lpstr>
      <vt:lpstr>Архитектура Tesla Мультипроцессор Tesla 10</vt:lpstr>
      <vt:lpstr>Технические детали</vt:lpstr>
      <vt:lpstr>План</vt:lpstr>
      <vt:lpstr>Классификация </vt:lpstr>
      <vt:lpstr>Классификация</vt:lpstr>
      <vt:lpstr>MultiThreading “Hello World”</vt:lpstr>
      <vt:lpstr>MultiThreading “Hello World”</vt:lpstr>
      <vt:lpstr>SSE “Hello World”</vt:lpstr>
      <vt:lpstr>CPU</vt:lpstr>
      <vt:lpstr>SIMD</vt:lpstr>
      <vt:lpstr>SIMD</vt:lpstr>
      <vt:lpstr>План</vt:lpstr>
      <vt:lpstr>Compute Unified Device Architecture</vt:lpstr>
      <vt:lpstr>Программная модель CUDA</vt:lpstr>
      <vt:lpstr>Программная модель CUDA</vt:lpstr>
      <vt:lpstr>Программная модель CUDA</vt:lpstr>
      <vt:lpstr>Программная модель CUDA</vt:lpstr>
      <vt:lpstr>Программная модель CUDA</vt:lpstr>
      <vt:lpstr>Программная модель CUDA</vt:lpstr>
      <vt:lpstr>Связь программной модели с HW</vt:lpstr>
      <vt:lpstr>Масштабирование архитектуры Tesla</vt:lpstr>
      <vt:lpstr>Масштабирование  мультипроцессора Tesla 10</vt:lpstr>
      <vt:lpstr>Масштабирование производительности</vt:lpstr>
      <vt:lpstr>Связь программной модели с HW</vt:lpstr>
      <vt:lpstr>Блоки и warp’ы?</vt:lpstr>
      <vt:lpstr>Single Instruction Multiple Threads (SIMT)</vt:lpstr>
      <vt:lpstr>Язык CUDA C</vt:lpstr>
      <vt:lpstr>Язык CUDA С Спецификаторы</vt:lpstr>
      <vt:lpstr>Язык CUDA С Спецификаторы</vt:lpstr>
      <vt:lpstr>Язык CUDA С Ограничения</vt:lpstr>
      <vt:lpstr>Язык CUDA С Ограничения</vt:lpstr>
      <vt:lpstr>Язык CUDA С Типы данных</vt:lpstr>
      <vt:lpstr>Язык CUDA С Встроенные переменные</vt:lpstr>
      <vt:lpstr>Язык CUDA С  Встроенные переменные</vt:lpstr>
      <vt:lpstr>Язык CUDA С  Директивы запуска ядра</vt:lpstr>
      <vt:lpstr>Язык CUDA С  Директивы запуска ядра</vt:lpstr>
      <vt:lpstr>Как скомпилировать CUDA код</vt:lpstr>
      <vt:lpstr>CUDA “Hello World”</vt:lpstr>
      <vt:lpstr>CUDA “Hello World”</vt:lpstr>
      <vt:lpstr>CUDA “Hello World”</vt:lpstr>
      <vt:lpstr>План</vt:lpstr>
      <vt:lpstr>Несколько слов о курсе</vt:lpstr>
      <vt:lpstr>Отчетность по курсу</vt:lpstr>
      <vt:lpstr>Отчетность по курсу</vt:lpstr>
      <vt:lpstr>Отчетность по курсу</vt:lpstr>
      <vt:lpstr>Ресурсы нашего курса </vt:lpstr>
      <vt:lpstr>Слайд 64</vt:lpstr>
      <vt:lpstr>План</vt:lpstr>
      <vt:lpstr>Эволюция GPU</vt:lpstr>
      <vt:lpstr>Эволюция GPU</vt:lpstr>
      <vt:lpstr>Эволюция GPU: Шейдеры</vt:lpstr>
      <vt:lpstr>GPGPU</vt:lpstr>
      <vt:lpstr>Эволюция GPU: Шейдеры</vt:lpstr>
      <vt:lpstr>Архитектура Tesla 8</vt:lpstr>
      <vt:lpstr>Архитектура Tesla: Мультипроцессор Tesla 8</vt:lpstr>
      <vt:lpstr>Архитектура Tesla 20</vt:lpstr>
      <vt:lpstr>Архитектура Tesla 20 Потоковый мультипроцессор</vt:lpstr>
      <vt:lpstr>Архитектура Tesla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и программирование массивно-параллельных вычислительных систем</dc:title>
  <dc:creator>Alex</dc:creator>
  <cp:lastModifiedBy>akharlamov</cp:lastModifiedBy>
  <cp:revision>265</cp:revision>
  <dcterms:created xsi:type="dcterms:W3CDTF">2009-02-23T09:35:34Z</dcterms:created>
  <dcterms:modified xsi:type="dcterms:W3CDTF">2011-02-21T07:29:27Z</dcterms:modified>
</cp:coreProperties>
</file>