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8" r:id="rId3"/>
    <p:sldId id="259" r:id="rId4"/>
    <p:sldId id="260" r:id="rId5"/>
    <p:sldId id="264" r:id="rId6"/>
    <p:sldId id="261" r:id="rId7"/>
    <p:sldId id="262" r:id="rId8"/>
    <p:sldId id="263" r:id="rId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8426" autoAdjust="0"/>
  </p:normalViewPr>
  <p:slideViewPr>
    <p:cSldViewPr snapToGrid="0">
      <p:cViewPr varScale="1">
        <p:scale>
          <a:sx n="63" d="100"/>
          <a:sy n="63" d="100"/>
        </p:scale>
        <p:origin x="77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495A78-AC8C-4994-B10D-20F17E410366}" type="datetimeFigureOut">
              <a:rPr lang="ru-RU" smtClean="0"/>
              <a:t>25.12.2016</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68BE91-F7A5-49EC-9D69-D1F6555A3464}" type="slidenum">
              <a:rPr lang="ru-RU" smtClean="0"/>
              <a:t>‹#›</a:t>
            </a:fld>
            <a:endParaRPr lang="ru-RU"/>
          </a:p>
        </p:txBody>
      </p:sp>
    </p:spTree>
    <p:extLst>
      <p:ext uri="{BB962C8B-B14F-4D97-AF65-F5344CB8AC3E}">
        <p14:creationId xmlns:p14="http://schemas.microsoft.com/office/powerpoint/2010/main" val="3699521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ru.wikipedia.org/wiki/%D0%AD%D0%BC%D1%83%D0%BB%D1%8F%D1%82%D0%BE%D1%80_%D0%B8%D0%B3%D1%80%D0%BE%D0%B2%D0%BE%D0%B9_%D0%BF%D1%80%D0%B8%D1%81%D1%82%D0%B0%D0%B2%D0%BA%D0%B8"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ru.wikipedia.org/wiki/%D0%92%D0%B8%D1%80%D1%82%D1%83%D0%B0%D0%BB%D0%B8%D0%B7%D0%B0%D1%86%D0%B8%D1%8F_%D1%81%D0%B5%D1%82%D0%B8" TargetMode="External"/><Relationship Id="rId4" Type="http://schemas.openxmlformats.org/officeDocument/2006/relationships/hyperlink" Target="https://ru.wikipedia.org/wiki/DAEMON_Tools" TargetMode="Externa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ru.wikipedia.org/wiki/%D0%92%D0%B8%D1%80%D1%82%D1%83%D0%B0%D0%BB%D1%8C%D0%BD%D0%B0%D1%8F_%D0%BC%D0%B0%D1%88%D0%B8%D0%BD%D0%B0" TargetMode="External"/><Relationship Id="rId3" Type="http://schemas.openxmlformats.org/officeDocument/2006/relationships/hyperlink" Target="https://ru.wikipedia.org/wiki/%D0%90%D0%BD%D0%B3%D0%BB%D0%B8%D0%B9%D1%81%D0%BA%D0%B8%D0%B9_%D1%8F%D0%B7%D1%8B%D0%BA" TargetMode="External"/><Relationship Id="rId7" Type="http://schemas.openxmlformats.org/officeDocument/2006/relationships/hyperlink" Target="https://ru.wikipedia.org/wiki/%D0%9E%D0%A1"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ru.wikipedia.org/wiki/%D0%9E%D0%BF%D0%B5%D1%80%D0%B0%D1%86%D0%B8%D0%BE%D0%BD%D0%BD%D0%B0%D1%8F_%D1%81%D0%B8%D1%81%D1%82%D0%B5%D0%BC%D0%B0" TargetMode="External"/><Relationship Id="rId5" Type="http://schemas.openxmlformats.org/officeDocument/2006/relationships/hyperlink" Target="https://ru.wikipedia.org/wiki/%D0%9A%D0%BE%D0%BC%D0%BF%D1%8C%D1%8E%D1%82%D0%B5%D1%80%D0%BD%D0%B0%D1%8F_%D0%BF%D1%80%D0%BE%D0%B3%D1%80%D0%B0%D0%BC%D0%BC%D0%B0" TargetMode="External"/><Relationship Id="rId4" Type="http://schemas.openxmlformats.org/officeDocument/2006/relationships/hyperlink" Target="https://ru.wikipedia.org/wiki/%D0%9A%D0%BE%D0%BC%D0%BF%D1%8C%D1%8E%D1%82%D0%B5%D1%80" TargetMode="Externa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ru.wikipedia.org/wiki/%D0%9F%D1%80%D0%BE%D0%B3%D1%80%D0%B0%D0%BC%D0%BC%D0%BD%D0%BE%D0%B5_%D0%BE%D0%B1%D0%B5%D1%81%D0%BF%D0%B5%D1%87%D0%B5%D0%BD%D0%B8%D0%B5" TargetMode="External"/><Relationship Id="rId3" Type="http://schemas.openxmlformats.org/officeDocument/2006/relationships/hyperlink" Target="https://ru.wikipedia.org/wiki/%D0%AD%D0%BC%D1%83%D0%BB%D1%8F%D1%86%D0%B8%D1%8F" TargetMode="External"/><Relationship Id="rId7" Type="http://schemas.openxmlformats.org/officeDocument/2006/relationships/hyperlink" Target="https://ru.wikipedia.org/wiki/%D0%97%D0%B0%D1%89%D0%B8%D1%82%D0%B0_%D0%B8%D0%BD%D1%84%D0%BE%D1%80%D0%BC%D0%B0%D1%86%D0%B8%D0%B8"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ru.wikipedia.org/wiki/%D0%92%D0%B8%D1%80%D1%82%D1%83%D0%B0%D0%BB%D0%B8%D0%B7%D0%B0%D1%86%D0%B8%D1%8F" TargetMode="External"/><Relationship Id="rId5" Type="http://schemas.openxmlformats.org/officeDocument/2006/relationships/hyperlink" Target="https://ru.wikipedia.org/wiki/%D0%90%D0%BF%D0%BF%D0%B0%D1%80%D0%B0%D1%82%D0%BD%D0%B0%D1%8F_%D0%BF%D0%BB%D0%B0%D1%82%D1%84%D0%BE%D1%80%D0%BC%D0%B0_%D0%BA%D0%BE%D0%BC%D0%BF%D1%8C%D1%8E%D1%82%D0%B5%D1%80%D0%B0" TargetMode="External"/><Relationship Id="rId4" Type="http://schemas.openxmlformats.org/officeDocument/2006/relationships/hyperlink" Target="https://ru.wikipedia.org/wiki/%D0%90%D0%BF%D0%BF%D0%B0%D1%80%D0%B0%D1%82%D0%BD%D0%BE%D0%B5_%D0%BE%D0%B1%D0%B5%D1%81%D0%BF%D0%B5%D1%87%D0%B5%D0%BD%D0%B8%D0%B5" TargetMode="External"/><Relationship Id="rId9" Type="http://schemas.openxmlformats.org/officeDocument/2006/relationships/hyperlink" Target="https://ru.wikipedia.org/wiki/%D0%90%D1%80%D1%85%D0%B8%D1%82%D0%B5%D0%BA%D1%82%D1%83%D1%80%D0%B0_%D0%BA%D0%BE%D0%BC%D0%BF%D1%8C%D1%8E%D1%82%D0%B5%D1%80%D0%B0"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ru.wikipedia.org/wiki/%D0%92%D0%B8%D1%80%D1%82%D1%83%D0%B0%D0%BB%D0%B8%D0%B7%D0%B0%D1%86%D0%B8%D1%8F_%D0%BD%D0%B0_%D1%83%D1%80%D0%BE%D0%B2%D0%BD%D0%B5_%D0%BE%D0%BF%D0%B5%D1%80%D0%B0%D1%86%D0%B8%D0%BE%D0%BD%D0%BD%D0%BE%D0%B9_%D1%81%D0%B8%D1%81%D1%82%D0%B5%D0%BC%D1%8B"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1" dirty="0" smtClean="0"/>
              <a:t>Виртуализация</a:t>
            </a:r>
            <a:r>
              <a:rPr lang="ru-RU" dirty="0" smtClean="0"/>
              <a:t> — предоставление набора вычислительных ресурсов, абстрагированное от аппаратной реализации, и обеспечивающее при этом изоляцию друг от друга вычислительных процессов, выполняемых на одном физическом ресурсе.</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   Оборудование - Эмуляция — полная виртуализация (виртуализация всей платформ)</a:t>
            </a:r>
            <a:r>
              <a:rPr lang="ru-RU" sz="1200" b="0" i="0" kern="1200" baseline="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 </a:t>
            </a:r>
            <a:r>
              <a:rPr lang="ru-RU" sz="1200" b="0" i="0" u="none" strike="noStrike" kern="1200" dirty="0" smtClean="0">
                <a:solidFill>
                  <a:schemeClr val="tx1"/>
                </a:solidFill>
                <a:effectLst/>
                <a:latin typeface="+mn-lt"/>
                <a:ea typeface="+mn-ea"/>
                <a:cs typeface="+mn-cs"/>
                <a:hlinkClick r:id="rId3" tooltip="Эмулятор игровой приставки"/>
              </a:rPr>
              <a:t>эмуляторы игровых консолей</a:t>
            </a:r>
            <a:r>
              <a:rPr lang="ru-RU" sz="1200" b="0" i="0" kern="1200" dirty="0" smtClean="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ru-RU" sz="1200" b="0" i="0" kern="1200" dirty="0" smtClean="0">
                <a:solidFill>
                  <a:schemeClr val="tx1"/>
                </a:solidFill>
                <a:effectLst/>
                <a:latin typeface="+mn-lt"/>
                <a:ea typeface="+mn-ea"/>
                <a:cs typeface="+mn-cs"/>
              </a:rPr>
              <a:t>Виртуализация приложений -</a:t>
            </a:r>
            <a:r>
              <a:rPr lang="ru-RU" sz="1200" b="0" i="0" kern="1200" baseline="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работа отдельных приложений в среде, отделённой от основной ОС. Эта концепция тесно связана с портативными приложениями</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ru-RU" sz="1200" b="0" i="0" kern="1200" dirty="0" smtClean="0">
                <a:solidFill>
                  <a:schemeClr val="tx1"/>
                </a:solidFill>
                <a:effectLst/>
                <a:latin typeface="+mn-lt"/>
                <a:ea typeface="+mn-ea"/>
                <a:cs typeface="+mn-cs"/>
              </a:rPr>
              <a:t>Память - объединением оперативной памяти из различных ресурсов в единый массив.</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ru-RU" sz="1200" b="0" i="0" kern="1200" dirty="0" smtClean="0">
                <a:solidFill>
                  <a:schemeClr val="tx1"/>
                </a:solidFill>
                <a:effectLst/>
                <a:latin typeface="+mn-lt"/>
                <a:ea typeface="+mn-ea"/>
                <a:cs typeface="+mn-cs"/>
              </a:rPr>
              <a:t>Хранилище</a:t>
            </a:r>
            <a:r>
              <a:rPr lang="ru-RU" sz="1200" b="0" i="0" kern="1200" baseline="0" dirty="0" smtClean="0">
                <a:solidFill>
                  <a:schemeClr val="tx1"/>
                </a:solidFill>
                <a:effectLst/>
                <a:latin typeface="+mn-lt"/>
                <a:ea typeface="+mn-ea"/>
                <a:cs typeface="+mn-cs"/>
              </a:rPr>
              <a:t>  данных - </a:t>
            </a:r>
            <a:r>
              <a:rPr lang="ru-RU" sz="1200" b="0" i="0" kern="1200" dirty="0" smtClean="0">
                <a:solidFill>
                  <a:schemeClr val="tx1"/>
                </a:solidFill>
                <a:effectLst/>
                <a:latin typeface="+mn-lt"/>
                <a:ea typeface="+mn-ea"/>
                <a:cs typeface="+mn-cs"/>
              </a:rPr>
              <a:t>Виртуализация устройств хранения данных: виртуализация жёсткого (логический диск) или оптического диска (например, </a:t>
            </a:r>
            <a:r>
              <a:rPr lang="ru-RU" sz="1200" b="0" i="0" u="none" strike="noStrike" kern="1200" dirty="0" smtClean="0">
                <a:solidFill>
                  <a:schemeClr val="tx1"/>
                </a:solidFill>
                <a:effectLst/>
                <a:latin typeface="+mn-lt"/>
                <a:ea typeface="+mn-ea"/>
                <a:cs typeface="+mn-cs"/>
                <a:hlinkClick r:id="rId4" tooltip="DAEMON Tools"/>
              </a:rPr>
              <a:t>DAEMON </a:t>
            </a:r>
            <a:r>
              <a:rPr lang="ru-RU" sz="1200" b="0" i="0" u="none" strike="noStrike" kern="1200" dirty="0" err="1" smtClean="0">
                <a:solidFill>
                  <a:schemeClr val="tx1"/>
                </a:solidFill>
                <a:effectLst/>
                <a:latin typeface="+mn-lt"/>
                <a:ea typeface="+mn-ea"/>
                <a:cs typeface="+mn-cs"/>
                <a:hlinkClick r:id="rId4" tooltip="DAEMON Tools"/>
              </a:rPr>
              <a:t>Tools</a:t>
            </a:r>
            <a:r>
              <a:rPr lang="ru-RU" sz="1200" b="0" i="0" kern="1200" dirty="0" smtClean="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ru-RU" sz="1200" b="0" i="0" u="sng" kern="1200" dirty="0" smtClean="0">
                <a:solidFill>
                  <a:schemeClr val="tx1"/>
                </a:solidFill>
                <a:effectLst/>
                <a:latin typeface="+mn-lt"/>
                <a:ea typeface="+mn-ea"/>
                <a:cs typeface="+mn-cs"/>
                <a:hlinkClick r:id="rId5" tooltip="Виртуализация сети"/>
              </a:rPr>
              <a:t>Виртуализация сети</a:t>
            </a:r>
            <a:r>
              <a:rPr lang="ru-RU" sz="1200" b="0" i="0" kern="1200" dirty="0" smtClean="0">
                <a:solidFill>
                  <a:schemeClr val="tx1"/>
                </a:solidFill>
                <a:effectLst/>
                <a:latin typeface="+mn-lt"/>
                <a:ea typeface="+mn-ea"/>
                <a:cs typeface="+mn-cs"/>
              </a:rPr>
              <a:t>  — процесс объединения аппаратных и программных сетевых ресурсов в единую виртуальную сеть.</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b="0" i="0" kern="1200" dirty="0" smtClean="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9568BE91-F7A5-49EC-9D69-D1F6555A3464}" type="slidenum">
              <a:rPr lang="ru-RU" smtClean="0"/>
              <a:t>2</a:t>
            </a:fld>
            <a:endParaRPr lang="ru-RU"/>
          </a:p>
        </p:txBody>
      </p:sp>
    </p:spTree>
    <p:extLst>
      <p:ext uri="{BB962C8B-B14F-4D97-AF65-F5344CB8AC3E}">
        <p14:creationId xmlns:p14="http://schemas.microsoft.com/office/powerpoint/2010/main" val="3753731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i="0" kern="1200" dirty="0" smtClean="0">
                <a:solidFill>
                  <a:schemeClr val="tx1"/>
                </a:solidFill>
                <a:effectLst/>
                <a:latin typeface="+mn-lt"/>
                <a:ea typeface="+mn-ea"/>
                <a:cs typeface="+mn-cs"/>
              </a:rPr>
              <a:t>Гипервизор</a:t>
            </a:r>
            <a:r>
              <a:rPr lang="ru-RU" sz="1200" b="0" i="0" kern="1200" dirty="0" smtClean="0">
                <a:solidFill>
                  <a:schemeClr val="tx1"/>
                </a:solidFill>
                <a:effectLst/>
                <a:latin typeface="+mn-lt"/>
                <a:ea typeface="+mn-ea"/>
                <a:cs typeface="+mn-cs"/>
              </a:rPr>
              <a:t> (</a:t>
            </a:r>
            <a:r>
              <a:rPr lang="ru-RU" sz="1200" b="0" i="0" u="none" strike="noStrike" kern="1200" dirty="0" smtClean="0">
                <a:solidFill>
                  <a:schemeClr val="tx1"/>
                </a:solidFill>
                <a:effectLst/>
                <a:latin typeface="+mn-lt"/>
                <a:ea typeface="+mn-ea"/>
                <a:cs typeface="+mn-cs"/>
                <a:hlinkClick r:id="rId3" tooltip="Английский язык"/>
              </a:rPr>
              <a:t>англ.</a:t>
            </a:r>
            <a:r>
              <a:rPr lang="ru-RU" sz="1200" b="0" i="0" kern="1200" dirty="0" smtClean="0">
                <a:solidFill>
                  <a:schemeClr val="tx1"/>
                </a:solidFill>
                <a:effectLst/>
                <a:latin typeface="+mn-lt"/>
                <a:ea typeface="+mn-ea"/>
                <a:cs typeface="+mn-cs"/>
              </a:rPr>
              <a:t> </a:t>
            </a:r>
            <a:r>
              <a:rPr lang="ru-RU" sz="1200" b="0" i="1" kern="1200" dirty="0" err="1" smtClean="0">
                <a:solidFill>
                  <a:schemeClr val="tx1"/>
                </a:solidFill>
                <a:effectLst/>
                <a:latin typeface="+mn-lt"/>
                <a:ea typeface="+mn-ea"/>
                <a:cs typeface="+mn-cs"/>
              </a:rPr>
              <a:t>Hypervisor</a:t>
            </a:r>
            <a:r>
              <a:rPr lang="ru-RU" sz="1200" b="0" i="0" kern="1200" dirty="0" smtClean="0">
                <a:solidFill>
                  <a:schemeClr val="tx1"/>
                </a:solidFill>
                <a:effectLst/>
                <a:latin typeface="+mn-lt"/>
                <a:ea typeface="+mn-ea"/>
                <a:cs typeface="+mn-cs"/>
              </a:rPr>
              <a:t>) или </a:t>
            </a:r>
            <a:r>
              <a:rPr lang="ru-RU" sz="1200" b="1" i="0" kern="1200" dirty="0" smtClean="0">
                <a:solidFill>
                  <a:schemeClr val="tx1"/>
                </a:solidFill>
                <a:effectLst/>
                <a:latin typeface="+mn-lt"/>
                <a:ea typeface="+mn-ea"/>
                <a:cs typeface="+mn-cs"/>
              </a:rPr>
              <a:t>Монитор виртуальных машин</a:t>
            </a:r>
            <a:r>
              <a:rPr lang="ru-RU" sz="1200" b="0" i="0" kern="1200" dirty="0" smtClean="0">
                <a:solidFill>
                  <a:schemeClr val="tx1"/>
                </a:solidFill>
                <a:effectLst/>
                <a:latin typeface="+mn-lt"/>
                <a:ea typeface="+mn-ea"/>
                <a:cs typeface="+mn-cs"/>
              </a:rPr>
              <a:t> (в </a:t>
            </a:r>
            <a:r>
              <a:rPr lang="ru-RU" sz="1200" b="0" i="0" u="none" strike="noStrike" kern="1200" dirty="0" smtClean="0">
                <a:solidFill>
                  <a:schemeClr val="tx1"/>
                </a:solidFill>
                <a:effectLst/>
                <a:latin typeface="+mn-lt"/>
                <a:ea typeface="+mn-ea"/>
                <a:cs typeface="+mn-cs"/>
                <a:hlinkClick r:id="rId4" tooltip="Компьютер"/>
              </a:rPr>
              <a:t>компьютерах</a:t>
            </a:r>
            <a:r>
              <a:rPr lang="ru-RU" sz="1200" b="0" i="0" kern="1200" dirty="0" smtClean="0">
                <a:solidFill>
                  <a:schemeClr val="tx1"/>
                </a:solidFill>
                <a:effectLst/>
                <a:latin typeface="+mn-lt"/>
                <a:ea typeface="+mn-ea"/>
                <a:cs typeface="+mn-cs"/>
              </a:rPr>
              <a:t>) — </a:t>
            </a:r>
            <a:r>
              <a:rPr lang="ru-RU" sz="1200" b="0" i="0" u="none" strike="noStrike" kern="1200" dirty="0" smtClean="0">
                <a:solidFill>
                  <a:schemeClr val="tx1"/>
                </a:solidFill>
                <a:effectLst/>
                <a:latin typeface="+mn-lt"/>
                <a:ea typeface="+mn-ea"/>
                <a:cs typeface="+mn-cs"/>
                <a:hlinkClick r:id="rId5" tooltip="Компьютерная программа"/>
              </a:rPr>
              <a:t>программа</a:t>
            </a:r>
            <a:r>
              <a:rPr lang="ru-RU" sz="1200" b="0" i="0" kern="1200" dirty="0" smtClean="0">
                <a:solidFill>
                  <a:schemeClr val="tx1"/>
                </a:solidFill>
                <a:effectLst/>
                <a:latin typeface="+mn-lt"/>
                <a:ea typeface="+mn-ea"/>
                <a:cs typeface="+mn-cs"/>
              </a:rPr>
              <a:t> или аппаратная схема, обеспечивающая или позволяющая одновременное, параллельное выполнение нескольких </a:t>
            </a:r>
            <a:r>
              <a:rPr lang="ru-RU" sz="1200" b="0" i="0" u="none" strike="noStrike" kern="1200" dirty="0" smtClean="0">
                <a:solidFill>
                  <a:schemeClr val="tx1"/>
                </a:solidFill>
                <a:effectLst/>
                <a:latin typeface="+mn-lt"/>
                <a:ea typeface="+mn-ea"/>
                <a:cs typeface="+mn-cs"/>
                <a:hlinkClick r:id="rId6" tooltip="Операционная система"/>
              </a:rPr>
              <a:t>операционных систем</a:t>
            </a:r>
            <a:r>
              <a:rPr lang="ru-RU" sz="1200" b="0" i="0" kern="1200" dirty="0" smtClean="0">
                <a:solidFill>
                  <a:schemeClr val="tx1"/>
                </a:solidFill>
                <a:effectLst/>
                <a:latin typeface="+mn-lt"/>
                <a:ea typeface="+mn-ea"/>
                <a:cs typeface="+mn-cs"/>
              </a:rPr>
              <a:t> на одном и том же хост-компьютере. Гипервизор также обеспечивает изоляцию операционных систем друг от друга, защиту и безопасность, разделение ресурсов между различными запущенными </a:t>
            </a:r>
            <a:r>
              <a:rPr lang="ru-RU" sz="1200" b="0" i="0" u="none" strike="noStrike" kern="1200" dirty="0" smtClean="0">
                <a:solidFill>
                  <a:schemeClr val="tx1"/>
                </a:solidFill>
                <a:effectLst/>
                <a:latin typeface="+mn-lt"/>
                <a:ea typeface="+mn-ea"/>
                <a:cs typeface="+mn-cs"/>
                <a:hlinkClick r:id="rId7" tooltip="ОС"/>
              </a:rPr>
              <a:t>ОС</a:t>
            </a:r>
            <a:r>
              <a:rPr lang="ru-RU" sz="1200" b="0" i="0" kern="1200" dirty="0" smtClean="0">
                <a:solidFill>
                  <a:schemeClr val="tx1"/>
                </a:solidFill>
                <a:effectLst/>
                <a:latin typeface="+mn-lt"/>
                <a:ea typeface="+mn-ea"/>
                <a:cs typeface="+mn-cs"/>
              </a:rPr>
              <a:t> и управление ресурсами.</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Гипервизор также может (и обязан) предоставлять работающим под его управлением на одном хост-компьютере ОС средства связи и взаимодействия между собой (например, через обмен файлами или сетевые соединения) так, как если бы эти ОС выполнялись на разных физических компьютерах.</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Гипервизор сам по себе в некотором роде является минимальной операционной системой.</a:t>
            </a:r>
            <a:r>
              <a:rPr lang="ru-RU" sz="1200" b="0" i="0" kern="1200" baseline="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Он предоставляет запущенным под его управлением операционным системам сервис </a:t>
            </a:r>
            <a:r>
              <a:rPr lang="ru-RU" sz="1200" b="0" i="0" u="none" strike="noStrike" kern="1200" dirty="0" smtClean="0">
                <a:solidFill>
                  <a:schemeClr val="tx1"/>
                </a:solidFill>
                <a:effectLst/>
                <a:latin typeface="+mn-lt"/>
                <a:ea typeface="+mn-ea"/>
                <a:cs typeface="+mn-cs"/>
                <a:hlinkClick r:id="rId8" tooltip="Виртуальная машина"/>
              </a:rPr>
              <a:t>виртуальной машины</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виртуализируя</a:t>
            </a:r>
            <a:r>
              <a:rPr lang="ru-RU" sz="1200" b="0" i="0" kern="1200" dirty="0" smtClean="0">
                <a:solidFill>
                  <a:schemeClr val="tx1"/>
                </a:solidFill>
                <a:effectLst/>
                <a:latin typeface="+mn-lt"/>
                <a:ea typeface="+mn-ea"/>
                <a:cs typeface="+mn-cs"/>
              </a:rPr>
              <a:t> или эмулируя реальное аппаратное обеспечение конкретной машины. И управляет этими виртуальными машинами, выделением и освобождением ресурсов для них. Гипервизор позволяет независимое «включение», перезагрузку, «выключение» любой из виртуальных машин с той или иной ОС. При этом операционная система, работающая в виртуальной машине под управлением гипервизора, может, но не обязана «знать», что она выполняется в виртуальной машине, а не на реальном аппаратном обеспечении.</a:t>
            </a:r>
          </a:p>
          <a:p>
            <a:endParaRPr lang="ru-RU" dirty="0"/>
          </a:p>
        </p:txBody>
      </p:sp>
      <p:sp>
        <p:nvSpPr>
          <p:cNvPr id="4" name="Номер слайда 3"/>
          <p:cNvSpPr>
            <a:spLocks noGrp="1"/>
          </p:cNvSpPr>
          <p:nvPr>
            <p:ph type="sldNum" sz="quarter" idx="10"/>
          </p:nvPr>
        </p:nvSpPr>
        <p:spPr/>
        <p:txBody>
          <a:bodyPr/>
          <a:lstStyle/>
          <a:p>
            <a:fld id="{9568BE91-F7A5-49EC-9D69-D1F6555A3464}" type="slidenum">
              <a:rPr lang="ru-RU" smtClean="0"/>
              <a:t>3</a:t>
            </a:fld>
            <a:endParaRPr lang="ru-RU"/>
          </a:p>
        </p:txBody>
      </p:sp>
    </p:spTree>
    <p:extLst>
      <p:ext uri="{BB962C8B-B14F-4D97-AF65-F5344CB8AC3E}">
        <p14:creationId xmlns:p14="http://schemas.microsoft.com/office/powerpoint/2010/main" val="431255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i="0" kern="1200" dirty="0" smtClean="0">
                <a:solidFill>
                  <a:schemeClr val="tx1"/>
                </a:solidFill>
                <a:effectLst/>
                <a:latin typeface="+mn-lt"/>
                <a:ea typeface="+mn-ea"/>
                <a:cs typeface="+mn-cs"/>
              </a:rPr>
              <a:t>Виртуальная машина</a:t>
            </a:r>
            <a:r>
              <a:rPr lang="ru-RU" sz="1200" b="0" i="0" kern="1200" dirty="0" smtClean="0">
                <a:solidFill>
                  <a:schemeClr val="tx1"/>
                </a:solidFill>
                <a:effectLst/>
                <a:latin typeface="+mn-lt"/>
                <a:ea typeface="+mn-ea"/>
                <a:cs typeface="+mn-cs"/>
              </a:rPr>
              <a:t>— программная и/или аппаратная система, </a:t>
            </a:r>
            <a:r>
              <a:rPr lang="ru-RU" sz="1200" b="0" i="0" u="none" strike="noStrike" kern="1200" dirty="0" smtClean="0">
                <a:solidFill>
                  <a:schemeClr val="tx1"/>
                </a:solidFill>
                <a:effectLst/>
                <a:latin typeface="+mn-lt"/>
                <a:ea typeface="+mn-ea"/>
                <a:cs typeface="+mn-cs"/>
                <a:hlinkClick r:id="rId3" tooltip="Эмуляция"/>
              </a:rPr>
              <a:t>эмулирующая</a:t>
            </a:r>
            <a:r>
              <a:rPr lang="ru-RU" sz="1200" b="0" i="0" kern="1200" dirty="0" smtClean="0">
                <a:solidFill>
                  <a:schemeClr val="tx1"/>
                </a:solidFill>
                <a:effectLst/>
                <a:latin typeface="+mn-lt"/>
                <a:ea typeface="+mn-ea"/>
                <a:cs typeface="+mn-cs"/>
              </a:rPr>
              <a:t> </a:t>
            </a:r>
            <a:r>
              <a:rPr lang="ru-RU" sz="1200" b="0" i="0" u="none" strike="noStrike" kern="1200" dirty="0" smtClean="0">
                <a:solidFill>
                  <a:schemeClr val="tx1"/>
                </a:solidFill>
                <a:effectLst/>
                <a:latin typeface="+mn-lt"/>
                <a:ea typeface="+mn-ea"/>
                <a:cs typeface="+mn-cs"/>
                <a:hlinkClick r:id="rId4" tooltip="Аппаратное обеспечение"/>
              </a:rPr>
              <a:t>аппаратное обеспечение</a:t>
            </a:r>
            <a:r>
              <a:rPr lang="ru-RU" sz="1200" b="0" i="0" kern="1200" dirty="0" smtClean="0">
                <a:solidFill>
                  <a:schemeClr val="tx1"/>
                </a:solidFill>
                <a:effectLst/>
                <a:latin typeface="+mn-lt"/>
                <a:ea typeface="+mn-ea"/>
                <a:cs typeface="+mn-cs"/>
              </a:rPr>
              <a:t> некоторой </a:t>
            </a:r>
            <a:r>
              <a:rPr lang="ru-RU" sz="1200" b="0" i="0" u="none" strike="noStrike" kern="1200" dirty="0" smtClean="0">
                <a:solidFill>
                  <a:schemeClr val="tx1"/>
                </a:solidFill>
                <a:effectLst/>
                <a:latin typeface="+mn-lt"/>
                <a:ea typeface="+mn-ea"/>
                <a:cs typeface="+mn-cs"/>
                <a:hlinkClick r:id="rId5" tooltip="Аппаратная платформа компьютера"/>
              </a:rPr>
              <a:t>платформы</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target</a:t>
            </a:r>
            <a:r>
              <a:rPr lang="ru-RU" sz="1200" b="0" i="0" kern="1200" dirty="0" smtClean="0">
                <a:solidFill>
                  <a:schemeClr val="tx1"/>
                </a:solidFill>
                <a:effectLst/>
                <a:latin typeface="+mn-lt"/>
                <a:ea typeface="+mn-ea"/>
                <a:cs typeface="+mn-cs"/>
              </a:rPr>
              <a:t> — целевая, или гостевая платформа) на </a:t>
            </a:r>
            <a:r>
              <a:rPr lang="ru-RU" sz="1200" b="0" i="0" kern="1200" dirty="0" err="1" smtClean="0">
                <a:solidFill>
                  <a:schemeClr val="tx1"/>
                </a:solidFill>
                <a:effectLst/>
                <a:latin typeface="+mn-lt"/>
                <a:ea typeface="+mn-ea"/>
                <a:cs typeface="+mn-cs"/>
              </a:rPr>
              <a:t>host</a:t>
            </a:r>
            <a:r>
              <a:rPr lang="ru-RU" sz="1200" b="0" i="0" kern="1200" dirty="0" smtClean="0">
                <a:solidFill>
                  <a:schemeClr val="tx1"/>
                </a:solidFill>
                <a:effectLst/>
                <a:latin typeface="+mn-lt"/>
                <a:ea typeface="+mn-ea"/>
                <a:cs typeface="+mn-cs"/>
              </a:rPr>
              <a:t>-платформе (</a:t>
            </a:r>
            <a:r>
              <a:rPr lang="ru-RU" sz="1200" b="0" i="0" kern="1200" dirty="0" err="1" smtClean="0">
                <a:solidFill>
                  <a:schemeClr val="tx1"/>
                </a:solidFill>
                <a:effectLst/>
                <a:latin typeface="+mn-lt"/>
                <a:ea typeface="+mn-ea"/>
                <a:cs typeface="+mn-cs"/>
              </a:rPr>
              <a:t>host</a:t>
            </a:r>
            <a:r>
              <a:rPr lang="ru-RU" sz="1200" b="0" i="0" kern="1200" dirty="0" smtClean="0">
                <a:solidFill>
                  <a:schemeClr val="tx1"/>
                </a:solidFill>
                <a:effectLst/>
                <a:latin typeface="+mn-lt"/>
                <a:ea typeface="+mn-ea"/>
                <a:cs typeface="+mn-cs"/>
              </a:rPr>
              <a:t> — хост-платформа, платформа-хозяин) или </a:t>
            </a:r>
            <a:r>
              <a:rPr lang="ru-RU" sz="1200" b="0" i="0" u="none" strike="noStrike" kern="1200" dirty="0" err="1" smtClean="0">
                <a:solidFill>
                  <a:schemeClr val="tx1"/>
                </a:solidFill>
                <a:effectLst/>
                <a:latin typeface="+mn-lt"/>
                <a:ea typeface="+mn-ea"/>
                <a:cs typeface="+mn-cs"/>
                <a:hlinkClick r:id="rId6" tooltip="Виртуализация"/>
              </a:rPr>
              <a:t>виртуализирующая</a:t>
            </a:r>
            <a:r>
              <a:rPr lang="ru-RU" sz="1200" b="0" i="0" kern="1200" dirty="0" smtClean="0">
                <a:solidFill>
                  <a:schemeClr val="tx1"/>
                </a:solidFill>
                <a:effectLst/>
                <a:latin typeface="+mn-lt"/>
                <a:ea typeface="+mn-ea"/>
                <a:cs typeface="+mn-cs"/>
              </a:rPr>
              <a:t> некоторую платформу и создающая на ней среды, изолирующие друг от друга программы</a:t>
            </a:r>
            <a:r>
              <a:rPr lang="ru-RU" sz="1200" b="0" i="0" kern="1200" baseline="0" dirty="0" smtClean="0">
                <a:solidFill>
                  <a:schemeClr val="tx1"/>
                </a:solidFill>
                <a:effectLst/>
                <a:latin typeface="+mn-lt"/>
                <a:ea typeface="+mn-ea"/>
                <a:cs typeface="+mn-cs"/>
              </a:rPr>
              <a:t> или операционные системы.</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Виртуальные машины могут использоваться для:</a:t>
            </a:r>
          </a:p>
          <a:p>
            <a:pPr marL="171450" indent="-171450">
              <a:buFont typeface="Arial" panose="020B0604020202020204" pitchFamily="34" charset="0"/>
              <a:buChar char="•"/>
            </a:pPr>
            <a:r>
              <a:rPr lang="ru-RU" sz="1200" b="0" i="0" u="none" strike="noStrike" kern="1200" dirty="0" smtClean="0">
                <a:solidFill>
                  <a:schemeClr val="tx1"/>
                </a:solidFill>
                <a:effectLst/>
                <a:latin typeface="+mn-lt"/>
                <a:ea typeface="+mn-ea"/>
                <a:cs typeface="+mn-cs"/>
                <a:hlinkClick r:id="rId7" tooltip="Защита информации"/>
              </a:rPr>
              <a:t>защиты информации</a:t>
            </a:r>
            <a:r>
              <a:rPr lang="ru-RU" sz="1200" b="0" i="0" kern="1200" dirty="0" smtClean="0">
                <a:solidFill>
                  <a:schemeClr val="tx1"/>
                </a:solidFill>
                <a:effectLst/>
                <a:latin typeface="+mn-lt"/>
                <a:ea typeface="+mn-ea"/>
                <a:cs typeface="+mn-cs"/>
              </a:rPr>
              <a:t> и ограничения возможностей программ</a:t>
            </a:r>
          </a:p>
          <a:p>
            <a:pPr marL="171450" indent="-171450">
              <a:buFont typeface="Arial" panose="020B0604020202020204" pitchFamily="34" charset="0"/>
              <a:buChar char="•"/>
            </a:pPr>
            <a:r>
              <a:rPr lang="ru-RU" sz="1200" b="0" i="0" kern="1200" dirty="0" smtClean="0">
                <a:solidFill>
                  <a:schemeClr val="tx1"/>
                </a:solidFill>
                <a:effectLst/>
                <a:latin typeface="+mn-lt"/>
                <a:ea typeface="+mn-ea"/>
                <a:cs typeface="+mn-cs"/>
              </a:rPr>
              <a:t>исследования производительности </a:t>
            </a:r>
            <a:r>
              <a:rPr lang="ru-RU" sz="1200" b="0" i="0" u="none" strike="noStrike" kern="1200" dirty="0" smtClean="0">
                <a:solidFill>
                  <a:schemeClr val="tx1"/>
                </a:solidFill>
                <a:effectLst/>
                <a:latin typeface="+mn-lt"/>
                <a:ea typeface="+mn-ea"/>
                <a:cs typeface="+mn-cs"/>
                <a:hlinkClick r:id="rId8" tooltip="Программное обеспечение"/>
              </a:rPr>
              <a:t>ПО</a:t>
            </a:r>
            <a:r>
              <a:rPr lang="ru-RU" sz="1200" b="0" i="0" kern="1200" dirty="0" smtClean="0">
                <a:solidFill>
                  <a:schemeClr val="tx1"/>
                </a:solidFill>
                <a:effectLst/>
                <a:latin typeface="+mn-lt"/>
                <a:ea typeface="+mn-ea"/>
                <a:cs typeface="+mn-cs"/>
              </a:rPr>
              <a:t> или новой </a:t>
            </a:r>
            <a:r>
              <a:rPr lang="ru-RU" sz="1200" b="0" i="0" u="none" strike="noStrike" kern="1200" dirty="0" smtClean="0">
                <a:solidFill>
                  <a:schemeClr val="tx1"/>
                </a:solidFill>
                <a:effectLst/>
                <a:latin typeface="+mn-lt"/>
                <a:ea typeface="+mn-ea"/>
                <a:cs typeface="+mn-cs"/>
                <a:hlinkClick r:id="rId9" tooltip="Архитектура компьютера"/>
              </a:rPr>
              <a:t>компьютерной архитектуры</a:t>
            </a:r>
            <a:r>
              <a:rPr lang="ru-RU" sz="1200" b="0" i="0" kern="1200" dirty="0" smtClean="0">
                <a:solidFill>
                  <a:schemeClr val="tx1"/>
                </a:solidFill>
                <a:effectLst/>
                <a:latin typeface="+mn-lt"/>
                <a:ea typeface="+mn-ea"/>
                <a:cs typeface="+mn-cs"/>
              </a:rPr>
              <a:t>;</a:t>
            </a:r>
          </a:p>
          <a:p>
            <a:pPr marL="171450" indent="-171450">
              <a:buFont typeface="Arial" panose="020B0604020202020204" pitchFamily="34" charset="0"/>
              <a:buChar char="•"/>
            </a:pPr>
            <a:r>
              <a:rPr lang="ru-RU" sz="1200" b="0" i="0" u="none" strike="noStrike" kern="1200" dirty="0" smtClean="0">
                <a:solidFill>
                  <a:schemeClr val="tx1"/>
                </a:solidFill>
                <a:effectLst/>
                <a:latin typeface="+mn-lt"/>
                <a:ea typeface="+mn-ea"/>
                <a:cs typeface="+mn-cs"/>
                <a:hlinkClick r:id="rId3" tooltip="Эмуляция"/>
              </a:rPr>
              <a:t>эмуляции</a:t>
            </a:r>
            <a:r>
              <a:rPr lang="ru-RU" sz="1200" b="0" i="0" kern="1200" dirty="0" smtClean="0">
                <a:solidFill>
                  <a:schemeClr val="tx1"/>
                </a:solidFill>
                <a:effectLst/>
                <a:latin typeface="+mn-lt"/>
                <a:ea typeface="+mn-ea"/>
                <a:cs typeface="+mn-cs"/>
              </a:rPr>
              <a:t> различных архитектур;</a:t>
            </a:r>
          </a:p>
          <a:p>
            <a:pPr marL="171450" indent="-171450">
              <a:buFont typeface="Arial" panose="020B0604020202020204" pitchFamily="34" charset="0"/>
              <a:buChar char="•"/>
            </a:pPr>
            <a:r>
              <a:rPr lang="ru-RU" sz="1200" b="0" i="0" kern="1200" dirty="0" smtClean="0">
                <a:solidFill>
                  <a:schemeClr val="tx1"/>
                </a:solidFill>
                <a:effectLst/>
                <a:latin typeface="+mn-lt"/>
                <a:ea typeface="+mn-ea"/>
                <a:cs typeface="+mn-cs"/>
              </a:rPr>
              <a:t>тестирования и отладки системного программного обеспечения;</a:t>
            </a:r>
          </a:p>
          <a:p>
            <a:pPr marL="171450" indent="-171450">
              <a:buFont typeface="Arial" panose="020B0604020202020204" pitchFamily="34" charset="0"/>
              <a:buChar char="•"/>
            </a:pPr>
            <a:endParaRPr lang="ru-RU" dirty="0"/>
          </a:p>
        </p:txBody>
      </p:sp>
      <p:sp>
        <p:nvSpPr>
          <p:cNvPr id="4" name="Номер слайда 3"/>
          <p:cNvSpPr>
            <a:spLocks noGrp="1"/>
          </p:cNvSpPr>
          <p:nvPr>
            <p:ph type="sldNum" sz="quarter" idx="10"/>
          </p:nvPr>
        </p:nvSpPr>
        <p:spPr/>
        <p:txBody>
          <a:bodyPr/>
          <a:lstStyle/>
          <a:p>
            <a:fld id="{9568BE91-F7A5-49EC-9D69-D1F6555A3464}" type="slidenum">
              <a:rPr lang="ru-RU" smtClean="0"/>
              <a:t>4</a:t>
            </a:fld>
            <a:endParaRPr lang="ru-RU"/>
          </a:p>
        </p:txBody>
      </p:sp>
    </p:spTree>
    <p:extLst>
      <p:ext uri="{BB962C8B-B14F-4D97-AF65-F5344CB8AC3E}">
        <p14:creationId xmlns:p14="http://schemas.microsoft.com/office/powerpoint/2010/main" val="451735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i="0" kern="1200" dirty="0" smtClean="0">
                <a:solidFill>
                  <a:schemeClr val="tx1"/>
                </a:solidFill>
                <a:effectLst/>
                <a:latin typeface="+mn-lt"/>
                <a:ea typeface="+mn-ea"/>
                <a:cs typeface="+mn-cs"/>
              </a:rPr>
              <a:t>Инкапсуляция</a:t>
            </a:r>
            <a:r>
              <a:rPr lang="ru-RU" sz="1200" b="0" i="0" kern="1200" dirty="0" smtClean="0">
                <a:solidFill>
                  <a:schemeClr val="tx1"/>
                </a:solidFill>
                <a:effectLst/>
                <a:latin typeface="+mn-lt"/>
                <a:ea typeface="+mn-ea"/>
                <a:cs typeface="+mn-cs"/>
              </a:rPr>
              <a:t>. При выключении виртуальная машина записывается (</a:t>
            </a:r>
            <a:r>
              <a:rPr lang="ru-RU" sz="1200" b="0" i="1" kern="1200" dirty="0" smtClean="0">
                <a:solidFill>
                  <a:schemeClr val="tx1"/>
                </a:solidFill>
                <a:effectLst/>
                <a:latin typeface="+mn-lt"/>
                <a:ea typeface="+mn-ea"/>
                <a:cs typeface="+mn-cs"/>
              </a:rPr>
              <a:t>инкапсулируется</a:t>
            </a:r>
            <a:r>
              <a:rPr lang="ru-RU" sz="1200" b="0" i="0" kern="1200" dirty="0" smtClean="0">
                <a:solidFill>
                  <a:schemeClr val="tx1"/>
                </a:solidFill>
                <a:effectLst/>
                <a:latin typeface="+mn-lt"/>
                <a:ea typeface="+mn-ea"/>
                <a:cs typeface="+mn-cs"/>
              </a:rPr>
              <a:t>) на диск в виде обычного набора файлов, а при включении - считывается из этого набора. Благодаря инкапсуляции виртуальные машины можно легко переносить на другой физический сервер, клонировать или создавать их резервные копии на любых устройствах хранения. Чтобы восстановить виртуальную машину после сбоя, не нужно заново устанавливать операционную систему и приложения, достаточно просто перезапустить ее из резервной копии.</a:t>
            </a:r>
          </a:p>
          <a:p>
            <a:r>
              <a:rPr lang="ru-RU" sz="1200" b="1" i="0" kern="1200" dirty="0" smtClean="0">
                <a:solidFill>
                  <a:schemeClr val="tx1"/>
                </a:solidFill>
                <a:effectLst/>
                <a:latin typeface="+mn-lt"/>
                <a:ea typeface="+mn-ea"/>
                <a:cs typeface="+mn-cs"/>
              </a:rPr>
              <a:t>Изоляция</a:t>
            </a:r>
            <a:r>
              <a:rPr lang="ru-RU" sz="1200" b="0" i="0" kern="1200" dirty="0" smtClean="0">
                <a:solidFill>
                  <a:schemeClr val="tx1"/>
                </a:solidFill>
                <a:effectLst/>
                <a:latin typeface="+mn-lt"/>
                <a:ea typeface="+mn-ea"/>
                <a:cs typeface="+mn-cs"/>
              </a:rPr>
              <a:t>. При совместной работе нескольких виртуальных машин на одном физическом сервере они полностью изолированы друг от друга. Это означает, во-первых, что каждая виртуальная машина может использовать только выделенную для нее часть аппаратных ресурсов и, как следствие, не оказывает влияния на производительность других виртуальных машин. Во-вторых, виртуальные машины работают независимо друг от друга, поэтому даже если на одной из машин произойдет сбой вследствие программной ошибки, работа других машин не будет нарушена. Благодаря изоляции надежность, доступность и безопасность приложений, работающих в виртуальной среде, не уступают характеристикам традиционных не </a:t>
            </a:r>
            <a:r>
              <a:rPr lang="ru-RU" sz="1200" b="0" i="0" kern="1200" dirty="0" err="1" smtClean="0">
                <a:solidFill>
                  <a:schemeClr val="tx1"/>
                </a:solidFill>
                <a:effectLst/>
                <a:latin typeface="+mn-lt"/>
                <a:ea typeface="+mn-ea"/>
                <a:cs typeface="+mn-cs"/>
              </a:rPr>
              <a:t>виртуализированных</a:t>
            </a:r>
            <a:r>
              <a:rPr lang="ru-RU" sz="1200" b="0" i="0" kern="1200" dirty="0" smtClean="0">
                <a:solidFill>
                  <a:schemeClr val="tx1"/>
                </a:solidFill>
                <a:effectLst/>
                <a:latin typeface="+mn-lt"/>
                <a:ea typeface="+mn-ea"/>
                <a:cs typeface="+mn-cs"/>
              </a:rPr>
              <a:t> систем, а часто и превосходят их.</a:t>
            </a:r>
          </a:p>
          <a:p>
            <a:r>
              <a:rPr lang="ru-RU" sz="1200" b="1" i="0" kern="1200" dirty="0" smtClean="0">
                <a:solidFill>
                  <a:schemeClr val="tx1"/>
                </a:solidFill>
                <a:effectLst/>
                <a:latin typeface="+mn-lt"/>
                <a:ea typeface="+mn-ea"/>
                <a:cs typeface="+mn-cs"/>
              </a:rPr>
              <a:t>Совместимость</a:t>
            </a:r>
            <a:r>
              <a:rPr lang="ru-RU" sz="1200" b="0" i="0" kern="1200" dirty="0" smtClean="0">
                <a:solidFill>
                  <a:schemeClr val="tx1"/>
                </a:solidFill>
                <a:effectLst/>
                <a:latin typeface="+mn-lt"/>
                <a:ea typeface="+mn-ea"/>
                <a:cs typeface="+mn-cs"/>
              </a:rPr>
              <a:t>. В отличие от физических компьютеров, аппаратная конфигурация которых может быть самой разной, виртуальные машины включают стандартный набор виртуальных "аппаратных" компонентов. Как следствие, виртуальные машины полностью совместимы со всеми распространенными операционными системами и приложениями для платформы x86. Внесения каких-либо изменений в операционные системы или приложения не требуется.</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Vbox</a:t>
            </a:r>
            <a:r>
              <a:rPr lang="en-US" sz="1200" b="0" i="0" kern="1200" baseline="0" dirty="0" smtClean="0">
                <a:solidFill>
                  <a:schemeClr val="tx1"/>
                </a:solidFill>
                <a:effectLst/>
                <a:latin typeface="+mn-lt"/>
                <a:ea typeface="+mn-ea"/>
                <a:cs typeface="+mn-cs"/>
              </a:rPr>
              <a:t> </a:t>
            </a:r>
            <a:r>
              <a:rPr lang="ru-RU" sz="1200" b="0" i="0" kern="1200" baseline="0" dirty="0" smtClean="0">
                <a:solidFill>
                  <a:schemeClr val="tx1"/>
                </a:solidFill>
                <a:effectLst/>
                <a:latin typeface="+mn-lt"/>
                <a:ea typeface="+mn-ea"/>
                <a:cs typeface="+mn-cs"/>
              </a:rPr>
              <a:t>работает на </a:t>
            </a:r>
            <a:r>
              <a:rPr lang="en-US" sz="1200" b="0" i="0" kern="1200" baseline="0" dirty="0" smtClean="0">
                <a:solidFill>
                  <a:schemeClr val="tx1"/>
                </a:solidFill>
                <a:effectLst/>
                <a:latin typeface="+mn-lt"/>
                <a:ea typeface="+mn-ea"/>
                <a:cs typeface="+mn-cs"/>
              </a:rPr>
              <a:t>Win 95)</a:t>
            </a:r>
            <a:endParaRPr lang="ru-RU" sz="1200" b="0" i="0" kern="1200" dirty="0" smtClean="0">
              <a:solidFill>
                <a:schemeClr val="tx1"/>
              </a:solidFill>
              <a:effectLst/>
              <a:latin typeface="+mn-lt"/>
              <a:ea typeface="+mn-ea"/>
              <a:cs typeface="+mn-cs"/>
            </a:endParaRPr>
          </a:p>
          <a:p>
            <a:r>
              <a:rPr lang="ru-RU" sz="1200" b="1" i="0" kern="1200" dirty="0" smtClean="0">
                <a:solidFill>
                  <a:schemeClr val="tx1"/>
                </a:solidFill>
                <a:effectLst/>
                <a:latin typeface="+mn-lt"/>
                <a:ea typeface="+mn-ea"/>
                <a:cs typeface="+mn-cs"/>
              </a:rPr>
              <a:t>Независимость от оборудования</a:t>
            </a:r>
            <a:r>
              <a:rPr lang="ru-RU" sz="1200" b="0" i="0" kern="1200" dirty="0" smtClean="0">
                <a:solidFill>
                  <a:schemeClr val="tx1"/>
                </a:solidFill>
                <a:effectLst/>
                <a:latin typeface="+mn-lt"/>
                <a:ea typeface="+mn-ea"/>
                <a:cs typeface="+mn-cs"/>
              </a:rPr>
              <a:t>. Поскольку виртуальные машины запускаются не непосредственно на физическом оборудовании, а в среде гипервизора, они полностью независимы от конфигурации этого оборудования. Поэтому виртуальные машины вместе с их операционными системами, приложениями и драйверами виртуальных устройств можно без всяких изменений переносить с одного физического сервера на другой физический сервер с совершенно иной аппаратной конфигурацией.</a:t>
            </a:r>
          </a:p>
          <a:p>
            <a:endParaRPr lang="ru-RU" dirty="0"/>
          </a:p>
        </p:txBody>
      </p:sp>
      <p:sp>
        <p:nvSpPr>
          <p:cNvPr id="4" name="Номер слайда 3"/>
          <p:cNvSpPr>
            <a:spLocks noGrp="1"/>
          </p:cNvSpPr>
          <p:nvPr>
            <p:ph type="sldNum" sz="quarter" idx="10"/>
          </p:nvPr>
        </p:nvSpPr>
        <p:spPr/>
        <p:txBody>
          <a:bodyPr/>
          <a:lstStyle/>
          <a:p>
            <a:fld id="{9568BE91-F7A5-49EC-9D69-D1F6555A3464}" type="slidenum">
              <a:rPr lang="ru-RU" smtClean="0"/>
              <a:t>5</a:t>
            </a:fld>
            <a:endParaRPr lang="ru-RU"/>
          </a:p>
        </p:txBody>
      </p:sp>
    </p:spTree>
    <p:extLst>
      <p:ext uri="{BB962C8B-B14F-4D97-AF65-F5344CB8AC3E}">
        <p14:creationId xmlns:p14="http://schemas.microsoft.com/office/powerpoint/2010/main" val="929519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Эта модель использует гипервизор, который осуществляет связь между гостевой операционной системой и аппаратными средствами системы.</a:t>
            </a:r>
          </a:p>
          <a:p>
            <a:r>
              <a:rPr lang="ru-RU" sz="1200" b="0" i="0" kern="1200" dirty="0" smtClean="0">
                <a:solidFill>
                  <a:schemeClr val="tx1"/>
                </a:solidFill>
                <a:effectLst/>
                <a:latin typeface="+mn-lt"/>
                <a:ea typeface="+mn-ea"/>
                <a:cs typeface="+mn-cs"/>
              </a:rPr>
              <a:t>Полная виртуализация использует гипервизор, чтобы разделять основные аппаратные средств.</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Взаимодействие между гостевой операционной системой (ОС) и оборудованием осуществляется посредством гипервизора. Внутри гипервизора должна быть установлена и настроена определенная защита, потому, что основные аппаратные средства не принадлежат ОС, а разделяются гипервизором. При построении крупных корпоративных систем, как правило, используется именно аппаратная виртуализация.</a:t>
            </a:r>
            <a:endParaRPr lang="ru-RU" b="0" dirty="0"/>
          </a:p>
        </p:txBody>
      </p:sp>
      <p:sp>
        <p:nvSpPr>
          <p:cNvPr id="4" name="Номер слайда 3"/>
          <p:cNvSpPr>
            <a:spLocks noGrp="1"/>
          </p:cNvSpPr>
          <p:nvPr>
            <p:ph type="sldNum" sz="quarter" idx="10"/>
          </p:nvPr>
        </p:nvSpPr>
        <p:spPr/>
        <p:txBody>
          <a:bodyPr/>
          <a:lstStyle/>
          <a:p>
            <a:fld id="{9568BE91-F7A5-49EC-9D69-D1F6555A3464}" type="slidenum">
              <a:rPr lang="ru-RU" smtClean="0"/>
              <a:t>6</a:t>
            </a:fld>
            <a:endParaRPr lang="ru-RU"/>
          </a:p>
        </p:txBody>
      </p:sp>
    </p:spTree>
    <p:extLst>
      <p:ext uri="{BB962C8B-B14F-4D97-AF65-F5344CB8AC3E}">
        <p14:creationId xmlns:p14="http://schemas.microsoft.com/office/powerpoint/2010/main" val="3253818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Этот метод использует гипервизор для разделения доступа к основным аппаратным средствам, но объединяет код, касающийся виртуализации, в непосредственно операционную систему. Этот подход устраняет потребность в любой перекомпиляции или перехватывании, потому что сами операционные системы кооперируются в процессе виртуализации.</a:t>
            </a:r>
            <a:endParaRPr lang="en-US" sz="1200" b="0"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r>
              <a:rPr lang="ru-RU" sz="1200" b="1" i="0" kern="1200" dirty="0" err="1" smtClean="0">
                <a:solidFill>
                  <a:schemeClr val="tx1"/>
                </a:solidFill>
                <a:effectLst/>
                <a:latin typeface="+mn-lt"/>
                <a:ea typeface="+mn-ea"/>
                <a:cs typeface="+mn-cs"/>
              </a:rPr>
              <a:t>Паравиртуализация</a:t>
            </a:r>
            <a:r>
              <a:rPr lang="ru-RU" sz="1200" b="1" i="0" kern="1200" dirty="0" smtClean="0">
                <a:solidFill>
                  <a:schemeClr val="tx1"/>
                </a:solidFill>
                <a:effectLst/>
                <a:latin typeface="+mn-lt"/>
                <a:ea typeface="+mn-ea"/>
                <a:cs typeface="+mn-cs"/>
              </a:rPr>
              <a:t> разделяет процесс с гостевой операционной системой.</a:t>
            </a:r>
            <a:r>
              <a:rPr lang="ru-RU" dirty="0" smtClean="0"/>
              <a:t/>
            </a:r>
            <a:br>
              <a:rPr lang="ru-RU" dirty="0" smtClean="0"/>
            </a:br>
            <a:r>
              <a:rPr lang="ru-RU" dirty="0" smtClean="0"/>
              <a:t/>
            </a:r>
            <a:br>
              <a:rPr lang="ru-RU" dirty="0" smtClean="0"/>
            </a:br>
            <a:r>
              <a:rPr lang="ru-RU" sz="1200" b="0" i="0" kern="1200" dirty="0" err="1" smtClean="0">
                <a:solidFill>
                  <a:schemeClr val="tx1"/>
                </a:solidFill>
                <a:effectLst/>
                <a:latin typeface="+mn-lt"/>
                <a:ea typeface="+mn-ea"/>
                <a:cs typeface="+mn-cs"/>
              </a:rPr>
              <a:t>Паравиртуализация</a:t>
            </a:r>
            <a:r>
              <a:rPr lang="ru-RU" sz="1200" b="0" i="0" kern="1200" dirty="0" smtClean="0">
                <a:solidFill>
                  <a:schemeClr val="tx1"/>
                </a:solidFill>
                <a:effectLst/>
                <a:latin typeface="+mn-lt"/>
                <a:ea typeface="+mn-ea"/>
                <a:cs typeface="+mn-cs"/>
              </a:rPr>
              <a:t> требует, чтобы гостевая ОС была изменена для гипервизора, и это является недостатком метода. Однако, </a:t>
            </a:r>
            <a:r>
              <a:rPr lang="ru-RU" sz="1200" b="0" i="0" kern="1200" dirty="0" err="1" smtClean="0">
                <a:solidFill>
                  <a:schemeClr val="tx1"/>
                </a:solidFill>
                <a:effectLst/>
                <a:latin typeface="+mn-lt"/>
                <a:ea typeface="+mn-ea"/>
                <a:cs typeface="+mn-cs"/>
              </a:rPr>
              <a:t>паравиртуализация</a:t>
            </a:r>
            <a:r>
              <a:rPr lang="ru-RU" sz="1200" b="0" i="0" kern="1200" dirty="0" smtClean="0">
                <a:solidFill>
                  <a:schemeClr val="tx1"/>
                </a:solidFill>
                <a:effectLst/>
                <a:latin typeface="+mn-lt"/>
                <a:ea typeface="+mn-ea"/>
                <a:cs typeface="+mn-cs"/>
              </a:rPr>
              <a:t> предлагает высокую производительность, почти как у реальной системы. При этом, как и при полной виртуализации, одновременно могут поддерживаться различные операционные системы. Но определенным недостатком </a:t>
            </a:r>
            <a:r>
              <a:rPr lang="ru-RU" sz="1200" b="0" i="0" kern="1200" dirty="0" err="1" smtClean="0">
                <a:solidFill>
                  <a:schemeClr val="tx1"/>
                </a:solidFill>
                <a:effectLst/>
                <a:latin typeface="+mn-lt"/>
                <a:ea typeface="+mn-ea"/>
                <a:cs typeface="+mn-cs"/>
              </a:rPr>
              <a:t>паравиртуализации</a:t>
            </a:r>
            <a:r>
              <a:rPr lang="ru-RU" sz="1200" b="0" i="0" kern="1200" dirty="0" smtClean="0">
                <a:solidFill>
                  <a:schemeClr val="tx1"/>
                </a:solidFill>
                <a:effectLst/>
                <a:latin typeface="+mn-lt"/>
                <a:ea typeface="+mn-ea"/>
                <a:cs typeface="+mn-cs"/>
              </a:rPr>
              <a:t> можно считать ограниченное количество поддерживаемых ОС. Поскольку есть необходимость вносить изменения в код ядра ОС, что не всегда представляется возможным в силу закрытости некоторых ОС.</a:t>
            </a:r>
            <a:endParaRPr lang="ru-RU" dirty="0"/>
          </a:p>
        </p:txBody>
      </p:sp>
      <p:sp>
        <p:nvSpPr>
          <p:cNvPr id="4" name="Номер слайда 3"/>
          <p:cNvSpPr>
            <a:spLocks noGrp="1"/>
          </p:cNvSpPr>
          <p:nvPr>
            <p:ph type="sldNum" sz="quarter" idx="10"/>
          </p:nvPr>
        </p:nvSpPr>
        <p:spPr/>
        <p:txBody>
          <a:bodyPr/>
          <a:lstStyle/>
          <a:p>
            <a:fld id="{9568BE91-F7A5-49EC-9D69-D1F6555A3464}" type="slidenum">
              <a:rPr lang="ru-RU" smtClean="0"/>
              <a:t>7</a:t>
            </a:fld>
            <a:endParaRPr lang="ru-RU"/>
          </a:p>
        </p:txBody>
      </p:sp>
    </p:spTree>
    <p:extLst>
      <p:ext uri="{BB962C8B-B14F-4D97-AF65-F5344CB8AC3E}">
        <p14:creationId xmlns:p14="http://schemas.microsoft.com/office/powerpoint/2010/main" val="2160144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dirty="0" smtClean="0">
                <a:solidFill>
                  <a:schemeClr val="tx1"/>
                </a:solidFill>
                <a:effectLst/>
                <a:latin typeface="+mn-lt"/>
                <a:ea typeface="+mn-ea"/>
                <a:cs typeface="+mn-cs"/>
                <a:hlinkClick r:id="rId3" tooltip="Виртуализация на уровне операционной системы"/>
              </a:rPr>
              <a:t>Виртуализация на уровне операционной системы</a:t>
            </a:r>
            <a:r>
              <a:rPr lang="ru-RU" sz="1200" b="0" i="0" kern="1200" dirty="0" smtClean="0">
                <a:solidFill>
                  <a:schemeClr val="tx1"/>
                </a:solidFill>
                <a:effectLst/>
                <a:latin typeface="+mn-lt"/>
                <a:ea typeface="+mn-ea"/>
                <a:cs typeface="+mn-cs"/>
              </a:rPr>
              <a:t> позволяет запускать изолированные и безопасные виртуальные машины на одном физическом узле, но не позволяет запускать операционные системы с ядрами, отличными от типа ядра базовой операционной системы. При виртуализации на уровне операционной системы не существует отдельного слоя гипервизора. Вместо этого сама </a:t>
            </a:r>
            <a:r>
              <a:rPr lang="ru-RU" sz="1200" b="0" i="0" kern="1200" dirty="0" err="1" smtClean="0">
                <a:solidFill>
                  <a:schemeClr val="tx1"/>
                </a:solidFill>
                <a:effectLst/>
                <a:latin typeface="+mn-lt"/>
                <a:ea typeface="+mn-ea"/>
                <a:cs typeface="+mn-cs"/>
              </a:rPr>
              <a:t>хостовая</a:t>
            </a:r>
            <a:r>
              <a:rPr lang="ru-RU" sz="1200" b="0" i="0" kern="1200" dirty="0" smtClean="0">
                <a:solidFill>
                  <a:schemeClr val="tx1"/>
                </a:solidFill>
                <a:effectLst/>
                <a:latin typeface="+mn-lt"/>
                <a:ea typeface="+mn-ea"/>
                <a:cs typeface="+mn-cs"/>
              </a:rPr>
              <a:t> операционная система отвечает за разделение аппаратных ресурсов между несколькими виртуальными машинами и поддержку их независимости друг от друга. </a:t>
            </a:r>
            <a:endParaRPr lang="ru-RU" dirty="0"/>
          </a:p>
        </p:txBody>
      </p:sp>
      <p:sp>
        <p:nvSpPr>
          <p:cNvPr id="4" name="Номер слайда 3"/>
          <p:cNvSpPr>
            <a:spLocks noGrp="1"/>
          </p:cNvSpPr>
          <p:nvPr>
            <p:ph type="sldNum" sz="quarter" idx="10"/>
          </p:nvPr>
        </p:nvSpPr>
        <p:spPr/>
        <p:txBody>
          <a:bodyPr/>
          <a:lstStyle/>
          <a:p>
            <a:fld id="{9568BE91-F7A5-49EC-9D69-D1F6555A3464}" type="slidenum">
              <a:rPr lang="ru-RU" smtClean="0"/>
              <a:t>8</a:t>
            </a:fld>
            <a:endParaRPr lang="ru-RU"/>
          </a:p>
        </p:txBody>
      </p:sp>
    </p:spTree>
    <p:extLst>
      <p:ext uri="{BB962C8B-B14F-4D97-AF65-F5344CB8AC3E}">
        <p14:creationId xmlns:p14="http://schemas.microsoft.com/office/powerpoint/2010/main" val="2004735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914400" y="2130426"/>
            <a:ext cx="103632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lvl1pPr>
              <a:defRPr/>
            </a:lvl1pPr>
          </a:lstStyle>
          <a:p>
            <a:fld id="{90647C8B-BEE5-42B7-8316-342C142393AC}" type="datetimeFigureOut">
              <a:rPr lang="ru-RU" smtClean="0"/>
              <a:t>25.12.2016</a:t>
            </a:fld>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0B142ECF-C1FB-4007-BA2C-C8FB8B030FD2}" type="slidenum">
              <a:rPr lang="ru-RU" smtClean="0"/>
              <a:t>‹#›</a:t>
            </a:fld>
            <a:endParaRPr lang="ru-RU"/>
          </a:p>
        </p:txBody>
      </p:sp>
    </p:spTree>
    <p:extLst>
      <p:ext uri="{BB962C8B-B14F-4D97-AF65-F5344CB8AC3E}">
        <p14:creationId xmlns:p14="http://schemas.microsoft.com/office/powerpoint/2010/main" val="2076589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fld id="{90647C8B-BEE5-42B7-8316-342C142393AC}" type="datetimeFigureOut">
              <a:rPr lang="ru-RU" smtClean="0"/>
              <a:t>25.12.2016</a:t>
            </a:fld>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0B142ECF-C1FB-4007-BA2C-C8FB8B030FD2}" type="slidenum">
              <a:rPr lang="ru-RU" smtClean="0"/>
              <a:t>‹#›</a:t>
            </a:fld>
            <a:endParaRPr lang="ru-RU"/>
          </a:p>
        </p:txBody>
      </p:sp>
    </p:spTree>
    <p:extLst>
      <p:ext uri="{BB962C8B-B14F-4D97-AF65-F5344CB8AC3E}">
        <p14:creationId xmlns:p14="http://schemas.microsoft.com/office/powerpoint/2010/main" val="111764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839200" y="274639"/>
            <a:ext cx="27432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609600" y="274639"/>
            <a:ext cx="80264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fld id="{90647C8B-BEE5-42B7-8316-342C142393AC}" type="datetimeFigureOut">
              <a:rPr lang="ru-RU" smtClean="0"/>
              <a:t>25.12.2016</a:t>
            </a:fld>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0B142ECF-C1FB-4007-BA2C-C8FB8B030FD2}" type="slidenum">
              <a:rPr lang="ru-RU" smtClean="0"/>
              <a:t>‹#›</a:t>
            </a:fld>
            <a:endParaRPr lang="ru-RU"/>
          </a:p>
        </p:txBody>
      </p:sp>
    </p:spTree>
    <p:extLst>
      <p:ext uri="{BB962C8B-B14F-4D97-AF65-F5344CB8AC3E}">
        <p14:creationId xmlns:p14="http://schemas.microsoft.com/office/powerpoint/2010/main" val="204560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fld id="{90647C8B-BEE5-42B7-8316-342C142393AC}" type="datetimeFigureOut">
              <a:rPr lang="ru-RU" smtClean="0"/>
              <a:t>25.12.2016</a:t>
            </a:fld>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0B142ECF-C1FB-4007-BA2C-C8FB8B030FD2}" type="slidenum">
              <a:rPr lang="ru-RU" smtClean="0"/>
              <a:t>‹#›</a:t>
            </a:fld>
            <a:endParaRPr lang="ru-RU"/>
          </a:p>
        </p:txBody>
      </p:sp>
    </p:spTree>
    <p:extLst>
      <p:ext uri="{BB962C8B-B14F-4D97-AF65-F5344CB8AC3E}">
        <p14:creationId xmlns:p14="http://schemas.microsoft.com/office/powerpoint/2010/main" val="1222433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63084" y="4406901"/>
            <a:ext cx="103632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lvl1pPr>
              <a:defRPr/>
            </a:lvl1pPr>
          </a:lstStyle>
          <a:p>
            <a:fld id="{90647C8B-BEE5-42B7-8316-342C142393AC}" type="datetimeFigureOut">
              <a:rPr lang="ru-RU" smtClean="0"/>
              <a:t>25.12.2016</a:t>
            </a:fld>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0B142ECF-C1FB-4007-BA2C-C8FB8B030FD2}" type="slidenum">
              <a:rPr lang="ru-RU" smtClean="0"/>
              <a:t>‹#›</a:t>
            </a:fld>
            <a:endParaRPr lang="ru-RU"/>
          </a:p>
        </p:txBody>
      </p:sp>
    </p:spTree>
    <p:extLst>
      <p:ext uri="{BB962C8B-B14F-4D97-AF65-F5344CB8AC3E}">
        <p14:creationId xmlns:p14="http://schemas.microsoft.com/office/powerpoint/2010/main" val="3695192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3"/>
          <p:cNvSpPr>
            <a:spLocks noGrp="1"/>
          </p:cNvSpPr>
          <p:nvPr>
            <p:ph type="dt" sz="half" idx="10"/>
          </p:nvPr>
        </p:nvSpPr>
        <p:spPr/>
        <p:txBody>
          <a:bodyPr/>
          <a:lstStyle>
            <a:lvl1pPr>
              <a:defRPr/>
            </a:lvl1pPr>
          </a:lstStyle>
          <a:p>
            <a:fld id="{90647C8B-BEE5-42B7-8316-342C142393AC}" type="datetimeFigureOut">
              <a:rPr lang="ru-RU" smtClean="0"/>
              <a:t>25.12.2016</a:t>
            </a:fld>
            <a:endParaRPr lang="ru-RU"/>
          </a:p>
        </p:txBody>
      </p:sp>
      <p:sp>
        <p:nvSpPr>
          <p:cNvPr id="6" name="Нижний колонтитул 4"/>
          <p:cNvSpPr>
            <a:spLocks noGrp="1"/>
          </p:cNvSpPr>
          <p:nvPr>
            <p:ph type="ftr" sz="quarter" idx="11"/>
          </p:nvPr>
        </p:nvSpPr>
        <p:spPr/>
        <p:txBody>
          <a:bodyPr/>
          <a:lstStyle>
            <a:lvl1pPr>
              <a:defRPr/>
            </a:lvl1pPr>
          </a:lstStyle>
          <a:p>
            <a:endParaRPr lang="ru-RU"/>
          </a:p>
        </p:txBody>
      </p:sp>
      <p:sp>
        <p:nvSpPr>
          <p:cNvPr id="7" name="Номер слайда 5"/>
          <p:cNvSpPr>
            <a:spLocks noGrp="1"/>
          </p:cNvSpPr>
          <p:nvPr>
            <p:ph type="sldNum" sz="quarter" idx="12"/>
          </p:nvPr>
        </p:nvSpPr>
        <p:spPr/>
        <p:txBody>
          <a:bodyPr/>
          <a:lstStyle>
            <a:lvl1pPr>
              <a:defRPr/>
            </a:lvl1pPr>
          </a:lstStyle>
          <a:p>
            <a:fld id="{0B142ECF-C1FB-4007-BA2C-C8FB8B030FD2}" type="slidenum">
              <a:rPr lang="ru-RU" smtClean="0"/>
              <a:t>‹#›</a:t>
            </a:fld>
            <a:endParaRPr lang="ru-RU"/>
          </a:p>
        </p:txBody>
      </p:sp>
    </p:spTree>
    <p:extLst>
      <p:ext uri="{BB962C8B-B14F-4D97-AF65-F5344CB8AC3E}">
        <p14:creationId xmlns:p14="http://schemas.microsoft.com/office/powerpoint/2010/main" val="2788922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3"/>
          <p:cNvSpPr>
            <a:spLocks noGrp="1"/>
          </p:cNvSpPr>
          <p:nvPr>
            <p:ph type="dt" sz="half" idx="10"/>
          </p:nvPr>
        </p:nvSpPr>
        <p:spPr/>
        <p:txBody>
          <a:bodyPr/>
          <a:lstStyle>
            <a:lvl1pPr>
              <a:defRPr/>
            </a:lvl1pPr>
          </a:lstStyle>
          <a:p>
            <a:fld id="{90647C8B-BEE5-42B7-8316-342C142393AC}" type="datetimeFigureOut">
              <a:rPr lang="ru-RU" smtClean="0"/>
              <a:t>25.12.2016</a:t>
            </a:fld>
            <a:endParaRPr lang="ru-RU"/>
          </a:p>
        </p:txBody>
      </p:sp>
      <p:sp>
        <p:nvSpPr>
          <p:cNvPr id="8" name="Нижний колонтитул 4"/>
          <p:cNvSpPr>
            <a:spLocks noGrp="1"/>
          </p:cNvSpPr>
          <p:nvPr>
            <p:ph type="ftr" sz="quarter" idx="11"/>
          </p:nvPr>
        </p:nvSpPr>
        <p:spPr/>
        <p:txBody>
          <a:bodyPr/>
          <a:lstStyle>
            <a:lvl1pPr>
              <a:defRPr/>
            </a:lvl1pPr>
          </a:lstStyle>
          <a:p>
            <a:endParaRPr lang="ru-RU"/>
          </a:p>
        </p:txBody>
      </p:sp>
      <p:sp>
        <p:nvSpPr>
          <p:cNvPr id="9" name="Номер слайда 5"/>
          <p:cNvSpPr>
            <a:spLocks noGrp="1"/>
          </p:cNvSpPr>
          <p:nvPr>
            <p:ph type="sldNum" sz="quarter" idx="12"/>
          </p:nvPr>
        </p:nvSpPr>
        <p:spPr/>
        <p:txBody>
          <a:bodyPr/>
          <a:lstStyle>
            <a:lvl1pPr>
              <a:defRPr/>
            </a:lvl1pPr>
          </a:lstStyle>
          <a:p>
            <a:fld id="{0B142ECF-C1FB-4007-BA2C-C8FB8B030FD2}" type="slidenum">
              <a:rPr lang="ru-RU" smtClean="0"/>
              <a:t>‹#›</a:t>
            </a:fld>
            <a:endParaRPr lang="ru-RU"/>
          </a:p>
        </p:txBody>
      </p:sp>
    </p:spTree>
    <p:extLst>
      <p:ext uri="{BB962C8B-B14F-4D97-AF65-F5344CB8AC3E}">
        <p14:creationId xmlns:p14="http://schemas.microsoft.com/office/powerpoint/2010/main" val="3401500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3"/>
          <p:cNvSpPr>
            <a:spLocks noGrp="1"/>
          </p:cNvSpPr>
          <p:nvPr>
            <p:ph type="dt" sz="half" idx="10"/>
          </p:nvPr>
        </p:nvSpPr>
        <p:spPr/>
        <p:txBody>
          <a:bodyPr/>
          <a:lstStyle>
            <a:lvl1pPr>
              <a:defRPr/>
            </a:lvl1pPr>
          </a:lstStyle>
          <a:p>
            <a:fld id="{90647C8B-BEE5-42B7-8316-342C142393AC}" type="datetimeFigureOut">
              <a:rPr lang="ru-RU" smtClean="0"/>
              <a:t>25.12.2016</a:t>
            </a:fld>
            <a:endParaRPr lang="ru-RU"/>
          </a:p>
        </p:txBody>
      </p:sp>
      <p:sp>
        <p:nvSpPr>
          <p:cNvPr id="4" name="Нижний колонтитул 4"/>
          <p:cNvSpPr>
            <a:spLocks noGrp="1"/>
          </p:cNvSpPr>
          <p:nvPr>
            <p:ph type="ftr" sz="quarter" idx="11"/>
          </p:nvPr>
        </p:nvSpPr>
        <p:spPr/>
        <p:txBody>
          <a:bodyPr/>
          <a:lstStyle>
            <a:lvl1pPr>
              <a:defRPr/>
            </a:lvl1pPr>
          </a:lstStyle>
          <a:p>
            <a:endParaRPr lang="ru-RU"/>
          </a:p>
        </p:txBody>
      </p:sp>
      <p:sp>
        <p:nvSpPr>
          <p:cNvPr id="5" name="Номер слайда 5"/>
          <p:cNvSpPr>
            <a:spLocks noGrp="1"/>
          </p:cNvSpPr>
          <p:nvPr>
            <p:ph type="sldNum" sz="quarter" idx="12"/>
          </p:nvPr>
        </p:nvSpPr>
        <p:spPr/>
        <p:txBody>
          <a:bodyPr/>
          <a:lstStyle>
            <a:lvl1pPr>
              <a:defRPr/>
            </a:lvl1pPr>
          </a:lstStyle>
          <a:p>
            <a:fld id="{0B142ECF-C1FB-4007-BA2C-C8FB8B030FD2}" type="slidenum">
              <a:rPr lang="ru-RU" smtClean="0"/>
              <a:t>‹#›</a:t>
            </a:fld>
            <a:endParaRPr lang="ru-RU"/>
          </a:p>
        </p:txBody>
      </p:sp>
    </p:spTree>
    <p:extLst>
      <p:ext uri="{BB962C8B-B14F-4D97-AF65-F5344CB8AC3E}">
        <p14:creationId xmlns:p14="http://schemas.microsoft.com/office/powerpoint/2010/main" val="1464387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3"/>
          <p:cNvSpPr>
            <a:spLocks noGrp="1"/>
          </p:cNvSpPr>
          <p:nvPr>
            <p:ph type="dt" sz="half" idx="10"/>
          </p:nvPr>
        </p:nvSpPr>
        <p:spPr/>
        <p:txBody>
          <a:bodyPr/>
          <a:lstStyle>
            <a:lvl1pPr>
              <a:defRPr/>
            </a:lvl1pPr>
          </a:lstStyle>
          <a:p>
            <a:fld id="{90647C8B-BEE5-42B7-8316-342C142393AC}" type="datetimeFigureOut">
              <a:rPr lang="ru-RU" smtClean="0"/>
              <a:t>25.12.2016</a:t>
            </a:fld>
            <a:endParaRPr lang="ru-RU"/>
          </a:p>
        </p:txBody>
      </p:sp>
      <p:sp>
        <p:nvSpPr>
          <p:cNvPr id="3" name="Нижний колонтитул 4"/>
          <p:cNvSpPr>
            <a:spLocks noGrp="1"/>
          </p:cNvSpPr>
          <p:nvPr>
            <p:ph type="ftr" sz="quarter" idx="11"/>
          </p:nvPr>
        </p:nvSpPr>
        <p:spPr/>
        <p:txBody>
          <a:bodyPr/>
          <a:lstStyle>
            <a:lvl1pPr>
              <a:defRPr/>
            </a:lvl1pPr>
          </a:lstStyle>
          <a:p>
            <a:endParaRPr lang="ru-RU"/>
          </a:p>
        </p:txBody>
      </p:sp>
      <p:sp>
        <p:nvSpPr>
          <p:cNvPr id="4" name="Номер слайда 5"/>
          <p:cNvSpPr>
            <a:spLocks noGrp="1"/>
          </p:cNvSpPr>
          <p:nvPr>
            <p:ph type="sldNum" sz="quarter" idx="12"/>
          </p:nvPr>
        </p:nvSpPr>
        <p:spPr/>
        <p:txBody>
          <a:bodyPr/>
          <a:lstStyle>
            <a:lvl1pPr>
              <a:defRPr/>
            </a:lvl1pPr>
          </a:lstStyle>
          <a:p>
            <a:fld id="{0B142ECF-C1FB-4007-BA2C-C8FB8B030FD2}" type="slidenum">
              <a:rPr lang="ru-RU" smtClean="0"/>
              <a:t>‹#›</a:t>
            </a:fld>
            <a:endParaRPr lang="ru-RU"/>
          </a:p>
        </p:txBody>
      </p:sp>
    </p:spTree>
    <p:extLst>
      <p:ext uri="{BB962C8B-B14F-4D97-AF65-F5344CB8AC3E}">
        <p14:creationId xmlns:p14="http://schemas.microsoft.com/office/powerpoint/2010/main" val="3118907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1" y="273050"/>
            <a:ext cx="4011084"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3"/>
          <p:cNvSpPr>
            <a:spLocks noGrp="1"/>
          </p:cNvSpPr>
          <p:nvPr>
            <p:ph type="dt" sz="half" idx="10"/>
          </p:nvPr>
        </p:nvSpPr>
        <p:spPr/>
        <p:txBody>
          <a:bodyPr/>
          <a:lstStyle>
            <a:lvl1pPr>
              <a:defRPr/>
            </a:lvl1pPr>
          </a:lstStyle>
          <a:p>
            <a:fld id="{90647C8B-BEE5-42B7-8316-342C142393AC}" type="datetimeFigureOut">
              <a:rPr lang="ru-RU" smtClean="0"/>
              <a:t>25.12.2016</a:t>
            </a:fld>
            <a:endParaRPr lang="ru-RU"/>
          </a:p>
        </p:txBody>
      </p:sp>
      <p:sp>
        <p:nvSpPr>
          <p:cNvPr id="6" name="Нижний колонтитул 4"/>
          <p:cNvSpPr>
            <a:spLocks noGrp="1"/>
          </p:cNvSpPr>
          <p:nvPr>
            <p:ph type="ftr" sz="quarter" idx="11"/>
          </p:nvPr>
        </p:nvSpPr>
        <p:spPr/>
        <p:txBody>
          <a:bodyPr/>
          <a:lstStyle>
            <a:lvl1pPr>
              <a:defRPr/>
            </a:lvl1pPr>
          </a:lstStyle>
          <a:p>
            <a:endParaRPr lang="ru-RU"/>
          </a:p>
        </p:txBody>
      </p:sp>
      <p:sp>
        <p:nvSpPr>
          <p:cNvPr id="7" name="Номер слайда 5"/>
          <p:cNvSpPr>
            <a:spLocks noGrp="1"/>
          </p:cNvSpPr>
          <p:nvPr>
            <p:ph type="sldNum" sz="quarter" idx="12"/>
          </p:nvPr>
        </p:nvSpPr>
        <p:spPr/>
        <p:txBody>
          <a:bodyPr/>
          <a:lstStyle>
            <a:lvl1pPr>
              <a:defRPr/>
            </a:lvl1pPr>
          </a:lstStyle>
          <a:p>
            <a:fld id="{0B142ECF-C1FB-4007-BA2C-C8FB8B030FD2}" type="slidenum">
              <a:rPr lang="ru-RU" smtClean="0"/>
              <a:t>‹#›</a:t>
            </a:fld>
            <a:endParaRPr lang="ru-RU"/>
          </a:p>
        </p:txBody>
      </p:sp>
    </p:spTree>
    <p:extLst>
      <p:ext uri="{BB962C8B-B14F-4D97-AF65-F5344CB8AC3E}">
        <p14:creationId xmlns:p14="http://schemas.microsoft.com/office/powerpoint/2010/main" val="1586442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89717" y="4800600"/>
            <a:ext cx="73152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ru-RU" noProof="0" smtClean="0"/>
              <a:t>Вставка рисунка</a:t>
            </a:r>
          </a:p>
        </p:txBody>
      </p:sp>
      <p:sp>
        <p:nvSpPr>
          <p:cNvPr id="4" name="Текст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3"/>
          <p:cNvSpPr>
            <a:spLocks noGrp="1"/>
          </p:cNvSpPr>
          <p:nvPr>
            <p:ph type="dt" sz="half" idx="10"/>
          </p:nvPr>
        </p:nvSpPr>
        <p:spPr/>
        <p:txBody>
          <a:bodyPr/>
          <a:lstStyle>
            <a:lvl1pPr>
              <a:defRPr/>
            </a:lvl1pPr>
          </a:lstStyle>
          <a:p>
            <a:fld id="{90647C8B-BEE5-42B7-8316-342C142393AC}" type="datetimeFigureOut">
              <a:rPr lang="ru-RU" smtClean="0"/>
              <a:t>25.12.2016</a:t>
            </a:fld>
            <a:endParaRPr lang="ru-RU"/>
          </a:p>
        </p:txBody>
      </p:sp>
      <p:sp>
        <p:nvSpPr>
          <p:cNvPr id="6" name="Нижний колонтитул 4"/>
          <p:cNvSpPr>
            <a:spLocks noGrp="1"/>
          </p:cNvSpPr>
          <p:nvPr>
            <p:ph type="ftr" sz="quarter" idx="11"/>
          </p:nvPr>
        </p:nvSpPr>
        <p:spPr/>
        <p:txBody>
          <a:bodyPr/>
          <a:lstStyle>
            <a:lvl1pPr>
              <a:defRPr/>
            </a:lvl1pPr>
          </a:lstStyle>
          <a:p>
            <a:endParaRPr lang="ru-RU"/>
          </a:p>
        </p:txBody>
      </p:sp>
      <p:sp>
        <p:nvSpPr>
          <p:cNvPr id="7" name="Номер слайда 5"/>
          <p:cNvSpPr>
            <a:spLocks noGrp="1"/>
          </p:cNvSpPr>
          <p:nvPr>
            <p:ph type="sldNum" sz="quarter" idx="12"/>
          </p:nvPr>
        </p:nvSpPr>
        <p:spPr/>
        <p:txBody>
          <a:bodyPr/>
          <a:lstStyle>
            <a:lvl1pPr>
              <a:defRPr/>
            </a:lvl1pPr>
          </a:lstStyle>
          <a:p>
            <a:fld id="{0B142ECF-C1FB-4007-BA2C-C8FB8B030FD2}" type="slidenum">
              <a:rPr lang="ru-RU" smtClean="0"/>
              <a:t>‹#›</a:t>
            </a:fld>
            <a:endParaRPr lang="ru-RU"/>
          </a:p>
        </p:txBody>
      </p:sp>
    </p:spTree>
    <p:extLst>
      <p:ext uri="{BB962C8B-B14F-4D97-AF65-F5344CB8AC3E}">
        <p14:creationId xmlns:p14="http://schemas.microsoft.com/office/powerpoint/2010/main" val="148866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Заголовок 1"/>
          <p:cNvSpPr>
            <a:spLocks noGrp="1"/>
          </p:cNvSpPr>
          <p:nvPr>
            <p:ph type="title"/>
          </p:nvPr>
        </p:nvSpPr>
        <p:spPr bwMode="auto">
          <a:xfrm>
            <a:off x="609600" y="57150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altLang="ru-RU" smtClean="0"/>
              <a:t>Образец заголовка</a:t>
            </a:r>
          </a:p>
        </p:txBody>
      </p:sp>
      <p:sp>
        <p:nvSpPr>
          <p:cNvPr id="1027" name="Текст 2"/>
          <p:cNvSpPr>
            <a:spLocks noGrp="1"/>
          </p:cNvSpPr>
          <p:nvPr>
            <p:ph type="body" idx="1"/>
          </p:nvPr>
        </p:nvSpPr>
        <p:spPr bwMode="auto">
          <a:xfrm>
            <a:off x="609600" y="1857376"/>
            <a:ext cx="10972800"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smtClean="0"/>
              <a:t>Образец текста</a:t>
            </a:r>
          </a:p>
          <a:p>
            <a:pPr lvl="1"/>
            <a:r>
              <a:rPr lang="ru-RU" altLang="ru-RU" smtClean="0"/>
              <a:t>Второй уровень</a:t>
            </a:r>
          </a:p>
          <a:p>
            <a:pPr lvl="2"/>
            <a:r>
              <a:rPr lang="ru-RU" altLang="ru-RU" smtClean="0"/>
              <a:t>Третий уровень</a:t>
            </a:r>
          </a:p>
          <a:p>
            <a:pPr lvl="3"/>
            <a:r>
              <a:rPr lang="ru-RU" altLang="ru-RU" smtClean="0"/>
              <a:t>Четвертый уровень</a:t>
            </a:r>
          </a:p>
          <a:p>
            <a:pPr lvl="4"/>
            <a:r>
              <a:rPr lang="ru-RU" altLang="ru-RU" smtClean="0"/>
              <a:t>Пятый уровень</a:t>
            </a:r>
          </a:p>
        </p:txBody>
      </p:sp>
      <p:sp>
        <p:nvSpPr>
          <p:cNvPr id="4" name="Дата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fld id="{90647C8B-BEE5-42B7-8316-342C142393AC}" type="datetimeFigureOut">
              <a:rPr lang="ru-RU" smtClean="0"/>
              <a:t>25.12.2016</a:t>
            </a:fld>
            <a:endParaRPr lang="ru-RU"/>
          </a:p>
        </p:txBody>
      </p:sp>
      <p:sp>
        <p:nvSpPr>
          <p:cNvPr id="5" name="Нижний колонтитул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ru-RU"/>
          </a:p>
        </p:txBody>
      </p:sp>
      <p:sp>
        <p:nvSpPr>
          <p:cNvPr id="6" name="Номер слайда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0B142ECF-C1FB-4007-BA2C-C8FB8B030FD2}" type="slidenum">
              <a:rPr lang="ru-RU" smtClean="0"/>
              <a:t>‹#›</a:t>
            </a:fld>
            <a:endParaRPr lang="ru-RU"/>
          </a:p>
        </p:txBody>
      </p:sp>
      <p:pic>
        <p:nvPicPr>
          <p:cNvPr id="1031"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1"/>
            <a:ext cx="121920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80594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1258784" y="2161309"/>
            <a:ext cx="10067500" cy="3607667"/>
          </a:xfrm>
        </p:spPr>
        <p:txBody>
          <a:bodyPr/>
          <a:lstStyle/>
          <a:p>
            <a:pPr algn="ctr"/>
            <a:r>
              <a:rPr lang="ru-RU" dirty="0" smtClean="0"/>
              <a:t>Виртуализация:                           гипервизоры </a:t>
            </a:r>
            <a:r>
              <a:rPr lang="ru-RU" dirty="0"/>
              <a:t>и виртуальные машины</a:t>
            </a:r>
            <a:endParaRPr lang="ru-RU" dirty="0"/>
          </a:p>
        </p:txBody>
      </p:sp>
    </p:spTree>
    <p:extLst>
      <p:ext uri="{BB962C8B-B14F-4D97-AF65-F5344CB8AC3E}">
        <p14:creationId xmlns:p14="http://schemas.microsoft.com/office/powerpoint/2010/main" val="6746963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0" indent="0">
              <a:buNone/>
            </a:pPr>
            <a:r>
              <a:rPr lang="ru-RU" i="1" dirty="0"/>
              <a:t>А</a:t>
            </a:r>
            <a:r>
              <a:rPr lang="ru-RU" i="1" dirty="0" smtClean="0"/>
              <a:t>бстракция ресурсов </a:t>
            </a:r>
            <a:r>
              <a:rPr lang="ru-RU" i="1" dirty="0"/>
              <a:t>от предоставляющей их платформы</a:t>
            </a:r>
            <a:r>
              <a:rPr lang="ru-RU" i="1" dirty="0" smtClean="0"/>
              <a:t>.</a:t>
            </a:r>
          </a:p>
          <a:p>
            <a:pPr marL="0" indent="0">
              <a:buNone/>
            </a:pPr>
            <a:endParaRPr lang="ru-RU" dirty="0" smtClean="0"/>
          </a:p>
          <a:p>
            <a:pPr marL="0" indent="0">
              <a:buNone/>
            </a:pPr>
            <a:r>
              <a:rPr lang="ru-RU" dirty="0" err="1" smtClean="0"/>
              <a:t>Виртуализировать</a:t>
            </a:r>
            <a:r>
              <a:rPr lang="ru-RU" dirty="0" smtClean="0"/>
              <a:t> можно:</a:t>
            </a:r>
          </a:p>
          <a:p>
            <a:r>
              <a:rPr lang="ru-RU" dirty="0" smtClean="0"/>
              <a:t>Оборудование</a:t>
            </a:r>
          </a:p>
          <a:p>
            <a:r>
              <a:rPr lang="ru-RU" dirty="0"/>
              <a:t>Операционные </a:t>
            </a:r>
            <a:r>
              <a:rPr lang="ru-RU" dirty="0" smtClean="0"/>
              <a:t>системы</a:t>
            </a:r>
          </a:p>
          <a:p>
            <a:r>
              <a:rPr lang="ru-RU" dirty="0"/>
              <a:t>Память</a:t>
            </a:r>
            <a:endParaRPr lang="ru-RU" dirty="0" smtClean="0"/>
          </a:p>
          <a:p>
            <a:r>
              <a:rPr lang="ru-RU" dirty="0"/>
              <a:t>Хранилище </a:t>
            </a:r>
            <a:r>
              <a:rPr lang="ru-RU" dirty="0" smtClean="0"/>
              <a:t>данных</a:t>
            </a:r>
          </a:p>
          <a:p>
            <a:r>
              <a:rPr lang="ru-RU" dirty="0" smtClean="0"/>
              <a:t>Сети</a:t>
            </a:r>
          </a:p>
        </p:txBody>
      </p:sp>
      <p:sp>
        <p:nvSpPr>
          <p:cNvPr id="3" name="Заголовок 2"/>
          <p:cNvSpPr>
            <a:spLocks noGrp="1"/>
          </p:cNvSpPr>
          <p:nvPr>
            <p:ph type="title"/>
          </p:nvPr>
        </p:nvSpPr>
        <p:spPr/>
        <p:txBody>
          <a:bodyPr/>
          <a:lstStyle/>
          <a:p>
            <a:r>
              <a:rPr lang="ru-RU" dirty="0" smtClean="0"/>
              <a:t>Виртуализация</a:t>
            </a:r>
            <a:endParaRPr lang="ru-RU" dirty="0"/>
          </a:p>
        </p:txBody>
      </p:sp>
    </p:spTree>
    <p:extLst>
      <p:ext uri="{BB962C8B-B14F-4D97-AF65-F5344CB8AC3E}">
        <p14:creationId xmlns:p14="http://schemas.microsoft.com/office/powerpoint/2010/main" val="12793777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Гипервизор</a:t>
            </a:r>
            <a:endParaRPr lang="ru-RU" dirty="0"/>
          </a:p>
        </p:txBody>
      </p:sp>
      <p:sp>
        <p:nvSpPr>
          <p:cNvPr id="5" name="Объект 4"/>
          <p:cNvSpPr>
            <a:spLocks noGrp="1"/>
          </p:cNvSpPr>
          <p:nvPr>
            <p:ph idx="1"/>
          </p:nvPr>
        </p:nvSpPr>
        <p:spPr/>
        <p:txBody>
          <a:bodyPr/>
          <a:lstStyle/>
          <a:p>
            <a:pPr marL="0" indent="0">
              <a:buNone/>
            </a:pPr>
            <a:r>
              <a:rPr lang="ru-RU" dirty="0" smtClean="0"/>
              <a:t>Система, обеспечивающая </a:t>
            </a:r>
            <a:r>
              <a:rPr lang="ru-RU" dirty="0"/>
              <a:t>параллельное </a:t>
            </a:r>
            <a:r>
              <a:rPr lang="ru-RU" dirty="0" smtClean="0"/>
              <a:t>запуск нескольких виртуальных машин. </a:t>
            </a:r>
          </a:p>
          <a:p>
            <a:pPr marL="0" indent="0">
              <a:buNone/>
            </a:pPr>
            <a:endParaRPr lang="ru-RU" dirty="0" smtClean="0"/>
          </a:p>
          <a:p>
            <a:pPr marL="0" indent="0">
              <a:buNone/>
            </a:pPr>
            <a:r>
              <a:rPr lang="ru-RU" dirty="0" smtClean="0"/>
              <a:t>Изолирует системы друг от друга, разделяет ресурсы, обеспечивает взаимодействие.</a:t>
            </a:r>
            <a:endParaRPr lang="ru-RU" dirty="0" smtClean="0"/>
          </a:p>
        </p:txBody>
      </p:sp>
    </p:spTree>
    <p:extLst>
      <p:ext uri="{BB962C8B-B14F-4D97-AF65-F5344CB8AC3E}">
        <p14:creationId xmlns:p14="http://schemas.microsoft.com/office/powerpoint/2010/main" val="15115300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Виртуальная машина</a:t>
            </a:r>
            <a:endParaRPr lang="ru-RU" dirty="0"/>
          </a:p>
        </p:txBody>
      </p:sp>
      <p:sp>
        <p:nvSpPr>
          <p:cNvPr id="3" name="Объект 2"/>
          <p:cNvSpPr>
            <a:spLocks noGrp="1"/>
          </p:cNvSpPr>
          <p:nvPr>
            <p:ph idx="1"/>
          </p:nvPr>
        </p:nvSpPr>
        <p:spPr/>
        <p:txBody>
          <a:bodyPr/>
          <a:lstStyle/>
          <a:p>
            <a:pPr marL="0" indent="0">
              <a:buNone/>
            </a:pPr>
            <a:r>
              <a:rPr lang="ru-RU" dirty="0" smtClean="0"/>
              <a:t>Система, </a:t>
            </a:r>
            <a:r>
              <a:rPr lang="ru-RU" dirty="0"/>
              <a:t> эмулирующая аппаратное обеспечение </a:t>
            </a:r>
            <a:r>
              <a:rPr lang="ru-RU" dirty="0" smtClean="0"/>
              <a:t>некоторой</a:t>
            </a:r>
            <a:r>
              <a:rPr lang="en-US" dirty="0" smtClean="0"/>
              <a:t> (target)</a:t>
            </a:r>
            <a:r>
              <a:rPr lang="ru-RU" dirty="0"/>
              <a:t> </a:t>
            </a:r>
            <a:r>
              <a:rPr lang="ru-RU" dirty="0" smtClean="0"/>
              <a:t>платформы на другой</a:t>
            </a:r>
            <a:r>
              <a:rPr lang="en-US" dirty="0" smtClean="0"/>
              <a:t> (host)</a:t>
            </a:r>
            <a:r>
              <a:rPr lang="ru-RU" dirty="0" smtClean="0"/>
              <a:t> платформе</a:t>
            </a:r>
            <a:r>
              <a:rPr lang="en-US" dirty="0" smtClean="0"/>
              <a:t>.</a:t>
            </a:r>
          </a:p>
          <a:p>
            <a:pPr marL="0" indent="0">
              <a:buNone/>
            </a:pPr>
            <a:endParaRPr lang="ru-RU" dirty="0" smtClean="0"/>
          </a:p>
          <a:p>
            <a:pPr marL="0" indent="0">
              <a:buNone/>
            </a:pPr>
            <a:r>
              <a:rPr lang="ru-RU" dirty="0" smtClean="0"/>
              <a:t>Используются также для защиты информации, исследования производительности и тестирования ПО.</a:t>
            </a:r>
            <a:endParaRPr lang="ru-RU" dirty="0"/>
          </a:p>
        </p:txBody>
      </p:sp>
    </p:spTree>
    <p:extLst>
      <p:ext uri="{BB962C8B-B14F-4D97-AF65-F5344CB8AC3E}">
        <p14:creationId xmlns:p14="http://schemas.microsoft.com/office/powerpoint/2010/main" val="1889742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Преимущества виртуальных машин</a:t>
            </a:r>
            <a:endParaRPr lang="ru-RU" dirty="0"/>
          </a:p>
        </p:txBody>
      </p:sp>
      <p:sp>
        <p:nvSpPr>
          <p:cNvPr id="3" name="Объект 2"/>
          <p:cNvSpPr>
            <a:spLocks noGrp="1"/>
          </p:cNvSpPr>
          <p:nvPr>
            <p:ph idx="1"/>
          </p:nvPr>
        </p:nvSpPr>
        <p:spPr/>
        <p:txBody>
          <a:bodyPr/>
          <a:lstStyle/>
          <a:p>
            <a:r>
              <a:rPr lang="ru-RU" dirty="0" smtClean="0"/>
              <a:t>Инкапсуляция</a:t>
            </a:r>
          </a:p>
          <a:p>
            <a:r>
              <a:rPr lang="ru-RU" dirty="0"/>
              <a:t>Изоляция</a:t>
            </a:r>
            <a:endParaRPr lang="ru-RU" dirty="0" smtClean="0"/>
          </a:p>
          <a:p>
            <a:r>
              <a:rPr lang="ru-RU" dirty="0" smtClean="0"/>
              <a:t>Совместимость</a:t>
            </a:r>
          </a:p>
          <a:p>
            <a:r>
              <a:rPr lang="ru-RU" dirty="0"/>
              <a:t>Независимость от оборудования.</a:t>
            </a:r>
          </a:p>
        </p:txBody>
      </p:sp>
    </p:spTree>
    <p:extLst>
      <p:ext uri="{BB962C8B-B14F-4D97-AF65-F5344CB8AC3E}">
        <p14:creationId xmlns:p14="http://schemas.microsoft.com/office/powerpoint/2010/main" val="3874892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Полная (аппаратная) виртуализация</a:t>
            </a:r>
            <a:endParaRPr lang="ru-RU" dirty="0"/>
          </a:p>
        </p:txBody>
      </p:sp>
      <p:sp>
        <p:nvSpPr>
          <p:cNvPr id="3" name="Объект 2"/>
          <p:cNvSpPr>
            <a:spLocks noGrp="1"/>
          </p:cNvSpPr>
          <p:nvPr>
            <p:ph idx="1"/>
          </p:nvPr>
        </p:nvSpPr>
        <p:spPr/>
        <p:txBody>
          <a:bodyPr/>
          <a:lstStyle/>
          <a:p>
            <a:endParaRPr lang="ru-RU" dirty="0" smtClean="0"/>
          </a:p>
          <a:p>
            <a:endParaRPr lang="ru-RU" dirty="0"/>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0660" y="2009776"/>
            <a:ext cx="6718618" cy="3872864"/>
          </a:xfrm>
          <a:prstGeom prst="rect">
            <a:avLst/>
          </a:prstGeom>
        </p:spPr>
      </p:pic>
    </p:spTree>
    <p:extLst>
      <p:ext uri="{BB962C8B-B14F-4D97-AF65-F5344CB8AC3E}">
        <p14:creationId xmlns:p14="http://schemas.microsoft.com/office/powerpoint/2010/main" val="10512461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Паравиртуализация</a:t>
            </a:r>
            <a:endParaRPr lang="ru-RU" dirty="0"/>
          </a:p>
        </p:txBody>
      </p:sp>
      <p:pic>
        <p:nvPicPr>
          <p:cNvPr id="4" name="Объект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00762" y="2053834"/>
            <a:ext cx="6790476" cy="3914286"/>
          </a:xfrm>
        </p:spPr>
      </p:pic>
    </p:spTree>
    <p:extLst>
      <p:ext uri="{BB962C8B-B14F-4D97-AF65-F5344CB8AC3E}">
        <p14:creationId xmlns:p14="http://schemas.microsoft.com/office/powerpoint/2010/main" val="33098866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571500"/>
            <a:ext cx="10972800" cy="1638300"/>
          </a:xfrm>
        </p:spPr>
        <p:txBody>
          <a:bodyPr/>
          <a:lstStyle/>
          <a:p>
            <a:r>
              <a:rPr lang="ru-RU" dirty="0"/>
              <a:t>Виртуализация уровня операционной </a:t>
            </a:r>
            <a:r>
              <a:rPr lang="ru-RU" dirty="0" smtClean="0"/>
              <a:t>системы</a:t>
            </a:r>
            <a:endParaRPr lang="ru-RU" dirty="0"/>
          </a:p>
        </p:txBody>
      </p:sp>
      <p:pic>
        <p:nvPicPr>
          <p:cNvPr id="4" name="Объект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00762" y="2291007"/>
            <a:ext cx="6790476" cy="3914286"/>
          </a:xfrm>
        </p:spPr>
      </p:pic>
    </p:spTree>
    <p:extLst>
      <p:ext uri="{BB962C8B-B14F-4D97-AF65-F5344CB8AC3E}">
        <p14:creationId xmlns:p14="http://schemas.microsoft.com/office/powerpoint/2010/main" val="3475263981"/>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1">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Тема1" id="{B974F604-76EE-4929-8C05-40A3DFD448A7}" vid="{3EDA67B6-2E53-40F9-A3D8-641DE95B1212}"/>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Тема1</Template>
  <TotalTime>703</TotalTime>
  <Words>530</Words>
  <Application>Microsoft Office PowerPoint</Application>
  <PresentationFormat>Широкоэкранный</PresentationFormat>
  <Paragraphs>65</Paragraphs>
  <Slides>8</Slides>
  <Notes>7</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8</vt:i4>
      </vt:variant>
    </vt:vector>
  </HeadingPairs>
  <TitlesOfParts>
    <vt:vector size="11" baseType="lpstr">
      <vt:lpstr>Arial</vt:lpstr>
      <vt:lpstr>Calibri</vt:lpstr>
      <vt:lpstr>Тема1</vt:lpstr>
      <vt:lpstr>Виртуализация:                           гипервизоры и виртуальные машины</vt:lpstr>
      <vt:lpstr>Виртуализация</vt:lpstr>
      <vt:lpstr>Гипервизор</vt:lpstr>
      <vt:lpstr>Виртуальная машина</vt:lpstr>
      <vt:lpstr>Преимущества виртуальных машин</vt:lpstr>
      <vt:lpstr>Полная (аппаратная) виртуализация</vt:lpstr>
      <vt:lpstr>Паравиртуализация</vt:lpstr>
      <vt:lpstr>Виртуализация уровня операционной системы</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Базы данных и СУБД</dc:title>
  <dc:creator>Ростислав Косивец</dc:creator>
  <cp:lastModifiedBy>Alex</cp:lastModifiedBy>
  <cp:revision>129</cp:revision>
  <dcterms:created xsi:type="dcterms:W3CDTF">2016-09-15T15:45:17Z</dcterms:created>
  <dcterms:modified xsi:type="dcterms:W3CDTF">2016-12-25T18:30:13Z</dcterms:modified>
</cp:coreProperties>
</file>