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1" r:id="rId10"/>
    <p:sldId id="262" r:id="rId11"/>
    <p:sldId id="263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9" autoAdjust="0"/>
  </p:normalViewPr>
  <p:slideViewPr>
    <p:cSldViewPr snapToGrid="0">
      <p:cViewPr varScale="1">
        <p:scale>
          <a:sx n="80" d="100"/>
          <a:sy n="80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7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2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5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и файловые 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ОБОЛОЧКИ</a:t>
            </a:r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свободным дисковым пространством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Битовый вектор</a:t>
            </a:r>
          </a:p>
          <a:p>
            <a:r>
              <a:rPr lang="ru-RU" dirty="0" smtClean="0"/>
              <a:t>Связный список</a:t>
            </a:r>
          </a:p>
          <a:p>
            <a:r>
              <a:rPr lang="ru-RU" dirty="0" smtClean="0"/>
              <a:t>Индексный узел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8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UNIX</a:t>
            </a:r>
            <a:r>
              <a:rPr lang="ru-RU" dirty="0" smtClean="0"/>
              <a:t>-</a:t>
            </a:r>
            <a:r>
              <a:rPr lang="en-US" dirty="0" smtClean="0"/>
              <a:t>like </a:t>
            </a:r>
            <a:r>
              <a:rPr lang="ru-RU" dirty="0" smtClean="0"/>
              <a:t>85% файлов имеют размер </a:t>
            </a:r>
            <a:r>
              <a:rPr lang="en-US" dirty="0" smtClean="0"/>
              <a:t>&lt; 8</a:t>
            </a:r>
            <a:r>
              <a:rPr lang="ru-RU" dirty="0" smtClean="0"/>
              <a:t>КБ и 48% имеют размер </a:t>
            </a:r>
            <a:r>
              <a:rPr lang="en-US" dirty="0" smtClean="0"/>
              <a:t>&lt; 1</a:t>
            </a:r>
            <a:r>
              <a:rPr lang="ru-RU" dirty="0" smtClean="0"/>
              <a:t> КБ</a:t>
            </a:r>
          </a:p>
          <a:p>
            <a:r>
              <a:rPr lang="ru-RU" dirty="0" smtClean="0"/>
              <a:t>Обычно: 512 байт, 1 КБ, 2 КБ, 4 КБ.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6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файловой системы на диске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Суперблок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тип </a:t>
            </a:r>
            <a:r>
              <a:rPr lang="ru-RU" dirty="0"/>
              <a:t>файловой </a:t>
            </a:r>
            <a:r>
              <a:rPr lang="ru-RU" dirty="0" smtClean="0"/>
              <a:t>системы; размер </a:t>
            </a:r>
            <a:r>
              <a:rPr lang="ru-RU" dirty="0"/>
              <a:t>файловой системы в </a:t>
            </a:r>
            <a:r>
              <a:rPr lang="ru-RU" dirty="0" smtClean="0"/>
              <a:t>блоках; размер </a:t>
            </a:r>
            <a:r>
              <a:rPr lang="ru-RU" dirty="0"/>
              <a:t>массива </a:t>
            </a:r>
            <a:r>
              <a:rPr lang="ru-RU" i="1" dirty="0"/>
              <a:t>индексных </a:t>
            </a:r>
            <a:r>
              <a:rPr lang="ru-RU" i="1" dirty="0" smtClean="0"/>
              <a:t>узлов</a:t>
            </a:r>
            <a:r>
              <a:rPr lang="ru-RU" dirty="0" smtClean="0"/>
              <a:t>; размер </a:t>
            </a:r>
            <a:r>
              <a:rPr lang="ru-RU" dirty="0"/>
              <a:t>логического блока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30" name="Picture 6" descr="Примерная структура файловой системы на диск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3409950"/>
            <a:ext cx="10168110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Надежность файловой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Backup, RAID </a:t>
            </a:r>
            <a:r>
              <a:rPr lang="ru-RU" dirty="0" smtClean="0"/>
              <a:t>массивы</a:t>
            </a:r>
          </a:p>
          <a:p>
            <a:r>
              <a:rPr lang="ru-RU" dirty="0" smtClean="0"/>
              <a:t>Журнализация (</a:t>
            </a:r>
            <a:r>
              <a:rPr lang="en-US" dirty="0" smtClean="0"/>
              <a:t>NTFS, Ext3FS, </a:t>
            </a:r>
            <a:r>
              <a:rPr lang="en-US" dirty="0" err="1" smtClean="0"/>
              <a:t>ReiserFS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Проверка целостности (</a:t>
            </a:r>
            <a:r>
              <a:rPr lang="en-US" dirty="0" err="1" smtClean="0"/>
              <a:t>fsck</a:t>
            </a:r>
            <a:r>
              <a:rPr lang="en-US" dirty="0" smtClean="0"/>
              <a:t>, </a:t>
            </a:r>
            <a:r>
              <a:rPr lang="en-US" dirty="0" err="1" smtClean="0"/>
              <a:t>chkdsk</a:t>
            </a:r>
            <a:r>
              <a:rPr lang="en-US" dirty="0" smtClean="0"/>
              <a:t>, scandisk, etc.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32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Современные архитектуры </a:t>
            </a:r>
            <a:r>
              <a:rPr lang="ru-RU" dirty="0" err="1" smtClean="0"/>
              <a:t>фс</a:t>
            </a:r>
            <a:endParaRPr lang="ru-RU" dirty="0"/>
          </a:p>
        </p:txBody>
      </p:sp>
      <p:pic>
        <p:nvPicPr>
          <p:cNvPr id="7" name="Picture 6" descr="http://www.intuit.ru/EDI/28_03_16_6/1459117302-10579/tutorial/91/objects/12/files/12-1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714500"/>
            <a:ext cx="7296150" cy="469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Логический блок диска, связывание имени файла и блоков его данных, проблемы разделения файлов и проблемы управления дисковым пространством.</a:t>
            </a:r>
          </a:p>
          <a:p>
            <a:r>
              <a:rPr lang="ru-RU" dirty="0" smtClean="0"/>
              <a:t>Наиболее </a:t>
            </a:r>
            <a:r>
              <a:rPr lang="ru-RU" dirty="0"/>
              <a:t>распространенные способы выделения дискового пространства: непрерывное выделение, организация связного списка и система с </a:t>
            </a:r>
            <a:r>
              <a:rPr lang="ru-RU" i="1" dirty="0"/>
              <a:t>индексными узлами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Проблемы надежности и производительности файловой системы - важнейшие аспекты ее дизайна.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1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жесткого диска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</a:t>
            </a:r>
            <a:r>
              <a:rPr lang="ru-RU" dirty="0" smtClean="0"/>
              <a:t>ОБОЛОЧКИ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0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Внутреннее устройство </a:t>
            </a:r>
            <a:r>
              <a:rPr lang="en-US" dirty="0" smtClean="0"/>
              <a:t>HDD</a:t>
            </a:r>
            <a:endParaRPr lang="ru-RU" dirty="0"/>
          </a:p>
        </p:txBody>
      </p:sp>
      <p:pic>
        <p:nvPicPr>
          <p:cNvPr id="4098" name="Picture 2" descr="Картинки по запросу устройство Hd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56" y="1814065"/>
            <a:ext cx="7177088" cy="46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</a:t>
            </a:r>
            <a:r>
              <a:rPr lang="en-US" dirty="0" smtClean="0"/>
              <a:t>HDD</a:t>
            </a:r>
            <a:endParaRPr lang="ru-RU" dirty="0"/>
          </a:p>
        </p:txBody>
      </p:sp>
      <p:pic>
        <p:nvPicPr>
          <p:cNvPr id="5124" name="Picture 4" descr="Картинки по запросу устройство Hd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1795168"/>
            <a:ext cx="6219825" cy="4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2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Геометрия (строение) </a:t>
            </a:r>
            <a:r>
              <a:rPr lang="en-US" dirty="0" smtClean="0"/>
              <a:t>HDD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Адресация данных:</a:t>
            </a:r>
          </a:p>
          <a:p>
            <a:pPr lvl="1"/>
            <a:r>
              <a:rPr lang="en-US" dirty="0" smtClean="0"/>
              <a:t>CHS</a:t>
            </a:r>
          </a:p>
          <a:p>
            <a:pPr lvl="1"/>
            <a:r>
              <a:rPr lang="en-US" dirty="0" smtClean="0"/>
              <a:t>LBA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1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Файл* – </a:t>
            </a:r>
            <a:r>
              <a:rPr lang="ru-RU" dirty="0" smtClean="0"/>
              <a:t>это набор однородных записей (наименьших элементов данных </a:t>
            </a:r>
            <a:r>
              <a:rPr lang="en-US" dirty="0" smtClean="0"/>
              <a:t>=1</a:t>
            </a:r>
            <a:r>
              <a:rPr lang="ru-RU" dirty="0" smtClean="0"/>
              <a:t> байт), объединенных в блоки.</a:t>
            </a:r>
            <a:endParaRPr lang="ru-RU" i="1" dirty="0"/>
          </a:p>
          <a:p>
            <a:endParaRPr lang="ru-RU" dirty="0"/>
          </a:p>
          <a:p>
            <a:r>
              <a:rPr lang="ru-RU" dirty="0" smtClean="0"/>
              <a:t>Имя </a:t>
            </a:r>
            <a:r>
              <a:rPr lang="ru-RU" dirty="0"/>
              <a:t>+ расширение</a:t>
            </a:r>
          </a:p>
          <a:p>
            <a:r>
              <a:rPr lang="ru-RU" dirty="0"/>
              <a:t>Тип файла</a:t>
            </a:r>
          </a:p>
          <a:p>
            <a:r>
              <a:rPr lang="ru-RU" dirty="0" smtClean="0"/>
              <a:t>Атрибуты</a:t>
            </a:r>
          </a:p>
        </p:txBody>
      </p:sp>
    </p:spTree>
    <p:extLst>
      <p:ext uri="{BB962C8B-B14F-4D97-AF65-F5344CB8AC3E}">
        <p14:creationId xmlns:p14="http://schemas.microsoft.com/office/powerpoint/2010/main" val="42658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</a:t>
            </a:r>
            <a:r>
              <a:rPr lang="ru-RU" dirty="0" smtClean="0"/>
              <a:t>между </a:t>
            </a:r>
            <a:r>
              <a:rPr lang="en-US" dirty="0" smtClean="0"/>
              <a:t>PC </a:t>
            </a:r>
            <a:r>
              <a:rPr lang="ru-RU" dirty="0" smtClean="0"/>
              <a:t>или </a:t>
            </a:r>
            <a:r>
              <a:rPr lang="en-US" dirty="0" smtClean="0"/>
              <a:t>NETWORKs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</a:t>
            </a:r>
            <a:r>
              <a:rPr lang="ru-RU" dirty="0" smtClean="0"/>
              <a:t>ОБОЛОЧКИ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146" name="Picture 2" descr="Картинки по запросу osi tcp/i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479" y="1457326"/>
            <a:ext cx="7543041" cy="431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3" y="1544612"/>
            <a:ext cx="7881938" cy="50546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0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866" y="1857375"/>
            <a:ext cx="1002626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коммуникаций в сетях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Unicast</a:t>
            </a:r>
          </a:p>
          <a:p>
            <a:r>
              <a:rPr lang="en-US" dirty="0" smtClean="0"/>
              <a:t>Multicast</a:t>
            </a:r>
          </a:p>
          <a:p>
            <a:r>
              <a:rPr lang="en-US" dirty="0" smtClean="0"/>
              <a:t>Broadcast</a:t>
            </a:r>
          </a:p>
          <a:p>
            <a:endParaRPr lang="en-US" dirty="0"/>
          </a:p>
          <a:p>
            <a:r>
              <a:rPr lang="ru-RU" dirty="0" smtClean="0"/>
              <a:t>Адресация в сети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0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</a:t>
            </a:r>
            <a:r>
              <a:rPr lang="en-US" dirty="0" smtClean="0"/>
              <a:t>WEB </a:t>
            </a:r>
            <a:r>
              <a:rPr lang="ru-RU" dirty="0" smtClean="0"/>
              <a:t>сервер (на сокетах </a:t>
            </a:r>
            <a:r>
              <a:rPr lang="en-US" dirty="0" smtClean="0"/>
              <a:t>TCP</a:t>
            </a:r>
            <a:r>
              <a:rPr lang="ru-RU" dirty="0" smtClean="0"/>
              <a:t>): </a:t>
            </a:r>
          </a:p>
          <a:p>
            <a:pPr lvl="1"/>
            <a:r>
              <a:rPr lang="ru-RU" dirty="0" smtClean="0"/>
              <a:t>Два потока (процесса): для принятия соединений и для выполнения операций</a:t>
            </a:r>
          </a:p>
          <a:p>
            <a:pPr lvl="1"/>
            <a:r>
              <a:rPr lang="ru-RU" dirty="0" smtClean="0"/>
              <a:t>Сервер записывает все данные что вводит пользователь в единый файл</a:t>
            </a:r>
          </a:p>
          <a:p>
            <a:pPr lvl="1"/>
            <a:r>
              <a:rPr lang="ru-RU" dirty="0" smtClean="0"/>
              <a:t>Пользователь может запросить данные с </a:t>
            </a:r>
            <a:r>
              <a:rPr lang="ru-RU" smtClean="0"/>
              <a:t>этого файла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157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файлов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Последовательный файл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</a:t>
            </a:r>
          </a:p>
          <a:p>
            <a:pPr lvl="1"/>
            <a:r>
              <a:rPr lang="en-US" dirty="0" smtClean="0"/>
              <a:t>rewind</a:t>
            </a:r>
            <a:endParaRPr lang="ru-RU" dirty="0" smtClean="0"/>
          </a:p>
          <a:p>
            <a:r>
              <a:rPr lang="ru-RU" dirty="0" smtClean="0"/>
              <a:t>Файл прямого доступа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seek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097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файлом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Создание, удаление</a:t>
            </a:r>
          </a:p>
          <a:p>
            <a:r>
              <a:rPr lang="ru-RU" dirty="0" smtClean="0"/>
              <a:t>Открытие, закрытие (дескриптор)</a:t>
            </a:r>
          </a:p>
          <a:p>
            <a:r>
              <a:rPr lang="ru-RU" dirty="0" smtClean="0"/>
              <a:t>Позиционирование</a:t>
            </a:r>
          </a:p>
          <a:p>
            <a:r>
              <a:rPr lang="ru-RU" dirty="0" smtClean="0"/>
              <a:t>Чтение, запись</a:t>
            </a:r>
          </a:p>
        </p:txBody>
      </p:sp>
    </p:spTree>
    <p:extLst>
      <p:ext uri="{BB962C8B-B14F-4D97-AF65-F5344CB8AC3E}">
        <p14:creationId xmlns:p14="http://schemas.microsoft.com/office/powerpoint/2010/main" val="13526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Директории или каталоги?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857376"/>
            <a:ext cx="11410951" cy="4429125"/>
          </a:xfrm>
        </p:spPr>
        <p:txBody>
          <a:bodyPr/>
          <a:lstStyle/>
          <a:p>
            <a:r>
              <a:rPr lang="ru-RU" dirty="0" smtClean="0"/>
              <a:t>Файлы со специальной структурой</a:t>
            </a:r>
          </a:p>
          <a:p>
            <a:r>
              <a:rPr lang="ru-RU" dirty="0" smtClean="0"/>
              <a:t>Абсолютный и относительные пути</a:t>
            </a:r>
          </a:p>
          <a:p>
            <a:r>
              <a:rPr lang="ru-RU" dirty="0" smtClean="0"/>
              <a:t>Монтирование файловых архивов (файловых систем)</a:t>
            </a:r>
          </a:p>
          <a:p>
            <a:r>
              <a:rPr lang="ru-RU" dirty="0" smtClean="0"/>
              <a:t>Создание, удаление</a:t>
            </a:r>
            <a:endParaRPr lang="en-US" dirty="0" smtClean="0"/>
          </a:p>
          <a:p>
            <a:r>
              <a:rPr lang="ru-RU" dirty="0" smtClean="0"/>
              <a:t>Открытие, закрытие</a:t>
            </a:r>
          </a:p>
          <a:p>
            <a:r>
              <a:rPr lang="ru-RU" dirty="0" smtClean="0"/>
              <a:t>Поиск, получение списка файлов в каталоге, переименование</a:t>
            </a:r>
          </a:p>
          <a:p>
            <a:r>
              <a:rPr lang="ru-RU" dirty="0" smtClean="0"/>
              <a:t>Создание файла и удаление из директории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1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директорий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MS-DOS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09600" y="4221163"/>
            <a:ext cx="5389033" cy="639762"/>
          </a:xfrm>
        </p:spPr>
        <p:txBody>
          <a:bodyPr/>
          <a:lstStyle/>
          <a:p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09600" y="4860925"/>
            <a:ext cx="4933949" cy="1406525"/>
          </a:xfrm>
        </p:spPr>
        <p:txBody>
          <a:bodyPr/>
          <a:lstStyle/>
          <a:p>
            <a:r>
              <a:rPr lang="ru-RU" dirty="0" smtClean="0"/>
              <a:t>Информация о файле хранится в индексном узле</a:t>
            </a:r>
            <a:endParaRPr lang="ru-RU" dirty="0"/>
          </a:p>
        </p:txBody>
      </p:sp>
      <p:pic>
        <p:nvPicPr>
          <p:cNvPr id="2050" name="Picture 2" descr="Вариант записи в директории MS-D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714500"/>
            <a:ext cx="8494328" cy="22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intuit.ru/EDI/28_03_16_6/1459117302-10579/tutorial/91/objects/12/files/12-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53" y="4940214"/>
            <a:ext cx="5064125" cy="124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директории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Линейный поиск</a:t>
            </a:r>
          </a:p>
          <a:p>
            <a:r>
              <a:rPr lang="ru-RU" dirty="0" smtClean="0"/>
              <a:t>Хэш-таблица</a:t>
            </a:r>
          </a:p>
          <a:p>
            <a:r>
              <a:rPr lang="en-US" dirty="0" smtClean="0"/>
              <a:t>B-</a:t>
            </a:r>
            <a:r>
              <a:rPr lang="ru-RU" dirty="0" smtClean="0"/>
              <a:t>дерево (</a:t>
            </a:r>
            <a:r>
              <a:rPr lang="en-US" dirty="0" smtClean="0"/>
              <a:t>NTFS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96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Монтирование файловых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Жесткие ссылки – </a:t>
            </a:r>
            <a:r>
              <a:rPr lang="en-US" dirty="0" smtClean="0"/>
              <a:t>hard links</a:t>
            </a:r>
          </a:p>
          <a:p>
            <a:r>
              <a:rPr lang="ru-RU" dirty="0" smtClean="0"/>
              <a:t>Мягкие ссылки – </a:t>
            </a:r>
            <a:r>
              <a:rPr lang="en-US" dirty="0" smtClean="0"/>
              <a:t>soft (symbolic) links</a:t>
            </a:r>
            <a:endParaRPr lang="ru-RU" dirty="0" smtClean="0"/>
          </a:p>
          <a:p>
            <a:r>
              <a:rPr lang="en-US" dirty="0" smtClean="0"/>
              <a:t>mount &lt;special pathname&gt;   &lt;directory pathname&gt;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9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внешней памятью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Непрерывная последовательность блоков</a:t>
            </a:r>
          </a:p>
          <a:p>
            <a:r>
              <a:rPr lang="ru-RU" dirty="0" smtClean="0"/>
              <a:t>Связный список</a:t>
            </a:r>
          </a:p>
          <a:p>
            <a:r>
              <a:rPr lang="ru-RU" dirty="0" smtClean="0"/>
              <a:t>Таблица отображения файлов (</a:t>
            </a:r>
            <a:r>
              <a:rPr lang="en-US" dirty="0" smtClean="0"/>
              <a:t>FAT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Индексные узлы </a:t>
            </a:r>
            <a:r>
              <a:rPr lang="en-US" dirty="0" err="1" smtClean="0"/>
              <a:t>inode</a:t>
            </a:r>
            <a:r>
              <a:rPr lang="en-US" dirty="0" smtClean="0"/>
              <a:t> (NTFS, HPFS)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1579</TotalTime>
  <Words>390</Words>
  <Application>Microsoft Office PowerPoint</Application>
  <PresentationFormat>Широкоэкранный</PresentationFormat>
  <Paragraphs>93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Тема1</vt:lpstr>
      <vt:lpstr>Файлы и файловые системы</vt:lpstr>
      <vt:lpstr>Файлы</vt:lpstr>
      <vt:lpstr>Организация файлов</vt:lpstr>
      <vt:lpstr>Операции над файлом</vt:lpstr>
      <vt:lpstr>Директории или каталоги?</vt:lpstr>
      <vt:lpstr>Реализация директорий</vt:lpstr>
      <vt:lpstr>Поиск в директории</vt:lpstr>
      <vt:lpstr>Монтирование файловых систем</vt:lpstr>
      <vt:lpstr>Управление внешней памятью</vt:lpstr>
      <vt:lpstr>Управление свободным дисковым пространством</vt:lpstr>
      <vt:lpstr>Размер блока</vt:lpstr>
      <vt:lpstr>Структура файловой системы на диске</vt:lpstr>
      <vt:lpstr>Надежность файловой системы</vt:lpstr>
      <vt:lpstr>Современные архитектуры фс</vt:lpstr>
      <vt:lpstr>Заключение</vt:lpstr>
      <vt:lpstr>Устройство жесткого диска</vt:lpstr>
      <vt:lpstr>Внутреннее устройство HDD</vt:lpstr>
      <vt:lpstr>Контроллер HDD</vt:lpstr>
      <vt:lpstr>Геометрия (строение) HDD</vt:lpstr>
      <vt:lpstr>IPC между PC или NETWORKs</vt:lpstr>
      <vt:lpstr> </vt:lpstr>
      <vt:lpstr>Модель</vt:lpstr>
      <vt:lpstr>Сокеты</vt:lpstr>
      <vt:lpstr>Типы коммуникаций в сетях</vt:lpstr>
      <vt:lpstr>Итоговая 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412</cp:revision>
  <dcterms:created xsi:type="dcterms:W3CDTF">2016-09-15T15:45:17Z</dcterms:created>
  <dcterms:modified xsi:type="dcterms:W3CDTF">2016-12-11T18:04:39Z</dcterms:modified>
</cp:coreProperties>
</file>