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26" autoAdjust="0"/>
  </p:normalViewPr>
  <p:slideViewPr>
    <p:cSldViewPr snapToGrid="0">
      <p:cViewPr varScale="1">
        <p:scale>
          <a:sx n="80" d="100"/>
          <a:sy n="80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6-10-07T07:55:07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18884 11249 0,'198'1074'125,"-113"-735"-109,-57-113-16,28 57 15,-27-57-15,27 28 16,-56-141-16,28 29 16,-28 27-16,0-56 15,0-56-15,57-29 16,-57 29-16,0-29 16</inkml:trace>
  <inkml:trace contextRef="#ctx0" brushRef="#br0" timeOffset="1253.8294">18912 11079 0,'0'29'16,"113"55"-1,29 171 1,-114-227 0,28 142-16,29-29 15,-57-113-15,29 198 16,56-113-16,-28 57 15,0 0-15,0-1 16,-29-28-16,29-56 16,-57 0-16,57-57 15,-28 29 1,-29-57 0,-28-424 15,0 311-31,0-57 15,56 29-15,-56 28 16,29-29-16,-29 58 16,56-1-16,-56 57 15,0-57-15,0 28 16,28 29 93,57-57-93,-28 29 0,-29 84 46,-28 142-46,0 56-16,141 28 15,-112-56-15,27 56 0,-56-28 16,28 29-16,-28-142 16,0 113-1,57-56-15,-57-57 16,0-57-16,0-28 15,0 57 1,85 0-16,0 0 16,-57-29-1,57-27 17,-29 27-17,-28-56 1</inkml:trace>
  <inkml:trace contextRef="#ctx0" brushRef="#br0" timeOffset="2515.3718">21994 13651 0,'-29'0'0,"1"113"47,28 29-47,0-29 15,28 28-15,-28-56 16,29-57-16,112 113 15,-113-112-15,29 56 16,-29-29 0,29-28-1,-29-28 1,28 0 15,29 57-15,85-85 15,-142-29-31,57-56 16,-85 56-16,56-27 15,-56-1 1,0 0 0,-28 57-16,-28-57 0,27-56 15,-27 112 1,-57-55-1,56-1-15,-28 28 16,57 29-16,-57-28 16,0 27-1,29-27-15,-57 56 16,56-85 0,29 85-16,-29 0 15,29 0 1,-28 0 15,56 113 32,169-28-48,-56-29-15,-28 29 16,0-85-16,56 85 15,-28-57-15,29-28 16,-114 57-16,57-57 16,-29 0-16,-27 0 15,55 169 126,-84-140-141,57 55 16,-29 86-16,57-114 15,-28 58-15,27 27 16,-55-56-16,27-57 15,29 28-15,-57-27 16,57 27-16,0-56 16,-29 28-1,-27-28-15,27 0 32</inkml:trace>
  <inkml:trace contextRef="#ctx0" brushRef="#br0" timeOffset="3155.5928">24538 13736 0,'56'0'16,"29"28"0,-57-28-1,-141 0 32,85 0-31,-28 0-1,27 57 32,-56 141-31,29 28 0,56-113-16,0 57 15,0-114-15,0 29 16,0-57-16,0 29 15,85 27-15,0-55 16,-1 27-16,86 57 16,-85-56-16,0-57 15,28 0-15,-57 0 16,57 0-16,-56 0 16,-29 0-16,29-28 15,-29-57 1</inkml:trace>
  <inkml:trace contextRef="#ctx0" brushRef="#br0" timeOffset="4015.8542">25782 11814 0,'0'141'16,"28"-56"-16,-28 0 15,0 0-15,56 84 0,-27 29 16,27-28-1,-56 141-15,29-113 16,-29 56-16,56-28 16,-56-28-16,28 56 15,-28-112-15,57-29 16,-57-28-16,0-29 16,85-28-16,-57 29 15,-28-85 48,56-29-48,-27-56 1,27 56-16,29-27 16,0-1-16,85-85 15,-86-28-15,1 57 16,0 28-16,-57 57 15,29-114-15,-29 170 16,29 0 0,27 0-1,1 198-15,-57-57 16,29-28-16,56 142 16,-56-86-16,27 1 15,-84 56-15,85-113 16,-85-57-16,28 29 15,-28-57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Имеются библиотеки процедур, которые загружают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машинные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регистры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определенными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параметрами и осуществляют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после чего управление передается обработчику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данного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входящему в ядро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операционной системы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Цель таких библиотек – сделать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системный вызов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похожим на обычный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отличие состоит в том, что при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системном вызове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задача переходит в привилегированный режим или режим ядра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Поэтому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системные вызовы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иногда еще называют программными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отличие от аппаратных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чаще называют просто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режиме работает код ядра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операционной системы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причем исполняется он в адресном пространстве и в контексте вызвавшей его задачи. Таким образом, ядро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операционной системы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имеет полный доступ к памяти пользовательской программы, и при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системном вызове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достаточно передать адреса одной или нескольких областей памяти с параметрами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адреса одной или нескольких областей памяти для результатов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большинстве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операционных систем системный вызов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осуществляется командой программного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(INT).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Программное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это синхронное событие, которое может быть повторено при выполнении одного и того же программного кода.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73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Посредством аппаратных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аппаратура либо информирует центральный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 том, что произошло какое-либо событие, требующее немедленной реакции (например, пользователь нажал клавишу), либо сообщает о завершении асинхронной операции ввода-вывода (например, закончено чтение данных с диска в основную память). Важный тип аппаратных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таймера, которые генерируются периодически через фиксированный промежуток времени.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таймера используются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операционной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системой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планировании процессов. Каждый тип аппаратных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имеет собственный номер, однозначно определяющий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Аппаратное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это асинхронное событие, то есть оно возникает вне зависимости от того, какой код исполняется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данный момент. Обработка аппаратного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должна учитывать, какой процесс является текущим.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1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Примерами таких команд могут быть попытки доступа к ресурсу при отсутствии достаточных привилегий или обращения к отсутствующей странице памяти.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Исключительные ситуации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системные вызовы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синхронными событиями, возникающими в контексте текущей задачи.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Исключительные ситуации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разделить на исправимые и неисправимые. К исправимым относятся такие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исключительные ситуации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отсутствие нужной информации в оперативной памяти. После устранения причины исправимой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исключительной ситуации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программа может выполняться дальше. Возникновение в процессе работы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операционной системы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исправимых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исключительных ситуаций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считается нормальным явлением. Неисправимые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исключительные ситуации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чаще всего возникают в результате ошибок в программах (например, деление на ноль). Обычно в таких случаях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операционная система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реагирует завершением программы, вызвавшей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исключительную ситуацию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14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чтения, создания, удаления, записи, открытия и закрытия файлов также имеется обширная категория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системных вызовов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(создание, удаление, открытие, закрытие, чтение и т.д.). Пользователям хорошо знакомы такие связанные с организацией файловой системы понятия, как каталог, текущий каталог, корневой каталог, путь. Для манипулирования этими объектами в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операционной системе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имеются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системные вызовы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Файловая система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описана в лекциях 11–12.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3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Продолжая структуризацию, можно разбить всю вычислительную систему на ряд более мелких уровней с хорошо определенными связями между ними, так чтобы объекты уровня N могли вызывать только объекты уровня N-1. Нижним уровнем в таких системах обычно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верхним уровнем – интерфейс пользователя. Чем ниже уровень, тем более привилегированные команды и действия может выполнять модуль, находящийся на этом уровне. Впервые такой подход был применен при создании системы THE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Technishe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Hogeschool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Eindhoven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Дейкстрой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Dijkstra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его студентами в 1968 г. Эта система имела следующие уровни: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Слоеные системы хорошо реализуются. При использовании операций нижнего слоя не нужно знать, как они реализованы, нужно лишь понимать, что они делают. Слоеные системы хорошо тестируются. Отладка начинается с нижнего слоя и проводится послойно. При возникновении ошибки мы можем быть уверены, что она находится в тестируемом слое. Слоеные системы хорошо модифицируются. При необходимости можно заменить лишь один слой, не трогая остальные. Но слоеные системы сложны для разработки: тяжело правильно определить порядок слоев и что к какому слою относится. Слоеные системы менее эффективны, чем монолитные. Так, например, для выполнения операций ввода-вывода программе пользователя придется последовательно проходить все слои от верхнего до нижнего.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4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Недостатком таких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операционных систем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снижение эффективности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виртуальных машин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 сравнению с реальным компьютером, и, как правило, они очень громоздки. Преимущество же заключается в использовании на одной вычислительной системе программ, написанных для разных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операционных систем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4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Современная тенденция в разработке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операционных систем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состоит в перенесении значительной части системного кода на уровень пользователя и одновременной минимизации ядра. Речь идет о подходе к построению ядра, называемом 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микроядерной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microkernel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операционной системы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когда большинство ее составляющих являются самостоятельными программами. В этом случае взаимодействие между ними обеспечивает специальный модуль ядра, называемый микроядром. Микроядро работает в привилегированном режиме и обеспечивает взаимодействие между программами, планирование использования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первичную обработку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операции ввода-вывода и базовое управление памятью.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57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ядра можно разрешить динамическую загрузку и выгрузку очень многих компонентов ядра – так называемых модулей. В момент загрузки модуля его код загружается на уровне системы и связывается с остальной частью ядра. Внутри модуля могут использоваться любые экспортируемые ядром функции.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устроены 4.4BSD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основанные на микроядре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Микроядро обеспечивает управление виртуальной памятью и работу низкоуровневых драйверов. Все остальные функции, в том числе взаимодействие с прикладными программами, осуществляется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монолитным ядром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подход сформировался в результате попыток использовать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преимущества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микроядерной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сохраняя по возможности хорошо отлаженный код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монолитного ядра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ядра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NT располагаются в вытесняемой памяти и взаимодействуют друг с другом путем передачи сообщений, как и положено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микроядерных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операционных системах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то же время все компоненты ядра работают в одном адресном пространстве и активно используют общие структуры данных, что свойственно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операционным системам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монолитным ядром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 мнению специалистов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причина проста: чисто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микроядерный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дизайн коммерчески невыгоден, поскольку неэффективен.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NT можно с полным правом назвать гибридной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операционной системой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1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ОС. Понятия. Концепция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ОБОЛОЧКИ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Монолитное ядро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М</a:t>
            </a:r>
            <a:r>
              <a:rPr lang="ru-RU" b="1" i="1" dirty="0" smtClean="0"/>
              <a:t>онолитное </a:t>
            </a:r>
            <a:r>
              <a:rPr lang="ru-RU" b="1" i="1" dirty="0"/>
              <a:t>ядро</a:t>
            </a:r>
            <a:r>
              <a:rPr lang="ru-RU" dirty="0"/>
              <a:t> – это такая схема </a:t>
            </a:r>
            <a:r>
              <a:rPr lang="ru-RU" i="1" dirty="0"/>
              <a:t>операционной системы</a:t>
            </a:r>
            <a:r>
              <a:rPr lang="ru-RU" dirty="0"/>
              <a:t>, при которой все ее компоненты являются составными частями одной программы, используют общие структуры данных и взаимодействуют друг с другом путем непосредственного вызова процедур. Для монолитной </a:t>
            </a:r>
            <a:r>
              <a:rPr lang="ru-RU" i="1" dirty="0"/>
              <a:t>операционной системы</a:t>
            </a:r>
            <a:r>
              <a:rPr lang="ru-RU" dirty="0"/>
              <a:t> ядро совпадает со всей системой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Сервисные процедуры, соответствующие</a:t>
            </a:r>
            <a:r>
              <a:rPr lang="ru-RU" dirty="0"/>
              <a:t> </a:t>
            </a:r>
            <a:r>
              <a:rPr lang="ru-RU" i="1" dirty="0"/>
              <a:t>системным вызовам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Многоуровневые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4152900"/>
            <a:ext cx="10972800" cy="2133601"/>
          </a:xfrm>
        </p:spPr>
        <p:txBody>
          <a:bodyPr/>
          <a:lstStyle/>
          <a:p>
            <a:r>
              <a:rPr lang="ru-RU" dirty="0" smtClean="0"/>
              <a:t>Реализация</a:t>
            </a:r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Модификация</a:t>
            </a:r>
          </a:p>
          <a:p>
            <a:r>
              <a:rPr lang="ru-RU" dirty="0" smtClean="0"/>
              <a:t>-Разработка, эффективность</a:t>
            </a:r>
            <a:endParaRPr lang="ru-RU" dirty="0"/>
          </a:p>
        </p:txBody>
      </p:sp>
      <p:pic>
        <p:nvPicPr>
          <p:cNvPr id="2050" name="Picture 2" descr="Слоеная система T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25" y="1476375"/>
            <a:ext cx="5788349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Виртуальные </a:t>
            </a:r>
            <a:r>
              <a:rPr lang="ru-RU" b="1" dirty="0" smtClean="0"/>
              <a:t>машины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4000500"/>
            <a:ext cx="10972800" cy="2286001"/>
          </a:xfrm>
        </p:spPr>
        <p:txBody>
          <a:bodyPr/>
          <a:lstStyle/>
          <a:p>
            <a:r>
              <a:rPr lang="en-US" dirty="0" smtClean="0"/>
              <a:t>IBM/370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 descr="Вариант виртуальной машин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600199"/>
            <a:ext cx="731692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30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Микроядерная</a:t>
            </a:r>
            <a:r>
              <a:rPr lang="ru-RU" b="1" dirty="0"/>
              <a:t> </a:t>
            </a:r>
            <a:r>
              <a:rPr lang="ru-RU" b="1" dirty="0" smtClean="0"/>
              <a:t>архитектура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Высокая степень модульности</a:t>
            </a:r>
          </a:p>
          <a:p>
            <a:r>
              <a:rPr lang="ru-RU" dirty="0" smtClean="0"/>
              <a:t>Простая отладка</a:t>
            </a:r>
          </a:p>
          <a:p>
            <a:r>
              <a:rPr lang="ru-RU" dirty="0" smtClean="0"/>
              <a:t>Высокая надежность</a:t>
            </a:r>
          </a:p>
          <a:p>
            <a:endParaRPr lang="ru-RU" dirty="0"/>
          </a:p>
          <a:p>
            <a:r>
              <a:rPr lang="ru-RU" dirty="0" smtClean="0"/>
              <a:t>-Сложное взаимодействие</a:t>
            </a:r>
          </a:p>
        </p:txBody>
      </p:sp>
      <p:pic>
        <p:nvPicPr>
          <p:cNvPr id="7" name="Picture 2" descr="Микроядерная архитектура операционной системы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308954"/>
            <a:ext cx="5327650" cy="308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Смешанные системы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Linux</a:t>
            </a:r>
            <a:r>
              <a:rPr lang="ru-RU" dirty="0"/>
              <a:t> представляет собой монолитную систему с элементами </a:t>
            </a:r>
            <a:r>
              <a:rPr lang="ru-RU" i="1" dirty="0" err="1"/>
              <a:t>микроядерной</a:t>
            </a:r>
            <a:r>
              <a:rPr lang="ru-RU" i="1" dirty="0"/>
              <a:t> архитектуры</a:t>
            </a:r>
            <a:r>
              <a:rPr lang="ru-RU" dirty="0" smtClean="0"/>
              <a:t>.</a:t>
            </a:r>
          </a:p>
          <a:p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/>
              <a:t>запуска </a:t>
            </a:r>
            <a:r>
              <a:rPr lang="ru-RU" i="1" dirty="0"/>
              <a:t>операционной системы</a:t>
            </a:r>
            <a:r>
              <a:rPr lang="ru-RU" dirty="0"/>
              <a:t> с </a:t>
            </a:r>
            <a:r>
              <a:rPr lang="ru-RU" i="1" dirty="0"/>
              <a:t>монолитным ядром</a:t>
            </a:r>
            <a:r>
              <a:rPr lang="ru-RU" dirty="0"/>
              <a:t> под управлением </a:t>
            </a:r>
            <a:r>
              <a:rPr lang="ru-RU" dirty="0" smtClean="0"/>
              <a:t>микроядра (</a:t>
            </a:r>
            <a:r>
              <a:rPr lang="en-US" dirty="0"/>
              <a:t>4.4BSD </a:t>
            </a:r>
            <a:r>
              <a:rPr lang="ru-RU" dirty="0"/>
              <a:t>и </a:t>
            </a:r>
            <a:r>
              <a:rPr lang="en-US" dirty="0" err="1"/>
              <a:t>MkLinux</a:t>
            </a:r>
            <a:r>
              <a:rPr lang="ru-RU" dirty="0" smtClean="0"/>
              <a:t>)</a:t>
            </a:r>
          </a:p>
          <a:p>
            <a:r>
              <a:rPr lang="en-US" dirty="0" smtClean="0"/>
              <a:t>Windows NT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/>
              <p14:cNvContentPartPr/>
              <p14:nvPr/>
            </p14:nvContentPartPr>
            <p14:xfrm>
              <a:off x="6798240" y="3988440"/>
              <a:ext cx="3195720" cy="144540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8880" y="3979080"/>
                <a:ext cx="3214440" cy="14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3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Системные вызовы</a:t>
            </a:r>
          </a:p>
          <a:p>
            <a:r>
              <a:rPr lang="ru-RU" dirty="0" smtClean="0"/>
              <a:t>Прерывания</a:t>
            </a:r>
          </a:p>
          <a:p>
            <a:r>
              <a:rPr lang="ru-RU" dirty="0" smtClean="0"/>
              <a:t>Исключительные ситуации</a:t>
            </a:r>
          </a:p>
          <a:p>
            <a:r>
              <a:rPr lang="ru-RU" dirty="0" smtClean="0"/>
              <a:t>Файлы</a:t>
            </a:r>
          </a:p>
          <a:p>
            <a:r>
              <a:rPr lang="ru-RU" dirty="0" smtClean="0"/>
              <a:t>Процессы</a:t>
            </a:r>
            <a:r>
              <a:rPr lang="en-US" dirty="0" smtClean="0"/>
              <a:t> </a:t>
            </a:r>
            <a:r>
              <a:rPr lang="ru-RU" dirty="0" smtClean="0"/>
              <a:t>и нити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3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появились ОС?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 периода эволюции ЭВМ</a:t>
            </a:r>
          </a:p>
          <a:p>
            <a:endParaRPr lang="ru-RU" dirty="0"/>
          </a:p>
        </p:txBody>
      </p:sp>
      <p:pic>
        <p:nvPicPr>
          <p:cNvPr id="1026" name="Picture 2" descr="Слои программного обеспечения компьютерной систе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2684462"/>
            <a:ext cx="3788969" cy="38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3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вызовы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Системные вызовы</a:t>
            </a:r>
            <a:r>
              <a:rPr lang="ru-RU" dirty="0"/>
              <a:t> (</a:t>
            </a:r>
            <a:r>
              <a:rPr lang="ru-RU" i="1" dirty="0" err="1"/>
              <a:t>system</a:t>
            </a:r>
            <a:r>
              <a:rPr lang="ru-RU" i="1" dirty="0"/>
              <a:t> </a:t>
            </a:r>
            <a:r>
              <a:rPr lang="ru-RU" i="1" dirty="0" err="1"/>
              <a:t>calls</a:t>
            </a:r>
            <a:r>
              <a:rPr lang="ru-RU" dirty="0"/>
              <a:t>) – это интерфейс между </a:t>
            </a:r>
            <a:r>
              <a:rPr lang="ru-RU" i="1" dirty="0"/>
              <a:t>операционной системой</a:t>
            </a:r>
            <a:r>
              <a:rPr lang="ru-RU" dirty="0"/>
              <a:t> и пользовательской программой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Работают с процессами и файлами</a:t>
            </a:r>
          </a:p>
          <a:p>
            <a:r>
              <a:rPr lang="ru-RU" dirty="0" smtClean="0"/>
              <a:t>Ядро операционной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7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Прерывания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Прерывание</a:t>
            </a:r>
            <a:r>
              <a:rPr lang="ru-RU" dirty="0"/>
              <a:t> (</a:t>
            </a:r>
            <a:r>
              <a:rPr lang="ru-RU" i="1" dirty="0" err="1"/>
              <a:t>hardware</a:t>
            </a:r>
            <a:r>
              <a:rPr lang="ru-RU" i="1" dirty="0"/>
              <a:t> </a:t>
            </a:r>
            <a:r>
              <a:rPr lang="ru-RU" i="1" dirty="0" err="1"/>
              <a:t>interrupt</a:t>
            </a:r>
            <a:r>
              <a:rPr lang="ru-RU" dirty="0"/>
              <a:t>) – это событие, генерируемое внешним (по отношению к </a:t>
            </a:r>
            <a:r>
              <a:rPr lang="ru-RU" i="1" dirty="0"/>
              <a:t>процессору</a:t>
            </a:r>
            <a:r>
              <a:rPr lang="ru-RU" dirty="0"/>
              <a:t> ) устройством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Аппаратное прерывание</a:t>
            </a:r>
          </a:p>
          <a:p>
            <a:r>
              <a:rPr lang="ru-RU" dirty="0" smtClean="0"/>
              <a:t>Прерывание таймера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4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Исключительные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Исключительная ситуация</a:t>
            </a:r>
            <a:r>
              <a:rPr lang="ru-RU" dirty="0"/>
              <a:t> (</a:t>
            </a:r>
            <a:r>
              <a:rPr lang="ru-RU" dirty="0" err="1"/>
              <a:t>exception</a:t>
            </a:r>
            <a:r>
              <a:rPr lang="ru-RU" dirty="0"/>
              <a:t>) – событие, возникающее в результате попытки выполнения программой команды, которая по каким-то причинам не может быть выполнена до конца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8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Главная задача файловой системы (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) – скрыть особенности ввода-вывода и дать программисту простую абстрактную модель файлов, независимых от устройств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2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Процессы, </a:t>
            </a:r>
            <a:r>
              <a:rPr lang="ru-RU" b="1" dirty="0" smtClean="0"/>
              <a:t>нити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Ключевое понятие в 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7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Архитектурные особенности ос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ОБОЛОЧКИ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9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490</TotalTime>
  <Words>442</Words>
  <Application>Microsoft Office PowerPoint</Application>
  <PresentationFormat>Широкоэкранный</PresentationFormat>
  <Paragraphs>69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Тема1</vt:lpstr>
      <vt:lpstr>Устройство ОС. Понятия. Концепция</vt:lpstr>
      <vt:lpstr>Agenda</vt:lpstr>
      <vt:lpstr>Когда появились ОС?</vt:lpstr>
      <vt:lpstr>Системные вызовы</vt:lpstr>
      <vt:lpstr>Прерывания</vt:lpstr>
      <vt:lpstr>Исключительные ситуации</vt:lpstr>
      <vt:lpstr>Файлы</vt:lpstr>
      <vt:lpstr>Процессы, нити</vt:lpstr>
      <vt:lpstr>Архитектурные особенности ос</vt:lpstr>
      <vt:lpstr>Монолитное ядро</vt:lpstr>
      <vt:lpstr>Многоуровневые системы</vt:lpstr>
      <vt:lpstr>Виртуальные машины</vt:lpstr>
      <vt:lpstr>Микроядерная архитектура</vt:lpstr>
      <vt:lpstr>Смешанные системы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115</cp:revision>
  <dcterms:created xsi:type="dcterms:W3CDTF">2016-09-15T15:45:17Z</dcterms:created>
  <dcterms:modified xsi:type="dcterms:W3CDTF">2016-10-07T08:03:03Z</dcterms:modified>
</cp:coreProperties>
</file>