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9" autoAdjust="0"/>
  </p:normalViewPr>
  <p:slideViewPr>
    <p:cSldViewPr snapToGrid="0">
      <p:cViewPr varScale="1">
        <p:scale>
          <a:sx n="80" d="100"/>
          <a:sy n="80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3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49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Поток 1:</a:t>
            </a:r>
            <a:r>
              <a:rPr lang="ru-RU" baseline="0" dirty="0" smtClean="0"/>
              <a:t> события с </a:t>
            </a:r>
            <a:r>
              <a:rPr lang="ru-RU" baseline="0" dirty="0" err="1" smtClean="0"/>
              <a:t>клавы</a:t>
            </a:r>
            <a:r>
              <a:rPr lang="ru-RU" baseline="0" dirty="0" smtClean="0"/>
              <a:t>, мыши и прочее</a:t>
            </a:r>
          </a:p>
          <a:p>
            <a:r>
              <a:rPr lang="ru-RU" baseline="0" dirty="0" smtClean="0"/>
              <a:t>Поток2: выполнение вычислений</a:t>
            </a:r>
          </a:p>
          <a:p>
            <a:r>
              <a:rPr lang="ru-RU" baseline="0" dirty="0" smtClean="0"/>
              <a:t>Поток 3: создание резервных копий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Потоки используют общую память, </a:t>
            </a:r>
            <a:r>
              <a:rPr lang="ru-RU" baseline="0" dirty="0" err="1" smtClean="0"/>
              <a:t>т.о</a:t>
            </a:r>
            <a:r>
              <a:rPr lang="ru-RU" baseline="0" dirty="0" smtClean="0"/>
              <a:t>. имеют доступ к одному и тому же документу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53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Главная </a:t>
            </a:r>
            <a:r>
              <a:rPr lang="ru-RU" dirty="0" err="1" smtClean="0"/>
              <a:t>страица</a:t>
            </a:r>
            <a:r>
              <a:rPr lang="ru-RU" dirty="0" smtClean="0"/>
              <a:t> запрашивается чаще остальных. Поэтому её разумно хранить в ОЗУ,</a:t>
            </a:r>
            <a:r>
              <a:rPr lang="ru-RU" baseline="0" dirty="0" smtClean="0"/>
              <a:t> такая память называется кэшем</a:t>
            </a:r>
          </a:p>
          <a:p>
            <a:r>
              <a:rPr lang="ru-RU" baseline="0" dirty="0" smtClean="0"/>
              <a:t>Механизм работы веб сервера.</a:t>
            </a:r>
          </a:p>
          <a:p>
            <a:r>
              <a:rPr lang="ru-RU" baseline="0" dirty="0" smtClean="0"/>
              <a:t>Код веб-сервера: диспетчер и рабочий поток – бесконечный цикл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5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 поток может быть выполнен в рамках какого-нибудь процесса, сам поток и его процесс являются разными понятиями и должны рассматриваться по отдельности. Процессы используются для группировки ресурсов в единое образование, а потоки являются «сущностью», распределяемой для выполнения на центральном процессоре.</a:t>
            </a:r>
          </a:p>
          <a:p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Аналогия между процессами в компе</a:t>
            </a:r>
            <a:r>
              <a:rPr lang="ru-RU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потоками в процессе.</a:t>
            </a:r>
          </a:p>
          <a:p>
            <a:r>
              <a:rPr lang="ru-RU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Потоки – облегченные процессы.</a:t>
            </a:r>
          </a:p>
          <a:p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4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Процедуры </a:t>
            </a:r>
            <a:r>
              <a:rPr lang="en-US" dirty="0" smtClean="0"/>
              <a:t>X,Y,Z. </a:t>
            </a:r>
            <a:r>
              <a:rPr lang="ru-RU" dirty="0" smtClean="0"/>
              <a:t>Каждый поток</a:t>
            </a:r>
            <a:r>
              <a:rPr lang="ru-RU" baseline="0" dirty="0" smtClean="0"/>
              <a:t> имеет как минимум 1 фрейм.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9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потоки </a:t>
            </a:r>
            <a:r>
              <a:rPr lang="ru-RU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Pthreads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определенные свойства. У каждого потока есть свои идентификатор, набор регистров (включая счетчик команд) и набор атрибутов, которые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сохраняются в определенной структуре. Атрибуты включают размер стека, параметры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планирования и другие элементы, необходимые при использовании потока.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3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0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Пользоват</a:t>
            </a:r>
            <a:r>
              <a:rPr lang="ru-RU" dirty="0" smtClean="0"/>
              <a:t>.</a:t>
            </a:r>
            <a:r>
              <a:rPr lang="ru-RU" baseline="0" dirty="0" smtClean="0"/>
              <a:t>: процедура системы поддержки исполнения программ, когда поток совершает действие или ждет другой поток.</a:t>
            </a:r>
          </a:p>
          <a:p>
            <a:r>
              <a:rPr lang="ru-RU" baseline="0" dirty="0" smtClean="0"/>
              <a:t>Процедура планировки потоков лучше чем в ядре, так как не требуется переключения контекста, сброса кэша памяти на диск и прочее.</a:t>
            </a:r>
          </a:p>
          <a:p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процедура проверяет, может ли поток быть переведен в состояние блокировки.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может, она сохраняет регистры потока (то есть собственные регистры) в таблице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потоков, находит в таблице поток, готовый к выполнению, и перезагружает регистры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машины сохраненными значениями нового потока. Как только будут переключены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указатель стека и счетчик команд, автоматически возобновится выполнение нового потока. Если машине дается инструкция сохранить все регистры и следующая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инструкция — загрузить все регистры, то полное переключение потока может быть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осуществлено за счет всего лишь нескольких инструкций. Переключение потоков,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осуществленное таким образом, по крайней мере на порядок, а может быть, и больше,</a:t>
            </a:r>
            <a:br>
              <a:rPr lang="ru-RU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34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_pthreads.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 и потоки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И ОБОЛОЧКИ</a:t>
            </a:r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Многопоточный режим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5036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en-US" dirty="0" smtClean="0"/>
              <a:t>VS </a:t>
            </a:r>
            <a:r>
              <a:rPr lang="ru-RU" dirty="0" smtClean="0"/>
              <a:t>Поток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07074"/>
            <a:ext cx="10972800" cy="33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5582"/>
          <a:stretch/>
        </p:blipFill>
        <p:spPr>
          <a:xfrm>
            <a:off x="3405187" y="2381251"/>
            <a:ext cx="53816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Каждый поток имеет собственный стек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337" y="1857375"/>
            <a:ext cx="71633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2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Взаимодействие потоков при создании нового процесса (</a:t>
            </a:r>
            <a:r>
              <a:rPr lang="en-US" dirty="0" smtClean="0"/>
              <a:t>fork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Работа потоков с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2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в </a:t>
            </a:r>
            <a:r>
              <a:rPr lang="en-US" dirty="0" smtClean="0"/>
              <a:t>POSIX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51390"/>
            <a:ext cx="10972800" cy="30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4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потоков </a:t>
            </a:r>
            <a:r>
              <a:rPr lang="en-US" dirty="0" err="1" smtClean="0"/>
              <a:t>pthreads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PID</a:t>
            </a:r>
          </a:p>
          <a:p>
            <a:r>
              <a:rPr lang="ru-RU" dirty="0" smtClean="0"/>
              <a:t>Набор регистров</a:t>
            </a:r>
          </a:p>
          <a:p>
            <a:r>
              <a:rPr lang="ru-RU" dirty="0" smtClean="0"/>
              <a:t>Набор атрибутов</a:t>
            </a:r>
          </a:p>
          <a:p>
            <a:r>
              <a:rPr lang="ru-RU" dirty="0" smtClean="0"/>
              <a:t>Размер стека</a:t>
            </a:r>
            <a:endParaRPr lang="en-US" dirty="0" smtClean="0"/>
          </a:p>
          <a:p>
            <a:r>
              <a:rPr lang="ru-RU" dirty="0" smtClean="0">
                <a:hlinkClick r:id="rId3" action="ppaction://hlinkfile"/>
              </a:rPr>
              <a:t>Пример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6737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пользовательском пространстве</a:t>
            </a:r>
          </a:p>
          <a:p>
            <a:r>
              <a:rPr lang="ru-RU" dirty="0" smtClean="0"/>
              <a:t>В ядре</a:t>
            </a:r>
          </a:p>
          <a:p>
            <a:r>
              <a:rPr lang="ru-RU" dirty="0" smtClean="0"/>
              <a:t>Гибридный режим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61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потоков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548" y="1857375"/>
            <a:ext cx="8840903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режим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быстрее</a:t>
            </a:r>
          </a:p>
          <a:p>
            <a:r>
              <a:rPr lang="ru-RU" dirty="0" smtClean="0"/>
              <a:t>Но не может совершать блокирующие системные вызовы</a:t>
            </a:r>
          </a:p>
          <a:p>
            <a:r>
              <a:rPr lang="ru-RU" dirty="0" smtClean="0"/>
              <a:t>Потоки не всегда улучшают производительность, например в силу большей занятости ЦП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54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</a:p>
          <a:p>
            <a:r>
              <a:rPr lang="ru-RU" dirty="0" smtClean="0"/>
              <a:t>Потоки</a:t>
            </a:r>
          </a:p>
          <a:p>
            <a:r>
              <a:rPr lang="ru-RU" dirty="0" smtClean="0"/>
              <a:t>Взаимодействие процессов</a:t>
            </a:r>
          </a:p>
          <a:p>
            <a:r>
              <a:rPr lang="ru-RU" dirty="0" smtClean="0"/>
              <a:t>Планирование</a:t>
            </a:r>
          </a:p>
          <a:p>
            <a:r>
              <a:rPr lang="ru-RU" dirty="0" smtClean="0"/>
              <a:t>Задачи взаимодействия процессов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3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в ядре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 и минусы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97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Гибридная реализация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449" y="1857375"/>
            <a:ext cx="7945102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9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Активация планировщика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Виртуальные процессоры в ядре</a:t>
            </a:r>
          </a:p>
          <a:p>
            <a:r>
              <a:rPr lang="ru-RU" dirty="0" smtClean="0"/>
              <a:t>В польз режиме потоки распределяются между процессами</a:t>
            </a:r>
          </a:p>
          <a:p>
            <a:r>
              <a:rPr lang="en-US" dirty="0" err="1" smtClean="0"/>
              <a:t>upcall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05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многопоточного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818" y="1857375"/>
            <a:ext cx="6978364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55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многопоточного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Глобальные переменны</a:t>
            </a:r>
          </a:p>
          <a:p>
            <a:r>
              <a:rPr lang="ru-RU" dirty="0" smtClean="0"/>
              <a:t>Отсутствие возможности повторного входа в библиотечную процедуру</a:t>
            </a:r>
          </a:p>
          <a:p>
            <a:r>
              <a:rPr lang="ru-RU" dirty="0" smtClean="0"/>
              <a:t>Обработка сигналов</a:t>
            </a:r>
          </a:p>
          <a:p>
            <a:r>
              <a:rPr lang="ru-RU" dirty="0" smtClean="0"/>
              <a:t>Управление стеком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5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ПОтоки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8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+ </a:t>
            </a:r>
          </a:p>
          <a:p>
            <a:r>
              <a:rPr lang="ru-RU" dirty="0" smtClean="0"/>
              <a:t>единственный поток управления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Последовательные действия могут быть заблокированы</a:t>
            </a:r>
          </a:p>
          <a:p>
            <a:pPr lvl="1"/>
            <a:r>
              <a:rPr lang="ru-RU" dirty="0" smtClean="0"/>
              <a:t>Потоки работают в едином адресном пространстве</a:t>
            </a:r>
          </a:p>
          <a:p>
            <a:r>
              <a:rPr lang="ru-RU" dirty="0" smtClean="0"/>
              <a:t>Скорость создания</a:t>
            </a:r>
            <a:r>
              <a:rPr lang="en-US" dirty="0" smtClean="0"/>
              <a:t>/</a:t>
            </a:r>
            <a:r>
              <a:rPr lang="ru-RU" dirty="0" smtClean="0"/>
              <a:t>удаления</a:t>
            </a:r>
          </a:p>
          <a:p>
            <a:pPr lvl="1"/>
            <a:r>
              <a:rPr lang="ru-RU" dirty="0" smtClean="0"/>
              <a:t>Можно создать много потоков</a:t>
            </a:r>
          </a:p>
          <a:p>
            <a:r>
              <a:rPr lang="ru-RU" dirty="0" smtClean="0"/>
              <a:t>Потоки позволяют распараллелить задачи</a:t>
            </a:r>
          </a:p>
          <a:p>
            <a:pPr lvl="1"/>
            <a:r>
              <a:rPr lang="ru-RU" dirty="0" smtClean="0"/>
              <a:t>За счёт квазипараллельного вычисления на одном ЦП</a:t>
            </a:r>
          </a:p>
          <a:p>
            <a:pPr lvl="1"/>
            <a:r>
              <a:rPr lang="ru-RU" dirty="0" smtClean="0"/>
              <a:t>За счёт работы на разных ЦП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4366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текстовый процессор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Поток 1: взаимодействие с пользователем</a:t>
            </a:r>
          </a:p>
          <a:p>
            <a:r>
              <a:rPr lang="ru-RU" dirty="0" smtClean="0"/>
              <a:t>Поток 2: форматирование в фоновом режиме</a:t>
            </a:r>
          </a:p>
          <a:p>
            <a:r>
              <a:rPr lang="ru-RU" dirty="0" smtClean="0"/>
              <a:t>Поток 3: </a:t>
            </a:r>
            <a:r>
              <a:rPr lang="ru-RU" dirty="0" err="1" smtClean="0"/>
              <a:t>автосохранение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3552028"/>
            <a:ext cx="7853363" cy="31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2: веб-сервер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6140" y="1714500"/>
            <a:ext cx="8139719" cy="47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3: </a:t>
            </a:r>
            <a:r>
              <a:rPr lang="en-US" dirty="0" smtClean="0"/>
              <a:t>Finite-state machine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 поток</a:t>
            </a:r>
          </a:p>
          <a:p>
            <a:r>
              <a:rPr lang="ru-RU" dirty="0" smtClean="0"/>
              <a:t>Неблокирующая операция </a:t>
            </a:r>
            <a:r>
              <a:rPr lang="en-US" dirty="0" smtClean="0"/>
              <a:t>read (</a:t>
            </a:r>
            <a:r>
              <a:rPr lang="ru-RU" dirty="0" smtClean="0"/>
              <a:t>системный вызов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Таблица состояний запросов</a:t>
            </a:r>
          </a:p>
          <a:p>
            <a:r>
              <a:rPr lang="ru-RU" dirty="0" smtClean="0"/>
              <a:t>Получение следующего события (новый запрос, задача или ответ от диска)</a:t>
            </a:r>
          </a:p>
          <a:p>
            <a:r>
              <a:rPr lang="ru-RU" dirty="0" smtClean="0"/>
              <a:t>Имеем </a:t>
            </a:r>
            <a:r>
              <a:rPr lang="ru-RU" b="1" i="1" dirty="0" smtClean="0"/>
              <a:t>конечный автомат (машина с конечным числом состояний)– </a:t>
            </a:r>
            <a:r>
              <a:rPr lang="ru-RU" dirty="0" smtClean="0"/>
              <a:t>вычисления имеют сохраняемое состояние.</a:t>
            </a:r>
            <a:endParaRPr lang="ru-RU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Процесс: сгруппированные ресурсы и выполнение</a:t>
            </a:r>
          </a:p>
          <a:p>
            <a:r>
              <a:rPr lang="ru-RU" dirty="0" smtClean="0"/>
              <a:t>Ресурсы: адресное пространство, данные и другие ресурсы (открытые файлы, сигналы, обработчики сигналов)</a:t>
            </a:r>
          </a:p>
          <a:p>
            <a:r>
              <a:rPr lang="ru-RU" dirty="0" smtClean="0"/>
              <a:t>Поток выполнения: счётчик команд (очередность), регистры (текущие переменные), стек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56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1017</TotalTime>
  <Words>535</Words>
  <Application>Microsoft Office PowerPoint</Application>
  <PresentationFormat>Широкоэкранный</PresentationFormat>
  <Paragraphs>97</Paragraphs>
  <Slides>24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Тема1</vt:lpstr>
      <vt:lpstr>ПРОЦЕССЫ и потоки</vt:lpstr>
      <vt:lpstr>Agenda</vt:lpstr>
      <vt:lpstr>ПОтоки</vt:lpstr>
      <vt:lpstr>Процесс</vt:lpstr>
      <vt:lpstr>Применение потоков</vt:lpstr>
      <vt:lpstr>Пример: текстовый процессор</vt:lpstr>
      <vt:lpstr>Пример 2: веб-сервер</vt:lpstr>
      <vt:lpstr>Пример 3: Finite-state machine</vt:lpstr>
      <vt:lpstr>Модель потоков</vt:lpstr>
      <vt:lpstr>Многопоточный режим</vt:lpstr>
      <vt:lpstr>Процесс VS Поток</vt:lpstr>
      <vt:lpstr>Свойства потока</vt:lpstr>
      <vt:lpstr>Каждый поток имеет собственный стек</vt:lpstr>
      <vt:lpstr>Проблемы</vt:lpstr>
      <vt:lpstr>Потоки в POSIX</vt:lpstr>
      <vt:lpstr>Свойства потоков pthreads</vt:lpstr>
      <vt:lpstr>Реализация потоков</vt:lpstr>
      <vt:lpstr>Реализация потоков</vt:lpstr>
      <vt:lpstr>Пользовательский режим</vt:lpstr>
      <vt:lpstr>Реализация в ядре</vt:lpstr>
      <vt:lpstr>Гибридная реализация</vt:lpstr>
      <vt:lpstr>Активация планировщика</vt:lpstr>
      <vt:lpstr>Создание многопоточного кода</vt:lpstr>
      <vt:lpstr>Создание многопоточного кода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218</cp:revision>
  <dcterms:created xsi:type="dcterms:W3CDTF">2016-09-15T15:45:17Z</dcterms:created>
  <dcterms:modified xsi:type="dcterms:W3CDTF">2016-10-21T06:53:23Z</dcterms:modified>
</cp:coreProperties>
</file>