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65" r:id="rId4"/>
    <p:sldId id="260" r:id="rId5"/>
    <p:sldId id="261" r:id="rId6"/>
    <p:sldId id="270" r:id="rId7"/>
    <p:sldId id="267" r:id="rId8"/>
    <p:sldId id="268" r:id="rId9"/>
    <p:sldId id="269" r:id="rId10"/>
    <p:sldId id="266" r:id="rId11"/>
    <p:sldId id="271" r:id="rId12"/>
    <p:sldId id="274" r:id="rId13"/>
    <p:sldId id="273" r:id="rId14"/>
    <p:sldId id="272" r:id="rId15"/>
    <p:sldId id="262" r:id="rId16"/>
    <p:sldId id="275" r:id="rId17"/>
    <p:sldId id="276" r:id="rId18"/>
    <p:sldId id="263" r:id="rId19"/>
    <p:sldId id="264"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69" autoAdjust="0"/>
  </p:normalViewPr>
  <p:slideViewPr>
    <p:cSldViewPr snapToGrid="0">
      <p:cViewPr varScale="1">
        <p:scale>
          <a:sx n="80" d="100"/>
          <a:sy n="80"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6-10-31T07:54:14.974"/>
    </inkml:context>
    <inkml:brush xml:id="br0">
      <inkml:brushProperty name="width" value="0.05292" units="cm"/>
      <inkml:brushProperty name="height" value="0.05292" units="cm"/>
      <inkml:brushProperty name="color" value="#FF0000"/>
    </inkml:brush>
  </inkml:definitions>
  <inkml:trace contextRef="#ctx0" brushRef="#br0">23442 11589 0,'159'-159'110,"-142"124"-79,-17 246 109,0-105-140,0-53 16,0 18-16,-17 17 16,17-35-16,0-36 15,0 36-15,0-17 16,0-19 0,17-17 15,-17 36-16</inkml:trace>
  <inkml:trace contextRef="#ctx0" brushRef="#br0" timeOffset="1262.0578">24130 8908 0,'53'17'16,"-35"-17"-16,34 36 15,1-19 1,36 18-16,-72-35 15,36 18-15,-18 35 16,18-18 0,-35 18-1,17-35 1,-17 17 0,-18 18-1,0 0 16,0 18-31,-18-19 16,1-16 15,-19-19-31,19 19 47,17-19-31,17 71 62,54-17-62,-18-71-1,-18 35-15,18-17 16,0-18-1,-35 0 1,34 35-16,1-35 16,0 0-1,-17 0-15,-19 0 16,18 0 15</inkml:trace>
  <inkml:trace contextRef="#ctx0" brushRef="#br0" timeOffset="2835.0516">27111 9049 0,'0'0'0,"53"-36"16,-18 36-1,18 18 1,-35 35-1,-18-18-15,35-17 16,-35 17 0,0-17 31,0 17-32,0 36 16,-53-18-15,53 0-16,-53-18 16,36-35 15,-19 0 16,89-18 15,0 18-46,-35 0-16,17 0 16,-17 0-16,35 0 15,-1 18 1,-16 35-1,-19 0 1,19-36 0,17 36-16,-53 0 15,17 35 1,-17-70 0,0 17-1,0 18 1,0-35-1,-17 17 1,-36-17 15,0 17-15,0-35 15,35 0-31,-35-18 16,0-35-1,-35-35 17,71 71-32,-36-19 15,17 19 1,19-36 0,17 17 15</inkml:trace>
  <inkml:trace contextRef="#ctx0" brushRef="#br0" timeOffset="4314.8674">27781 11183 0,'-17'53'15,"17"0"17,-36 17-17,36-34-15,-17 17 16,17 0 0,0-36-1,0 36 1,17 35-1,1-35-15,-18 0 16,0 0 0,35-35-16,-17 17 31,17-35-15,36 0 15,-18 18-16,-18-18 1,-17 0 0,17 0-1,-18 0 1,-17-18 62,0 0-15,-17-17-48,17-18 1,0 71 187,0 88-187,0-18-1,0-18-15,0-17 16,0-17-16,0-19 15,0 18-15,0-17 16</inkml:trace>
  <inkml:trace contextRef="#ctx0" brushRef="#br0" timeOffset="5679.1049">25735 12876 0,'35'124'62,"-17"17"-46,-18-123-16,35 87 16,-35-69-16,0 17 15,0-36-15,0 19 31,0-19 1,18-17 30,70 0-46,-35 0-1,0 0 1,-35 35 0,35-17 15,-53 17-15,0-17-1,0 70 1,0-70-1,0 17 32,-18-35 0,-35 0-31,35 0 15,-70 0-15,71 0-1,17-18 32,-53 18-16,0-52-15,0 52 0,0-53 15,-35 53-15,35 0-16,35 0 15</inkml:trace>
  <inkml:trace contextRef="#ctx0" brushRef="#br0" timeOffset="6294.2826">25788 12806 0,'35'0'31,"71"17"0,-53 1-31,0 17 16,-35-35-16,35 0 16,-18 53-1,-18-53 1,19 0 0</inkml:trace>
  <inkml:trace contextRef="#ctx0" brushRef="#br0" timeOffset="10402.5021">23971 13035 0,'18'0'63,"70"0"-48,18-18 1,-88-17-16,70-71 16,-71 89-16,72-19 15,-72 19 1,-17-18 0,0 17-1,0 36 126,0 87-126,0-52 1,0-35 0,0 17-1,0-17 17,0 17-17,0-17 1,35 17-1</inkml:trace>
  <inkml:trace contextRef="#ctx0" brushRef="#br0" timeOffset="13218.4091">24112 12982 0,'18'0'63,"35"0"-32,0 0-15,0-53-1,-36-17 1,36 34 0,-53 19-1,36 17 95,-36 35 77,0 0-171,0 18 15,-18-35 0,-35 17-15,53-17 15,-35-18-15,35 35 109,17-17-110,-17 17 1,0-17 78,0 17-79,53-35 17,-53 18 108,36 17-124,-36 18-1,0-36 32,0 36-31,0 36 0,-18-72-16,18 18 15,18-35 126</inkml:trace>
  <inkml:trace contextRef="#ctx0" brushRef="#br0" timeOffset="15176.6706">22878 9913 0,'53'-18'16,"-1"-35"-1,-16 53 1,17 0-1,17 0 1,18 0-16,-70 0 16,35-35-1,-18 35-15,-17 0 16,35 0 0,0 18 15,53 70-16,-71-70-15,-18 17 16,19-17-16,-36 35 16,0-18-1,-18-35 17,-35 0-17,0 0 1,0 0-16,0 0 15,1 0 1,-1 0-16,17 0 16,19 0-1,-19 0 1,19 17 15,-19-17-15,107 53 46,-18 0-46,0 0-16,53 0 16,-53 35-16,0-70 15,-18 17-15,18-17 16,17-18-16,-34 35 15,87 18-15,-88-53 16,36 18-16,-18-18 16,-18 0-16,-35 35 15</inkml:trace>
  <inkml:trace contextRef="#ctx0" brushRef="#br0" timeOffset="16948.3953">25770 8149 0,'53'0'62,"0"18"-46,0-18-1,0 17 1,0-17 0,-35 36-1,17-36 16,-17 17-15,-18 19 0,0-19-1,0 19 32,-18-19-16,-35 18-31,0-35 16,0 0-16,0 18 16,36-18 15,-19 0-15,19 0-1,-19-35 79,19 35-78,52 0 46,0 0-62,-17 0 16,17 0-16,-17 17 15,70 54 1,-70-36-16,17-17 16,-35 35 15,0-18-16,0-17 32,0 35-31,-106 0 0,53-53-1,0 0 1,36 0-16,-36 53 15,17-53 1,19 0-16,-18 0 31,-36-36 16,71 1 0</inkml:trace>
  <inkml:trace contextRef="#ctx0" brushRef="#br0" timeOffset="18657.6519">28187 9490 0,'0'53'46,"0"17"-14,0-35-17,-35-17-15,35 35 16,0-18 0,0-17-1,0 17 32,-18-17-31,18 17 15,18-17 63,52 17-79,-17-17 1,-18-18 0,-17 0-1,17 0-15,-17 35 16,35-35 15,-18 0-15,-52-18 46,-19-70-46,36 70-1,0-17 1,-17 35 156,17 53-141,0 18-31,-36-18 16,36 0-16,0-1 15,0-16-15,-17-19 16,17 19-16,0-19 16,0 19-16,0-19 15,0 36-15,0 0 16,0-18 15</inkml:trace>
  <inkml:trace contextRef="#ctx0" brushRef="#br0" timeOffset="20723.6107">27411 12929 0,'-18'0'31,"18"71"0,-35-18 32,17 0-48,36-53 110,0 0-109,34 0 0,1 0-1,-17 0 1,17 0-16,-36 35 47,-17 18-16,0 0 0,0 17-31,35-17 16,-35-17 0,0-19-1,0 18 32,-52-17-31,-1-18 46,35 0-31,-17 0 1,17-18-17,-17 18 1,-18-17 31,35 17-16,18-35-31,18 35 78</inkml:trace>
  <inkml:trace contextRef="#ctx0" brushRef="#br0" timeOffset="21746.6943">27393 12771 0,'18'0'63,"-1"0"-32,36 17-16,53-17 1,-71 35-16,-17-35 16,17 0-1,-17 0 1,17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95A78-AC8C-4994-B10D-20F17E410366}" type="datetimeFigureOut">
              <a:rPr lang="ru-RU" smtClean="0"/>
              <a:t>31.10.2016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8BE91-F7A5-49EC-9D69-D1F6555A3464}" type="slidenum">
              <a:rPr lang="ru-RU" smtClean="0"/>
              <a:t>‹#›</a:t>
            </a:fld>
            <a:endParaRPr lang="ru-RU"/>
          </a:p>
        </p:txBody>
      </p:sp>
    </p:spTree>
    <p:extLst>
      <p:ext uri="{BB962C8B-B14F-4D97-AF65-F5344CB8AC3E}">
        <p14:creationId xmlns:p14="http://schemas.microsoft.com/office/powerpoint/2010/main" val="3699521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568BE91-F7A5-49EC-9D69-D1F6555A3464}" type="slidenum">
              <a:rPr lang="ru-RU" smtClean="0"/>
              <a:t>4</a:t>
            </a:fld>
            <a:endParaRPr lang="ru-RU"/>
          </a:p>
        </p:txBody>
      </p:sp>
    </p:spTree>
    <p:extLst>
      <p:ext uri="{BB962C8B-B14F-4D97-AF65-F5344CB8AC3E}">
        <p14:creationId xmlns:p14="http://schemas.microsoft.com/office/powerpoint/2010/main" val="2284638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568BE91-F7A5-49EC-9D69-D1F6555A3464}" type="slidenum">
              <a:rPr lang="ru-RU" smtClean="0"/>
              <a:t>5</a:t>
            </a:fld>
            <a:endParaRPr lang="ru-RU"/>
          </a:p>
        </p:txBody>
      </p:sp>
    </p:spTree>
    <p:extLst>
      <p:ext uri="{BB962C8B-B14F-4D97-AF65-F5344CB8AC3E}">
        <p14:creationId xmlns:p14="http://schemas.microsoft.com/office/powerpoint/2010/main" val="1436153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Count – SHARED RESOURCE!!</a:t>
            </a:r>
          </a:p>
          <a:p>
            <a:r>
              <a:rPr lang="en-US" dirty="0" smtClean="0"/>
              <a:t>It’s problem)</a:t>
            </a:r>
            <a:endParaRPr lang="ru-RU" dirty="0"/>
          </a:p>
        </p:txBody>
      </p:sp>
      <p:sp>
        <p:nvSpPr>
          <p:cNvPr id="4" name="Номер слайда 3"/>
          <p:cNvSpPr>
            <a:spLocks noGrp="1"/>
          </p:cNvSpPr>
          <p:nvPr>
            <p:ph type="sldNum" sz="quarter" idx="10"/>
          </p:nvPr>
        </p:nvSpPr>
        <p:spPr/>
        <p:txBody>
          <a:bodyPr/>
          <a:lstStyle/>
          <a:p>
            <a:fld id="{9568BE91-F7A5-49EC-9D69-D1F6555A3464}" type="slidenum">
              <a:rPr lang="ru-RU" smtClean="0"/>
              <a:t>6</a:t>
            </a:fld>
            <a:endParaRPr lang="ru-RU"/>
          </a:p>
        </p:txBody>
      </p:sp>
    </p:spTree>
    <p:extLst>
      <p:ext uri="{BB962C8B-B14F-4D97-AF65-F5344CB8AC3E}">
        <p14:creationId xmlns:p14="http://schemas.microsoft.com/office/powerpoint/2010/main" val="2535248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Presented code is not good solution:  Critical section for shared variable count and function sleep() is not solved  Consumer read count == 0 and then Producer is switch before it call sleep() function  Producer insert new product into buffer and try to wake up Consumer because count == 1. But Consumer is not sleeping!  Producer is switched to Consumer that continues in program by calling sleep() function  When producer fill the buffer it call function sleep() – both processes are sleeping</a:t>
            </a:r>
            <a:endParaRPr lang="ru-RU" baseline="0" dirty="0" smtClean="0"/>
          </a:p>
        </p:txBody>
      </p:sp>
      <p:sp>
        <p:nvSpPr>
          <p:cNvPr id="4" name="Номер слайда 3"/>
          <p:cNvSpPr>
            <a:spLocks noGrp="1"/>
          </p:cNvSpPr>
          <p:nvPr>
            <p:ph type="sldNum" sz="quarter" idx="10"/>
          </p:nvPr>
        </p:nvSpPr>
        <p:spPr/>
        <p:txBody>
          <a:bodyPr/>
          <a:lstStyle/>
          <a:p>
            <a:fld id="{9568BE91-F7A5-49EC-9D69-D1F6555A3464}" type="slidenum">
              <a:rPr lang="ru-RU" smtClean="0"/>
              <a:t>10</a:t>
            </a:fld>
            <a:endParaRPr lang="ru-RU"/>
          </a:p>
        </p:txBody>
      </p:sp>
    </p:spTree>
    <p:extLst>
      <p:ext uri="{BB962C8B-B14F-4D97-AF65-F5344CB8AC3E}">
        <p14:creationId xmlns:p14="http://schemas.microsoft.com/office/powerpoint/2010/main" val="4007147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Условные</a:t>
            </a:r>
            <a:r>
              <a:rPr lang="ru-RU" baseline="0" dirty="0" smtClean="0"/>
              <a:t> переменные блокируют ресурс по условие, и обычно используются вместе с </a:t>
            </a:r>
            <a:r>
              <a:rPr lang="ru-RU" baseline="0" dirty="0" err="1" smtClean="0"/>
              <a:t>мьютексами</a:t>
            </a:r>
            <a:endParaRPr lang="ru-RU" baseline="0" dirty="0" smtClean="0"/>
          </a:p>
          <a:p>
            <a:r>
              <a:rPr lang="ru-RU" sz="1200" i="0" kern="1200" dirty="0" smtClean="0">
                <a:solidFill>
                  <a:schemeClr val="tx1"/>
                </a:solidFill>
                <a:effectLst/>
                <a:latin typeface="+mn-lt"/>
                <a:ea typeface="+mn-ea"/>
                <a:cs typeface="+mn-cs"/>
              </a:rPr>
              <a:t>В качестве примера использования </a:t>
            </a:r>
            <a:r>
              <a:rPr lang="ru-RU" sz="1200" i="0" kern="1200" dirty="0" err="1" smtClean="0">
                <a:solidFill>
                  <a:schemeClr val="tx1"/>
                </a:solidFill>
                <a:effectLst/>
                <a:latin typeface="+mn-lt"/>
                <a:ea typeface="+mn-ea"/>
                <a:cs typeface="+mn-cs"/>
              </a:rPr>
              <a:t>мьютексов</a:t>
            </a:r>
            <a:r>
              <a:rPr lang="ru-RU" sz="1200" i="0" kern="1200" dirty="0" smtClean="0">
                <a:solidFill>
                  <a:schemeClr val="tx1"/>
                </a:solidFill>
                <a:effectLst/>
                <a:latin typeface="+mn-lt"/>
                <a:ea typeface="+mn-ea"/>
                <a:cs typeface="+mn-cs"/>
              </a:rPr>
              <a:t> и условных переменных в листинге 2.8 показана очень простая задача производителя-потребителя, в которой используется </a:t>
            </a:r>
            <a:r>
              <a:rPr lang="ru-RU" sz="1200" i="0" kern="1200" dirty="0" err="1" smtClean="0">
                <a:solidFill>
                  <a:schemeClr val="tx1"/>
                </a:solidFill>
                <a:effectLst/>
                <a:latin typeface="+mn-lt"/>
                <a:ea typeface="+mn-ea"/>
                <a:cs typeface="+mn-cs"/>
              </a:rPr>
              <a:t>одинединственный</a:t>
            </a:r>
            <a:r>
              <a:rPr lang="ru-RU" sz="1200" i="0" kern="1200" dirty="0" smtClean="0">
                <a:solidFill>
                  <a:schemeClr val="tx1"/>
                </a:solidFill>
                <a:effectLst/>
                <a:latin typeface="+mn-lt"/>
                <a:ea typeface="+mn-ea"/>
                <a:cs typeface="+mn-cs"/>
              </a:rPr>
              <a:t> буфер. Когда производитель заполняет буфер, то перед тем как произвести следующую запись, он должен ждать, пока потребитель не опустошит этот буфер. Точно так же, когда потребитель извлечет запись, он должен ждать, пока производитель не произведет другую запись. При всей своей предельной простоте этот пример иллюстрирует работу основного механизма. Оператор, приостанавливающий работу потока, прежде</a:t>
            </a:r>
            <a:br>
              <a:rPr lang="ru-RU" sz="1200" i="0" kern="1200" dirty="0" smtClean="0">
                <a:solidFill>
                  <a:schemeClr val="tx1"/>
                </a:solidFill>
                <a:effectLst/>
                <a:latin typeface="+mn-lt"/>
                <a:ea typeface="+mn-ea"/>
                <a:cs typeface="+mn-cs"/>
              </a:rPr>
            </a:br>
            <a:endParaRPr lang="ru-RU" dirty="0"/>
          </a:p>
        </p:txBody>
      </p:sp>
      <p:sp>
        <p:nvSpPr>
          <p:cNvPr id="4" name="Номер слайда 3"/>
          <p:cNvSpPr>
            <a:spLocks noGrp="1"/>
          </p:cNvSpPr>
          <p:nvPr>
            <p:ph type="sldNum" sz="quarter" idx="10"/>
          </p:nvPr>
        </p:nvSpPr>
        <p:spPr/>
        <p:txBody>
          <a:bodyPr/>
          <a:lstStyle/>
          <a:p>
            <a:fld id="{9568BE91-F7A5-49EC-9D69-D1F6555A3464}" type="slidenum">
              <a:rPr lang="ru-RU" smtClean="0"/>
              <a:t>15</a:t>
            </a:fld>
            <a:endParaRPr lang="ru-RU"/>
          </a:p>
        </p:txBody>
      </p:sp>
    </p:spTree>
    <p:extLst>
      <p:ext uri="{BB962C8B-B14F-4D97-AF65-F5344CB8AC3E}">
        <p14:creationId xmlns:p14="http://schemas.microsoft.com/office/powerpoint/2010/main" val="983271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Условные</a:t>
            </a:r>
            <a:r>
              <a:rPr lang="ru-RU" baseline="0" dirty="0" smtClean="0"/>
              <a:t> переменные блокируют ресурс по условие, и обычно используются вместе с </a:t>
            </a:r>
            <a:r>
              <a:rPr lang="ru-RU" baseline="0" dirty="0" err="1" smtClean="0"/>
              <a:t>мьютексами</a:t>
            </a:r>
            <a:endParaRPr lang="ru-RU" baseline="0" dirty="0" smtClean="0"/>
          </a:p>
          <a:p>
            <a:r>
              <a:rPr lang="ru-RU" sz="1200" i="0" kern="1200" dirty="0" smtClean="0">
                <a:solidFill>
                  <a:schemeClr val="tx1"/>
                </a:solidFill>
                <a:effectLst/>
                <a:latin typeface="+mn-lt"/>
                <a:ea typeface="+mn-ea"/>
                <a:cs typeface="+mn-cs"/>
              </a:rPr>
              <a:t>В качестве примера использования </a:t>
            </a:r>
            <a:r>
              <a:rPr lang="ru-RU" sz="1200" i="0" kern="1200" dirty="0" err="1" smtClean="0">
                <a:solidFill>
                  <a:schemeClr val="tx1"/>
                </a:solidFill>
                <a:effectLst/>
                <a:latin typeface="+mn-lt"/>
                <a:ea typeface="+mn-ea"/>
                <a:cs typeface="+mn-cs"/>
              </a:rPr>
              <a:t>мьютексов</a:t>
            </a:r>
            <a:r>
              <a:rPr lang="ru-RU" sz="1200" i="0" kern="1200" dirty="0" smtClean="0">
                <a:solidFill>
                  <a:schemeClr val="tx1"/>
                </a:solidFill>
                <a:effectLst/>
                <a:latin typeface="+mn-lt"/>
                <a:ea typeface="+mn-ea"/>
                <a:cs typeface="+mn-cs"/>
              </a:rPr>
              <a:t> и условных переменных в </a:t>
            </a:r>
            <a:r>
              <a:rPr lang="ru-RU" sz="1200" i="0" kern="1200" smtClean="0">
                <a:solidFill>
                  <a:schemeClr val="tx1"/>
                </a:solidFill>
                <a:effectLst/>
                <a:latin typeface="+mn-lt"/>
                <a:ea typeface="+mn-ea"/>
                <a:cs typeface="+mn-cs"/>
              </a:rPr>
              <a:t>листинге 2.8 показана </a:t>
            </a:r>
            <a:r>
              <a:rPr lang="ru-RU" sz="1200" i="0" kern="1200" dirty="0" smtClean="0">
                <a:solidFill>
                  <a:schemeClr val="tx1"/>
                </a:solidFill>
                <a:effectLst/>
                <a:latin typeface="+mn-lt"/>
                <a:ea typeface="+mn-ea"/>
                <a:cs typeface="+mn-cs"/>
              </a:rPr>
              <a:t>очень простая задача производителя-потребителя, в которой используется </a:t>
            </a:r>
            <a:r>
              <a:rPr lang="ru-RU" sz="1200" i="0" kern="1200" dirty="0" err="1" smtClean="0">
                <a:solidFill>
                  <a:schemeClr val="tx1"/>
                </a:solidFill>
                <a:effectLst/>
                <a:latin typeface="+mn-lt"/>
                <a:ea typeface="+mn-ea"/>
                <a:cs typeface="+mn-cs"/>
              </a:rPr>
              <a:t>одинединственный</a:t>
            </a:r>
            <a:r>
              <a:rPr lang="ru-RU" sz="1200" i="0" kern="1200" dirty="0" smtClean="0">
                <a:solidFill>
                  <a:schemeClr val="tx1"/>
                </a:solidFill>
                <a:effectLst/>
                <a:latin typeface="+mn-lt"/>
                <a:ea typeface="+mn-ea"/>
                <a:cs typeface="+mn-cs"/>
              </a:rPr>
              <a:t> буфер. Когда производитель заполняет буфер, то перед тем как произвести следующую запись, он должен ждать, пока потребитель не опустошит этот буфер. Точно так же, когда потребитель извлечет запись, он должен ждать, пока производитель не произведет другую запись. При всей своей предельной простоте этот пример иллюстрирует работу основного механизма. Оператор, приостанавливающий работу потока, прежде</a:t>
            </a:r>
            <a:br>
              <a:rPr lang="ru-RU" sz="1200" i="0" kern="1200" dirty="0" smtClean="0">
                <a:solidFill>
                  <a:schemeClr val="tx1"/>
                </a:solidFill>
                <a:effectLst/>
                <a:latin typeface="+mn-lt"/>
                <a:ea typeface="+mn-ea"/>
                <a:cs typeface="+mn-cs"/>
              </a:rPr>
            </a:br>
            <a:endParaRPr lang="ru-RU" dirty="0"/>
          </a:p>
        </p:txBody>
      </p:sp>
      <p:sp>
        <p:nvSpPr>
          <p:cNvPr id="4" name="Номер слайда 3"/>
          <p:cNvSpPr>
            <a:spLocks noGrp="1"/>
          </p:cNvSpPr>
          <p:nvPr>
            <p:ph type="sldNum" sz="quarter" idx="10"/>
          </p:nvPr>
        </p:nvSpPr>
        <p:spPr/>
        <p:txBody>
          <a:bodyPr/>
          <a:lstStyle/>
          <a:p>
            <a:fld id="{9568BE91-F7A5-49EC-9D69-D1F6555A3464}" type="slidenum">
              <a:rPr lang="ru-RU" smtClean="0"/>
              <a:t>16</a:t>
            </a:fld>
            <a:endParaRPr lang="ru-RU"/>
          </a:p>
        </p:txBody>
      </p:sp>
    </p:spTree>
    <p:extLst>
      <p:ext uri="{BB962C8B-B14F-4D97-AF65-F5344CB8AC3E}">
        <p14:creationId xmlns:p14="http://schemas.microsoft.com/office/powerpoint/2010/main" val="1599326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Условные</a:t>
            </a:r>
            <a:r>
              <a:rPr lang="ru-RU" baseline="0" dirty="0" smtClean="0"/>
              <a:t> переменные блокируют ресурс по условие, и обычно используются вместе с </a:t>
            </a:r>
            <a:r>
              <a:rPr lang="ru-RU" baseline="0" dirty="0" err="1" smtClean="0"/>
              <a:t>мьютексами</a:t>
            </a:r>
            <a:endParaRPr lang="ru-RU" baseline="0" dirty="0" smtClean="0"/>
          </a:p>
          <a:p>
            <a:r>
              <a:rPr lang="ru-RU" sz="1200" i="0" kern="1200" dirty="0" smtClean="0">
                <a:solidFill>
                  <a:schemeClr val="tx1"/>
                </a:solidFill>
                <a:effectLst/>
                <a:latin typeface="+mn-lt"/>
                <a:ea typeface="+mn-ea"/>
                <a:cs typeface="+mn-cs"/>
              </a:rPr>
              <a:t>В качестве примера использования </a:t>
            </a:r>
            <a:r>
              <a:rPr lang="ru-RU" sz="1200" i="0" kern="1200" dirty="0" err="1" smtClean="0">
                <a:solidFill>
                  <a:schemeClr val="tx1"/>
                </a:solidFill>
                <a:effectLst/>
                <a:latin typeface="+mn-lt"/>
                <a:ea typeface="+mn-ea"/>
                <a:cs typeface="+mn-cs"/>
              </a:rPr>
              <a:t>мьютексов</a:t>
            </a:r>
            <a:r>
              <a:rPr lang="ru-RU" sz="1200" i="0" kern="1200" dirty="0" smtClean="0">
                <a:solidFill>
                  <a:schemeClr val="tx1"/>
                </a:solidFill>
                <a:effectLst/>
                <a:latin typeface="+mn-lt"/>
                <a:ea typeface="+mn-ea"/>
                <a:cs typeface="+mn-cs"/>
              </a:rPr>
              <a:t> и условных переменных в </a:t>
            </a:r>
            <a:r>
              <a:rPr lang="ru-RU" sz="1200" i="0" kern="1200" smtClean="0">
                <a:solidFill>
                  <a:schemeClr val="tx1"/>
                </a:solidFill>
                <a:effectLst/>
                <a:latin typeface="+mn-lt"/>
                <a:ea typeface="+mn-ea"/>
                <a:cs typeface="+mn-cs"/>
              </a:rPr>
              <a:t>листинге 2.8 показана </a:t>
            </a:r>
            <a:r>
              <a:rPr lang="ru-RU" sz="1200" i="0" kern="1200" dirty="0" smtClean="0">
                <a:solidFill>
                  <a:schemeClr val="tx1"/>
                </a:solidFill>
                <a:effectLst/>
                <a:latin typeface="+mn-lt"/>
                <a:ea typeface="+mn-ea"/>
                <a:cs typeface="+mn-cs"/>
              </a:rPr>
              <a:t>очень простая задача производителя-потребителя, в которой используется </a:t>
            </a:r>
            <a:r>
              <a:rPr lang="ru-RU" sz="1200" i="0" kern="1200" dirty="0" err="1" smtClean="0">
                <a:solidFill>
                  <a:schemeClr val="tx1"/>
                </a:solidFill>
                <a:effectLst/>
                <a:latin typeface="+mn-lt"/>
                <a:ea typeface="+mn-ea"/>
                <a:cs typeface="+mn-cs"/>
              </a:rPr>
              <a:t>одинединственный</a:t>
            </a:r>
            <a:r>
              <a:rPr lang="ru-RU" sz="1200" i="0" kern="1200" dirty="0" smtClean="0">
                <a:solidFill>
                  <a:schemeClr val="tx1"/>
                </a:solidFill>
                <a:effectLst/>
                <a:latin typeface="+mn-lt"/>
                <a:ea typeface="+mn-ea"/>
                <a:cs typeface="+mn-cs"/>
              </a:rPr>
              <a:t> буфер. Когда производитель заполняет буфер, то перед тем как произвести следующую запись, он должен ждать, пока потребитель не опустошит этот буфер. Точно так же, когда потребитель извлечет запись, он должен ждать, пока производитель не произведет другую запись. При всей своей предельной простоте этот пример иллюстрирует работу основного механизма. Оператор, приостанавливающий работу потока, прежде</a:t>
            </a:r>
            <a:br>
              <a:rPr lang="ru-RU" sz="1200" i="0" kern="1200" dirty="0" smtClean="0">
                <a:solidFill>
                  <a:schemeClr val="tx1"/>
                </a:solidFill>
                <a:effectLst/>
                <a:latin typeface="+mn-lt"/>
                <a:ea typeface="+mn-ea"/>
                <a:cs typeface="+mn-cs"/>
              </a:rPr>
            </a:br>
            <a:endParaRPr lang="ru-RU" dirty="0"/>
          </a:p>
        </p:txBody>
      </p:sp>
      <p:sp>
        <p:nvSpPr>
          <p:cNvPr id="4" name="Номер слайда 3"/>
          <p:cNvSpPr>
            <a:spLocks noGrp="1"/>
          </p:cNvSpPr>
          <p:nvPr>
            <p:ph type="sldNum" sz="quarter" idx="10"/>
          </p:nvPr>
        </p:nvSpPr>
        <p:spPr/>
        <p:txBody>
          <a:bodyPr/>
          <a:lstStyle/>
          <a:p>
            <a:fld id="{9568BE91-F7A5-49EC-9D69-D1F6555A3464}" type="slidenum">
              <a:rPr lang="ru-RU" smtClean="0"/>
              <a:t>17</a:t>
            </a:fld>
            <a:endParaRPr lang="ru-RU"/>
          </a:p>
        </p:txBody>
      </p:sp>
    </p:spTree>
    <p:extLst>
      <p:ext uri="{BB962C8B-B14F-4D97-AF65-F5344CB8AC3E}">
        <p14:creationId xmlns:p14="http://schemas.microsoft.com/office/powerpoint/2010/main" val="80091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Почтовые</a:t>
            </a:r>
            <a:r>
              <a:rPr lang="ru-RU" baseline="0" dirty="0" smtClean="0"/>
              <a:t> ящики, </a:t>
            </a:r>
            <a:r>
              <a:rPr lang="en-US" baseline="0" dirty="0" smtClean="0"/>
              <a:t>MPI, message queue</a:t>
            </a:r>
            <a:endParaRPr lang="ru-RU" dirty="0"/>
          </a:p>
        </p:txBody>
      </p:sp>
      <p:sp>
        <p:nvSpPr>
          <p:cNvPr id="4" name="Номер слайда 3"/>
          <p:cNvSpPr>
            <a:spLocks noGrp="1"/>
          </p:cNvSpPr>
          <p:nvPr>
            <p:ph type="sldNum" sz="quarter" idx="10"/>
          </p:nvPr>
        </p:nvSpPr>
        <p:spPr/>
        <p:txBody>
          <a:bodyPr/>
          <a:lstStyle/>
          <a:p>
            <a:fld id="{9568BE91-F7A5-49EC-9D69-D1F6555A3464}" type="slidenum">
              <a:rPr lang="ru-RU" smtClean="0"/>
              <a:t>18</a:t>
            </a:fld>
            <a:endParaRPr lang="ru-RU"/>
          </a:p>
        </p:txBody>
      </p:sp>
    </p:spTree>
    <p:extLst>
      <p:ext uri="{BB962C8B-B14F-4D97-AF65-F5344CB8AC3E}">
        <p14:creationId xmlns:p14="http://schemas.microsoft.com/office/powerpoint/2010/main" val="129244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fld id="{90647C8B-BEE5-42B7-8316-342C142393AC}" type="datetimeFigureOut">
              <a:rPr lang="ru-RU" smtClean="0"/>
              <a:t>31.10.2016</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207658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90647C8B-BEE5-42B7-8316-342C142393AC}" type="datetimeFigureOut">
              <a:rPr lang="ru-RU" smtClean="0"/>
              <a:t>31.10.2016</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11176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90647C8B-BEE5-42B7-8316-342C142393AC}" type="datetimeFigureOut">
              <a:rPr lang="ru-RU" smtClean="0"/>
              <a:t>31.10.2016</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204560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90647C8B-BEE5-42B7-8316-342C142393AC}" type="datetimeFigureOut">
              <a:rPr lang="ru-RU" smtClean="0"/>
              <a:t>31.10.2016</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122243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fld id="{90647C8B-BEE5-42B7-8316-342C142393AC}" type="datetimeFigureOut">
              <a:rPr lang="ru-RU" smtClean="0"/>
              <a:t>31.10.2016</a:t>
            </a:fld>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3695192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fld id="{90647C8B-BEE5-42B7-8316-342C142393AC}" type="datetimeFigureOut">
              <a:rPr lang="ru-RU" smtClean="0"/>
              <a:t>31.10.2016</a:t>
            </a:fld>
            <a:endParaRPr lang="ru-RU"/>
          </a:p>
        </p:txBody>
      </p:sp>
      <p:sp>
        <p:nvSpPr>
          <p:cNvPr id="6" name="Нижний колонтитул 4"/>
          <p:cNvSpPr>
            <a:spLocks noGrp="1"/>
          </p:cNvSpPr>
          <p:nvPr>
            <p:ph type="ftr" sz="quarter" idx="11"/>
          </p:nvPr>
        </p:nvSpPr>
        <p:spPr/>
        <p:txBody>
          <a:bodyPr/>
          <a:lstStyle>
            <a:lvl1pPr>
              <a:defRPr/>
            </a:lvl1pPr>
          </a:lstStyle>
          <a:p>
            <a:endParaRPr lang="ru-RU"/>
          </a:p>
        </p:txBody>
      </p:sp>
      <p:sp>
        <p:nvSpPr>
          <p:cNvPr id="7"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278892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fld id="{90647C8B-BEE5-42B7-8316-342C142393AC}" type="datetimeFigureOut">
              <a:rPr lang="ru-RU" smtClean="0"/>
              <a:t>31.10.2016</a:t>
            </a:fld>
            <a:endParaRPr lang="ru-RU"/>
          </a:p>
        </p:txBody>
      </p:sp>
      <p:sp>
        <p:nvSpPr>
          <p:cNvPr id="8" name="Нижний колонтитул 4"/>
          <p:cNvSpPr>
            <a:spLocks noGrp="1"/>
          </p:cNvSpPr>
          <p:nvPr>
            <p:ph type="ftr" sz="quarter" idx="11"/>
          </p:nvPr>
        </p:nvSpPr>
        <p:spPr/>
        <p:txBody>
          <a:bodyPr/>
          <a:lstStyle>
            <a:lvl1pPr>
              <a:defRPr/>
            </a:lvl1pPr>
          </a:lstStyle>
          <a:p>
            <a:endParaRPr lang="ru-RU"/>
          </a:p>
        </p:txBody>
      </p:sp>
      <p:sp>
        <p:nvSpPr>
          <p:cNvPr id="9"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3401500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fld id="{90647C8B-BEE5-42B7-8316-342C142393AC}" type="datetimeFigureOut">
              <a:rPr lang="ru-RU" smtClean="0"/>
              <a:t>31.10.2016</a:t>
            </a:fld>
            <a:endParaRPr lang="ru-RU"/>
          </a:p>
        </p:txBody>
      </p:sp>
      <p:sp>
        <p:nvSpPr>
          <p:cNvPr id="4" name="Нижний колонтитул 4"/>
          <p:cNvSpPr>
            <a:spLocks noGrp="1"/>
          </p:cNvSpPr>
          <p:nvPr>
            <p:ph type="ftr" sz="quarter" idx="11"/>
          </p:nvPr>
        </p:nvSpPr>
        <p:spPr/>
        <p:txBody>
          <a:bodyPr/>
          <a:lstStyle>
            <a:lvl1pPr>
              <a:defRPr/>
            </a:lvl1pPr>
          </a:lstStyle>
          <a:p>
            <a:endParaRPr lang="ru-RU"/>
          </a:p>
        </p:txBody>
      </p:sp>
      <p:sp>
        <p:nvSpPr>
          <p:cNvPr id="5"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146438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fld id="{90647C8B-BEE5-42B7-8316-342C142393AC}" type="datetimeFigureOut">
              <a:rPr lang="ru-RU" smtClean="0"/>
              <a:t>31.10.2016</a:t>
            </a:fld>
            <a:endParaRPr lang="ru-RU"/>
          </a:p>
        </p:txBody>
      </p:sp>
      <p:sp>
        <p:nvSpPr>
          <p:cNvPr id="3" name="Нижний колонтитул 4"/>
          <p:cNvSpPr>
            <a:spLocks noGrp="1"/>
          </p:cNvSpPr>
          <p:nvPr>
            <p:ph type="ftr" sz="quarter" idx="11"/>
          </p:nvPr>
        </p:nvSpPr>
        <p:spPr/>
        <p:txBody>
          <a:bodyPr/>
          <a:lstStyle>
            <a:lvl1pPr>
              <a:defRPr/>
            </a:lvl1pPr>
          </a:lstStyle>
          <a:p>
            <a:endParaRPr lang="ru-RU"/>
          </a:p>
        </p:txBody>
      </p:sp>
      <p:sp>
        <p:nvSpPr>
          <p:cNvPr id="4"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311890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fld id="{90647C8B-BEE5-42B7-8316-342C142393AC}" type="datetimeFigureOut">
              <a:rPr lang="ru-RU" smtClean="0"/>
              <a:t>31.10.2016</a:t>
            </a:fld>
            <a:endParaRPr lang="ru-RU"/>
          </a:p>
        </p:txBody>
      </p:sp>
      <p:sp>
        <p:nvSpPr>
          <p:cNvPr id="6" name="Нижний колонтитул 4"/>
          <p:cNvSpPr>
            <a:spLocks noGrp="1"/>
          </p:cNvSpPr>
          <p:nvPr>
            <p:ph type="ftr" sz="quarter" idx="11"/>
          </p:nvPr>
        </p:nvSpPr>
        <p:spPr/>
        <p:txBody>
          <a:bodyPr/>
          <a:lstStyle>
            <a:lvl1pPr>
              <a:defRPr/>
            </a:lvl1pPr>
          </a:lstStyle>
          <a:p>
            <a:endParaRPr lang="ru-RU"/>
          </a:p>
        </p:txBody>
      </p:sp>
      <p:sp>
        <p:nvSpPr>
          <p:cNvPr id="7"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1586442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fld id="{90647C8B-BEE5-42B7-8316-342C142393AC}" type="datetimeFigureOut">
              <a:rPr lang="ru-RU" smtClean="0"/>
              <a:t>31.10.2016</a:t>
            </a:fld>
            <a:endParaRPr lang="ru-RU"/>
          </a:p>
        </p:txBody>
      </p:sp>
      <p:sp>
        <p:nvSpPr>
          <p:cNvPr id="6" name="Нижний колонтитул 4"/>
          <p:cNvSpPr>
            <a:spLocks noGrp="1"/>
          </p:cNvSpPr>
          <p:nvPr>
            <p:ph type="ftr" sz="quarter" idx="11"/>
          </p:nvPr>
        </p:nvSpPr>
        <p:spPr/>
        <p:txBody>
          <a:bodyPr/>
          <a:lstStyle>
            <a:lvl1pPr>
              <a:defRPr/>
            </a:lvl1pPr>
          </a:lstStyle>
          <a:p>
            <a:endParaRPr lang="ru-RU"/>
          </a:p>
        </p:txBody>
      </p:sp>
      <p:sp>
        <p:nvSpPr>
          <p:cNvPr id="7" name="Номер слайда 5"/>
          <p:cNvSpPr>
            <a:spLocks noGrp="1"/>
          </p:cNvSpPr>
          <p:nvPr>
            <p:ph type="sldNum" sz="quarter" idx="12"/>
          </p:nvPr>
        </p:nvSpPr>
        <p:spPr/>
        <p:txBody>
          <a:bodyPr/>
          <a:lstStyle>
            <a:lvl1pPr>
              <a:defRPr/>
            </a:lvl1pPr>
          </a:lstStyle>
          <a:p>
            <a:fld id="{0B142ECF-C1FB-4007-BA2C-C8FB8B030FD2}" type="slidenum">
              <a:rPr lang="ru-RU" smtClean="0"/>
              <a:t>‹#›</a:t>
            </a:fld>
            <a:endParaRPr lang="ru-RU"/>
          </a:p>
        </p:txBody>
      </p:sp>
    </p:spTree>
    <p:extLst>
      <p:ext uri="{BB962C8B-B14F-4D97-AF65-F5344CB8AC3E}">
        <p14:creationId xmlns:p14="http://schemas.microsoft.com/office/powerpoint/2010/main" val="14886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609600" y="5715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Текст 2"/>
          <p:cNvSpPr>
            <a:spLocks noGrp="1"/>
          </p:cNvSpPr>
          <p:nvPr>
            <p:ph type="body" idx="1"/>
          </p:nvPr>
        </p:nvSpPr>
        <p:spPr bwMode="auto">
          <a:xfrm>
            <a:off x="609600" y="1857376"/>
            <a:ext cx="109728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90647C8B-BEE5-42B7-8316-342C142393AC}" type="datetimeFigureOut">
              <a:rPr lang="ru-RU" smtClean="0"/>
              <a:t>31.10.2016</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0B142ECF-C1FB-4007-BA2C-C8FB8B030FD2}" type="slidenum">
              <a:rPr lang="ru-RU" smtClean="0"/>
              <a:t>‹#›</a:t>
            </a:fld>
            <a:endParaRPr lang="ru-RU"/>
          </a:p>
        </p:txBody>
      </p:sp>
      <p:pic>
        <p:nvPicPr>
          <p:cNvPr id="103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
            <a:ext cx="12192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8059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t>Межпроцессорное взаимодействие (</a:t>
            </a:r>
            <a:r>
              <a:rPr lang="en-US" dirty="0" err="1" smtClean="0"/>
              <a:t>ipc</a:t>
            </a:r>
            <a:r>
              <a:rPr lang="ru-RU" dirty="0" smtClean="0"/>
              <a:t>)</a:t>
            </a:r>
            <a:endParaRPr lang="ru-RU" dirty="0"/>
          </a:p>
        </p:txBody>
      </p:sp>
      <p:sp>
        <p:nvSpPr>
          <p:cNvPr id="4" name="Текст 3"/>
          <p:cNvSpPr>
            <a:spLocks noGrp="1"/>
          </p:cNvSpPr>
          <p:nvPr>
            <p:ph type="body" idx="1"/>
          </p:nvPr>
        </p:nvSpPr>
        <p:spPr/>
        <p:txBody>
          <a:bodyPr/>
          <a:lstStyle/>
          <a:p>
            <a:r>
              <a:rPr lang="ru-RU" dirty="0"/>
              <a:t>ОПЕРАЦИОННЫЕ СИСТЕМЫ И ОБОЛОЧКИ</a:t>
            </a:r>
          </a:p>
        </p:txBody>
      </p:sp>
    </p:spTree>
    <p:extLst>
      <p:ext uri="{BB962C8B-B14F-4D97-AF65-F5344CB8AC3E}">
        <p14:creationId xmlns:p14="http://schemas.microsoft.com/office/powerpoint/2010/main" val="674696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Приостановка и активизация</a:t>
            </a:r>
          </a:p>
        </p:txBody>
      </p:sp>
      <p:pic>
        <p:nvPicPr>
          <p:cNvPr id="6" name="Объект 5"/>
          <p:cNvPicPr>
            <a:picLocks noGrp="1" noChangeAspect="1"/>
          </p:cNvPicPr>
          <p:nvPr>
            <p:ph sz="half" idx="1"/>
          </p:nvPr>
        </p:nvPicPr>
        <p:blipFill>
          <a:blip r:embed="rId3"/>
          <a:stretch>
            <a:fillRect/>
          </a:stretch>
        </p:blipFill>
        <p:spPr>
          <a:xfrm>
            <a:off x="1254125" y="2482056"/>
            <a:ext cx="4210050" cy="3943350"/>
          </a:xfrm>
          <a:prstGeom prst="rect">
            <a:avLst/>
          </a:prstGeom>
        </p:spPr>
      </p:pic>
      <p:pic>
        <p:nvPicPr>
          <p:cNvPr id="7" name="Объект 6"/>
          <p:cNvPicPr>
            <a:picLocks noGrp="1" noChangeAspect="1"/>
          </p:cNvPicPr>
          <p:nvPr>
            <p:ph sz="half" idx="2"/>
          </p:nvPr>
        </p:nvPicPr>
        <p:blipFill>
          <a:blip r:embed="rId4"/>
          <a:stretch>
            <a:fillRect/>
          </a:stretch>
        </p:blipFill>
        <p:spPr>
          <a:xfrm>
            <a:off x="6334126" y="3239228"/>
            <a:ext cx="4703762" cy="3014728"/>
          </a:xfrm>
          <a:prstGeom prst="rect">
            <a:avLst/>
          </a:prstGeom>
        </p:spPr>
      </p:pic>
      <p:sp>
        <p:nvSpPr>
          <p:cNvPr id="8" name="Прямоугольник 7"/>
          <p:cNvSpPr/>
          <p:nvPr/>
        </p:nvSpPr>
        <p:spPr>
          <a:xfrm>
            <a:off x="3236470" y="1775112"/>
            <a:ext cx="6836872" cy="646331"/>
          </a:xfrm>
          <a:prstGeom prst="rect">
            <a:avLst/>
          </a:prstGeom>
        </p:spPr>
        <p:txBody>
          <a:bodyPr wrap="none">
            <a:spAutoFit/>
          </a:bodyPr>
          <a:lstStyle/>
          <a:p>
            <a:r>
              <a:rPr lang="ru-RU" dirty="0" smtClean="0"/>
              <a:t>Используем </a:t>
            </a:r>
            <a:r>
              <a:rPr lang="en-US" dirty="0" smtClean="0"/>
              <a:t>sleep() – </a:t>
            </a:r>
            <a:r>
              <a:rPr lang="ru-RU" dirty="0" smtClean="0"/>
              <a:t>процесс не активен и</a:t>
            </a:r>
            <a:endParaRPr lang="ru-RU" dirty="0"/>
          </a:p>
          <a:p>
            <a:r>
              <a:rPr lang="en-US" dirty="0" smtClean="0"/>
              <a:t>wakeup() </a:t>
            </a:r>
            <a:r>
              <a:rPr lang="ru-RU" dirty="0" smtClean="0"/>
              <a:t>– разбудить процесс после выхода из критической секции</a:t>
            </a:r>
            <a:endParaRPr lang="ru-RU" dirty="0"/>
          </a:p>
        </p:txBody>
      </p:sp>
    </p:spTree>
    <p:extLst>
      <p:ext uri="{BB962C8B-B14F-4D97-AF65-F5344CB8AC3E}">
        <p14:creationId xmlns:p14="http://schemas.microsoft.com/office/powerpoint/2010/main" val="2213615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Семафоры</a:t>
            </a:r>
            <a:endParaRPr lang="ru-RU" dirty="0"/>
          </a:p>
        </p:txBody>
      </p:sp>
      <p:sp>
        <p:nvSpPr>
          <p:cNvPr id="6" name="Объект 5"/>
          <p:cNvSpPr>
            <a:spLocks noGrp="1"/>
          </p:cNvSpPr>
          <p:nvPr>
            <p:ph idx="1"/>
          </p:nvPr>
        </p:nvSpPr>
        <p:spPr/>
        <p:txBody>
          <a:bodyPr/>
          <a:lstStyle/>
          <a:p>
            <a:r>
              <a:rPr lang="ru-RU" dirty="0" smtClean="0"/>
              <a:t>Синхронизация, не требующая активного ожидания</a:t>
            </a:r>
          </a:p>
          <a:p>
            <a:r>
              <a:rPr lang="ru-RU" dirty="0" smtClean="0"/>
              <a:t>Семафор – это системный объект, которые ассоциируется с очередью ожидания:</a:t>
            </a:r>
          </a:p>
          <a:p>
            <a:pPr lvl="1"/>
            <a:r>
              <a:rPr lang="ru-RU" dirty="0" smtClean="0"/>
              <a:t>Значение</a:t>
            </a:r>
          </a:p>
          <a:p>
            <a:pPr lvl="1"/>
            <a:r>
              <a:rPr lang="ru-RU" dirty="0" smtClean="0"/>
              <a:t>Указатель на следующую запись в очереди</a:t>
            </a:r>
          </a:p>
          <a:p>
            <a:r>
              <a:rPr lang="ru-RU" dirty="0" smtClean="0"/>
              <a:t>Две операции для работы с семафорами: </a:t>
            </a:r>
            <a:r>
              <a:rPr lang="en-US" dirty="0" smtClean="0"/>
              <a:t>wait() </a:t>
            </a:r>
            <a:r>
              <a:rPr lang="ru-RU" dirty="0" smtClean="0"/>
              <a:t>и </a:t>
            </a:r>
            <a:r>
              <a:rPr lang="en-US" dirty="0" smtClean="0"/>
              <a:t>signal() – </a:t>
            </a:r>
            <a:r>
              <a:rPr lang="ru-RU" dirty="0" smtClean="0"/>
              <a:t>добавляет и удаляет вызывающий процесс из очереди</a:t>
            </a:r>
          </a:p>
          <a:p>
            <a:pPr lvl="1"/>
            <a:endParaRPr lang="ru-RU" dirty="0"/>
          </a:p>
        </p:txBody>
      </p:sp>
    </p:spTree>
    <p:extLst>
      <p:ext uri="{BB962C8B-B14F-4D97-AF65-F5344CB8AC3E}">
        <p14:creationId xmlns:p14="http://schemas.microsoft.com/office/powerpoint/2010/main" val="2811220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Решение задачи и-п</a:t>
            </a:r>
            <a:endParaRPr lang="ru-RU" dirty="0"/>
          </a:p>
        </p:txBody>
      </p:sp>
      <p:pic>
        <p:nvPicPr>
          <p:cNvPr id="4" name="Объект 3"/>
          <p:cNvPicPr>
            <a:picLocks noGrp="1" noChangeAspect="1"/>
          </p:cNvPicPr>
          <p:nvPr>
            <p:ph idx="1"/>
          </p:nvPr>
        </p:nvPicPr>
        <p:blipFill>
          <a:blip r:embed="rId2"/>
          <a:stretch>
            <a:fillRect/>
          </a:stretch>
        </p:blipFill>
        <p:spPr>
          <a:xfrm>
            <a:off x="1871141" y="1781175"/>
            <a:ext cx="2601367" cy="4429125"/>
          </a:xfrm>
          <a:prstGeom prst="rect">
            <a:avLst/>
          </a:prstGeom>
        </p:spPr>
      </p:pic>
      <p:pic>
        <p:nvPicPr>
          <p:cNvPr id="5" name="Рисунок 4"/>
          <p:cNvPicPr>
            <a:picLocks noChangeAspect="1"/>
          </p:cNvPicPr>
          <p:nvPr/>
        </p:nvPicPr>
        <p:blipFill>
          <a:blip r:embed="rId3"/>
          <a:stretch>
            <a:fillRect/>
          </a:stretch>
        </p:blipFill>
        <p:spPr>
          <a:xfrm>
            <a:off x="5848350" y="2647950"/>
            <a:ext cx="2876550" cy="3495675"/>
          </a:xfrm>
          <a:prstGeom prst="rect">
            <a:avLst/>
          </a:prstGeom>
        </p:spPr>
      </p:pic>
    </p:spTree>
    <p:extLst>
      <p:ext uri="{BB962C8B-B14F-4D97-AF65-F5344CB8AC3E}">
        <p14:creationId xmlns:p14="http://schemas.microsoft.com/office/powerpoint/2010/main" val="1263468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Семафоры как инструмент общей синхронизации</a:t>
            </a:r>
            <a:endParaRPr lang="ru-RU" dirty="0"/>
          </a:p>
        </p:txBody>
      </p:sp>
      <p:sp>
        <p:nvSpPr>
          <p:cNvPr id="6" name="Объект 5"/>
          <p:cNvSpPr>
            <a:spLocks noGrp="1"/>
          </p:cNvSpPr>
          <p:nvPr>
            <p:ph idx="1"/>
          </p:nvPr>
        </p:nvSpPr>
        <p:spPr/>
        <p:txBody>
          <a:bodyPr/>
          <a:lstStyle/>
          <a:p>
            <a:r>
              <a:rPr lang="ru-RU" dirty="0" err="1" smtClean="0"/>
              <a:t>Мьютексы</a:t>
            </a:r>
            <a:r>
              <a:rPr lang="ru-RU" dirty="0" smtClean="0"/>
              <a:t> - </a:t>
            </a:r>
            <a:r>
              <a:rPr lang="ru-RU" dirty="0">
                <a:solidFill>
                  <a:srgbClr val="231F20"/>
                </a:solidFill>
                <a:latin typeface="PetersburgC"/>
              </a:rPr>
              <a:t>это совместно используемая переменная, которая может находиться в одном из двух состояний: заблокированном или </a:t>
            </a:r>
            <a:r>
              <a:rPr lang="ru-RU" dirty="0" err="1" smtClean="0">
                <a:solidFill>
                  <a:srgbClr val="231F20"/>
                </a:solidFill>
                <a:latin typeface="PetersburgC"/>
              </a:rPr>
              <a:t>незаблокированно</a:t>
            </a:r>
            <a:endParaRPr lang="ru-RU" dirty="0"/>
          </a:p>
        </p:txBody>
      </p:sp>
    </p:spTree>
    <p:extLst>
      <p:ext uri="{BB962C8B-B14F-4D97-AF65-F5344CB8AC3E}">
        <p14:creationId xmlns:p14="http://schemas.microsoft.com/office/powerpoint/2010/main" val="3257819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smtClean="0"/>
              <a:t>Deadlock</a:t>
            </a:r>
            <a:r>
              <a:rPr lang="ru-RU" dirty="0" smtClean="0"/>
              <a:t> и </a:t>
            </a:r>
            <a:r>
              <a:rPr lang="en-US" dirty="0" smtClean="0"/>
              <a:t>Starvation (</a:t>
            </a:r>
            <a:r>
              <a:rPr lang="ru-RU" dirty="0" smtClean="0"/>
              <a:t>голод</a:t>
            </a:r>
            <a:r>
              <a:rPr lang="en-US" dirty="0" smtClean="0"/>
              <a:t>)</a:t>
            </a:r>
            <a:endParaRPr lang="ru-RU" dirty="0"/>
          </a:p>
        </p:txBody>
      </p:sp>
      <p:sp>
        <p:nvSpPr>
          <p:cNvPr id="6" name="Объект 5"/>
          <p:cNvSpPr>
            <a:spLocks noGrp="1"/>
          </p:cNvSpPr>
          <p:nvPr>
            <p:ph idx="1"/>
          </p:nvPr>
        </p:nvSpPr>
        <p:spPr/>
        <p:txBody>
          <a:bodyPr/>
          <a:lstStyle/>
          <a:p>
            <a:r>
              <a:rPr lang="en-US" dirty="0" smtClean="0"/>
              <a:t>Deadlock - </a:t>
            </a:r>
            <a:r>
              <a:rPr lang="ru-RU" dirty="0" smtClean="0"/>
              <a:t>Взаимное ожидание освобождения ресурсов</a:t>
            </a:r>
            <a:endParaRPr lang="en-US" dirty="0" smtClean="0"/>
          </a:p>
          <a:p>
            <a:r>
              <a:rPr lang="ru-RU" dirty="0" smtClean="0"/>
              <a:t>Голодание – бесконечная блокировка процесса (никогда не вернется из очереди  семафора)</a:t>
            </a:r>
          </a:p>
        </p:txBody>
      </p:sp>
      <p:pic>
        <p:nvPicPr>
          <p:cNvPr id="3" name="Рисунок 2"/>
          <p:cNvPicPr>
            <a:picLocks noChangeAspect="1"/>
          </p:cNvPicPr>
          <p:nvPr/>
        </p:nvPicPr>
        <p:blipFill>
          <a:blip r:embed="rId2"/>
          <a:stretch>
            <a:fillRect/>
          </a:stretch>
        </p:blipFill>
        <p:spPr>
          <a:xfrm>
            <a:off x="1766887" y="3486151"/>
            <a:ext cx="8658225" cy="3076575"/>
          </a:xfrm>
          <a:prstGeom prst="rect">
            <a:avLst/>
          </a:prstGeom>
        </p:spPr>
      </p:pic>
    </p:spTree>
    <p:extLst>
      <p:ext uri="{BB962C8B-B14F-4D97-AF65-F5344CB8AC3E}">
        <p14:creationId xmlns:p14="http://schemas.microsoft.com/office/powerpoint/2010/main" val="4209111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Синхронизация путем сотрудничества</a:t>
            </a:r>
            <a:endParaRPr lang="ru-RU" dirty="0"/>
          </a:p>
        </p:txBody>
      </p:sp>
      <p:pic>
        <p:nvPicPr>
          <p:cNvPr id="9" name="Объект 8"/>
          <p:cNvPicPr>
            <a:picLocks noGrp="1" noChangeAspect="1"/>
          </p:cNvPicPr>
          <p:nvPr>
            <p:ph idx="1"/>
          </p:nvPr>
        </p:nvPicPr>
        <p:blipFill>
          <a:blip r:embed="rId3"/>
          <a:stretch>
            <a:fillRect/>
          </a:stretch>
        </p:blipFill>
        <p:spPr>
          <a:xfrm>
            <a:off x="1098210" y="1609726"/>
            <a:ext cx="9446631" cy="5048250"/>
          </a:xfrm>
          <a:prstGeom prst="rect">
            <a:avLst/>
          </a:prstGeom>
        </p:spPr>
      </p:pic>
    </p:spTree>
    <p:extLst>
      <p:ext uri="{BB962C8B-B14F-4D97-AF65-F5344CB8AC3E}">
        <p14:creationId xmlns:p14="http://schemas.microsoft.com/office/powerpoint/2010/main" val="3981290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Синхронизация путем сотрудничества</a:t>
            </a:r>
            <a:endParaRPr lang="ru-RU" dirty="0"/>
          </a:p>
        </p:txBody>
      </p:sp>
      <p:pic>
        <p:nvPicPr>
          <p:cNvPr id="9" name="Объект 8"/>
          <p:cNvPicPr>
            <a:picLocks noGrp="1" noChangeAspect="1"/>
          </p:cNvPicPr>
          <p:nvPr>
            <p:ph idx="1"/>
          </p:nvPr>
        </p:nvPicPr>
        <p:blipFill>
          <a:blip r:embed="rId3"/>
          <a:stretch>
            <a:fillRect/>
          </a:stretch>
        </p:blipFill>
        <p:spPr>
          <a:xfrm>
            <a:off x="1395412" y="2466975"/>
            <a:ext cx="9401175" cy="3209925"/>
          </a:xfrm>
          <a:prstGeom prst="rect">
            <a:avLst/>
          </a:prstGeom>
        </p:spPr>
      </p:pic>
    </p:spTree>
    <p:extLst>
      <p:ext uri="{BB962C8B-B14F-4D97-AF65-F5344CB8AC3E}">
        <p14:creationId xmlns:p14="http://schemas.microsoft.com/office/powerpoint/2010/main" val="2558679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Синхронизация путем сотрудничества</a:t>
            </a:r>
            <a:endParaRPr lang="ru-RU" dirty="0"/>
          </a:p>
        </p:txBody>
      </p:sp>
      <p:sp>
        <p:nvSpPr>
          <p:cNvPr id="3" name="Объект 2"/>
          <p:cNvSpPr>
            <a:spLocks noGrp="1"/>
          </p:cNvSpPr>
          <p:nvPr>
            <p:ph idx="1"/>
          </p:nvPr>
        </p:nvSpPr>
        <p:spPr/>
        <p:txBody>
          <a:bodyPr/>
          <a:lstStyle/>
          <a:p>
            <a:endParaRPr lang="ru-RU" dirty="0"/>
          </a:p>
        </p:txBody>
      </p:sp>
      <p:grpSp>
        <p:nvGrpSpPr>
          <p:cNvPr id="11" name="Группа 10"/>
          <p:cNvGrpSpPr/>
          <p:nvPr/>
        </p:nvGrpSpPr>
        <p:grpSpPr>
          <a:xfrm>
            <a:off x="609600" y="1857376"/>
            <a:ext cx="4924425" cy="3810000"/>
            <a:chOff x="676275" y="2476501"/>
            <a:chExt cx="4924425" cy="3810000"/>
          </a:xfrm>
        </p:grpSpPr>
        <p:pic>
          <p:nvPicPr>
            <p:cNvPr id="12" name="Рисунок 11"/>
            <p:cNvPicPr>
              <a:picLocks noChangeAspect="1"/>
            </p:cNvPicPr>
            <p:nvPr/>
          </p:nvPicPr>
          <p:blipFill>
            <a:blip r:embed="rId3"/>
            <a:stretch>
              <a:fillRect/>
            </a:stretch>
          </p:blipFill>
          <p:spPr>
            <a:xfrm>
              <a:off x="676275" y="3200401"/>
              <a:ext cx="4924425" cy="3086100"/>
            </a:xfrm>
            <a:prstGeom prst="rect">
              <a:avLst/>
            </a:prstGeom>
          </p:spPr>
        </p:pic>
        <p:pic>
          <p:nvPicPr>
            <p:cNvPr id="13" name="Рисунок 12"/>
            <p:cNvPicPr>
              <a:picLocks noChangeAspect="1"/>
            </p:cNvPicPr>
            <p:nvPr/>
          </p:nvPicPr>
          <p:blipFill>
            <a:blip r:embed="rId4"/>
            <a:stretch>
              <a:fillRect/>
            </a:stretch>
          </p:blipFill>
          <p:spPr>
            <a:xfrm>
              <a:off x="676275" y="2476501"/>
              <a:ext cx="3819525" cy="723900"/>
            </a:xfrm>
            <a:prstGeom prst="rect">
              <a:avLst/>
            </a:prstGeom>
          </p:spPr>
        </p:pic>
      </p:grpSp>
    </p:spTree>
    <p:extLst>
      <p:ext uri="{BB962C8B-B14F-4D97-AF65-F5344CB8AC3E}">
        <p14:creationId xmlns:p14="http://schemas.microsoft.com/office/powerpoint/2010/main" val="2107223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Передача сообщений</a:t>
            </a:r>
            <a:endParaRPr lang="ru-RU" dirty="0"/>
          </a:p>
        </p:txBody>
      </p:sp>
      <p:sp>
        <p:nvSpPr>
          <p:cNvPr id="3" name="Объект 2"/>
          <p:cNvSpPr>
            <a:spLocks noGrp="1"/>
          </p:cNvSpPr>
          <p:nvPr>
            <p:ph idx="1"/>
          </p:nvPr>
        </p:nvSpPr>
        <p:spPr/>
        <p:txBody>
          <a:bodyPr/>
          <a:lstStyle/>
          <a:p>
            <a:r>
              <a:rPr lang="en-US" dirty="0" smtClean="0"/>
              <a:t>send(), receive()</a:t>
            </a:r>
          </a:p>
          <a:p>
            <a:endParaRPr lang="ru-RU" dirty="0"/>
          </a:p>
        </p:txBody>
      </p:sp>
      <p:pic>
        <p:nvPicPr>
          <p:cNvPr id="4" name="Рисунок 3"/>
          <p:cNvPicPr>
            <a:picLocks noChangeAspect="1"/>
          </p:cNvPicPr>
          <p:nvPr/>
        </p:nvPicPr>
        <p:blipFill>
          <a:blip r:embed="rId3"/>
          <a:stretch>
            <a:fillRect/>
          </a:stretch>
        </p:blipFill>
        <p:spPr>
          <a:xfrm>
            <a:off x="871537" y="2695575"/>
            <a:ext cx="3590925" cy="3924300"/>
          </a:xfrm>
          <a:prstGeom prst="rect">
            <a:avLst/>
          </a:prstGeom>
        </p:spPr>
      </p:pic>
      <p:grpSp>
        <p:nvGrpSpPr>
          <p:cNvPr id="7" name="Группа 6"/>
          <p:cNvGrpSpPr/>
          <p:nvPr/>
        </p:nvGrpSpPr>
        <p:grpSpPr>
          <a:xfrm>
            <a:off x="5553075" y="2724151"/>
            <a:ext cx="5695950" cy="3562350"/>
            <a:chOff x="5667375" y="2500312"/>
            <a:chExt cx="5695950" cy="3562350"/>
          </a:xfrm>
        </p:grpSpPr>
        <p:pic>
          <p:nvPicPr>
            <p:cNvPr id="5" name="Рисунок 4"/>
            <p:cNvPicPr>
              <a:picLocks noChangeAspect="1"/>
            </p:cNvPicPr>
            <p:nvPr/>
          </p:nvPicPr>
          <p:blipFill>
            <a:blip r:embed="rId4"/>
            <a:stretch>
              <a:fillRect/>
            </a:stretch>
          </p:blipFill>
          <p:spPr>
            <a:xfrm>
              <a:off x="5667375" y="2500312"/>
              <a:ext cx="5695950" cy="1819275"/>
            </a:xfrm>
            <a:prstGeom prst="rect">
              <a:avLst/>
            </a:prstGeom>
          </p:spPr>
        </p:pic>
        <p:pic>
          <p:nvPicPr>
            <p:cNvPr id="6" name="Рисунок 5"/>
            <p:cNvPicPr>
              <a:picLocks noChangeAspect="1"/>
            </p:cNvPicPr>
            <p:nvPr/>
          </p:nvPicPr>
          <p:blipFill>
            <a:blip r:embed="rId5"/>
            <a:stretch>
              <a:fillRect/>
            </a:stretch>
          </p:blipFill>
          <p:spPr>
            <a:xfrm>
              <a:off x="5753100" y="4319587"/>
              <a:ext cx="3505200" cy="1743075"/>
            </a:xfrm>
            <a:prstGeom prst="rect">
              <a:avLst/>
            </a:prstGeom>
          </p:spPr>
        </p:pic>
      </p:grpSp>
    </p:spTree>
    <p:extLst>
      <p:ext uri="{BB962C8B-B14F-4D97-AF65-F5344CB8AC3E}">
        <p14:creationId xmlns:p14="http://schemas.microsoft.com/office/powerpoint/2010/main" val="4241172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Классика</a:t>
            </a:r>
            <a:endParaRPr lang="ru-RU" dirty="0"/>
          </a:p>
        </p:txBody>
      </p:sp>
      <p:sp>
        <p:nvSpPr>
          <p:cNvPr id="3" name="Объект 2"/>
          <p:cNvSpPr>
            <a:spLocks noGrp="1"/>
          </p:cNvSpPr>
          <p:nvPr>
            <p:ph idx="1"/>
          </p:nvPr>
        </p:nvSpPr>
        <p:spPr>
          <a:xfrm>
            <a:off x="609600" y="1857376"/>
            <a:ext cx="6372225" cy="4429125"/>
          </a:xfrm>
        </p:spPr>
        <p:txBody>
          <a:bodyPr/>
          <a:lstStyle/>
          <a:p>
            <a:r>
              <a:rPr lang="ru-RU" dirty="0" smtClean="0"/>
              <a:t>Задача обедающих философов</a:t>
            </a:r>
            <a:endParaRPr lang="en-US" dirty="0" smtClean="0"/>
          </a:p>
          <a:p>
            <a:endParaRPr lang="en-US" dirty="0"/>
          </a:p>
          <a:p>
            <a:r>
              <a:rPr lang="en-US" dirty="0" smtClean="0"/>
              <a:t>5 </a:t>
            </a:r>
            <a:r>
              <a:rPr lang="ru-RU" dirty="0" smtClean="0"/>
              <a:t>философов сидят вокруг стола</a:t>
            </a:r>
            <a:r>
              <a:rPr lang="en-US" dirty="0" smtClean="0"/>
              <a:t>;</a:t>
            </a:r>
            <a:r>
              <a:rPr lang="ru-RU" dirty="0" smtClean="0"/>
              <a:t> либо едят, либо думают</a:t>
            </a:r>
          </a:p>
          <a:p>
            <a:r>
              <a:rPr lang="ru-RU" dirty="0" smtClean="0"/>
              <a:t>Едят они спагетти (обязательно нужны две вилки)</a:t>
            </a:r>
          </a:p>
          <a:p>
            <a:r>
              <a:rPr lang="ru-RU" dirty="0" smtClean="0"/>
              <a:t>Что случится, когда каждый из них возьмёт правую вилку?</a:t>
            </a:r>
            <a:endParaRPr lang="en-US" dirty="0" smtClean="0"/>
          </a:p>
        </p:txBody>
      </p:sp>
      <p:pic>
        <p:nvPicPr>
          <p:cNvPr id="4" name="Рисунок 3"/>
          <p:cNvPicPr>
            <a:picLocks noChangeAspect="1"/>
          </p:cNvPicPr>
          <p:nvPr/>
        </p:nvPicPr>
        <p:blipFill>
          <a:blip r:embed="rId2"/>
          <a:stretch>
            <a:fillRect/>
          </a:stretch>
        </p:blipFill>
        <p:spPr>
          <a:xfrm>
            <a:off x="7415212" y="2347913"/>
            <a:ext cx="3667125" cy="344805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Рукописный ввод 4"/>
              <p14:cNvContentPartPr/>
              <p14:nvPr/>
            </p14:nvContentPartPr>
            <p14:xfrm>
              <a:off x="8236080" y="2933640"/>
              <a:ext cx="2013120" cy="1987920"/>
            </p14:xfrm>
          </p:contentPart>
        </mc:Choice>
        <mc:Fallback>
          <p:pic>
            <p:nvPicPr>
              <p:cNvPr id="5" name="Рукописный ввод 4"/>
              <p:cNvPicPr/>
              <p:nvPr/>
            </p:nvPicPr>
            <p:blipFill>
              <a:blip r:embed="rId4"/>
              <a:stretch>
                <a:fillRect/>
              </a:stretch>
            </p:blipFill>
            <p:spPr>
              <a:xfrm>
                <a:off x="8226720" y="2924280"/>
                <a:ext cx="2031840" cy="2006640"/>
              </a:xfrm>
              <a:prstGeom prst="rect">
                <a:avLst/>
              </a:prstGeom>
            </p:spPr>
          </p:pic>
        </mc:Fallback>
      </mc:AlternateContent>
    </p:spTree>
    <p:extLst>
      <p:ext uri="{BB962C8B-B14F-4D97-AF65-F5344CB8AC3E}">
        <p14:creationId xmlns:p14="http://schemas.microsoft.com/office/powerpoint/2010/main" val="1202479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Agenda</a:t>
            </a:r>
            <a:endParaRPr lang="ru-RU" dirty="0"/>
          </a:p>
        </p:txBody>
      </p:sp>
      <p:sp>
        <p:nvSpPr>
          <p:cNvPr id="5" name="Объект 4"/>
          <p:cNvSpPr>
            <a:spLocks noGrp="1"/>
          </p:cNvSpPr>
          <p:nvPr>
            <p:ph idx="1"/>
          </p:nvPr>
        </p:nvSpPr>
        <p:spPr/>
        <p:txBody>
          <a:bodyPr/>
          <a:lstStyle/>
          <a:p>
            <a:r>
              <a:rPr lang="ru-RU" dirty="0" smtClean="0"/>
              <a:t>Зачем это нужно?</a:t>
            </a:r>
          </a:p>
          <a:p>
            <a:r>
              <a:rPr lang="ru-RU" dirty="0" smtClean="0"/>
              <a:t>Конкурентная синхронизация</a:t>
            </a:r>
          </a:p>
          <a:p>
            <a:r>
              <a:rPr lang="ru-RU" dirty="0" smtClean="0"/>
              <a:t>Способы синхронизации через сотрудничество</a:t>
            </a:r>
          </a:p>
          <a:p>
            <a:r>
              <a:rPr lang="ru-RU" dirty="0" smtClean="0"/>
              <a:t>Гармонически взаимодействующие процессы</a:t>
            </a:r>
          </a:p>
        </p:txBody>
      </p:sp>
    </p:spTree>
    <p:extLst>
      <p:ext uri="{BB962C8B-B14F-4D97-AF65-F5344CB8AC3E}">
        <p14:creationId xmlns:p14="http://schemas.microsoft.com/office/powerpoint/2010/main" val="1279377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IPC</a:t>
            </a:r>
            <a:endParaRPr lang="ru-RU" dirty="0"/>
          </a:p>
        </p:txBody>
      </p:sp>
      <p:sp>
        <p:nvSpPr>
          <p:cNvPr id="3" name="Объект 2"/>
          <p:cNvSpPr>
            <a:spLocks noGrp="1"/>
          </p:cNvSpPr>
          <p:nvPr>
            <p:ph idx="1"/>
          </p:nvPr>
        </p:nvSpPr>
        <p:spPr/>
        <p:txBody>
          <a:bodyPr/>
          <a:lstStyle/>
          <a:p>
            <a:r>
              <a:rPr lang="en-US" dirty="0" smtClean="0"/>
              <a:t>IPC – </a:t>
            </a:r>
            <a:r>
              <a:rPr lang="ru-RU" dirty="0" smtClean="0"/>
              <a:t>это механизм общения процессов между собой, а также синхронизации их действий</a:t>
            </a:r>
          </a:p>
          <a:p>
            <a:r>
              <a:rPr lang="ru-RU" dirty="0" smtClean="0"/>
              <a:t>Общение:</a:t>
            </a:r>
          </a:p>
          <a:p>
            <a:pPr lvl="1"/>
            <a:r>
              <a:rPr lang="en-US" dirty="0" smtClean="0"/>
              <a:t>Message queues</a:t>
            </a:r>
            <a:r>
              <a:rPr lang="ru-RU" dirty="0"/>
              <a:t> </a:t>
            </a:r>
            <a:r>
              <a:rPr lang="ru-RU" dirty="0" smtClean="0"/>
              <a:t>(трубы), </a:t>
            </a:r>
            <a:r>
              <a:rPr lang="ru-RU" dirty="0"/>
              <a:t>почтовые </a:t>
            </a:r>
            <a:r>
              <a:rPr lang="ru-RU" dirty="0" smtClean="0"/>
              <a:t>ящики</a:t>
            </a:r>
            <a:endParaRPr lang="ru-RU" dirty="0"/>
          </a:p>
          <a:p>
            <a:r>
              <a:rPr lang="ru-RU" dirty="0" smtClean="0"/>
              <a:t>Взаимодействие:</a:t>
            </a:r>
          </a:p>
          <a:p>
            <a:pPr lvl="1"/>
            <a:r>
              <a:rPr lang="ru-RU" dirty="0" smtClean="0"/>
              <a:t>Блокирующее (синхронное)</a:t>
            </a:r>
          </a:p>
          <a:p>
            <a:pPr lvl="1"/>
            <a:r>
              <a:rPr lang="ru-RU" dirty="0" smtClean="0"/>
              <a:t>Неблокирующее (асинхронное)</a:t>
            </a:r>
            <a:endParaRPr lang="en-US" dirty="0" smtClean="0"/>
          </a:p>
          <a:p>
            <a:pPr lvl="1"/>
            <a:endParaRPr lang="ru-RU" dirty="0" smtClean="0"/>
          </a:p>
          <a:p>
            <a:endParaRPr lang="ru-RU" dirty="0"/>
          </a:p>
        </p:txBody>
      </p:sp>
    </p:spTree>
    <p:extLst>
      <p:ext uri="{BB962C8B-B14F-4D97-AF65-F5344CB8AC3E}">
        <p14:creationId xmlns:p14="http://schemas.microsoft.com/office/powerpoint/2010/main" val="1363320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Зачем нужно </a:t>
            </a:r>
            <a:r>
              <a:rPr lang="en-US" dirty="0" smtClean="0"/>
              <a:t>IPC</a:t>
            </a:r>
            <a:endParaRPr lang="ru-RU" dirty="0"/>
          </a:p>
        </p:txBody>
      </p:sp>
      <p:pic>
        <p:nvPicPr>
          <p:cNvPr id="5" name="Объект 4"/>
          <p:cNvPicPr>
            <a:picLocks noGrp="1" noChangeAspect="1"/>
          </p:cNvPicPr>
          <p:nvPr>
            <p:ph idx="1"/>
          </p:nvPr>
        </p:nvPicPr>
        <p:blipFill>
          <a:blip r:embed="rId3"/>
          <a:stretch>
            <a:fillRect/>
          </a:stretch>
        </p:blipFill>
        <p:spPr>
          <a:xfrm>
            <a:off x="2624840" y="1714500"/>
            <a:ext cx="6370819" cy="4572000"/>
          </a:xfrm>
          <a:prstGeom prst="rect">
            <a:avLst/>
          </a:prstGeom>
        </p:spPr>
      </p:pic>
      <p:sp>
        <p:nvSpPr>
          <p:cNvPr id="6" name="Прямоугольник 5"/>
          <p:cNvSpPr/>
          <p:nvPr/>
        </p:nvSpPr>
        <p:spPr>
          <a:xfrm>
            <a:off x="1304125" y="2034659"/>
            <a:ext cx="2848775" cy="830997"/>
          </a:xfrm>
          <a:prstGeom prst="rect">
            <a:avLst/>
          </a:prstGeom>
        </p:spPr>
        <p:txBody>
          <a:bodyPr wrap="square">
            <a:spAutoFit/>
          </a:bodyPr>
          <a:lstStyle/>
          <a:p>
            <a:r>
              <a:rPr lang="ru-RU" sz="2400" dirty="0"/>
              <a:t>Состязательная ситуация</a:t>
            </a:r>
          </a:p>
        </p:txBody>
      </p:sp>
    </p:spTree>
    <p:extLst>
      <p:ext uri="{BB962C8B-B14F-4D97-AF65-F5344CB8AC3E}">
        <p14:creationId xmlns:p14="http://schemas.microsoft.com/office/powerpoint/2010/main" val="131551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Конкурентная синхронизация</a:t>
            </a:r>
            <a:endParaRPr lang="ru-RU" dirty="0"/>
          </a:p>
        </p:txBody>
      </p:sp>
      <p:sp>
        <p:nvSpPr>
          <p:cNvPr id="3" name="Объект 2"/>
          <p:cNvSpPr>
            <a:spLocks noGrp="1"/>
          </p:cNvSpPr>
          <p:nvPr>
            <p:ph idx="1"/>
          </p:nvPr>
        </p:nvSpPr>
        <p:spPr/>
        <p:txBody>
          <a:bodyPr/>
          <a:lstStyle/>
          <a:p>
            <a:r>
              <a:rPr lang="ru-RU" dirty="0" smtClean="0"/>
              <a:t>Взаимное исключение:</a:t>
            </a:r>
          </a:p>
          <a:p>
            <a:pPr lvl="1"/>
            <a:r>
              <a:rPr lang="ru-RU" dirty="0" smtClean="0"/>
              <a:t>Критическая область</a:t>
            </a:r>
          </a:p>
          <a:p>
            <a:pPr marL="0" indent="0">
              <a:buNone/>
            </a:pPr>
            <a:r>
              <a:rPr lang="ru-RU" dirty="0"/>
              <a:t>с</a:t>
            </a:r>
            <a:r>
              <a:rPr lang="ru-RU" dirty="0" smtClean="0"/>
              <a:t> активным ожиданием:</a:t>
            </a:r>
            <a:endParaRPr lang="en-US" dirty="0" smtClean="0"/>
          </a:p>
          <a:p>
            <a:pPr lvl="1"/>
            <a:r>
              <a:rPr lang="ru-RU" dirty="0" smtClean="0"/>
              <a:t>Алгоритм </a:t>
            </a:r>
            <a:r>
              <a:rPr lang="ru-RU" dirty="0" err="1" smtClean="0"/>
              <a:t>Петерсона</a:t>
            </a:r>
            <a:endParaRPr lang="ru-RU" dirty="0" smtClean="0"/>
          </a:p>
          <a:p>
            <a:pPr lvl="1"/>
            <a:r>
              <a:rPr lang="ru-RU" dirty="0" smtClean="0"/>
              <a:t>Алгоритм </a:t>
            </a:r>
            <a:r>
              <a:rPr lang="en-US" dirty="0" smtClean="0"/>
              <a:t>TSL (Test and set lock)</a:t>
            </a:r>
            <a:endParaRPr lang="ru-RU" dirty="0" smtClean="0"/>
          </a:p>
          <a:p>
            <a:pPr marL="0" indent="0">
              <a:buNone/>
            </a:pPr>
            <a:r>
              <a:rPr lang="ru-RU" dirty="0" smtClean="0"/>
              <a:t>Приостановка и активизация (без активного ожидания)</a:t>
            </a:r>
            <a:endParaRPr lang="ru-RU" dirty="0"/>
          </a:p>
        </p:txBody>
      </p:sp>
    </p:spTree>
    <p:extLst>
      <p:ext uri="{BB962C8B-B14F-4D97-AF65-F5344CB8AC3E}">
        <p14:creationId xmlns:p14="http://schemas.microsoft.com/office/powerpoint/2010/main" val="2645922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Изготовитель – потребитель (</a:t>
            </a:r>
            <a:r>
              <a:rPr lang="en-US" dirty="0"/>
              <a:t>racing conditions</a:t>
            </a:r>
            <a:r>
              <a:rPr lang="ru-RU" dirty="0" smtClean="0"/>
              <a:t>)</a:t>
            </a:r>
            <a:endParaRPr lang="ru-RU" dirty="0"/>
          </a:p>
        </p:txBody>
      </p:sp>
      <p:pic>
        <p:nvPicPr>
          <p:cNvPr id="4" name="Объект 3"/>
          <p:cNvPicPr>
            <a:picLocks noGrp="1" noChangeAspect="1"/>
          </p:cNvPicPr>
          <p:nvPr>
            <p:ph idx="1"/>
          </p:nvPr>
        </p:nvPicPr>
        <p:blipFill>
          <a:blip r:embed="rId3"/>
          <a:stretch>
            <a:fillRect/>
          </a:stretch>
        </p:blipFill>
        <p:spPr>
          <a:xfrm>
            <a:off x="2119735" y="1714500"/>
            <a:ext cx="7952529" cy="4918617"/>
          </a:xfrm>
          <a:prstGeom prst="rect">
            <a:avLst/>
          </a:prstGeom>
        </p:spPr>
      </p:pic>
    </p:spTree>
    <p:extLst>
      <p:ext uri="{BB962C8B-B14F-4D97-AF65-F5344CB8AC3E}">
        <p14:creationId xmlns:p14="http://schemas.microsoft.com/office/powerpoint/2010/main" val="4105240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dirty="0" smtClean="0"/>
              <a:t>Критическая область</a:t>
            </a:r>
            <a:endParaRPr lang="ru-RU" dirty="0"/>
          </a:p>
        </p:txBody>
      </p:sp>
      <p:pic>
        <p:nvPicPr>
          <p:cNvPr id="9" name="Объект 8"/>
          <p:cNvPicPr>
            <a:picLocks noGrp="1" noChangeAspect="1"/>
          </p:cNvPicPr>
          <p:nvPr>
            <p:ph idx="1"/>
          </p:nvPr>
        </p:nvPicPr>
        <p:blipFill>
          <a:blip r:embed="rId2"/>
          <a:stretch>
            <a:fillRect/>
          </a:stretch>
        </p:blipFill>
        <p:spPr>
          <a:xfrm>
            <a:off x="1698319" y="1857375"/>
            <a:ext cx="8795361" cy="4429125"/>
          </a:xfrm>
          <a:prstGeom prst="rect">
            <a:avLst/>
          </a:prstGeom>
        </p:spPr>
      </p:pic>
    </p:spTree>
    <p:extLst>
      <p:ext uri="{BB962C8B-B14F-4D97-AF65-F5344CB8AC3E}">
        <p14:creationId xmlns:p14="http://schemas.microsoft.com/office/powerpoint/2010/main" val="301404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Взаимная блокировка с активным ожиданием</a:t>
            </a:r>
            <a:endParaRPr lang="ru-RU" dirty="0"/>
          </a:p>
        </p:txBody>
      </p:sp>
      <p:sp>
        <p:nvSpPr>
          <p:cNvPr id="3" name="Объект 2"/>
          <p:cNvSpPr>
            <a:spLocks noGrp="1"/>
          </p:cNvSpPr>
          <p:nvPr>
            <p:ph idx="1"/>
          </p:nvPr>
        </p:nvSpPr>
        <p:spPr/>
        <p:txBody>
          <a:bodyPr/>
          <a:lstStyle/>
          <a:p>
            <a:r>
              <a:rPr lang="ru-RU" dirty="0" smtClean="0"/>
              <a:t>Алгоритм Питерсона</a:t>
            </a:r>
          </a:p>
          <a:p>
            <a:pPr lvl="1"/>
            <a:r>
              <a:rPr lang="ru-RU" dirty="0" smtClean="0"/>
              <a:t>Две общие переменные: </a:t>
            </a:r>
            <a:r>
              <a:rPr lang="en-US" dirty="0" smtClean="0"/>
              <a:t>turn </a:t>
            </a:r>
            <a:r>
              <a:rPr lang="ru-RU" dirty="0" smtClean="0"/>
              <a:t>(кто вошел в </a:t>
            </a:r>
            <a:r>
              <a:rPr lang="ru-RU" dirty="0" err="1" smtClean="0"/>
              <a:t>крит</a:t>
            </a:r>
            <a:r>
              <a:rPr lang="ru-RU" dirty="0" smtClean="0"/>
              <a:t>. секцию) и 		</a:t>
            </a:r>
            <a:r>
              <a:rPr lang="en-US" dirty="0" smtClean="0"/>
              <a:t>flag</a:t>
            </a:r>
            <a:r>
              <a:rPr lang="ru-RU" dirty="0" smtClean="0"/>
              <a:t> (какой из процессов готов для входа в </a:t>
            </a:r>
            <a:r>
              <a:rPr lang="ru-RU" dirty="0" err="1" smtClean="0"/>
              <a:t>крит</a:t>
            </a:r>
            <a:r>
              <a:rPr lang="ru-RU" dirty="0" smtClean="0"/>
              <a:t>. секцию)</a:t>
            </a:r>
          </a:p>
          <a:p>
            <a:pPr lvl="1"/>
            <a:endParaRPr lang="ru-RU" dirty="0" smtClean="0"/>
          </a:p>
          <a:p>
            <a:endParaRPr lang="ru-RU" dirty="0"/>
          </a:p>
        </p:txBody>
      </p:sp>
      <p:pic>
        <p:nvPicPr>
          <p:cNvPr id="4" name="Рисунок 3"/>
          <p:cNvPicPr>
            <a:picLocks noChangeAspect="1"/>
          </p:cNvPicPr>
          <p:nvPr/>
        </p:nvPicPr>
        <p:blipFill>
          <a:blip r:embed="rId2"/>
          <a:stretch>
            <a:fillRect/>
          </a:stretch>
        </p:blipFill>
        <p:spPr>
          <a:xfrm>
            <a:off x="3952875" y="4071938"/>
            <a:ext cx="3771900" cy="2181225"/>
          </a:xfrm>
          <a:prstGeom prst="rect">
            <a:avLst/>
          </a:prstGeom>
        </p:spPr>
      </p:pic>
    </p:spTree>
    <p:extLst>
      <p:ext uri="{BB962C8B-B14F-4D97-AF65-F5344CB8AC3E}">
        <p14:creationId xmlns:p14="http://schemas.microsoft.com/office/powerpoint/2010/main" val="338776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Взаимная блокировка с активным ожиданием</a:t>
            </a:r>
            <a:endParaRPr lang="ru-RU" dirty="0"/>
          </a:p>
        </p:txBody>
      </p:sp>
      <p:sp>
        <p:nvSpPr>
          <p:cNvPr id="3" name="Объект 2"/>
          <p:cNvSpPr>
            <a:spLocks noGrp="1"/>
          </p:cNvSpPr>
          <p:nvPr>
            <p:ph idx="1"/>
          </p:nvPr>
        </p:nvSpPr>
        <p:spPr/>
        <p:txBody>
          <a:bodyPr/>
          <a:lstStyle/>
          <a:p>
            <a:r>
              <a:rPr lang="en-US" dirty="0" smtClean="0"/>
              <a:t>Test and Set</a:t>
            </a:r>
          </a:p>
          <a:p>
            <a:endParaRPr lang="en-US" dirty="0"/>
          </a:p>
          <a:p>
            <a:endParaRPr lang="en-US" dirty="0" smtClean="0"/>
          </a:p>
          <a:p>
            <a:endParaRPr lang="en-US" dirty="0"/>
          </a:p>
          <a:p>
            <a:r>
              <a:rPr lang="ru-RU" dirty="0" smtClean="0"/>
              <a:t>Общая переменная </a:t>
            </a:r>
            <a:r>
              <a:rPr lang="en-US" dirty="0" smtClean="0"/>
              <a:t>lock=false </a:t>
            </a:r>
            <a:r>
              <a:rPr lang="ru-RU" dirty="0" smtClean="0"/>
              <a:t>изначально</a:t>
            </a:r>
          </a:p>
        </p:txBody>
      </p:sp>
      <p:pic>
        <p:nvPicPr>
          <p:cNvPr id="5" name="Рисунок 4"/>
          <p:cNvPicPr>
            <a:picLocks noChangeAspect="1"/>
          </p:cNvPicPr>
          <p:nvPr/>
        </p:nvPicPr>
        <p:blipFill>
          <a:blip r:embed="rId2"/>
          <a:stretch>
            <a:fillRect/>
          </a:stretch>
        </p:blipFill>
        <p:spPr>
          <a:xfrm>
            <a:off x="2657475" y="2342476"/>
            <a:ext cx="3986212" cy="1844573"/>
          </a:xfrm>
          <a:prstGeom prst="rect">
            <a:avLst/>
          </a:prstGeom>
        </p:spPr>
      </p:pic>
      <p:pic>
        <p:nvPicPr>
          <p:cNvPr id="6" name="Рисунок 5"/>
          <p:cNvPicPr>
            <a:picLocks noChangeAspect="1"/>
          </p:cNvPicPr>
          <p:nvPr/>
        </p:nvPicPr>
        <p:blipFill>
          <a:blip r:embed="rId3"/>
          <a:stretch>
            <a:fillRect/>
          </a:stretch>
        </p:blipFill>
        <p:spPr>
          <a:xfrm>
            <a:off x="2113359" y="4995267"/>
            <a:ext cx="5074444" cy="1334992"/>
          </a:xfrm>
          <a:prstGeom prst="rect">
            <a:avLst/>
          </a:prstGeom>
        </p:spPr>
      </p:pic>
    </p:spTree>
    <p:extLst>
      <p:ext uri="{BB962C8B-B14F-4D97-AF65-F5344CB8AC3E}">
        <p14:creationId xmlns:p14="http://schemas.microsoft.com/office/powerpoint/2010/main" val="888784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1">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1" id="{B974F604-76EE-4929-8C05-40A3DFD448A7}" vid="{3EDA67B6-2E53-40F9-A3D8-641DE95B1212}"/>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Тема1</Template>
  <TotalTime>1130</TotalTime>
  <Words>715</Words>
  <Application>Microsoft Office PowerPoint</Application>
  <PresentationFormat>Широкоэкранный</PresentationFormat>
  <Paragraphs>78</Paragraphs>
  <Slides>19</Slides>
  <Notes>8</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19</vt:i4>
      </vt:variant>
    </vt:vector>
  </HeadingPairs>
  <TitlesOfParts>
    <vt:vector size="23" baseType="lpstr">
      <vt:lpstr>Arial</vt:lpstr>
      <vt:lpstr>Calibri</vt:lpstr>
      <vt:lpstr>PetersburgC</vt:lpstr>
      <vt:lpstr>Тема1</vt:lpstr>
      <vt:lpstr>Межпроцессорное взаимодействие (ipc)</vt:lpstr>
      <vt:lpstr>Agenda</vt:lpstr>
      <vt:lpstr>IPC</vt:lpstr>
      <vt:lpstr>Зачем нужно IPC</vt:lpstr>
      <vt:lpstr>Конкурентная синхронизация</vt:lpstr>
      <vt:lpstr>Изготовитель – потребитель (racing conditions)</vt:lpstr>
      <vt:lpstr>Критическая область</vt:lpstr>
      <vt:lpstr>Взаимная блокировка с активным ожиданием</vt:lpstr>
      <vt:lpstr>Взаимная блокировка с активным ожиданием</vt:lpstr>
      <vt:lpstr>Приостановка и активизация</vt:lpstr>
      <vt:lpstr>Семафоры</vt:lpstr>
      <vt:lpstr>Решение задачи и-п</vt:lpstr>
      <vt:lpstr>Семафоры как инструмент общей синхронизации</vt:lpstr>
      <vt:lpstr>Deadlock и Starvation (голод)</vt:lpstr>
      <vt:lpstr>Синхронизация путем сотрудничества</vt:lpstr>
      <vt:lpstr>Синхронизация путем сотрудничества</vt:lpstr>
      <vt:lpstr>Синхронизация путем сотрудничества</vt:lpstr>
      <vt:lpstr>Передача сообщений</vt:lpstr>
      <vt:lpstr>Классика</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Базы данных и СУБД</dc:title>
  <dc:creator>Ростислав Косивец</dc:creator>
  <cp:lastModifiedBy>Ростислав Косивец</cp:lastModifiedBy>
  <cp:revision>299</cp:revision>
  <dcterms:created xsi:type="dcterms:W3CDTF">2016-09-15T15:45:17Z</dcterms:created>
  <dcterms:modified xsi:type="dcterms:W3CDTF">2016-10-31T08:03:47Z</dcterms:modified>
</cp:coreProperties>
</file>