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58" r:id="rId3"/>
    <p:sldId id="277" r:id="rId4"/>
    <p:sldId id="278" r:id="rId5"/>
    <p:sldId id="279" r:id="rId6"/>
    <p:sldId id="280" r:id="rId7"/>
    <p:sldId id="281" r:id="rId8"/>
    <p:sldId id="283" r:id="rId9"/>
    <p:sldId id="282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91" r:id="rId18"/>
    <p:sldId id="292" r:id="rId19"/>
    <p:sldId id="293" r:id="rId20"/>
    <p:sldId id="294" r:id="rId21"/>
    <p:sldId id="295" r:id="rId22"/>
    <p:sldId id="296" r:id="rId23"/>
    <p:sldId id="297" r:id="rId2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469" autoAdjust="0"/>
  </p:normalViewPr>
  <p:slideViewPr>
    <p:cSldViewPr snapToGrid="0">
      <p:cViewPr varScale="1">
        <p:scale>
          <a:sx n="80" d="100"/>
          <a:sy n="80" d="100"/>
        </p:scale>
        <p:origin x="55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495A78-AC8C-4994-B10D-20F17E410366}" type="datetimeFigureOut">
              <a:rPr lang="ru-RU" smtClean="0"/>
              <a:t>21.11.2016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68BE91-F7A5-49EC-9D69-D1F6555A34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95215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Главная память – менеджер памяти</a:t>
            </a:r>
          </a:p>
          <a:p>
            <a:r>
              <a:rPr lang="ru-RU" dirty="0" smtClean="0"/>
              <a:t>ОС</a:t>
            </a:r>
            <a:r>
              <a:rPr lang="ru-RU" baseline="0" dirty="0" smtClean="0"/>
              <a:t> как расширение</a:t>
            </a:r>
            <a:endParaRPr lang="ru-RU" dirty="0" smtClean="0"/>
          </a:p>
          <a:p>
            <a:r>
              <a:rPr lang="ru-RU" dirty="0" smtClean="0"/>
              <a:t>Простая</a:t>
            </a:r>
            <a:r>
              <a:rPr lang="ru-RU" baseline="0" dirty="0" smtClean="0"/>
              <a:t> схема: поиск вверх, оптимизация вниз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68BE91-F7A5-49EC-9D69-D1F6555A3464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03351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Сегментно-страничная и сегментная 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организация памяти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позволяет легко организовать совместное использование одних и тех же данных и программного кода разными задачами. Для этого различные логические блоки памяти разных процессов отображают в один и тот же блок 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физической памяти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где размещается разделяемый фрагмент кода или данных.</a:t>
            </a:r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68BE91-F7A5-49EC-9D69-D1F6555A3464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70791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Дублирование</a:t>
            </a:r>
            <a:r>
              <a:rPr lang="ru-RU" baseline="0" dirty="0" smtClean="0"/>
              <a:t> информации -</a:t>
            </a:r>
            <a:r>
              <a:rPr lang="en-US" baseline="0" dirty="0" smtClean="0"/>
              <a:t>&gt; </a:t>
            </a:r>
            <a:r>
              <a:rPr lang="ru-RU" baseline="0" dirty="0" smtClean="0"/>
              <a:t>потребовалось ввести </a:t>
            </a:r>
            <a:r>
              <a:rPr lang="ru-RU" baseline="0" dirty="0" err="1" smtClean="0"/>
              <a:t>двумерность</a:t>
            </a:r>
            <a:r>
              <a:rPr lang="ru-RU" baseline="0" dirty="0" smtClean="0"/>
              <a:t> памяти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Большинство современных ОС поддерживают сегментную организацию памяти. В некоторых архитектурах (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Intel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например) сегментация поддерживается оборудованием.</a:t>
            </a:r>
          </a:p>
          <a:p>
            <a:r>
              <a:rPr lang="ru-RU" dirty="0" smtClean="0"/>
              <a:t>Логическое адресное пространство – совокупность</a:t>
            </a:r>
            <a:r>
              <a:rPr lang="ru-RU" baseline="0" dirty="0" smtClean="0"/>
              <a:t> адресов.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68BE91-F7A5-49EC-9D69-D1F6555A3464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16933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68BE91-F7A5-49EC-9D69-D1F6555A3464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9188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Этап компиляции (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Compile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Когда на стадии компиляции известно точное место размещения процесса в памяти, тогда непосредственно генерируются физические адреса. При изменении стартового адреса программы необходимо перекомпилировать ее код. В качестве примера можно привести .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программы MS-DOS, которые связывают ее с физическими адресами на стадии компиляции.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Этап загрузки (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Если информация о размещении программы на стадии компиляции отсутствует, компилятор генерирует перемещаемый код. В этом случае окончательное 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связывание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откладывается до момента загрузки. Если стартовый адрес меняется, нужно всего лишь перезагрузить код с учетом измененной величины.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Этап выполнения (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Execution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Если процесс может быть перемещен во время выполнения из одной области памяти в другую, 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связывание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откладывается до стадии выполнения. Здесь желательно наличие специализированного оборудования, например регистров перемещения. Их значение прибавляется к каждому адресу, сгенерированному процессом. Большинство современных ОС осуществляет 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трансляцию адресов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на этапе выполнения, используя для этого специальный аппаратный механизм (см. лекцию 9).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68BE91-F7A5-49EC-9D69-D1F6555A3464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81727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68BE91-F7A5-49EC-9D69-D1F6555A3464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93111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Самым простым способом управления 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оперативной памятью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является ее предварительное (обычно на этапе генерации или в момент загрузки системы) разбиение на несколько разделов фиксированной величины. Поступающие процессы помещаются в тот или иной раздел. При этом происходит условное разбиение физического 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адресного пространства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Связывание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логических и физических адресов процесса происходит на этапе его загрузки в конкретный раздел, иногда – на этапе компиляции.</a:t>
            </a:r>
          </a:p>
          <a:p>
            <a:r>
              <a:rPr lang="ru-RU" sz="1200" b="1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внутренней фрагментации</a:t>
            </a:r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– потери части памяти, выделенной процессу, но не используемой им. 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68BE91-F7A5-49EC-9D69-D1F6555A3464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35174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Выгруженный процесс может быть возвращен в то же самое 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адресное пространство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или в другое. Это ограничение диктуется методом 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связывания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Для схемы 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связывания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на этапе выполнения можно загрузить процесс в другое место памяти.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Обмен с диском при этом осуществляется блоками большего размера, то есть быстрее, чем через стандартную файловую систему. Во многих версиях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Unix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свопинг начинает работать только тогда, когда возникает необходимость в снижении загрузки системы.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68BE91-F7A5-49EC-9D69-D1F6555A3464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59508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Попутно заметим, что перечисленные стратегии широко применяются и другими компонентами ОС, например для размещения файлов на диске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Связывание адресов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может осуществляться на этапах загрузки и выполнения.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Проблема – внешняя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фрагментация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Одно из решений проблемы 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внешней фрагментации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– организовать сжатие, то есть перемещение всех занятых (свободных) участков в сторону возрастания (убывания) адресов, так, чтобы вся свободная память образовала непрерывную область. Этот метод иногда называют схемой с перемещаемыми разделами. В идеале 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фрагментация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после сжатия должна отсутствовать. 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68BE91-F7A5-49EC-9D69-D1F6555A3464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82212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Таблица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страниц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page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table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адресуется при помощи специального регистра процессора и позволяет определить номер кадра по логическому адресу. Помимо этой основной задачи, при помощи атрибутов, записанных в строке таблицы 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страниц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можно организовать 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контроль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доступа к конкретной 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странице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и ее защиту.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68BE91-F7A5-49EC-9D69-D1F6555A3464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5030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0647C8B-BEE5-42B7-8316-342C142393AC}" type="datetimeFigureOut">
              <a:rPr lang="ru-RU" smtClean="0"/>
              <a:t>21.11.2016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142ECF-C1FB-4007-BA2C-C8FB8B030F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6589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0647C8B-BEE5-42B7-8316-342C142393AC}" type="datetimeFigureOut">
              <a:rPr lang="ru-RU" smtClean="0"/>
              <a:t>21.11.2016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142ECF-C1FB-4007-BA2C-C8FB8B030F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764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0647C8B-BEE5-42B7-8316-342C142393AC}" type="datetimeFigureOut">
              <a:rPr lang="ru-RU" smtClean="0"/>
              <a:t>21.11.2016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142ECF-C1FB-4007-BA2C-C8FB8B030F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560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0647C8B-BEE5-42B7-8316-342C142393AC}" type="datetimeFigureOut">
              <a:rPr lang="ru-RU" smtClean="0"/>
              <a:t>21.11.2016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142ECF-C1FB-4007-BA2C-C8FB8B030F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2433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0647C8B-BEE5-42B7-8316-342C142393AC}" type="datetimeFigureOut">
              <a:rPr lang="ru-RU" smtClean="0"/>
              <a:t>21.11.2016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142ECF-C1FB-4007-BA2C-C8FB8B030F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5192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0647C8B-BEE5-42B7-8316-342C142393AC}" type="datetimeFigureOut">
              <a:rPr lang="ru-RU" smtClean="0"/>
              <a:t>21.11.2016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142ECF-C1FB-4007-BA2C-C8FB8B030F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8922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0647C8B-BEE5-42B7-8316-342C142393AC}" type="datetimeFigureOut">
              <a:rPr lang="ru-RU" smtClean="0"/>
              <a:t>21.11.2016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142ECF-C1FB-4007-BA2C-C8FB8B030F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1500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0647C8B-BEE5-42B7-8316-342C142393AC}" type="datetimeFigureOut">
              <a:rPr lang="ru-RU" smtClean="0"/>
              <a:t>21.11.2016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142ECF-C1FB-4007-BA2C-C8FB8B030F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4387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0647C8B-BEE5-42B7-8316-342C142393AC}" type="datetimeFigureOut">
              <a:rPr lang="ru-RU" smtClean="0"/>
              <a:t>21.11.2016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142ECF-C1FB-4007-BA2C-C8FB8B030F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8907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0647C8B-BEE5-42B7-8316-342C142393AC}" type="datetimeFigureOut">
              <a:rPr lang="ru-RU" smtClean="0"/>
              <a:t>21.11.2016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142ECF-C1FB-4007-BA2C-C8FB8B030F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6442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 smtClean="0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0647C8B-BEE5-42B7-8316-342C142393AC}" type="datetimeFigureOut">
              <a:rPr lang="ru-RU" smtClean="0"/>
              <a:t>21.11.2016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142ECF-C1FB-4007-BA2C-C8FB8B030F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866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609600" y="571500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609600" y="1857376"/>
            <a:ext cx="10972800" cy="442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fld id="{90647C8B-BEE5-42B7-8316-342C142393AC}" type="datetimeFigureOut">
              <a:rPr lang="ru-RU" smtClean="0"/>
              <a:t>21.11.2016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0B142ECF-C1FB-4007-BA2C-C8FB8B030FD2}" type="slidenum">
              <a:rPr lang="ru-RU" smtClean="0"/>
              <a:t>‹#›</a:t>
            </a:fld>
            <a:endParaRPr lang="ru-RU"/>
          </a:p>
        </p:txBody>
      </p:sp>
      <p:pic>
        <p:nvPicPr>
          <p:cNvPr id="1031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8059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Организация памяти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ОПЕРАЦИОННЫЕ СИСТЕМЫ И ОБОЛОЧКИ</a:t>
            </a:r>
          </a:p>
        </p:txBody>
      </p:sp>
    </p:spTree>
    <p:extLst>
      <p:ext uri="{BB962C8B-B14F-4D97-AF65-F5344CB8AC3E}">
        <p14:creationId xmlns:p14="http://schemas.microsoft.com/office/powerpoint/2010/main" val="674696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Функции системы управления памятью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отображение </a:t>
            </a:r>
            <a:r>
              <a:rPr lang="ru-RU" i="1" dirty="0"/>
              <a:t>адресного пространства</a:t>
            </a:r>
            <a:r>
              <a:rPr lang="ru-RU" dirty="0"/>
              <a:t> процесса на конкретные области физической памяти;</a:t>
            </a:r>
          </a:p>
          <a:p>
            <a:r>
              <a:rPr lang="ru-RU" dirty="0"/>
              <a:t>распределение памяти между конкурирующими процессами;</a:t>
            </a:r>
          </a:p>
          <a:p>
            <a:r>
              <a:rPr lang="ru-RU" dirty="0"/>
              <a:t>контроль доступа к </a:t>
            </a:r>
            <a:r>
              <a:rPr lang="ru-RU" i="1" dirty="0"/>
              <a:t>адресным пространствам</a:t>
            </a:r>
            <a:r>
              <a:rPr lang="ru-RU" dirty="0"/>
              <a:t> процессов;</a:t>
            </a:r>
          </a:p>
          <a:p>
            <a:r>
              <a:rPr lang="ru-RU" dirty="0"/>
              <a:t>выгрузка процессов (целиком или частично) во внешнюю память, когда в </a:t>
            </a:r>
            <a:r>
              <a:rPr lang="ru-RU" i="1" dirty="0"/>
              <a:t>оперативной памяти</a:t>
            </a:r>
            <a:r>
              <a:rPr lang="ru-RU" dirty="0"/>
              <a:t> недостаточно места;</a:t>
            </a:r>
          </a:p>
          <a:p>
            <a:r>
              <a:rPr lang="ru-RU" dirty="0"/>
              <a:t>учет свободной и занятой памяти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97887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Схема с фиксированными разделами</a:t>
            </a:r>
          </a:p>
        </p:txBody>
      </p:sp>
      <p:pic>
        <p:nvPicPr>
          <p:cNvPr id="4098" name="Picture 2" descr="Схема с фиксированными разделами: (a) – с общей очередью процессов,  (b) – с отдельными очередями процессов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2252" y="2143125"/>
            <a:ext cx="7159625" cy="3514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828675" y="2620893"/>
            <a:ext cx="385762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0000"/>
                </a:solidFill>
                <a:latin typeface="lucida grande"/>
              </a:rPr>
              <a:t>Подсистема управления памятью оценивает размер поступившего процесса, выбирает подходящий для него раздел, осуществляет загрузку процесса в этот раздел и настройку адресов.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25740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Схема с фиксированными разделами</a:t>
            </a: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Один процесс в памяти - </a:t>
            </a:r>
            <a:r>
              <a:rPr lang="ru-RU" dirty="0"/>
              <a:t>работа менеджера памяти однозадачной </a:t>
            </a:r>
            <a:r>
              <a:rPr lang="ru-RU" dirty="0" smtClean="0"/>
              <a:t>ОС, например </a:t>
            </a:r>
            <a:r>
              <a:rPr lang="en-US" dirty="0" smtClean="0"/>
              <a:t>MS-DOS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222279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Overlay </a:t>
            </a:r>
            <a:r>
              <a:rPr lang="ru-RU" dirty="0" smtClean="0"/>
              <a:t>структура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Основная идея – держать в памяти только те инструкции программы, которые нужны в данный </a:t>
            </a:r>
            <a:r>
              <a:rPr lang="ru-RU" dirty="0" smtClean="0"/>
              <a:t>момент</a:t>
            </a:r>
          </a:p>
          <a:p>
            <a:r>
              <a:rPr lang="ru-RU" dirty="0" smtClean="0"/>
              <a:t>Нужно, если логическое</a:t>
            </a:r>
            <a:r>
              <a:rPr lang="ru-RU" dirty="0"/>
              <a:t> </a:t>
            </a:r>
            <a:r>
              <a:rPr lang="ru-RU" i="1" dirty="0"/>
              <a:t>адресное пространство</a:t>
            </a:r>
            <a:r>
              <a:rPr lang="ru-RU" dirty="0"/>
              <a:t> системы </a:t>
            </a:r>
            <a:r>
              <a:rPr lang="ru-RU" dirty="0" smtClean="0"/>
              <a:t>мало (например </a:t>
            </a:r>
            <a:r>
              <a:rPr lang="ru-RU" dirty="0"/>
              <a:t>1 Мбайт (MS-DOS) или даже всего 64 </a:t>
            </a:r>
            <a:r>
              <a:rPr lang="ru-RU" dirty="0" err="1"/>
              <a:t>Кбайта</a:t>
            </a:r>
            <a:r>
              <a:rPr lang="ru-RU" dirty="0"/>
              <a:t> (PDP-11</a:t>
            </a:r>
            <a:r>
              <a:rPr lang="ru-RU" dirty="0" smtClean="0"/>
              <a:t>))</a:t>
            </a:r>
            <a:endParaRPr lang="ru-RU" dirty="0"/>
          </a:p>
        </p:txBody>
      </p:sp>
      <p:pic>
        <p:nvPicPr>
          <p:cNvPr id="8194" name="Picture 2" descr="Организация структуры с перекрытием.  Можно поочередно загружать в память ветви A-B, A-C-D и A-C-E программы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8450" y="4071938"/>
            <a:ext cx="7637548" cy="2638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7299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Overlay </a:t>
            </a:r>
            <a:r>
              <a:rPr lang="ru-RU" dirty="0" smtClean="0"/>
              <a:t>структура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Основная идея – держать в памяти только те инструкции программы, которые нужны в данный </a:t>
            </a:r>
            <a:r>
              <a:rPr lang="ru-RU" dirty="0" smtClean="0"/>
              <a:t>момент</a:t>
            </a:r>
          </a:p>
          <a:p>
            <a:r>
              <a:rPr lang="ru-RU" dirty="0" smtClean="0"/>
              <a:t>Нужно, если логическое</a:t>
            </a:r>
            <a:r>
              <a:rPr lang="ru-RU" dirty="0"/>
              <a:t> </a:t>
            </a:r>
            <a:r>
              <a:rPr lang="ru-RU" i="1" dirty="0"/>
              <a:t>адресное пространство</a:t>
            </a:r>
            <a:r>
              <a:rPr lang="ru-RU" dirty="0"/>
              <a:t> системы </a:t>
            </a:r>
            <a:r>
              <a:rPr lang="ru-RU" dirty="0" smtClean="0"/>
              <a:t>мало (например </a:t>
            </a:r>
            <a:r>
              <a:rPr lang="ru-RU" dirty="0"/>
              <a:t>1 Мбайт (MS-DOS) или даже всего 64 </a:t>
            </a:r>
            <a:r>
              <a:rPr lang="ru-RU" dirty="0" err="1"/>
              <a:t>Кбайта</a:t>
            </a:r>
            <a:r>
              <a:rPr lang="ru-RU" dirty="0"/>
              <a:t> (PDP-11</a:t>
            </a:r>
            <a:r>
              <a:rPr lang="ru-RU" dirty="0" smtClean="0"/>
              <a:t>))</a:t>
            </a:r>
            <a:endParaRPr lang="ru-RU" dirty="0"/>
          </a:p>
        </p:txBody>
      </p:sp>
      <p:pic>
        <p:nvPicPr>
          <p:cNvPr id="8194" name="Picture 2" descr="Организация структуры с перекрытием.  Можно поочередно загружать в память ветви A-B, A-C-D и A-C-E программы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8450" y="4071938"/>
            <a:ext cx="7637548" cy="2638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4291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Динамическое распределение. Свопинг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i="1" dirty="0" err="1" smtClean="0"/>
              <a:t>swapping</a:t>
            </a:r>
            <a:r>
              <a:rPr lang="ru-RU" i="1" dirty="0" smtClean="0"/>
              <a:t> </a:t>
            </a:r>
            <a:r>
              <a:rPr lang="ru-RU" dirty="0"/>
              <a:t>– перемещению процессов из главной памяти на диск и обратно </a:t>
            </a:r>
            <a:r>
              <a:rPr lang="ru-RU" dirty="0" smtClean="0"/>
              <a:t>целиком</a:t>
            </a:r>
          </a:p>
          <a:p>
            <a:r>
              <a:rPr lang="ru-RU" dirty="0" smtClean="0"/>
              <a:t>Частичная выгрузка процессов – </a:t>
            </a:r>
            <a:r>
              <a:rPr lang="en-US" i="1" dirty="0" smtClean="0"/>
              <a:t>paging</a:t>
            </a:r>
            <a:endParaRPr lang="ru-RU" i="1" dirty="0" smtClean="0"/>
          </a:p>
          <a:p>
            <a:r>
              <a:rPr lang="ru-RU" dirty="0" smtClean="0"/>
              <a:t>Специальный раздел на диске для свопинга</a:t>
            </a: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05445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Схема с переменными разделами</a:t>
            </a:r>
          </a:p>
        </p:txBody>
      </p:sp>
      <p:pic>
        <p:nvPicPr>
          <p:cNvPr id="10242" name="Picture 2" descr="Динамика распределения памяти между процессами (серым цветом показана неиспользуемая память)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1304" y="2047875"/>
            <a:ext cx="7993251" cy="3662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4432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Схема с переменными разделами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какой раздел помещать процесс?</a:t>
            </a:r>
          </a:p>
          <a:p>
            <a:pPr lvl="1"/>
            <a:r>
              <a:rPr lang="ru-RU" dirty="0"/>
              <a:t>Стратегия первого подходящего (</a:t>
            </a:r>
            <a:r>
              <a:rPr lang="ru-RU" dirty="0" err="1"/>
              <a:t>First</a:t>
            </a:r>
            <a:r>
              <a:rPr lang="ru-RU" dirty="0"/>
              <a:t> </a:t>
            </a:r>
            <a:r>
              <a:rPr lang="ru-RU" dirty="0" err="1"/>
              <a:t>fit</a:t>
            </a:r>
            <a:r>
              <a:rPr lang="ru-RU" dirty="0"/>
              <a:t>). Процесс помещается в первый подходящий по размеру раздел.</a:t>
            </a:r>
          </a:p>
          <a:p>
            <a:pPr lvl="1"/>
            <a:r>
              <a:rPr lang="ru-RU" dirty="0"/>
              <a:t>Стратегия наиболее подходящего (</a:t>
            </a:r>
            <a:r>
              <a:rPr lang="ru-RU" i="1" dirty="0" err="1"/>
              <a:t>Best</a:t>
            </a:r>
            <a:r>
              <a:rPr lang="ru-RU" i="1" dirty="0"/>
              <a:t> </a:t>
            </a:r>
            <a:r>
              <a:rPr lang="ru-RU" i="1" dirty="0" err="1"/>
              <a:t>fit</a:t>
            </a:r>
            <a:r>
              <a:rPr lang="ru-RU" dirty="0"/>
              <a:t>). Процесс помещается в тот раздел, где после его загрузки останется меньше всего свободного места.</a:t>
            </a:r>
          </a:p>
          <a:p>
            <a:pPr lvl="1"/>
            <a:r>
              <a:rPr lang="ru-RU" dirty="0"/>
              <a:t>Стратегия наименее подходящего (</a:t>
            </a:r>
            <a:r>
              <a:rPr lang="ru-RU" dirty="0" err="1"/>
              <a:t>Worst</a:t>
            </a:r>
            <a:r>
              <a:rPr lang="ru-RU" dirty="0"/>
              <a:t> </a:t>
            </a:r>
            <a:r>
              <a:rPr lang="ru-RU" dirty="0" err="1"/>
              <a:t>fit</a:t>
            </a:r>
            <a:r>
              <a:rPr lang="ru-RU" dirty="0"/>
              <a:t>). При помещении в самый большой раздел в нем остается достаточно места для возможного размещения еще одного процесса.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78495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Страничная память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Логические страницы (</a:t>
            </a:r>
            <a:r>
              <a:rPr lang="en-US" dirty="0" smtClean="0"/>
              <a:t>page</a:t>
            </a:r>
            <a:r>
              <a:rPr lang="ru-RU" dirty="0" smtClean="0"/>
              <a:t>)</a:t>
            </a:r>
            <a:endParaRPr lang="en-US" dirty="0" smtClean="0"/>
          </a:p>
          <a:p>
            <a:r>
              <a:rPr lang="ru-RU" dirty="0" smtClean="0"/>
              <a:t>Физические страницы – страничные кадры (</a:t>
            </a:r>
            <a:r>
              <a:rPr lang="en-US" dirty="0" smtClean="0"/>
              <a:t>page frames</a:t>
            </a:r>
            <a:r>
              <a:rPr lang="ru-RU" dirty="0" smtClean="0"/>
              <a:t>)</a:t>
            </a:r>
            <a:endParaRPr lang="en-US" dirty="0" smtClean="0"/>
          </a:p>
          <a:p>
            <a:r>
              <a:rPr lang="ru-RU" i="1" dirty="0"/>
              <a:t>Р</a:t>
            </a:r>
            <a:r>
              <a:rPr lang="ru-RU" i="1" dirty="0" smtClean="0"/>
              <a:t>азбиение</a:t>
            </a:r>
            <a:r>
              <a:rPr lang="ru-RU" dirty="0"/>
              <a:t> </a:t>
            </a:r>
            <a:r>
              <a:rPr lang="ru-RU" i="1" dirty="0" smtClean="0"/>
              <a:t>адресного пространства</a:t>
            </a:r>
            <a:r>
              <a:rPr lang="ru-RU" dirty="0"/>
              <a:t> на </a:t>
            </a:r>
            <a:r>
              <a:rPr lang="ru-RU" i="1" dirty="0" smtClean="0"/>
              <a:t>страницы </a:t>
            </a:r>
            <a:r>
              <a:rPr lang="ru-RU" dirty="0" smtClean="0"/>
              <a:t>осуществляется </a:t>
            </a:r>
            <a:r>
              <a:rPr lang="ru-RU" dirty="0"/>
              <a:t>вычислительной системой незаметно для программиста.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0561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Страничная память</a:t>
            </a:r>
          </a:p>
        </p:txBody>
      </p:sp>
      <p:pic>
        <p:nvPicPr>
          <p:cNvPr id="12290" name="Picture 2" descr="Связь логического и физического адресов при страничной организации памяти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619796"/>
            <a:ext cx="7136606" cy="5147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1800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Ценные ресурсы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Процессорное время</a:t>
            </a:r>
          </a:p>
          <a:p>
            <a:r>
              <a:rPr lang="ru-RU" dirty="0" smtClean="0"/>
              <a:t>Память</a:t>
            </a:r>
            <a:endParaRPr lang="ru-RU" dirty="0"/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279377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Сегментная и сегментно-страничная организация памяти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Логическое </a:t>
            </a:r>
            <a:r>
              <a:rPr lang="ru-RU" i="1" dirty="0"/>
              <a:t>адресное пространство</a:t>
            </a:r>
            <a:r>
              <a:rPr lang="ru-RU" dirty="0"/>
              <a:t> – набор </a:t>
            </a:r>
            <a:r>
              <a:rPr lang="ru-RU" i="1" dirty="0"/>
              <a:t>сегментов</a:t>
            </a:r>
            <a:r>
              <a:rPr lang="ru-RU" dirty="0" smtClean="0"/>
              <a:t>.</a:t>
            </a:r>
          </a:p>
          <a:p>
            <a:r>
              <a:rPr lang="ru-RU" i="1" dirty="0"/>
              <a:t>сегмент</a:t>
            </a:r>
            <a:r>
              <a:rPr lang="ru-RU" dirty="0"/>
              <a:t> – линейная последовательность адресов, начинающаяся с </a:t>
            </a:r>
            <a:r>
              <a:rPr lang="ru-RU" dirty="0" smtClean="0"/>
              <a:t>0</a:t>
            </a:r>
          </a:p>
          <a:p>
            <a:r>
              <a:rPr lang="ru-RU" i="1" dirty="0" smtClean="0"/>
              <a:t>Логический</a:t>
            </a:r>
            <a:r>
              <a:rPr lang="ru-RU" dirty="0"/>
              <a:t> </a:t>
            </a:r>
            <a:r>
              <a:rPr lang="ru-RU" i="1" dirty="0"/>
              <a:t>адрес</a:t>
            </a:r>
            <a:r>
              <a:rPr lang="ru-RU" dirty="0"/>
              <a:t> – упорядоченная пара v=(</a:t>
            </a:r>
            <a:r>
              <a:rPr lang="ru-RU" dirty="0" err="1"/>
              <a:t>s,d</a:t>
            </a:r>
            <a:r>
              <a:rPr lang="ru-RU" dirty="0"/>
              <a:t>), номер </a:t>
            </a:r>
            <a:r>
              <a:rPr lang="ru-RU" i="1" dirty="0"/>
              <a:t>сегмента</a:t>
            </a:r>
            <a:r>
              <a:rPr lang="ru-RU" dirty="0"/>
              <a:t> и смещение внутри </a:t>
            </a:r>
            <a:r>
              <a:rPr lang="ru-RU" i="1" dirty="0" smtClean="0"/>
              <a:t>сегмента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94763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 dirty="0"/>
              <a:t>Преобразование логического адреса при сегментной организации памяти</a:t>
            </a:r>
            <a:endParaRPr lang="ru-RU" sz="2800" dirty="0"/>
          </a:p>
        </p:txBody>
      </p:sp>
      <p:pic>
        <p:nvPicPr>
          <p:cNvPr id="14338" name="Picture 2" descr="Преобразование логического адреса при сегментной организации памяти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3580" y="1790701"/>
            <a:ext cx="7564839" cy="4519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5210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Сегментно-страничной </a:t>
            </a:r>
            <a:r>
              <a:rPr lang="ru-RU" dirty="0"/>
              <a:t>организации памяти</a:t>
            </a:r>
            <a:endParaRPr lang="ru-RU" dirty="0"/>
          </a:p>
        </p:txBody>
      </p:sp>
      <p:pic>
        <p:nvPicPr>
          <p:cNvPr id="16386" name="Picture 2" descr="Упрощенная схема формирования физического адреса при сегментно-страничной организации памяти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5" y="2083117"/>
            <a:ext cx="6648450" cy="3989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1326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i="1" dirty="0"/>
              <a:t>Физическая память</a:t>
            </a:r>
            <a:r>
              <a:rPr lang="ru-RU" dirty="0"/>
              <a:t> компьютера имеет </a:t>
            </a:r>
            <a:r>
              <a:rPr lang="ru-RU" i="1" dirty="0" err="1"/>
              <a:t>иерархическую</a:t>
            </a:r>
            <a:r>
              <a:rPr lang="ru-RU" dirty="0" err="1"/>
              <a:t>структуру</a:t>
            </a:r>
            <a:r>
              <a:rPr lang="ru-RU" dirty="0"/>
              <a:t>. </a:t>
            </a:r>
            <a:endParaRPr lang="ru-RU" dirty="0" smtClean="0"/>
          </a:p>
          <a:p>
            <a:r>
              <a:rPr lang="ru-RU" i="1" dirty="0" smtClean="0"/>
              <a:t>Программа</a:t>
            </a:r>
            <a:r>
              <a:rPr lang="ru-RU" dirty="0"/>
              <a:t> представляет собой набор </a:t>
            </a:r>
            <a:r>
              <a:rPr lang="ru-RU" i="1" dirty="0"/>
              <a:t>сегментов</a:t>
            </a:r>
            <a:r>
              <a:rPr lang="ru-RU" dirty="0"/>
              <a:t> в логическом </a:t>
            </a:r>
            <a:r>
              <a:rPr lang="ru-RU" i="1" dirty="0"/>
              <a:t>адресном пространстве</a:t>
            </a:r>
            <a:r>
              <a:rPr lang="ru-RU" dirty="0"/>
              <a:t>. </a:t>
            </a:r>
            <a:endParaRPr lang="ru-RU" dirty="0" smtClean="0"/>
          </a:p>
          <a:p>
            <a:r>
              <a:rPr lang="ru-RU" dirty="0" smtClean="0"/>
              <a:t>ОС </a:t>
            </a:r>
            <a:r>
              <a:rPr lang="ru-RU" dirty="0"/>
              <a:t>осуществляет </a:t>
            </a:r>
            <a:r>
              <a:rPr lang="ru-RU" i="1" dirty="0" smtClean="0"/>
              <a:t>связывание </a:t>
            </a:r>
            <a:r>
              <a:rPr lang="ru-RU" dirty="0" smtClean="0"/>
              <a:t>логических и физических</a:t>
            </a:r>
            <a:r>
              <a:rPr lang="ru-RU" dirty="0"/>
              <a:t> </a:t>
            </a:r>
            <a:r>
              <a:rPr lang="ru-RU" i="1" dirty="0"/>
              <a:t>адресных пространств</a:t>
            </a:r>
            <a:r>
              <a:rPr lang="ru-RU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1119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Физическая структура памяти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Основная память (полупроводники)</a:t>
            </a:r>
          </a:p>
          <a:p>
            <a:r>
              <a:rPr lang="ru-RU" dirty="0" smtClean="0"/>
              <a:t>Энергонезависимая память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22986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Иерархия памяти</a:t>
            </a:r>
            <a:endParaRPr lang="ru-RU" dirty="0"/>
          </a:p>
        </p:txBody>
      </p:sp>
      <p:pic>
        <p:nvPicPr>
          <p:cNvPr id="1026" name="Picture 2" descr="Иерархия памяти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777" y="1990725"/>
            <a:ext cx="9112446" cy="404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7019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Принцип локальности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i="1" dirty="0" smtClean="0"/>
              <a:t>Принцип локальности – </a:t>
            </a:r>
            <a:r>
              <a:rPr lang="ru-RU" dirty="0"/>
              <a:t>б</a:t>
            </a:r>
            <a:r>
              <a:rPr lang="ru-RU" dirty="0" smtClean="0"/>
              <a:t>ольшинство </a:t>
            </a:r>
            <a:r>
              <a:rPr lang="ru-RU" dirty="0"/>
              <a:t>реальных программ в течение некоторого  отрезка времени работает с небольшим набором адресов </a:t>
            </a:r>
            <a:r>
              <a:rPr lang="ru-RU" dirty="0" smtClean="0"/>
              <a:t>памяти.</a:t>
            </a:r>
          </a:p>
          <a:p>
            <a:endParaRPr lang="ru-RU" i="1" dirty="0"/>
          </a:p>
          <a:p>
            <a:r>
              <a:rPr lang="ru-RU" dirty="0" smtClean="0"/>
              <a:t>Принцип локальности связан с особенностями человеческого мышления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33703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Логическая память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Модульность программ</a:t>
            </a:r>
          </a:p>
          <a:p>
            <a:r>
              <a:rPr lang="ru-RU" dirty="0" smtClean="0"/>
              <a:t>Сегментированная схема управления памятью -</a:t>
            </a:r>
            <a:r>
              <a:rPr lang="en-US" dirty="0" smtClean="0"/>
              <a:t>&gt;</a:t>
            </a:r>
          </a:p>
          <a:p>
            <a:r>
              <a:rPr lang="ru-RU" i="1" dirty="0" smtClean="0"/>
              <a:t>Сегмент </a:t>
            </a:r>
            <a:r>
              <a:rPr lang="en-US" i="1" dirty="0" smtClean="0"/>
              <a:t>- </a:t>
            </a:r>
            <a:r>
              <a:rPr lang="ru-RU" dirty="0"/>
              <a:t> область памяти определенного назначения, внутри которой поддерживается линейная </a:t>
            </a:r>
            <a:r>
              <a:rPr lang="ru-RU" dirty="0" smtClean="0"/>
              <a:t>адресация</a:t>
            </a:r>
            <a:endParaRPr lang="en-US" dirty="0"/>
          </a:p>
          <a:p>
            <a:r>
              <a:rPr lang="ru-RU" i="1" dirty="0" smtClean="0"/>
              <a:t>Сегменты </a:t>
            </a:r>
            <a:r>
              <a:rPr lang="ru-RU" dirty="0" smtClean="0"/>
              <a:t>обычно содержат: процедуры, массивы, стек или скаляры, но не содержат смешанные типы.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2860455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Логическая память</a:t>
            </a:r>
          </a:p>
        </p:txBody>
      </p:sp>
      <p:pic>
        <p:nvPicPr>
          <p:cNvPr id="6" name="Picture 2" descr="Расположение сегментов процессов в памяти компьютера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8566" y="1600200"/>
            <a:ext cx="7914868" cy="4919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3067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Логическое адресное пространство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i="1" dirty="0"/>
              <a:t>Символьное адресное пространство </a:t>
            </a:r>
            <a:r>
              <a:rPr lang="ru-RU" dirty="0"/>
              <a:t>– совокупность всех допустимых идентификаторов переменных</a:t>
            </a:r>
          </a:p>
          <a:p>
            <a:r>
              <a:rPr lang="ru-RU" i="1" dirty="0"/>
              <a:t>Логическое адресное пространство </a:t>
            </a:r>
            <a:r>
              <a:rPr lang="ru-RU" dirty="0"/>
              <a:t>– совокупность всех допустимых адресов, с которыми работает </a:t>
            </a:r>
            <a:r>
              <a:rPr lang="ru-RU" dirty="0" smtClean="0"/>
              <a:t>процессор (зависит от разрядности)</a:t>
            </a:r>
            <a:endParaRPr lang="ru-RU" dirty="0"/>
          </a:p>
          <a:p>
            <a:r>
              <a:rPr lang="ru-RU" i="1" dirty="0"/>
              <a:t>Физическое адресное пространство </a:t>
            </a:r>
            <a:r>
              <a:rPr lang="ru-RU" dirty="0"/>
              <a:t>– совокупность  всех доступных физических адресов в вычислительной системе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14497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Принцип связности</a:t>
            </a:r>
            <a:endParaRPr lang="ru-RU" dirty="0"/>
          </a:p>
        </p:txBody>
      </p:sp>
      <p:sp>
        <p:nvSpPr>
          <p:cNvPr id="5" name="AutoShape 2"/>
          <p:cNvSpPr>
            <a:spLocks noChangeArrowheads="1"/>
          </p:cNvSpPr>
          <p:nvPr/>
        </p:nvSpPr>
        <p:spPr bwMode="auto">
          <a:xfrm>
            <a:off x="3767138" y="4805363"/>
            <a:ext cx="1512887" cy="1979612"/>
          </a:xfrm>
          <a:prstGeom prst="roundRect">
            <a:avLst>
              <a:gd name="adj" fmla="val 16667"/>
            </a:avLst>
          </a:prstGeom>
          <a:solidFill>
            <a:srgbClr val="FFFFFF">
              <a:alpha val="9999"/>
            </a:srgbClr>
          </a:solidFill>
          <a:ln w="2844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6" name="AutoShape 3"/>
          <p:cNvSpPr>
            <a:spLocks noChangeArrowheads="1"/>
          </p:cNvSpPr>
          <p:nvPr/>
        </p:nvSpPr>
        <p:spPr bwMode="auto">
          <a:xfrm>
            <a:off x="7081838" y="2825750"/>
            <a:ext cx="1474787" cy="4032250"/>
          </a:xfrm>
          <a:prstGeom prst="roundRect">
            <a:avLst>
              <a:gd name="adj" fmla="val 16667"/>
            </a:avLst>
          </a:prstGeom>
          <a:solidFill>
            <a:srgbClr val="FFFFFF">
              <a:alpha val="9999"/>
            </a:srgbClr>
          </a:solidFill>
          <a:ln w="2844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3622675" y="2501900"/>
            <a:ext cx="1512888" cy="2124075"/>
          </a:xfrm>
          <a:prstGeom prst="roundRect">
            <a:avLst>
              <a:gd name="adj" fmla="val 16667"/>
            </a:avLst>
          </a:prstGeom>
          <a:solidFill>
            <a:srgbClr val="FFFFFF">
              <a:alpha val="9999"/>
            </a:srgbClr>
          </a:solidFill>
          <a:ln w="2844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5099050" y="1565275"/>
            <a:ext cx="1474788" cy="1044575"/>
          </a:xfrm>
          <a:prstGeom prst="roundRect">
            <a:avLst>
              <a:gd name="adj" fmla="val 16667"/>
            </a:avLst>
          </a:prstGeom>
          <a:solidFill>
            <a:srgbClr val="0099CC"/>
          </a:solidFill>
          <a:ln w="936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5278438" y="1744663"/>
            <a:ext cx="1474787" cy="1044575"/>
          </a:xfrm>
          <a:prstGeom prst="roundRect">
            <a:avLst>
              <a:gd name="adj" fmla="val 16667"/>
            </a:avLst>
          </a:prstGeom>
          <a:solidFill>
            <a:srgbClr val="0099CC"/>
          </a:solidFill>
          <a:ln w="936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0" name="AutoShape 8"/>
          <p:cNvSpPr>
            <a:spLocks noChangeArrowheads="1"/>
          </p:cNvSpPr>
          <p:nvPr/>
        </p:nvSpPr>
        <p:spPr bwMode="auto">
          <a:xfrm>
            <a:off x="5457825" y="1924050"/>
            <a:ext cx="1474788" cy="1044575"/>
          </a:xfrm>
          <a:prstGeom prst="roundRect">
            <a:avLst>
              <a:gd name="adj" fmla="val 16667"/>
            </a:avLst>
          </a:prstGeom>
          <a:solidFill>
            <a:srgbClr val="0099CC"/>
          </a:solidFill>
          <a:ln w="936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algn="l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buClr>
                <a:srgbClr val="FFFFFF"/>
              </a:buClr>
              <a:buSzPct val="100000"/>
              <a:buFont typeface="Arial" panose="020B0604020202020204" pitchFamily="34" charset="0"/>
              <a:buNone/>
            </a:pPr>
            <a:r>
              <a:rPr lang="ru-RU" altLang="ru-RU" sz="1600">
                <a:ea typeface="Arial Unicode MS" panose="020B0604020202020204" pitchFamily="34" charset="-128"/>
                <a:cs typeface="Arial Unicode MS" panose="020B0604020202020204" pitchFamily="34" charset="-128"/>
              </a:rPr>
              <a:t>Другие</a:t>
            </a:r>
            <a:br>
              <a:rPr lang="ru-RU" altLang="ru-RU" sz="1600"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ru-RU" altLang="ru-RU" sz="1600">
                <a:ea typeface="Arial Unicode MS" panose="020B0604020202020204" pitchFamily="34" charset="-128"/>
                <a:cs typeface="Arial Unicode MS" panose="020B0604020202020204" pitchFamily="34" charset="-128"/>
              </a:rPr>
              <a:t>объектные</a:t>
            </a:r>
          </a:p>
          <a:p>
            <a:pPr algn="ctr">
              <a:buClr>
                <a:srgbClr val="FFFFFF"/>
              </a:buClr>
              <a:buSzPct val="100000"/>
              <a:buFont typeface="Arial" panose="020B0604020202020204" pitchFamily="34" charset="0"/>
              <a:buNone/>
            </a:pPr>
            <a:r>
              <a:rPr lang="ru-RU" altLang="ru-RU" sz="1600">
                <a:ea typeface="Arial Unicode MS" panose="020B0604020202020204" pitchFamily="34" charset="-128"/>
                <a:cs typeface="Arial Unicode MS" panose="020B0604020202020204" pitchFamily="34" charset="-128"/>
              </a:rPr>
              <a:t> модули</a:t>
            </a:r>
          </a:p>
        </p:txBody>
      </p:sp>
      <p:sp>
        <p:nvSpPr>
          <p:cNvPr id="11" name="Oval 9"/>
          <p:cNvSpPr>
            <a:spLocks noChangeArrowheads="1"/>
          </p:cNvSpPr>
          <p:nvPr/>
        </p:nvSpPr>
        <p:spPr bwMode="auto">
          <a:xfrm>
            <a:off x="7151688" y="4876800"/>
            <a:ext cx="1258887" cy="1258888"/>
          </a:xfrm>
          <a:prstGeom prst="ellipse">
            <a:avLst/>
          </a:prstGeom>
          <a:solidFill>
            <a:srgbClr val="0099CC"/>
          </a:solidFill>
          <a:ln w="936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algn="l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buClr>
                <a:srgbClr val="B7E7FF"/>
              </a:buClr>
              <a:buSzPct val="100000"/>
              <a:buFont typeface="Arial" panose="020B0604020202020204" pitchFamily="34" charset="0"/>
              <a:buNone/>
            </a:pPr>
            <a:r>
              <a:rPr lang="ru-RU" altLang="ru-RU" sz="1600">
                <a:ea typeface="Arial Unicode MS" panose="020B0604020202020204" pitchFamily="34" charset="-128"/>
                <a:cs typeface="Arial Unicode MS" panose="020B0604020202020204" pitchFamily="34" charset="-128"/>
              </a:rPr>
              <a:t>Загрузчик</a:t>
            </a:r>
          </a:p>
        </p:txBody>
      </p:sp>
      <p:sp>
        <p:nvSpPr>
          <p:cNvPr id="12" name="AutoShape 10"/>
          <p:cNvSpPr>
            <a:spLocks noChangeArrowheads="1"/>
          </p:cNvSpPr>
          <p:nvPr/>
        </p:nvSpPr>
        <p:spPr bwMode="auto">
          <a:xfrm>
            <a:off x="5422900" y="4984750"/>
            <a:ext cx="1474788" cy="1044575"/>
          </a:xfrm>
          <a:prstGeom prst="roundRect">
            <a:avLst>
              <a:gd name="adj" fmla="val 16667"/>
            </a:avLst>
          </a:prstGeom>
          <a:solidFill>
            <a:srgbClr val="0099CC"/>
          </a:solidFill>
          <a:ln w="936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algn="l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buClr>
                <a:srgbClr val="FFFFFF"/>
              </a:buClr>
              <a:buSzPct val="100000"/>
              <a:buFont typeface="Arial" panose="020B0604020202020204" pitchFamily="34" charset="0"/>
              <a:buNone/>
            </a:pPr>
            <a:r>
              <a:rPr lang="ru-RU" altLang="ru-RU" sz="1600">
                <a:ea typeface="Arial Unicode MS" panose="020B0604020202020204" pitchFamily="34" charset="-128"/>
                <a:cs typeface="Arial Unicode MS" panose="020B0604020202020204" pitchFamily="34" charset="-128"/>
              </a:rPr>
              <a:t>Двоичный </a:t>
            </a:r>
            <a:br>
              <a:rPr lang="ru-RU" altLang="ru-RU" sz="1600"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ru-RU" altLang="ru-RU" sz="1600">
                <a:ea typeface="Arial Unicode MS" panose="020B0604020202020204" pitchFamily="34" charset="-128"/>
                <a:cs typeface="Arial Unicode MS" panose="020B0604020202020204" pitchFamily="34" charset="-128"/>
              </a:rPr>
              <a:t>образ</a:t>
            </a:r>
            <a:br>
              <a:rPr lang="ru-RU" altLang="ru-RU" sz="1600"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ru-RU" altLang="ru-RU" sz="1600">
                <a:ea typeface="Arial Unicode MS" panose="020B0604020202020204" pitchFamily="34" charset="-128"/>
                <a:cs typeface="Arial Unicode MS" panose="020B0604020202020204" pitchFamily="34" charset="-128"/>
              </a:rPr>
              <a:t> в памяти</a:t>
            </a:r>
          </a:p>
        </p:txBody>
      </p:sp>
      <p:sp>
        <p:nvSpPr>
          <p:cNvPr id="13" name="AutoShape 11"/>
          <p:cNvSpPr>
            <a:spLocks noChangeArrowheads="1"/>
          </p:cNvSpPr>
          <p:nvPr/>
        </p:nvSpPr>
        <p:spPr bwMode="auto">
          <a:xfrm>
            <a:off x="8736013" y="4806950"/>
            <a:ext cx="1474787" cy="1044575"/>
          </a:xfrm>
          <a:prstGeom prst="roundRect">
            <a:avLst>
              <a:gd name="adj" fmla="val 16667"/>
            </a:avLst>
          </a:prstGeom>
          <a:solidFill>
            <a:srgbClr val="0099CC"/>
          </a:solidFill>
          <a:ln w="936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4" name="AutoShape 12"/>
          <p:cNvSpPr>
            <a:spLocks noChangeArrowheads="1"/>
          </p:cNvSpPr>
          <p:nvPr/>
        </p:nvSpPr>
        <p:spPr bwMode="auto">
          <a:xfrm>
            <a:off x="8915400" y="4986338"/>
            <a:ext cx="1474788" cy="1044575"/>
          </a:xfrm>
          <a:prstGeom prst="roundRect">
            <a:avLst>
              <a:gd name="adj" fmla="val 16667"/>
            </a:avLst>
          </a:prstGeom>
          <a:solidFill>
            <a:srgbClr val="0099CC"/>
          </a:solidFill>
          <a:ln w="936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5" name="AutoShape 13"/>
          <p:cNvSpPr>
            <a:spLocks noChangeArrowheads="1"/>
          </p:cNvSpPr>
          <p:nvPr/>
        </p:nvSpPr>
        <p:spPr bwMode="auto">
          <a:xfrm>
            <a:off x="9094788" y="5165725"/>
            <a:ext cx="1474787" cy="1044575"/>
          </a:xfrm>
          <a:prstGeom prst="roundRect">
            <a:avLst>
              <a:gd name="adj" fmla="val 16667"/>
            </a:avLst>
          </a:prstGeom>
          <a:solidFill>
            <a:srgbClr val="0099CC"/>
          </a:solidFill>
          <a:ln w="936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algn="l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buClr>
                <a:srgbClr val="FFFFFF"/>
              </a:buClr>
              <a:buSzPct val="100000"/>
              <a:buFont typeface="Arial" panose="020B0604020202020204" pitchFamily="34" charset="0"/>
              <a:buNone/>
            </a:pPr>
            <a:r>
              <a:rPr lang="ru-RU" altLang="ru-RU" sz="1600">
                <a:ea typeface="Arial Unicode MS" panose="020B0604020202020204" pitchFamily="34" charset="-128"/>
                <a:cs typeface="Arial Unicode MS" panose="020B0604020202020204" pitchFamily="34" charset="-128"/>
              </a:rPr>
              <a:t>Системные</a:t>
            </a:r>
            <a:br>
              <a:rPr lang="ru-RU" altLang="ru-RU" sz="1600"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ru-RU" altLang="ru-RU" sz="1600">
                <a:ea typeface="Arial Unicode MS" panose="020B0604020202020204" pitchFamily="34" charset="-128"/>
                <a:cs typeface="Arial Unicode MS" panose="020B0604020202020204" pitchFamily="34" charset="-128"/>
              </a:rPr>
              <a:t> библиотеки</a:t>
            </a:r>
          </a:p>
        </p:txBody>
      </p:sp>
      <p:sp>
        <p:nvSpPr>
          <p:cNvPr id="16" name="AutoShape 14"/>
          <p:cNvSpPr>
            <a:spLocks noChangeArrowheads="1"/>
          </p:cNvSpPr>
          <p:nvPr/>
        </p:nvSpPr>
        <p:spPr bwMode="auto">
          <a:xfrm>
            <a:off x="1789113" y="4770438"/>
            <a:ext cx="1474787" cy="1044575"/>
          </a:xfrm>
          <a:prstGeom prst="roundRect">
            <a:avLst>
              <a:gd name="adj" fmla="val 16667"/>
            </a:avLst>
          </a:prstGeom>
          <a:solidFill>
            <a:srgbClr val="0099CC"/>
          </a:solidFill>
          <a:ln w="936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7" name="AutoShape 15"/>
          <p:cNvSpPr>
            <a:spLocks noChangeArrowheads="1"/>
          </p:cNvSpPr>
          <p:nvPr/>
        </p:nvSpPr>
        <p:spPr bwMode="auto">
          <a:xfrm>
            <a:off x="1968500" y="4949825"/>
            <a:ext cx="1474788" cy="1044575"/>
          </a:xfrm>
          <a:prstGeom prst="roundRect">
            <a:avLst>
              <a:gd name="adj" fmla="val 16667"/>
            </a:avLst>
          </a:prstGeom>
          <a:solidFill>
            <a:srgbClr val="0099CC"/>
          </a:solidFill>
          <a:ln w="936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8" name="AutoShape 16"/>
          <p:cNvSpPr>
            <a:spLocks noChangeArrowheads="1"/>
          </p:cNvSpPr>
          <p:nvPr/>
        </p:nvSpPr>
        <p:spPr bwMode="auto">
          <a:xfrm>
            <a:off x="2147888" y="5129213"/>
            <a:ext cx="1474787" cy="1044575"/>
          </a:xfrm>
          <a:prstGeom prst="roundRect">
            <a:avLst>
              <a:gd name="adj" fmla="val 16667"/>
            </a:avLst>
          </a:prstGeom>
          <a:solidFill>
            <a:srgbClr val="0099CC"/>
          </a:solidFill>
          <a:ln w="936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algn="l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buClr>
                <a:srgbClr val="FFFFFF"/>
              </a:buClr>
              <a:buSzPct val="100000"/>
              <a:buFont typeface="Arial" panose="020B0604020202020204" pitchFamily="34" charset="0"/>
              <a:buNone/>
            </a:pPr>
            <a:r>
              <a:rPr lang="ru-RU" altLang="ru-RU" sz="1600">
                <a:ea typeface="Arial Unicode MS" panose="020B0604020202020204" pitchFamily="34" charset="-128"/>
                <a:cs typeface="Arial Unicode MS" panose="020B0604020202020204" pitchFamily="34" charset="-128"/>
              </a:rPr>
              <a:t>Динамические</a:t>
            </a:r>
            <a:br>
              <a:rPr lang="ru-RU" altLang="ru-RU" sz="1600"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ru-RU" altLang="ru-RU" sz="1600">
                <a:ea typeface="Arial Unicode MS" panose="020B0604020202020204" pitchFamily="34" charset="-128"/>
                <a:cs typeface="Arial Unicode MS" panose="020B0604020202020204" pitchFamily="34" charset="-128"/>
              </a:rPr>
              <a:t> библиотеки</a:t>
            </a:r>
          </a:p>
        </p:txBody>
      </p:sp>
      <p:sp>
        <p:nvSpPr>
          <p:cNvPr id="19" name="Oval 17"/>
          <p:cNvSpPr>
            <a:spLocks noChangeArrowheads="1"/>
          </p:cNvSpPr>
          <p:nvPr/>
        </p:nvSpPr>
        <p:spPr bwMode="auto">
          <a:xfrm>
            <a:off x="3876675" y="4878388"/>
            <a:ext cx="1295400" cy="1295400"/>
          </a:xfrm>
          <a:prstGeom prst="ellipse">
            <a:avLst/>
          </a:prstGeom>
          <a:solidFill>
            <a:srgbClr val="0099CC"/>
          </a:solidFill>
          <a:ln w="936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algn="l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buClr>
                <a:srgbClr val="B7E7FF"/>
              </a:buClr>
              <a:buSzPct val="100000"/>
              <a:buFont typeface="Arial" panose="020B0604020202020204" pitchFamily="34" charset="0"/>
              <a:buNone/>
            </a:pPr>
            <a:r>
              <a:rPr lang="ru-RU" altLang="ru-RU" sz="1600">
                <a:ea typeface="Arial Unicode MS" panose="020B0604020202020204" pitchFamily="34" charset="-128"/>
                <a:cs typeface="Arial Unicode MS" panose="020B0604020202020204" pitchFamily="34" charset="-128"/>
              </a:rPr>
              <a:t>Процессор </a:t>
            </a:r>
          </a:p>
          <a:p>
            <a:pPr algn="ctr">
              <a:buClr>
                <a:srgbClr val="B7E7FF"/>
              </a:buClr>
              <a:buSzPct val="100000"/>
              <a:buFont typeface="Arial" panose="020B0604020202020204" pitchFamily="34" charset="0"/>
              <a:buNone/>
            </a:pPr>
            <a:r>
              <a:rPr lang="ru-RU" altLang="ru-RU" sz="1600">
                <a:ea typeface="Arial Unicode MS" panose="020B0604020202020204" pitchFamily="34" charset="-128"/>
                <a:cs typeface="Arial Unicode MS" panose="020B0604020202020204" pitchFamily="34" charset="-128"/>
              </a:rPr>
              <a:t>и</a:t>
            </a:r>
          </a:p>
          <a:p>
            <a:pPr algn="ctr">
              <a:buClr>
                <a:srgbClr val="B7E7FF"/>
              </a:buClr>
              <a:buSzPct val="100000"/>
              <a:buFont typeface="Arial" panose="020B0604020202020204" pitchFamily="34" charset="0"/>
              <a:buNone/>
            </a:pPr>
            <a:r>
              <a:rPr lang="ru-RU" altLang="ru-RU" sz="1600">
                <a:ea typeface="Arial Unicode MS" panose="020B0604020202020204" pitchFamily="34" charset="-128"/>
                <a:cs typeface="Arial Unicode MS" panose="020B0604020202020204" pitchFamily="34" charset="-128"/>
              </a:rPr>
              <a:t>БУП</a:t>
            </a:r>
          </a:p>
        </p:txBody>
      </p:sp>
      <p:sp>
        <p:nvSpPr>
          <p:cNvPr id="20" name="AutoShape 18"/>
          <p:cNvSpPr>
            <a:spLocks noChangeArrowheads="1"/>
          </p:cNvSpPr>
          <p:nvPr/>
        </p:nvSpPr>
        <p:spPr bwMode="auto">
          <a:xfrm>
            <a:off x="1931988" y="3221038"/>
            <a:ext cx="1476375" cy="1044575"/>
          </a:xfrm>
          <a:prstGeom prst="roundRect">
            <a:avLst>
              <a:gd name="adj" fmla="val 16667"/>
            </a:avLst>
          </a:prstGeom>
          <a:solidFill>
            <a:srgbClr val="0099CC"/>
          </a:solidFill>
          <a:ln w="936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algn="l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buClr>
                <a:srgbClr val="FFFFFF"/>
              </a:buClr>
              <a:buSzPct val="100000"/>
              <a:buFont typeface="Arial" panose="020B0604020202020204" pitchFamily="34" charset="0"/>
              <a:buNone/>
            </a:pPr>
            <a:r>
              <a:rPr lang="ru-RU" altLang="ru-RU" sz="1600">
                <a:ea typeface="Arial Unicode MS" panose="020B0604020202020204" pitchFamily="34" charset="-128"/>
                <a:cs typeface="Arial Unicode MS" panose="020B0604020202020204" pitchFamily="34" charset="-128"/>
              </a:rPr>
              <a:t>Исходная</a:t>
            </a:r>
            <a:br>
              <a:rPr lang="ru-RU" altLang="ru-RU" sz="1600"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ru-RU" altLang="ru-RU" sz="1600">
                <a:ea typeface="Arial Unicode MS" panose="020B0604020202020204" pitchFamily="34" charset="-128"/>
                <a:cs typeface="Arial Unicode MS" panose="020B0604020202020204" pitchFamily="34" charset="-128"/>
              </a:rPr>
              <a:t> программа</a:t>
            </a:r>
          </a:p>
        </p:txBody>
      </p:sp>
      <p:sp>
        <p:nvSpPr>
          <p:cNvPr id="21" name="Oval 19"/>
          <p:cNvSpPr>
            <a:spLocks noChangeArrowheads="1"/>
          </p:cNvSpPr>
          <p:nvPr/>
        </p:nvSpPr>
        <p:spPr bwMode="auto">
          <a:xfrm>
            <a:off x="3768725" y="3149600"/>
            <a:ext cx="1258888" cy="1258888"/>
          </a:xfrm>
          <a:prstGeom prst="ellipse">
            <a:avLst/>
          </a:prstGeom>
          <a:solidFill>
            <a:srgbClr val="0099CC"/>
          </a:solidFill>
          <a:ln w="936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algn="l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buClr>
                <a:srgbClr val="B7E7FF"/>
              </a:buClr>
              <a:buSzPct val="100000"/>
              <a:buFont typeface="Arial" panose="020B0604020202020204" pitchFamily="34" charset="0"/>
              <a:buNone/>
            </a:pPr>
            <a:r>
              <a:rPr lang="ru-RU" altLang="ru-RU" sz="1600">
                <a:ea typeface="Arial Unicode MS" panose="020B0604020202020204" pitchFamily="34" charset="-128"/>
                <a:cs typeface="Arial Unicode MS" panose="020B0604020202020204" pitchFamily="34" charset="-128"/>
              </a:rPr>
              <a:t>Компилятор</a:t>
            </a:r>
          </a:p>
        </p:txBody>
      </p:sp>
      <p:sp>
        <p:nvSpPr>
          <p:cNvPr id="22" name="AutoShape 20"/>
          <p:cNvSpPr>
            <a:spLocks noChangeArrowheads="1"/>
          </p:cNvSpPr>
          <p:nvPr/>
        </p:nvSpPr>
        <p:spPr bwMode="auto">
          <a:xfrm>
            <a:off x="5387975" y="3257550"/>
            <a:ext cx="1474788" cy="1044575"/>
          </a:xfrm>
          <a:prstGeom prst="roundRect">
            <a:avLst>
              <a:gd name="adj" fmla="val 16667"/>
            </a:avLst>
          </a:prstGeom>
          <a:solidFill>
            <a:srgbClr val="0099CC"/>
          </a:solidFill>
          <a:ln w="936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algn="l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buClr>
                <a:srgbClr val="FFFFFF"/>
              </a:buClr>
              <a:buSzPct val="100000"/>
              <a:buFont typeface="Arial" panose="020B0604020202020204" pitchFamily="34" charset="0"/>
              <a:buNone/>
            </a:pPr>
            <a:r>
              <a:rPr lang="ru-RU" altLang="ru-RU" sz="1600">
                <a:ea typeface="Arial Unicode MS" panose="020B0604020202020204" pitchFamily="34" charset="-128"/>
                <a:cs typeface="Arial Unicode MS" panose="020B0604020202020204" pitchFamily="34" charset="-128"/>
              </a:rPr>
              <a:t>Объектный </a:t>
            </a:r>
          </a:p>
          <a:p>
            <a:pPr algn="ctr">
              <a:buClr>
                <a:srgbClr val="FFFFFF"/>
              </a:buClr>
              <a:buSzPct val="100000"/>
              <a:buFont typeface="Arial" panose="020B0604020202020204" pitchFamily="34" charset="0"/>
              <a:buNone/>
            </a:pPr>
            <a:r>
              <a:rPr lang="ru-RU" altLang="ru-RU" sz="1600">
                <a:ea typeface="Arial Unicode MS" panose="020B0604020202020204" pitchFamily="34" charset="-128"/>
                <a:cs typeface="Arial Unicode MS" panose="020B0604020202020204" pitchFamily="34" charset="-128"/>
              </a:rPr>
              <a:t>модуль</a:t>
            </a:r>
          </a:p>
        </p:txBody>
      </p:sp>
      <p:sp>
        <p:nvSpPr>
          <p:cNvPr id="23" name="Oval 21"/>
          <p:cNvSpPr>
            <a:spLocks noChangeArrowheads="1"/>
          </p:cNvSpPr>
          <p:nvPr/>
        </p:nvSpPr>
        <p:spPr bwMode="auto">
          <a:xfrm>
            <a:off x="7224713" y="3149600"/>
            <a:ext cx="1258887" cy="1258888"/>
          </a:xfrm>
          <a:prstGeom prst="ellipse">
            <a:avLst/>
          </a:prstGeom>
          <a:solidFill>
            <a:schemeClr val="accent2"/>
          </a:solidFill>
          <a:ln w="93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>
            <a:lvl1pPr algn="l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buClr>
                <a:srgbClr val="B7E7FF"/>
              </a:buClr>
              <a:buSzPct val="100000"/>
              <a:buFont typeface="Arial" panose="020B0604020202020204" pitchFamily="34" charset="0"/>
              <a:buNone/>
            </a:pPr>
            <a:r>
              <a:rPr lang="ru-RU" altLang="ru-RU" sz="1600">
                <a:ea typeface="Arial Unicode MS" panose="020B0604020202020204" pitchFamily="34" charset="-128"/>
                <a:cs typeface="Arial Unicode MS" panose="020B0604020202020204" pitchFamily="34" charset="-128"/>
              </a:rPr>
              <a:t>Редактор </a:t>
            </a:r>
            <a:br>
              <a:rPr lang="ru-RU" altLang="ru-RU" sz="1600"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ru-RU" altLang="ru-RU" sz="1600">
                <a:ea typeface="Arial Unicode MS" panose="020B0604020202020204" pitchFamily="34" charset="-128"/>
                <a:cs typeface="Arial Unicode MS" panose="020B0604020202020204" pitchFamily="34" charset="-128"/>
              </a:rPr>
              <a:t>связей</a:t>
            </a:r>
          </a:p>
        </p:txBody>
      </p:sp>
      <p:sp>
        <p:nvSpPr>
          <p:cNvPr id="24" name="AutoShape 22"/>
          <p:cNvSpPr>
            <a:spLocks noChangeArrowheads="1"/>
          </p:cNvSpPr>
          <p:nvPr/>
        </p:nvSpPr>
        <p:spPr bwMode="auto">
          <a:xfrm>
            <a:off x="8845550" y="3257550"/>
            <a:ext cx="1474788" cy="1044575"/>
          </a:xfrm>
          <a:prstGeom prst="roundRect">
            <a:avLst>
              <a:gd name="adj" fmla="val 16667"/>
            </a:avLst>
          </a:prstGeom>
          <a:solidFill>
            <a:srgbClr val="0099CC"/>
          </a:solidFill>
          <a:ln w="936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algn="l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buClr>
                <a:srgbClr val="FFFFFF"/>
              </a:buClr>
              <a:buSzPct val="100000"/>
              <a:buFont typeface="Arial" panose="020B0604020202020204" pitchFamily="34" charset="0"/>
              <a:buNone/>
            </a:pPr>
            <a:r>
              <a:rPr lang="ru-RU" altLang="ru-RU" sz="1600">
                <a:ea typeface="Arial Unicode MS" panose="020B0604020202020204" pitchFamily="34" charset="-128"/>
                <a:cs typeface="Arial Unicode MS" panose="020B0604020202020204" pitchFamily="34" charset="-128"/>
              </a:rPr>
              <a:t>Загрузочный</a:t>
            </a:r>
            <a:br>
              <a:rPr lang="ru-RU" altLang="ru-RU" sz="1600"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ru-RU" altLang="ru-RU" sz="1600">
                <a:ea typeface="Arial Unicode MS" panose="020B0604020202020204" pitchFamily="34" charset="-128"/>
                <a:cs typeface="Arial Unicode MS" panose="020B0604020202020204" pitchFamily="34" charset="-128"/>
              </a:rPr>
              <a:t> модуль</a:t>
            </a:r>
          </a:p>
        </p:txBody>
      </p:sp>
      <p:sp>
        <p:nvSpPr>
          <p:cNvPr id="25" name="Line 23"/>
          <p:cNvSpPr>
            <a:spLocks noChangeShapeType="1"/>
          </p:cNvSpPr>
          <p:nvPr/>
        </p:nvSpPr>
        <p:spPr bwMode="auto">
          <a:xfrm>
            <a:off x="3408363" y="3762375"/>
            <a:ext cx="360362" cy="1588"/>
          </a:xfrm>
          <a:prstGeom prst="line">
            <a:avLst/>
          </a:prstGeom>
          <a:noFill/>
          <a:ln w="2844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6" name="Line 24"/>
          <p:cNvSpPr>
            <a:spLocks noChangeShapeType="1"/>
          </p:cNvSpPr>
          <p:nvPr/>
        </p:nvSpPr>
        <p:spPr bwMode="auto">
          <a:xfrm>
            <a:off x="5029200" y="3797300"/>
            <a:ext cx="360363" cy="1588"/>
          </a:xfrm>
          <a:prstGeom prst="line">
            <a:avLst/>
          </a:prstGeom>
          <a:noFill/>
          <a:ln w="2844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7" name="Line 25"/>
          <p:cNvSpPr>
            <a:spLocks noChangeShapeType="1"/>
          </p:cNvSpPr>
          <p:nvPr/>
        </p:nvSpPr>
        <p:spPr bwMode="auto">
          <a:xfrm>
            <a:off x="6864350" y="3797300"/>
            <a:ext cx="360363" cy="1588"/>
          </a:xfrm>
          <a:prstGeom prst="line">
            <a:avLst/>
          </a:prstGeom>
          <a:noFill/>
          <a:ln w="2844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8" name="Line 26"/>
          <p:cNvSpPr>
            <a:spLocks noChangeShapeType="1"/>
          </p:cNvSpPr>
          <p:nvPr/>
        </p:nvSpPr>
        <p:spPr bwMode="auto">
          <a:xfrm>
            <a:off x="8485188" y="3797300"/>
            <a:ext cx="360362" cy="1588"/>
          </a:xfrm>
          <a:prstGeom prst="line">
            <a:avLst/>
          </a:prstGeom>
          <a:noFill/>
          <a:ln w="2844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9" name="Line 27"/>
          <p:cNvSpPr>
            <a:spLocks noChangeShapeType="1"/>
          </p:cNvSpPr>
          <p:nvPr/>
        </p:nvSpPr>
        <p:spPr bwMode="auto">
          <a:xfrm>
            <a:off x="6899275" y="2897188"/>
            <a:ext cx="539750" cy="396875"/>
          </a:xfrm>
          <a:prstGeom prst="line">
            <a:avLst/>
          </a:prstGeom>
          <a:noFill/>
          <a:ln w="2844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0" name="Line 28"/>
          <p:cNvSpPr>
            <a:spLocks noChangeShapeType="1"/>
          </p:cNvSpPr>
          <p:nvPr/>
        </p:nvSpPr>
        <p:spPr bwMode="auto">
          <a:xfrm flipH="1">
            <a:off x="8194675" y="4229100"/>
            <a:ext cx="687388" cy="792163"/>
          </a:xfrm>
          <a:prstGeom prst="line">
            <a:avLst/>
          </a:prstGeom>
          <a:noFill/>
          <a:ln w="2844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1" name="Line 29"/>
          <p:cNvSpPr>
            <a:spLocks noChangeShapeType="1"/>
          </p:cNvSpPr>
          <p:nvPr/>
        </p:nvSpPr>
        <p:spPr bwMode="auto">
          <a:xfrm flipH="1">
            <a:off x="8374063" y="5526088"/>
            <a:ext cx="542925" cy="1587"/>
          </a:xfrm>
          <a:prstGeom prst="line">
            <a:avLst/>
          </a:prstGeom>
          <a:noFill/>
          <a:ln w="2844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2" name="Line 30"/>
          <p:cNvSpPr>
            <a:spLocks noChangeShapeType="1"/>
          </p:cNvSpPr>
          <p:nvPr/>
        </p:nvSpPr>
        <p:spPr bwMode="auto">
          <a:xfrm flipH="1">
            <a:off x="6897688" y="5489575"/>
            <a:ext cx="255587" cy="1588"/>
          </a:xfrm>
          <a:prstGeom prst="line">
            <a:avLst/>
          </a:prstGeom>
          <a:noFill/>
          <a:ln w="2844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3" name="Line 31"/>
          <p:cNvSpPr>
            <a:spLocks noChangeShapeType="1"/>
          </p:cNvSpPr>
          <p:nvPr/>
        </p:nvSpPr>
        <p:spPr bwMode="auto">
          <a:xfrm>
            <a:off x="3622675" y="5526088"/>
            <a:ext cx="252413" cy="1587"/>
          </a:xfrm>
          <a:prstGeom prst="line">
            <a:avLst/>
          </a:prstGeom>
          <a:noFill/>
          <a:ln w="2844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4" name="Line 32"/>
          <p:cNvSpPr>
            <a:spLocks noChangeShapeType="1"/>
          </p:cNvSpPr>
          <p:nvPr/>
        </p:nvSpPr>
        <p:spPr bwMode="auto">
          <a:xfrm flipH="1">
            <a:off x="5170488" y="5526088"/>
            <a:ext cx="254000" cy="1587"/>
          </a:xfrm>
          <a:prstGeom prst="line">
            <a:avLst/>
          </a:prstGeom>
          <a:noFill/>
          <a:ln w="2844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5" name="Text Box 33"/>
          <p:cNvSpPr txBox="1">
            <a:spLocks noChangeArrowheads="1"/>
          </p:cNvSpPr>
          <p:nvPr/>
        </p:nvSpPr>
        <p:spPr bwMode="auto">
          <a:xfrm>
            <a:off x="3659188" y="2501900"/>
            <a:ext cx="1403350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algn="l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ts val="875"/>
              </a:spcBef>
              <a:buClr>
                <a:srgbClr val="FFFFFF"/>
              </a:buClr>
              <a:buSzPct val="100000"/>
              <a:buFont typeface="Arial" panose="020B0604020202020204" pitchFamily="34" charset="0"/>
              <a:buNone/>
            </a:pPr>
            <a:r>
              <a:rPr lang="ru-RU" altLang="ru-RU" sz="1400">
                <a:ea typeface="Arial Unicode MS" panose="020B0604020202020204" pitchFamily="34" charset="-128"/>
                <a:cs typeface="Arial Unicode MS" panose="020B0604020202020204" pitchFamily="34" charset="-128"/>
              </a:rPr>
              <a:t>Этап компиляции</a:t>
            </a:r>
          </a:p>
        </p:txBody>
      </p:sp>
      <p:sp>
        <p:nvSpPr>
          <p:cNvPr id="36" name="Text Box 34"/>
          <p:cNvSpPr txBox="1">
            <a:spLocks noChangeArrowheads="1"/>
          </p:cNvSpPr>
          <p:nvPr/>
        </p:nvSpPr>
        <p:spPr bwMode="auto">
          <a:xfrm>
            <a:off x="7151688" y="6281738"/>
            <a:ext cx="1331912" cy="30995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algn="l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ts val="875"/>
              </a:spcBef>
              <a:buClr>
                <a:srgbClr val="FFFFFF"/>
              </a:buClr>
              <a:buSzPct val="100000"/>
              <a:buFont typeface="Arial" panose="020B0604020202020204" pitchFamily="34" charset="0"/>
              <a:buNone/>
            </a:pPr>
            <a:r>
              <a:rPr lang="ru-RU" altLang="ru-RU" sz="1400">
                <a:ea typeface="Arial Unicode MS" panose="020B0604020202020204" pitchFamily="34" charset="-128"/>
                <a:cs typeface="Arial Unicode MS" panose="020B0604020202020204" pitchFamily="34" charset="-128"/>
              </a:rPr>
              <a:t>Этап загрузки</a:t>
            </a:r>
          </a:p>
        </p:txBody>
      </p:sp>
      <p:sp>
        <p:nvSpPr>
          <p:cNvPr id="37" name="Text Box 35"/>
          <p:cNvSpPr txBox="1">
            <a:spLocks noChangeArrowheads="1"/>
          </p:cNvSpPr>
          <p:nvPr/>
        </p:nvSpPr>
        <p:spPr bwMode="auto">
          <a:xfrm>
            <a:off x="3840163" y="6210300"/>
            <a:ext cx="1331912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algn="l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ts val="875"/>
              </a:spcBef>
              <a:buClr>
                <a:srgbClr val="FFFFFF"/>
              </a:buClr>
              <a:buSzPct val="100000"/>
              <a:buFont typeface="Arial" panose="020B0604020202020204" pitchFamily="34" charset="0"/>
              <a:buNone/>
            </a:pPr>
            <a:r>
              <a:rPr lang="ru-RU" altLang="ru-RU" sz="1400">
                <a:ea typeface="Arial Unicode MS" panose="020B0604020202020204" pitchFamily="34" charset="-128"/>
                <a:cs typeface="Arial Unicode MS" panose="020B0604020202020204" pitchFamily="34" charset="-128"/>
              </a:rPr>
              <a:t>Этап выполнения</a:t>
            </a:r>
          </a:p>
        </p:txBody>
      </p:sp>
    </p:spTree>
    <p:extLst>
      <p:ext uri="{BB962C8B-B14F-4D97-AF65-F5344CB8AC3E}">
        <p14:creationId xmlns:p14="http://schemas.microsoft.com/office/powerpoint/2010/main" val="2386893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/>
      <p:bldP spid="36" grpId="0"/>
      <p:bldP spid="37" grpId="0"/>
    </p:bldLst>
  </p:timing>
</p:sld>
</file>

<file path=ppt/theme/theme1.xml><?xml version="1.0" encoding="utf-8"?>
<a:theme xmlns:a="http://schemas.openxmlformats.org/drawingml/2006/main" name="Тема1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1" id="{B974F604-76EE-4929-8C05-40A3DFD448A7}" vid="{3EDA67B6-2E53-40F9-A3D8-641DE95B1212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1207</TotalTime>
  <Words>543</Words>
  <Application>Microsoft Office PowerPoint</Application>
  <PresentationFormat>Широкоэкранный</PresentationFormat>
  <Paragraphs>114</Paragraphs>
  <Slides>23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8" baseType="lpstr">
      <vt:lpstr>Arial Unicode MS</vt:lpstr>
      <vt:lpstr>Arial</vt:lpstr>
      <vt:lpstr>Calibri</vt:lpstr>
      <vt:lpstr>lucida grande</vt:lpstr>
      <vt:lpstr>Тема1</vt:lpstr>
      <vt:lpstr>Организация памяти</vt:lpstr>
      <vt:lpstr>Ценные ресурсы</vt:lpstr>
      <vt:lpstr>Физическая структура памяти</vt:lpstr>
      <vt:lpstr>Иерархия памяти</vt:lpstr>
      <vt:lpstr>Принцип локальности</vt:lpstr>
      <vt:lpstr>Логическая память</vt:lpstr>
      <vt:lpstr>Логическая память</vt:lpstr>
      <vt:lpstr>Логическое адресное пространство</vt:lpstr>
      <vt:lpstr>Принцип связности</vt:lpstr>
      <vt:lpstr>Функции системы управления памятью</vt:lpstr>
      <vt:lpstr>Схема с фиксированными разделами</vt:lpstr>
      <vt:lpstr>Схема с фиксированными разделами</vt:lpstr>
      <vt:lpstr>Overlay структура</vt:lpstr>
      <vt:lpstr>Overlay структура</vt:lpstr>
      <vt:lpstr>Динамическое распределение. Свопинг</vt:lpstr>
      <vt:lpstr>Схема с переменными разделами</vt:lpstr>
      <vt:lpstr>Схема с переменными разделами</vt:lpstr>
      <vt:lpstr>Страничная память</vt:lpstr>
      <vt:lpstr>Страничная память</vt:lpstr>
      <vt:lpstr>Сегментная и сегментно-страничная организация памяти</vt:lpstr>
      <vt:lpstr>Преобразование логического адреса при сегментной организации памяти</vt:lpstr>
      <vt:lpstr>Сегментно-страничной организации памяти</vt:lpstr>
      <vt:lpstr>Заключение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Базы данных и СУБД</dc:title>
  <dc:creator>Ростислав Косивец</dc:creator>
  <cp:lastModifiedBy>Ростислав Косивец</cp:lastModifiedBy>
  <cp:revision>333</cp:revision>
  <dcterms:created xsi:type="dcterms:W3CDTF">2016-09-15T15:45:17Z</dcterms:created>
  <dcterms:modified xsi:type="dcterms:W3CDTF">2016-11-20T20:24:47Z</dcterms:modified>
</cp:coreProperties>
</file>