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Наличие нескольких уровней, естественно, снижает производительность менеджера памяти. Несмотря на то что размеры таблиц на каждом уровне подобраны так, чтобы таблица помещалась целиком внутри одной страницы, обращение к каждому уровню – это отдельное обращение к памяти. Таким образом, трансляция адреса может потребовать нескольких обращений к памяти.</a:t>
            </a:r>
          </a:p>
          <a:p>
            <a:r>
              <a:rPr lang="ru-RU" dirty="0" smtClean="0">
                <a:effectLst/>
              </a:rPr>
              <a:t>Количество уровней в таблице страниц зависит от конкретных особенностей архитектуры. Можно привести примеры реализации одноуровневого (DEC PDP-11), двухуровневого (</a:t>
            </a:r>
            <a:r>
              <a:rPr lang="ru-RU" dirty="0" err="1" smtClean="0">
                <a:effectLst/>
              </a:rPr>
              <a:t>Intel</a:t>
            </a:r>
            <a:r>
              <a:rPr lang="ru-RU" dirty="0" smtClean="0">
                <a:effectLst/>
              </a:rPr>
              <a:t>, DEC VAX), трехуровневого (</a:t>
            </a:r>
            <a:r>
              <a:rPr lang="ru-RU" dirty="0" err="1" smtClean="0">
                <a:effectLst/>
              </a:rPr>
              <a:t>Sun</a:t>
            </a:r>
            <a:r>
              <a:rPr lang="ru-RU" dirty="0" smtClean="0">
                <a:effectLst/>
              </a:rPr>
              <a:t> SPARC, DEC </a:t>
            </a:r>
            <a:r>
              <a:rPr lang="ru-RU" dirty="0" err="1" smtClean="0">
                <a:effectLst/>
              </a:rPr>
              <a:t>Alpha</a:t>
            </a:r>
            <a:r>
              <a:rPr lang="ru-RU" dirty="0" smtClean="0">
                <a:effectLst/>
              </a:rPr>
              <a:t>) пейджинга, а также пейджинга с заданным количеством уровней (</a:t>
            </a:r>
            <a:r>
              <a:rPr lang="ru-RU" dirty="0" err="1" smtClean="0">
                <a:effectLst/>
              </a:rPr>
              <a:t>Motorola</a:t>
            </a:r>
            <a:r>
              <a:rPr lang="ru-RU" dirty="0" smtClean="0">
                <a:effectLst/>
              </a:rPr>
              <a:t>). Функционирование RISC-процессора MIPS R2000 осуществляется вообще без таблицы страниц. Здесь поиск нужной страницы, если эта страница отсутствует в ассоциативной памяти, должна взять на себя ОС (так называемый </a:t>
            </a:r>
            <a:r>
              <a:rPr lang="ru-RU" dirty="0" err="1" smtClean="0">
                <a:effectLst/>
              </a:rPr>
              <a:t>zero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level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paging</a:t>
            </a:r>
            <a:r>
              <a:rPr lang="ru-RU" dirty="0" smtClean="0">
                <a:effectLst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3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номера кадра, соответствующего нужной странице, в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многоуровневой таблице 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требует нескольких обращений к основной памяти, поэтому занимает много времени. В некоторых случаях такая задержка недопустима. Проблема ускорения поиска решается на уровне архитектуры компьютера.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со свойством локальности большинство программ в течение некоторого промежутка времени обращаются к небольшому количеству страниц, поэтому активно используется только небольшая часть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таблицы 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ассоциативная память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только некоторые из записей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таблицы страниц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каждая запись в TLB должна включать поле с номером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виртуальной страницы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Память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в ней происходит одновременное сравнение номера отображаемой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виртуальной страницы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соответствующим полем во всех строках этой небольшой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Поэтому данный вид памяти достаточно дорого стоит. В строке, поле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виртуальной страницы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которой совпало с искомым значением, находится номер страничного кадра. Обычное число записей в TLB от 8 до 4096. Рост количества записей в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ассоциативной памяти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должен осуществляться с учетом таких факторов, как размер кэша основной памяти и количества обращений к памяти при выполнении одной команды.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Обращение к одним и тем же страницам повышает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Чем больше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тем меньше среднее время доступа к данным, находящимся в оперативной памяти.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5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PowerPC, </a:t>
            </a:r>
            <a:r>
              <a:rPr lang="ru-RU" dirty="0" smtClean="0"/>
              <a:t>некоторые рабочих станциях </a:t>
            </a:r>
            <a:r>
              <a:rPr lang="en-US" dirty="0" smtClean="0"/>
              <a:t>Hewlett-Packard, IBM RT, IBM AS/400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0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размер страницы, тем меньше будет размер структур данных, обслуживающих преобразование адресов, но тем больше будут потери, связанные с тем, что память можно выделять только постранично.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8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памяти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память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 – </a:t>
            </a:r>
            <a:r>
              <a:rPr lang="en-US" dirty="0" smtClean="0"/>
              <a:t>TLB – </a:t>
            </a:r>
            <a:r>
              <a:rPr lang="ru-RU" dirty="0" smtClean="0"/>
              <a:t>буфер поиска трансляции (кэш)</a:t>
            </a:r>
          </a:p>
          <a:p>
            <a:r>
              <a:rPr lang="ru-RU" dirty="0" smtClean="0"/>
              <a:t>Запись таблицы – информация о виртуальной странице (атрибуты, кадр)</a:t>
            </a:r>
          </a:p>
          <a:p>
            <a:r>
              <a:rPr lang="en-US" dirty="0" smtClean="0"/>
              <a:t>Hit ratio – </a:t>
            </a:r>
            <a:r>
              <a:rPr lang="ru-RU" dirty="0" smtClean="0"/>
              <a:t>число удачных поисков номера страницы или процент попаданий в кэш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8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Инвертированная таблица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запись на страничный кадр</a:t>
            </a:r>
          </a:p>
          <a:p>
            <a:r>
              <a:rPr lang="ru-RU" dirty="0" smtClean="0"/>
              <a:t>Записи не отсортированы – </a:t>
            </a:r>
            <a:r>
              <a:rPr lang="ru-RU" dirty="0" err="1" smtClean="0"/>
              <a:t>хэш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59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размер страницы – от 2</a:t>
            </a:r>
            <a:r>
              <a:rPr lang="en-US" dirty="0" smtClean="0"/>
              <a:t>^9 </a:t>
            </a:r>
            <a:r>
              <a:rPr lang="ru-RU" dirty="0" smtClean="0"/>
              <a:t>до </a:t>
            </a:r>
            <a:r>
              <a:rPr lang="en-US" dirty="0" smtClean="0"/>
              <a:t>2^14 </a:t>
            </a:r>
            <a:r>
              <a:rPr lang="ru-RU" dirty="0" smtClean="0"/>
              <a:t>байт</a:t>
            </a:r>
          </a:p>
          <a:p>
            <a:r>
              <a:rPr lang="ru-RU" dirty="0" smtClean="0"/>
              <a:t>Выбор зависит от таблицы страниц</a:t>
            </a:r>
          </a:p>
          <a:p>
            <a:r>
              <a:rPr lang="ru-RU" dirty="0" smtClean="0"/>
              <a:t>Задаётся </a:t>
            </a:r>
            <a:r>
              <a:rPr lang="ru-RU" dirty="0" err="1" smtClean="0"/>
              <a:t>аппаратно</a:t>
            </a:r>
            <a:r>
              <a:rPr lang="ru-RU" dirty="0" smtClean="0"/>
              <a:t> или </a:t>
            </a:r>
            <a:r>
              <a:rPr lang="ru-RU" dirty="0" err="1" smtClean="0"/>
              <a:t>программно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59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Выполнение процесса даже в отсутствие некоторых его компонентов в оперативной памяти. 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выполнения больших программ, размер которых может превышать размер оперативной памяти. 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/>
              <a:t>обеспечить </a:t>
            </a:r>
            <a:r>
              <a:rPr lang="ru-RU"/>
              <a:t>данной </a:t>
            </a:r>
            <a:r>
              <a:rPr lang="ru-RU" smtClean="0"/>
              <a:t>схеме нужную</a:t>
            </a:r>
            <a:r>
              <a:rPr lang="ru-RU" dirty="0"/>
              <a:t> </a:t>
            </a:r>
            <a:r>
              <a:rPr lang="ru-RU" i="1" dirty="0"/>
              <a:t>производительность</a:t>
            </a:r>
            <a:r>
              <a:rPr lang="ru-RU" dirty="0"/>
              <a:t>, </a:t>
            </a:r>
            <a:r>
              <a:rPr lang="ru-RU" i="1" dirty="0"/>
              <a:t>отображение</a:t>
            </a:r>
            <a:r>
              <a:rPr lang="ru-RU" dirty="0"/>
              <a:t> адресов осуществляется </a:t>
            </a:r>
            <a:r>
              <a:rPr lang="ru-RU" dirty="0" err="1"/>
              <a:t>аппаратно</a:t>
            </a:r>
            <a:r>
              <a:rPr lang="ru-RU" dirty="0"/>
              <a:t> при помощи </a:t>
            </a:r>
            <a:r>
              <a:rPr lang="ru-RU" i="1" dirty="0"/>
              <a:t>многоуровневой таблицы страниц</a:t>
            </a:r>
            <a:r>
              <a:rPr lang="ru-RU" dirty="0"/>
              <a:t> и </a:t>
            </a:r>
            <a:r>
              <a:rPr lang="ru-RU" i="1" dirty="0"/>
              <a:t>ассоциативной памяти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9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память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Аппаратные аспекты виртуальной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память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 </a:t>
            </a:r>
            <a:r>
              <a:rPr lang="en-US" dirty="0" smtClean="0"/>
              <a:t>- 1959 </a:t>
            </a:r>
            <a:r>
              <a:rPr lang="ru-RU" dirty="0" smtClean="0"/>
              <a:t>год, </a:t>
            </a:r>
            <a:r>
              <a:rPr lang="en-US" dirty="0" smtClean="0"/>
              <a:t>MIT</a:t>
            </a:r>
          </a:p>
          <a:p>
            <a:r>
              <a:rPr lang="ru-RU" dirty="0" smtClean="0"/>
              <a:t>Разбитие на страницы</a:t>
            </a:r>
          </a:p>
          <a:p>
            <a:r>
              <a:rPr lang="ru-RU" dirty="0" smtClean="0"/>
              <a:t>Динамическая трансляция логического адреса в физический</a:t>
            </a:r>
          </a:p>
          <a:p>
            <a:r>
              <a:rPr lang="ru-RU" dirty="0" smtClean="0"/>
              <a:t>Подкачка страницы с диска (бит присутствия)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не ограничена объемом физической </a:t>
            </a:r>
            <a:r>
              <a:rPr lang="ru-RU" dirty="0" smtClean="0"/>
              <a:t>памяти.</a:t>
            </a:r>
          </a:p>
          <a:p>
            <a:r>
              <a:rPr lang="ru-RU" dirty="0" smtClean="0"/>
              <a:t>Поскольку </a:t>
            </a:r>
            <a:r>
              <a:rPr lang="ru-RU" dirty="0"/>
              <a:t>появляется возможность частичного помещения программы (процесса) в память и гибкого перераспределения памяти между программами, можно разместить в памяти больше программ, что увеличивает загрузку процессора и пропускную способность системы.</a:t>
            </a:r>
          </a:p>
          <a:p>
            <a:r>
              <a:rPr lang="ru-RU" dirty="0"/>
              <a:t>Объем ввода-вывода для выгрузки части программы на диск может быть </a:t>
            </a:r>
            <a:r>
              <a:rPr lang="ru-RU" dirty="0" smtClean="0"/>
              <a:t>меньше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9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виртуальной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Неограниченность памяти</a:t>
            </a:r>
          </a:p>
          <a:p>
            <a:r>
              <a:rPr lang="ru-RU" dirty="0" smtClean="0"/>
              <a:t>Инкапсуляция программ друг от друга и от ОС</a:t>
            </a:r>
          </a:p>
          <a:p>
            <a:r>
              <a:rPr lang="ru-RU" dirty="0" smtClean="0"/>
              <a:t>Трансляция адреса производится </a:t>
            </a:r>
            <a:r>
              <a:rPr lang="ru-RU" dirty="0" err="1" smtClean="0"/>
              <a:t>аппаратно</a:t>
            </a:r>
            <a:endParaRPr lang="ru-RU" dirty="0"/>
          </a:p>
          <a:p>
            <a:r>
              <a:rPr lang="ru-RU" dirty="0" smtClean="0"/>
              <a:t>Аппаратная поддержка генерации </a:t>
            </a:r>
            <a:r>
              <a:rPr lang="ru-RU" smtClean="0"/>
              <a:t>исключительных ситуаций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3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Страничная </a:t>
            </a:r>
            <a:r>
              <a:rPr lang="ru-RU" dirty="0" err="1" smtClean="0"/>
              <a:t>в.п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page,</a:t>
            </a:r>
            <a:r>
              <a:rPr lang="ru-RU" dirty="0" smtClean="0"/>
              <a:t> </a:t>
            </a:r>
            <a:r>
              <a:rPr lang="en-US" dirty="0" smtClean="0"/>
              <a:t>frame page - paging</a:t>
            </a:r>
          </a:p>
          <a:p>
            <a:r>
              <a:rPr lang="ru-RU" dirty="0" smtClean="0"/>
              <a:t>Виртуальный адрес – </a:t>
            </a:r>
            <a:r>
              <a:rPr lang="en-US" dirty="0" smtClean="0"/>
              <a:t>(</a:t>
            </a:r>
            <a:r>
              <a:rPr lang="en-US" dirty="0" err="1" smtClean="0"/>
              <a:t>p,d</a:t>
            </a:r>
            <a:r>
              <a:rPr lang="en-US" dirty="0" smtClean="0"/>
              <a:t>)</a:t>
            </a:r>
          </a:p>
          <a:p>
            <a:r>
              <a:rPr lang="ru-RU" dirty="0" smtClean="0"/>
              <a:t>Таблица страниц – бит присутствия, модификации</a:t>
            </a:r>
          </a:p>
          <a:p>
            <a:r>
              <a:rPr lang="en-US" dirty="0" smtClean="0"/>
              <a:t>page fault – </a:t>
            </a:r>
            <a:r>
              <a:rPr lang="ru-RU" dirty="0" smtClean="0"/>
              <a:t>страничное нарушение (отказ)</a:t>
            </a:r>
          </a:p>
          <a:p>
            <a:r>
              <a:rPr lang="ru-RU" dirty="0" smtClean="0"/>
              <a:t>Кэш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Сегментно-страничная организация </a:t>
            </a:r>
            <a:r>
              <a:rPr lang="ru-RU" dirty="0" err="1" smtClean="0"/>
              <a:t>в.п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организации </a:t>
            </a:r>
            <a:r>
              <a:rPr lang="ru-RU" dirty="0" err="1" smtClean="0"/>
              <a:t>в.п</a:t>
            </a:r>
            <a:r>
              <a:rPr lang="ru-RU" dirty="0" smtClean="0"/>
              <a:t>. размер сегмента может превышать размер оперативной памяти</a:t>
            </a:r>
          </a:p>
          <a:p>
            <a:r>
              <a:rPr lang="ru-RU" dirty="0" smtClean="0"/>
              <a:t>В ОС </a:t>
            </a:r>
            <a:r>
              <a:rPr lang="en-US" dirty="0" smtClean="0"/>
              <a:t>Linux, Windows </a:t>
            </a:r>
            <a:r>
              <a:rPr lang="ru-RU" dirty="0" err="1" smtClean="0"/>
              <a:t>в.п</a:t>
            </a:r>
            <a:r>
              <a:rPr lang="ru-RU" dirty="0" smtClean="0"/>
              <a:t>. = 4 ГБ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6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p, d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физический адрес страницы</a:t>
            </a:r>
          </a:p>
          <a:p>
            <a:r>
              <a:rPr lang="ru-RU" dirty="0" smtClean="0"/>
              <a:t>Атрибуты страницы: бит модификации, защиты, присутствия, бит ссылки,..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3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страниц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68" y="1600201"/>
            <a:ext cx="4666831" cy="4942974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Страницы по 4 КБ</a:t>
            </a:r>
          </a:p>
          <a:p>
            <a:r>
              <a:rPr lang="ru-RU" dirty="0" smtClean="0"/>
              <a:t>Таблица состоит из 2</a:t>
            </a:r>
            <a:r>
              <a:rPr lang="en-US" dirty="0" smtClean="0"/>
              <a:t>^20 </a:t>
            </a:r>
            <a:r>
              <a:rPr lang="ru-RU" dirty="0" smtClean="0"/>
              <a:t>строк</a:t>
            </a:r>
          </a:p>
          <a:p>
            <a:r>
              <a:rPr lang="ru-RU" dirty="0" smtClean="0"/>
              <a:t>32-разрядный адрес делится на 10-разрядное поле </a:t>
            </a:r>
            <a:r>
              <a:rPr lang="en-US" dirty="0" smtClean="0"/>
              <a:t>p1, p2 </a:t>
            </a:r>
            <a:r>
              <a:rPr lang="ru-RU" dirty="0" smtClean="0"/>
              <a:t>и </a:t>
            </a:r>
            <a:r>
              <a:rPr lang="en-US" dirty="0" smtClean="0"/>
              <a:t>12 </a:t>
            </a:r>
            <a:r>
              <a:rPr lang="ru-RU" dirty="0" smtClean="0"/>
              <a:t>разрядное 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221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1356</TotalTime>
  <Words>517</Words>
  <Application>Microsoft Office PowerPoint</Application>
  <PresentationFormat>Широкоэкранный</PresentationFormat>
  <Paragraphs>64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Тема1</vt:lpstr>
      <vt:lpstr>Организация памяти</vt:lpstr>
      <vt:lpstr>Виртуальная память</vt:lpstr>
      <vt:lpstr>Виртуальная память</vt:lpstr>
      <vt:lpstr>Преимущества виртуальной памяти</vt:lpstr>
      <vt:lpstr>Преимущества виртуальной памяти</vt:lpstr>
      <vt:lpstr>Страничная в.п.</vt:lpstr>
      <vt:lpstr>Сегментно-страничная организация в.п.</vt:lpstr>
      <vt:lpstr>Таблицы страниц</vt:lpstr>
      <vt:lpstr>Таблицы страниц</vt:lpstr>
      <vt:lpstr>Ассоциативная память</vt:lpstr>
      <vt:lpstr>Инвертированная таблица страниц</vt:lpstr>
      <vt:lpstr>Размеры страницы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355</cp:revision>
  <dcterms:created xsi:type="dcterms:W3CDTF">2016-09-15T15:45:17Z</dcterms:created>
  <dcterms:modified xsi:type="dcterms:W3CDTF">2016-11-28T04:59:52Z</dcterms:modified>
</cp:coreProperties>
</file>