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  <p:sldId id="265" r:id="rId9"/>
    <p:sldId id="264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8613-5669-404B-AF00-A1EF6BFD1AD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0F76-E6D4-4397-83EF-29A981EE8A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为什么公式里面不考虑其他对的收发机的信号影响。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50F76-E6D4-4397-83EF-29A981EE8A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7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0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9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3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51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07A2-6771-4A19-B625-3571DBB7AE07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0282-5412-4272-AAA2-3E4996BCF2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Device-Free Counting via Wideband </a:t>
            </a:r>
            <a:r>
              <a:rPr lang="en-US" altLang="zh-CN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endParaRPr lang="zh-CN" altLang="en-US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IEEE JOURNAL ON SELECTED AREAS IN COMMUNICATIONS, VOL. 35, NO. 5, MAY 2017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Stefania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Bartoletti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Member, IEEE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Andrea Conti,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Member, IEEE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Moe Z. Win, 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Fellow, IEEE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i="1" dirty="0">
                <a:solidFill>
                  <a:srgbClr val="00B050"/>
                </a:solidFill>
              </a:rPr>
              <a:t>individual-centric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52321"/>
            <a:ext cx="10172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i="1" dirty="0">
                <a:solidFill>
                  <a:srgbClr val="00B050"/>
                </a:solidFill>
              </a:rPr>
              <a:t>individual-centric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model </a:t>
            </a:r>
            <a:r>
              <a:rPr lang="en-US" altLang="zh-CN" dirty="0" smtClean="0">
                <a:solidFill>
                  <a:srgbClr val="0070C0"/>
                </a:solidFill>
              </a:rPr>
              <a:t>order selection </a:t>
            </a:r>
            <a:r>
              <a:rPr lang="en-US" altLang="zh-CN" dirty="0">
                <a:solidFill>
                  <a:srgbClr val="0070C0"/>
                </a:solidFill>
              </a:rPr>
              <a:t>problem 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均匀分布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2733675"/>
            <a:ext cx="333375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59" y="4316804"/>
            <a:ext cx="1133475" cy="51435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204570" y="2627334"/>
            <a:ext cx="3782860" cy="1603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i="1" dirty="0">
                <a:solidFill>
                  <a:srgbClr val="C00000"/>
                </a:solidFill>
              </a:rPr>
              <a:t>crowd-centric method</a:t>
            </a:r>
            <a:endParaRPr lang="zh-CN" altLang="en-US" sz="4000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Vector </a:t>
            </a:r>
            <a:r>
              <a:rPr lang="en-US" altLang="zh-CN" dirty="0"/>
              <a:t>of </a:t>
            </a:r>
            <a:r>
              <a:rPr lang="en-US" altLang="zh-CN" dirty="0" smtClean="0"/>
              <a:t>observable features </a:t>
            </a:r>
            <a:r>
              <a:rPr lang="en-US" altLang="zh-CN" b="1" dirty="0" smtClean="0"/>
              <a:t>f</a:t>
            </a:r>
          </a:p>
          <a:p>
            <a:r>
              <a:rPr lang="en-US" altLang="zh-CN" dirty="0"/>
              <a:t>Feature extraction </a:t>
            </a:r>
            <a:r>
              <a:rPr lang="en-US" altLang="zh-CN" dirty="0" smtClean="0"/>
              <a:t>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Observation function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72" y="2948561"/>
            <a:ext cx="1981200" cy="828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18" y="4615149"/>
            <a:ext cx="2724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i="1" dirty="0">
                <a:solidFill>
                  <a:srgbClr val="C00000"/>
                </a:solidFill>
              </a:rPr>
              <a:t>crowd-centric method</a:t>
            </a:r>
            <a:endParaRPr lang="zh-CN" altLang="en-US" sz="4000" i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Energy detection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07" y="2438630"/>
            <a:ext cx="8505423" cy="3163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887" y="1705931"/>
            <a:ext cx="1876425" cy="84772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36" y="1905955"/>
            <a:ext cx="2600325" cy="447675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16" name="组合 15"/>
          <p:cNvGrpSpPr/>
          <p:nvPr/>
        </p:nvGrpSpPr>
        <p:grpSpPr>
          <a:xfrm>
            <a:off x="1278875" y="5564512"/>
            <a:ext cx="10134199" cy="409575"/>
            <a:chOff x="1278875" y="5564512"/>
            <a:chExt cx="10134199" cy="4095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8875" y="5602612"/>
              <a:ext cx="1819275" cy="33337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3160863" y="5610360"/>
              <a:ext cx="4254864" cy="361950"/>
              <a:chOff x="3717561" y="5774398"/>
              <a:chExt cx="4254864" cy="36195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7561" y="5774398"/>
                <a:ext cx="1914525" cy="36195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225" y="5807735"/>
                <a:ext cx="2362200" cy="295275"/>
              </a:xfrm>
              <a:prstGeom prst="rect">
                <a:avLst/>
              </a:prstGeom>
            </p:spPr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15727" y="5564512"/>
              <a:ext cx="1971675" cy="4095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65224" y="5619885"/>
              <a:ext cx="1847850" cy="352425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/>
          <p:nvPr/>
        </p:nvCxnSpPr>
        <p:spPr>
          <a:xfrm>
            <a:off x="1278875" y="5972310"/>
            <a:ext cx="18192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60993" y="5972310"/>
            <a:ext cx="411844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57571" y="5972310"/>
            <a:ext cx="175168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650776" y="5972310"/>
            <a:ext cx="1703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06" y="5935730"/>
            <a:ext cx="3429000" cy="800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i="1" dirty="0">
                <a:solidFill>
                  <a:srgbClr val="C00000"/>
                </a:solidFill>
              </a:rPr>
              <a:t>crowd-centric method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90" y="1690688"/>
            <a:ext cx="8259724" cy="35839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877" y="5274625"/>
            <a:ext cx="5924550" cy="6477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51" y="4914226"/>
            <a:ext cx="2605143" cy="3273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83404" y="1460540"/>
            <a:ext cx="3025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ea typeface="楷体" panose="02010609060101010101" pitchFamily="49" charset="-122"/>
              </a:rPr>
              <a:t>Energy </a:t>
            </a:r>
            <a:r>
              <a:rPr lang="en-US" altLang="zh-CN" dirty="0" smtClean="0">
                <a:solidFill>
                  <a:srgbClr val="002060"/>
                </a:solidFill>
                <a:ea typeface="楷体" panose="02010609060101010101" pitchFamily="49" charset="-122"/>
              </a:rPr>
              <a:t>bin vector </a:t>
            </a:r>
            <a:r>
              <a:rPr lang="zh-CN" altLang="en-US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的几何描述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l="-977" t="19845" r="977" b="10757"/>
          <a:stretch/>
        </p:blipFill>
        <p:spPr>
          <a:xfrm>
            <a:off x="1955562" y="6104426"/>
            <a:ext cx="3381375" cy="4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99218" y="2118968"/>
            <a:ext cx="10082212" cy="3837813"/>
            <a:chOff x="1099218" y="2515575"/>
            <a:chExt cx="10082212" cy="3837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218" y="2515575"/>
              <a:ext cx="3400425" cy="5048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l="-1" r="795"/>
            <a:stretch/>
          </p:blipFill>
          <p:spPr>
            <a:xfrm>
              <a:off x="1126902" y="3196825"/>
              <a:ext cx="3345055" cy="5429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218" y="3791163"/>
              <a:ext cx="8582025" cy="256222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/>
            <a:srcRect t="5235"/>
            <a:stretch/>
          </p:blipFill>
          <p:spPr>
            <a:xfrm>
              <a:off x="5390230" y="3196825"/>
              <a:ext cx="5791200" cy="595737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99218" y="1285737"/>
            <a:ext cx="6974416" cy="714992"/>
            <a:chOff x="1099218" y="1010165"/>
            <a:chExt cx="6974416" cy="7149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9218" y="1010165"/>
              <a:ext cx="695325" cy="6953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794543" y="1263492"/>
              <a:ext cx="62790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 </a:t>
              </a:r>
              <a:r>
                <a:rPr lang="en-US" altLang="zh-CN" sz="2400" dirty="0">
                  <a:solidFill>
                    <a:srgbClr val="FF0000"/>
                  </a:solidFill>
                </a:rPr>
                <a:t>channel instantiation 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条件下的 </a:t>
              </a:r>
              <a:r>
                <a:rPr lang="el-GR" altLang="zh-CN" sz="2400" i="1" dirty="0">
                  <a:solidFill>
                    <a:srgbClr val="FF0000"/>
                  </a:solidFill>
                </a:rPr>
                <a:t>χ</a:t>
              </a:r>
              <a:r>
                <a:rPr lang="el-GR" altLang="zh-CN" sz="2400" dirty="0">
                  <a:solidFill>
                    <a:srgbClr val="FF0000"/>
                  </a:solidFill>
                </a:rPr>
                <a:t>²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分布。</a:t>
              </a: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099218" y="3394556"/>
            <a:ext cx="8760878" cy="266472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690651" y="5956781"/>
            <a:ext cx="551945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657600" y="4197426"/>
            <a:ext cx="93643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rgbClr val="00B050"/>
                </a:solidFill>
                <a:latin typeface="Calibri" panose="020F0502020204030204"/>
                <a:cs typeface="+mn-cs"/>
              </a:rPr>
              <a:t>Feature extraction</a:t>
            </a:r>
            <a:endParaRPr lang="zh-CN" altLang="en-US" sz="4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rgbClr val="00B050"/>
                </a:solidFill>
                <a:latin typeface="Calibri" panose="020F0502020204030204"/>
                <a:cs typeface="+mn-cs"/>
              </a:rPr>
              <a:t>Feature extraction</a:t>
            </a:r>
            <a:endParaRPr lang="zh-CN" altLang="en-US" sz="4800" i="1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38200" y="1825625"/>
            <a:ext cx="10087832" cy="3294344"/>
            <a:chOff x="838200" y="3059532"/>
            <a:chExt cx="10087832" cy="3294344"/>
          </a:xfrm>
        </p:grpSpPr>
        <p:grpSp>
          <p:nvGrpSpPr>
            <p:cNvPr id="11" name="组合 10"/>
            <p:cNvGrpSpPr/>
            <p:nvPr/>
          </p:nvGrpSpPr>
          <p:grpSpPr>
            <a:xfrm>
              <a:off x="838200" y="3059532"/>
              <a:ext cx="7704551" cy="936271"/>
              <a:chOff x="838200" y="3059532"/>
              <a:chExt cx="7704551" cy="93627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2"/>
              <a:srcRect b="5902"/>
              <a:stretch/>
            </p:blipFill>
            <p:spPr>
              <a:xfrm>
                <a:off x="838200" y="3194469"/>
                <a:ext cx="3990975" cy="681177"/>
              </a:xfrm>
              <a:prstGeom prst="rect">
                <a:avLst/>
              </a:prstGeom>
            </p:spPr>
          </p:pic>
          <p:sp>
            <p:nvSpPr>
              <p:cNvPr id="8" name="圆角矩形 7"/>
              <p:cNvSpPr/>
              <p:nvPr/>
            </p:nvSpPr>
            <p:spPr>
              <a:xfrm>
                <a:off x="4133589" y="3059532"/>
                <a:ext cx="801666" cy="93627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箭头标注 8"/>
              <p:cNvSpPr/>
              <p:nvPr/>
            </p:nvSpPr>
            <p:spPr>
              <a:xfrm>
                <a:off x="4935255" y="3134224"/>
                <a:ext cx="3607496" cy="801666"/>
              </a:xfrm>
              <a:prstGeom prst="leftArrowCallou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5921" y="3263998"/>
                <a:ext cx="1990725" cy="476250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408" y="4349043"/>
              <a:ext cx="3048000" cy="56197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5482" y="4065664"/>
              <a:ext cx="4400550" cy="1133475"/>
            </a:xfrm>
            <a:prstGeom prst="rect">
              <a:avLst/>
            </a:prstGeom>
          </p:spPr>
        </p:pic>
        <p:sp>
          <p:nvSpPr>
            <p:cNvPr id="14" name="虚尾箭头 13"/>
            <p:cNvSpPr/>
            <p:nvPr/>
          </p:nvSpPr>
          <p:spPr>
            <a:xfrm>
              <a:off x="4341545" y="4498403"/>
              <a:ext cx="1728591" cy="25133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6"/>
            <a:srcRect t="7027"/>
            <a:stretch/>
          </p:blipFill>
          <p:spPr>
            <a:xfrm>
              <a:off x="6739003" y="5431232"/>
              <a:ext cx="3000375" cy="54905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096000" y="5953766"/>
              <a:ext cx="43665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Unknown parameters &amp;</a:t>
              </a:r>
              <a:r>
                <a:rPr lang="en-US" altLang="zh-CN" sz="2000" dirty="0"/>
                <a:t>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not invertible</a:t>
              </a:r>
              <a:r>
                <a:rPr lang="en-US" altLang="zh-CN" sz="2000" dirty="0"/>
                <a:t>.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</a:t>
              </a:r>
              <a:endParaRPr lang="zh-CN" altLang="en-US" sz="20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8408" y="4471852"/>
            <a:ext cx="2119703" cy="876762"/>
            <a:chOff x="713984" y="4471852"/>
            <a:chExt cx="2119703" cy="87676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7"/>
            <a:srcRect t="1" b="14332"/>
            <a:stretch/>
          </p:blipFill>
          <p:spPr>
            <a:xfrm>
              <a:off x="963460" y="4711978"/>
              <a:ext cx="1590675" cy="407991"/>
            </a:xfrm>
            <a:prstGeom prst="rect">
              <a:avLst/>
            </a:prstGeom>
          </p:spPr>
        </p:pic>
        <p:sp>
          <p:nvSpPr>
            <p:cNvPr id="23" name="椭圆 22"/>
            <p:cNvSpPr/>
            <p:nvPr/>
          </p:nvSpPr>
          <p:spPr>
            <a:xfrm>
              <a:off x="713984" y="4471852"/>
              <a:ext cx="2119703" cy="876762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9131474" y="2641739"/>
            <a:ext cx="1954060" cy="132349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rgbClr val="00B050"/>
                </a:solidFill>
                <a:latin typeface="Calibri" panose="020F0502020204030204"/>
                <a:cs typeface="+mn-cs"/>
              </a:rPr>
              <a:t>Tractable Observation Function </a:t>
            </a:r>
            <a:endParaRPr lang="zh-CN" altLang="en-US" sz="3200" i="1" dirty="0">
              <a:solidFill>
                <a:srgbClr val="00B050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6503"/>
            <a:ext cx="5400675" cy="2047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678" y="2313227"/>
            <a:ext cx="2943225" cy="11144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838200" y="4367339"/>
            <a:ext cx="9697703" cy="1336663"/>
            <a:chOff x="838200" y="1506957"/>
            <a:chExt cx="10024424" cy="15525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506957"/>
              <a:ext cx="5819775" cy="155257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/>
            <a:srcRect t="1" b="1300"/>
            <a:stretch/>
          </p:blipFill>
          <p:spPr>
            <a:xfrm>
              <a:off x="8424224" y="1825625"/>
              <a:ext cx="2438400" cy="554663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838200" y="4367339"/>
            <a:ext cx="9846501" cy="13366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03090" y="2054268"/>
            <a:ext cx="3032813" cy="15407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右箭头 19"/>
          <p:cNvSpPr/>
          <p:nvPr/>
        </p:nvSpPr>
        <p:spPr>
          <a:xfrm>
            <a:off x="6587290" y="2718148"/>
            <a:ext cx="915800" cy="16491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 dirty="0">
                <a:solidFill>
                  <a:srgbClr val="00B050"/>
                </a:solidFill>
                <a:latin typeface="Calibri" panose="020F0502020204030204"/>
              </a:rPr>
              <a:t>Tractable Observation Function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537689" y="2273290"/>
            <a:ext cx="6524625" cy="441365"/>
            <a:chOff x="3438525" y="4048126"/>
            <a:chExt cx="6524625" cy="441365"/>
          </a:xfrm>
        </p:grpSpPr>
        <p:sp>
          <p:nvSpPr>
            <p:cNvPr id="8" name="矩形 7"/>
            <p:cNvSpPr/>
            <p:nvPr/>
          </p:nvSpPr>
          <p:spPr>
            <a:xfrm>
              <a:off x="3867150" y="4089381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depends only on the targets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located inside </a:t>
              </a:r>
              <a:endParaRPr lang="zh-CN" altLang="en-US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525" y="4048126"/>
              <a:ext cx="428625" cy="40005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0520" y="4117497"/>
              <a:ext cx="371475" cy="342900"/>
            </a:xfrm>
            <a:prstGeom prst="rect">
              <a:avLst/>
            </a:prstGeom>
          </p:spPr>
        </p:pic>
      </p:grpSp>
      <p:sp>
        <p:nvSpPr>
          <p:cNvPr id="7" name="圆角矩形 6"/>
          <p:cNvSpPr/>
          <p:nvPr/>
        </p:nvSpPr>
        <p:spPr>
          <a:xfrm>
            <a:off x="3431087" y="2226458"/>
            <a:ext cx="5649239" cy="51435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43" y="3203575"/>
            <a:ext cx="8086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案例性能</a:t>
            </a:r>
            <a:r>
              <a:rPr lang="zh-CN" altLang="en-US"/>
              <a:t>分析</a:t>
            </a:r>
            <a:r>
              <a:rPr lang="zh-CN" altLang="en-US" smtClean="0"/>
              <a:t> </a:t>
            </a:r>
            <a:r>
              <a:rPr lang="zh-CN" altLang="en-US" dirty="0" smtClean="0"/>
              <a:t>不写了太多了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8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15248" y="1478880"/>
            <a:ext cx="6180460" cy="3960305"/>
            <a:chOff x="583894" y="1875488"/>
            <a:chExt cx="6180460" cy="3960305"/>
          </a:xfrm>
        </p:grpSpPr>
        <p:grpSp>
          <p:nvGrpSpPr>
            <p:cNvPr id="7" name="组合 6"/>
            <p:cNvGrpSpPr/>
            <p:nvPr/>
          </p:nvGrpSpPr>
          <p:grpSpPr>
            <a:xfrm>
              <a:off x="583894" y="1875488"/>
              <a:ext cx="4065224" cy="2738306"/>
              <a:chOff x="583894" y="1875488"/>
              <a:chExt cx="4065224" cy="2738306"/>
            </a:xfrm>
          </p:grpSpPr>
          <p:sp>
            <p:nvSpPr>
              <p:cNvPr id="3" name="左大括号 2"/>
              <p:cNvSpPr/>
              <p:nvPr/>
            </p:nvSpPr>
            <p:spPr>
              <a:xfrm>
                <a:off x="2533882" y="2060154"/>
                <a:ext cx="275421" cy="2522862"/>
              </a:xfrm>
              <a:prstGeom prst="leftBrac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83894" y="3121530"/>
                <a:ext cx="1994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00B050"/>
                    </a:solidFill>
                  </a:rPr>
                  <a:t>Counting system</a:t>
                </a:r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007604" y="1875488"/>
                <a:ext cx="16415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altLang="zh-CN" dirty="0"/>
                  <a:t>Image-based</a:t>
                </a:r>
                <a:endParaRPr lang="zh-CN" alt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007605" y="4213684"/>
                <a:ext cx="14982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000">
                    <a:solidFill>
                      <a:srgbClr val="00B050"/>
                    </a:solidFill>
                  </a:defRPr>
                </a:lvl1pPr>
              </a:lstStyle>
              <a:p>
                <a:r>
                  <a:rPr lang="en-US" altLang="zh-CN" dirty="0" smtClean="0"/>
                  <a:t>Radio-based</a:t>
                </a:r>
                <a:endParaRPr lang="zh-CN" altLang="en-US" dirty="0"/>
              </a:p>
            </p:txBody>
          </p:sp>
        </p:grpSp>
        <p:sp>
          <p:nvSpPr>
            <p:cNvPr id="8" name="左大括号 7"/>
            <p:cNvSpPr/>
            <p:nvPr/>
          </p:nvSpPr>
          <p:spPr>
            <a:xfrm>
              <a:off x="4649118" y="3152308"/>
              <a:ext cx="275421" cy="252286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35556" y="2952253"/>
              <a:ext cx="1828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B050"/>
                  </a:solidFill>
                </a:defRPr>
              </a:lvl1pPr>
            </a:lstStyle>
            <a:p>
              <a:r>
                <a:rPr lang="en-US" altLang="zh-CN" sz="2400" dirty="0" smtClean="0">
                  <a:solidFill>
                    <a:srgbClr val="7030A0"/>
                  </a:solidFill>
                </a:rPr>
                <a:t>device-based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35556" y="5374128"/>
              <a:ext cx="1641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00B050"/>
                  </a:solidFill>
                </a:defRPr>
              </a:lvl1pPr>
            </a:lstStyle>
            <a:p>
              <a:r>
                <a:rPr lang="en-US" altLang="zh-CN" sz="2400" dirty="0" smtClean="0">
                  <a:solidFill>
                    <a:srgbClr val="7030A0"/>
                  </a:solidFill>
                </a:rPr>
                <a:t>device-free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78773" y="1494269"/>
            <a:ext cx="31948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</a:t>
            </a:r>
            <a:r>
              <a:rPr lang="zh-CN" altLang="en-US" dirty="0" smtClean="0"/>
              <a:t>？</a:t>
            </a:r>
            <a:r>
              <a:rPr lang="en-US" altLang="zh-CN" dirty="0" smtClean="0"/>
              <a:t>Light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Colors</a:t>
            </a:r>
            <a:r>
              <a:rPr lang="zh-CN" altLang="en-US" dirty="0" smtClean="0"/>
              <a:t>？</a:t>
            </a:r>
            <a:r>
              <a:rPr lang="en-US" altLang="zh-CN" dirty="0" smtClean="0"/>
              <a:t>Privacy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99112" y="3135605"/>
            <a:ext cx="52715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RFID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tags</a:t>
            </a:r>
            <a:r>
              <a:rPr lang="zh-CN" altLang="en-US" dirty="0" smtClean="0"/>
              <a:t>）？</a:t>
            </a:r>
            <a:r>
              <a:rPr lang="en-US" altLang="zh-CN" dirty="0" smtClean="0"/>
              <a:t>WIFI access points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safety/privacy</a:t>
            </a:r>
            <a:r>
              <a:rPr lang="zh-CN" altLang="en-US" dirty="0" smtClean="0"/>
              <a:t>）？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99111" y="4572072"/>
            <a:ext cx="562962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Lower implementation costs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higher privacy preservation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Device-free counting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radar networks</a:t>
            </a:r>
            <a:r>
              <a:rPr lang="en-US" altLang="zh-CN" sz="4000" dirty="0" smtClean="0"/>
              <a:t> </a:t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multi-target detection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solidFill>
                  <a:srgbClr val="00B050"/>
                </a:solidFill>
              </a:rPr>
              <a:t>individual-centric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set </a:t>
            </a:r>
            <a:r>
              <a:rPr lang="en-US" altLang="zh-CN" dirty="0"/>
              <a:t>of measurements is associated </a:t>
            </a:r>
            <a:r>
              <a:rPr lang="en-US" altLang="zh-CN" dirty="0" smtClean="0"/>
              <a:t>with each </a:t>
            </a:r>
            <a:r>
              <a:rPr lang="en-US" altLang="zh-CN" dirty="0"/>
              <a:t>detected </a:t>
            </a:r>
            <a:r>
              <a:rPr lang="en-US" altLang="zh-CN" dirty="0" smtClean="0"/>
              <a:t>target.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estimating </a:t>
            </a:r>
            <a:r>
              <a:rPr lang="en-US" altLang="zh-CN" dirty="0"/>
              <a:t>its </a:t>
            </a:r>
            <a:r>
              <a:rPr lang="en-US" altLang="zh-CN" dirty="0" smtClean="0"/>
              <a:t>position and trajectory </a:t>
            </a:r>
            <a:r>
              <a:rPr lang="zh-CN" altLang="en-US" dirty="0" smtClean="0">
                <a:solidFill>
                  <a:srgbClr val="FF0000"/>
                </a:solidFill>
              </a:rPr>
              <a:t>→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</a:t>
            </a:r>
            <a:r>
              <a:rPr lang="en-US" altLang="zh-CN" dirty="0" smtClean="0"/>
              <a:t>targets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u="sng" dirty="0" smtClean="0"/>
              <a:t>high </a:t>
            </a:r>
            <a:r>
              <a:rPr lang="en-US" altLang="zh-CN" u="sng" dirty="0"/>
              <a:t>complexity </a:t>
            </a:r>
            <a:r>
              <a:rPr lang="en-US" altLang="zh-CN" u="sng" dirty="0" smtClean="0"/>
              <a:t>growing exponentially</a:t>
            </a:r>
            <a:r>
              <a:rPr lang="en-US" altLang="zh-CN" dirty="0" smtClean="0"/>
              <a:t> </a:t>
            </a:r>
            <a:r>
              <a:rPr lang="en-US" altLang="zh-CN" dirty="0"/>
              <a:t>with the number of targets due to data </a:t>
            </a:r>
            <a:r>
              <a:rPr lang="en-US" altLang="zh-CN" dirty="0" smtClean="0"/>
              <a:t>association (it is </a:t>
            </a:r>
            <a:r>
              <a:rPr lang="en-US" altLang="zh-CN" dirty="0"/>
              <a:t>unnecessary when the system is interested </a:t>
            </a:r>
            <a:r>
              <a:rPr lang="en-US" altLang="zh-CN" dirty="0" smtClean="0"/>
              <a:t>in only </a:t>
            </a:r>
            <a:r>
              <a:rPr lang="en-US" altLang="zh-CN" dirty="0"/>
              <a:t>the number of targets and not their </a:t>
            </a:r>
            <a:r>
              <a:rPr lang="en-US" altLang="zh-CN" dirty="0" smtClean="0"/>
              <a:t>locations). </a:t>
            </a:r>
          </a:p>
          <a:p>
            <a:r>
              <a:rPr lang="en-US" altLang="zh-CN" i="1" dirty="0">
                <a:solidFill>
                  <a:srgbClr val="00B050"/>
                </a:solidFill>
              </a:rPr>
              <a:t>crowd-centric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altLang="zh-CN" dirty="0"/>
              <a:t>infer the number of targets directly from the measured data without estimating their </a:t>
            </a:r>
            <a:r>
              <a:rPr lang="en-US" altLang="zh-CN" dirty="0" smtClean="0"/>
              <a:t>locations. </a:t>
            </a:r>
          </a:p>
          <a:p>
            <a:pPr lvl="1"/>
            <a:r>
              <a:rPr lang="en-US" altLang="zh-CN" dirty="0" smtClean="0"/>
              <a:t>Good candidate: sensor radars based on wideband signals (e.g. UWB), </a:t>
            </a:r>
            <a:r>
              <a:rPr lang="en-US" altLang="zh-CN" u="sng" dirty="0" smtClean="0"/>
              <a:t>fine delay resolution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62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MODEL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572" r="2340"/>
          <a:stretch/>
        </p:blipFill>
        <p:spPr>
          <a:xfrm>
            <a:off x="447886" y="2085719"/>
            <a:ext cx="5244029" cy="33337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786609" y="2157142"/>
            <a:ext cx="5990422" cy="3316785"/>
            <a:chOff x="5885762" y="2157142"/>
            <a:chExt cx="5990422" cy="331678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5762" y="2157142"/>
              <a:ext cx="4633889" cy="6838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2205" y="2937049"/>
              <a:ext cx="5661885" cy="105878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9623" y="4032800"/>
              <a:ext cx="5946561" cy="144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28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92365" y="1371027"/>
            <a:ext cx="5455645" cy="4001729"/>
            <a:chOff x="881348" y="1932887"/>
            <a:chExt cx="5455645" cy="4001729"/>
          </a:xfrm>
        </p:grpSpPr>
        <p:grpSp>
          <p:nvGrpSpPr>
            <p:cNvPr id="10" name="组合 9"/>
            <p:cNvGrpSpPr/>
            <p:nvPr/>
          </p:nvGrpSpPr>
          <p:grpSpPr>
            <a:xfrm>
              <a:off x="881348" y="1932887"/>
              <a:ext cx="5455645" cy="3101822"/>
              <a:chOff x="2781300" y="1128655"/>
              <a:chExt cx="6629400" cy="423437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1300" y="1128655"/>
                <a:ext cx="6629400" cy="59055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1300" y="2486484"/>
                <a:ext cx="6334125" cy="2876550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973568" y="5420298"/>
              <a:ext cx="3380629" cy="514318"/>
              <a:chOff x="1268489" y="5291966"/>
              <a:chExt cx="3778727" cy="60960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8489" y="5291966"/>
                <a:ext cx="1590675" cy="6096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7866" y="5308032"/>
                <a:ext cx="2419350" cy="571500"/>
              </a:xfrm>
              <a:prstGeom prst="rect">
                <a:avLst/>
              </a:prstGeom>
            </p:spPr>
          </p:pic>
        </p:grpSp>
      </p:grpSp>
      <p:sp>
        <p:nvSpPr>
          <p:cNvPr id="16" name="矩形 15"/>
          <p:cNvSpPr/>
          <p:nvPr/>
        </p:nvSpPr>
        <p:spPr>
          <a:xfrm>
            <a:off x="6727634" y="1664939"/>
            <a:ext cx="4807026" cy="34163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i="0" dirty="0" smtClean="0">
                <a:solidFill>
                  <a:srgbClr val="000000"/>
                </a:solidFill>
                <a:effectLst/>
                <a:latin typeface="TT34CBo00"/>
              </a:rPr>
              <a:t>S-V </a:t>
            </a:r>
            <a:r>
              <a:rPr lang="zh-CN" altLang="en-US" b="1" i="0" dirty="0" smtClean="0">
                <a:solidFill>
                  <a:srgbClr val="000000"/>
                </a:solidFill>
                <a:effectLst/>
                <a:latin typeface="TT34CBo00"/>
              </a:rPr>
              <a:t>信道模型</a:t>
            </a:r>
            <a:endParaRPr lang="en-US" altLang="zh-CN" b="1" i="0" dirty="0" smtClean="0">
              <a:solidFill>
                <a:srgbClr val="000000"/>
              </a:solidFill>
              <a:effectLst/>
              <a:latin typeface="TT34CBo00"/>
            </a:endParaRPr>
          </a:p>
          <a:p>
            <a:endParaRPr lang="en-US" altLang="zh-CN" dirty="0">
              <a:solidFill>
                <a:srgbClr val="000000"/>
              </a:solidFill>
              <a:latin typeface="TT34CBo00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TT34CBo00"/>
              </a:rPr>
              <a:t>在无线通信中，电磁波的传播可以用传播径近似表征。传播径可以通过一个多维参数集描述，该参数集一般包括能量、时延、到达角和离开角等多径特性。</a:t>
            </a:r>
            <a:r>
              <a:rPr lang="zh-CN" altLang="en-US" b="0" i="0" dirty="0" smtClean="0">
                <a:solidFill>
                  <a:srgbClr val="00B050"/>
                </a:solidFill>
                <a:effectLst/>
                <a:latin typeface="TT34CBo00"/>
              </a:rPr>
              <a:t>一般将具有相近参数的多径归为一个</a:t>
            </a:r>
            <a:r>
              <a:rPr lang="zh-CN" altLang="en-US" b="1" i="0" dirty="0" smtClean="0">
                <a:effectLst/>
                <a:latin typeface="TT34CBo00"/>
              </a:rPr>
              <a:t>簇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TT34CBo00"/>
              </a:rPr>
              <a:t>进行统计特性研究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the received signal after </a:t>
            </a:r>
            <a:r>
              <a:rPr lang="en-US" altLang="zh-CN" dirty="0" smtClean="0">
                <a:solidFill>
                  <a:srgbClr val="FF0000"/>
                </a:solidFill>
              </a:rPr>
              <a:t>background removal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38847" y="4788081"/>
            <a:ext cx="4362680" cy="649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62" y="1946415"/>
            <a:ext cx="7400925" cy="39814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96887" y="663135"/>
            <a:ext cx="7789612" cy="1769125"/>
            <a:chOff x="1314680" y="1412282"/>
            <a:chExt cx="7789612" cy="176912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4680" y="1412282"/>
              <a:ext cx="2743200" cy="62865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4680" y="2486082"/>
              <a:ext cx="2981325" cy="69532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2167" y="1550393"/>
              <a:ext cx="1762125" cy="3524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6"/>
            <a:srcRect b="6318"/>
            <a:stretch/>
          </p:blipFill>
          <p:spPr>
            <a:xfrm>
              <a:off x="5225207" y="1516910"/>
              <a:ext cx="838200" cy="419387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4277700" y="1621757"/>
              <a:ext cx="727687" cy="209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6338943" y="1621757"/>
              <a:ext cx="727687" cy="2096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8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i="1" dirty="0" smtClean="0">
                <a:solidFill>
                  <a:srgbClr val="00B050"/>
                </a:solidFill>
              </a:rPr>
              <a:t>individual-centric method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order </a:t>
            </a:r>
            <a:r>
              <a:rPr lang="en-US" altLang="zh-CN" dirty="0" smtClean="0"/>
              <a:t>selection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5097647" y="2463976"/>
            <a:ext cx="6184084" cy="3074635"/>
            <a:chOff x="2294306" y="2382703"/>
            <a:chExt cx="6184084" cy="30746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825" y="2382703"/>
              <a:ext cx="4219575" cy="29527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" name="组合 12"/>
            <p:cNvGrpSpPr/>
            <p:nvPr/>
          </p:nvGrpSpPr>
          <p:grpSpPr>
            <a:xfrm>
              <a:off x="2294306" y="2831458"/>
              <a:ext cx="6184084" cy="638175"/>
              <a:chOff x="2294306" y="2831458"/>
              <a:chExt cx="6184084" cy="6381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294306" y="2938387"/>
                <a:ext cx="3308675" cy="356901"/>
                <a:chOff x="5267325" y="3234024"/>
                <a:chExt cx="3308675" cy="356901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67325" y="3267075"/>
                  <a:ext cx="1657350" cy="323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2925" y="3234024"/>
                  <a:ext cx="1743075" cy="32385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7615" y="2831458"/>
                <a:ext cx="2390775" cy="638175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4257" y="4361963"/>
              <a:ext cx="3114675" cy="109537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" name="组合 11"/>
            <p:cNvGrpSpPr/>
            <p:nvPr/>
          </p:nvGrpSpPr>
          <p:grpSpPr>
            <a:xfrm>
              <a:off x="3312232" y="3562674"/>
              <a:ext cx="5161057" cy="714375"/>
              <a:chOff x="1928066" y="4332296"/>
              <a:chExt cx="5161057" cy="71437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5423" y="4332296"/>
                <a:ext cx="2933700" cy="7143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8"/>
              <a:srcRect t="13748"/>
              <a:stretch/>
            </p:blipFill>
            <p:spPr>
              <a:xfrm>
                <a:off x="1928066" y="4560982"/>
                <a:ext cx="1924050" cy="345051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5" name="圆角矩形 14"/>
          <p:cNvSpPr/>
          <p:nvPr/>
        </p:nvSpPr>
        <p:spPr>
          <a:xfrm>
            <a:off x="6945683" y="4435602"/>
            <a:ext cx="3338111" cy="1205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583" y="4045158"/>
            <a:ext cx="5694654" cy="776234"/>
            <a:chOff x="582583" y="4045158"/>
            <a:chExt cx="5694654" cy="776234"/>
          </a:xfrm>
        </p:grpSpPr>
        <p:sp>
          <p:nvSpPr>
            <p:cNvPr id="16" name="矩形 15"/>
            <p:cNvSpPr/>
            <p:nvPr/>
          </p:nvSpPr>
          <p:spPr>
            <a:xfrm>
              <a:off x="582583" y="4045158"/>
              <a:ext cx="16820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Target position </a:t>
              </a:r>
              <a:endParaRPr lang="zh-CN" altLang="en-US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9"/>
            <a:srcRect t="3724"/>
            <a:stretch/>
          </p:blipFill>
          <p:spPr>
            <a:xfrm>
              <a:off x="676537" y="4463754"/>
              <a:ext cx="5600700" cy="35763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31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i="1" dirty="0" smtClean="0">
                <a:solidFill>
                  <a:srgbClr val="00B050"/>
                </a:solidFill>
              </a:rPr>
              <a:t>individual-centric method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参数向量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62" y="2368934"/>
            <a:ext cx="2076450" cy="3429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130512" y="3202834"/>
            <a:ext cx="7258050" cy="752475"/>
            <a:chOff x="2923716" y="3588431"/>
            <a:chExt cx="7258050" cy="75247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3716" y="3588431"/>
              <a:ext cx="2600325" cy="75247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1766" y="3588431"/>
              <a:ext cx="3810000" cy="600075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512" y="3955309"/>
            <a:ext cx="6315075" cy="2266950"/>
          </a:xfrm>
          <a:prstGeom prst="rect">
            <a:avLst/>
          </a:prstGeom>
          <a:ln>
            <a:solidFill>
              <a:srgbClr val="FFC000"/>
            </a:solidFill>
          </a:ln>
        </p:spPr>
      </p:pic>
      <p:grpSp>
        <p:nvGrpSpPr>
          <p:cNvPr id="24" name="组合 23"/>
          <p:cNvGrpSpPr/>
          <p:nvPr/>
        </p:nvGrpSpPr>
        <p:grpSpPr>
          <a:xfrm>
            <a:off x="3130511" y="1862522"/>
            <a:ext cx="7842289" cy="1220787"/>
            <a:chOff x="2820318" y="2255944"/>
            <a:chExt cx="7842289" cy="122078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23716" y="2390881"/>
              <a:ext cx="5353050" cy="1085850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820318" y="2390881"/>
              <a:ext cx="5673687" cy="10858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左箭头标注 22"/>
            <p:cNvSpPr/>
            <p:nvPr/>
          </p:nvSpPr>
          <p:spPr>
            <a:xfrm>
              <a:off x="8494004" y="2255944"/>
              <a:ext cx="2168603" cy="713779"/>
            </a:xfrm>
            <a:prstGeom prst="leftArrow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channel </a:t>
              </a:r>
              <a:r>
                <a:rPr lang="en-US" altLang="zh-CN" dirty="0">
                  <a:solidFill>
                    <a:srgbClr val="FF0000"/>
                  </a:solidFill>
                </a:rPr>
                <a:t>instantiation </a:t>
              </a:r>
              <a:br>
                <a:rPr lang="en-US" altLang="zh-CN" dirty="0">
                  <a:solidFill>
                    <a:srgbClr val="FF0000"/>
                  </a:solidFill>
                </a:rPr>
              </a:b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946131" y="2261854"/>
            <a:ext cx="2184379" cy="545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05022" y="4373696"/>
            <a:ext cx="517791" cy="649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箭头标注 26"/>
          <p:cNvSpPr/>
          <p:nvPr/>
        </p:nvSpPr>
        <p:spPr>
          <a:xfrm>
            <a:off x="9022813" y="4221296"/>
            <a:ext cx="1674565" cy="512225"/>
          </a:xfrm>
          <a:prstGeom prst="leftArrowCallou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unknown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i="1" dirty="0">
                <a:solidFill>
                  <a:srgbClr val="00B050"/>
                </a:solidFill>
              </a:rPr>
              <a:t>individual-centric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070C0"/>
                </a:solidFill>
              </a:rPr>
              <a:t>Tractable Likelihood </a:t>
            </a:r>
            <a:r>
              <a:rPr lang="en-US" altLang="zh-CN" i="1" dirty="0" smtClean="0">
                <a:solidFill>
                  <a:srgbClr val="0070C0"/>
                </a:solidFill>
              </a:rPr>
              <a:t>Function</a:t>
            </a:r>
          </a:p>
          <a:p>
            <a:pPr lvl="1"/>
            <a:r>
              <a:rPr lang="en-US" altLang="zh-CN" dirty="0"/>
              <a:t>single-bounce channel </a:t>
            </a:r>
            <a:endParaRPr lang="en-US" altLang="zh-CN" dirty="0" smtClean="0"/>
          </a:p>
          <a:p>
            <a:pPr lvl="1"/>
            <a:r>
              <a:rPr lang="en-US" altLang="zh-CN" dirty="0"/>
              <a:t>the amplitude is averaged </a:t>
            </a:r>
            <a:r>
              <a:rPr lang="en-US" altLang="zh-CN" dirty="0" smtClean="0"/>
              <a:t>over small-scale </a:t>
            </a:r>
            <a:r>
              <a:rPr lang="en-US" altLang="zh-CN" dirty="0"/>
              <a:t>fading </a:t>
            </a:r>
            <a:br>
              <a:rPr lang="en-US" altLang="zh-CN" dirty="0"/>
            </a:b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48" y="3364735"/>
            <a:ext cx="5743575" cy="2133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882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340</Words>
  <Application>Microsoft Office PowerPoint</Application>
  <PresentationFormat>宽屏</PresentationFormat>
  <Paragraphs>72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TT34CBo00</vt:lpstr>
      <vt:lpstr>楷体</vt:lpstr>
      <vt:lpstr>宋体</vt:lpstr>
      <vt:lpstr>Arial</vt:lpstr>
      <vt:lpstr>Calibri</vt:lpstr>
      <vt:lpstr>Calibri Light</vt:lpstr>
      <vt:lpstr>Wingdings</vt:lpstr>
      <vt:lpstr>Office 主题</vt:lpstr>
      <vt:lpstr>Device-Free Counting via Wideband Signals</vt:lpstr>
      <vt:lpstr>PowerPoint 演示文稿</vt:lpstr>
      <vt:lpstr>Device-free counting        radar networks  multi-target detection </vt:lpstr>
      <vt:lpstr>SYSTEM MODEL </vt:lpstr>
      <vt:lpstr>PowerPoint 演示文稿</vt:lpstr>
      <vt:lpstr>PowerPoint 演示文稿</vt:lpstr>
      <vt:lpstr>individual-centric method</vt:lpstr>
      <vt:lpstr>individual-centric method</vt:lpstr>
      <vt:lpstr>individual-centric method</vt:lpstr>
      <vt:lpstr>individual-centric method</vt:lpstr>
      <vt:lpstr>individual-centric method</vt:lpstr>
      <vt:lpstr>crowd-centric method</vt:lpstr>
      <vt:lpstr>crowd-centric method</vt:lpstr>
      <vt:lpstr>crowd-centric method</vt:lpstr>
      <vt:lpstr>Feature extraction</vt:lpstr>
      <vt:lpstr>Feature extraction</vt:lpstr>
      <vt:lpstr>Tractable Observation Function </vt:lpstr>
      <vt:lpstr>Tractable Observation Function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Device-Free Counting via Wideband Signals</dc:title>
  <dc:creator>cao yash</dc:creator>
  <cp:lastModifiedBy>cao yash</cp:lastModifiedBy>
  <cp:revision>64</cp:revision>
  <dcterms:created xsi:type="dcterms:W3CDTF">2018-05-03T02:48:08Z</dcterms:created>
  <dcterms:modified xsi:type="dcterms:W3CDTF">2018-05-07T14:00:59Z</dcterms:modified>
</cp:coreProperties>
</file>