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36"/>
  </p:notesMasterIdLst>
  <p:sldIdLst>
    <p:sldId id="325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486" r:id="rId24"/>
    <p:sldId id="510" r:id="rId25"/>
    <p:sldId id="511" r:id="rId26"/>
    <p:sldId id="512" r:id="rId27"/>
    <p:sldId id="515" r:id="rId28"/>
    <p:sldId id="516" r:id="rId29"/>
    <p:sldId id="517" r:id="rId30"/>
    <p:sldId id="513" r:id="rId31"/>
    <p:sldId id="514" r:id="rId32"/>
    <p:sldId id="489" r:id="rId33"/>
    <p:sldId id="539" r:id="rId34"/>
    <p:sldId id="53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  <a:srgbClr val="D24726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3859" autoAdjust="0"/>
  </p:normalViewPr>
  <p:slideViewPr>
    <p:cSldViewPr snapToGrid="0">
      <p:cViewPr varScale="1">
        <p:scale>
          <a:sx n="63" d="100"/>
          <a:sy n="63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30T09:12:4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8483 0,'25'0'203,"-25"25"-93,0 0-48,0 0 32,0-1-16,0 1 16,0 0-32,-25 0-62,0 24 78,0-24 79,25 0-79,0 0-47,0 0-15,0-1 15,0 1 31,0 0-30,0 25 108,25-50-93,0 0-16,-25 24-15,25-24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30T09:12:4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8483 0,'25'0'203,"-25"25"-93,0 0-48,0 0 32,0-1-16,0 1 16,0 0-32,-25 0-62,0 24 78,0-24 79,25 0-79,0 0-47,0 0-15,0-1 15,0 1 31,0 0-30,0 25 108,25-50-93,0 0-16,-25 24-15,25-24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584B-4FF7-4104-8376-89CF5012620D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4EAE-C4B6-45CA-B167-2D0F536BB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6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7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23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3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7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4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6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8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4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61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2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98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07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71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28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1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74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96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30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4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63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2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58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05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7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5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6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8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4EAE-C4B6-45CA-B167-2D0F536BBF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40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CAA9-D86D-4D74-ACB0-5E16FC942150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6477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558800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2235-458E-43E7-80B7-C09219773A8A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544299" y="365125"/>
            <a:ext cx="49068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4647-B28B-4327-A290-36E4EDA8F506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455400" y="0"/>
            <a:ext cx="73660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647700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E5C3-F64D-43CD-83BA-6C6F1CB60F93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C4B1-7354-41D3-B2D8-7FCD48F1748E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634999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9A1-3556-425F-A4BF-C11AEA44F1D3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635000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56CE-5225-4532-B93E-26863B337FCC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7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609599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8E7-C6CB-47F8-A194-AF8B7660D84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D990-32B6-4339-AF98-9209B5161E71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3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EA30-E287-49A2-85D1-B8416398C499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0B7-4218-4BC3-B6E0-97D909B3CBCD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36F034-18E7-4CFC-90CF-68581D2E00D0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emf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6303" y="753201"/>
            <a:ext cx="10515600" cy="238760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译码实现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语言</a:t>
            </a:r>
            <a:r>
              <a:rPr lang="zh-CN" altLang="en-US" dirty="0" smtClean="0">
                <a:solidFill>
                  <a:srgbClr val="002060"/>
                </a:solidFill>
              </a:rPr>
              <a:t>：</a:t>
            </a:r>
            <a:r>
              <a:rPr lang="en-US" altLang="zh-CN" dirty="0" err="1">
                <a:solidFill>
                  <a:srgbClr val="002060"/>
                </a:solidFill>
              </a:rPr>
              <a:t>M</a:t>
            </a:r>
            <a:r>
              <a:rPr lang="en-US" altLang="zh-CN" dirty="0" err="1" smtClean="0">
                <a:solidFill>
                  <a:srgbClr val="002060"/>
                </a:solidFill>
              </a:rPr>
              <a:t>atlab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17" y="4999737"/>
            <a:ext cx="1757172" cy="17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更新校验节点的信息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07" y="1417705"/>
            <a:ext cx="6713084" cy="334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2" y="4883281"/>
            <a:ext cx="8782050" cy="12668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146338" y="3481201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99596" y="3512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97898" y="3512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6323" y="3512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375996" y="3528307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909396" y="3528307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01800" y="355809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015342" y="355809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更新校验节点的信息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简化思想（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：避免组合的复杂考虑）</a:t>
                </a:r>
                <a:r>
                  <a:rPr lang="zh-CN" altLang="en-US" sz="1800" dirty="0"/>
                  <a:t/>
                </a:r>
                <a:br>
                  <a:rPr lang="zh-CN" altLang="en-US" sz="18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  <a:blipFill rotWithShape="0">
                <a:blip r:embed="rId3"/>
                <a:stretch>
                  <a:fillRect l="-768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47542" y="4324300"/>
            <a:ext cx="3093515" cy="1944819"/>
            <a:chOff x="1038982" y="2598370"/>
            <a:chExt cx="3093515" cy="19448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82" y="2598370"/>
              <a:ext cx="3093515" cy="194481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/>
                <p14:cNvContentPartPr/>
                <p14:nvPr/>
              </p14:nvContentPartPr>
              <p14:xfrm>
                <a:off x="2723400" y="3053880"/>
                <a:ext cx="27360" cy="169920"/>
              </p14:xfrm>
            </p:contentPart>
          </mc:Choice>
          <mc:Fallback xmlns="">
            <p:pic>
              <p:nvPicPr>
                <p:cNvPr id="3" name="墨迹 2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4040" y="3044520"/>
                  <a:ext cx="46080" cy="188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177" y="2526415"/>
            <a:ext cx="6713084" cy="334327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6146338" y="4690650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99596" y="472182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197898" y="472182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786323" y="472182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375996" y="473775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909396" y="473775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501800" y="476754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015342" y="476754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替代组合</a:t>
            </a: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56" y="1376154"/>
            <a:ext cx="7998645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替代组合</a:t>
            </a: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89" y="1900455"/>
            <a:ext cx="8144962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替代组合</a:t>
            </a: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40" y="1443216"/>
            <a:ext cx="7480440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替代组合</a:t>
            </a: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39" y="1071901"/>
            <a:ext cx="8041321" cy="53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更新校验节点的信息（水平方向）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简化思想（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：避免组合的复杂考虑）</a:t>
                </a:r>
                <a:r>
                  <a:rPr lang="zh-CN" altLang="en-US" sz="1800" dirty="0"/>
                  <a:t/>
                </a:r>
                <a:br>
                  <a:rPr lang="zh-CN" altLang="en-US" sz="18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  <a:blipFill rotWithShape="0">
                <a:blip r:embed="rId3"/>
                <a:stretch>
                  <a:fillRect l="-768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260286" y="1192480"/>
            <a:ext cx="3093515" cy="1944819"/>
            <a:chOff x="1038982" y="2598370"/>
            <a:chExt cx="3093515" cy="19448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82" y="2598370"/>
              <a:ext cx="3093515" cy="194481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/>
                <p14:cNvContentPartPr/>
                <p14:nvPr/>
              </p14:nvContentPartPr>
              <p14:xfrm>
                <a:off x="2723400" y="3053880"/>
                <a:ext cx="27360" cy="169920"/>
              </p14:xfrm>
            </p:contentPart>
          </mc:Choice>
          <mc:Fallback xmlns="">
            <p:pic>
              <p:nvPicPr>
                <p:cNvPr id="3" name="墨迹 2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4040" y="3044520"/>
                  <a:ext cx="46080" cy="188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16" y="2348598"/>
            <a:ext cx="5015243" cy="40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更新校验节点的信息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简化思想（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：避免组合的复杂考虑）</a:t>
                </a:r>
                <a:r>
                  <a:rPr lang="zh-CN" altLang="en-US" sz="1800" dirty="0"/>
                  <a:t/>
                </a:r>
                <a:br>
                  <a:rPr lang="zh-CN" altLang="en-US" sz="18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  <a:blipFill rotWithShape="0">
                <a:blip r:embed="rId3"/>
                <a:stretch>
                  <a:fillRect l="-768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5" y="2282845"/>
            <a:ext cx="8202170" cy="42582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49277" y="4896049"/>
            <a:ext cx="622573" cy="1645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更新校验节点的信息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14" y="1394372"/>
            <a:ext cx="3051206" cy="15431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5" y="2606040"/>
            <a:ext cx="6840297" cy="31817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016868" y="4624201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70126" y="4655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068428" y="4655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56853" y="465537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246526" y="4671307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79926" y="4671307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72330" y="470109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85872" y="4701094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更新校验节点的信息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14" y="1394372"/>
            <a:ext cx="3051206" cy="15431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" y="2165941"/>
            <a:ext cx="4334480" cy="3343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17" y="3837812"/>
            <a:ext cx="522995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检验矩阵（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生成矩阵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07" y="1432564"/>
            <a:ext cx="5873484" cy="45309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2578417"/>
            <a:ext cx="3619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更新校验节点的信息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21" y="984975"/>
            <a:ext cx="3051206" cy="15431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25" y="1914226"/>
            <a:ext cx="826885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次迭代完进行后验概率更新，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并判决，检验结束迭代条件（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最大限制次数）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07" y="1873436"/>
            <a:ext cx="4061684" cy="23328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4" y="4979202"/>
            <a:ext cx="8138865" cy="1048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16" y="1420662"/>
            <a:ext cx="304842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总结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2080" y="1787366"/>
            <a:ext cx="85991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迭代译码算法的变种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上述算法表示不够简单，采用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很多相乘运算，且要分别计算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的概率</a:t>
            </a:r>
            <a:r>
              <a:rPr lang="zh-CN" altLang="en-US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，所以在此基础上对消息的表达式有很多变种，使得算法表述更洁且更利于实现（对数似然比表示的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算法）</a:t>
            </a:r>
          </a:p>
        </p:txBody>
      </p:sp>
    </p:spTree>
    <p:extLst>
      <p:ext uri="{BB962C8B-B14F-4D97-AF65-F5344CB8AC3E}">
        <p14:creationId xmlns:p14="http://schemas.microsoft.com/office/powerpoint/2010/main" val="375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对数域（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LLR_BP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如何得到？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09" y="1843739"/>
            <a:ext cx="2457450" cy="54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154" y="3340765"/>
            <a:ext cx="5629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对数域（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LLR_BP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2597" y="962048"/>
            <a:ext cx="9880269" cy="5394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的公式的改进（方便数值计算）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简单推导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（详见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P188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页），可得如下新的形式：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92" y="1475635"/>
            <a:ext cx="2486025" cy="131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171" y="2790085"/>
            <a:ext cx="7010400" cy="94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137" y="4433332"/>
            <a:ext cx="7458075" cy="106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157" y="5714847"/>
            <a:ext cx="5019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对数域（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LLR_BP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LLR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总和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终止准则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、达到最大迭代次数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62" y="1848196"/>
            <a:ext cx="3619500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917" y="3121026"/>
            <a:ext cx="3114675" cy="76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12" y="5071528"/>
            <a:ext cx="1247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BPSK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调制之后的信号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接收信号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思考为什么是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5424"/>
            <a:ext cx="4991100" cy="61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40" y="3189306"/>
            <a:ext cx="6762750" cy="628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2" y="4355659"/>
            <a:ext cx="6772275" cy="190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25" y="2022715"/>
            <a:ext cx="5600700" cy="1228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165" y="4045184"/>
            <a:ext cx="4495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62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2597" y="962048"/>
            <a:ext cx="9880269" cy="5394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51" y="2122532"/>
            <a:ext cx="2486025" cy="1314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27" y="1944211"/>
            <a:ext cx="6350093" cy="21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4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2597" y="962048"/>
            <a:ext cx="9880269" cy="5394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2" y="981558"/>
            <a:ext cx="7458075" cy="1066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4" y="2067868"/>
            <a:ext cx="5076825" cy="3305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731" y="2529689"/>
            <a:ext cx="6143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6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44636" y="962048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更新：                                 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LLR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总和：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判决：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9" y="1741815"/>
            <a:ext cx="3619500" cy="733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0" y="2908778"/>
            <a:ext cx="5191125" cy="2638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91" y="1741815"/>
            <a:ext cx="3906818" cy="424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791" y="3320664"/>
            <a:ext cx="2128883" cy="18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38982" y="1003873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和校验矩阵对应的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Tanner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09" y="1597341"/>
            <a:ext cx="8126517" cy="427767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14436" y="452766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49898" y="452766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25076" y="454290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26116" y="4513119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257636" y="4513119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912956" y="4513119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613996" y="452766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315036" y="452766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更新后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更新后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961512"/>
            <a:ext cx="6772275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692" y="4451352"/>
            <a:ext cx="6800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具体实现过程（以一次迭代为例）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4434" y="1432564"/>
            <a:ext cx="988026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次迭代过后译码输出（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SNR=1,8*12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迭代过后译码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(SNR=1,8*12)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880" y="3342674"/>
            <a:ext cx="4905375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879" y="1973225"/>
            <a:ext cx="4905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41786" y="793371"/>
            <a:ext cx="10634696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绘制概率域和对数域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变化的图像（任选其中一个）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、每一个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下对应的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需要多次编码译码后取求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平均（建议校验矩阵取的维数大一点。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eg.256*512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取值范围：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=[1:0.5:6];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、由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推导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噪声功率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N0(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设信号功率归一化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40" y="3106000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41786" y="793371"/>
            <a:ext cx="10634696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、交一份实验报告（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文档）（包含实验结果和原理说明）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、时间：下周上课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66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扩展（一个完整通信系统的实现）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633-BBE6-4E69-BAB9-1A9CC6CAB405}" type="datetime8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2017年11月30日10时59分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41786" y="793371"/>
            <a:ext cx="10634696" cy="4732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9" y="1265217"/>
            <a:ext cx="7276933" cy="30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编码部分（略说）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构造检验矩阵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</a:pP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生成矩阵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u * G      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altLang="zh-CN" sz="1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[1 0 0 0] </a:t>
                </a:r>
                <a:r>
                  <a:rPr lang="en-US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x </a:t>
                </a:r>
                <a:r>
                  <a:rPr lang="en-US" altLang="zh-CN" sz="1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[1 1 1 1 1 </a:t>
                </a:r>
                <a:r>
                  <a:rPr lang="en-US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0 0 1 0 0 0]</a:t>
                </a:r>
                <a:endParaRPr lang="en-US" altLang="zh-CN" sz="1800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BPSK(x)           </a:t>
                </a:r>
                <a:r>
                  <a:rPr lang="en-US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1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[1 1 1 1 1 -1 -1 -1 1 -1 -1 -1]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s + noise(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</a:t>
                </a:r>
                <a:r>
                  <a:rPr lang="pt-BR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pt-BR" altLang="zh-CN" sz="1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[+1.3129 +2.6584 +0.7413 +2.1745 +0.5981 -0.8323 -0.3962 -1.7586 +1.4905 +0.4084-0.9290 +1.0765</a:t>
                </a:r>
                <a:r>
                  <a:rPr lang="pt-BR" altLang="zh-CN" sz="1800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1800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</a:pPr>
                <a:r>
                  <a:rPr lang="zh-CN" altLang="en-US" sz="1800" dirty="0"/>
                  <a:t/>
                </a:r>
                <a:br>
                  <a:rPr lang="zh-CN" altLang="en-US" sz="18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  <a:blipFill rotWithShape="0">
                <a:blip r:embed="rId3"/>
                <a:stretch>
                  <a:fillRect l="-768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35" y="1470558"/>
            <a:ext cx="3432980" cy="15812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35" y="3051809"/>
            <a:ext cx="4050838" cy="8811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17" y="4412168"/>
            <a:ext cx="4016984" cy="8668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6" y="5849554"/>
            <a:ext cx="6426195" cy="3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6" y="1198418"/>
            <a:ext cx="7760881" cy="48040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97381" y="1760220"/>
            <a:ext cx="1988820" cy="434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7381" y="2310592"/>
            <a:ext cx="3360419" cy="434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97380" y="4028902"/>
            <a:ext cx="3851910" cy="434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8" y="1507818"/>
            <a:ext cx="8809484" cy="41395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1258" y="1507818"/>
            <a:ext cx="3360419" cy="49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8761" y="4036522"/>
            <a:ext cx="2354579" cy="434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258" y="5171902"/>
            <a:ext cx="3989452" cy="4343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700"/>
                  </a:spcBef>
                  <a:spcAft>
                    <a:spcPts val="7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初始化变量节点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到校验节点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的消息（内信息）</a:t>
                </a:r>
                <a:r>
                  <a:rPr lang="zh-CN" altLang="en-US" sz="1800" dirty="0"/>
                  <a:t/>
                </a:r>
                <a:br>
                  <a:rPr lang="zh-CN" altLang="en-US" sz="18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982" y="1295404"/>
                <a:ext cx="10314819" cy="4732401"/>
              </a:xfrm>
              <a:blipFill rotWithShape="0">
                <a:blip r:embed="rId3"/>
                <a:stretch>
                  <a:fillRect l="-768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82" y="1840230"/>
            <a:ext cx="2857500" cy="13716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55253" y="2282131"/>
            <a:ext cx="1554480" cy="35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46270" y="2046091"/>
            <a:ext cx="11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归一化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91337"/>
            <a:ext cx="5029636" cy="1420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18" y="3324832"/>
            <a:ext cx="7120745" cy="293243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896482" y="545730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91391" y="544775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070138" y="544775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31116" y="5457306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初始化变量节点到校验节点的消息（内信息）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576840" y="2286432"/>
            <a:ext cx="2604304" cy="3554128"/>
            <a:chOff x="8067554" y="2251708"/>
            <a:chExt cx="2604304" cy="355412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54" y="2251708"/>
              <a:ext cx="1176704" cy="355412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7554" y="2307828"/>
              <a:ext cx="1283740" cy="3463283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8576840" y="2754774"/>
            <a:ext cx="2604304" cy="30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04" y="2043699"/>
            <a:ext cx="4561754" cy="10150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/>
          <a:stretch/>
        </p:blipFill>
        <p:spPr>
          <a:xfrm>
            <a:off x="3148615" y="2906761"/>
            <a:ext cx="4364961" cy="6443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2" y="3599744"/>
            <a:ext cx="6762355" cy="278484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173316" y="5577928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249352" y="561265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374439" y="5609101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596916" y="5612653"/>
            <a:ext cx="417484" cy="45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8982" y="1295404"/>
            <a:ext cx="10314819" cy="47324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初始化变量节点到校验节点的消息（内信息）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zh-CN" altLang="en-US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04" y="2043699"/>
            <a:ext cx="4561754" cy="10150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/>
          <a:stretch/>
        </p:blipFill>
        <p:spPr>
          <a:xfrm>
            <a:off x="3148615" y="2906761"/>
            <a:ext cx="4364961" cy="6443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1" y="3807044"/>
            <a:ext cx="9553192" cy="19645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20477" y="3807044"/>
            <a:ext cx="9835236" cy="30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5821</TotalTime>
  <Words>770</Words>
  <Application>Microsoft Office PowerPoint</Application>
  <PresentationFormat>自定义</PresentationFormat>
  <Paragraphs>205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WelcomeDoc</vt:lpstr>
      <vt:lpstr>实验课：LDPC译码实现</vt:lpstr>
      <vt:lpstr> example</vt:lpstr>
      <vt:lpstr> 二分图</vt:lpstr>
      <vt:lpstr> 编码部分（略说）</vt:lpstr>
      <vt:lpstr> BP 算法流程</vt:lpstr>
      <vt:lpstr> BP 算法流程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simple example</vt:lpstr>
      <vt:lpstr> BP 算法流程 总结</vt:lpstr>
      <vt:lpstr>对数域（LLR_BP）</vt:lpstr>
      <vt:lpstr>对数域（LLR_BP）</vt:lpstr>
      <vt:lpstr>对数域（LLR_BP）</vt:lpstr>
      <vt:lpstr>具体实现过程（以一次迭代为例）</vt:lpstr>
      <vt:lpstr>具体实现过程（以一次迭代为例）</vt:lpstr>
      <vt:lpstr>具体实现过程（以一次迭代为例）</vt:lpstr>
      <vt:lpstr>具体实现过程（以一次迭代为例）</vt:lpstr>
      <vt:lpstr>具体实现过程（以一次迭代为例）</vt:lpstr>
      <vt:lpstr>具体实现过程（以一次迭代为例）</vt:lpstr>
      <vt:lpstr>作业</vt:lpstr>
      <vt:lpstr>作业</vt:lpstr>
      <vt:lpstr>扩展（一个完整通信系统的实现）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5G方面研究情况报告</dc:title>
  <dc:creator>GH</dc:creator>
  <cp:lastModifiedBy>webuser</cp:lastModifiedBy>
  <cp:revision>490</cp:revision>
  <dcterms:created xsi:type="dcterms:W3CDTF">2013-11-17T01:57:45Z</dcterms:created>
  <dcterms:modified xsi:type="dcterms:W3CDTF">2017-11-30T15:04:13Z</dcterms:modified>
</cp:coreProperties>
</file>