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ink/ink3.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92" autoAdjust="0"/>
  </p:normalViewPr>
  <p:slideViewPr>
    <p:cSldViewPr snapToGrid="0">
      <p:cViewPr varScale="1">
        <p:scale>
          <a:sx n="79" d="100"/>
          <a:sy n="79" d="100"/>
        </p:scale>
        <p:origin x="4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8-04-09T12:05:31.707"/>
    </inkml:context>
    <inkml:brush xml:id="br0">
      <inkml:brushProperty name="width" value="0.05292" units="cm"/>
      <inkml:brushProperty name="height" value="0.05292" units="cm"/>
      <inkml:brushProperty name="color" value="#FF0000"/>
    </inkml:brush>
  </inkml:definitions>
  <inkml:trace contextRef="#ctx0" brushRef="#br0">5950 13946 0,'24'0'172,"23"0"-141,-24 0 1,24 0 14,-23 0 1,-1 0-15,1 0-32,-1 0 15,1-23 1,-1 23-1,1 0 48,-1 0-32</inkml:trace>
  <inkml:trace contextRef="#ctx0" brushRef="#br0" timeOffset="7336.3754">7996 11430 0,'24'0'156,"23"0"-156,-24 0 15,1 0 1,-1 0 0,1 0-1,-1 0-15,1 0 16,-1 0 0,1 0-16,0 0 15,-1 0 1,24 0 15</inkml:trace>
  <inkml:trace contextRef="#ctx0" brushRef="#br0" timeOffset="9454.1494">5668 8537 0,'23'23'125,"25"-23"-125,22 0 15,-23 24 1,-23-24-16,23 0 15,-24 0-15,1 0 16,-1 0-16,24 0 16,-23 0-1,23 0 1,-24 0-16,1 0 16,-1 0-16,1 0 15,-1 0-15,1 0 31,23 0-31,-24 0 32,1 0-1</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8-04-09T12:05:03.243"/>
    </inkml:context>
    <inkml:brush xml:id="br0">
      <inkml:brushProperty name="width" value="0.05292" units="cm"/>
      <inkml:brushProperty name="height" value="0.05292" units="cm"/>
      <inkml:brushProperty name="color" value="#FF0000"/>
    </inkml:brush>
  </inkml:definitions>
  <inkml:trace contextRef="#ctx0" brushRef="#br0">6562 13617 0,'0'23'187,"0"1"-187,0-1 16,0 24-16,0-23 16,23 23-16,-23-23 31,24-1 16,-1-23-32,-23 24-15,24-24 32,-1 23-32,1-23 78,-1 24-78,1-24 31,-1 0 16,1 0-32,-1 0 1,1 0 0,23-24-16,-47 1 15,23-1-15,-23-23 16,47 24-16,-47-1 16,24 0-1,0 24 1,-24-47 15,23 24-31,1-1 31,-24 1-15,0-1 0,0 1 15,23-24-31,1 23 31,-24 1 0,23-1-31,-23 1 32,0-1-32,0 1 15</inkml:trace>
  <inkml:trace contextRef="#ctx0" brushRef="#br0" timeOffset="2479.6582">8584 13664 0,'0'23'125,"47"24"-110,-47-23 1,24 23-16,-1-23 15,1-1 1,23 24-16,-24-23 31,1-24 16,-1 23-16,1-23-31,-1 0 94,1 0-78,-24-23-16,24-24 15,-1 0-15,-23 23 16,0-23-16,24 0 16,-24 0-1,23 23 1,-23-23 15,0 24-15,0-24-1,0 23 17</inkml:trace>
  <inkml:trace contextRef="#ctx0" brushRef="#br0" timeOffset="4343.3352">13053 13687 0,'0'47'125,"0"1"-125,23-25 16,1 1-16,23 23 15,-24-24-15,-23 1 16,47-1-16,-23 1 15,-1 23 1,1-47 234,-1 0-234,1 0-16,23-47 15,-23-24 1,-1 48 0,-23-1-1,24 24 1,-24-23-16,0-1 15,23 1-15,1-25 16</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8-04-09T12:11:00.115"/>
    </inkml:context>
    <inkml:brush xml:id="br0">
      <inkml:brushProperty name="width" value="0.05292" units="cm"/>
      <inkml:brushProperty name="height" value="0.05292" units="cm"/>
      <inkml:brushProperty name="color" value="#00B0F0"/>
    </inkml:brush>
  </inkml:definitions>
  <inkml:trace contextRef="#ctx0" brushRef="#br0">7808 13758 0,'0'-24'62,"24"24"-46,-1 24-16,1 0 16,-1 23-1,1-24-15,-1 24 16,1-47-16,-1 24 15,24-24-15,0 23 16,-23-23 15,-1 0 16,-23-23-47,0-24 16,0 0-16,0 23 15,0 1-15,0-25 16,0 25-16,0-1 16,0 1-16,0-1 15,0 1-15,0-1 16,0 1 0,0-1-1</inkml:trace>
  <inkml:trace contextRef="#ctx0" brushRef="#br0" timeOffset="1077.8837">9243 13523 0,'23'23'62,"-23"1"-62,0-1 16,0 24-16,24 0 16,-24 0-16,0-23 15,47 70-15,-47-23 16,0-48 0,23-23-1,-23 47-15,47-23 31,-23-24 32,-1-47-47,1 0-16,-24 0 15,23 23-15,-23-23 16,0 0-16,0 0 15,0 23 1,24 1-16,-24-1 16,24 1-16,-24-1 15,23 1 1,-23-1 0,0 1 15,0-1-31,24 24 15,-1-47-15,-23 24 32</inkml:trace>
  <inkml:trace contextRef="#ctx0" brushRef="#br0" timeOffset="2909.6722">14417 13570 0,'0'23'78,"0"24"-62,0 0-16,0 0 15,0-23-15,23 23 16,1 0-16,-1-23 16,1-1-1,-1 1 48,1-24-1,23-24-15,-23-23-31,-24 24-16,23-48 15,-23 24-15,0 0 16,0 23-16,0-23 16,0 0-16,0 0 15,47 24-15</inkml:trace>
  <inkml:trace contextRef="#ctx0" brushRef="#br0" timeOffset="4678.3969">19003 13499 0,'23'0'78,"25"71"-62,-1-1-16,-24-23 16,24 0-16,24 24 15,-48-24-15,48-23 16,-48-1-16,1 1 15,-1-24 1,1 0-16,-1 0 31,-23-24 1,24-23-32,-24-23 15,0 22-15,0 1 16,0 24-16,0-1 15,0 1-15,0-1 16</inkml:trace>
  <inkml:trace contextRef="#ctx0" brushRef="#br0" timeOffset="5702.0792">22884 13476 0,'0'47'32,"0"0"-17,70 0 1,-46 23-16,-1-70 16,24 47-16,24 48 15,-48-95-15,1 23 16,-1 1-16,24-24 15,-23 0 1,-1 0 31,1 0-31,-24-24-1,23-70-15,24 0 16,-23-24-16,-24 71 15,0-23-15,23-1 16,-23 24 0,0 24-16,24-1 62</inkml:trace>
  <inkml:trace contextRef="#ctx0" brushRef="#br0" timeOffset="6831.615">24906 13452 0,'0'47'94,"47"0"-94,0 0 15,-47-23-15,47 23 16,-47 0-16,24 0 16,23-23-16,-47 23 15,23-24-15,-23 1 16,47-1-16,-23-23 62,-24-23-62,23-48 16,-23 48-16,24-48 16,-1-23-1,1 0-15,-24 47 16,23-47-16,-23 23 15,0 1-15,24-1 16,-24 24-16,23-24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5E7FB-59B3-4BDD-83FC-180D9D8B9C76}" type="datetimeFigureOut">
              <a:rPr lang="zh-CN" altLang="en-US" smtClean="0"/>
              <a:t>2018/4/10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67ED0-0884-4E8C-B194-F236B0644DE0}" type="slidenum">
              <a:rPr lang="zh-CN" altLang="en-US" smtClean="0"/>
              <a:t>‹#›</a:t>
            </a:fld>
            <a:endParaRPr lang="zh-CN" altLang="en-US"/>
          </a:p>
        </p:txBody>
      </p:sp>
    </p:spTree>
    <p:extLst>
      <p:ext uri="{BB962C8B-B14F-4D97-AF65-F5344CB8AC3E}">
        <p14:creationId xmlns:p14="http://schemas.microsoft.com/office/powerpoint/2010/main" val="2679843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wikiwand.com/zh-sg/%E8%8B%B1%E6%A0%BC%E4%B8%BD%C2%B7%E5%A4%9A%E8%B4%9D%E8%A5%BF"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www.wikiwand.com/zh-sg/%E5%BF%AB%E9%80%9F%E5%B0%8F%E6%B3%A2%E8%BD%89%E6%8F%9B" TargetMode="External"/><Relationship Id="rId5" Type="http://schemas.openxmlformats.org/officeDocument/2006/relationships/hyperlink" Target="http://www.wikiwand.com/zh-sg/%E5%B0%8F%E6%B3%A2%E8%BD%89%E6%8F%9B" TargetMode="External"/><Relationship Id="rId4" Type="http://schemas.openxmlformats.org/officeDocument/2006/relationships/hyperlink" Target="http://www.wikiwand.com/zh-sg/%E5%B0%8F%E6%B3%A2"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267ED0-0884-4E8C-B194-F236B0644DE0}" type="slidenum">
              <a:rPr lang="zh-CN" altLang="en-US" smtClean="0"/>
              <a:t>5</a:t>
            </a:fld>
            <a:endParaRPr lang="zh-CN" altLang="en-US"/>
          </a:p>
        </p:txBody>
      </p:sp>
    </p:spTree>
    <p:extLst>
      <p:ext uri="{BB962C8B-B14F-4D97-AF65-F5344CB8AC3E}">
        <p14:creationId xmlns:p14="http://schemas.microsoft.com/office/powerpoint/2010/main" val="3127049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多贝西小波</a:t>
            </a:r>
            <a:r>
              <a:rPr lang="zh-CN" altLang="en-US" sz="1200" b="0"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Daubechies</a:t>
            </a:r>
            <a:r>
              <a:rPr lang="en-US" altLang="zh-CN" sz="1200" b="1" i="0" kern="1200" dirty="0" smtClean="0">
                <a:solidFill>
                  <a:schemeClr val="tx1"/>
                </a:solidFill>
                <a:effectLst/>
                <a:latin typeface="+mn-lt"/>
                <a:ea typeface="+mn-ea"/>
                <a:cs typeface="+mn-cs"/>
              </a:rPr>
              <a:t> Wavelet</a:t>
            </a:r>
            <a:r>
              <a:rPr lang="zh-CN" altLang="en-US" sz="1200" b="0" i="0" kern="1200" dirty="0" smtClean="0">
                <a:solidFill>
                  <a:schemeClr val="tx1"/>
                </a:solidFill>
                <a:effectLst/>
                <a:latin typeface="+mn-lt"/>
                <a:ea typeface="+mn-ea"/>
                <a:cs typeface="+mn-cs"/>
              </a:rPr>
              <a:t>）是以</a:t>
            </a:r>
            <a:r>
              <a:rPr lang="zh-CN" altLang="en-US" sz="1200" b="0" i="0" u="none" strike="noStrike" kern="1200" dirty="0" smtClean="0">
                <a:solidFill>
                  <a:schemeClr val="tx1"/>
                </a:solidFill>
                <a:effectLst/>
                <a:latin typeface="+mn-lt"/>
                <a:ea typeface="+mn-ea"/>
                <a:cs typeface="+mn-cs"/>
                <a:hlinkClick r:id="rId3"/>
              </a:rPr>
              <a:t>英格丽</a:t>
            </a:r>
            <a:r>
              <a:rPr lang="en-US" altLang="zh-CN" sz="1200" b="0" i="0" u="none" strike="noStrike" kern="1200" dirty="0" smtClean="0">
                <a:solidFill>
                  <a:schemeClr val="tx1"/>
                </a:solidFill>
                <a:effectLst/>
                <a:latin typeface="+mn-lt"/>
                <a:ea typeface="+mn-ea"/>
                <a:cs typeface="+mn-cs"/>
                <a:hlinkClick r:id="rId3"/>
              </a:rPr>
              <a:t>·</a:t>
            </a:r>
            <a:r>
              <a:rPr lang="zh-CN" altLang="en-US" sz="1200" b="0" i="0" u="none" strike="noStrike" kern="1200" dirty="0" smtClean="0">
                <a:solidFill>
                  <a:schemeClr val="tx1"/>
                </a:solidFill>
                <a:effectLst/>
                <a:latin typeface="+mn-lt"/>
                <a:ea typeface="+mn-ea"/>
                <a:cs typeface="+mn-cs"/>
                <a:hlinkClick r:id="rId3"/>
              </a:rPr>
              <a:t>多贝西</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Ingrid </a:t>
            </a:r>
            <a:r>
              <a:rPr lang="en-US" altLang="zh-CN" sz="1200" b="0" i="0" kern="1200" dirty="0" err="1" smtClean="0">
                <a:solidFill>
                  <a:schemeClr val="tx1"/>
                </a:solidFill>
                <a:effectLst/>
                <a:latin typeface="+mn-lt"/>
                <a:ea typeface="+mn-ea"/>
                <a:cs typeface="+mn-cs"/>
              </a:rPr>
              <a:t>Daubechies</a:t>
            </a:r>
            <a:r>
              <a:rPr lang="zh-CN" altLang="en-US" sz="1200" b="0" i="0" kern="1200" dirty="0" smtClean="0">
                <a:solidFill>
                  <a:schemeClr val="tx1"/>
                </a:solidFill>
                <a:effectLst/>
                <a:latin typeface="+mn-lt"/>
                <a:ea typeface="+mn-ea"/>
                <a:cs typeface="+mn-cs"/>
              </a:rPr>
              <a:t>）的名字命名的一种</a:t>
            </a:r>
            <a:r>
              <a:rPr lang="zh-CN" altLang="en-US" sz="1200" b="0" i="0" u="none" strike="noStrike" kern="1200" dirty="0" smtClean="0">
                <a:solidFill>
                  <a:schemeClr val="tx1"/>
                </a:solidFill>
                <a:effectLst/>
                <a:latin typeface="+mn-lt"/>
                <a:ea typeface="+mn-ea"/>
                <a:cs typeface="+mn-cs"/>
                <a:hlinkClick r:id="rId4"/>
              </a:rPr>
              <a:t>小波</a:t>
            </a:r>
            <a:r>
              <a:rPr lang="zh-CN" altLang="en-US" sz="1200" b="0" i="0" kern="1200" dirty="0" smtClean="0">
                <a:solidFill>
                  <a:schemeClr val="tx1"/>
                </a:solidFill>
                <a:effectLst/>
                <a:latin typeface="+mn-lt"/>
                <a:ea typeface="+mn-ea"/>
                <a:cs typeface="+mn-cs"/>
              </a:rPr>
              <a:t>函数，当初</a:t>
            </a:r>
            <a:r>
              <a:rPr lang="en-US" altLang="zh-CN" sz="1200" b="0" i="0" kern="1200" dirty="0" smtClean="0">
                <a:solidFill>
                  <a:schemeClr val="tx1"/>
                </a:solidFill>
                <a:effectLst/>
                <a:latin typeface="+mn-lt"/>
                <a:ea typeface="+mn-ea"/>
                <a:cs typeface="+mn-cs"/>
              </a:rPr>
              <a:t>Ingrid </a:t>
            </a:r>
            <a:r>
              <a:rPr lang="en-US" altLang="zh-CN" sz="1200" b="0" i="0" kern="1200" dirty="0" err="1" smtClean="0">
                <a:solidFill>
                  <a:schemeClr val="tx1"/>
                </a:solidFill>
                <a:effectLst/>
                <a:latin typeface="+mn-lt"/>
                <a:ea typeface="+mn-ea"/>
                <a:cs typeface="+mn-cs"/>
              </a:rPr>
              <a:t>Daubechies</a:t>
            </a:r>
            <a:r>
              <a:rPr lang="zh-CN" altLang="en-US" sz="1200" b="0" i="0" kern="1200" dirty="0" smtClean="0">
                <a:solidFill>
                  <a:schemeClr val="tx1"/>
                </a:solidFill>
                <a:effectLst/>
                <a:latin typeface="+mn-lt"/>
                <a:ea typeface="+mn-ea"/>
                <a:cs typeface="+mn-cs"/>
              </a:rPr>
              <a:t>发现了一种具有阶层（</a:t>
            </a:r>
            <a:r>
              <a:rPr lang="en-US" altLang="zh-CN" sz="1200" b="0" i="0" kern="1200" dirty="0" smtClean="0">
                <a:solidFill>
                  <a:schemeClr val="tx1"/>
                </a:solidFill>
                <a:effectLst/>
                <a:latin typeface="+mn-lt"/>
                <a:ea typeface="+mn-ea"/>
                <a:cs typeface="+mn-cs"/>
              </a:rPr>
              <a:t>hierarchy</a:t>
            </a:r>
            <a:r>
              <a:rPr lang="zh-CN" altLang="en-US" sz="1200" b="0" i="0" kern="1200" dirty="0" smtClean="0">
                <a:solidFill>
                  <a:schemeClr val="tx1"/>
                </a:solidFill>
                <a:effectLst/>
                <a:latin typeface="+mn-lt"/>
                <a:ea typeface="+mn-ea"/>
                <a:cs typeface="+mn-cs"/>
              </a:rPr>
              <a:t>）性质的小波，便将此小波以她的名字命名。多贝西小波主要应用在离散型的</a:t>
            </a:r>
            <a:r>
              <a:rPr lang="zh-CN" altLang="en-US" sz="1200" b="0" i="0" u="none" strike="noStrike" kern="1200" dirty="0" smtClean="0">
                <a:solidFill>
                  <a:schemeClr val="tx1"/>
                </a:solidFill>
                <a:effectLst/>
                <a:latin typeface="+mn-lt"/>
                <a:ea typeface="+mn-ea"/>
                <a:cs typeface="+mn-cs"/>
                <a:hlinkClick r:id="rId5"/>
              </a:rPr>
              <a:t>小波转换</a:t>
            </a:r>
            <a:r>
              <a:rPr lang="zh-CN" altLang="en-US" sz="1200" b="0" i="0" kern="1200" dirty="0" smtClean="0">
                <a:solidFill>
                  <a:schemeClr val="tx1"/>
                </a:solidFill>
                <a:effectLst/>
                <a:latin typeface="+mn-lt"/>
                <a:ea typeface="+mn-ea"/>
                <a:cs typeface="+mn-cs"/>
              </a:rPr>
              <a:t>，是最常使用到的小波转换，通常使用在数位信号分析、信号压缩跟噪声去除。</a:t>
            </a:r>
          </a:p>
          <a:p>
            <a:r>
              <a:rPr lang="zh-CN" altLang="en-US" sz="1200" b="0" i="0" kern="1200" dirty="0" smtClean="0">
                <a:solidFill>
                  <a:schemeClr val="tx1"/>
                </a:solidFill>
                <a:effectLst/>
                <a:latin typeface="+mn-lt"/>
                <a:ea typeface="+mn-ea"/>
                <a:cs typeface="+mn-cs"/>
              </a:rPr>
              <a:t>一般而言的离散小波转换通常是以正交小波（</a:t>
            </a:r>
            <a:r>
              <a:rPr lang="en-US" altLang="zh-CN" sz="1200" b="0" i="0" kern="1200" dirty="0" smtClean="0">
                <a:solidFill>
                  <a:schemeClr val="tx1"/>
                </a:solidFill>
                <a:effectLst/>
                <a:latin typeface="+mn-lt"/>
                <a:ea typeface="+mn-ea"/>
                <a:cs typeface="+mn-cs"/>
              </a:rPr>
              <a:t>orthogonal wavelet</a:t>
            </a:r>
            <a:r>
              <a:rPr lang="zh-CN" altLang="en-US" sz="1200" b="0" i="0" kern="1200" dirty="0" smtClean="0">
                <a:solidFill>
                  <a:schemeClr val="tx1"/>
                </a:solidFill>
                <a:effectLst/>
                <a:latin typeface="+mn-lt"/>
                <a:ea typeface="+mn-ea"/>
                <a:cs typeface="+mn-cs"/>
              </a:rPr>
              <a:t>）为基底，而多贝西小波也是一种正交小波。由于它很容易经由</a:t>
            </a:r>
            <a:r>
              <a:rPr lang="zh-CN" altLang="en-US" sz="1200" b="0" i="0" u="none" strike="noStrike" kern="1200" dirty="0" smtClean="0">
                <a:solidFill>
                  <a:schemeClr val="tx1"/>
                </a:solidFill>
                <a:effectLst/>
                <a:latin typeface="+mn-lt"/>
                <a:ea typeface="+mn-ea"/>
                <a:cs typeface="+mn-cs"/>
                <a:hlinkClick r:id="rId6"/>
              </a:rPr>
              <a:t>快速小波转换</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fast wavelet transform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FWT</a:t>
            </a:r>
            <a:r>
              <a:rPr lang="zh-CN" altLang="en-US" sz="1200" b="0" i="0" kern="1200" dirty="0" smtClean="0">
                <a:solidFill>
                  <a:schemeClr val="tx1"/>
                </a:solidFill>
                <a:effectLst/>
                <a:latin typeface="+mn-lt"/>
                <a:ea typeface="+mn-ea"/>
                <a:cs typeface="+mn-cs"/>
              </a:rPr>
              <a:t>））实现，所以常会放在数位信号处理的教科书中教学。</a:t>
            </a:r>
          </a:p>
          <a:p>
            <a:r>
              <a:rPr lang="zh-CN" altLang="en-US" sz="1200" b="0" i="0" kern="1200" dirty="0" smtClean="0">
                <a:solidFill>
                  <a:schemeClr val="tx1"/>
                </a:solidFill>
                <a:effectLst/>
                <a:latin typeface="+mn-lt"/>
                <a:ea typeface="+mn-ea"/>
                <a:cs typeface="+mn-cs"/>
              </a:rPr>
              <a:t>对于有限长度的小波，应用于快速小波转换（</a:t>
            </a:r>
            <a:r>
              <a:rPr lang="en-US" altLang="zh-CN" sz="1200" b="0" i="0" kern="1200" dirty="0" smtClean="0">
                <a:solidFill>
                  <a:schemeClr val="tx1"/>
                </a:solidFill>
                <a:effectLst/>
                <a:latin typeface="+mn-lt"/>
                <a:ea typeface="+mn-ea"/>
                <a:cs typeface="+mn-cs"/>
              </a:rPr>
              <a:t>fast wavelet transform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FWT</a:t>
            </a:r>
            <a:r>
              <a:rPr lang="zh-CN" altLang="en-US" sz="1200" b="0" i="0" kern="1200" dirty="0" smtClean="0">
                <a:solidFill>
                  <a:schemeClr val="tx1"/>
                </a:solidFill>
                <a:effectLst/>
                <a:latin typeface="+mn-lt"/>
                <a:ea typeface="+mn-ea"/>
                <a:cs typeface="+mn-cs"/>
              </a:rPr>
              <a:t>））时，会有两个实数组成的数列：一是作为高通滤波器的系数，称作小波滤波器（</a:t>
            </a:r>
            <a:r>
              <a:rPr lang="en-US" altLang="zh-CN" sz="1200" b="0" i="0" kern="1200" dirty="0" smtClean="0">
                <a:solidFill>
                  <a:schemeClr val="tx1"/>
                </a:solidFill>
                <a:effectLst/>
                <a:latin typeface="+mn-lt"/>
                <a:ea typeface="+mn-ea"/>
                <a:cs typeface="+mn-cs"/>
              </a:rPr>
              <a:t>wavelet filter,</a:t>
            </a:r>
            <a:r>
              <a:rPr lang="zh-CN" altLang="en-US" sz="1200" b="0" i="0" kern="1200" dirty="0" smtClean="0">
                <a:solidFill>
                  <a:schemeClr val="tx1"/>
                </a:solidFill>
                <a:effectLst/>
                <a:latin typeface="+mn-lt"/>
                <a:ea typeface="+mn-ea"/>
                <a:cs typeface="+mn-cs"/>
              </a:rPr>
              <a:t>也称为</a:t>
            </a:r>
            <a:r>
              <a:rPr lang="en-US" altLang="zh-CN" sz="1200" b="0" i="0" kern="1200" dirty="0" smtClean="0">
                <a:solidFill>
                  <a:schemeClr val="tx1"/>
                </a:solidFill>
                <a:effectLst/>
                <a:latin typeface="+mn-lt"/>
                <a:ea typeface="+mn-ea"/>
                <a:cs typeface="+mn-cs"/>
              </a:rPr>
              <a:t>mother wavelet</a:t>
            </a:r>
            <a:r>
              <a:rPr lang="zh-CN" altLang="en-US" sz="1200" b="0" i="0" kern="1200" dirty="0" smtClean="0">
                <a:solidFill>
                  <a:schemeClr val="tx1"/>
                </a:solidFill>
                <a:effectLst/>
                <a:latin typeface="+mn-lt"/>
                <a:ea typeface="+mn-ea"/>
                <a:cs typeface="+mn-cs"/>
              </a:rPr>
              <a:t>）；二是低通滤波器的系数，称作调整滤波器（</a:t>
            </a:r>
            <a:r>
              <a:rPr lang="en-US" altLang="zh-CN" sz="1200" b="0" i="0" kern="1200" dirty="0" smtClean="0">
                <a:solidFill>
                  <a:schemeClr val="tx1"/>
                </a:solidFill>
                <a:effectLst/>
                <a:latin typeface="+mn-lt"/>
                <a:ea typeface="+mn-ea"/>
                <a:cs typeface="+mn-cs"/>
              </a:rPr>
              <a:t>scaling filter,</a:t>
            </a:r>
            <a:r>
              <a:rPr lang="zh-CN" altLang="en-US" sz="1200" b="0" i="0" kern="1200" dirty="0" smtClean="0">
                <a:solidFill>
                  <a:schemeClr val="tx1"/>
                </a:solidFill>
                <a:effectLst/>
                <a:latin typeface="+mn-lt"/>
                <a:ea typeface="+mn-ea"/>
                <a:cs typeface="+mn-cs"/>
              </a:rPr>
              <a:t>也称为</a:t>
            </a:r>
            <a:r>
              <a:rPr lang="en-US" altLang="zh-CN" sz="1200" b="0" i="0" kern="1200" dirty="0" smtClean="0">
                <a:solidFill>
                  <a:schemeClr val="tx1"/>
                </a:solidFill>
                <a:effectLst/>
                <a:latin typeface="+mn-lt"/>
                <a:ea typeface="+mn-ea"/>
                <a:cs typeface="+mn-cs"/>
              </a:rPr>
              <a:t>father wavelet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我们则以滤波器的长度</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来形容滤波器为</a:t>
            </a:r>
            <a:r>
              <a:rPr lang="en-US" altLang="zh-CN" sz="1200" b="0" i="0" kern="1200" dirty="0" smtClean="0">
                <a:solidFill>
                  <a:schemeClr val="tx1"/>
                </a:solidFill>
                <a:effectLst/>
                <a:latin typeface="+mn-lt"/>
                <a:ea typeface="+mn-ea"/>
                <a:cs typeface="+mn-cs"/>
              </a:rPr>
              <a:t>DN</a:t>
            </a:r>
            <a:r>
              <a:rPr lang="zh-CN" altLang="en-US" sz="1200" b="0" i="0" kern="1200" dirty="0" smtClean="0">
                <a:solidFill>
                  <a:schemeClr val="tx1"/>
                </a:solidFill>
                <a:effectLst/>
                <a:latin typeface="+mn-lt"/>
                <a:ea typeface="+mn-ea"/>
                <a:cs typeface="+mn-cs"/>
              </a:rPr>
              <a:t>，例如：</a:t>
            </a:r>
            <a:r>
              <a:rPr lang="en-US" altLang="zh-CN" sz="1200" b="0" i="0" kern="1200" dirty="0" smtClean="0">
                <a:solidFill>
                  <a:schemeClr val="tx1"/>
                </a:solidFill>
                <a:effectLst/>
                <a:latin typeface="+mn-lt"/>
                <a:ea typeface="+mn-ea"/>
                <a:cs typeface="+mn-cs"/>
              </a:rPr>
              <a:t>N=2</a:t>
            </a:r>
            <a:r>
              <a:rPr lang="zh-CN" altLang="en-US" sz="1200" b="0" i="0" kern="1200" dirty="0" smtClean="0">
                <a:solidFill>
                  <a:schemeClr val="tx1"/>
                </a:solidFill>
                <a:effectLst/>
                <a:latin typeface="+mn-lt"/>
                <a:ea typeface="+mn-ea"/>
                <a:cs typeface="+mn-cs"/>
              </a:rPr>
              <a:t>的多贝西小波写作</a:t>
            </a:r>
            <a:r>
              <a:rPr lang="en-US" altLang="zh-CN" sz="1200" b="0" i="0" kern="1200" dirty="0" smtClean="0">
                <a:solidFill>
                  <a:schemeClr val="tx1"/>
                </a:solidFill>
                <a:effectLst/>
                <a:latin typeface="+mn-lt"/>
                <a:ea typeface="+mn-ea"/>
                <a:cs typeface="+mn-cs"/>
              </a:rPr>
              <a:t>D2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N=4</a:t>
            </a:r>
            <a:r>
              <a:rPr lang="zh-CN" altLang="en-US" sz="1200" b="0" i="0" kern="1200" dirty="0" smtClean="0">
                <a:solidFill>
                  <a:schemeClr val="tx1"/>
                </a:solidFill>
                <a:effectLst/>
                <a:latin typeface="+mn-lt"/>
                <a:ea typeface="+mn-ea"/>
                <a:cs typeface="+mn-cs"/>
              </a:rPr>
              <a:t>的多贝西小波写作</a:t>
            </a:r>
            <a:r>
              <a:rPr lang="en-US" altLang="zh-CN" sz="1200" b="0" i="0" kern="1200" dirty="0" smtClean="0">
                <a:solidFill>
                  <a:schemeClr val="tx1"/>
                </a:solidFill>
                <a:effectLst/>
                <a:latin typeface="+mn-lt"/>
                <a:ea typeface="+mn-ea"/>
                <a:cs typeface="+mn-cs"/>
              </a:rPr>
              <a:t>D4</a:t>
            </a:r>
            <a:r>
              <a:rPr lang="zh-CN" altLang="en-US" sz="1200" b="0" i="0" kern="1200" dirty="0" smtClean="0">
                <a:solidFill>
                  <a:schemeClr val="tx1"/>
                </a:solidFill>
                <a:effectLst/>
                <a:latin typeface="+mn-lt"/>
                <a:ea typeface="+mn-ea"/>
                <a:cs typeface="+mn-cs"/>
              </a:rPr>
              <a:t>，以此类推（</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为偶数）。实际上常用的多贝西小波为</a:t>
            </a:r>
            <a:r>
              <a:rPr lang="en-US" altLang="zh-CN" sz="1200" b="0" i="0" kern="1200" dirty="0" smtClean="0">
                <a:solidFill>
                  <a:schemeClr val="tx1"/>
                </a:solidFill>
                <a:effectLst/>
                <a:latin typeface="+mn-lt"/>
                <a:ea typeface="+mn-ea"/>
                <a:cs typeface="+mn-cs"/>
              </a:rPr>
              <a:t>D2</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D20</a:t>
            </a:r>
            <a:r>
              <a:rPr lang="zh-CN" altLang="en-US" sz="1200" b="0" i="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D1267ED0-0884-4E8C-B194-F236B0644DE0}" type="slidenum">
              <a:rPr lang="zh-CN" altLang="en-US" smtClean="0"/>
              <a:t>8</a:t>
            </a:fld>
            <a:endParaRPr lang="zh-CN" altLang="en-US"/>
          </a:p>
        </p:txBody>
      </p:sp>
    </p:spTree>
    <p:extLst>
      <p:ext uri="{BB962C8B-B14F-4D97-AF65-F5344CB8AC3E}">
        <p14:creationId xmlns:p14="http://schemas.microsoft.com/office/powerpoint/2010/main" val="3820669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平均活跃度 </a:t>
            </a:r>
            <a:r>
              <a:rPr lang="en-US" altLang="zh-CN" sz="1200" b="0" i="0" kern="1200" dirty="0" smtClean="0">
                <a:solidFill>
                  <a:schemeClr val="tx1"/>
                </a:solidFill>
                <a:effectLst/>
                <a:latin typeface="+mn-lt"/>
                <a:ea typeface="+mn-ea"/>
                <a:cs typeface="+mn-cs"/>
              </a:rPr>
              <a:t>ρ</a:t>
            </a:r>
            <a:endParaRPr lang="zh-CN" altLang="en-US" dirty="0"/>
          </a:p>
        </p:txBody>
      </p:sp>
      <p:sp>
        <p:nvSpPr>
          <p:cNvPr id="4" name="灯片编号占位符 3"/>
          <p:cNvSpPr>
            <a:spLocks noGrp="1"/>
          </p:cNvSpPr>
          <p:nvPr>
            <p:ph type="sldNum" sz="quarter" idx="10"/>
          </p:nvPr>
        </p:nvSpPr>
        <p:spPr/>
        <p:txBody>
          <a:bodyPr/>
          <a:lstStyle/>
          <a:p>
            <a:fld id="{D1267ED0-0884-4E8C-B194-F236B0644DE0}" type="slidenum">
              <a:rPr lang="zh-CN" altLang="en-US" smtClean="0"/>
              <a:t>9</a:t>
            </a:fld>
            <a:endParaRPr lang="zh-CN" altLang="en-US"/>
          </a:p>
        </p:txBody>
      </p:sp>
    </p:spTree>
    <p:extLst>
      <p:ext uri="{BB962C8B-B14F-4D97-AF65-F5344CB8AC3E}">
        <p14:creationId xmlns:p14="http://schemas.microsoft.com/office/powerpoint/2010/main" val="93244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去</a:t>
            </a:r>
            <a:r>
              <a:rPr lang="zh-CN" altLang="en-US" sz="1200" b="1" i="0" kern="1200" dirty="0" smtClean="0">
                <a:solidFill>
                  <a:schemeClr val="tx1"/>
                </a:solidFill>
                <a:effectLst/>
                <a:latin typeface="+mn-lt"/>
                <a:ea typeface="+mn-ea"/>
                <a:cs typeface="+mn-cs"/>
              </a:rPr>
              <a:t>衡量不同策略之间的差异</a:t>
            </a:r>
            <a:r>
              <a:rPr lang="zh-CN" altLang="en-US" sz="1200" b="0" i="0" kern="1200" dirty="0" smtClean="0">
                <a:solidFill>
                  <a:schemeClr val="tx1"/>
                </a:solidFill>
                <a:effectLst/>
                <a:latin typeface="+mn-lt"/>
                <a:ea typeface="+mn-ea"/>
                <a:cs typeface="+mn-cs"/>
              </a:rPr>
              <a:t>。这就需要用到</a:t>
            </a:r>
            <a:r>
              <a:rPr lang="zh-CN" altLang="en-US" sz="1200" b="1" i="0" kern="1200" dirty="0" smtClean="0">
                <a:solidFill>
                  <a:schemeClr val="tx1"/>
                </a:solidFill>
                <a:effectLst/>
                <a:latin typeface="+mn-lt"/>
                <a:ea typeface="+mn-ea"/>
                <a:cs typeface="+mn-cs"/>
              </a:rPr>
              <a:t>相对熵</a:t>
            </a:r>
            <a:r>
              <a:rPr lang="zh-CN" altLang="en-US" sz="1200" b="0" i="0" kern="1200" dirty="0" smtClean="0">
                <a:solidFill>
                  <a:schemeClr val="tx1"/>
                </a:solidFill>
                <a:effectLst/>
                <a:latin typeface="+mn-lt"/>
                <a:ea typeface="+mn-ea"/>
                <a:cs typeface="+mn-cs"/>
              </a:rPr>
              <a:t>，用来衡量两个取值为正的函数（或概率分布）之间的差异</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对于没有带类别标签的数据，由于为其增加类别标记是一个非常麻烦的过程，因此我们希望</a:t>
            </a:r>
            <a:r>
              <a:rPr lang="zh-CN" altLang="en-US" sz="1200" b="1" i="0" kern="1200" dirty="0" smtClean="0">
                <a:solidFill>
                  <a:srgbClr val="FF0000"/>
                </a:solidFill>
                <a:effectLst/>
                <a:latin typeface="+mn-lt"/>
                <a:ea typeface="+mn-ea"/>
                <a:cs typeface="+mn-cs"/>
              </a:rPr>
              <a:t>机器能够自己学习到样本中的一些重要特征</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通过对隐藏层施加一些限制，能够使得它</a:t>
            </a:r>
            <a:r>
              <a:rPr lang="zh-CN" altLang="en-US" sz="1200" b="1" i="0" kern="1200" dirty="0" smtClean="0">
                <a:solidFill>
                  <a:schemeClr val="tx1"/>
                </a:solidFill>
                <a:effectLst/>
                <a:latin typeface="+mn-lt"/>
                <a:ea typeface="+mn-ea"/>
                <a:cs typeface="+mn-cs"/>
              </a:rPr>
              <a:t>在恶劣的环境下学习到能最好表达样本的特征</a:t>
            </a:r>
            <a:r>
              <a:rPr lang="zh-CN" altLang="en-US" sz="1200" b="0" i="0" kern="1200" dirty="0" smtClean="0">
                <a:solidFill>
                  <a:schemeClr val="tx1"/>
                </a:solidFill>
                <a:effectLst/>
                <a:latin typeface="+mn-lt"/>
                <a:ea typeface="+mn-ea"/>
                <a:cs typeface="+mn-cs"/>
              </a:rPr>
              <a:t>，并能</a:t>
            </a:r>
            <a:r>
              <a:rPr lang="zh-CN" altLang="en-US" sz="1200" b="1" i="0" kern="1200" dirty="0" smtClean="0">
                <a:solidFill>
                  <a:schemeClr val="tx1"/>
                </a:solidFill>
                <a:effectLst/>
                <a:latin typeface="+mn-lt"/>
                <a:ea typeface="+mn-ea"/>
                <a:cs typeface="+mn-cs"/>
              </a:rPr>
              <a:t>有效地对样本进行降维</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1267ED0-0884-4E8C-B194-F236B0644DE0}" type="slidenum">
              <a:rPr lang="zh-CN" altLang="en-US" smtClean="0"/>
              <a:t>12</a:t>
            </a:fld>
            <a:endParaRPr lang="zh-CN" altLang="en-US"/>
          </a:p>
        </p:txBody>
      </p:sp>
    </p:spTree>
    <p:extLst>
      <p:ext uri="{BB962C8B-B14F-4D97-AF65-F5344CB8AC3E}">
        <p14:creationId xmlns:p14="http://schemas.microsoft.com/office/powerpoint/2010/main" val="1243731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267ED0-0884-4E8C-B194-F236B0644DE0}" type="slidenum">
              <a:rPr lang="zh-CN" altLang="en-US" smtClean="0"/>
              <a:t>15</a:t>
            </a:fld>
            <a:endParaRPr lang="zh-CN" altLang="en-US"/>
          </a:p>
        </p:txBody>
      </p:sp>
    </p:spTree>
    <p:extLst>
      <p:ext uri="{BB962C8B-B14F-4D97-AF65-F5344CB8AC3E}">
        <p14:creationId xmlns:p14="http://schemas.microsoft.com/office/powerpoint/2010/main" val="2394251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It</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should be mentioned that the performance of our proposed DPDFLAGR system using six nodes is similar to or even better</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than other systems with eight nodes.</a:t>
            </a:r>
            <a:r>
              <a:rPr lang="en-US" altLang="zh-CN" dirty="0" smtClean="0"/>
              <a:t>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1267ED0-0884-4E8C-B194-F236B0644DE0}" type="slidenum">
              <a:rPr lang="zh-CN" altLang="en-US" smtClean="0"/>
              <a:t>25</a:t>
            </a:fld>
            <a:endParaRPr lang="zh-CN" altLang="en-US"/>
          </a:p>
        </p:txBody>
      </p:sp>
    </p:spTree>
    <p:extLst>
      <p:ext uri="{BB962C8B-B14F-4D97-AF65-F5344CB8AC3E}">
        <p14:creationId xmlns:p14="http://schemas.microsoft.com/office/powerpoint/2010/main" val="76893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如果目标离无线节点太近，遮挡效果会变得太强，</a:t>
            </a:r>
            <a:r>
              <a:rPr lang="en-US" altLang="zh-CN" dirty="0" smtClean="0"/>
              <a:t>RSS</a:t>
            </a:r>
            <a:r>
              <a:rPr lang="zh-CN" altLang="en-US" dirty="0" smtClean="0"/>
              <a:t>会变得极弱。因此，活动和手势识别的准确率将相对较低。图中位置</a:t>
            </a:r>
            <a:r>
              <a:rPr lang="en-US" altLang="zh-CN" dirty="0" smtClean="0"/>
              <a:t>3</a:t>
            </a:r>
            <a:r>
              <a:rPr lang="zh-CN" altLang="en-US" dirty="0" smtClean="0"/>
              <a:t>、</a:t>
            </a:r>
            <a:r>
              <a:rPr lang="en-US" altLang="zh-CN" dirty="0" smtClean="0"/>
              <a:t>6</a:t>
            </a:r>
            <a:r>
              <a:rPr lang="zh-CN" altLang="en-US" dirty="0" smtClean="0"/>
              <a:t>和</a:t>
            </a:r>
            <a:r>
              <a:rPr lang="en-US" altLang="zh-CN" dirty="0" smtClean="0"/>
              <a:t>13</a:t>
            </a:r>
            <a:r>
              <a:rPr lang="zh-CN" altLang="en-US" dirty="0" smtClean="0"/>
              <a:t>的结果。</a:t>
            </a:r>
            <a:endParaRPr lang="en-US" altLang="zh-CN" dirty="0" smtClean="0"/>
          </a:p>
          <a:p>
            <a:pPr marL="228600" indent="-228600">
              <a:buAutoNum type="arabicPeriod"/>
            </a:pPr>
            <a:r>
              <a:rPr lang="zh-CN" altLang="en-US" dirty="0" smtClean="0"/>
              <a:t>如果目标与无线节点不太接近，那么它离无线节点越近，其精度就越高。图中位置</a:t>
            </a:r>
            <a:r>
              <a:rPr lang="en-US" altLang="zh-CN" dirty="0" smtClean="0"/>
              <a:t>5</a:t>
            </a:r>
            <a:r>
              <a:rPr lang="zh-CN" altLang="en-US" dirty="0" smtClean="0"/>
              <a:t>、</a:t>
            </a:r>
            <a:r>
              <a:rPr lang="en-US" altLang="zh-CN" dirty="0" smtClean="0"/>
              <a:t>7</a:t>
            </a:r>
            <a:r>
              <a:rPr lang="zh-CN" altLang="en-US" dirty="0" smtClean="0"/>
              <a:t>和</a:t>
            </a:r>
            <a:r>
              <a:rPr lang="en-US" altLang="zh-CN" dirty="0" smtClean="0"/>
              <a:t>15</a:t>
            </a:r>
            <a:r>
              <a:rPr lang="zh-CN" altLang="en-US" dirty="0" smtClean="0"/>
              <a:t>的结果。图</a:t>
            </a:r>
            <a:r>
              <a:rPr lang="en-US" altLang="zh-CN" dirty="0" smtClean="0"/>
              <a:t>6(A)</a:t>
            </a:r>
            <a:r>
              <a:rPr lang="zh-CN" altLang="en-US" dirty="0" smtClean="0"/>
              <a:t>和</a:t>
            </a:r>
            <a:r>
              <a:rPr lang="en-US" altLang="zh-CN" dirty="0" smtClean="0"/>
              <a:t>1</a:t>
            </a:r>
            <a:r>
              <a:rPr lang="zh-CN" altLang="en-US" dirty="0" smtClean="0"/>
              <a:t>、</a:t>
            </a:r>
            <a:r>
              <a:rPr lang="en-US" altLang="zh-CN" dirty="0" smtClean="0"/>
              <a:t>5</a:t>
            </a:r>
            <a:r>
              <a:rPr lang="zh-CN" altLang="en-US" dirty="0" smtClean="0"/>
              <a:t>和</a:t>
            </a:r>
            <a:r>
              <a:rPr lang="en-US" altLang="zh-CN" dirty="0" smtClean="0"/>
              <a:t>7</a:t>
            </a:r>
            <a:r>
              <a:rPr lang="zh-CN" altLang="en-US" dirty="0" smtClean="0"/>
              <a:t>。</a:t>
            </a: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当目标接近多个障碍物时，会有大量的多径传播，这会引起</a:t>
            </a:r>
            <a:r>
              <a:rPr lang="en-US" altLang="zh-CN" dirty="0" smtClean="0"/>
              <a:t>RSS</a:t>
            </a:r>
            <a:r>
              <a:rPr lang="zh-CN" altLang="en-US" dirty="0" smtClean="0"/>
              <a:t>的变化，使得目标状态的识别变得困难，因此在这个场景中，性能会下降，这是由图</a:t>
            </a:r>
            <a:r>
              <a:rPr lang="en-US" altLang="zh-CN" dirty="0" smtClean="0"/>
              <a:t>6(A)</a:t>
            </a:r>
            <a:r>
              <a:rPr lang="zh-CN" altLang="en-US" dirty="0" smtClean="0"/>
              <a:t>中位置</a:t>
            </a:r>
            <a:r>
              <a:rPr lang="en-US" altLang="zh-CN" dirty="0" smtClean="0"/>
              <a:t>11-14</a:t>
            </a:r>
            <a:r>
              <a:rPr lang="zh-CN" altLang="en-US" dirty="0" smtClean="0"/>
              <a:t>的结果所证实的。</a:t>
            </a:r>
            <a:endParaRPr lang="zh-CN" altLang="en-US" dirty="0"/>
          </a:p>
        </p:txBody>
      </p:sp>
      <p:sp>
        <p:nvSpPr>
          <p:cNvPr id="4" name="灯片编号占位符 3"/>
          <p:cNvSpPr>
            <a:spLocks noGrp="1"/>
          </p:cNvSpPr>
          <p:nvPr>
            <p:ph type="sldNum" sz="quarter" idx="10"/>
          </p:nvPr>
        </p:nvSpPr>
        <p:spPr/>
        <p:txBody>
          <a:bodyPr/>
          <a:lstStyle/>
          <a:p>
            <a:fld id="{D1267ED0-0884-4E8C-B194-F236B0644DE0}" type="slidenum">
              <a:rPr lang="zh-CN" altLang="en-US" smtClean="0"/>
              <a:t>26</a:t>
            </a:fld>
            <a:endParaRPr lang="zh-CN" altLang="en-US"/>
          </a:p>
        </p:txBody>
      </p:sp>
    </p:spTree>
    <p:extLst>
      <p:ext uri="{BB962C8B-B14F-4D97-AF65-F5344CB8AC3E}">
        <p14:creationId xmlns:p14="http://schemas.microsoft.com/office/powerpoint/2010/main" val="2267510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总体上，所提出的系统可以对活动进行比手势更好的分类，这与直觉是一致的，因为活动的运动范围通常比地形图大，从而使信号的变化更明显，更容易分类。</a:t>
            </a:r>
            <a:endParaRPr lang="en-US" altLang="zh-CN" dirty="0" smtClean="0"/>
          </a:p>
          <a:p>
            <a:r>
              <a:rPr lang="en-US" altLang="zh-CN" dirty="0" smtClean="0"/>
              <a:t>2) </a:t>
            </a:r>
            <a:r>
              <a:rPr lang="zh-CN" altLang="en-US" dirty="0" smtClean="0"/>
              <a:t>一些活动和手势，例如手臂的摆动、左右摆动、拍手和挥手，以类似的方式和频率进行运动，从而对无线信号产生相似的影响，更容易被错误分类。</a:t>
            </a:r>
            <a:endParaRPr lang="zh-CN" altLang="en-US" dirty="0"/>
          </a:p>
        </p:txBody>
      </p:sp>
      <p:sp>
        <p:nvSpPr>
          <p:cNvPr id="4" name="灯片编号占位符 3"/>
          <p:cNvSpPr>
            <a:spLocks noGrp="1"/>
          </p:cNvSpPr>
          <p:nvPr>
            <p:ph type="sldNum" sz="quarter" idx="10"/>
          </p:nvPr>
        </p:nvSpPr>
        <p:spPr/>
        <p:txBody>
          <a:bodyPr/>
          <a:lstStyle/>
          <a:p>
            <a:fld id="{D1267ED0-0884-4E8C-B194-F236B0644DE0}" type="slidenum">
              <a:rPr lang="zh-CN" altLang="en-US" smtClean="0"/>
              <a:t>27</a:t>
            </a:fld>
            <a:endParaRPr lang="zh-CN" altLang="en-US"/>
          </a:p>
        </p:txBody>
      </p:sp>
    </p:spTree>
    <p:extLst>
      <p:ext uri="{BB962C8B-B14F-4D97-AF65-F5344CB8AC3E}">
        <p14:creationId xmlns:p14="http://schemas.microsoft.com/office/powerpoint/2010/main" val="322858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FA823FF-9301-43F6-BCFE-64743802300D}"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201497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A823FF-9301-43F6-BCFE-64743802300D}"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266853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A823FF-9301-43F6-BCFE-64743802300D}"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277513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A823FF-9301-43F6-BCFE-64743802300D}"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249366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FA823FF-9301-43F6-BCFE-64743802300D}"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159259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FA823FF-9301-43F6-BCFE-64743802300D}" type="datetimeFigureOut">
              <a:rPr lang="zh-CN" altLang="en-US" smtClean="0"/>
              <a:t>2018/4/10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398578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FA823FF-9301-43F6-BCFE-64743802300D}" type="datetimeFigureOut">
              <a:rPr lang="zh-CN" altLang="en-US" smtClean="0"/>
              <a:t>2018/4/10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1389492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FA823FF-9301-43F6-BCFE-64743802300D}" type="datetimeFigureOut">
              <a:rPr lang="zh-CN" altLang="en-US" smtClean="0"/>
              <a:t>2018/4/10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283880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A823FF-9301-43F6-BCFE-64743802300D}" type="datetimeFigureOut">
              <a:rPr lang="zh-CN" altLang="en-US" smtClean="0"/>
              <a:t>2018/4/10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3182957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FA823FF-9301-43F6-BCFE-64743802300D}" type="datetimeFigureOut">
              <a:rPr lang="zh-CN" altLang="en-US" smtClean="0"/>
              <a:t>2018/4/10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77992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FA823FF-9301-43F6-BCFE-64743802300D}" type="datetimeFigureOut">
              <a:rPr lang="zh-CN" altLang="en-US" smtClean="0"/>
              <a:t>2018/4/10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735258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823FF-9301-43F6-BCFE-64743802300D}" type="datetimeFigureOut">
              <a:rPr lang="zh-CN" altLang="en-US" smtClean="0"/>
              <a:t>2018/4/10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1692341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9.emf"/><Relationship Id="rId4" Type="http://schemas.openxmlformats.org/officeDocument/2006/relationships/customXml" Target="../ink/ink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4400" dirty="0" smtClean="0"/>
              <a:t>Device-Free Wireless Localization and Activity Recognition: A Deep Learning Approach</a:t>
            </a:r>
            <a:endParaRPr lang="zh-CN" altLang="en-US" sz="4400" dirty="0"/>
          </a:p>
        </p:txBody>
      </p:sp>
      <p:sp>
        <p:nvSpPr>
          <p:cNvPr id="3" name="副标题 2"/>
          <p:cNvSpPr>
            <a:spLocks noGrp="1"/>
          </p:cNvSpPr>
          <p:nvPr>
            <p:ph type="subTitle" idx="1"/>
          </p:nvPr>
        </p:nvSpPr>
        <p:spPr>
          <a:xfrm>
            <a:off x="1524000" y="3624072"/>
            <a:ext cx="9144000" cy="1655762"/>
          </a:xfrm>
        </p:spPr>
        <p:txBody>
          <a:bodyPr>
            <a:noAutofit/>
          </a:bodyPr>
          <a:lstStyle/>
          <a:p>
            <a:r>
              <a:rPr lang="en-US" altLang="zh-CN" sz="1800" dirty="0" smtClean="0">
                <a:latin typeface="微软雅黑 Light" panose="020B0502040204020203" pitchFamily="34" charset="-122"/>
                <a:ea typeface="微软雅黑 Light" panose="020B0502040204020203" pitchFamily="34" charset="-122"/>
              </a:rPr>
              <a:t>Published in: </a:t>
            </a:r>
            <a:r>
              <a:rPr lang="en-US" altLang="zh-CN" sz="1800" i="1" dirty="0" smtClean="0">
                <a:latin typeface="微软雅黑 Light" panose="020B0502040204020203" pitchFamily="34" charset="-122"/>
                <a:ea typeface="微软雅黑 Light" panose="020B0502040204020203" pitchFamily="34" charset="-122"/>
              </a:rPr>
              <a:t>IEEE Transactions on Vehicular Technology</a:t>
            </a:r>
          </a:p>
          <a:p>
            <a:r>
              <a:rPr lang="en-US" altLang="zh-CN" sz="1800" i="1" dirty="0" smtClean="0">
                <a:latin typeface="微软雅黑 Light" panose="020B0502040204020203" pitchFamily="34" charset="-122"/>
                <a:ea typeface="微软雅黑 Light" panose="020B0502040204020203" pitchFamily="34" charset="-122"/>
              </a:rPr>
              <a:t> </a:t>
            </a:r>
            <a:r>
              <a:rPr lang="en-US" altLang="zh-CN" sz="1800" dirty="0" smtClean="0">
                <a:latin typeface="微软雅黑 Light" panose="020B0502040204020203" pitchFamily="34" charset="-122"/>
                <a:ea typeface="微软雅黑 Light" panose="020B0502040204020203" pitchFamily="34" charset="-122"/>
              </a:rPr>
              <a:t>( Volume: 66, Issue: 7, July 2017 )</a:t>
            </a:r>
          </a:p>
          <a:p>
            <a:endParaRPr lang="en-US" altLang="zh-CN" sz="1800" dirty="0">
              <a:latin typeface="微软雅黑 Light" panose="020B0502040204020203" pitchFamily="34" charset="-122"/>
              <a:ea typeface="微软雅黑 Light" panose="020B0502040204020203" pitchFamily="34" charset="-122"/>
            </a:endParaRPr>
          </a:p>
          <a:p>
            <a:r>
              <a:rPr lang="en-US" altLang="zh-CN" sz="1800" dirty="0" err="1">
                <a:latin typeface="微软雅黑 Light" panose="020B0502040204020203" pitchFamily="34" charset="-122"/>
                <a:ea typeface="微软雅黑 Light" panose="020B0502040204020203" pitchFamily="34" charset="-122"/>
              </a:rPr>
              <a:t>Jie</a:t>
            </a:r>
            <a:r>
              <a:rPr lang="en-US" altLang="zh-CN" sz="1800" dirty="0">
                <a:latin typeface="微软雅黑 Light" panose="020B0502040204020203" pitchFamily="34" charset="-122"/>
                <a:ea typeface="微软雅黑 Light" panose="020B0502040204020203" pitchFamily="34" charset="-122"/>
              </a:rPr>
              <a:t> Wang</a:t>
            </a:r>
            <a:r>
              <a:rPr lang="en-US" altLang="zh-CN" sz="1800" i="1" dirty="0">
                <a:latin typeface="微软雅黑 Light" panose="020B0502040204020203" pitchFamily="34" charset="-122"/>
                <a:ea typeface="微软雅黑 Light" panose="020B0502040204020203" pitchFamily="34" charset="-122"/>
              </a:rPr>
              <a:t>, Member, IEEE</a:t>
            </a:r>
            <a:r>
              <a:rPr lang="en-US" altLang="zh-CN" sz="1800" dirty="0">
                <a:latin typeface="微软雅黑 Light" panose="020B0502040204020203" pitchFamily="34" charset="-122"/>
                <a:ea typeface="微软雅黑 Light" panose="020B0502040204020203" pitchFamily="34" charset="-122"/>
              </a:rPr>
              <a:t>, Xiao Zhang, </a:t>
            </a:r>
            <a:r>
              <a:rPr lang="en-US" altLang="zh-CN" sz="1800" dirty="0" err="1">
                <a:latin typeface="微软雅黑 Light" panose="020B0502040204020203" pitchFamily="34" charset="-122"/>
                <a:ea typeface="微软雅黑 Light" panose="020B0502040204020203" pitchFamily="34" charset="-122"/>
              </a:rPr>
              <a:t>Qinhua</a:t>
            </a:r>
            <a:r>
              <a:rPr lang="en-US" altLang="zh-CN" sz="1800" dirty="0">
                <a:latin typeface="微软雅黑 Light" panose="020B0502040204020203" pitchFamily="34" charset="-122"/>
                <a:ea typeface="微软雅黑 Light" panose="020B0502040204020203" pitchFamily="34" charset="-122"/>
              </a:rPr>
              <a:t> Gao, </a:t>
            </a:r>
            <a:r>
              <a:rPr lang="en-US" altLang="zh-CN" sz="1800" dirty="0" err="1">
                <a:latin typeface="微软雅黑 Light" panose="020B0502040204020203" pitchFamily="34" charset="-122"/>
                <a:ea typeface="微软雅黑 Light" panose="020B0502040204020203" pitchFamily="34" charset="-122"/>
              </a:rPr>
              <a:t>Hao</a:t>
            </a:r>
            <a:r>
              <a:rPr lang="en-US" altLang="zh-CN" sz="1800" dirty="0">
                <a:latin typeface="微软雅黑 Light" panose="020B0502040204020203" pitchFamily="34" charset="-122"/>
                <a:ea typeface="微软雅黑 Light" panose="020B0502040204020203" pitchFamily="34" charset="-122"/>
              </a:rPr>
              <a:t> Yue</a:t>
            </a:r>
            <a:r>
              <a:rPr lang="en-US" altLang="zh-CN" sz="1800" i="1" dirty="0">
                <a:latin typeface="微软雅黑 Light" panose="020B0502040204020203" pitchFamily="34" charset="-122"/>
                <a:ea typeface="微软雅黑 Light" panose="020B0502040204020203" pitchFamily="34" charset="-122"/>
              </a:rPr>
              <a:t>, Member, IEEE</a:t>
            </a:r>
            <a:r>
              <a:rPr lang="en-US" altLang="zh-CN" sz="1800" dirty="0">
                <a:latin typeface="微软雅黑 Light" panose="020B0502040204020203" pitchFamily="34" charset="-122"/>
                <a:ea typeface="微软雅黑 Light" panose="020B0502040204020203" pitchFamily="34" charset="-122"/>
              </a:rPr>
              <a:t>, and </a:t>
            </a:r>
            <a:r>
              <a:rPr lang="en-US" altLang="zh-CN" sz="1800" dirty="0" err="1">
                <a:latin typeface="微软雅黑 Light" panose="020B0502040204020203" pitchFamily="34" charset="-122"/>
                <a:ea typeface="微软雅黑 Light" panose="020B0502040204020203" pitchFamily="34" charset="-122"/>
              </a:rPr>
              <a:t>Hongyu</a:t>
            </a:r>
            <a:r>
              <a:rPr lang="en-US" altLang="zh-CN" sz="1800" dirty="0">
                <a:latin typeface="微软雅黑 Light" panose="020B0502040204020203" pitchFamily="34" charset="-122"/>
                <a:ea typeface="微软雅黑 Light" panose="020B0502040204020203" pitchFamily="34" charset="-122"/>
              </a:rPr>
              <a:t> Wang </a:t>
            </a:r>
            <a:endParaRPr lang="zh-CN" altLang="en-US" sz="1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83597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686876" y="877824"/>
            <a:ext cx="10818247" cy="4993037"/>
          </a:xfrm>
          <a:prstGeom prst="rect">
            <a:avLst/>
          </a:prstGeom>
        </p:spPr>
      </p:pic>
    </p:spTree>
    <p:extLst>
      <p:ext uri="{BB962C8B-B14F-4D97-AF65-F5344CB8AC3E}">
        <p14:creationId xmlns:p14="http://schemas.microsoft.com/office/powerpoint/2010/main" val="3597625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a:stretch>
            <a:fillRect/>
          </a:stretch>
        </p:blipFill>
        <p:spPr>
          <a:xfrm>
            <a:off x="707136" y="378016"/>
            <a:ext cx="10658475" cy="3413125"/>
          </a:xfrm>
          <a:prstGeom prst="rect">
            <a:avLst/>
          </a:prstGeom>
        </p:spPr>
      </p:pic>
      <p:pic>
        <p:nvPicPr>
          <p:cNvPr id="5" name="图片 4"/>
          <p:cNvPicPr>
            <a:picLocks noChangeAspect="1"/>
          </p:cNvPicPr>
          <p:nvPr/>
        </p:nvPicPr>
        <p:blipFill>
          <a:blip r:embed="rId3"/>
          <a:stretch>
            <a:fillRect/>
          </a:stretch>
        </p:blipFill>
        <p:spPr>
          <a:xfrm>
            <a:off x="1789557" y="4243387"/>
            <a:ext cx="3028950" cy="581025"/>
          </a:xfrm>
          <a:prstGeom prst="rect">
            <a:avLst/>
          </a:prstGeom>
        </p:spPr>
      </p:pic>
      <p:pic>
        <p:nvPicPr>
          <p:cNvPr id="6" name="图片 5"/>
          <p:cNvPicPr>
            <a:picLocks noChangeAspect="1"/>
          </p:cNvPicPr>
          <p:nvPr/>
        </p:nvPicPr>
        <p:blipFill>
          <a:blip r:embed="rId4"/>
          <a:stretch>
            <a:fillRect/>
          </a:stretch>
        </p:blipFill>
        <p:spPr>
          <a:xfrm>
            <a:off x="1651444" y="5276658"/>
            <a:ext cx="3305175" cy="476250"/>
          </a:xfrm>
          <a:prstGeom prst="rect">
            <a:avLst/>
          </a:prstGeom>
        </p:spPr>
      </p:pic>
      <p:pic>
        <p:nvPicPr>
          <p:cNvPr id="7" name="图片 6"/>
          <p:cNvPicPr>
            <a:picLocks noChangeAspect="1"/>
          </p:cNvPicPr>
          <p:nvPr/>
        </p:nvPicPr>
        <p:blipFill>
          <a:blip r:embed="rId5"/>
          <a:stretch>
            <a:fillRect/>
          </a:stretch>
        </p:blipFill>
        <p:spPr>
          <a:xfrm>
            <a:off x="5694616" y="4124133"/>
            <a:ext cx="4752975" cy="1628775"/>
          </a:xfrm>
          <a:prstGeom prst="rect">
            <a:avLst/>
          </a:prstGeom>
        </p:spPr>
      </p:pic>
    </p:spTree>
    <p:extLst>
      <p:ext uri="{BB962C8B-B14F-4D97-AF65-F5344CB8AC3E}">
        <p14:creationId xmlns:p14="http://schemas.microsoft.com/office/powerpoint/2010/main" val="207967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加上稀疏</a:t>
            </a:r>
            <a:r>
              <a:rPr lang="zh-CN" altLang="en-US" dirty="0" smtClean="0"/>
              <a:t>性约束</a:t>
            </a:r>
            <a:endParaRPr lang="zh-CN" altLang="en-US" dirty="0"/>
          </a:p>
        </p:txBody>
      </p:sp>
      <p:sp>
        <p:nvSpPr>
          <p:cNvPr id="3" name="内容占位符 2"/>
          <p:cNvSpPr>
            <a:spLocks noGrp="1"/>
          </p:cNvSpPr>
          <p:nvPr>
            <p:ph idx="1"/>
          </p:nvPr>
        </p:nvSpPr>
        <p:spPr/>
        <p:txBody>
          <a:bodyPr/>
          <a:lstStyle/>
          <a:p>
            <a:r>
              <a:rPr lang="zh-CN" altLang="en-US" dirty="0" smtClean="0"/>
              <a:t>稀疏自编码器模型</a:t>
            </a:r>
            <a:r>
              <a:rPr lang="zh-CN" altLang="en-US" dirty="0"/>
              <a:t>背后的思想是，高维而稀疏的表达是好的。</a:t>
            </a:r>
            <a:endParaRPr lang="en-US" altLang="zh-CN" dirty="0" smtClean="0"/>
          </a:p>
          <a:p>
            <a:r>
              <a:rPr lang="zh-CN" altLang="en-US" dirty="0" smtClean="0"/>
              <a:t>对于</a:t>
            </a:r>
            <a:r>
              <a:rPr lang="zh-CN" altLang="en-US" dirty="0"/>
              <a:t>使用</a:t>
            </a:r>
            <a:r>
              <a:rPr lang="en-US" altLang="zh-CN" dirty="0"/>
              <a:t>Sigmoid</a:t>
            </a:r>
            <a:r>
              <a:rPr lang="zh-CN" altLang="en-US" dirty="0"/>
              <a:t>作为神经元的激活函数的情况下，若神经元的输出为</a:t>
            </a:r>
            <a:r>
              <a:rPr lang="en-US" altLang="zh-CN" dirty="0"/>
              <a:t>1</a:t>
            </a:r>
            <a:r>
              <a:rPr lang="zh-CN" altLang="en-US" dirty="0"/>
              <a:t>表示该神经元被激活，否则称为未被激活，则</a:t>
            </a:r>
            <a:r>
              <a:rPr lang="zh-CN" altLang="en-US" b="1" dirty="0">
                <a:solidFill>
                  <a:srgbClr val="FF0000"/>
                </a:solidFill>
              </a:rPr>
              <a:t>稀疏性的含义是指在大多数情况下神经元都是未被激活的</a:t>
            </a:r>
            <a:r>
              <a:rPr lang="zh-CN" altLang="en-US" dirty="0"/>
              <a:t>。</a:t>
            </a:r>
          </a:p>
        </p:txBody>
      </p:sp>
      <p:pic>
        <p:nvPicPr>
          <p:cNvPr id="4" name="图片 3"/>
          <p:cNvPicPr>
            <a:picLocks noChangeAspect="1"/>
          </p:cNvPicPr>
          <p:nvPr/>
        </p:nvPicPr>
        <p:blipFill>
          <a:blip r:embed="rId3"/>
          <a:stretch>
            <a:fillRect/>
          </a:stretch>
        </p:blipFill>
        <p:spPr>
          <a:xfrm>
            <a:off x="3536251" y="4949761"/>
            <a:ext cx="4314825" cy="542925"/>
          </a:xfrm>
          <a:prstGeom prst="rect">
            <a:avLst/>
          </a:prstGeom>
        </p:spPr>
      </p:pic>
      <p:pic>
        <p:nvPicPr>
          <p:cNvPr id="6" name="图片 5"/>
          <p:cNvPicPr>
            <a:picLocks noChangeAspect="1"/>
          </p:cNvPicPr>
          <p:nvPr/>
        </p:nvPicPr>
        <p:blipFill>
          <a:blip r:embed="rId4"/>
          <a:stretch>
            <a:fillRect/>
          </a:stretch>
        </p:blipFill>
        <p:spPr>
          <a:xfrm>
            <a:off x="3416236" y="3913058"/>
            <a:ext cx="5203433" cy="901766"/>
          </a:xfrm>
          <a:prstGeom prst="rect">
            <a:avLst/>
          </a:prstGeom>
        </p:spPr>
      </p:pic>
    </p:spTree>
    <p:extLst>
      <p:ext uri="{BB962C8B-B14F-4D97-AF65-F5344CB8AC3E}">
        <p14:creationId xmlns:p14="http://schemas.microsoft.com/office/powerpoint/2010/main" val="1749116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err="1"/>
              <a:t>Softmax</a:t>
            </a:r>
            <a:r>
              <a:rPr lang="en-US" altLang="zh-CN" i="1" dirty="0"/>
              <a:t>-Regression-Based Classification</a:t>
            </a:r>
            <a:r>
              <a:rPr lang="en-US" altLang="zh-CN" dirty="0"/>
              <a:t>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a:t>minimizing the cost function with the gradient descent algorithm, we can </a:t>
                </a:r>
                <a:r>
                  <a:rPr lang="en-US" altLang="zh-CN" dirty="0" smtClean="0">
                    <a:solidFill>
                      <a:srgbClr val="FF0000"/>
                    </a:solidFill>
                  </a:rPr>
                  <a:t>determine the parameter matrix </a:t>
                </a:r>
                <a14:m>
                  <m:oMath xmlns:m="http://schemas.openxmlformats.org/officeDocument/2006/math">
                    <m:r>
                      <a:rPr lang="en-US" altLang="zh-CN" i="1" dirty="0" smtClean="0">
                        <a:solidFill>
                          <a:srgbClr val="FF0000"/>
                        </a:solidFill>
                        <a:latin typeface="Cambria Math" panose="02040503050406030204" pitchFamily="18" charset="0"/>
                      </a:rPr>
                      <m:t>𝜃</m:t>
                    </m:r>
                  </m:oMath>
                </a14:m>
                <a:r>
                  <a:rPr lang="en-US" altLang="zh-CN" i="1" dirty="0">
                    <a:solidFill>
                      <a:srgbClr val="FF0000"/>
                    </a:solidFill>
                  </a:rPr>
                  <a:t> </a:t>
                </a:r>
                <a:r>
                  <a:rPr lang="en-US" altLang="zh-CN" dirty="0"/>
                  <a:t>and </a:t>
                </a:r>
                <a:r>
                  <a:rPr lang="en-US" altLang="zh-CN" dirty="0" smtClean="0">
                    <a:solidFill>
                      <a:srgbClr val="FF0000"/>
                    </a:solidFill>
                  </a:rPr>
                  <a:t>realize the fine-tuning </a:t>
                </a:r>
                <a:r>
                  <a:rPr lang="en-US" altLang="zh-CN" dirty="0">
                    <a:solidFill>
                      <a:srgbClr val="FF0000"/>
                    </a:solidFill>
                  </a:rPr>
                  <a:t>of the deep learning model parameters </a:t>
                </a:r>
                <a14:m>
                  <m:oMath xmlns:m="http://schemas.openxmlformats.org/officeDocument/2006/math">
                    <m:r>
                      <a:rPr lang="en-US" altLang="zh-CN" i="1" dirty="0" smtClean="0">
                        <a:solidFill>
                          <a:srgbClr val="FF0000"/>
                        </a:solidFill>
                        <a:latin typeface="Cambria Math" panose="02040503050406030204" pitchFamily="18" charset="0"/>
                      </a:rPr>
                      <m:t>(</m:t>
                    </m:r>
                    <m:r>
                      <a:rPr lang="en-US" altLang="zh-CN" i="1" dirty="0" smtClean="0">
                        <a:solidFill>
                          <a:srgbClr val="FF0000"/>
                        </a:solidFill>
                        <a:latin typeface="Cambria Math" panose="02040503050406030204" pitchFamily="18" charset="0"/>
                      </a:rPr>
                      <m:t>𝑊</m:t>
                    </m:r>
                    <m:r>
                      <a:rPr lang="en-US" altLang="zh-CN" i="1" dirty="0" smtClean="0">
                        <a:solidFill>
                          <a:srgbClr val="FF0000"/>
                        </a:solidFill>
                        <a:latin typeface="Cambria Math" panose="02040503050406030204" pitchFamily="18" charset="0"/>
                      </a:rPr>
                      <m:t>, </m:t>
                    </m:r>
                    <m:r>
                      <a:rPr lang="en-US" altLang="zh-CN" i="1" dirty="0" smtClean="0">
                        <a:solidFill>
                          <a:srgbClr val="FF0000"/>
                        </a:solidFill>
                        <a:latin typeface="Cambria Math" panose="02040503050406030204" pitchFamily="18" charset="0"/>
                      </a:rPr>
                      <m:t>𝑏</m:t>
                    </m:r>
                    <m:r>
                      <a:rPr lang="en-US" altLang="zh-CN" i="1" dirty="0" smtClean="0">
                        <a:solidFill>
                          <a:srgbClr val="FF0000"/>
                        </a:solidFill>
                        <a:latin typeface="Cambria Math" panose="02040503050406030204" pitchFamily="18" charset="0"/>
                      </a:rPr>
                      <m:t>) </m:t>
                    </m:r>
                  </m:oMath>
                </a14:m>
                <a:r>
                  <a:rPr lang="en-US" altLang="zh-CN" dirty="0" smtClean="0"/>
                  <a:t>as well</a:t>
                </a:r>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r="-522" b="-3081"/>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838200" y="1825625"/>
            <a:ext cx="3867150" cy="2552700"/>
          </a:xfrm>
          <a:prstGeom prst="rect">
            <a:avLst/>
          </a:prstGeom>
        </p:spPr>
      </p:pic>
      <p:pic>
        <p:nvPicPr>
          <p:cNvPr id="5" name="图片 4"/>
          <p:cNvPicPr>
            <a:picLocks noChangeAspect="1"/>
          </p:cNvPicPr>
          <p:nvPr/>
        </p:nvPicPr>
        <p:blipFill>
          <a:blip r:embed="rId4"/>
          <a:stretch>
            <a:fillRect/>
          </a:stretch>
        </p:blipFill>
        <p:spPr>
          <a:xfrm>
            <a:off x="5981700" y="1839119"/>
            <a:ext cx="5372100" cy="2162175"/>
          </a:xfrm>
          <a:prstGeom prst="rect">
            <a:avLst/>
          </a:prstGeom>
        </p:spPr>
      </p:pic>
    </p:spTree>
    <p:extLst>
      <p:ext uri="{BB962C8B-B14F-4D97-AF65-F5344CB8AC3E}">
        <p14:creationId xmlns:p14="http://schemas.microsoft.com/office/powerpoint/2010/main" val="1702948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scheme</a:t>
            </a:r>
            <a:endParaRPr lang="zh-CN" altLang="en-US" dirty="0"/>
          </a:p>
        </p:txBody>
      </p:sp>
      <p:sp>
        <p:nvSpPr>
          <p:cNvPr id="3" name="内容占位符 2"/>
          <p:cNvSpPr>
            <a:spLocks noGrp="1"/>
          </p:cNvSpPr>
          <p:nvPr>
            <p:ph idx="1"/>
          </p:nvPr>
        </p:nvSpPr>
        <p:spPr/>
        <p:txBody>
          <a:bodyPr/>
          <a:lstStyle/>
          <a:p>
            <a:r>
              <a:rPr lang="en-US" altLang="zh-CN" dirty="0"/>
              <a:t>In the offline phase, we </a:t>
            </a:r>
            <a:r>
              <a:rPr lang="en-US" altLang="zh-CN" dirty="0">
                <a:solidFill>
                  <a:srgbClr val="FF0000"/>
                </a:solidFill>
              </a:rPr>
              <a:t>learn the parameters of the deep learning model and the </a:t>
            </a:r>
            <a:r>
              <a:rPr lang="en-US" altLang="zh-CN" dirty="0" err="1">
                <a:solidFill>
                  <a:srgbClr val="FF0000"/>
                </a:solidFill>
              </a:rPr>
              <a:t>softmax</a:t>
            </a:r>
            <a:r>
              <a:rPr lang="en-US" altLang="zh-CN" dirty="0">
                <a:solidFill>
                  <a:srgbClr val="FF0000"/>
                </a:solidFill>
              </a:rPr>
              <a:t> </a:t>
            </a:r>
            <a:r>
              <a:rPr lang="en-US" altLang="zh-CN" dirty="0" smtClean="0">
                <a:solidFill>
                  <a:srgbClr val="FF0000"/>
                </a:solidFill>
              </a:rPr>
              <a:t>regression model </a:t>
            </a:r>
            <a:r>
              <a:rPr lang="en-US" altLang="zh-CN" dirty="0"/>
              <a:t>using the </a:t>
            </a:r>
            <a:r>
              <a:rPr lang="en-US" altLang="zh-CN" dirty="0" err="1"/>
              <a:t>denoised</a:t>
            </a:r>
            <a:r>
              <a:rPr lang="en-US" altLang="zh-CN" dirty="0"/>
              <a:t> signals collected </a:t>
            </a:r>
            <a:r>
              <a:rPr lang="en-US" altLang="zh-CN" dirty="0">
                <a:solidFill>
                  <a:srgbClr val="FF0000"/>
                </a:solidFill>
              </a:rPr>
              <a:t>when a target </a:t>
            </a:r>
            <a:r>
              <a:rPr lang="en-US" altLang="zh-CN" dirty="0" smtClean="0">
                <a:solidFill>
                  <a:srgbClr val="FF0000"/>
                </a:solidFill>
              </a:rPr>
              <a:t>stands at </a:t>
            </a:r>
            <a:r>
              <a:rPr lang="en-US" altLang="zh-CN" dirty="0">
                <a:solidFill>
                  <a:srgbClr val="FF0000"/>
                </a:solidFill>
              </a:rPr>
              <a:t>all feasible locations and performs every possible </a:t>
            </a:r>
            <a:r>
              <a:rPr lang="en-US" altLang="zh-CN" dirty="0" smtClean="0">
                <a:solidFill>
                  <a:srgbClr val="FF0000"/>
                </a:solidFill>
              </a:rPr>
              <a:t>activities or </a:t>
            </a:r>
            <a:r>
              <a:rPr lang="en-US" altLang="zh-CN" dirty="0">
                <a:solidFill>
                  <a:srgbClr val="FF0000"/>
                </a:solidFill>
              </a:rPr>
              <a:t>gestures</a:t>
            </a:r>
            <a:r>
              <a:rPr lang="en-US" altLang="zh-CN" dirty="0"/>
              <a:t>. </a:t>
            </a:r>
            <a:endParaRPr lang="en-US" altLang="zh-CN" dirty="0" smtClean="0"/>
          </a:p>
          <a:p>
            <a:r>
              <a:rPr lang="en-US" altLang="zh-CN" dirty="0" smtClean="0"/>
              <a:t>In </a:t>
            </a:r>
            <a:r>
              <a:rPr lang="en-US" altLang="zh-CN" dirty="0"/>
              <a:t>the online phase, we first extract features of </a:t>
            </a:r>
            <a:r>
              <a:rPr lang="en-US" altLang="zh-CN" dirty="0" smtClean="0"/>
              <a:t>the current </a:t>
            </a:r>
            <a:r>
              <a:rPr lang="en-US" altLang="zh-CN" dirty="0"/>
              <a:t>link measurements using the deep learning model. </a:t>
            </a:r>
            <a:r>
              <a:rPr lang="en-US" altLang="zh-CN" dirty="0" smtClean="0"/>
              <a:t>Then, we </a:t>
            </a:r>
            <a:r>
              <a:rPr lang="en-US" altLang="zh-CN" dirty="0"/>
              <a:t>estimate the location, activity, and gesture of the target </a:t>
            </a:r>
            <a:r>
              <a:rPr lang="en-US" altLang="zh-CN" dirty="0" smtClean="0"/>
              <a:t>with the </a:t>
            </a:r>
            <a:r>
              <a:rPr lang="en-US" altLang="zh-CN" dirty="0" err="1" smtClean="0"/>
              <a:t>softmax</a:t>
            </a:r>
            <a:r>
              <a:rPr lang="en-US" altLang="zh-CN" dirty="0"/>
              <a:t> </a:t>
            </a:r>
            <a:r>
              <a:rPr lang="en-US" altLang="zh-CN" dirty="0" smtClean="0"/>
              <a:t>regression </a:t>
            </a:r>
            <a:r>
              <a:rPr lang="en-US" altLang="zh-CN" dirty="0"/>
              <a:t>classifier. </a:t>
            </a:r>
            <a:endParaRPr lang="zh-CN" altLang="en-US" dirty="0"/>
          </a:p>
        </p:txBody>
      </p:sp>
    </p:spTree>
    <p:extLst>
      <p:ext uri="{BB962C8B-B14F-4D97-AF65-F5344CB8AC3E}">
        <p14:creationId xmlns:p14="http://schemas.microsoft.com/office/powerpoint/2010/main" val="403110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3600" dirty="0"/>
              <a:t>EXPERIMENTAL </a:t>
            </a:r>
            <a:r>
              <a:rPr lang="en-US" altLang="zh-CN" sz="3600" dirty="0" smtClean="0"/>
              <a:t>EVALUATION</a:t>
            </a:r>
            <a:r>
              <a:rPr lang="zh-CN" altLang="en-US" sz="3600" dirty="0" smtClean="0"/>
              <a:t> </a:t>
            </a:r>
            <a:r>
              <a:rPr lang="en-US" altLang="zh-CN" sz="3600" dirty="0" smtClean="0"/>
              <a:t/>
            </a:r>
            <a:br>
              <a:rPr lang="en-US" altLang="zh-CN" sz="3600" dirty="0" smtClean="0"/>
            </a:br>
            <a:r>
              <a:rPr lang="en-US" altLang="zh-CN" sz="3600" dirty="0" smtClean="0"/>
              <a:t> (a) laboratory                       (b</a:t>
            </a:r>
            <a:r>
              <a:rPr lang="en-US" altLang="zh-CN" sz="3600" dirty="0"/>
              <a:t>) </a:t>
            </a:r>
            <a:r>
              <a:rPr lang="en-US" altLang="zh-CN" sz="3600" dirty="0" smtClean="0"/>
              <a:t>apartment  </a:t>
            </a:r>
            <a:endParaRPr lang="zh-CN" altLang="en-US" sz="3600"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12192" y="1707100"/>
            <a:ext cx="12192000" cy="4588387"/>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墨迹 4"/>
              <p14:cNvContentPartPr/>
              <p14:nvPr/>
            </p14:nvContentPartPr>
            <p14:xfrm>
              <a:off x="2040480" y="3073320"/>
              <a:ext cx="965520" cy="1947600"/>
            </p14:xfrm>
          </p:contentPart>
        </mc:Choice>
        <mc:Fallback xmlns="">
          <p:pic>
            <p:nvPicPr>
              <p:cNvPr id="5" name="墨迹 4"/>
              <p:cNvPicPr/>
              <p:nvPr/>
            </p:nvPicPr>
            <p:blipFill>
              <a:blip r:embed="rId5"/>
              <a:stretch>
                <a:fillRect/>
              </a:stretch>
            </p:blipFill>
            <p:spPr>
              <a:xfrm>
                <a:off x="2031120" y="3063960"/>
                <a:ext cx="984240" cy="1966320"/>
              </a:xfrm>
              <a:prstGeom prst="rect">
                <a:avLst/>
              </a:prstGeom>
            </p:spPr>
          </p:pic>
        </mc:Fallback>
      </mc:AlternateContent>
    </p:spTree>
    <p:extLst>
      <p:ext uri="{BB962C8B-B14F-4D97-AF65-F5344CB8AC3E}">
        <p14:creationId xmlns:p14="http://schemas.microsoft.com/office/powerpoint/2010/main" val="2730791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details</a:t>
            </a:r>
            <a:endParaRPr lang="zh-CN" altLang="en-US" dirty="0"/>
          </a:p>
        </p:txBody>
      </p:sp>
      <p:sp>
        <p:nvSpPr>
          <p:cNvPr id="3" name="内容占位符 2"/>
          <p:cNvSpPr>
            <a:spLocks noGrp="1"/>
          </p:cNvSpPr>
          <p:nvPr>
            <p:ph idx="1"/>
          </p:nvPr>
        </p:nvSpPr>
        <p:spPr/>
        <p:txBody>
          <a:bodyPr>
            <a:normAutofit/>
          </a:bodyPr>
          <a:lstStyle/>
          <a:p>
            <a:r>
              <a:rPr lang="zh-CN" altLang="en-US" dirty="0" smtClean="0"/>
              <a:t>该</a:t>
            </a:r>
            <a:r>
              <a:rPr lang="zh-CN" altLang="en-US" dirty="0"/>
              <a:t>网络由</a:t>
            </a:r>
            <a:r>
              <a:rPr lang="en-US" altLang="zh-CN" dirty="0"/>
              <a:t>9</a:t>
            </a:r>
            <a:r>
              <a:rPr lang="zh-CN" altLang="en-US" dirty="0"/>
              <a:t>个无线节点组成，它们</a:t>
            </a:r>
            <a:r>
              <a:rPr lang="zh-CN" altLang="en-US" dirty="0" smtClean="0"/>
              <a:t>使用</a:t>
            </a:r>
            <a:r>
              <a:rPr lang="en-US" altLang="zh-CN" dirty="0"/>
              <a:t>CC2530</a:t>
            </a:r>
            <a:r>
              <a:rPr lang="zh-CN" altLang="en-US" dirty="0" smtClean="0"/>
              <a:t>芯片</a:t>
            </a:r>
            <a:r>
              <a:rPr lang="zh-CN" altLang="en-US" dirty="0"/>
              <a:t>组，可以在</a:t>
            </a:r>
            <a:r>
              <a:rPr lang="en-US" altLang="zh-CN" dirty="0"/>
              <a:t>2.4GHz</a:t>
            </a:r>
            <a:r>
              <a:rPr lang="zh-CN" altLang="en-US" dirty="0"/>
              <a:t>工业、科学和医疗无线电频段发送和接收信号</a:t>
            </a:r>
            <a:r>
              <a:rPr lang="zh-CN" altLang="en-US" dirty="0" smtClean="0"/>
              <a:t>。</a:t>
            </a:r>
            <a:endParaRPr lang="en-US" altLang="zh-CN" dirty="0" smtClean="0"/>
          </a:p>
          <a:p>
            <a:r>
              <a:rPr lang="zh-CN" altLang="en-US" dirty="0">
                <a:solidFill>
                  <a:srgbClr val="FF0000"/>
                </a:solidFill>
              </a:rPr>
              <a:t>节点</a:t>
            </a:r>
            <a:r>
              <a:rPr lang="en-US" altLang="zh-CN" dirty="0">
                <a:solidFill>
                  <a:srgbClr val="FF0000"/>
                </a:solidFill>
              </a:rPr>
              <a:t>1-8</a:t>
            </a:r>
            <a:r>
              <a:rPr lang="zh-CN" altLang="en-US" dirty="0">
                <a:solidFill>
                  <a:srgbClr val="FF0000"/>
                </a:solidFill>
              </a:rPr>
              <a:t>作为正常节点</a:t>
            </a:r>
            <a:r>
              <a:rPr lang="zh-CN" altLang="en-US" dirty="0"/>
              <a:t>依次发送并执行链路扫描任务，而节点</a:t>
            </a:r>
            <a:r>
              <a:rPr lang="en-US" altLang="zh-CN" dirty="0"/>
              <a:t>9</a:t>
            </a:r>
            <a:r>
              <a:rPr lang="zh-CN" altLang="en-US" dirty="0"/>
              <a:t>是网络的协调者，负责控制工作流程并收集所有链路测量数据</a:t>
            </a:r>
            <a:r>
              <a:rPr lang="zh-CN" altLang="en-US" dirty="0" smtClean="0"/>
              <a:t>。</a:t>
            </a:r>
            <a:endParaRPr lang="en-US" altLang="zh-CN" dirty="0" smtClean="0"/>
          </a:p>
          <a:p>
            <a:r>
              <a:rPr lang="zh-CN" altLang="en-US" dirty="0" smtClean="0"/>
              <a:t>设计</a:t>
            </a:r>
            <a:r>
              <a:rPr lang="zh-CN" altLang="en-US" dirty="0"/>
              <a:t>了一个令牌传递协议来协调链路扫描过程，每个节点根据其</a:t>
            </a:r>
            <a:r>
              <a:rPr lang="en-US" altLang="zh-CN" dirty="0"/>
              <a:t>id</a:t>
            </a:r>
            <a:r>
              <a:rPr lang="zh-CN" altLang="en-US" dirty="0"/>
              <a:t>号依次发送在上一次扫描周期中获取的</a:t>
            </a:r>
            <a:r>
              <a:rPr lang="en-US" altLang="zh-CN" dirty="0"/>
              <a:t>RSS</a:t>
            </a:r>
            <a:r>
              <a:rPr lang="zh-CN" altLang="en-US" dirty="0"/>
              <a:t>测量数据，而所有其他节点都接收到该信号并测量</a:t>
            </a:r>
            <a:r>
              <a:rPr lang="en-US" altLang="zh-CN" dirty="0"/>
              <a:t>RSS</a:t>
            </a:r>
            <a:r>
              <a:rPr lang="zh-CN" altLang="en-US" dirty="0" smtClean="0"/>
              <a:t>。</a:t>
            </a:r>
            <a:endParaRPr lang="en-US" altLang="zh-CN" dirty="0" smtClean="0"/>
          </a:p>
          <a:p>
            <a:r>
              <a:rPr lang="zh-CN" altLang="en-US" dirty="0"/>
              <a:t>节点</a:t>
            </a:r>
            <a:r>
              <a:rPr lang="en-US" altLang="zh-CN" dirty="0"/>
              <a:t>9</a:t>
            </a:r>
            <a:r>
              <a:rPr lang="zh-CN" altLang="en-US" dirty="0" smtClean="0"/>
              <a:t>通过</a:t>
            </a:r>
            <a:r>
              <a:rPr lang="en-US" altLang="zh-CN" dirty="0"/>
              <a:t>UART </a:t>
            </a:r>
            <a:r>
              <a:rPr lang="zh-CN" altLang="en-US" dirty="0" smtClean="0"/>
              <a:t>端口</a:t>
            </a:r>
            <a:r>
              <a:rPr lang="zh-CN" altLang="en-US" dirty="0"/>
              <a:t>监视所有网络流量并</a:t>
            </a:r>
            <a:r>
              <a:rPr lang="zh-CN" altLang="en-US" dirty="0" smtClean="0"/>
              <a:t>将</a:t>
            </a:r>
            <a:r>
              <a:rPr lang="en-US" altLang="zh-CN" dirty="0"/>
              <a:t>RSS</a:t>
            </a:r>
            <a:r>
              <a:rPr lang="zh-CN" altLang="en-US" dirty="0" smtClean="0"/>
              <a:t>数据</a:t>
            </a:r>
            <a:r>
              <a:rPr lang="zh-CN" altLang="en-US" dirty="0"/>
              <a:t>提供</a:t>
            </a:r>
            <a:r>
              <a:rPr lang="zh-CN" altLang="en-US" dirty="0" smtClean="0"/>
              <a:t>给</a:t>
            </a:r>
            <a:r>
              <a:rPr lang="en-US" altLang="zh-CN" dirty="0" smtClean="0"/>
              <a:t>PC</a:t>
            </a:r>
            <a:r>
              <a:rPr lang="zh-CN" altLang="en-US" dirty="0" smtClean="0"/>
              <a:t>。</a:t>
            </a:r>
            <a:r>
              <a:rPr lang="en-US" altLang="zh-CN" dirty="0"/>
              <a:t/>
            </a:r>
            <a:br>
              <a:rPr lang="en-US" altLang="zh-CN" dirty="0"/>
            </a:br>
            <a:endParaRPr lang="zh-CN" altLang="en-US" dirty="0"/>
          </a:p>
        </p:txBody>
      </p:sp>
    </p:spTree>
    <p:extLst>
      <p:ext uri="{BB962C8B-B14F-4D97-AF65-F5344CB8AC3E}">
        <p14:creationId xmlns:p14="http://schemas.microsoft.com/office/powerpoint/2010/main" val="3175246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laboratory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a:t>In both scenarios, there are lots of obstacles, which make it </a:t>
                </a:r>
                <a:r>
                  <a:rPr lang="en-US" altLang="zh-CN" dirty="0" smtClean="0"/>
                  <a:t>a challenging </a:t>
                </a:r>
                <a:r>
                  <a:rPr lang="en-US" altLang="zh-CN" dirty="0"/>
                  <a:t>task. </a:t>
                </a:r>
                <a:endParaRPr lang="en-US" altLang="zh-CN" dirty="0" smtClean="0"/>
              </a:p>
              <a:p>
                <a:r>
                  <a:rPr lang="en-US" altLang="zh-CN" dirty="0" smtClean="0"/>
                  <a:t>In </a:t>
                </a:r>
                <a:r>
                  <a:rPr lang="en-US" altLang="zh-CN" dirty="0"/>
                  <a:t>the laboratory, </a:t>
                </a:r>
                <a:r>
                  <a:rPr lang="en-US" altLang="zh-CN" dirty="0" smtClean="0"/>
                  <a:t>nodes 1–8 </a:t>
                </a:r>
                <a:r>
                  <a:rPr lang="en-US" altLang="zh-CN" dirty="0"/>
                  <a:t>are placed </a:t>
                </a:r>
                <a14:m>
                  <m:oMath xmlns:m="http://schemas.openxmlformats.org/officeDocument/2006/math">
                    <m:r>
                      <a:rPr lang="en-US" altLang="zh-CN" i="1" dirty="0" smtClean="0">
                        <a:solidFill>
                          <a:srgbClr val="FF0000"/>
                        </a:solidFill>
                        <a:latin typeface="Cambria Math" panose="02040503050406030204" pitchFamily="18" charset="0"/>
                      </a:rPr>
                      <m:t>3.6 </m:t>
                    </m:r>
                    <m:r>
                      <a:rPr lang="en-US" altLang="zh-CN" i="1" dirty="0" smtClean="0">
                        <a:solidFill>
                          <a:srgbClr val="FF0000"/>
                        </a:solidFill>
                        <a:latin typeface="Cambria Math" panose="02040503050406030204" pitchFamily="18" charset="0"/>
                      </a:rPr>
                      <m:t>𝑚</m:t>
                    </m:r>
                  </m:oMath>
                </a14:m>
                <a:r>
                  <a:rPr lang="en-US" altLang="zh-CN" dirty="0">
                    <a:solidFill>
                      <a:srgbClr val="FF0000"/>
                    </a:solidFill>
                  </a:rPr>
                  <a:t> </a:t>
                </a:r>
                <a:r>
                  <a:rPr lang="en-US" altLang="zh-CN" dirty="0"/>
                  <a:t>apart along the perimeter of a </a:t>
                </a:r>
                <a14:m>
                  <m:oMath xmlns:m="http://schemas.openxmlformats.org/officeDocument/2006/math">
                    <m:r>
                      <a:rPr lang="en-US" altLang="zh-CN" i="1" dirty="0" smtClean="0">
                        <a:solidFill>
                          <a:srgbClr val="FF0000"/>
                        </a:solidFill>
                        <a:latin typeface="Cambria Math" panose="02040503050406030204" pitchFamily="18" charset="0"/>
                      </a:rPr>
                      <m:t>7.2 </m:t>
                    </m:r>
                    <m:r>
                      <a:rPr lang="en-US" altLang="zh-CN" i="1" dirty="0" smtClean="0">
                        <a:solidFill>
                          <a:srgbClr val="FF0000"/>
                        </a:solidFill>
                        <a:latin typeface="Cambria Math" panose="02040503050406030204" pitchFamily="18" charset="0"/>
                      </a:rPr>
                      <m:t>𝑚</m:t>
                    </m:r>
                    <m:r>
                      <a:rPr lang="en-US" altLang="zh-CN" i="1" dirty="0" smtClean="0">
                        <a:solidFill>
                          <a:srgbClr val="FF0000"/>
                        </a:solidFill>
                        <a:latin typeface="Cambria Math" panose="02040503050406030204" pitchFamily="18" charset="0"/>
                      </a:rPr>
                      <m:t>×7.2 </m:t>
                    </m:r>
                    <m:r>
                      <a:rPr lang="en-US" altLang="zh-CN" i="1" dirty="0">
                        <a:solidFill>
                          <a:srgbClr val="FF0000"/>
                        </a:solidFill>
                        <a:latin typeface="Cambria Math" panose="02040503050406030204" pitchFamily="18" charset="0"/>
                      </a:rPr>
                      <m:t>𝑚</m:t>
                    </m:r>
                    <m:r>
                      <a:rPr lang="en-US" altLang="zh-CN" i="1" dirty="0">
                        <a:solidFill>
                          <a:srgbClr val="FF0000"/>
                        </a:solidFill>
                        <a:latin typeface="Cambria Math" panose="02040503050406030204" pitchFamily="18" charset="0"/>
                      </a:rPr>
                      <m:t> </m:t>
                    </m:r>
                  </m:oMath>
                </a14:m>
                <a:r>
                  <a:rPr lang="en-US" altLang="zh-CN" dirty="0"/>
                  <a:t>area. </a:t>
                </a:r>
                <a:endParaRPr lang="en-US" altLang="zh-CN" dirty="0" smtClean="0"/>
              </a:p>
              <a:p>
                <a:r>
                  <a:rPr lang="en-US" altLang="zh-CN" dirty="0" smtClean="0"/>
                  <a:t>There </a:t>
                </a:r>
                <a:r>
                  <a:rPr lang="en-US" altLang="zh-CN" dirty="0"/>
                  <a:t>are </a:t>
                </a:r>
                <a:r>
                  <a:rPr lang="en-US" altLang="zh-CN" dirty="0">
                    <a:solidFill>
                      <a:srgbClr val="FF0000"/>
                    </a:solidFill>
                  </a:rPr>
                  <a:t>17 feasible locations </a:t>
                </a:r>
                <a:r>
                  <a:rPr lang="en-US" altLang="zh-CN" dirty="0"/>
                  <a:t>and the target may perform </a:t>
                </a:r>
                <a:r>
                  <a:rPr lang="en-US" altLang="zh-CN" dirty="0">
                    <a:solidFill>
                      <a:srgbClr val="FF0000"/>
                    </a:solidFill>
                  </a:rPr>
                  <a:t>four possible </a:t>
                </a:r>
                <a:r>
                  <a:rPr lang="en-US" altLang="zh-CN" dirty="0" smtClean="0">
                    <a:solidFill>
                      <a:srgbClr val="FF0000"/>
                    </a:solidFill>
                  </a:rPr>
                  <a:t>activities </a:t>
                </a:r>
                <a:r>
                  <a:rPr lang="en-US" altLang="zh-CN" dirty="0">
                    <a:solidFill>
                      <a:srgbClr val="FF0000"/>
                    </a:solidFill>
                  </a:rPr>
                  <a:t>(</a:t>
                </a:r>
                <a:r>
                  <a:rPr lang="en-US" altLang="zh-CN" dirty="0" smtClean="0">
                    <a:solidFill>
                      <a:srgbClr val="FF0000"/>
                    </a:solidFill>
                  </a:rPr>
                  <a:t>bow</a:t>
                </a:r>
                <a:r>
                  <a:rPr lang="en-US" altLang="zh-CN" dirty="0">
                    <a:solidFill>
                      <a:srgbClr val="FF0000"/>
                    </a:solidFill>
                  </a:rPr>
                  <a:t>, stand still, walk, </a:t>
                </a:r>
                <a:r>
                  <a:rPr lang="en-US" altLang="zh-CN" dirty="0" smtClean="0">
                    <a:solidFill>
                      <a:srgbClr val="FF0000"/>
                    </a:solidFill>
                  </a:rPr>
                  <a:t>swing </a:t>
                </a:r>
                <a:r>
                  <a:rPr lang="en-US" altLang="zh-CN" dirty="0">
                    <a:solidFill>
                      <a:srgbClr val="FF0000"/>
                    </a:solidFill>
                  </a:rPr>
                  <a:t>of the </a:t>
                </a:r>
                <a:r>
                  <a:rPr lang="en-US" altLang="zh-CN" dirty="0" smtClean="0">
                    <a:solidFill>
                      <a:srgbClr val="FF0000"/>
                    </a:solidFill>
                  </a:rPr>
                  <a:t>arm) </a:t>
                </a:r>
                <a:r>
                  <a:rPr lang="en-US" altLang="zh-CN" dirty="0"/>
                  <a:t>and </a:t>
                </a:r>
                <a:r>
                  <a:rPr lang="en-US" altLang="zh-CN" dirty="0">
                    <a:solidFill>
                      <a:srgbClr val="FF0000"/>
                    </a:solidFill>
                  </a:rPr>
                  <a:t>four possible </a:t>
                </a:r>
                <a:r>
                  <a:rPr lang="en-US" altLang="zh-CN" dirty="0" smtClean="0">
                    <a:solidFill>
                      <a:srgbClr val="FF0000"/>
                    </a:solidFill>
                  </a:rPr>
                  <a:t>gestures(up </a:t>
                </a:r>
                <a:r>
                  <a:rPr lang="en-US" altLang="zh-CN" dirty="0">
                    <a:solidFill>
                      <a:srgbClr val="FF0000"/>
                    </a:solidFill>
                  </a:rPr>
                  <a:t>and </a:t>
                </a:r>
                <a:r>
                  <a:rPr lang="en-US" altLang="zh-CN" dirty="0" smtClean="0">
                    <a:solidFill>
                      <a:srgbClr val="FF0000"/>
                    </a:solidFill>
                  </a:rPr>
                  <a:t>down, left </a:t>
                </a:r>
                <a:r>
                  <a:rPr lang="en-US" altLang="zh-CN" dirty="0">
                    <a:solidFill>
                      <a:srgbClr val="FF0000"/>
                    </a:solidFill>
                  </a:rPr>
                  <a:t>and right, handclap, </a:t>
                </a:r>
                <a:r>
                  <a:rPr lang="en-US" altLang="zh-CN" dirty="0" smtClean="0">
                    <a:solidFill>
                      <a:srgbClr val="FF0000"/>
                    </a:solidFill>
                  </a:rPr>
                  <a:t>wave hand) </a:t>
                </a:r>
                <a:r>
                  <a:rPr lang="en-US" altLang="zh-CN" dirty="0"/>
                  <a:t>in every location. </a:t>
                </a:r>
                <a:br>
                  <a:rPr lang="en-US" altLang="zh-CN" dirty="0"/>
                </a:br>
                <a:r>
                  <a:rPr lang="en-US" altLang="zh-CN" dirty="0"/>
                  <a:t/>
                </a:r>
                <a:br>
                  <a:rPr lang="en-US" altLang="zh-CN" dirty="0"/>
                </a:br>
                <a:r>
                  <a:rPr lang="en-US" altLang="zh-CN" dirty="0"/>
                  <a:t/>
                </a:r>
                <a:br>
                  <a:rPr lang="en-US" altLang="zh-CN"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30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2379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apartment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In </a:t>
                </a:r>
                <a:r>
                  <a:rPr lang="en-US" altLang="zh-CN" dirty="0" smtClean="0"/>
                  <a:t>the apartment</a:t>
                </a:r>
                <a:r>
                  <a:rPr lang="en-US" altLang="zh-CN" dirty="0"/>
                  <a:t>, nodes 1–8 are placed </a:t>
                </a:r>
                <a:r>
                  <a:rPr lang="en-US" altLang="zh-CN" dirty="0">
                    <a:solidFill>
                      <a:srgbClr val="FF0000"/>
                    </a:solidFill>
                  </a:rPr>
                  <a:t>uniformly along </a:t>
                </a:r>
                <a:r>
                  <a:rPr lang="en-US" altLang="zh-CN" dirty="0"/>
                  <a:t>the </a:t>
                </a:r>
                <a:r>
                  <a:rPr lang="en-US" altLang="zh-CN" dirty="0" smtClean="0"/>
                  <a:t>perimeter of </a:t>
                </a:r>
                <a:r>
                  <a:rPr lang="en-US" altLang="zh-CN" dirty="0"/>
                  <a:t>a </a:t>
                </a:r>
                <a14:m>
                  <m:oMath xmlns:m="http://schemas.openxmlformats.org/officeDocument/2006/math">
                    <m:r>
                      <a:rPr lang="en-US" altLang="zh-CN" i="1" dirty="0" smtClean="0">
                        <a:solidFill>
                          <a:srgbClr val="FF0000"/>
                        </a:solidFill>
                        <a:latin typeface="Cambria Math" panose="02040503050406030204" pitchFamily="18" charset="0"/>
                      </a:rPr>
                      <m:t>9 </m:t>
                    </m:r>
                    <m:r>
                      <a:rPr lang="en-US" altLang="zh-CN" i="1" dirty="0" smtClean="0">
                        <a:solidFill>
                          <a:srgbClr val="FF0000"/>
                        </a:solidFill>
                        <a:latin typeface="Cambria Math" panose="02040503050406030204" pitchFamily="18" charset="0"/>
                      </a:rPr>
                      <m:t>𝑚</m:t>
                    </m:r>
                    <m:r>
                      <a:rPr lang="en-US" altLang="zh-CN" i="1" dirty="0" smtClean="0">
                        <a:solidFill>
                          <a:srgbClr val="FF0000"/>
                        </a:solidFill>
                        <a:latin typeface="Cambria Math" panose="02040503050406030204" pitchFamily="18" charset="0"/>
                      </a:rPr>
                      <m:t>×4.5 </m:t>
                    </m:r>
                    <m:r>
                      <a:rPr lang="en-US" altLang="zh-CN" i="1" dirty="0" smtClean="0">
                        <a:solidFill>
                          <a:srgbClr val="FF0000"/>
                        </a:solidFill>
                        <a:latin typeface="Cambria Math" panose="02040503050406030204" pitchFamily="18" charset="0"/>
                      </a:rPr>
                      <m:t>𝑚</m:t>
                    </m:r>
                    <m:r>
                      <a:rPr lang="en-US" altLang="zh-CN" i="1" dirty="0" smtClean="0">
                        <a:solidFill>
                          <a:srgbClr val="FF0000"/>
                        </a:solidFill>
                        <a:latin typeface="Cambria Math" panose="02040503050406030204" pitchFamily="18" charset="0"/>
                      </a:rPr>
                      <m:t> </m:t>
                    </m:r>
                  </m:oMath>
                </a14:m>
                <a:r>
                  <a:rPr lang="en-US" altLang="zh-CN" dirty="0"/>
                  <a:t>area. There are </a:t>
                </a:r>
                <a:r>
                  <a:rPr lang="en-US" altLang="zh-CN" dirty="0">
                    <a:solidFill>
                      <a:srgbClr val="FF0000"/>
                    </a:solidFill>
                  </a:rPr>
                  <a:t>11 feasible locations </a:t>
                </a:r>
                <a:r>
                  <a:rPr lang="en-US" altLang="zh-CN" dirty="0"/>
                  <a:t>and </a:t>
                </a:r>
                <a:r>
                  <a:rPr lang="en-US" altLang="zh-CN" dirty="0" smtClean="0"/>
                  <a:t>the target </a:t>
                </a:r>
                <a:r>
                  <a:rPr lang="en-US" altLang="zh-CN" dirty="0"/>
                  <a:t>may perform activities or gestures the same as those in</a:t>
                </a:r>
                <a:br>
                  <a:rPr lang="en-US" altLang="zh-CN" dirty="0"/>
                </a:br>
                <a:r>
                  <a:rPr lang="en-US" altLang="zh-CN" dirty="0"/>
                  <a:t>the laboratory.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85442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default parameters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hidden </a:t>
                </a:r>
                <a:r>
                  <a:rPr lang="en-US" altLang="zh-CN" dirty="0"/>
                  <a:t>layer </a:t>
                </a:r>
                <a:r>
                  <a:rPr lang="en-US" altLang="zh-CN" b="1" dirty="0"/>
                  <a:t>L</a:t>
                </a:r>
                <a:r>
                  <a:rPr lang="en-US" altLang="zh-CN" dirty="0"/>
                  <a:t>2 </a:t>
                </a:r>
                <a:r>
                  <a:rPr lang="en-US" altLang="zh-CN" dirty="0" smtClean="0"/>
                  <a:t>: </a:t>
                </a:r>
                <a:r>
                  <a:rPr lang="en-US" altLang="zh-CN" dirty="0" smtClean="0">
                    <a:solidFill>
                      <a:srgbClr val="FF0000"/>
                    </a:solidFill>
                  </a:rPr>
                  <a:t>700</a:t>
                </a:r>
              </a:p>
              <a:p>
                <a:r>
                  <a:rPr lang="en-US" altLang="zh-CN" dirty="0" smtClean="0"/>
                  <a:t>output </a:t>
                </a:r>
                <a:r>
                  <a:rPr lang="en-US" altLang="zh-CN" dirty="0"/>
                  <a:t>layer </a:t>
                </a:r>
                <a:r>
                  <a:rPr lang="en-US" altLang="zh-CN" b="1" dirty="0" smtClean="0"/>
                  <a:t>L</a:t>
                </a:r>
                <a:r>
                  <a:rPr lang="en-US" altLang="zh-CN" dirty="0" smtClean="0"/>
                  <a:t>3</a:t>
                </a:r>
                <a:r>
                  <a:rPr lang="en-US" altLang="zh-CN" dirty="0"/>
                  <a:t> : </a:t>
                </a:r>
                <a:r>
                  <a:rPr lang="en-US" altLang="zh-CN" dirty="0" smtClean="0">
                    <a:solidFill>
                      <a:srgbClr val="FF0000"/>
                    </a:solidFill>
                  </a:rPr>
                  <a:t>900</a:t>
                </a:r>
              </a:p>
              <a:p>
                <a:r>
                  <a:rPr lang="en-US" altLang="zh-CN" dirty="0" smtClean="0"/>
                  <a:t>the </a:t>
                </a:r>
                <a:r>
                  <a:rPr lang="en-US" altLang="zh-CN" dirty="0"/>
                  <a:t>sparsity </a:t>
                </a:r>
                <a:r>
                  <a:rPr lang="en-US" altLang="zh-CN" dirty="0" smtClean="0"/>
                  <a:t>parameter</a:t>
                </a:r>
                <a:r>
                  <a:rPr lang="en-US" altLang="zh-CN" dirty="0"/>
                  <a:t> : </a:t>
                </a:r>
                <a14:m>
                  <m:oMath xmlns:m="http://schemas.openxmlformats.org/officeDocument/2006/math">
                    <m:r>
                      <a:rPr lang="en-US" altLang="zh-CN" i="1" dirty="0" smtClean="0">
                        <a:latin typeface="Cambria Math" panose="02040503050406030204" pitchFamily="18" charset="0"/>
                      </a:rPr>
                      <m:t>𝜌</m:t>
                    </m:r>
                    <m:r>
                      <a:rPr lang="en-US" altLang="zh-CN" i="1" dirty="0" smtClean="0">
                        <a:latin typeface="Cambria Math" panose="02040503050406030204" pitchFamily="18" charset="0"/>
                      </a:rPr>
                      <m:t>=0.01</m:t>
                    </m:r>
                  </m:oMath>
                </a14:m>
                <a:endParaRPr lang="en-US" altLang="zh-CN" dirty="0" smtClean="0"/>
              </a:p>
              <a:p>
                <a:r>
                  <a:rPr lang="en-US" altLang="zh-CN" dirty="0" smtClean="0"/>
                  <a:t>the </a:t>
                </a:r>
                <a:r>
                  <a:rPr lang="en-US" altLang="zh-CN" dirty="0"/>
                  <a:t>weight decay parameter  : </a:t>
                </a:r>
                <a14:m>
                  <m:oMath xmlns:m="http://schemas.openxmlformats.org/officeDocument/2006/math">
                    <m:r>
                      <a:rPr lang="en-US" altLang="zh-CN" i="1" dirty="0" smtClean="0">
                        <a:latin typeface="Cambria Math" panose="02040503050406030204" pitchFamily="18" charset="0"/>
                      </a:rPr>
                      <m:t>𝜆</m:t>
                    </m:r>
                    <m:r>
                      <a:rPr lang="en-US" altLang="zh-CN" i="1" dirty="0" smtClean="0">
                        <a:latin typeface="Cambria Math" panose="02040503050406030204" pitchFamily="18" charset="0"/>
                      </a:rPr>
                      <m:t>=3</m:t>
                    </m:r>
                    <m:r>
                      <a:rPr lang="en-US" altLang="zh-CN" i="1" dirty="0" smtClean="0">
                        <a:latin typeface="Cambria Math" panose="02040503050406030204" pitchFamily="18" charset="0"/>
                      </a:rPr>
                      <m:t>𝑒</m:t>
                    </m:r>
                    <m:r>
                      <a:rPr lang="en-US" altLang="zh-CN" i="1" dirty="0" smtClean="0">
                        <a:latin typeface="Cambria Math" panose="02040503050406030204" pitchFamily="18" charset="0"/>
                      </a:rPr>
                      <m:t>−6</m:t>
                    </m:r>
                  </m:oMath>
                </a14:m>
                <a:endParaRPr lang="en-US" altLang="zh-CN" dirty="0" smtClean="0"/>
              </a:p>
              <a:p>
                <a:r>
                  <a:rPr lang="en-US" altLang="zh-CN" dirty="0" smtClean="0"/>
                  <a:t>the </a:t>
                </a:r>
                <a:r>
                  <a:rPr lang="en-US" altLang="zh-CN" dirty="0"/>
                  <a:t>weight of </a:t>
                </a:r>
                <a:r>
                  <a:rPr lang="en-US" altLang="zh-CN" dirty="0" smtClean="0"/>
                  <a:t>sparsity penalty term</a:t>
                </a:r>
                <a:r>
                  <a:rPr lang="en-US" altLang="zh-CN" dirty="0"/>
                  <a:t> : </a:t>
                </a:r>
                <a:r>
                  <a:rPr lang="en-US" altLang="zh-CN" dirty="0" smtClean="0"/>
                  <a:t> </a:t>
                </a:r>
                <a14:m>
                  <m:oMath xmlns:m="http://schemas.openxmlformats.org/officeDocument/2006/math">
                    <m:r>
                      <a:rPr lang="en-US" altLang="zh-CN" i="1" dirty="0" smtClean="0">
                        <a:latin typeface="Cambria Math" panose="02040503050406030204" pitchFamily="18" charset="0"/>
                      </a:rPr>
                      <m:t>𝛾</m:t>
                    </m:r>
                    <m:r>
                      <a:rPr lang="en-US" altLang="zh-CN" i="1" dirty="0" smtClean="0">
                        <a:latin typeface="Cambria Math" panose="02040503050406030204" pitchFamily="18" charset="0"/>
                      </a:rPr>
                      <m:t> = 1</m:t>
                    </m:r>
                    <m:r>
                      <a:rPr lang="en-US" altLang="zh-CN" i="1" dirty="0" smtClean="0">
                        <a:latin typeface="Cambria Math" panose="02040503050406030204" pitchFamily="18" charset="0"/>
                      </a:rPr>
                      <m:t>𝑒</m:t>
                    </m:r>
                    <m:r>
                      <a:rPr lang="en-US" altLang="zh-CN" i="1" dirty="0" smtClean="0">
                        <a:latin typeface="Cambria Math" panose="02040503050406030204" pitchFamily="18" charset="0"/>
                      </a:rPr>
                      <m:t> − 2</m:t>
                    </m:r>
                  </m:oMath>
                </a14:m>
                <a:endParaRPr lang="en-US" altLang="zh-CN" dirty="0" smtClean="0"/>
              </a:p>
              <a:p>
                <a:r>
                  <a:rPr lang="en-US" altLang="zh-CN" dirty="0"/>
                  <a:t>the weight of </a:t>
                </a:r>
                <a:r>
                  <a:rPr lang="en-US" altLang="zh-CN" dirty="0" err="1"/>
                  <a:t>softmax</a:t>
                </a:r>
                <a:r>
                  <a:rPr lang="en-US" altLang="zh-CN" dirty="0"/>
                  <a:t> </a:t>
                </a:r>
                <a:r>
                  <a:rPr lang="en-US" altLang="zh-CN" dirty="0" smtClean="0"/>
                  <a:t>regression</a:t>
                </a:r>
                <a:r>
                  <a:rPr lang="en-US" altLang="zh-CN" dirty="0"/>
                  <a:t> : </a:t>
                </a:r>
                <a:r>
                  <a:rPr lang="en-US" altLang="zh-CN" dirty="0" smtClean="0"/>
                  <a:t> </a:t>
                </a:r>
                <a14:m>
                  <m:oMath xmlns:m="http://schemas.openxmlformats.org/officeDocument/2006/math">
                    <m:r>
                      <a:rPr lang="en-US" altLang="zh-CN" i="1" dirty="0" smtClean="0">
                        <a:latin typeface="Cambria Math" panose="02040503050406030204" pitchFamily="18" charset="0"/>
                      </a:rPr>
                      <m:t>𝛽</m:t>
                    </m:r>
                    <m:r>
                      <a:rPr lang="en-US" altLang="zh-CN" i="1" dirty="0">
                        <a:latin typeface="Cambria Math" panose="02040503050406030204" pitchFamily="18" charset="0"/>
                      </a:rPr>
                      <m:t>=1</m:t>
                    </m:r>
                    <m:r>
                      <a:rPr lang="en-US" altLang="zh-CN" i="1" dirty="0">
                        <a:latin typeface="Cambria Math" panose="02040503050406030204" pitchFamily="18" charset="0"/>
                      </a:rPr>
                      <m:t>𝑒</m:t>
                    </m:r>
                    <m:r>
                      <a:rPr lang="en-US" altLang="zh-CN" i="1" dirty="0">
                        <a:latin typeface="Cambria Math" panose="02040503050406030204" pitchFamily="18" charset="0"/>
                      </a:rPr>
                      <m:t>−2</m:t>
                    </m:r>
                  </m:oMath>
                </a14:m>
                <a:r>
                  <a:rPr lang="en-US" altLang="zh-CN" dirty="0"/>
                  <a:t/>
                </a:r>
                <a:br>
                  <a:rPr lang="en-US" altLang="zh-CN"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4347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latin typeface="黑体" panose="02010609060101010101" pitchFamily="49" charset="-122"/>
                <a:ea typeface="黑体" panose="02010609060101010101" pitchFamily="49" charset="-122"/>
              </a:rPr>
              <a:t>思路</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r>
              <a:rPr lang="zh-CN" altLang="en-US" sz="2400" dirty="0">
                <a:solidFill>
                  <a:schemeClr val="accent1">
                    <a:lumMod val="50000"/>
                  </a:schemeClr>
                </a:solidFill>
                <a:latin typeface="黑体" panose="02010609060101010101" pitchFamily="49" charset="-122"/>
                <a:ea typeface="黑体" panose="02010609060101010101" pitchFamily="49" charset="-122"/>
              </a:rPr>
              <a:t>研究的</a:t>
            </a:r>
            <a:r>
              <a:rPr lang="zh-CN" altLang="en-US" sz="2400" b="1" dirty="0">
                <a:solidFill>
                  <a:schemeClr val="accent1">
                    <a:lumMod val="50000"/>
                  </a:schemeClr>
                </a:solidFill>
                <a:latin typeface="黑体" panose="02010609060101010101" pitchFamily="49" charset="-122"/>
                <a:ea typeface="黑体" panose="02010609060101010101" pitchFamily="49" charset="-122"/>
              </a:rPr>
              <a:t>主题</a:t>
            </a:r>
            <a:r>
              <a:rPr lang="zh-CN" altLang="en-US" sz="2400" dirty="0">
                <a:solidFill>
                  <a:schemeClr val="accent1">
                    <a:lumMod val="50000"/>
                  </a:schemeClr>
                </a:solidFill>
                <a:latin typeface="黑体" panose="02010609060101010101" pitchFamily="49" charset="-122"/>
                <a:ea typeface="黑体" panose="02010609060101010101" pitchFamily="49" charset="-122"/>
              </a:rPr>
              <a:t>是什么</a:t>
            </a:r>
            <a:r>
              <a:rPr lang="zh-CN" altLang="en-US" sz="2400" dirty="0" smtClean="0">
                <a:solidFill>
                  <a:schemeClr val="accent1">
                    <a:lumMod val="50000"/>
                  </a:schemeClr>
                </a:solidFill>
                <a:latin typeface="黑体" panose="02010609060101010101" pitchFamily="49" charset="-122"/>
                <a:ea typeface="黑体" panose="02010609060101010101" pitchFamily="49" charset="-122"/>
              </a:rPr>
              <a:t>。论文</a:t>
            </a:r>
            <a:r>
              <a:rPr lang="zh-CN" altLang="en-US" sz="2400" b="1" dirty="0">
                <a:solidFill>
                  <a:schemeClr val="accent1">
                    <a:lumMod val="50000"/>
                  </a:schemeClr>
                </a:solidFill>
                <a:latin typeface="黑体" panose="02010609060101010101" pitchFamily="49" charset="-122"/>
                <a:ea typeface="黑体" panose="02010609060101010101" pitchFamily="49" charset="-122"/>
              </a:rPr>
              <a:t>为什么要研究</a:t>
            </a:r>
            <a:r>
              <a:rPr lang="zh-CN" altLang="en-US" sz="2400" dirty="0">
                <a:solidFill>
                  <a:schemeClr val="accent1">
                    <a:lumMod val="50000"/>
                  </a:schemeClr>
                </a:solidFill>
                <a:latin typeface="黑体" panose="02010609060101010101" pitchFamily="49" charset="-122"/>
                <a:ea typeface="黑体" panose="02010609060101010101" pitchFamily="49" charset="-122"/>
              </a:rPr>
              <a:t>这个问题</a:t>
            </a:r>
            <a:r>
              <a:rPr lang="zh-CN" altLang="en-US" sz="2400" dirty="0" smtClean="0">
                <a:solidFill>
                  <a:schemeClr val="accent1">
                    <a:lumMod val="50000"/>
                  </a:schemeClr>
                </a:solidFill>
                <a:latin typeface="黑体" panose="02010609060101010101" pitchFamily="49" charset="-122"/>
                <a:ea typeface="黑体" panose="02010609060101010101" pitchFamily="49" charset="-122"/>
              </a:rPr>
              <a:t>？</a:t>
            </a:r>
            <a:endParaRPr lang="en-US" altLang="zh-CN" sz="2400" dirty="0" smtClean="0">
              <a:solidFill>
                <a:schemeClr val="accent1">
                  <a:lumMod val="50000"/>
                </a:schemeClr>
              </a:solidFill>
              <a:latin typeface="黑体" panose="02010609060101010101" pitchFamily="49" charset="-122"/>
              <a:ea typeface="黑体" panose="02010609060101010101" pitchFamily="49" charset="-122"/>
            </a:endParaRPr>
          </a:p>
          <a:p>
            <a:r>
              <a:rPr lang="zh-CN" altLang="en-US" sz="2400" dirty="0">
                <a:solidFill>
                  <a:schemeClr val="accent1">
                    <a:lumMod val="50000"/>
                  </a:schemeClr>
                </a:solidFill>
                <a:latin typeface="黑体" panose="02010609060101010101" pitchFamily="49" charset="-122"/>
                <a:ea typeface="黑体" panose="02010609060101010101" pitchFamily="49" charset="-122"/>
              </a:rPr>
              <a:t>他</a:t>
            </a:r>
            <a:r>
              <a:rPr lang="zh-CN" altLang="en-US" sz="2400" b="1" dirty="0">
                <a:solidFill>
                  <a:schemeClr val="accent1">
                    <a:lumMod val="50000"/>
                  </a:schemeClr>
                </a:solidFill>
                <a:latin typeface="黑体" panose="02010609060101010101" pitchFamily="49" charset="-122"/>
                <a:ea typeface="黑体" panose="02010609060101010101" pitchFamily="49" charset="-122"/>
              </a:rPr>
              <a:t>解决了前人没解决的什么问题</a:t>
            </a:r>
            <a:r>
              <a:rPr lang="zh-CN" altLang="en-US" sz="2400" dirty="0">
                <a:solidFill>
                  <a:schemeClr val="accent1">
                    <a:lumMod val="50000"/>
                  </a:schemeClr>
                </a:solidFill>
                <a:latin typeface="黑体" panose="02010609060101010101" pitchFamily="49" charset="-122"/>
                <a:ea typeface="黑体" panose="02010609060101010101" pitchFamily="49" charset="-122"/>
              </a:rPr>
              <a:t>？与前人比的</a:t>
            </a:r>
            <a:r>
              <a:rPr lang="zh-CN" altLang="en-US" sz="2400" b="1" dirty="0">
                <a:solidFill>
                  <a:schemeClr val="accent1">
                    <a:lumMod val="50000"/>
                  </a:schemeClr>
                </a:solidFill>
                <a:latin typeface="黑体" panose="02010609060101010101" pitchFamily="49" charset="-122"/>
                <a:ea typeface="黑体" panose="02010609060101010101" pitchFamily="49" charset="-122"/>
              </a:rPr>
              <a:t>缺陷是什么</a:t>
            </a:r>
            <a:r>
              <a:rPr lang="zh-CN" altLang="en-US" sz="2400" dirty="0">
                <a:solidFill>
                  <a:schemeClr val="accent1">
                    <a:lumMod val="50000"/>
                  </a:schemeClr>
                </a:solidFill>
                <a:latin typeface="黑体" panose="02010609060101010101" pitchFamily="49" charset="-122"/>
                <a:ea typeface="黑体" panose="02010609060101010101" pitchFamily="49" charset="-122"/>
              </a:rPr>
              <a:t>？</a:t>
            </a:r>
          </a:p>
          <a:p>
            <a:r>
              <a:rPr lang="zh-CN" altLang="en-US" sz="2400" dirty="0">
                <a:solidFill>
                  <a:schemeClr val="bg1">
                    <a:lumMod val="65000"/>
                  </a:schemeClr>
                </a:solidFill>
                <a:latin typeface="黑体" panose="02010609060101010101" pitchFamily="49" charset="-122"/>
                <a:ea typeface="黑体" panose="02010609060101010101" pitchFamily="49" charset="-122"/>
              </a:rPr>
              <a:t>他的实验数据可信度有多少？是否有没有完全交代清楚，隐瞒的事实？</a:t>
            </a:r>
          </a:p>
          <a:p>
            <a:endParaRPr lang="en-US" altLang="zh-CN" sz="2400" dirty="0" smtClean="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记住作者，大老板，课题组，学校或单位。</a:t>
            </a:r>
            <a:br>
              <a:rPr lang="zh-CN" altLang="en-US" sz="2400" dirty="0">
                <a:latin typeface="黑体" panose="02010609060101010101" pitchFamily="49" charset="-122"/>
                <a:ea typeface="黑体" panose="02010609060101010101" pitchFamily="49" charset="-122"/>
              </a:rPr>
            </a:b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期刊档次。</a:t>
            </a:r>
            <a:br>
              <a:rPr lang="zh-CN" altLang="en-US" sz="2400" dirty="0">
                <a:latin typeface="黑体" panose="02010609060101010101" pitchFamily="49" charset="-122"/>
                <a:ea typeface="黑体" panose="02010609060101010101" pitchFamily="49" charset="-122"/>
              </a:rPr>
            </a:br>
            <a:r>
              <a:rPr lang="en-US" altLang="zh-CN" sz="2400" dirty="0">
                <a:solidFill>
                  <a:schemeClr val="tx2"/>
                </a:solidFill>
                <a:latin typeface="黑体" panose="02010609060101010101" pitchFamily="49" charset="-122"/>
                <a:ea typeface="黑体" panose="02010609060101010101" pitchFamily="49" charset="-122"/>
              </a:rPr>
              <a:t>3.</a:t>
            </a:r>
            <a:r>
              <a:rPr lang="zh-CN" altLang="en-US" sz="2400" dirty="0">
                <a:solidFill>
                  <a:schemeClr val="tx2"/>
                </a:solidFill>
                <a:latin typeface="黑体" panose="02010609060101010101" pitchFamily="49" charset="-122"/>
                <a:ea typeface="黑体" panose="02010609060101010101" pitchFamily="49" charset="-122"/>
              </a:rPr>
              <a:t>文献的</a:t>
            </a:r>
            <a:r>
              <a:rPr lang="zh-CN" altLang="en-US" sz="2400" b="1" dirty="0">
                <a:solidFill>
                  <a:schemeClr val="tx2"/>
                </a:solidFill>
                <a:latin typeface="黑体" panose="02010609060101010101" pitchFamily="49" charset="-122"/>
                <a:ea typeface="黑体" panose="02010609060101010101" pitchFamily="49" charset="-122"/>
              </a:rPr>
              <a:t>背景</a:t>
            </a:r>
            <a:r>
              <a:rPr lang="zh-CN" altLang="en-US" sz="2400" dirty="0">
                <a:solidFill>
                  <a:schemeClr val="tx2"/>
                </a:solidFill>
                <a:latin typeface="黑体" panose="02010609060101010101" pitchFamily="49" charset="-122"/>
                <a:ea typeface="黑体" panose="02010609060101010101" pitchFamily="49" charset="-122"/>
              </a:rPr>
              <a:t>（视情况简单讲述），</a:t>
            </a:r>
            <a:r>
              <a:rPr lang="zh-CN" altLang="en-US" sz="2400" b="1" dirty="0">
                <a:solidFill>
                  <a:schemeClr val="tx2"/>
                </a:solidFill>
                <a:latin typeface="黑体" panose="02010609060101010101" pitchFamily="49" charset="-122"/>
                <a:ea typeface="黑体" panose="02010609060101010101" pitchFamily="49" charset="-122"/>
              </a:rPr>
              <a:t>拟解决的问题</a:t>
            </a:r>
            <a:r>
              <a:rPr lang="zh-CN" altLang="en-US" sz="2400" dirty="0">
                <a:solidFill>
                  <a:schemeClr val="tx2"/>
                </a:solidFill>
                <a:latin typeface="黑体" panose="02010609060101010101" pitchFamily="49" charset="-122"/>
                <a:ea typeface="黑体" panose="02010609060101010101" pitchFamily="49" charset="-122"/>
              </a:rPr>
              <a:t>。</a:t>
            </a:r>
            <a:br>
              <a:rPr lang="zh-CN" altLang="en-US" sz="2400" dirty="0">
                <a:solidFill>
                  <a:schemeClr val="tx2"/>
                </a:solidFill>
                <a:latin typeface="黑体" panose="02010609060101010101" pitchFamily="49" charset="-122"/>
                <a:ea typeface="黑体" panose="02010609060101010101" pitchFamily="49" charset="-122"/>
              </a:rPr>
            </a:br>
            <a:r>
              <a:rPr lang="en-US" altLang="zh-CN" sz="2400" dirty="0">
                <a:solidFill>
                  <a:schemeClr val="tx2"/>
                </a:solidFill>
                <a:latin typeface="黑体" panose="02010609060101010101" pitchFamily="49" charset="-122"/>
                <a:ea typeface="黑体" panose="02010609060101010101" pitchFamily="49" charset="-122"/>
              </a:rPr>
              <a:t>4.</a:t>
            </a:r>
            <a:r>
              <a:rPr lang="zh-CN" altLang="en-US" sz="2400" dirty="0">
                <a:solidFill>
                  <a:schemeClr val="tx2"/>
                </a:solidFill>
                <a:latin typeface="黑体" panose="02010609060101010101" pitchFamily="49" charset="-122"/>
                <a:ea typeface="黑体" panose="02010609060101010101" pitchFamily="49" charset="-122"/>
              </a:rPr>
              <a:t>研究</a:t>
            </a:r>
            <a:r>
              <a:rPr lang="zh-CN" altLang="en-US" sz="2400" b="1" dirty="0">
                <a:solidFill>
                  <a:schemeClr val="tx2"/>
                </a:solidFill>
                <a:latin typeface="黑体" panose="02010609060101010101" pitchFamily="49" charset="-122"/>
                <a:ea typeface="黑体" panose="02010609060101010101" pitchFamily="49" charset="-122"/>
              </a:rPr>
              <a:t>方法</a:t>
            </a:r>
            <a:r>
              <a:rPr lang="zh-CN" altLang="en-US" sz="2400" dirty="0">
                <a:solidFill>
                  <a:schemeClr val="tx2"/>
                </a:solidFill>
                <a:latin typeface="黑体" panose="02010609060101010101" pitchFamily="49" charset="-122"/>
                <a:ea typeface="黑体" panose="02010609060101010101" pitchFamily="49" charset="-122"/>
              </a:rPr>
              <a:t>和</a:t>
            </a:r>
            <a:r>
              <a:rPr lang="zh-CN" altLang="en-US" sz="2400" b="1" dirty="0">
                <a:solidFill>
                  <a:schemeClr val="tx2"/>
                </a:solidFill>
                <a:latin typeface="黑体" panose="02010609060101010101" pitchFamily="49" charset="-122"/>
                <a:ea typeface="黑体" panose="02010609060101010101" pitchFamily="49" charset="-122"/>
              </a:rPr>
              <a:t>结论</a:t>
            </a:r>
            <a:r>
              <a:rPr lang="zh-CN" altLang="en-US" sz="2400" dirty="0">
                <a:solidFill>
                  <a:schemeClr val="tx2"/>
                </a:solidFill>
                <a:latin typeface="黑体" panose="02010609060101010101" pitchFamily="49" charset="-122"/>
                <a:ea typeface="黑体" panose="02010609060101010101" pitchFamily="49" charset="-122"/>
              </a:rPr>
              <a:t>。</a:t>
            </a:r>
            <a:br>
              <a:rPr lang="zh-CN" altLang="en-US" sz="2400" dirty="0">
                <a:solidFill>
                  <a:schemeClr val="tx2"/>
                </a:solidFill>
                <a:latin typeface="黑体" panose="02010609060101010101" pitchFamily="49" charset="-122"/>
                <a:ea typeface="黑体" panose="02010609060101010101" pitchFamily="49" charset="-122"/>
              </a:rPr>
            </a:br>
            <a:r>
              <a:rPr lang="en-US" altLang="zh-CN" sz="2400" dirty="0">
                <a:solidFill>
                  <a:schemeClr val="tx2"/>
                </a:solidFill>
                <a:latin typeface="黑体" panose="02010609060101010101" pitchFamily="49" charset="-122"/>
                <a:ea typeface="黑体" panose="02010609060101010101" pitchFamily="49" charset="-122"/>
              </a:rPr>
              <a:t>5.</a:t>
            </a:r>
            <a:r>
              <a:rPr lang="zh-CN" altLang="en-US" sz="2400" dirty="0">
                <a:solidFill>
                  <a:schemeClr val="tx2"/>
                </a:solidFill>
                <a:latin typeface="黑体" panose="02010609060101010101" pitchFamily="49" charset="-122"/>
                <a:ea typeface="黑体" panose="02010609060101010101" pitchFamily="49" charset="-122"/>
              </a:rPr>
              <a:t>最重要的，</a:t>
            </a:r>
            <a:r>
              <a:rPr lang="zh-CN" altLang="en-US" sz="2400" b="1" dirty="0">
                <a:solidFill>
                  <a:schemeClr val="tx2"/>
                </a:solidFill>
                <a:latin typeface="黑体" panose="02010609060101010101" pitchFamily="49" charset="-122"/>
                <a:ea typeface="黑体" panose="02010609060101010101" pitchFamily="49" charset="-122"/>
              </a:rPr>
              <a:t>创新性在哪</a:t>
            </a:r>
            <a:r>
              <a:rPr lang="zh-CN" altLang="en-US" sz="2400" dirty="0">
                <a:solidFill>
                  <a:schemeClr val="tx2"/>
                </a:solidFill>
                <a:latin typeface="黑体" panose="02010609060101010101" pitchFamily="49" charset="-122"/>
                <a:ea typeface="黑体" panose="02010609060101010101" pitchFamily="49" charset="-122"/>
              </a:rPr>
              <a:t>。</a:t>
            </a:r>
            <a:br>
              <a:rPr lang="zh-CN" altLang="en-US" sz="2400" dirty="0">
                <a:solidFill>
                  <a:schemeClr val="tx2"/>
                </a:solidFill>
                <a:latin typeface="黑体" panose="02010609060101010101" pitchFamily="49" charset="-122"/>
                <a:ea typeface="黑体" panose="02010609060101010101" pitchFamily="49" charset="-122"/>
              </a:rPr>
            </a:br>
            <a:r>
              <a:rPr lang="en-US" altLang="zh-CN" sz="2400" dirty="0">
                <a:solidFill>
                  <a:schemeClr val="tx2"/>
                </a:solidFill>
                <a:latin typeface="黑体" panose="02010609060101010101" pitchFamily="49" charset="-122"/>
                <a:ea typeface="黑体" panose="02010609060101010101" pitchFamily="49" charset="-122"/>
              </a:rPr>
              <a:t>6.</a:t>
            </a:r>
            <a:r>
              <a:rPr lang="zh-CN" altLang="en-US" sz="2400" dirty="0">
                <a:solidFill>
                  <a:schemeClr val="tx2"/>
                </a:solidFill>
                <a:latin typeface="黑体" panose="02010609060101010101" pitchFamily="49" charset="-122"/>
                <a:ea typeface="黑体" panose="02010609060101010101" pitchFamily="49" charset="-122"/>
              </a:rPr>
              <a:t>方法是否存在不足？对自己有何</a:t>
            </a:r>
            <a:r>
              <a:rPr lang="zh-CN" altLang="en-US" sz="2400" b="1" dirty="0">
                <a:solidFill>
                  <a:schemeClr val="tx2"/>
                </a:solidFill>
                <a:latin typeface="黑体" panose="02010609060101010101" pitchFamily="49" charset="-122"/>
                <a:ea typeface="黑体" panose="02010609060101010101" pitchFamily="49" charset="-122"/>
              </a:rPr>
              <a:t>启发</a:t>
            </a:r>
            <a:r>
              <a:rPr lang="zh-CN" altLang="en-US" sz="2400" dirty="0">
                <a:solidFill>
                  <a:schemeClr val="tx2"/>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710621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time</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dirty="0"/>
                  <a:t>在实验中，当目标停留在一个位置并执行一个动作或手势时，我们</a:t>
                </a:r>
                <a:r>
                  <a:rPr lang="zh-CN" altLang="en-US" sz="2400" dirty="0" smtClean="0">
                    <a:solidFill>
                      <a:srgbClr val="FF0000"/>
                    </a:solidFill>
                  </a:rPr>
                  <a:t>记录数据的时间持续时间是</a:t>
                </a:r>
                <a14:m>
                  <m:oMath xmlns:m="http://schemas.openxmlformats.org/officeDocument/2006/math">
                    <m:r>
                      <a:rPr lang="en-US" altLang="zh-CN" sz="2400" i="1" dirty="0" smtClean="0">
                        <a:solidFill>
                          <a:srgbClr val="FF0000"/>
                        </a:solidFill>
                        <a:latin typeface="Cambria Math" panose="02040503050406030204" pitchFamily="18" charset="0"/>
                      </a:rPr>
                      <m:t>4</m:t>
                    </m:r>
                    <m:r>
                      <a:rPr lang="en-US" altLang="zh-CN" sz="2400" i="1" dirty="0" smtClean="0">
                        <a:solidFill>
                          <a:srgbClr val="FF0000"/>
                        </a:solidFill>
                        <a:latin typeface="Cambria Math" panose="02040503050406030204" pitchFamily="18" charset="0"/>
                      </a:rPr>
                      <m:t>𝑠</m:t>
                    </m:r>
                  </m:oMath>
                </a14:m>
                <a:r>
                  <a:rPr lang="zh-CN" altLang="en-US" sz="2400" dirty="0" smtClean="0"/>
                  <a:t>。在</a:t>
                </a:r>
                <a:r>
                  <a:rPr lang="zh-CN" altLang="en-US" sz="2400" dirty="0"/>
                  <a:t>这个持续时间内获得的链路测量值形成一组训练或</a:t>
                </a:r>
                <a:r>
                  <a:rPr lang="zh-CN" altLang="en-US" sz="2400" dirty="0" smtClean="0"/>
                  <a:t>测试。每个</a:t>
                </a:r>
                <a:r>
                  <a:rPr lang="zh-CN" altLang="en-US" sz="2400" dirty="0"/>
                  <a:t>节点发送一个数据包需要</a:t>
                </a:r>
                <a14:m>
                  <m:oMath xmlns:m="http://schemas.openxmlformats.org/officeDocument/2006/math">
                    <m:r>
                      <a:rPr lang="en-US" altLang="zh-CN" sz="2400" i="1" dirty="0" smtClean="0">
                        <a:latin typeface="Cambria Math" panose="02040503050406030204" pitchFamily="18" charset="0"/>
                      </a:rPr>
                      <m:t>3</m:t>
                    </m:r>
                    <m:r>
                      <a:rPr lang="en-US" altLang="zh-CN" sz="2400" i="1" dirty="0" smtClean="0">
                        <a:latin typeface="Cambria Math" panose="02040503050406030204" pitchFamily="18" charset="0"/>
                      </a:rPr>
                      <m:t>𝑚𝑠</m:t>
                    </m:r>
                  </m:oMath>
                </a14:m>
                <a:r>
                  <a:rPr lang="zh-CN" altLang="en-US" sz="2400" dirty="0"/>
                  <a:t>，完成一轮无线扫描需要</a:t>
                </a:r>
                <a14:m>
                  <m:oMath xmlns:m="http://schemas.openxmlformats.org/officeDocument/2006/math">
                    <m:r>
                      <a:rPr lang="en-US" altLang="zh-CN" sz="2400" i="1" dirty="0" smtClean="0">
                        <a:latin typeface="Cambria Math" panose="02040503050406030204" pitchFamily="18" charset="0"/>
                      </a:rPr>
                      <m:t>24 </m:t>
                    </m:r>
                    <m:r>
                      <a:rPr lang="en-US" altLang="zh-CN" sz="2400" i="1" dirty="0" err="1">
                        <a:latin typeface="Cambria Math" panose="02040503050406030204" pitchFamily="18" charset="0"/>
                      </a:rPr>
                      <m:t>𝑚𝑠</m:t>
                    </m:r>
                  </m:oMath>
                </a14:m>
                <a:r>
                  <a:rPr lang="zh-CN" altLang="en-US" sz="2400" dirty="0" smtClean="0"/>
                  <a:t>。</a:t>
                </a:r>
                <a:endParaRPr lang="en-US" altLang="zh-CN" sz="2400" dirty="0" smtClean="0"/>
              </a:p>
              <a:p>
                <a:r>
                  <a:rPr lang="zh-CN" altLang="en-US" sz="2400" dirty="0"/>
                  <a:t>因此，网络的采样频率大约为</a:t>
                </a:r>
                <a14:m>
                  <m:oMath xmlns:m="http://schemas.openxmlformats.org/officeDocument/2006/math">
                    <m:r>
                      <a:rPr lang="en-US" altLang="zh-CN" sz="2400" i="1" dirty="0" smtClean="0">
                        <a:latin typeface="Cambria Math" panose="02040503050406030204" pitchFamily="18" charset="0"/>
                      </a:rPr>
                      <m:t>41.67</m:t>
                    </m:r>
                    <m:r>
                      <a:rPr lang="en-US" altLang="zh-CN" sz="2400" i="1" dirty="0" smtClean="0">
                        <a:latin typeface="Cambria Math" panose="02040503050406030204" pitchFamily="18" charset="0"/>
                      </a:rPr>
                      <m:t>𝐻𝑧</m:t>
                    </m:r>
                  </m:oMath>
                </a14:m>
                <a:r>
                  <a:rPr lang="zh-CN" altLang="en-US" sz="2400" dirty="0"/>
                  <a:t>，这对于大多数应用来说是足够的</a:t>
                </a:r>
                <a:r>
                  <a:rPr lang="zh-CN" altLang="en-US" sz="2400" dirty="0" smtClean="0"/>
                  <a:t>。</a:t>
                </a:r>
                <a:endParaRPr lang="en-US" altLang="zh-CN" sz="2400" dirty="0" smtClean="0"/>
              </a:p>
              <a:p>
                <a:r>
                  <a:rPr lang="zh-CN" altLang="en-US" sz="2400" dirty="0" smtClean="0"/>
                  <a:t>在</a:t>
                </a:r>
                <a:r>
                  <a:rPr lang="zh-CN" altLang="en-US" sz="2400" dirty="0"/>
                  <a:t>这</a:t>
                </a:r>
                <a14:m>
                  <m:oMath xmlns:m="http://schemas.openxmlformats.org/officeDocument/2006/math">
                    <m:r>
                      <a:rPr lang="en-US" altLang="zh-CN" sz="2400" i="1" dirty="0" smtClean="0">
                        <a:latin typeface="Cambria Math" panose="02040503050406030204" pitchFamily="18" charset="0"/>
                      </a:rPr>
                      <m:t>4</m:t>
                    </m:r>
                    <m:r>
                      <a:rPr lang="en-US" altLang="zh-CN" sz="2400" i="1" dirty="0" smtClean="0">
                        <a:latin typeface="Cambria Math" panose="02040503050406030204" pitchFamily="18" charset="0"/>
                      </a:rPr>
                      <m:t>𝑠</m:t>
                    </m:r>
                  </m:oMath>
                </a14:m>
                <a:r>
                  <a:rPr lang="zh-CN" altLang="en-US" sz="2400" dirty="0"/>
                  <a:t>中获取的链路测量结果形成了一个训练集或测试集。对于在每个位置执行的每一个活动，我们</a:t>
                </a:r>
                <a:r>
                  <a:rPr lang="zh-CN" altLang="en-US" sz="2400" dirty="0" smtClean="0"/>
                  <a:t>记录</a:t>
                </a:r>
                <a14:m>
                  <m:oMath xmlns:m="http://schemas.openxmlformats.org/officeDocument/2006/math">
                    <m:r>
                      <a:rPr lang="en-US" altLang="zh-CN" sz="2400" i="1" dirty="0" smtClean="0">
                        <a:latin typeface="Cambria Math" panose="02040503050406030204" pitchFamily="18" charset="0"/>
                      </a:rPr>
                      <m:t>6</m:t>
                    </m:r>
                  </m:oMath>
                </a14:m>
                <a:r>
                  <a:rPr lang="zh-CN" altLang="en-US" sz="2400" dirty="0" smtClean="0"/>
                  <a:t>个</a:t>
                </a:r>
                <a:r>
                  <a:rPr lang="zh-CN" altLang="en-US" sz="2400" dirty="0"/>
                  <a:t>训练集以丰富训练信息。在测试性能时，我们</a:t>
                </a:r>
                <a:r>
                  <a:rPr lang="zh-CN" altLang="en-US" sz="2400" dirty="0" smtClean="0"/>
                  <a:t>使用</a:t>
                </a:r>
                <a14:m>
                  <m:oMath xmlns:m="http://schemas.openxmlformats.org/officeDocument/2006/math">
                    <m:r>
                      <a:rPr lang="en-US" altLang="zh-CN" sz="2400" i="1" dirty="0" smtClean="0">
                        <a:latin typeface="Cambria Math" panose="02040503050406030204" pitchFamily="18" charset="0"/>
                      </a:rPr>
                      <m:t>5</m:t>
                    </m:r>
                  </m:oMath>
                </a14:m>
                <a:r>
                  <a:rPr lang="zh-CN" altLang="en-US" sz="2400" dirty="0" smtClean="0"/>
                  <a:t>个</a:t>
                </a:r>
                <a:r>
                  <a:rPr lang="zh-CN" altLang="en-US" sz="2400" dirty="0"/>
                  <a:t>测试集对在每个位置执行的每个活动或手势进行测试</a:t>
                </a:r>
                <a:r>
                  <a:rPr lang="zh-CN" altLang="en-US" sz="2400" dirty="0" smtClean="0"/>
                  <a:t>。</a:t>
                </a:r>
                <a:endParaRPr lang="en-US" altLang="zh-CN" sz="2400" dirty="0" smtClean="0"/>
              </a:p>
              <a:p>
                <a:r>
                  <a:rPr lang="zh-CN" altLang="en-US" sz="2400" dirty="0"/>
                  <a:t>当估计的</a:t>
                </a:r>
                <a:r>
                  <a:rPr lang="zh-CN" altLang="en-US" sz="2400" dirty="0">
                    <a:solidFill>
                      <a:srgbClr val="FF0000"/>
                    </a:solidFill>
                  </a:rPr>
                  <a:t>位置和活动或姿态都正确</a:t>
                </a:r>
                <a:r>
                  <a:rPr lang="zh-CN" altLang="en-US" sz="2400" dirty="0"/>
                  <a:t>时，系统</a:t>
                </a:r>
                <a:r>
                  <a:rPr lang="zh-CN" altLang="en-US" sz="2400" dirty="0" smtClean="0"/>
                  <a:t>才算</a:t>
                </a:r>
                <a:r>
                  <a:rPr lang="zh-CN" altLang="en-US" sz="2400" dirty="0" smtClean="0">
                    <a:solidFill>
                      <a:srgbClr val="FF0000"/>
                    </a:solidFill>
                  </a:rPr>
                  <a:t>正确</a:t>
                </a:r>
                <a:r>
                  <a:rPr lang="zh-CN" altLang="en-US" sz="2400" dirty="0">
                    <a:solidFill>
                      <a:srgbClr val="FF0000"/>
                    </a:solidFill>
                  </a:rPr>
                  <a:t>地识别目标状态</a:t>
                </a:r>
                <a:r>
                  <a:rPr lang="zh-CN" altLang="en-US" sz="2400" dirty="0"/>
                  <a:t>。我们使用</a:t>
                </a:r>
                <a:r>
                  <a:rPr lang="zh-CN" altLang="en-US" sz="2400" dirty="0">
                    <a:solidFill>
                      <a:srgbClr val="FF0000"/>
                    </a:solidFill>
                  </a:rPr>
                  <a:t>正确估计的状态数占测试状态总数的百分比</a:t>
                </a:r>
                <a:r>
                  <a:rPr lang="zh-CN" altLang="en-US" sz="2400" dirty="0"/>
                  <a:t>作为评估方案的准确性度量。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12" t="-1961" r="-33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6404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Performance Comparison</a:t>
            </a:r>
            <a:r>
              <a:rPr lang="en-US" altLang="zh-CN" dirty="0"/>
              <a:t> </a:t>
            </a:r>
            <a:endParaRPr lang="zh-CN" altLang="en-US" dirty="0"/>
          </a:p>
        </p:txBody>
      </p:sp>
      <p:sp>
        <p:nvSpPr>
          <p:cNvPr id="3" name="内容占位符 2"/>
          <p:cNvSpPr>
            <a:spLocks noGrp="1"/>
          </p:cNvSpPr>
          <p:nvPr>
            <p:ph idx="1"/>
          </p:nvPr>
        </p:nvSpPr>
        <p:spPr/>
        <p:txBody>
          <a:bodyPr>
            <a:noAutofit/>
          </a:bodyPr>
          <a:lstStyle/>
          <a:p>
            <a:r>
              <a:rPr lang="en-US" altLang="zh-CN" dirty="0"/>
              <a:t>device-free </a:t>
            </a:r>
            <a:r>
              <a:rPr lang="en-US" altLang="zh-CN" dirty="0" smtClean="0"/>
              <a:t>wireless localization</a:t>
            </a:r>
            <a:r>
              <a:rPr lang="en-US" altLang="zh-CN" dirty="0"/>
              <a:t>, activity, and gesture recognition (DFLAGR) </a:t>
            </a:r>
            <a:endParaRPr lang="en-US" altLang="zh-CN" dirty="0" smtClean="0"/>
          </a:p>
          <a:p>
            <a:endParaRPr lang="en-US" altLang="zh-CN" dirty="0" smtClean="0"/>
          </a:p>
          <a:p>
            <a:r>
              <a:rPr lang="en-US" altLang="zh-CN" dirty="0" smtClean="0"/>
              <a:t>The DFLAGR </a:t>
            </a:r>
            <a:r>
              <a:rPr lang="en-US" altLang="zh-CN" dirty="0"/>
              <a:t>system utilizing features extracted by deep learning </a:t>
            </a:r>
            <a:r>
              <a:rPr lang="en-US" altLang="zh-CN" dirty="0" smtClean="0"/>
              <a:t>networks (</a:t>
            </a:r>
            <a:r>
              <a:rPr lang="en-US" altLang="zh-CN" dirty="0" smtClean="0">
                <a:solidFill>
                  <a:srgbClr val="FF0000"/>
                </a:solidFill>
              </a:rPr>
              <a:t>DP-DFLAGR</a:t>
            </a:r>
            <a:r>
              <a:rPr lang="en-US" altLang="zh-CN" dirty="0" smtClean="0"/>
              <a:t>) </a:t>
            </a:r>
            <a:endParaRPr lang="en-US" altLang="zh-CN" dirty="0"/>
          </a:p>
          <a:p>
            <a:r>
              <a:rPr lang="en-US" altLang="zh-CN" dirty="0"/>
              <a:t>the system utilizing </a:t>
            </a:r>
            <a:r>
              <a:rPr lang="en-US" altLang="zh-CN" dirty="0" smtClean="0"/>
              <a:t>time-domain features (</a:t>
            </a:r>
            <a:r>
              <a:rPr lang="en-US" altLang="zh-CN" dirty="0" smtClean="0">
                <a:solidFill>
                  <a:srgbClr val="FF0000"/>
                </a:solidFill>
              </a:rPr>
              <a:t>T-DFLAGR</a:t>
            </a:r>
            <a:r>
              <a:rPr lang="en-US" altLang="zh-CN" dirty="0" smtClean="0"/>
              <a:t>) </a:t>
            </a:r>
            <a:endParaRPr lang="en-US" altLang="zh-CN" dirty="0"/>
          </a:p>
          <a:p>
            <a:r>
              <a:rPr lang="en-US" altLang="zh-CN" dirty="0"/>
              <a:t>the one utilizing frequency-domain features </a:t>
            </a:r>
            <a:r>
              <a:rPr lang="en-US" altLang="zh-CN" dirty="0" smtClean="0"/>
              <a:t>(</a:t>
            </a:r>
            <a:r>
              <a:rPr lang="en-US" altLang="zh-CN" dirty="0" smtClean="0">
                <a:solidFill>
                  <a:srgbClr val="FF0000"/>
                </a:solidFill>
              </a:rPr>
              <a:t>F-DFLAGR</a:t>
            </a:r>
            <a:r>
              <a:rPr lang="en-US" altLang="zh-CN" dirty="0" smtClean="0"/>
              <a:t>)</a:t>
            </a:r>
          </a:p>
          <a:p>
            <a:r>
              <a:rPr lang="en-US" altLang="zh-CN" dirty="0"/>
              <a:t>the one utilizing both </a:t>
            </a:r>
            <a:r>
              <a:rPr lang="en-US" altLang="zh-CN" dirty="0" smtClean="0"/>
              <a:t>time-domain and </a:t>
            </a:r>
            <a:r>
              <a:rPr lang="en-US" altLang="zh-CN" dirty="0"/>
              <a:t>frequency-domain features </a:t>
            </a:r>
            <a:r>
              <a:rPr lang="en-US" altLang="zh-CN" dirty="0" smtClean="0"/>
              <a:t>(</a:t>
            </a:r>
            <a:r>
              <a:rPr lang="en-US" altLang="zh-CN" dirty="0" smtClean="0">
                <a:solidFill>
                  <a:srgbClr val="FF0000"/>
                </a:solidFill>
              </a:rPr>
              <a:t>TF-DFLAGR</a:t>
            </a:r>
            <a:r>
              <a:rPr lang="en-US" altLang="zh-CN" dirty="0" smtClean="0"/>
              <a:t>)</a:t>
            </a: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2476897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342956" y="1447673"/>
            <a:ext cx="7506088" cy="3824478"/>
          </a:xfrm>
          <a:prstGeom prst="rect">
            <a:avLst/>
          </a:prstGeom>
        </p:spPr>
      </p:pic>
    </p:spTree>
    <p:extLst>
      <p:ext uri="{BB962C8B-B14F-4D97-AF65-F5344CB8AC3E}">
        <p14:creationId xmlns:p14="http://schemas.microsoft.com/office/powerpoint/2010/main" val="3383217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Performance Analysis</a:t>
            </a:r>
            <a:r>
              <a:rPr lang="en-US" altLang="zh-CN" dirty="0"/>
              <a:t> </a:t>
            </a:r>
            <a:endParaRPr lang="zh-CN" altLang="en-US" dirty="0"/>
          </a:p>
        </p:txBody>
      </p:sp>
      <p:sp>
        <p:nvSpPr>
          <p:cNvPr id="3" name="内容占位符 2"/>
          <p:cNvSpPr>
            <a:spLocks noGrp="1"/>
          </p:cNvSpPr>
          <p:nvPr>
            <p:ph idx="1"/>
          </p:nvPr>
        </p:nvSpPr>
        <p:spPr/>
        <p:txBody>
          <a:bodyPr/>
          <a:lstStyle/>
          <a:p>
            <a:r>
              <a:rPr lang="en-US" altLang="zh-CN" dirty="0"/>
              <a:t>To explore </a:t>
            </a:r>
            <a:r>
              <a:rPr lang="en-US" altLang="zh-CN" dirty="0" smtClean="0"/>
              <a:t>the</a:t>
            </a:r>
            <a:r>
              <a:rPr lang="en-US" altLang="zh-CN" dirty="0"/>
              <a:t> </a:t>
            </a:r>
            <a:r>
              <a:rPr lang="en-US" altLang="zh-CN" dirty="0" smtClean="0"/>
              <a:t>influence </a:t>
            </a:r>
            <a:r>
              <a:rPr lang="en-US" altLang="zh-CN" dirty="0"/>
              <a:t>of the network structure on the performance of DPDFLAGR </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5421058" y="2482786"/>
            <a:ext cx="6543675" cy="4257675"/>
          </a:xfrm>
          <a:prstGeom prst="rect">
            <a:avLst/>
          </a:prstGeom>
        </p:spPr>
      </p:pic>
    </p:spTree>
    <p:extLst>
      <p:ext uri="{BB962C8B-B14F-4D97-AF65-F5344CB8AC3E}">
        <p14:creationId xmlns:p14="http://schemas.microsoft.com/office/powerpoint/2010/main" val="3444466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图片占位符 5"/>
          <p:cNvSpPr>
            <a:spLocks noGrp="1"/>
          </p:cNvSpPr>
          <p:nvPr>
            <p:ph type="pic" idx="1"/>
          </p:nvPr>
        </p:nvSpPr>
        <p:spPr/>
      </p:sp>
      <p:sp>
        <p:nvSpPr>
          <p:cNvPr id="7" name="文本占位符 6"/>
          <p:cNvSpPr>
            <a:spLocks noGrp="1"/>
          </p:cNvSpPr>
          <p:nvPr>
            <p:ph type="body" sz="half" idx="2"/>
          </p:nvPr>
        </p:nvSpPr>
        <p:spPr/>
        <p:txBody>
          <a:bodyPr>
            <a:normAutofit/>
          </a:bodyPr>
          <a:lstStyle/>
          <a:p>
            <a:pPr marL="342900" indent="-342900">
              <a:buFont typeface="Arial" panose="020B0604020202020204" pitchFamily="34" charset="0"/>
              <a:buChar char="•"/>
            </a:pPr>
            <a:r>
              <a:rPr lang="en-US" altLang="zh-CN" sz="2400" dirty="0"/>
              <a:t>a larger network may achieve </a:t>
            </a:r>
            <a:r>
              <a:rPr lang="en-US" altLang="zh-CN" sz="2400" dirty="0" smtClean="0"/>
              <a:t>a better </a:t>
            </a:r>
            <a:r>
              <a:rPr lang="en-US" altLang="zh-CN" sz="2400" dirty="0"/>
              <a:t>performance with a high </a:t>
            </a:r>
            <a:r>
              <a:rPr lang="en-US" altLang="zh-CN" sz="2400" dirty="0" smtClean="0"/>
              <a:t>probability</a:t>
            </a:r>
          </a:p>
          <a:p>
            <a:pPr marL="342900" indent="-342900">
              <a:buFont typeface="Arial" panose="020B0604020202020204" pitchFamily="34" charset="0"/>
              <a:buChar char="•"/>
            </a:pPr>
            <a:r>
              <a:rPr lang="en-US" altLang="zh-CN" sz="2400" dirty="0"/>
              <a:t>the hidden layer </a:t>
            </a:r>
            <a:r>
              <a:rPr lang="en-US" altLang="zh-CN" sz="2400" b="1" dirty="0"/>
              <a:t>L</a:t>
            </a:r>
            <a:r>
              <a:rPr lang="en-US" altLang="zh-CN" sz="2400" dirty="0"/>
              <a:t>2 has </a:t>
            </a:r>
            <a:r>
              <a:rPr lang="en-US" altLang="zh-CN" sz="2400" dirty="0" smtClean="0"/>
              <a:t>more remarkable </a:t>
            </a:r>
            <a:r>
              <a:rPr lang="en-US" altLang="zh-CN" sz="2400" dirty="0"/>
              <a:t>influence on the performance than the output layer </a:t>
            </a:r>
            <a:r>
              <a:rPr lang="en-US" altLang="zh-CN" sz="2400" b="1" dirty="0" smtClean="0"/>
              <a:t>L</a:t>
            </a:r>
            <a:r>
              <a:rPr lang="en-US" altLang="zh-CN" sz="2400" dirty="0" smtClean="0"/>
              <a:t>3</a:t>
            </a:r>
            <a:r>
              <a:rPr lang="en-US" altLang="zh-CN" sz="2400" dirty="0"/>
              <a:t/>
            </a:r>
            <a:br>
              <a:rPr lang="en-US" altLang="zh-CN" sz="2400" dirty="0"/>
            </a:br>
            <a:endParaRPr lang="zh-CN" altLang="en-US" sz="2400" dirty="0"/>
          </a:p>
        </p:txBody>
      </p:sp>
      <p:pic>
        <p:nvPicPr>
          <p:cNvPr id="4" name="图片 3"/>
          <p:cNvPicPr>
            <a:picLocks noChangeAspect="1"/>
          </p:cNvPicPr>
          <p:nvPr/>
        </p:nvPicPr>
        <p:blipFill>
          <a:blip r:embed="rId2"/>
          <a:stretch>
            <a:fillRect/>
          </a:stretch>
        </p:blipFill>
        <p:spPr>
          <a:xfrm>
            <a:off x="5035169" y="1257300"/>
            <a:ext cx="6638925" cy="4314825"/>
          </a:xfrm>
          <a:prstGeom prst="rect">
            <a:avLst/>
          </a:prstGeom>
        </p:spPr>
      </p:pic>
    </p:spTree>
    <p:extLst>
      <p:ext uri="{BB962C8B-B14F-4D97-AF65-F5344CB8AC3E}">
        <p14:creationId xmlns:p14="http://schemas.microsoft.com/office/powerpoint/2010/main" val="3238712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2800" dirty="0"/>
              <a:t>its performance must be influenced by </a:t>
            </a:r>
            <a:r>
              <a:rPr lang="en-US" altLang="zh-CN" sz="2800" dirty="0" smtClean="0"/>
              <a:t>the </a:t>
            </a:r>
            <a:r>
              <a:rPr lang="en-US" altLang="zh-CN" sz="2800" dirty="0"/>
              <a:t>total number of wireless nodes in the networks </a:t>
            </a:r>
            <a:br>
              <a:rPr lang="en-US" altLang="zh-CN" sz="2800" dirty="0"/>
            </a:br>
            <a:endParaRPr lang="zh-CN" altLang="en-US" sz="2800" dirty="0"/>
          </a:p>
        </p:txBody>
      </p:sp>
      <p:sp>
        <p:nvSpPr>
          <p:cNvPr id="6" name="内容占位符 5"/>
          <p:cNvSpPr>
            <a:spLocks noGrp="1"/>
          </p:cNvSpPr>
          <p:nvPr>
            <p:ph idx="1"/>
          </p:nvPr>
        </p:nvSpPr>
        <p:spPr/>
        <p:txBody>
          <a:bodyPr/>
          <a:lstStyle/>
          <a:p>
            <a:endParaRPr lang="zh-CN" altLang="en-US"/>
          </a:p>
        </p:txBody>
      </p:sp>
      <p:pic>
        <p:nvPicPr>
          <p:cNvPr id="7" name="图片 6"/>
          <p:cNvPicPr>
            <a:picLocks noChangeAspect="1"/>
          </p:cNvPicPr>
          <p:nvPr/>
        </p:nvPicPr>
        <p:blipFill>
          <a:blip r:embed="rId3"/>
          <a:stretch>
            <a:fillRect/>
          </a:stretch>
        </p:blipFill>
        <p:spPr>
          <a:xfrm>
            <a:off x="714946" y="1258094"/>
            <a:ext cx="10201275" cy="5486400"/>
          </a:xfrm>
          <a:prstGeom prst="rect">
            <a:avLst/>
          </a:prstGeom>
        </p:spPr>
      </p:pic>
      <p:sp>
        <p:nvSpPr>
          <p:cNvPr id="8" name="矩形 7"/>
          <p:cNvSpPr/>
          <p:nvPr/>
        </p:nvSpPr>
        <p:spPr>
          <a:xfrm>
            <a:off x="4200144" y="1825625"/>
            <a:ext cx="316992" cy="38112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407152" y="1930844"/>
            <a:ext cx="316992" cy="38112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086088" y="1783890"/>
            <a:ext cx="316992" cy="38112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293096" y="1778731"/>
            <a:ext cx="316992" cy="28171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523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t>To reveal the effect of surrounding environment on the recognition accuracy </a:t>
            </a:r>
            <a:endParaRPr lang="zh-CN" altLang="en-US" sz="2400"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975360" y="1300956"/>
            <a:ext cx="9753600" cy="5400675"/>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墨迹 4"/>
              <p14:cNvContentPartPr/>
              <p14:nvPr/>
            </p14:nvContentPartPr>
            <p14:xfrm>
              <a:off x="2362320" y="4817520"/>
              <a:ext cx="2498040" cy="228960"/>
            </p14:xfrm>
          </p:contentPart>
        </mc:Choice>
        <mc:Fallback xmlns="">
          <p:pic>
            <p:nvPicPr>
              <p:cNvPr id="5" name="墨迹 4"/>
              <p:cNvPicPr/>
              <p:nvPr/>
            </p:nvPicPr>
            <p:blipFill>
              <a:blip r:embed="rId5"/>
              <a:stretch>
                <a:fillRect/>
              </a:stretch>
            </p:blipFill>
            <p:spPr>
              <a:xfrm>
                <a:off x="2352960" y="4808160"/>
                <a:ext cx="25167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墨迹 7"/>
              <p14:cNvContentPartPr/>
              <p14:nvPr/>
            </p14:nvContentPartPr>
            <p14:xfrm>
              <a:off x="2810880" y="4698720"/>
              <a:ext cx="6324840" cy="347760"/>
            </p14:xfrm>
          </p:contentPart>
        </mc:Choice>
        <mc:Fallback xmlns="">
          <p:pic>
            <p:nvPicPr>
              <p:cNvPr id="8" name="墨迹 7"/>
              <p:cNvPicPr/>
              <p:nvPr/>
            </p:nvPicPr>
            <p:blipFill>
              <a:blip r:embed="rId7"/>
              <a:stretch>
                <a:fillRect/>
              </a:stretch>
            </p:blipFill>
            <p:spPr>
              <a:xfrm>
                <a:off x="2801520" y="4689360"/>
                <a:ext cx="6343560" cy="366480"/>
              </a:xfrm>
              <a:prstGeom prst="rect">
                <a:avLst/>
              </a:prstGeom>
            </p:spPr>
          </p:pic>
        </mc:Fallback>
      </mc:AlternateContent>
    </p:spTree>
    <p:extLst>
      <p:ext uri="{BB962C8B-B14F-4D97-AF65-F5344CB8AC3E}">
        <p14:creationId xmlns:p14="http://schemas.microsoft.com/office/powerpoint/2010/main" val="2587730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t>evaluate the probability of mistakenly </a:t>
            </a:r>
            <a:r>
              <a:rPr lang="en-US" altLang="zh-CN" sz="2400" dirty="0" smtClean="0"/>
              <a:t>recognizing one </a:t>
            </a:r>
            <a:r>
              <a:rPr lang="en-US" altLang="zh-CN" sz="2400" dirty="0"/>
              <a:t>state to another. </a:t>
            </a:r>
            <a:r>
              <a:rPr lang="en-US" altLang="zh-CN" sz="2400" dirty="0" smtClean="0"/>
              <a:t>(</a:t>
            </a:r>
            <a:r>
              <a:rPr lang="en-US" altLang="zh-CN" sz="2400" dirty="0"/>
              <a:t>consider only the activity and gesture </a:t>
            </a:r>
            <a:r>
              <a:rPr lang="en-US" altLang="zh-CN" sz="2400" dirty="0" smtClean="0"/>
              <a:t>recognition)</a:t>
            </a:r>
            <a:endParaRPr lang="zh-CN" altLang="en-US" sz="2400"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1219200" y="1505744"/>
            <a:ext cx="9753600" cy="4991100"/>
          </a:xfrm>
          <a:prstGeom prst="rect">
            <a:avLst/>
          </a:prstGeom>
        </p:spPr>
      </p:pic>
    </p:spTree>
    <p:extLst>
      <p:ext uri="{BB962C8B-B14F-4D97-AF65-F5344CB8AC3E}">
        <p14:creationId xmlns:p14="http://schemas.microsoft.com/office/powerpoint/2010/main" val="30347488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Prospect and future work</a:t>
            </a:r>
            <a:endParaRPr lang="zh-CN" altLang="en-US" dirty="0"/>
          </a:p>
        </p:txBody>
      </p:sp>
      <p:sp>
        <p:nvSpPr>
          <p:cNvPr id="3" name="内容占位符 2"/>
          <p:cNvSpPr>
            <a:spLocks noGrp="1"/>
          </p:cNvSpPr>
          <p:nvPr>
            <p:ph idx="1"/>
          </p:nvPr>
        </p:nvSpPr>
        <p:spPr/>
        <p:txBody>
          <a:bodyPr/>
          <a:lstStyle/>
          <a:p>
            <a:r>
              <a:rPr lang="zh-CN" altLang="en-US" dirty="0"/>
              <a:t>相信在不久的将来，这些技术将最终将传统的无线网络转变为能够感知部署区域内目标的位置、活动和姿态的定位和活动感知智能网络</a:t>
            </a:r>
            <a:r>
              <a:rPr lang="zh-CN" altLang="en-US" dirty="0" smtClean="0"/>
              <a:t>。</a:t>
            </a:r>
            <a:endParaRPr lang="en-US" altLang="zh-CN" dirty="0" smtClean="0"/>
          </a:p>
          <a:p>
            <a:r>
              <a:rPr lang="zh-CN" altLang="en-US" dirty="0"/>
              <a:t>目前仍有许多问题需要解决</a:t>
            </a:r>
            <a:r>
              <a:rPr lang="zh-CN" altLang="en-US" dirty="0" smtClean="0"/>
              <a:t>，例如：怎样同时</a:t>
            </a:r>
            <a:r>
              <a:rPr lang="zh-CN" altLang="en-US" dirty="0"/>
              <a:t>实现多目标定位、活动识别、手势识别，以及如何进一步提高系统的精度等，我们将在今后的工作中尝试解决这些问题。</a:t>
            </a:r>
          </a:p>
        </p:txBody>
      </p:sp>
    </p:spTree>
    <p:extLst>
      <p:ext uri="{BB962C8B-B14F-4D97-AF65-F5344CB8AC3E}">
        <p14:creationId xmlns:p14="http://schemas.microsoft.com/office/powerpoint/2010/main" val="1039298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DFLAR</a:t>
            </a:r>
            <a:endParaRPr lang="zh-CN" altLang="en-US" dirty="0"/>
          </a:p>
        </p:txBody>
      </p:sp>
      <p:sp>
        <p:nvSpPr>
          <p:cNvPr id="3" name="内容占位符 2"/>
          <p:cNvSpPr>
            <a:spLocks noGrp="1"/>
          </p:cNvSpPr>
          <p:nvPr>
            <p:ph idx="1"/>
          </p:nvPr>
        </p:nvSpPr>
        <p:spPr/>
        <p:txBody>
          <a:bodyPr/>
          <a:lstStyle/>
          <a:p>
            <a:r>
              <a:rPr lang="en-US" altLang="zh-CN" dirty="0"/>
              <a:t>Device-free wireless localization and activity </a:t>
            </a:r>
            <a:r>
              <a:rPr lang="en-US" altLang="zh-CN" dirty="0" smtClean="0"/>
              <a:t>recognition</a:t>
            </a:r>
          </a:p>
          <a:p>
            <a:r>
              <a:rPr lang="en-US" altLang="zh-CN" dirty="0" smtClean="0"/>
              <a:t>A </a:t>
            </a:r>
            <a:r>
              <a:rPr lang="en-US" altLang="zh-CN" dirty="0"/>
              <a:t>new technique, which could estimate the location and activity of a target by analyzing its shadowing </a:t>
            </a:r>
            <a:r>
              <a:rPr lang="en-US" altLang="zh-CN" dirty="0" smtClean="0"/>
              <a:t>effect on </a:t>
            </a:r>
            <a:r>
              <a:rPr lang="en-US" altLang="zh-CN" dirty="0"/>
              <a:t>surrounding wireless </a:t>
            </a:r>
            <a:r>
              <a:rPr lang="en-US" altLang="zh-CN" dirty="0" smtClean="0"/>
              <a:t>links.</a:t>
            </a:r>
          </a:p>
          <a:p>
            <a:r>
              <a:rPr lang="en-US" altLang="zh-CN" dirty="0" smtClean="0"/>
              <a:t>This </a:t>
            </a:r>
            <a:r>
              <a:rPr lang="en-US" altLang="zh-CN" dirty="0"/>
              <a:t>technique neither requires </a:t>
            </a:r>
            <a:r>
              <a:rPr lang="en-US" altLang="zh-CN" dirty="0" smtClean="0"/>
              <a:t>the target </a:t>
            </a:r>
            <a:r>
              <a:rPr lang="en-US" altLang="zh-CN" dirty="0"/>
              <a:t>to be equipped with any device nor involves privacy concerns, which makes it an attractive and promising technique </a:t>
            </a:r>
            <a:r>
              <a:rPr lang="en-US" altLang="zh-CN" dirty="0" smtClean="0"/>
              <a:t>for many </a:t>
            </a:r>
            <a:r>
              <a:rPr lang="en-US" altLang="zh-CN" dirty="0"/>
              <a:t>emerging smart applications. </a:t>
            </a:r>
            <a:endParaRPr lang="zh-CN" altLang="en-US" dirty="0"/>
          </a:p>
        </p:txBody>
      </p:sp>
    </p:spTree>
    <p:extLst>
      <p:ext uri="{BB962C8B-B14F-4D97-AF65-F5344CB8AC3E}">
        <p14:creationId xmlns:p14="http://schemas.microsoft.com/office/powerpoint/2010/main" val="256786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a:t>
            </a:r>
            <a:endParaRPr lang="zh-CN" altLang="en-US" dirty="0"/>
          </a:p>
        </p:txBody>
      </p:sp>
      <p:sp>
        <p:nvSpPr>
          <p:cNvPr id="3" name="内容占位符 2"/>
          <p:cNvSpPr>
            <a:spLocks noGrp="1"/>
          </p:cNvSpPr>
          <p:nvPr>
            <p:ph idx="1"/>
          </p:nvPr>
        </p:nvSpPr>
        <p:spPr/>
        <p:txBody>
          <a:bodyPr/>
          <a:lstStyle/>
          <a:p>
            <a:r>
              <a:rPr lang="en-US" altLang="zh-CN" dirty="0"/>
              <a:t>Existing work generally </a:t>
            </a:r>
            <a:r>
              <a:rPr lang="en-US" altLang="zh-CN" dirty="0">
                <a:solidFill>
                  <a:srgbClr val="FF0000"/>
                </a:solidFill>
              </a:rPr>
              <a:t>utilizes statistical features </a:t>
            </a:r>
            <a:r>
              <a:rPr lang="en-US" altLang="zh-CN" dirty="0"/>
              <a:t>extracted </a:t>
            </a:r>
            <a:r>
              <a:rPr lang="en-US" altLang="zh-CN" dirty="0" smtClean="0"/>
              <a:t>from wireless </a:t>
            </a:r>
            <a:r>
              <a:rPr lang="en-US" altLang="zh-CN" dirty="0"/>
              <a:t>signals, such as mean and variance in the </a:t>
            </a:r>
            <a:r>
              <a:rPr lang="en-US" altLang="zh-CN" dirty="0">
                <a:solidFill>
                  <a:srgbClr val="FF0000"/>
                </a:solidFill>
              </a:rPr>
              <a:t>time domain </a:t>
            </a:r>
            <a:r>
              <a:rPr lang="en-US" altLang="zh-CN" dirty="0" smtClean="0"/>
              <a:t>and energy </a:t>
            </a:r>
            <a:r>
              <a:rPr lang="en-US" altLang="zh-CN" dirty="0"/>
              <a:t>as well as entropy in the </a:t>
            </a:r>
            <a:r>
              <a:rPr lang="en-US" altLang="zh-CN" dirty="0">
                <a:solidFill>
                  <a:srgbClr val="FF0000"/>
                </a:solidFill>
              </a:rPr>
              <a:t>frequency domain</a:t>
            </a:r>
            <a:r>
              <a:rPr lang="en-US" altLang="zh-CN" dirty="0"/>
              <a:t>, to </a:t>
            </a:r>
            <a:r>
              <a:rPr lang="en-US" altLang="zh-CN" dirty="0" smtClean="0"/>
              <a:t>characterize the </a:t>
            </a:r>
            <a:r>
              <a:rPr lang="en-US" altLang="zh-CN" dirty="0"/>
              <a:t>influence of the target. </a:t>
            </a:r>
            <a:endParaRPr lang="en-US" altLang="zh-CN" dirty="0" smtClean="0"/>
          </a:p>
          <a:p>
            <a:r>
              <a:rPr lang="en-US" altLang="zh-CN" dirty="0" smtClean="0"/>
              <a:t>However</a:t>
            </a:r>
            <a:r>
              <a:rPr lang="en-US" altLang="zh-CN" dirty="0"/>
              <a:t>, a feature suitable for distinguishing some activities or gestures may perform poorly when </a:t>
            </a:r>
            <a:r>
              <a:rPr lang="en-US" altLang="zh-CN" dirty="0" smtClean="0"/>
              <a:t>it is </a:t>
            </a:r>
            <a:r>
              <a:rPr lang="en-US" altLang="zh-CN" dirty="0"/>
              <a:t>used to recognize other </a:t>
            </a:r>
            <a:r>
              <a:rPr lang="en-US" altLang="zh-CN" dirty="0" smtClean="0"/>
              <a:t>activities </a:t>
            </a:r>
            <a:r>
              <a:rPr lang="en-US" altLang="zh-CN" dirty="0"/>
              <a:t>or gestures. </a:t>
            </a:r>
            <a:endParaRPr lang="en-US" altLang="zh-CN" dirty="0" smtClean="0"/>
          </a:p>
          <a:p>
            <a:r>
              <a:rPr lang="en-US" altLang="zh-CN" dirty="0" smtClean="0"/>
              <a:t>One has to </a:t>
            </a:r>
            <a:r>
              <a:rPr lang="en-US" altLang="zh-CN" dirty="0"/>
              <a:t>manually design handcraft features for a </a:t>
            </a:r>
            <a:r>
              <a:rPr lang="en-US" altLang="zh-CN" dirty="0" smtClean="0"/>
              <a:t>specific application</a:t>
            </a:r>
            <a:r>
              <a:rPr lang="en-US" altLang="zh-CN" dirty="0"/>
              <a:t>.</a:t>
            </a:r>
            <a:endParaRPr lang="zh-CN" altLang="en-US" dirty="0"/>
          </a:p>
        </p:txBody>
      </p:sp>
    </p:spTree>
    <p:extLst>
      <p:ext uri="{BB962C8B-B14F-4D97-AF65-F5344CB8AC3E}">
        <p14:creationId xmlns:p14="http://schemas.microsoft.com/office/powerpoint/2010/main" val="2300172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a:t>
            </a:r>
            <a:endParaRPr lang="zh-CN" altLang="en-US" dirty="0"/>
          </a:p>
        </p:txBody>
      </p:sp>
      <p:sp>
        <p:nvSpPr>
          <p:cNvPr id="3" name="内容占位符 2"/>
          <p:cNvSpPr>
            <a:spLocks noGrp="1"/>
          </p:cNvSpPr>
          <p:nvPr>
            <p:ph idx="1"/>
          </p:nvPr>
        </p:nvSpPr>
        <p:spPr/>
        <p:txBody>
          <a:bodyPr/>
          <a:lstStyle/>
          <a:p>
            <a:r>
              <a:rPr lang="en-US" altLang="zh-CN" dirty="0"/>
              <a:t>Specifically, we design a </a:t>
            </a:r>
            <a:r>
              <a:rPr lang="en-US" altLang="zh-CN" dirty="0">
                <a:solidFill>
                  <a:srgbClr val="FF0000"/>
                </a:solidFill>
              </a:rPr>
              <a:t>sparse </a:t>
            </a:r>
            <a:r>
              <a:rPr lang="en-US" altLang="zh-CN" dirty="0" err="1">
                <a:solidFill>
                  <a:srgbClr val="FF0000"/>
                </a:solidFill>
              </a:rPr>
              <a:t>autoencoder</a:t>
            </a:r>
            <a:r>
              <a:rPr lang="en-US" altLang="zh-CN" dirty="0">
                <a:solidFill>
                  <a:srgbClr val="FF0000"/>
                </a:solidFill>
              </a:rPr>
              <a:t> network </a:t>
            </a:r>
            <a:r>
              <a:rPr lang="en-US" altLang="zh-CN" dirty="0"/>
              <a:t>to automatically learn discriminative </a:t>
            </a:r>
            <a:r>
              <a:rPr lang="en-US" altLang="zh-CN" dirty="0" smtClean="0"/>
              <a:t>features from </a:t>
            </a:r>
            <a:r>
              <a:rPr lang="en-US" altLang="zh-CN" dirty="0"/>
              <a:t>the wireless signals and merge the learned features into </a:t>
            </a:r>
            <a:r>
              <a:rPr lang="en-US" altLang="zh-CN" dirty="0" smtClean="0"/>
              <a:t>a </a:t>
            </a:r>
            <a:r>
              <a:rPr lang="en-US" altLang="zh-CN" dirty="0" err="1" smtClean="0">
                <a:solidFill>
                  <a:srgbClr val="FF0000"/>
                </a:solidFill>
              </a:rPr>
              <a:t>softmax</a:t>
            </a:r>
            <a:r>
              <a:rPr lang="en-US" altLang="zh-CN" dirty="0" smtClean="0">
                <a:solidFill>
                  <a:srgbClr val="FF0000"/>
                </a:solidFill>
              </a:rPr>
              <a:t>-regression-based </a:t>
            </a:r>
            <a:r>
              <a:rPr lang="en-US" altLang="zh-CN" dirty="0">
                <a:solidFill>
                  <a:srgbClr val="FF0000"/>
                </a:solidFill>
              </a:rPr>
              <a:t>machine learning </a:t>
            </a:r>
            <a:r>
              <a:rPr lang="en-US" altLang="zh-CN" dirty="0"/>
              <a:t>framework to </a:t>
            </a:r>
            <a:r>
              <a:rPr lang="en-US" altLang="zh-CN" dirty="0" smtClean="0"/>
              <a:t>realize location</a:t>
            </a:r>
            <a:r>
              <a:rPr lang="en-US" altLang="zh-CN" dirty="0"/>
              <a:t>, activity, and gesture recognition simultaneously. </a:t>
            </a:r>
            <a:endParaRPr lang="en-US" altLang="zh-CN" dirty="0" smtClean="0"/>
          </a:p>
          <a:p>
            <a:r>
              <a:rPr lang="en-US" altLang="zh-CN" dirty="0" smtClean="0"/>
              <a:t>The DFLAR system </a:t>
            </a:r>
            <a:r>
              <a:rPr lang="en-US" altLang="zh-CN" dirty="0"/>
              <a:t>using the learned features could achieve 0.85 or </a:t>
            </a:r>
            <a:r>
              <a:rPr lang="en-US" altLang="zh-CN" dirty="0" smtClean="0"/>
              <a:t>higher accuracy</a:t>
            </a:r>
            <a:r>
              <a:rPr lang="en-US" altLang="zh-CN" dirty="0"/>
              <a:t>, which is better than the systems utilizing </a:t>
            </a:r>
            <a:r>
              <a:rPr lang="en-US" altLang="zh-CN" dirty="0" smtClean="0"/>
              <a:t>traditional handcraft </a:t>
            </a:r>
            <a:r>
              <a:rPr lang="en-US" altLang="zh-CN" dirty="0"/>
              <a:t>features.</a:t>
            </a:r>
            <a:endParaRPr lang="zh-CN" altLang="en-US" dirty="0"/>
          </a:p>
        </p:txBody>
      </p:sp>
    </p:spTree>
    <p:extLst>
      <p:ext uri="{BB962C8B-B14F-4D97-AF65-F5344CB8AC3E}">
        <p14:creationId xmlns:p14="http://schemas.microsoft.com/office/powerpoint/2010/main" val="3125090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System Architecture</a:t>
            </a:r>
            <a:r>
              <a:rPr lang="en-US" altLang="zh-CN" dirty="0"/>
              <a:t> </a:t>
            </a:r>
            <a:endParaRPr lang="zh-CN" altLang="en-US" dirty="0"/>
          </a:p>
        </p:txBody>
      </p:sp>
      <p:pic>
        <p:nvPicPr>
          <p:cNvPr id="4" name="内容占位符 3"/>
          <p:cNvPicPr>
            <a:picLocks noGrp="1" noChangeAspect="1"/>
          </p:cNvPicPr>
          <p:nvPr>
            <p:ph idx="1"/>
          </p:nvPr>
        </p:nvPicPr>
        <p:blipFill>
          <a:blip r:embed="rId2"/>
          <a:stretch>
            <a:fillRect/>
          </a:stretch>
        </p:blipFill>
        <p:spPr>
          <a:xfrm>
            <a:off x="851965" y="1825625"/>
            <a:ext cx="10488070" cy="4351338"/>
          </a:xfrm>
          <a:prstGeom prst="rect">
            <a:avLst/>
          </a:prstGeom>
        </p:spPr>
      </p:pic>
    </p:spTree>
    <p:extLst>
      <p:ext uri="{BB962C8B-B14F-4D97-AF65-F5344CB8AC3E}">
        <p14:creationId xmlns:p14="http://schemas.microsoft.com/office/powerpoint/2010/main" val="4132155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RSS measurement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the RSS of link </a:t>
                </a:r>
                <a14:m>
                  <m:oMath xmlns:m="http://schemas.openxmlformats.org/officeDocument/2006/math">
                    <m:r>
                      <a:rPr lang="en-US" altLang="zh-CN" i="1" dirty="0" smtClean="0">
                        <a:latin typeface="Cambria Math" panose="02040503050406030204" pitchFamily="18" charset="0"/>
                      </a:rPr>
                      <m:t>𝑘</m:t>
                    </m:r>
                  </m:oMath>
                </a14:m>
                <a:r>
                  <a:rPr lang="en-US" altLang="zh-CN" i="1" dirty="0"/>
                  <a:t> </a:t>
                </a:r>
                <a:r>
                  <a:rPr lang="en-US" altLang="zh-CN" dirty="0"/>
                  <a:t>at time </a:t>
                </a:r>
                <a14:m>
                  <m:oMath xmlns:m="http://schemas.openxmlformats.org/officeDocument/2006/math">
                    <m:r>
                      <a:rPr lang="en-US" altLang="zh-CN" i="1" dirty="0" smtClean="0">
                        <a:latin typeface="Cambria Math" panose="02040503050406030204" pitchFamily="18" charset="0"/>
                      </a:rPr>
                      <m:t>𝑡</m:t>
                    </m:r>
                  </m:oMath>
                </a14:m>
                <a:r>
                  <a:rPr lang="en-US" altLang="zh-CN" i="1" dirty="0"/>
                  <a:t> </a:t>
                </a:r>
                <a:r>
                  <a:rPr lang="en-US" altLang="zh-CN" dirty="0"/>
                  <a:t>is </a:t>
                </a:r>
                <a14:m>
                  <m:oMath xmlns:m="http://schemas.openxmlformats.org/officeDocument/2006/math">
                    <m:sSubSup>
                      <m:sSubSupPr>
                        <m:ctrlPr>
                          <a:rPr lang="en-US" altLang="zh-CN" i="1" dirty="0" smtClean="0">
                            <a:latin typeface="Cambria Math" panose="02040503050406030204" pitchFamily="18" charset="0"/>
                          </a:rPr>
                        </m:ctrlPr>
                      </m:sSubSup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𝑘</m:t>
                        </m:r>
                      </m:sup>
                    </m:sSubSup>
                  </m:oMath>
                </a14:m>
                <a:r>
                  <a:rPr lang="en-US" altLang="zh-CN" i="1" dirty="0"/>
                  <a:t> </a:t>
                </a:r>
                <a:r>
                  <a:rPr lang="en-US" altLang="zh-CN" dirty="0" smtClean="0"/>
                  <a:t>.</a:t>
                </a:r>
              </a:p>
              <a:p>
                <a:r>
                  <a:rPr lang="en-US" altLang="zh-CN" dirty="0"/>
                  <a:t>the </a:t>
                </a:r>
                <a:r>
                  <a:rPr lang="en-US" altLang="zh-CN" dirty="0" smtClean="0"/>
                  <a:t>reference data </a:t>
                </a:r>
                <a:r>
                  <a:rPr lang="en-US" altLang="zh-CN" dirty="0"/>
                  <a:t>obtained without any target within the deployment area </a:t>
                </a:r>
                <a:r>
                  <a:rPr lang="en-US" altLang="zh-CN" dirty="0" smtClean="0"/>
                  <a:t>of the </a:t>
                </a:r>
                <a:r>
                  <a:rPr lang="en-US" altLang="zh-CN" dirty="0"/>
                  <a:t>network is </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𝑅</m:t>
                        </m:r>
                      </m:e>
                      <m:sub>
                        <m:r>
                          <a:rPr lang="en-US" altLang="zh-CN" b="0" i="1" dirty="0" smtClean="0">
                            <a:latin typeface="Cambria Math" panose="02040503050406030204" pitchFamily="18" charset="0"/>
                          </a:rPr>
                          <m:t>0</m:t>
                        </m:r>
                      </m:sub>
                      <m:sup>
                        <m:r>
                          <a:rPr lang="en-US" altLang="zh-CN" i="1" dirty="0">
                            <a:latin typeface="Cambria Math" panose="02040503050406030204" pitchFamily="18" charset="0"/>
                          </a:rPr>
                          <m:t>𝑘</m:t>
                        </m:r>
                      </m:sup>
                    </m:sSubSup>
                  </m:oMath>
                </a14:m>
                <a:r>
                  <a:rPr lang="en-US" altLang="zh-CN" i="1" dirty="0"/>
                  <a:t> </a:t>
                </a:r>
                <a:r>
                  <a:rPr lang="en-US" altLang="zh-CN" dirty="0"/>
                  <a:t>.</a:t>
                </a:r>
              </a:p>
              <a:p>
                <a:r>
                  <a:rPr lang="en-US" altLang="zh-CN" dirty="0"/>
                  <a:t>The variation of the RSS measurement </a:t>
                </a:r>
                <a14:m>
                  <m:oMath xmlns:m="http://schemas.openxmlformats.org/officeDocument/2006/math">
                    <m:r>
                      <m:rPr>
                        <m:sty m:val="p"/>
                      </m:rPr>
                      <a:rPr lang="en-US" altLang="zh-CN" i="0" dirty="0" smtClean="0">
                        <a:latin typeface="Cambria Math" panose="02040503050406030204" pitchFamily="18" charset="0"/>
                      </a:rPr>
                      <m:t>Δ</m:t>
                    </m:r>
                    <m:sSub>
                      <m:sSubPr>
                        <m:ctrlPr>
                          <a:rPr lang="en-US" altLang="zh-CN" b="1" i="1" dirty="0" smtClean="0">
                            <a:latin typeface="Cambria Math" panose="02040503050406030204" pitchFamily="18" charset="0"/>
                          </a:rPr>
                        </m:ctrlPr>
                      </m:sSubPr>
                      <m:e>
                        <m:r>
                          <a:rPr lang="en-US" altLang="zh-CN" b="1" i="1" dirty="0">
                            <a:latin typeface="Cambria Math" panose="02040503050406030204" pitchFamily="18" charset="0"/>
                          </a:rPr>
                          <m:t>𝑹</m:t>
                        </m:r>
                      </m:e>
                      <m:sub>
                        <m:r>
                          <a:rPr lang="en-US" altLang="zh-CN" i="1" dirty="0">
                            <a:latin typeface="Cambria Math" panose="02040503050406030204" pitchFamily="18" charset="0"/>
                          </a:rPr>
                          <m:t>𝑡</m:t>
                        </m:r>
                      </m:sub>
                    </m:sSub>
                  </m:oMath>
                </a14:m>
                <a:r>
                  <a:rPr lang="en-US" altLang="zh-CN" dirty="0" smtClean="0"/>
                  <a:t>.</a:t>
                </a:r>
                <a:r>
                  <a:rPr lang="en-US" altLang="zh-CN" dirty="0"/>
                  <a:t/>
                </a:r>
                <a:br>
                  <a:rPr lang="en-US" altLang="zh-CN" dirty="0"/>
                </a:br>
                <a:r>
                  <a:rPr lang="en-US" altLang="zh-CN" dirty="0"/>
                  <a:t/>
                </a:r>
                <a:br>
                  <a:rPr lang="en-US" altLang="zh-CN"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1961"/>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3420737" y="3979260"/>
            <a:ext cx="5075516" cy="658841"/>
          </a:xfrm>
          <a:prstGeom prst="rect">
            <a:avLst/>
          </a:prstGeom>
        </p:spPr>
      </p:pic>
    </p:spTree>
    <p:extLst>
      <p:ext uri="{BB962C8B-B14F-4D97-AF65-F5344CB8AC3E}">
        <p14:creationId xmlns:p14="http://schemas.microsoft.com/office/powerpoint/2010/main" val="1873459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err="1"/>
              <a:t>Denoise</a:t>
            </a:r>
            <a:r>
              <a:rPr lang="en-US" altLang="zh-CN" i="1" dirty="0"/>
              <a:t> With Wavelet Filter</a:t>
            </a:r>
            <a:r>
              <a:rPr lang="en-US" altLang="zh-CN" dirty="0"/>
              <a:t> </a:t>
            </a:r>
            <a:endParaRPr lang="zh-CN" altLang="en-US" dirty="0"/>
          </a:p>
        </p:txBody>
      </p:sp>
      <p:sp>
        <p:nvSpPr>
          <p:cNvPr id="3" name="内容占位符 2"/>
          <p:cNvSpPr>
            <a:spLocks noGrp="1"/>
          </p:cNvSpPr>
          <p:nvPr>
            <p:ph idx="1"/>
          </p:nvPr>
        </p:nvSpPr>
        <p:spPr/>
        <p:txBody>
          <a:bodyPr/>
          <a:lstStyle/>
          <a:p>
            <a:r>
              <a:rPr lang="en-US" altLang="zh-CN" dirty="0" err="1"/>
              <a:t>daubechies</a:t>
            </a:r>
            <a:r>
              <a:rPr lang="en-US" altLang="zh-CN" dirty="0"/>
              <a:t> wavelet </a:t>
            </a:r>
            <a:r>
              <a:rPr lang="zh-CN" altLang="en-US" dirty="0"/>
              <a:t>多贝西小波</a:t>
            </a:r>
          </a:p>
        </p:txBody>
      </p:sp>
      <p:pic>
        <p:nvPicPr>
          <p:cNvPr id="4" name="图片 3"/>
          <p:cNvPicPr>
            <a:picLocks noChangeAspect="1"/>
          </p:cNvPicPr>
          <p:nvPr/>
        </p:nvPicPr>
        <p:blipFill>
          <a:blip r:embed="rId3"/>
          <a:stretch>
            <a:fillRect/>
          </a:stretch>
        </p:blipFill>
        <p:spPr>
          <a:xfrm>
            <a:off x="5121021" y="2239296"/>
            <a:ext cx="5657850" cy="2952750"/>
          </a:xfrm>
          <a:prstGeom prst="rect">
            <a:avLst/>
          </a:prstGeom>
        </p:spPr>
      </p:pic>
      <p:pic>
        <p:nvPicPr>
          <p:cNvPr id="5" name="图片 4"/>
          <p:cNvPicPr>
            <a:picLocks noChangeAspect="1"/>
          </p:cNvPicPr>
          <p:nvPr/>
        </p:nvPicPr>
        <p:blipFill>
          <a:blip r:embed="rId4"/>
          <a:stretch>
            <a:fillRect/>
          </a:stretch>
        </p:blipFill>
        <p:spPr>
          <a:xfrm>
            <a:off x="5693664" y="5030692"/>
            <a:ext cx="1847850" cy="438150"/>
          </a:xfrm>
          <a:prstGeom prst="rect">
            <a:avLst/>
          </a:prstGeom>
        </p:spPr>
      </p:pic>
      <p:pic>
        <p:nvPicPr>
          <p:cNvPr id="6" name="图片 5"/>
          <p:cNvPicPr>
            <a:picLocks noChangeAspect="1"/>
          </p:cNvPicPr>
          <p:nvPr/>
        </p:nvPicPr>
        <p:blipFill>
          <a:blip r:embed="rId5"/>
          <a:stretch>
            <a:fillRect/>
          </a:stretch>
        </p:blipFill>
        <p:spPr>
          <a:xfrm>
            <a:off x="5236464" y="5755498"/>
            <a:ext cx="4610100" cy="457200"/>
          </a:xfrm>
          <a:prstGeom prst="rect">
            <a:avLst/>
          </a:prstGeom>
        </p:spPr>
      </p:pic>
      <p:sp>
        <p:nvSpPr>
          <p:cNvPr id="7" name="矩形 6"/>
          <p:cNvSpPr/>
          <p:nvPr/>
        </p:nvSpPr>
        <p:spPr>
          <a:xfrm>
            <a:off x="2518410" y="5799432"/>
            <a:ext cx="2584704" cy="369332"/>
          </a:xfrm>
          <a:prstGeom prst="rect">
            <a:avLst/>
          </a:prstGeom>
        </p:spPr>
        <p:txBody>
          <a:bodyPr wrap="square">
            <a:spAutoFit/>
          </a:bodyPr>
          <a:lstStyle/>
          <a:p>
            <a:r>
              <a:rPr lang="en-US" altLang="zh-CN" b="1" dirty="0">
                <a:solidFill>
                  <a:srgbClr val="FF0000"/>
                </a:solidFill>
                <a:latin typeface="Times-Roman"/>
              </a:rPr>
              <a:t>labeled training set</a:t>
            </a:r>
            <a:r>
              <a:rPr lang="en-US" altLang="zh-CN" b="1" dirty="0">
                <a:solidFill>
                  <a:srgbClr val="FF0000"/>
                </a:solidFill>
              </a:rPr>
              <a:t> </a:t>
            </a:r>
            <a:endParaRPr lang="zh-CN" altLang="en-US" b="1" dirty="0">
              <a:solidFill>
                <a:srgbClr val="FF0000"/>
              </a:solidFill>
            </a:endParaRPr>
          </a:p>
        </p:txBody>
      </p:sp>
    </p:spTree>
    <p:extLst>
      <p:ext uri="{BB962C8B-B14F-4D97-AF65-F5344CB8AC3E}">
        <p14:creationId xmlns:p14="http://schemas.microsoft.com/office/powerpoint/2010/main" val="3541891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a:t>稀疏自编码器是</a:t>
            </a:r>
            <a:r>
              <a:rPr lang="zh-CN" altLang="en-US" sz="2400" b="1" dirty="0">
                <a:solidFill>
                  <a:srgbClr val="FF0000"/>
                </a:solidFill>
              </a:rPr>
              <a:t>具有</a:t>
            </a:r>
            <a:r>
              <a:rPr lang="zh-CN" altLang="en-US" sz="2400" b="1" dirty="0" smtClean="0">
                <a:solidFill>
                  <a:srgbClr val="FF0000"/>
                </a:solidFill>
              </a:rPr>
              <a:t>一</a:t>
            </a:r>
            <a:r>
              <a:rPr lang="zh-CN" altLang="en-US" sz="2400" b="1" dirty="0">
                <a:solidFill>
                  <a:srgbClr val="FF0000"/>
                </a:solidFill>
              </a:rPr>
              <a:t>个</a:t>
            </a:r>
            <a:r>
              <a:rPr lang="zh-CN" altLang="en-US" sz="2400" b="1" dirty="0" smtClean="0">
                <a:solidFill>
                  <a:srgbClr val="FF0000"/>
                </a:solidFill>
              </a:rPr>
              <a:t>隐层</a:t>
            </a:r>
            <a:r>
              <a:rPr lang="zh-CN" altLang="en-US" sz="2400" b="1" dirty="0">
                <a:solidFill>
                  <a:srgbClr val="FF0000"/>
                </a:solidFill>
              </a:rPr>
              <a:t>的神经网络</a:t>
            </a:r>
            <a:r>
              <a:rPr lang="zh-CN" altLang="en-US" sz="2400" dirty="0"/>
              <a:t>，其思路是</a:t>
            </a:r>
            <a:r>
              <a:rPr lang="zh-CN" altLang="en-US" sz="2400" b="1" dirty="0">
                <a:solidFill>
                  <a:srgbClr val="FF0000"/>
                </a:solidFill>
              </a:rPr>
              <a:t>让输出等于输入</a:t>
            </a:r>
          </a:p>
        </p:txBody>
      </p:sp>
      <p:sp>
        <p:nvSpPr>
          <p:cNvPr id="3" name="内容占位符 2"/>
          <p:cNvSpPr>
            <a:spLocks noGrp="1"/>
          </p:cNvSpPr>
          <p:nvPr>
            <p:ph idx="1"/>
          </p:nvPr>
        </p:nvSpPr>
        <p:spPr/>
        <p:txBody>
          <a:bodyPr/>
          <a:lstStyle/>
          <a:p>
            <a:endParaRPr lang="zh-CN" altLang="en-US" dirty="0"/>
          </a:p>
        </p:txBody>
      </p:sp>
      <p:pic>
        <p:nvPicPr>
          <p:cNvPr id="6" name="图片 5"/>
          <p:cNvPicPr>
            <a:picLocks noChangeAspect="1"/>
          </p:cNvPicPr>
          <p:nvPr/>
        </p:nvPicPr>
        <p:blipFill>
          <a:blip r:embed="rId3"/>
          <a:stretch>
            <a:fillRect/>
          </a:stretch>
        </p:blipFill>
        <p:spPr>
          <a:xfrm>
            <a:off x="3438525" y="1505548"/>
            <a:ext cx="7984807" cy="4991492"/>
          </a:xfrm>
          <a:prstGeom prst="rect">
            <a:avLst/>
          </a:prstGeom>
        </p:spPr>
      </p:pic>
      <p:pic>
        <p:nvPicPr>
          <p:cNvPr id="7" name="图片 6"/>
          <p:cNvPicPr>
            <a:picLocks noChangeAspect="1"/>
          </p:cNvPicPr>
          <p:nvPr/>
        </p:nvPicPr>
        <p:blipFill>
          <a:blip r:embed="rId4"/>
          <a:stretch>
            <a:fillRect/>
          </a:stretch>
        </p:blipFill>
        <p:spPr>
          <a:xfrm>
            <a:off x="659272" y="4498779"/>
            <a:ext cx="2600325" cy="762000"/>
          </a:xfrm>
          <a:prstGeom prst="rect">
            <a:avLst/>
          </a:prstGeom>
          <a:ln w="15875" cmpd="dbl">
            <a:solidFill>
              <a:srgbClr val="7030A0"/>
            </a:solidFill>
          </a:ln>
        </p:spPr>
      </p:pic>
    </p:spTree>
    <p:extLst>
      <p:ext uri="{BB962C8B-B14F-4D97-AF65-F5344CB8AC3E}">
        <p14:creationId xmlns:p14="http://schemas.microsoft.com/office/powerpoint/2010/main" val="486765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1056</TotalTime>
  <Words>1931</Words>
  <Application>Microsoft Office PowerPoint</Application>
  <PresentationFormat>宽屏</PresentationFormat>
  <Paragraphs>109</Paragraphs>
  <Slides>28</Slides>
  <Notes>8</Notes>
  <HiddenSlides>3</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Times-Roman</vt:lpstr>
      <vt:lpstr>黑体</vt:lpstr>
      <vt:lpstr>宋体</vt:lpstr>
      <vt:lpstr>微软雅黑 Light</vt:lpstr>
      <vt:lpstr>Arial</vt:lpstr>
      <vt:lpstr>Calibri</vt:lpstr>
      <vt:lpstr>Calibri Light</vt:lpstr>
      <vt:lpstr>Cambria Math</vt:lpstr>
      <vt:lpstr>Office 主题</vt:lpstr>
      <vt:lpstr>Device-Free Wireless Localization and Activity Recognition: A Deep Learning Approach</vt:lpstr>
      <vt:lpstr>思路</vt:lpstr>
      <vt:lpstr>DFLAR</vt:lpstr>
      <vt:lpstr>problem</vt:lpstr>
      <vt:lpstr>work</vt:lpstr>
      <vt:lpstr>System Architecture </vt:lpstr>
      <vt:lpstr>RSS measurement </vt:lpstr>
      <vt:lpstr>Denoise With Wavelet Filter </vt:lpstr>
      <vt:lpstr>稀疏自编码器是具有一个隐层的神经网络，其思路是让输出等于输入</vt:lpstr>
      <vt:lpstr>PowerPoint 演示文稿</vt:lpstr>
      <vt:lpstr>PowerPoint 演示文稿</vt:lpstr>
      <vt:lpstr>加上稀疏性约束</vt:lpstr>
      <vt:lpstr>Softmax-Regression-Based Classification </vt:lpstr>
      <vt:lpstr>scheme</vt:lpstr>
      <vt:lpstr>EXPERIMENTAL EVALUATION   (a) laboratory                       (b) apartment  </vt:lpstr>
      <vt:lpstr>details</vt:lpstr>
      <vt:lpstr>laboratory</vt:lpstr>
      <vt:lpstr>apartment</vt:lpstr>
      <vt:lpstr> default parameters</vt:lpstr>
      <vt:lpstr>time</vt:lpstr>
      <vt:lpstr>Performance Comparison </vt:lpstr>
      <vt:lpstr>PowerPoint 演示文稿</vt:lpstr>
      <vt:lpstr>Performance Analysis </vt:lpstr>
      <vt:lpstr>PowerPoint 演示文稿</vt:lpstr>
      <vt:lpstr>its performance must be influenced by the total number of wireless nodes in the networks  </vt:lpstr>
      <vt:lpstr>To reveal the effect of surrounding environment on the recognition accuracy </vt:lpstr>
      <vt:lpstr>evaluate the probability of mistakenly recognizing one state to another. (consider only the activity and gesture recognition)</vt:lpstr>
      <vt:lpstr>Prospect and 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Device-Free Wireless Localization and Activity Recognition: A Deep Learning Approach</dc:title>
  <dc:creator>yash cao</dc:creator>
  <cp:lastModifiedBy>yash cao</cp:lastModifiedBy>
  <cp:revision>58</cp:revision>
  <dcterms:created xsi:type="dcterms:W3CDTF">2018-03-28T12:56:32Z</dcterms:created>
  <dcterms:modified xsi:type="dcterms:W3CDTF">2018-04-10T08:22:11Z</dcterms:modified>
</cp:coreProperties>
</file>