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1089984" r:id="rId3"/>
    <p:sldId id="11089981" r:id="rId4"/>
    <p:sldId id="11089997" r:id="rId5"/>
    <p:sldId id="4323" r:id="rId6"/>
    <p:sldId id="11089987" r:id="rId7"/>
    <p:sldId id="11089985" r:id="rId8"/>
    <p:sldId id="11090016" r:id="rId9"/>
    <p:sldId id="11090017" r:id="rId10"/>
    <p:sldId id="11090000" r:id="rId11"/>
    <p:sldId id="11090015" r:id="rId12"/>
    <p:sldId id="11089968" r:id="rId13"/>
    <p:sldId id="11089999" r:id="rId14"/>
    <p:sldId id="1109001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p:scale>
          <a:sx n="50" d="100"/>
          <a:sy n="50" d="100"/>
        </p:scale>
        <p:origin x="748" y="412"/>
      </p:cViewPr>
      <p:guideLst/>
    </p:cSldViewPr>
  </p:slideViewPr>
  <p:notesTextViewPr>
    <p:cViewPr>
      <p:scale>
        <a:sx n="1" d="1"/>
        <a:sy n="1" d="1"/>
      </p:scale>
      <p:origin x="0" y="0"/>
    </p:cViewPr>
  </p:notesTextViewPr>
  <p:sorterViewPr>
    <p:cViewPr>
      <p:scale>
        <a:sx n="52" d="100"/>
        <a:sy n="52" d="100"/>
      </p:scale>
      <p:origin x="0" y="-5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1BE8E0B-D808-42A4-BD00-5770B2D47F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D7AE8-9822-483E-B41A-DF5288817F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E8E0B-D808-42A4-BD00-5770B2D47F5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D7AE8-9822-483E-B41A-DF5288817F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85335" y="-1219198"/>
            <a:ext cx="3962395" cy="3962395"/>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 name="直接连接符 4"/>
          <p:cNvCxnSpPr/>
          <p:nvPr/>
        </p:nvCxnSpPr>
        <p:spPr>
          <a:xfrm>
            <a:off x="338668" y="812799"/>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78934" y="338666"/>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flipH="1">
            <a:off x="10594927" y="5324198"/>
            <a:ext cx="2472266" cy="24722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flipH="1" flipV="1">
            <a:off x="8853074" y="6124518"/>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1509320" y="1756611"/>
            <a:ext cx="0" cy="4842041"/>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68416" y="2239152"/>
            <a:ext cx="6455169" cy="922020"/>
          </a:xfrm>
          <a:prstGeom prst="rect">
            <a:avLst/>
          </a:prstGeom>
          <a:noFill/>
        </p:spPr>
        <p:txBody>
          <a:bodyPr wrap="square" rtlCol="0">
            <a:spAutoFit/>
          </a:bodyPr>
          <a:lstStyle/>
          <a:p>
            <a:pPr algn="dist"/>
            <a:r>
              <a:rPr lang="zh-CN" altLang="en-US" sz="5400" b="1" dirty="0">
                <a:solidFill>
                  <a:schemeClr val="tx1">
                    <a:lumMod val="75000"/>
                    <a:lumOff val="25000"/>
                  </a:schemeClr>
                </a:solidFill>
                <a:cs typeface="+mn-ea"/>
                <a:sym typeface="+mn-lt"/>
              </a:rPr>
              <a:t>前端混编技术</a:t>
            </a:r>
            <a:r>
              <a:rPr lang="zh-CN" altLang="en-US" sz="5400" b="1" dirty="0">
                <a:solidFill>
                  <a:schemeClr val="tx1">
                    <a:lumMod val="75000"/>
                    <a:lumOff val="25000"/>
                  </a:schemeClr>
                </a:solidFill>
                <a:cs typeface="+mn-ea"/>
                <a:sym typeface="+mn-lt"/>
              </a:rPr>
              <a:t>分享</a:t>
            </a:r>
            <a:endParaRPr lang="zh-CN" altLang="en-US" sz="5400" b="1" dirty="0">
              <a:solidFill>
                <a:schemeClr val="tx1">
                  <a:lumMod val="75000"/>
                  <a:lumOff val="25000"/>
                </a:schemeClr>
              </a:solidFill>
              <a:cs typeface="+mn-ea"/>
              <a:sym typeface="+mn-lt"/>
            </a:endParaRPr>
          </a:p>
        </p:txBody>
      </p:sp>
      <p:sp>
        <p:nvSpPr>
          <p:cNvPr id="27" name="矩形: 圆角 26"/>
          <p:cNvSpPr/>
          <p:nvPr/>
        </p:nvSpPr>
        <p:spPr>
          <a:xfrm>
            <a:off x="4596765" y="4932045"/>
            <a:ext cx="2326640" cy="3924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分享者：莫培</a:t>
            </a:r>
            <a:r>
              <a:rPr lang="zh-CN" altLang="en-US" sz="2000" b="1" dirty="0">
                <a:cs typeface="+mn-ea"/>
                <a:sym typeface="+mn-lt"/>
              </a:rPr>
              <a:t>基</a:t>
            </a:r>
            <a:endParaRPr lang="zh-CN" altLang="en-US" sz="2000" b="1" dirty="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46600" y="3199765"/>
            <a:ext cx="566801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38405" y="2555866"/>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cs typeface="+mn-ea"/>
                <a:sym typeface="+mn-lt"/>
              </a:rPr>
              <a:t>3</a:t>
            </a:r>
            <a:endParaRPr lang="en-US" altLang="zh-CN" sz="7200" b="1" dirty="0">
              <a:cs typeface="+mn-ea"/>
              <a:sym typeface="+mn-lt"/>
            </a:endParaRPr>
          </a:p>
        </p:txBody>
      </p:sp>
      <p:sp>
        <p:nvSpPr>
          <p:cNvPr id="13" name="文本框 12"/>
          <p:cNvSpPr txBox="1"/>
          <p:nvPr/>
        </p:nvSpPr>
        <p:spPr>
          <a:xfrm>
            <a:off x="4844789" y="2173025"/>
            <a:ext cx="4245339" cy="829945"/>
          </a:xfrm>
          <a:prstGeom prst="rect">
            <a:avLst/>
          </a:prstGeom>
          <a:noFill/>
        </p:spPr>
        <p:txBody>
          <a:bodyPr wrap="square" rtlCol="0">
            <a:spAutoFit/>
          </a:bodyPr>
          <a:lstStyle/>
          <a:p>
            <a:pPr algn="l"/>
            <a:r>
              <a:rPr lang="zh-CN" altLang="en-US" sz="4800" b="1" dirty="0">
                <a:solidFill>
                  <a:schemeClr val="tx1">
                    <a:lumMod val="75000"/>
                    <a:lumOff val="25000"/>
                  </a:schemeClr>
                </a:solidFill>
                <a:cs typeface="+mn-ea"/>
                <a:sym typeface="+mn-lt"/>
              </a:rPr>
              <a:t>应用</a:t>
            </a:r>
            <a:endParaRPr lang="zh-CN" altLang="en-US" sz="4800" b="1" dirty="0">
              <a:solidFill>
                <a:schemeClr val="tx1">
                  <a:lumMod val="75000"/>
                  <a:lumOff val="25000"/>
                </a:schemeClr>
              </a:solidFill>
              <a:cs typeface="+mn-ea"/>
              <a:sym typeface="+mn-lt"/>
            </a:endParaRPr>
          </a:p>
        </p:txBody>
      </p:sp>
      <p:sp>
        <p:nvSpPr>
          <p:cNvPr id="17" name="矩形 16"/>
          <p:cNvSpPr/>
          <p:nvPr/>
        </p:nvSpPr>
        <p:spPr>
          <a:xfrm>
            <a:off x="4638675" y="3393440"/>
            <a:ext cx="4907915" cy="175323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solidFill>
                  <a:schemeClr val="tx1">
                    <a:lumMod val="75000"/>
                    <a:lumOff val="25000"/>
                  </a:schemeClr>
                </a:solidFill>
                <a:cs typeface="+mn-ea"/>
                <a:sym typeface="+mn-lt"/>
              </a:rPr>
              <a:t>前端混编技术目前活跃在公司前端的技术侧各个项目中。</a:t>
            </a:r>
            <a:endParaRPr lang="zh-CN" altLang="en-US" dirty="0">
              <a:solidFill>
                <a:schemeClr val="tx1">
                  <a:lumMod val="75000"/>
                  <a:lumOff val="25000"/>
                </a:schemeClr>
              </a:solidFill>
              <a:cs typeface="+mn-ea"/>
              <a:sym typeface="+mn-lt"/>
            </a:endParaRPr>
          </a:p>
          <a:p>
            <a:pPr algn="l">
              <a:lnSpc>
                <a:spcPct val="150000"/>
              </a:lnSpc>
            </a:pPr>
            <a:r>
              <a:rPr lang="zh-CN" altLang="en-US" dirty="0">
                <a:solidFill>
                  <a:schemeClr val="tx1">
                    <a:lumMod val="75000"/>
                    <a:lumOff val="25000"/>
                  </a:schemeClr>
                </a:solidFill>
                <a:cs typeface="+mn-ea"/>
                <a:sym typeface="+mn-lt"/>
              </a:rPr>
              <a:t>国内的：去水印、</a:t>
            </a:r>
            <a:r>
              <a:rPr lang="en-US" altLang="zh-CN" dirty="0">
                <a:solidFill>
                  <a:schemeClr val="tx1">
                    <a:lumMod val="75000"/>
                    <a:lumOff val="25000"/>
                  </a:schemeClr>
                </a:solidFill>
                <a:cs typeface="+mn-ea"/>
                <a:sym typeface="+mn-lt"/>
              </a:rPr>
              <a:t>pdf</a:t>
            </a:r>
            <a:r>
              <a:rPr lang="zh-CN" altLang="en-US" dirty="0">
                <a:solidFill>
                  <a:schemeClr val="tx1">
                    <a:lumMod val="75000"/>
                    <a:lumOff val="25000"/>
                  </a:schemeClr>
                </a:solidFill>
                <a:cs typeface="+mn-ea"/>
                <a:sym typeface="+mn-lt"/>
              </a:rPr>
              <a:t>、</a:t>
            </a:r>
            <a:r>
              <a:rPr lang="en-US" altLang="zh-CN" dirty="0">
                <a:solidFill>
                  <a:schemeClr val="tx1">
                    <a:lumMod val="75000"/>
                    <a:lumOff val="25000"/>
                  </a:schemeClr>
                </a:solidFill>
                <a:cs typeface="+mn-ea"/>
                <a:sym typeface="+mn-lt"/>
              </a:rPr>
              <a:t>pc</a:t>
            </a:r>
            <a:r>
              <a:rPr lang="zh-CN" altLang="en-US" dirty="0">
                <a:solidFill>
                  <a:schemeClr val="tx1">
                    <a:lumMod val="75000"/>
                    <a:lumOff val="25000"/>
                  </a:schemeClr>
                </a:solidFill>
                <a:cs typeface="+mn-ea"/>
                <a:sym typeface="+mn-lt"/>
              </a:rPr>
              <a:t>录屏、</a:t>
            </a:r>
            <a:r>
              <a:rPr lang="en-US" altLang="zh-CN" dirty="0">
                <a:solidFill>
                  <a:schemeClr val="tx1">
                    <a:lumMod val="75000"/>
                    <a:lumOff val="25000"/>
                  </a:schemeClr>
                </a:solidFill>
                <a:cs typeface="+mn-ea"/>
                <a:sym typeface="+mn-lt"/>
              </a:rPr>
              <a:t>chatGPT</a:t>
            </a:r>
            <a:r>
              <a:rPr lang="zh-CN" altLang="en-US" dirty="0">
                <a:solidFill>
                  <a:schemeClr val="tx1">
                    <a:lumMod val="75000"/>
                    <a:lumOff val="25000"/>
                  </a:schemeClr>
                </a:solidFill>
                <a:cs typeface="+mn-ea"/>
                <a:sym typeface="+mn-lt"/>
              </a:rPr>
              <a:t>等。</a:t>
            </a:r>
            <a:endParaRPr lang="zh-CN" altLang="en-US" dirty="0">
              <a:solidFill>
                <a:schemeClr val="tx1">
                  <a:lumMod val="75000"/>
                  <a:lumOff val="25000"/>
                </a:schemeClr>
              </a:solidFill>
              <a:cs typeface="+mn-ea"/>
              <a:sym typeface="+mn-lt"/>
            </a:endParaRPr>
          </a:p>
          <a:p>
            <a:pPr algn="l">
              <a:lnSpc>
                <a:spcPct val="150000"/>
              </a:lnSpc>
            </a:pPr>
            <a:r>
              <a:rPr lang="zh-CN" altLang="en-US" dirty="0">
                <a:solidFill>
                  <a:schemeClr val="tx1">
                    <a:lumMod val="75000"/>
                    <a:lumOff val="25000"/>
                  </a:schemeClr>
                </a:solidFill>
                <a:cs typeface="+mn-ea"/>
                <a:sym typeface="+mn-lt"/>
              </a:rPr>
              <a:t>国外的：定位，</a:t>
            </a:r>
            <a:r>
              <a:rPr lang="en-US" altLang="zh-CN" dirty="0">
                <a:solidFill>
                  <a:schemeClr val="tx1">
                    <a:lumMod val="75000"/>
                    <a:lumOff val="25000"/>
                  </a:schemeClr>
                </a:solidFill>
                <a:cs typeface="+mn-ea"/>
                <a:sym typeface="+mn-lt"/>
              </a:rPr>
              <a:t>pdf</a:t>
            </a:r>
            <a:r>
              <a:rPr lang="zh-CN" altLang="en-US" dirty="0">
                <a:solidFill>
                  <a:schemeClr val="tx1">
                    <a:lumMod val="75000"/>
                    <a:lumOff val="25000"/>
                  </a:schemeClr>
                </a:solidFill>
                <a:cs typeface="+mn-ea"/>
                <a:sym typeface="+mn-lt"/>
              </a:rPr>
              <a:t>等。</a:t>
            </a:r>
            <a:endParaRPr lang="zh-CN" altLang="en-US" dirty="0">
              <a:solidFill>
                <a:schemeClr val="tx1">
                  <a:lumMod val="75000"/>
                  <a:lumOff val="25000"/>
                </a:schemeClr>
              </a:solidFill>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16409" y="1515083"/>
            <a:ext cx="583559" cy="58355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1</a:t>
            </a:r>
            <a:endParaRPr lang="zh-CN" altLang="en-US" sz="2800" b="1" dirty="0">
              <a:cs typeface="+mn-ea"/>
              <a:sym typeface="+mn-lt"/>
            </a:endParaRPr>
          </a:p>
        </p:txBody>
      </p:sp>
      <p:sp>
        <p:nvSpPr>
          <p:cNvPr id="20" name="任意多边形: 形状 19"/>
          <p:cNvSpPr/>
          <p:nvPr/>
        </p:nvSpPr>
        <p:spPr>
          <a:xfrm rot="5400000">
            <a:off x="1798368" y="1595877"/>
            <a:ext cx="422613" cy="422613"/>
          </a:xfrm>
          <a:custGeom>
            <a:avLst/>
            <a:gdLst>
              <a:gd name="connsiteX0" fmla="*/ 0 w 1161972"/>
              <a:gd name="connsiteY0" fmla="*/ 580986 h 1161972"/>
              <a:gd name="connsiteX1" fmla="*/ 580986 w 1161972"/>
              <a:gd name="connsiteY1" fmla="*/ 0 h 1161972"/>
              <a:gd name="connsiteX2" fmla="*/ 1161972 w 1161972"/>
              <a:gd name="connsiteY2" fmla="*/ 580986 h 1161972"/>
              <a:gd name="connsiteX3" fmla="*/ 580986 w 1161972"/>
              <a:gd name="connsiteY3" fmla="*/ 1161972 h 1161972"/>
              <a:gd name="connsiteX4" fmla="*/ 0 w 1161972"/>
              <a:gd name="connsiteY4" fmla="*/ 580986 h 1161972"/>
              <a:gd name="connsiteX5" fmla="*/ 223575 w 1161972"/>
              <a:gd name="connsiteY5" fmla="*/ 789709 h 1161972"/>
              <a:gd name="connsiteX6" fmla="*/ 938397 w 1161972"/>
              <a:gd name="connsiteY6" fmla="*/ 789709 h 1161972"/>
              <a:gd name="connsiteX7" fmla="*/ 580986 w 1161972"/>
              <a:gd name="connsiteY7" fmla="*/ 173483 h 1161972"/>
              <a:gd name="connsiteX8" fmla="*/ 223575 w 1161972"/>
              <a:gd name="connsiteY8" fmla="*/ 789709 h 116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1972" h="1161972">
                <a:moveTo>
                  <a:pt x="0" y="580986"/>
                </a:moveTo>
                <a:cubicBezTo>
                  <a:pt x="0" y="260116"/>
                  <a:pt x="260116" y="0"/>
                  <a:pt x="580986" y="0"/>
                </a:cubicBezTo>
                <a:cubicBezTo>
                  <a:pt x="901856" y="0"/>
                  <a:pt x="1161972" y="260116"/>
                  <a:pt x="1161972" y="580986"/>
                </a:cubicBezTo>
                <a:cubicBezTo>
                  <a:pt x="1161972" y="901856"/>
                  <a:pt x="901856" y="1161972"/>
                  <a:pt x="580986" y="1161972"/>
                </a:cubicBezTo>
                <a:cubicBezTo>
                  <a:pt x="260116" y="1161972"/>
                  <a:pt x="0" y="901856"/>
                  <a:pt x="0" y="580986"/>
                </a:cubicBezTo>
                <a:close/>
                <a:moveTo>
                  <a:pt x="223575" y="789709"/>
                </a:moveTo>
                <a:lnTo>
                  <a:pt x="938397" y="789709"/>
                </a:lnTo>
                <a:lnTo>
                  <a:pt x="580986" y="173483"/>
                </a:lnTo>
                <a:lnTo>
                  <a:pt x="223575" y="78970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7" name="文本框 26"/>
          <p:cNvSpPr txBox="1">
            <a:spLocks noChangeArrowheads="1"/>
          </p:cNvSpPr>
          <p:nvPr/>
        </p:nvSpPr>
        <p:spPr bwMode="auto">
          <a:xfrm>
            <a:off x="2344141" y="1462684"/>
            <a:ext cx="8920758"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dirty="0">
                <a:solidFill>
                  <a:srgbClr val="0D0D0D"/>
                </a:solidFill>
                <a:latin typeface="+mn-lt"/>
                <a:ea typeface="+mn-ea"/>
                <a:cs typeface="+mn-ea"/>
                <a:sym typeface="+mn-lt"/>
              </a:rPr>
              <a:t>去水印项目，使用了</a:t>
            </a:r>
            <a:r>
              <a:rPr lang="en-US" altLang="zh-CN" sz="1400" dirty="0">
                <a:solidFill>
                  <a:srgbClr val="0D0D0D"/>
                </a:solidFill>
                <a:latin typeface="+mn-lt"/>
                <a:ea typeface="+mn-ea"/>
                <a:cs typeface="+mn-ea"/>
                <a:sym typeface="+mn-lt"/>
              </a:rPr>
              <a:t>uniapp</a:t>
            </a:r>
            <a:r>
              <a:rPr lang="zh-CN" altLang="en-US" sz="1400" dirty="0">
                <a:solidFill>
                  <a:srgbClr val="0D0D0D"/>
                </a:solidFill>
                <a:latin typeface="+mn-lt"/>
                <a:ea typeface="+mn-ea"/>
                <a:cs typeface="+mn-ea"/>
                <a:sym typeface="+mn-lt"/>
              </a:rPr>
              <a:t>进行开发的一个安卓</a:t>
            </a:r>
            <a:r>
              <a:rPr lang="en-US" altLang="zh-CN" sz="1400" dirty="0">
                <a:solidFill>
                  <a:srgbClr val="0D0D0D"/>
                </a:solidFill>
                <a:latin typeface="+mn-lt"/>
                <a:ea typeface="+mn-ea"/>
                <a:cs typeface="+mn-ea"/>
                <a:sym typeface="+mn-lt"/>
              </a:rPr>
              <a:t>app</a:t>
            </a:r>
            <a:r>
              <a:rPr lang="zh-CN" altLang="en-US" sz="1400" dirty="0">
                <a:solidFill>
                  <a:srgbClr val="0D0D0D"/>
                </a:solidFill>
                <a:latin typeface="+mn-lt"/>
                <a:ea typeface="+mn-ea"/>
                <a:cs typeface="+mn-ea"/>
                <a:sym typeface="+mn-lt"/>
              </a:rPr>
              <a:t>，使用到的技术栈有</a:t>
            </a:r>
            <a:r>
              <a:rPr lang="en-US" altLang="zh-CN" sz="1400" dirty="0">
                <a:solidFill>
                  <a:srgbClr val="0D0D0D"/>
                </a:solidFill>
                <a:latin typeface="+mn-lt"/>
                <a:ea typeface="+mn-ea"/>
                <a:cs typeface="+mn-ea"/>
                <a:sym typeface="+mn-lt"/>
              </a:rPr>
              <a:t>vue</a:t>
            </a:r>
            <a:r>
              <a:rPr lang="zh-CN" altLang="en-US" sz="1400" dirty="0">
                <a:solidFill>
                  <a:srgbClr val="0D0D0D"/>
                </a:solidFill>
                <a:latin typeface="+mn-lt"/>
                <a:ea typeface="+mn-ea"/>
                <a:cs typeface="+mn-ea"/>
                <a:sym typeface="+mn-lt"/>
              </a:rPr>
              <a:t>、</a:t>
            </a:r>
            <a:r>
              <a:rPr lang="en-US" altLang="zh-CN" sz="1400" dirty="0">
                <a:solidFill>
                  <a:srgbClr val="0D0D0D"/>
                </a:solidFill>
                <a:latin typeface="+mn-lt"/>
                <a:ea typeface="+mn-ea"/>
                <a:cs typeface="+mn-ea"/>
                <a:sym typeface="+mn-lt"/>
              </a:rPr>
              <a:t>vue-store</a:t>
            </a:r>
            <a:r>
              <a:rPr lang="zh-CN" altLang="en-US" sz="1400" dirty="0">
                <a:solidFill>
                  <a:srgbClr val="0D0D0D"/>
                </a:solidFill>
                <a:latin typeface="+mn-lt"/>
                <a:ea typeface="+mn-ea"/>
                <a:cs typeface="+mn-ea"/>
                <a:sym typeface="+mn-lt"/>
              </a:rPr>
              <a:t>、</a:t>
            </a:r>
            <a:r>
              <a:rPr lang="zh-CN" altLang="en-US" sz="1400" b="1" dirty="0">
                <a:solidFill>
                  <a:srgbClr val="0D0D0D"/>
                </a:solidFill>
                <a:latin typeface="+mn-lt"/>
                <a:ea typeface="+mn-ea"/>
                <a:cs typeface="+mn-ea"/>
                <a:sym typeface="+mn-lt"/>
              </a:rPr>
              <a:t>安卓原生</a:t>
            </a:r>
            <a:r>
              <a:rPr lang="en-US" altLang="zh-CN" sz="1400" b="1" dirty="0">
                <a:solidFill>
                  <a:srgbClr val="0D0D0D"/>
                </a:solidFill>
                <a:latin typeface="+mn-lt"/>
                <a:ea typeface="+mn-ea"/>
                <a:cs typeface="+mn-ea"/>
                <a:sym typeface="+mn-lt"/>
              </a:rPr>
              <a:t>ffmpeg</a:t>
            </a:r>
            <a:r>
              <a:rPr lang="zh-CN" altLang="en-US" sz="1400" b="1" dirty="0">
                <a:solidFill>
                  <a:srgbClr val="0D0D0D"/>
                </a:solidFill>
                <a:latin typeface="+mn-lt"/>
                <a:ea typeface="+mn-ea"/>
                <a:cs typeface="+mn-ea"/>
                <a:sym typeface="+mn-lt"/>
              </a:rPr>
              <a:t>、获取设备唯一标示号、七鱼客服、极光登陆</a:t>
            </a:r>
            <a:r>
              <a:rPr lang="zh-CN" altLang="en-US" sz="1400" dirty="0">
                <a:solidFill>
                  <a:srgbClr val="0D0D0D"/>
                </a:solidFill>
                <a:latin typeface="+mn-lt"/>
                <a:ea typeface="+mn-ea"/>
                <a:cs typeface="+mn-ea"/>
                <a:sym typeface="+mn-lt"/>
              </a:rPr>
              <a:t>等</a:t>
            </a:r>
            <a:r>
              <a:rPr lang="zh-CN" altLang="en-US" sz="1400" dirty="0">
                <a:solidFill>
                  <a:srgbClr val="0D0D0D"/>
                </a:solidFill>
                <a:latin typeface="+mn-lt"/>
                <a:ea typeface="+mn-ea"/>
                <a:cs typeface="+mn-ea"/>
                <a:sym typeface="+mn-lt"/>
              </a:rPr>
              <a:t>。</a:t>
            </a:r>
            <a:endParaRPr lang="zh-CN" altLang="en-US" sz="1400" dirty="0">
              <a:solidFill>
                <a:srgbClr val="0D0D0D"/>
              </a:solidFill>
              <a:latin typeface="+mn-lt"/>
              <a:ea typeface="+mn-ea"/>
              <a:cs typeface="+mn-ea"/>
              <a:sym typeface="+mn-lt"/>
            </a:endParaRPr>
          </a:p>
        </p:txBody>
      </p:sp>
      <p:sp>
        <p:nvSpPr>
          <p:cNvPr id="31" name="椭圆 30"/>
          <p:cNvSpPr/>
          <p:nvPr/>
        </p:nvSpPr>
        <p:spPr>
          <a:xfrm>
            <a:off x="1116409" y="3134223"/>
            <a:ext cx="583559" cy="58355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2</a:t>
            </a:r>
            <a:endParaRPr lang="zh-CN" altLang="en-US" sz="2800" b="1" dirty="0">
              <a:cs typeface="+mn-ea"/>
              <a:sym typeface="+mn-lt"/>
            </a:endParaRPr>
          </a:p>
        </p:txBody>
      </p:sp>
      <p:sp>
        <p:nvSpPr>
          <p:cNvPr id="32" name="任意多边形: 形状 31"/>
          <p:cNvSpPr/>
          <p:nvPr/>
        </p:nvSpPr>
        <p:spPr>
          <a:xfrm rot="5400000">
            <a:off x="1798368" y="3215017"/>
            <a:ext cx="422613" cy="422613"/>
          </a:xfrm>
          <a:custGeom>
            <a:avLst/>
            <a:gdLst>
              <a:gd name="connsiteX0" fmla="*/ 0 w 1161972"/>
              <a:gd name="connsiteY0" fmla="*/ 580986 h 1161972"/>
              <a:gd name="connsiteX1" fmla="*/ 580986 w 1161972"/>
              <a:gd name="connsiteY1" fmla="*/ 0 h 1161972"/>
              <a:gd name="connsiteX2" fmla="*/ 1161972 w 1161972"/>
              <a:gd name="connsiteY2" fmla="*/ 580986 h 1161972"/>
              <a:gd name="connsiteX3" fmla="*/ 580986 w 1161972"/>
              <a:gd name="connsiteY3" fmla="*/ 1161972 h 1161972"/>
              <a:gd name="connsiteX4" fmla="*/ 0 w 1161972"/>
              <a:gd name="connsiteY4" fmla="*/ 580986 h 1161972"/>
              <a:gd name="connsiteX5" fmla="*/ 223575 w 1161972"/>
              <a:gd name="connsiteY5" fmla="*/ 789709 h 1161972"/>
              <a:gd name="connsiteX6" fmla="*/ 938397 w 1161972"/>
              <a:gd name="connsiteY6" fmla="*/ 789709 h 1161972"/>
              <a:gd name="connsiteX7" fmla="*/ 580986 w 1161972"/>
              <a:gd name="connsiteY7" fmla="*/ 173483 h 1161972"/>
              <a:gd name="connsiteX8" fmla="*/ 223575 w 1161972"/>
              <a:gd name="connsiteY8" fmla="*/ 789709 h 116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1972" h="1161972">
                <a:moveTo>
                  <a:pt x="0" y="580986"/>
                </a:moveTo>
                <a:cubicBezTo>
                  <a:pt x="0" y="260116"/>
                  <a:pt x="260116" y="0"/>
                  <a:pt x="580986" y="0"/>
                </a:cubicBezTo>
                <a:cubicBezTo>
                  <a:pt x="901856" y="0"/>
                  <a:pt x="1161972" y="260116"/>
                  <a:pt x="1161972" y="580986"/>
                </a:cubicBezTo>
                <a:cubicBezTo>
                  <a:pt x="1161972" y="901856"/>
                  <a:pt x="901856" y="1161972"/>
                  <a:pt x="580986" y="1161972"/>
                </a:cubicBezTo>
                <a:cubicBezTo>
                  <a:pt x="260116" y="1161972"/>
                  <a:pt x="0" y="901856"/>
                  <a:pt x="0" y="580986"/>
                </a:cubicBezTo>
                <a:close/>
                <a:moveTo>
                  <a:pt x="223575" y="789709"/>
                </a:moveTo>
                <a:lnTo>
                  <a:pt x="938397" y="789709"/>
                </a:lnTo>
                <a:lnTo>
                  <a:pt x="580986" y="173483"/>
                </a:lnTo>
                <a:lnTo>
                  <a:pt x="223575" y="78970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5" name="文本框 34"/>
          <p:cNvSpPr txBox="1">
            <a:spLocks noChangeArrowheads="1"/>
          </p:cNvSpPr>
          <p:nvPr/>
        </p:nvSpPr>
        <p:spPr bwMode="auto">
          <a:xfrm>
            <a:off x="2344141" y="3081824"/>
            <a:ext cx="8920758"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dirty="0">
                <a:solidFill>
                  <a:srgbClr val="0D0D0D"/>
                </a:solidFill>
                <a:latin typeface="+mn-lt"/>
                <a:ea typeface="+mn-ea"/>
                <a:cs typeface="+mn-ea"/>
                <a:sym typeface="+mn-lt"/>
              </a:rPr>
              <a:t>海外</a:t>
            </a:r>
            <a:r>
              <a:rPr lang="en-US" altLang="zh-CN" sz="1400" dirty="0">
                <a:solidFill>
                  <a:srgbClr val="0D0D0D"/>
                </a:solidFill>
                <a:latin typeface="+mn-lt"/>
                <a:ea typeface="+mn-ea"/>
                <a:cs typeface="+mn-ea"/>
                <a:sym typeface="+mn-lt"/>
              </a:rPr>
              <a:t>Funfamily</a:t>
            </a:r>
            <a:r>
              <a:rPr lang="zh-CN" altLang="en-US" sz="1400" dirty="0">
                <a:solidFill>
                  <a:srgbClr val="0D0D0D"/>
                </a:solidFill>
                <a:latin typeface="+mn-lt"/>
                <a:ea typeface="+mn-ea"/>
                <a:cs typeface="+mn-ea"/>
                <a:sym typeface="+mn-lt"/>
              </a:rPr>
              <a:t>，使用了</a:t>
            </a:r>
            <a:r>
              <a:rPr lang="en-US" altLang="zh-CN" sz="1400" dirty="0">
                <a:solidFill>
                  <a:srgbClr val="0D0D0D"/>
                </a:solidFill>
                <a:latin typeface="+mn-lt"/>
                <a:ea typeface="+mn-ea"/>
                <a:cs typeface="+mn-ea"/>
                <a:sym typeface="+mn-lt"/>
              </a:rPr>
              <a:t>react-native</a:t>
            </a:r>
            <a:r>
              <a:rPr lang="zh-CN" altLang="en-US" sz="1400" dirty="0">
                <a:solidFill>
                  <a:srgbClr val="0D0D0D"/>
                </a:solidFill>
                <a:latin typeface="+mn-lt"/>
                <a:ea typeface="+mn-ea"/>
                <a:cs typeface="+mn-ea"/>
                <a:sym typeface="+mn-lt"/>
              </a:rPr>
              <a:t>进行开发的一个安卓</a:t>
            </a:r>
            <a:r>
              <a:rPr lang="en-US" altLang="zh-CN" sz="1400" dirty="0">
                <a:solidFill>
                  <a:srgbClr val="0D0D0D"/>
                </a:solidFill>
                <a:latin typeface="+mn-lt"/>
                <a:ea typeface="+mn-ea"/>
                <a:cs typeface="+mn-ea"/>
                <a:sym typeface="+mn-lt"/>
              </a:rPr>
              <a:t>app</a:t>
            </a:r>
            <a:r>
              <a:rPr lang="zh-CN" altLang="en-US" sz="1400" dirty="0">
                <a:solidFill>
                  <a:srgbClr val="0D0D0D"/>
                </a:solidFill>
                <a:latin typeface="+mn-lt"/>
                <a:ea typeface="+mn-ea"/>
                <a:cs typeface="+mn-ea"/>
                <a:sym typeface="+mn-lt"/>
              </a:rPr>
              <a:t>，使用到的技术</a:t>
            </a:r>
            <a:r>
              <a:rPr lang="zh-CN" altLang="en-US" sz="1400" dirty="0">
                <a:solidFill>
                  <a:srgbClr val="0D0D0D"/>
                </a:solidFill>
                <a:latin typeface="+mn-lt"/>
                <a:ea typeface="+mn-ea"/>
                <a:cs typeface="+mn-ea"/>
                <a:sym typeface="+mn-lt"/>
              </a:rPr>
              <a:t>栈有：</a:t>
            </a:r>
            <a:r>
              <a:rPr lang="en-US" altLang="zh-CN" sz="1400" dirty="0">
                <a:solidFill>
                  <a:srgbClr val="0D0D0D"/>
                </a:solidFill>
                <a:latin typeface="+mn-lt"/>
                <a:ea typeface="+mn-ea"/>
                <a:cs typeface="+mn-ea"/>
                <a:sym typeface="+mn-lt"/>
              </a:rPr>
              <a:t>react-native</a:t>
            </a:r>
            <a:r>
              <a:rPr lang="zh-CN" altLang="en-US" sz="1400" dirty="0">
                <a:solidFill>
                  <a:srgbClr val="0D0D0D"/>
                </a:solidFill>
                <a:latin typeface="+mn-lt"/>
                <a:ea typeface="+mn-ea"/>
                <a:cs typeface="+mn-ea"/>
                <a:sym typeface="+mn-lt"/>
              </a:rPr>
              <a:t>、AsyncStorage、</a:t>
            </a:r>
            <a:r>
              <a:rPr lang="zh-CN" altLang="en-US" sz="1400" b="1" dirty="0">
                <a:solidFill>
                  <a:srgbClr val="0D0D0D"/>
                </a:solidFill>
                <a:latin typeface="+mn-lt"/>
                <a:ea typeface="+mn-ea"/>
                <a:cs typeface="+mn-ea"/>
                <a:sym typeface="+mn-lt"/>
              </a:rPr>
              <a:t>安卓原生、</a:t>
            </a:r>
            <a:r>
              <a:rPr lang="en-US" altLang="zh-CN" sz="1400" b="1" dirty="0">
                <a:solidFill>
                  <a:srgbClr val="0D0D0D"/>
                </a:solidFill>
                <a:latin typeface="+mn-lt"/>
                <a:ea typeface="+mn-ea"/>
                <a:cs typeface="+mn-ea"/>
                <a:sym typeface="+mn-lt"/>
              </a:rPr>
              <a:t>google-map</a:t>
            </a:r>
            <a:r>
              <a:rPr lang="zh-CN" altLang="en-US" sz="1400" b="1" dirty="0">
                <a:solidFill>
                  <a:srgbClr val="0D0D0D"/>
                </a:solidFill>
                <a:latin typeface="+mn-lt"/>
                <a:ea typeface="+mn-ea"/>
                <a:cs typeface="+mn-ea"/>
                <a:sym typeface="+mn-lt"/>
              </a:rPr>
              <a:t>、</a:t>
            </a:r>
            <a:r>
              <a:rPr lang="en-US" altLang="zh-CN" sz="1400" b="1" dirty="0">
                <a:solidFill>
                  <a:srgbClr val="0D0D0D"/>
                </a:solidFill>
                <a:latin typeface="+mn-lt"/>
                <a:ea typeface="+mn-ea"/>
                <a:cs typeface="+mn-ea"/>
                <a:sym typeface="+mn-lt"/>
              </a:rPr>
              <a:t>farebase</a:t>
            </a:r>
            <a:r>
              <a:rPr lang="zh-CN" altLang="en-US" sz="1400" dirty="0">
                <a:solidFill>
                  <a:srgbClr val="0D0D0D"/>
                </a:solidFill>
                <a:latin typeface="+mn-lt"/>
                <a:ea typeface="+mn-ea"/>
                <a:cs typeface="+mn-ea"/>
                <a:sym typeface="+mn-lt"/>
              </a:rPr>
              <a:t>等。</a:t>
            </a:r>
            <a:endParaRPr lang="zh-CN" altLang="en-US" sz="1400" dirty="0">
              <a:solidFill>
                <a:srgbClr val="0D0D0D"/>
              </a:solidFill>
              <a:latin typeface="+mn-lt"/>
              <a:ea typeface="+mn-ea"/>
              <a:cs typeface="+mn-ea"/>
              <a:sym typeface="+mn-lt"/>
            </a:endParaRPr>
          </a:p>
        </p:txBody>
      </p:sp>
      <p:sp>
        <p:nvSpPr>
          <p:cNvPr id="37" name="椭圆 36"/>
          <p:cNvSpPr/>
          <p:nvPr/>
        </p:nvSpPr>
        <p:spPr>
          <a:xfrm>
            <a:off x="1116409" y="4832103"/>
            <a:ext cx="583559" cy="58355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3</a:t>
            </a:r>
            <a:endParaRPr lang="zh-CN" altLang="en-US" sz="2800" b="1" dirty="0">
              <a:cs typeface="+mn-ea"/>
              <a:sym typeface="+mn-lt"/>
            </a:endParaRPr>
          </a:p>
        </p:txBody>
      </p:sp>
      <p:sp>
        <p:nvSpPr>
          <p:cNvPr id="38" name="任意多边形: 形状 37"/>
          <p:cNvSpPr/>
          <p:nvPr/>
        </p:nvSpPr>
        <p:spPr>
          <a:xfrm rot="5400000">
            <a:off x="1798368" y="4912897"/>
            <a:ext cx="422613" cy="422613"/>
          </a:xfrm>
          <a:custGeom>
            <a:avLst/>
            <a:gdLst>
              <a:gd name="connsiteX0" fmla="*/ 0 w 1161972"/>
              <a:gd name="connsiteY0" fmla="*/ 580986 h 1161972"/>
              <a:gd name="connsiteX1" fmla="*/ 580986 w 1161972"/>
              <a:gd name="connsiteY1" fmla="*/ 0 h 1161972"/>
              <a:gd name="connsiteX2" fmla="*/ 1161972 w 1161972"/>
              <a:gd name="connsiteY2" fmla="*/ 580986 h 1161972"/>
              <a:gd name="connsiteX3" fmla="*/ 580986 w 1161972"/>
              <a:gd name="connsiteY3" fmla="*/ 1161972 h 1161972"/>
              <a:gd name="connsiteX4" fmla="*/ 0 w 1161972"/>
              <a:gd name="connsiteY4" fmla="*/ 580986 h 1161972"/>
              <a:gd name="connsiteX5" fmla="*/ 223575 w 1161972"/>
              <a:gd name="connsiteY5" fmla="*/ 789709 h 1161972"/>
              <a:gd name="connsiteX6" fmla="*/ 938397 w 1161972"/>
              <a:gd name="connsiteY6" fmla="*/ 789709 h 1161972"/>
              <a:gd name="connsiteX7" fmla="*/ 580986 w 1161972"/>
              <a:gd name="connsiteY7" fmla="*/ 173483 h 1161972"/>
              <a:gd name="connsiteX8" fmla="*/ 223575 w 1161972"/>
              <a:gd name="connsiteY8" fmla="*/ 789709 h 116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1972" h="1161972">
                <a:moveTo>
                  <a:pt x="0" y="580986"/>
                </a:moveTo>
                <a:cubicBezTo>
                  <a:pt x="0" y="260116"/>
                  <a:pt x="260116" y="0"/>
                  <a:pt x="580986" y="0"/>
                </a:cubicBezTo>
                <a:cubicBezTo>
                  <a:pt x="901856" y="0"/>
                  <a:pt x="1161972" y="260116"/>
                  <a:pt x="1161972" y="580986"/>
                </a:cubicBezTo>
                <a:cubicBezTo>
                  <a:pt x="1161972" y="901856"/>
                  <a:pt x="901856" y="1161972"/>
                  <a:pt x="580986" y="1161972"/>
                </a:cubicBezTo>
                <a:cubicBezTo>
                  <a:pt x="260116" y="1161972"/>
                  <a:pt x="0" y="901856"/>
                  <a:pt x="0" y="580986"/>
                </a:cubicBezTo>
                <a:close/>
                <a:moveTo>
                  <a:pt x="223575" y="789709"/>
                </a:moveTo>
                <a:lnTo>
                  <a:pt x="938397" y="789709"/>
                </a:lnTo>
                <a:lnTo>
                  <a:pt x="580986" y="173483"/>
                </a:lnTo>
                <a:lnTo>
                  <a:pt x="223575" y="78970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1" name="文本框 40"/>
          <p:cNvSpPr txBox="1">
            <a:spLocks noChangeArrowheads="1"/>
          </p:cNvSpPr>
          <p:nvPr/>
        </p:nvSpPr>
        <p:spPr bwMode="auto">
          <a:xfrm>
            <a:off x="2344141" y="4881939"/>
            <a:ext cx="8920758"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en-US" altLang="zh-CN" sz="1400" dirty="0">
                <a:solidFill>
                  <a:srgbClr val="0D0D0D"/>
                </a:solidFill>
                <a:latin typeface="+mn-lt"/>
                <a:ea typeface="+mn-ea"/>
                <a:cs typeface="+mn-ea"/>
                <a:sym typeface="+mn-lt"/>
              </a:rPr>
              <a:t>pc</a:t>
            </a:r>
            <a:r>
              <a:rPr lang="zh-CN" altLang="en-US" sz="1400" dirty="0">
                <a:solidFill>
                  <a:srgbClr val="0D0D0D"/>
                </a:solidFill>
                <a:latin typeface="+mn-lt"/>
                <a:ea typeface="+mn-ea"/>
                <a:cs typeface="+mn-ea"/>
                <a:sym typeface="+mn-lt"/>
              </a:rPr>
              <a:t>录屏，是一个基于桌面应用屏幕</a:t>
            </a:r>
            <a:r>
              <a:rPr lang="zh-CN" altLang="en-US" sz="1400" dirty="0">
                <a:solidFill>
                  <a:srgbClr val="0D0D0D"/>
                </a:solidFill>
                <a:latin typeface="+mn-lt"/>
                <a:ea typeface="+mn-ea"/>
                <a:cs typeface="+mn-ea"/>
                <a:sym typeface="+mn-lt"/>
              </a:rPr>
              <a:t>录制项目。使用到了的技术栈有：</a:t>
            </a:r>
            <a:r>
              <a:rPr lang="en-US" altLang="zh-CN" sz="1400" dirty="0">
                <a:solidFill>
                  <a:srgbClr val="0D0D0D"/>
                </a:solidFill>
                <a:latin typeface="+mn-lt"/>
                <a:ea typeface="+mn-ea"/>
                <a:cs typeface="+mn-ea"/>
                <a:sym typeface="+mn-lt"/>
              </a:rPr>
              <a:t>electron</a:t>
            </a:r>
            <a:r>
              <a:rPr lang="zh-CN" altLang="en-US" sz="1400" dirty="0">
                <a:solidFill>
                  <a:srgbClr val="0D0D0D"/>
                </a:solidFill>
                <a:latin typeface="+mn-lt"/>
                <a:ea typeface="+mn-ea"/>
                <a:cs typeface="+mn-ea"/>
                <a:sym typeface="+mn-lt"/>
              </a:rPr>
              <a:t>、</a:t>
            </a:r>
            <a:r>
              <a:rPr lang="en-US" altLang="zh-CN" sz="1400" dirty="0">
                <a:solidFill>
                  <a:srgbClr val="0D0D0D"/>
                </a:solidFill>
                <a:latin typeface="+mn-lt"/>
                <a:ea typeface="+mn-ea"/>
                <a:cs typeface="+mn-ea"/>
                <a:sym typeface="+mn-lt"/>
              </a:rPr>
              <a:t>vue</a:t>
            </a:r>
            <a:r>
              <a:rPr lang="zh-CN" altLang="en-US" sz="1400" dirty="0">
                <a:solidFill>
                  <a:srgbClr val="0D0D0D"/>
                </a:solidFill>
                <a:latin typeface="+mn-lt"/>
                <a:ea typeface="+mn-ea"/>
                <a:cs typeface="+mn-ea"/>
                <a:sym typeface="+mn-lt"/>
              </a:rPr>
              <a:t>、</a:t>
            </a:r>
            <a:r>
              <a:rPr lang="en-US" altLang="zh-CN" sz="1400" dirty="0">
                <a:solidFill>
                  <a:srgbClr val="0D0D0D"/>
                </a:solidFill>
                <a:latin typeface="+mn-lt"/>
                <a:ea typeface="+mn-ea"/>
                <a:cs typeface="+mn-ea"/>
                <a:sym typeface="+mn-lt"/>
              </a:rPr>
              <a:t>nodejs</a:t>
            </a:r>
            <a:r>
              <a:rPr lang="zh-CN" altLang="en-US" sz="1400" dirty="0">
                <a:solidFill>
                  <a:srgbClr val="0D0D0D"/>
                </a:solidFill>
                <a:latin typeface="+mn-lt"/>
                <a:ea typeface="+mn-ea"/>
                <a:cs typeface="+mn-ea"/>
                <a:sym typeface="+mn-lt"/>
              </a:rPr>
              <a:t>、</a:t>
            </a:r>
            <a:r>
              <a:rPr lang="en-US" altLang="zh-CN" sz="1400" b="1" dirty="0">
                <a:solidFill>
                  <a:srgbClr val="0D0D0D"/>
                </a:solidFill>
                <a:latin typeface="+mn-lt"/>
                <a:ea typeface="+mn-ea"/>
                <a:cs typeface="+mn-ea"/>
                <a:sym typeface="+mn-lt"/>
              </a:rPr>
              <a:t>c++</a:t>
            </a:r>
            <a:endParaRPr lang="en-US" altLang="zh-CN" sz="1400" b="1" dirty="0">
              <a:solidFill>
                <a:srgbClr val="0D0D0D"/>
              </a:solidFill>
              <a:latin typeface="+mn-lt"/>
              <a:ea typeface="+mn-ea"/>
              <a:cs typeface="+mn-ea"/>
              <a:sym typeface="+mn-lt"/>
            </a:endParaRPr>
          </a:p>
        </p:txBody>
      </p:sp>
      <p:sp>
        <p:nvSpPr>
          <p:cNvPr id="18" name="椭圆 17"/>
          <p:cNvSpPr/>
          <p:nvPr/>
        </p:nvSpPr>
        <p:spPr>
          <a:xfrm flipH="1">
            <a:off x="10948945"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8" name="直接连接符 27"/>
          <p:cNvCxnSpPr/>
          <p:nvPr/>
        </p:nvCxnSpPr>
        <p:spPr>
          <a:xfrm>
            <a:off x="997817" y="930345"/>
            <a:ext cx="2909438"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97817" y="356581"/>
            <a:ext cx="2909438"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项目实践</a:t>
            </a:r>
            <a:r>
              <a:rPr lang="zh-CN" altLang="en-US" sz="2800" b="1" dirty="0">
                <a:solidFill>
                  <a:schemeClr val="tx1">
                    <a:lumMod val="75000"/>
                    <a:lumOff val="25000"/>
                  </a:schemeClr>
                </a:solidFill>
                <a:cs typeface="+mn-ea"/>
                <a:sym typeface="+mn-lt"/>
              </a:rPr>
              <a:t>分享</a:t>
            </a:r>
            <a:endParaRPr lang="zh-CN" altLang="en-US" sz="2800" b="1" dirty="0">
              <a:solidFill>
                <a:schemeClr val="tx1">
                  <a:lumMod val="75000"/>
                  <a:lumOff val="25000"/>
                </a:schemeClr>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38668" y="794384"/>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78934" y="320251"/>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8853074" y="6106103"/>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1509320" y="1738196"/>
            <a:ext cx="0" cy="4842041"/>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92120" y="1831975"/>
            <a:ext cx="769429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183925" y="1188076"/>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cs typeface="+mn-ea"/>
                <a:sym typeface="+mn-lt"/>
              </a:rPr>
              <a:t>1</a:t>
            </a:r>
            <a:endParaRPr lang="zh-CN" altLang="en-US" sz="7200" b="1" dirty="0">
              <a:cs typeface="+mn-ea"/>
              <a:sym typeface="+mn-lt"/>
            </a:endParaRPr>
          </a:p>
        </p:txBody>
      </p:sp>
      <p:sp>
        <p:nvSpPr>
          <p:cNvPr id="36" name="文本框 35"/>
          <p:cNvSpPr txBox="1"/>
          <p:nvPr/>
        </p:nvSpPr>
        <p:spPr>
          <a:xfrm>
            <a:off x="1715509" y="808410"/>
            <a:ext cx="4245339" cy="829945"/>
          </a:xfrm>
          <a:prstGeom prst="rect">
            <a:avLst/>
          </a:prstGeom>
          <a:noFill/>
        </p:spPr>
        <p:txBody>
          <a:bodyPr wrap="square" rtlCol="0">
            <a:spAutoFit/>
          </a:bodyPr>
          <a:lstStyle/>
          <a:p>
            <a:pPr algn="ctr"/>
            <a:r>
              <a:rPr lang="zh-CN" altLang="en-US" sz="4800" b="1" dirty="0">
                <a:solidFill>
                  <a:schemeClr val="tx1">
                    <a:lumMod val="75000"/>
                    <a:lumOff val="25000"/>
                  </a:schemeClr>
                </a:solidFill>
                <a:cs typeface="+mn-ea"/>
                <a:sym typeface="+mn-lt"/>
              </a:rPr>
              <a:t>总结</a:t>
            </a:r>
            <a:endParaRPr lang="zh-CN" altLang="en-US" sz="4800" b="1" dirty="0">
              <a:solidFill>
                <a:schemeClr val="tx1">
                  <a:lumMod val="75000"/>
                  <a:lumOff val="25000"/>
                </a:schemeClr>
              </a:solidFill>
              <a:cs typeface="+mn-ea"/>
              <a:sym typeface="+mn-lt"/>
            </a:endParaRPr>
          </a:p>
        </p:txBody>
      </p:sp>
      <p:sp>
        <p:nvSpPr>
          <p:cNvPr id="37" name="矩形 36"/>
          <p:cNvSpPr/>
          <p:nvPr/>
        </p:nvSpPr>
        <p:spPr>
          <a:xfrm>
            <a:off x="3084195" y="2025650"/>
            <a:ext cx="7589520" cy="1337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dirty="0">
                <a:solidFill>
                  <a:schemeClr val="tx1">
                    <a:lumMod val="75000"/>
                    <a:lumOff val="25000"/>
                  </a:schemeClr>
                </a:solidFill>
                <a:cs typeface="+mn-ea"/>
                <a:sym typeface="+mn-lt"/>
              </a:rPr>
              <a:t>前端混编技术可以更有效地构建复杂的应用程序，</a:t>
            </a:r>
            <a:r>
              <a:rPr lang="zh-CN" dirty="0">
                <a:solidFill>
                  <a:schemeClr val="tx1">
                    <a:lumMod val="75000"/>
                    <a:lumOff val="25000"/>
                  </a:schemeClr>
                </a:solidFill>
                <a:cs typeface="+mn-ea"/>
                <a:sym typeface="+mn-lt"/>
              </a:rPr>
              <a:t>尤其是在多端维护、开发的时候</a:t>
            </a:r>
            <a:r>
              <a:rPr dirty="0">
                <a:solidFill>
                  <a:schemeClr val="tx1">
                    <a:lumMod val="75000"/>
                    <a:lumOff val="25000"/>
                  </a:schemeClr>
                </a:solidFill>
                <a:cs typeface="+mn-ea"/>
                <a:sym typeface="+mn-lt"/>
              </a:rPr>
              <a:t>节省</a:t>
            </a:r>
            <a:r>
              <a:rPr lang="zh-CN" dirty="0">
                <a:solidFill>
                  <a:schemeClr val="tx1">
                    <a:lumMod val="75000"/>
                    <a:lumOff val="25000"/>
                  </a:schemeClr>
                </a:solidFill>
                <a:cs typeface="+mn-ea"/>
                <a:sym typeface="+mn-lt"/>
              </a:rPr>
              <a:t>大量的</a:t>
            </a:r>
            <a:r>
              <a:rPr dirty="0">
                <a:solidFill>
                  <a:schemeClr val="tx1">
                    <a:lumMod val="75000"/>
                    <a:lumOff val="25000"/>
                  </a:schemeClr>
                </a:solidFill>
                <a:cs typeface="+mn-ea"/>
                <a:sym typeface="+mn-lt"/>
              </a:rPr>
              <a:t>开发时间</a:t>
            </a:r>
            <a:r>
              <a:rPr lang="zh-CN" dirty="0">
                <a:solidFill>
                  <a:schemeClr val="tx1">
                    <a:lumMod val="75000"/>
                    <a:lumOff val="25000"/>
                  </a:schemeClr>
                </a:solidFill>
                <a:cs typeface="+mn-ea"/>
                <a:sym typeface="+mn-lt"/>
              </a:rPr>
              <a:t>。但是跨端、跨平台开发所需要的技术知识点的学习成本也是很大的，所需要的学习成本也在不断的</a:t>
            </a:r>
            <a:r>
              <a:rPr lang="zh-CN" dirty="0">
                <a:solidFill>
                  <a:schemeClr val="tx1">
                    <a:lumMod val="75000"/>
                    <a:lumOff val="25000"/>
                  </a:schemeClr>
                </a:solidFill>
                <a:cs typeface="+mn-ea"/>
                <a:sym typeface="+mn-lt"/>
              </a:rPr>
              <a:t>降低。</a:t>
            </a:r>
            <a:endParaRPr lang="zh-CN" dirty="0">
              <a:solidFill>
                <a:schemeClr val="tx1">
                  <a:lumMod val="75000"/>
                  <a:lumOff val="25000"/>
                </a:schemeClr>
              </a:solidFill>
              <a:cs typeface="+mn-ea"/>
              <a:sym typeface="+mn-lt"/>
            </a:endParaRPr>
          </a:p>
        </p:txBody>
      </p:sp>
      <p:sp>
        <p:nvSpPr>
          <p:cNvPr id="38" name="椭圆 37"/>
          <p:cNvSpPr/>
          <p:nvPr/>
        </p:nvSpPr>
        <p:spPr>
          <a:xfrm flipH="1">
            <a:off x="10948945" y="-73686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9" name="椭圆 38"/>
          <p:cNvSpPr/>
          <p:nvPr/>
        </p:nvSpPr>
        <p:spPr>
          <a:xfrm flipV="1">
            <a:off x="-788009" y="551391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3" name="文本框 42"/>
          <p:cNvSpPr txBox="1"/>
          <p:nvPr/>
        </p:nvSpPr>
        <p:spPr>
          <a:xfrm>
            <a:off x="3211195" y="4762500"/>
            <a:ext cx="6142990" cy="368300"/>
          </a:xfrm>
          <a:prstGeom prst="rect">
            <a:avLst/>
          </a:prstGeom>
          <a:noFill/>
        </p:spPr>
        <p:txBody>
          <a:bodyPr wrap="none" rtlCol="0">
            <a:spAutoFit/>
          </a:bodyPr>
          <a:p>
            <a:pPr algn="l"/>
            <a:r>
              <a:rPr lang="zh-CN" altLang="en-US" b="1"/>
              <a:t>如果你希望周围环境改变，答案或许是从「改变自己」开始</a:t>
            </a:r>
            <a:endParaRPr lang="zh-CN" altLang="en-US" b="1"/>
          </a:p>
        </p:txBody>
      </p:sp>
      <p:sp>
        <p:nvSpPr>
          <p:cNvPr id="44" name="文本框 43"/>
          <p:cNvSpPr txBox="1"/>
          <p:nvPr/>
        </p:nvSpPr>
        <p:spPr>
          <a:xfrm>
            <a:off x="8966835" y="5261610"/>
            <a:ext cx="2475230" cy="368300"/>
          </a:xfrm>
          <a:prstGeom prst="rect">
            <a:avLst/>
          </a:prstGeom>
          <a:noFill/>
        </p:spPr>
        <p:txBody>
          <a:bodyPr wrap="none" rtlCol="0">
            <a:spAutoFit/>
          </a:bodyPr>
          <a:p>
            <a:pPr algn="l"/>
            <a:r>
              <a:rPr lang="zh-CN" altLang="en-US" b="1"/>
              <a:t>—諾曼．文森特．皮爾</a:t>
            </a:r>
            <a:endParaRPr lang="zh-C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85335" y="-1219198"/>
            <a:ext cx="3962395" cy="3962395"/>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 name="直接连接符 4"/>
          <p:cNvCxnSpPr/>
          <p:nvPr/>
        </p:nvCxnSpPr>
        <p:spPr>
          <a:xfrm>
            <a:off x="338668" y="812799"/>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78934" y="338666"/>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flipH="1">
            <a:off x="10594927" y="5324198"/>
            <a:ext cx="2472266" cy="24722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flipH="1" flipV="1">
            <a:off x="8853074" y="6124518"/>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1509320" y="1756611"/>
            <a:ext cx="0" cy="4842041"/>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02485" y="3007360"/>
            <a:ext cx="8082915" cy="922020"/>
          </a:xfrm>
          <a:prstGeom prst="rect">
            <a:avLst/>
          </a:prstGeom>
          <a:noFill/>
        </p:spPr>
        <p:txBody>
          <a:bodyPr wrap="square" rtlCol="0">
            <a:spAutoFit/>
          </a:bodyPr>
          <a:lstStyle/>
          <a:p>
            <a:pPr algn="dist"/>
            <a:r>
              <a:rPr lang="zh-CN" altLang="en-US" sz="5400" b="1" dirty="0">
                <a:solidFill>
                  <a:schemeClr val="tx1">
                    <a:lumMod val="75000"/>
                    <a:lumOff val="25000"/>
                  </a:schemeClr>
                </a:solidFill>
                <a:cs typeface="+mn-ea"/>
                <a:sym typeface="+mn-lt"/>
              </a:rPr>
              <a:t>分享完毕，感谢</a:t>
            </a:r>
            <a:r>
              <a:rPr lang="zh-CN" altLang="en-US" sz="5400" b="1" dirty="0">
                <a:solidFill>
                  <a:schemeClr val="tx1">
                    <a:lumMod val="75000"/>
                    <a:lumOff val="25000"/>
                  </a:schemeClr>
                </a:solidFill>
                <a:cs typeface="+mn-ea"/>
                <a:sym typeface="+mn-lt"/>
              </a:rPr>
              <a:t>观看</a:t>
            </a:r>
            <a:endParaRPr lang="zh-CN" altLang="en-US" sz="5400" b="1" dirty="0">
              <a:solidFill>
                <a:schemeClr val="tx1">
                  <a:lumMod val="75000"/>
                  <a:lumOff val="25000"/>
                </a:schemeClr>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6016858" y="1700311"/>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016858" y="3106143"/>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016858" y="4511975"/>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016858" y="5917807"/>
            <a:ext cx="4351867"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0" name="文本框 13"/>
          <p:cNvSpPr txBox="1"/>
          <p:nvPr/>
        </p:nvSpPr>
        <p:spPr>
          <a:xfrm>
            <a:off x="2862021" y="2056485"/>
            <a:ext cx="718218" cy="2801245"/>
          </a:xfrm>
          <a:prstGeom prst="rect">
            <a:avLst/>
          </a:prstGeom>
          <a:noFill/>
        </p:spPr>
        <p:txBody>
          <a:bodyPr vert="eaVert" wrap="none" lIns="91450" tIns="45725" rIns="91450" bIns="45725" rtlCol="0" anchor="ctr" anchorCtr="1">
            <a:noAutofit/>
          </a:bodyPr>
          <a:lstStyle>
            <a:defPPr>
              <a:defRPr lang="zh-CN"/>
            </a:defPPr>
            <a:lvl1pPr marL="0" algn="l" defTabSz="1089025" rtl="0" eaLnBrk="1" latinLnBrk="0" hangingPunct="1">
              <a:defRPr sz="2100" kern="1200">
                <a:solidFill>
                  <a:schemeClr val="tx1"/>
                </a:solidFill>
                <a:latin typeface="+mn-lt"/>
                <a:ea typeface="+mn-ea"/>
                <a:cs typeface="+mn-cs"/>
              </a:defRPr>
            </a:lvl1pPr>
            <a:lvl2pPr marL="544195" algn="l" defTabSz="1089025" rtl="0" eaLnBrk="1" latinLnBrk="0" hangingPunct="1">
              <a:defRPr sz="2100" kern="1200">
                <a:solidFill>
                  <a:schemeClr val="tx1"/>
                </a:solidFill>
                <a:latin typeface="+mn-lt"/>
                <a:ea typeface="+mn-ea"/>
                <a:cs typeface="+mn-cs"/>
              </a:defRPr>
            </a:lvl2pPr>
            <a:lvl3pPr marL="1089025" algn="l" defTabSz="1089025" rtl="0" eaLnBrk="1" latinLnBrk="0" hangingPunct="1">
              <a:defRPr sz="2100" kern="1200">
                <a:solidFill>
                  <a:schemeClr val="tx1"/>
                </a:solidFill>
                <a:latin typeface="+mn-lt"/>
                <a:ea typeface="+mn-ea"/>
                <a:cs typeface="+mn-cs"/>
              </a:defRPr>
            </a:lvl3pPr>
            <a:lvl4pPr marL="1633220" algn="l" defTabSz="1089025" rtl="0" eaLnBrk="1" latinLnBrk="0" hangingPunct="1">
              <a:defRPr sz="2100" kern="1200">
                <a:solidFill>
                  <a:schemeClr val="tx1"/>
                </a:solidFill>
                <a:latin typeface="+mn-lt"/>
                <a:ea typeface="+mn-ea"/>
                <a:cs typeface="+mn-cs"/>
              </a:defRPr>
            </a:lvl4pPr>
            <a:lvl5pPr marL="2177415" algn="l" defTabSz="1089025" rtl="0" eaLnBrk="1" latinLnBrk="0" hangingPunct="1">
              <a:defRPr sz="2100" kern="1200">
                <a:solidFill>
                  <a:schemeClr val="tx1"/>
                </a:solidFill>
                <a:latin typeface="+mn-lt"/>
                <a:ea typeface="+mn-ea"/>
                <a:cs typeface="+mn-cs"/>
              </a:defRPr>
            </a:lvl5pPr>
            <a:lvl6pPr marL="2721610" algn="l" defTabSz="1089025" rtl="0" eaLnBrk="1" latinLnBrk="0" hangingPunct="1">
              <a:defRPr sz="2100" kern="1200">
                <a:solidFill>
                  <a:schemeClr val="tx1"/>
                </a:solidFill>
                <a:latin typeface="+mn-lt"/>
                <a:ea typeface="+mn-ea"/>
                <a:cs typeface="+mn-cs"/>
              </a:defRPr>
            </a:lvl6pPr>
            <a:lvl7pPr marL="3266440" algn="l" defTabSz="1089025" rtl="0" eaLnBrk="1" latinLnBrk="0" hangingPunct="1">
              <a:defRPr sz="2100" kern="1200">
                <a:solidFill>
                  <a:schemeClr val="tx1"/>
                </a:solidFill>
                <a:latin typeface="+mn-lt"/>
                <a:ea typeface="+mn-ea"/>
                <a:cs typeface="+mn-cs"/>
              </a:defRPr>
            </a:lvl7pPr>
            <a:lvl8pPr marL="3810635" algn="l" defTabSz="1089025" rtl="0" eaLnBrk="1" latinLnBrk="0" hangingPunct="1">
              <a:defRPr sz="2100" kern="1200">
                <a:solidFill>
                  <a:schemeClr val="tx1"/>
                </a:solidFill>
                <a:latin typeface="+mn-lt"/>
                <a:ea typeface="+mn-ea"/>
                <a:cs typeface="+mn-cs"/>
              </a:defRPr>
            </a:lvl8pPr>
            <a:lvl9pPr marL="4354830" algn="l" defTabSz="1089025" rtl="0" eaLnBrk="1" latinLnBrk="0" hangingPunct="1">
              <a:defRPr sz="2100" kern="1200">
                <a:solidFill>
                  <a:schemeClr val="tx1"/>
                </a:solidFill>
                <a:latin typeface="+mn-lt"/>
                <a:ea typeface="+mn-ea"/>
                <a:cs typeface="+mn-cs"/>
              </a:defRPr>
            </a:lvl9pPr>
          </a:lstStyle>
          <a:p>
            <a:pPr algn="ctr"/>
            <a:r>
              <a:rPr lang="en-US" altLang="zh-CN" sz="3200" b="1" spc="300" dirty="0">
                <a:solidFill>
                  <a:schemeClr val="tx2"/>
                </a:solidFill>
                <a:cs typeface="+mn-ea"/>
                <a:sym typeface="+mn-lt"/>
              </a:rPr>
              <a:t>CONTENTS</a:t>
            </a:r>
            <a:endParaRPr lang="zh-CN" altLang="en-US" sz="3200" b="1" spc="300" dirty="0">
              <a:solidFill>
                <a:schemeClr val="tx2"/>
              </a:solidFill>
              <a:cs typeface="+mn-ea"/>
              <a:sym typeface="+mn-lt"/>
            </a:endParaRPr>
          </a:p>
        </p:txBody>
      </p:sp>
      <p:sp>
        <p:nvSpPr>
          <p:cNvPr id="71" name="文本框"/>
          <p:cNvSpPr txBox="1"/>
          <p:nvPr/>
        </p:nvSpPr>
        <p:spPr>
          <a:xfrm>
            <a:off x="1823275" y="1333387"/>
            <a:ext cx="1038746" cy="2123720"/>
          </a:xfrm>
          <a:prstGeom prst="rect">
            <a:avLst/>
          </a:prstGeom>
        </p:spPr>
        <p:txBody>
          <a:bodyPr vert="eaVert"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zh-CN" altLang="en-US" sz="6000" b="1" dirty="0">
                <a:solidFill>
                  <a:schemeClr val="tx1">
                    <a:lumMod val="75000"/>
                    <a:lumOff val="25000"/>
                  </a:schemeClr>
                </a:solidFill>
                <a:cs typeface="+mn-ea"/>
                <a:sym typeface="+mn-lt"/>
              </a:rPr>
              <a:t>目录</a:t>
            </a:r>
            <a:endParaRPr lang="en-US" altLang="zh-CN" sz="4400" b="1" dirty="0">
              <a:solidFill>
                <a:schemeClr val="tx1">
                  <a:lumMod val="75000"/>
                  <a:lumOff val="25000"/>
                </a:schemeClr>
              </a:solidFill>
              <a:cs typeface="+mn-ea"/>
              <a:sym typeface="+mn-lt"/>
            </a:endParaRPr>
          </a:p>
        </p:txBody>
      </p:sp>
      <p:sp>
        <p:nvSpPr>
          <p:cNvPr id="72" name="椭圆 71"/>
          <p:cNvSpPr/>
          <p:nvPr/>
        </p:nvSpPr>
        <p:spPr>
          <a:xfrm>
            <a:off x="4852326" y="982093"/>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1</a:t>
            </a:r>
            <a:endParaRPr lang="zh-CN" altLang="en-US" sz="2800" b="1" dirty="0">
              <a:cs typeface="+mn-ea"/>
              <a:sym typeface="+mn-lt"/>
            </a:endParaRPr>
          </a:p>
        </p:txBody>
      </p:sp>
      <p:sp>
        <p:nvSpPr>
          <p:cNvPr id="73" name="椭圆 72"/>
          <p:cNvSpPr/>
          <p:nvPr/>
        </p:nvSpPr>
        <p:spPr>
          <a:xfrm>
            <a:off x="4852326" y="2373209"/>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2</a:t>
            </a:r>
            <a:endParaRPr lang="zh-CN" altLang="en-US" sz="2800" b="1" dirty="0">
              <a:cs typeface="+mn-ea"/>
              <a:sym typeface="+mn-lt"/>
            </a:endParaRPr>
          </a:p>
        </p:txBody>
      </p:sp>
      <p:sp>
        <p:nvSpPr>
          <p:cNvPr id="74" name="椭圆 73"/>
          <p:cNvSpPr/>
          <p:nvPr/>
        </p:nvSpPr>
        <p:spPr>
          <a:xfrm>
            <a:off x="4852326" y="3764325"/>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3</a:t>
            </a:r>
            <a:endParaRPr lang="zh-CN" altLang="en-US" sz="2800" b="1" dirty="0">
              <a:cs typeface="+mn-ea"/>
              <a:sym typeface="+mn-lt"/>
            </a:endParaRPr>
          </a:p>
        </p:txBody>
      </p:sp>
      <p:sp>
        <p:nvSpPr>
          <p:cNvPr id="75" name="椭圆 74"/>
          <p:cNvSpPr/>
          <p:nvPr/>
        </p:nvSpPr>
        <p:spPr>
          <a:xfrm>
            <a:off x="4852326" y="5155440"/>
            <a:ext cx="718218" cy="7182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4</a:t>
            </a:r>
            <a:endParaRPr lang="zh-CN" altLang="en-US" sz="2800" b="1" dirty="0">
              <a:cs typeface="+mn-ea"/>
              <a:sym typeface="+mn-lt"/>
            </a:endParaRPr>
          </a:p>
        </p:txBody>
      </p:sp>
      <p:sp>
        <p:nvSpPr>
          <p:cNvPr id="76" name="文本框 75"/>
          <p:cNvSpPr txBox="1"/>
          <p:nvPr/>
        </p:nvSpPr>
        <p:spPr>
          <a:xfrm>
            <a:off x="6374877" y="940192"/>
            <a:ext cx="3635829" cy="645160"/>
          </a:xfrm>
          <a:prstGeom prst="rect">
            <a:avLst/>
          </a:prstGeom>
          <a:noFill/>
        </p:spPr>
        <p:txBody>
          <a:bodyPr wrap="square" rtlCol="0">
            <a:spAutoFit/>
          </a:bodyPr>
          <a:lstStyle/>
          <a:p>
            <a:pPr algn="ctr"/>
            <a:r>
              <a:rPr lang="zh-CN" altLang="en-US" sz="3600" b="1" dirty="0">
                <a:solidFill>
                  <a:schemeClr val="tx1">
                    <a:lumMod val="75000"/>
                    <a:lumOff val="25000"/>
                  </a:schemeClr>
                </a:solidFill>
                <a:cs typeface="+mn-ea"/>
                <a:sym typeface="+mn-lt"/>
              </a:rPr>
              <a:t>简介</a:t>
            </a:r>
            <a:endParaRPr lang="zh-CN" altLang="en-US" sz="3600" b="1" dirty="0">
              <a:solidFill>
                <a:schemeClr val="tx1">
                  <a:lumMod val="75000"/>
                  <a:lumOff val="25000"/>
                </a:schemeClr>
              </a:solidFill>
              <a:cs typeface="+mn-ea"/>
              <a:sym typeface="+mn-lt"/>
            </a:endParaRPr>
          </a:p>
        </p:txBody>
      </p:sp>
      <p:sp>
        <p:nvSpPr>
          <p:cNvPr id="77" name="文本框 76"/>
          <p:cNvSpPr txBox="1"/>
          <p:nvPr/>
        </p:nvSpPr>
        <p:spPr>
          <a:xfrm>
            <a:off x="6374877" y="2373209"/>
            <a:ext cx="3635829" cy="645160"/>
          </a:xfrm>
          <a:prstGeom prst="rect">
            <a:avLst/>
          </a:prstGeom>
          <a:noFill/>
        </p:spPr>
        <p:txBody>
          <a:bodyPr wrap="square" rtlCol="0">
            <a:spAutoFit/>
          </a:bodyPr>
          <a:lstStyle/>
          <a:p>
            <a:pPr algn="ctr"/>
            <a:r>
              <a:rPr lang="zh-CN" altLang="en-US" sz="3600" b="1" dirty="0">
                <a:solidFill>
                  <a:schemeClr val="tx1">
                    <a:lumMod val="75000"/>
                    <a:lumOff val="25000"/>
                  </a:schemeClr>
                </a:solidFill>
                <a:cs typeface="+mn-ea"/>
                <a:sym typeface="+mn-lt"/>
              </a:rPr>
              <a:t>实现</a:t>
            </a:r>
            <a:endParaRPr lang="zh-CN" altLang="en-US" sz="3600" b="1" dirty="0">
              <a:solidFill>
                <a:schemeClr val="tx1">
                  <a:lumMod val="75000"/>
                  <a:lumOff val="25000"/>
                </a:schemeClr>
              </a:solidFill>
              <a:cs typeface="+mn-ea"/>
              <a:sym typeface="+mn-lt"/>
            </a:endParaRPr>
          </a:p>
        </p:txBody>
      </p:sp>
      <p:sp>
        <p:nvSpPr>
          <p:cNvPr id="78" name="文本框 77"/>
          <p:cNvSpPr txBox="1"/>
          <p:nvPr/>
        </p:nvSpPr>
        <p:spPr>
          <a:xfrm>
            <a:off x="6374877" y="3749574"/>
            <a:ext cx="3635829" cy="645160"/>
          </a:xfrm>
          <a:prstGeom prst="rect">
            <a:avLst/>
          </a:prstGeom>
          <a:noFill/>
        </p:spPr>
        <p:txBody>
          <a:bodyPr wrap="square" rtlCol="0">
            <a:spAutoFit/>
          </a:bodyPr>
          <a:lstStyle/>
          <a:p>
            <a:pPr algn="ctr"/>
            <a:r>
              <a:rPr lang="zh-CN" altLang="en-US" sz="3600" b="1" dirty="0">
                <a:solidFill>
                  <a:schemeClr val="tx1">
                    <a:lumMod val="75000"/>
                    <a:lumOff val="25000"/>
                  </a:schemeClr>
                </a:solidFill>
                <a:cs typeface="+mn-ea"/>
                <a:sym typeface="+mn-lt"/>
              </a:rPr>
              <a:t>应用</a:t>
            </a:r>
            <a:endParaRPr lang="zh-CN" altLang="en-US" sz="3600" b="1" dirty="0">
              <a:solidFill>
                <a:schemeClr val="tx1">
                  <a:lumMod val="75000"/>
                  <a:lumOff val="25000"/>
                </a:schemeClr>
              </a:solidFill>
              <a:cs typeface="+mn-ea"/>
              <a:sym typeface="+mn-lt"/>
            </a:endParaRPr>
          </a:p>
        </p:txBody>
      </p:sp>
      <p:sp>
        <p:nvSpPr>
          <p:cNvPr id="79" name="文本框 78"/>
          <p:cNvSpPr txBox="1"/>
          <p:nvPr/>
        </p:nvSpPr>
        <p:spPr>
          <a:xfrm>
            <a:off x="6374877" y="5126954"/>
            <a:ext cx="3635829" cy="645160"/>
          </a:xfrm>
          <a:prstGeom prst="rect">
            <a:avLst/>
          </a:prstGeom>
          <a:noFill/>
        </p:spPr>
        <p:txBody>
          <a:bodyPr wrap="square" rtlCol="0">
            <a:spAutoFit/>
          </a:bodyPr>
          <a:lstStyle/>
          <a:p>
            <a:pPr algn="ctr"/>
            <a:r>
              <a:rPr lang="zh-CN" altLang="en-US" sz="3600" b="1" dirty="0">
                <a:solidFill>
                  <a:schemeClr val="tx1">
                    <a:lumMod val="75000"/>
                    <a:lumOff val="25000"/>
                  </a:schemeClr>
                </a:solidFill>
                <a:cs typeface="+mn-ea"/>
                <a:sym typeface="+mn-lt"/>
              </a:rPr>
              <a:t>总结</a:t>
            </a:r>
            <a:endParaRPr lang="zh-CN" altLang="en-US" sz="3600" b="1" dirty="0">
              <a:solidFill>
                <a:schemeClr val="tx1">
                  <a:lumMod val="75000"/>
                  <a:lumOff val="25000"/>
                </a:schemeClr>
              </a:solidFill>
              <a:cs typeface="+mn-ea"/>
              <a:sym typeface="+mn-lt"/>
            </a:endParaRPr>
          </a:p>
        </p:txBody>
      </p:sp>
      <p:sp>
        <p:nvSpPr>
          <p:cNvPr id="80" name="椭圆 79"/>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1" name="直接连接符 80"/>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flipV="1">
            <a:off x="-788009" y="4294069"/>
            <a:ext cx="3209766" cy="3209766"/>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4" name="直接连接符 83"/>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92120" y="1850390"/>
            <a:ext cx="769429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183925" y="1206491"/>
            <a:ext cx="1287207" cy="128720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cs typeface="+mn-ea"/>
                <a:sym typeface="+mn-lt"/>
              </a:rPr>
              <a:t>1</a:t>
            </a:r>
            <a:endParaRPr lang="zh-CN" altLang="en-US" sz="7200" b="1" dirty="0">
              <a:cs typeface="+mn-ea"/>
              <a:sym typeface="+mn-lt"/>
            </a:endParaRPr>
          </a:p>
        </p:txBody>
      </p:sp>
      <p:sp>
        <p:nvSpPr>
          <p:cNvPr id="13" name="文本框 12"/>
          <p:cNvSpPr txBox="1"/>
          <p:nvPr/>
        </p:nvSpPr>
        <p:spPr>
          <a:xfrm>
            <a:off x="1456429" y="826825"/>
            <a:ext cx="4245339" cy="829945"/>
          </a:xfrm>
          <a:prstGeom prst="rect">
            <a:avLst/>
          </a:prstGeom>
          <a:noFill/>
        </p:spPr>
        <p:txBody>
          <a:bodyPr wrap="square" rtlCol="0">
            <a:spAutoFit/>
          </a:bodyPr>
          <a:lstStyle/>
          <a:p>
            <a:pPr algn="ctr"/>
            <a:r>
              <a:rPr lang="zh-CN" altLang="en-US" sz="4800" b="1" dirty="0">
                <a:solidFill>
                  <a:schemeClr val="tx1">
                    <a:lumMod val="75000"/>
                    <a:lumOff val="25000"/>
                  </a:schemeClr>
                </a:solidFill>
                <a:cs typeface="+mn-ea"/>
                <a:sym typeface="+mn-lt"/>
              </a:rPr>
              <a:t>简介</a:t>
            </a:r>
            <a:endParaRPr lang="zh-CN" altLang="en-US" sz="4800" b="1" dirty="0">
              <a:solidFill>
                <a:schemeClr val="tx1">
                  <a:lumMod val="75000"/>
                  <a:lumOff val="25000"/>
                </a:schemeClr>
              </a:solidFill>
              <a:cs typeface="+mn-ea"/>
              <a:sym typeface="+mn-lt"/>
            </a:endParaRPr>
          </a:p>
        </p:txBody>
      </p:sp>
      <p:sp>
        <p:nvSpPr>
          <p:cNvPr id="17" name="矩形 16"/>
          <p:cNvSpPr/>
          <p:nvPr/>
        </p:nvSpPr>
        <p:spPr>
          <a:xfrm>
            <a:off x="3084195" y="2044065"/>
            <a:ext cx="7589520"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dirty="0">
                <a:solidFill>
                  <a:schemeClr val="tx1">
                    <a:lumMod val="75000"/>
                    <a:lumOff val="25000"/>
                  </a:schemeClr>
                </a:solidFill>
                <a:cs typeface="+mn-ea"/>
                <a:sym typeface="+mn-lt"/>
              </a:rPr>
              <a:t>前端混编技术可以有效地将不同的编程语言结合起来，以便利用每种语言的优势来创建复杂的应用程序。它还可以减少开发时间和费用，因为开发人员可以节省时间，而不必为每个部分编写一个新的代码。此外，前端混编技术还可以使开发人员更容易调试代码，因为他们可以更容易地查看每种语言的代码。</a:t>
            </a:r>
            <a:endParaRPr dirty="0">
              <a:solidFill>
                <a:schemeClr val="tx1">
                  <a:lumMod val="75000"/>
                  <a:lumOff val="25000"/>
                </a:schemeClr>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a:off x="914400" y="3669370"/>
            <a:ext cx="10363200"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99795" y="5795757"/>
            <a:ext cx="10363200"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994695" y="2599273"/>
            <a:ext cx="709685" cy="611797"/>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p:cNvSpPr/>
          <p:nvPr/>
        </p:nvSpPr>
        <p:spPr>
          <a:xfrm>
            <a:off x="994695" y="4390843"/>
            <a:ext cx="709685" cy="611797"/>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a:spLocks noChangeArrowheads="1"/>
          </p:cNvSpPr>
          <p:nvPr/>
        </p:nvSpPr>
        <p:spPr bwMode="auto">
          <a:xfrm>
            <a:off x="1996440" y="2308860"/>
            <a:ext cx="33572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dist"/>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前端混编技术的实现方式</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endParaRPr>
          </a:p>
        </p:txBody>
      </p:sp>
      <p:sp>
        <p:nvSpPr>
          <p:cNvPr id="17" name="文本框 16"/>
          <p:cNvSpPr txBox="1">
            <a:spLocks noChangeArrowheads="1"/>
          </p:cNvSpPr>
          <p:nvPr/>
        </p:nvSpPr>
        <p:spPr bwMode="auto">
          <a:xfrm>
            <a:off x="1996614" y="2773671"/>
            <a:ext cx="923845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dirty="0">
                <a:solidFill>
                  <a:srgbClr val="0D0D0D"/>
                </a:solidFill>
                <a:latin typeface="+mn-lt"/>
                <a:ea typeface="+mn-ea"/>
                <a:cs typeface="+mn-ea"/>
                <a:sym typeface="+mn-lt"/>
              </a:rPr>
              <a:t>前端混编技术是指使用多种编程语言，如HTML、JavaScript和CSS，将多种技术整合到一起，从而创建动态、可交互的网站和应用程序。</a:t>
            </a:r>
            <a:endParaRPr lang="zh-CN" altLang="en-US" sz="1600" dirty="0">
              <a:solidFill>
                <a:srgbClr val="0D0D0D"/>
              </a:solidFill>
              <a:latin typeface="+mn-lt"/>
              <a:ea typeface="+mn-ea"/>
              <a:cs typeface="+mn-ea"/>
              <a:sym typeface="+mn-lt"/>
            </a:endParaRPr>
          </a:p>
        </p:txBody>
      </p:sp>
      <p:sp>
        <p:nvSpPr>
          <p:cNvPr id="19" name="文本框 18"/>
          <p:cNvSpPr txBox="1">
            <a:spLocks noChangeArrowheads="1"/>
          </p:cNvSpPr>
          <p:nvPr/>
        </p:nvSpPr>
        <p:spPr bwMode="auto">
          <a:xfrm>
            <a:off x="1996440" y="4123055"/>
            <a:ext cx="26123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dist"/>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前端混编技术框架</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endParaRPr>
          </a:p>
        </p:txBody>
      </p:sp>
      <p:sp>
        <p:nvSpPr>
          <p:cNvPr id="21" name="文本框 20"/>
          <p:cNvSpPr txBox="1">
            <a:spLocks noChangeArrowheads="1"/>
          </p:cNvSpPr>
          <p:nvPr/>
        </p:nvSpPr>
        <p:spPr bwMode="auto">
          <a:xfrm>
            <a:off x="1996614" y="4587477"/>
            <a:ext cx="9238451"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600" dirty="0">
                <a:solidFill>
                  <a:srgbClr val="0D0D0D"/>
                </a:solidFill>
                <a:latin typeface="+mn-lt"/>
                <a:ea typeface="+mn-ea"/>
                <a:cs typeface="+mn-ea"/>
                <a:sym typeface="+mn-lt"/>
              </a:rPr>
              <a:t>由于原生应用程序开发相当耗时且成本高，因此使用相同的代码库来创建可以在多个平台上无缝运行的应用程序的跨平台应用程序开发的概念近年来发展势头强劲，对跨平台应用程序开发公司的需求也有所增加。</a:t>
            </a:r>
            <a:endParaRPr lang="zh-CN" altLang="en-US" sz="1600" dirty="0">
              <a:solidFill>
                <a:srgbClr val="0D0D0D"/>
              </a:solidFill>
              <a:latin typeface="+mn-lt"/>
              <a:ea typeface="+mn-ea"/>
              <a:cs typeface="+mn-ea"/>
              <a:sym typeface="+mn-lt"/>
            </a:endParaRPr>
          </a:p>
        </p:txBody>
      </p:sp>
      <p:sp>
        <p:nvSpPr>
          <p:cNvPr id="16" name="椭圆 15"/>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76555" y="2476500"/>
            <a:ext cx="0" cy="4280535"/>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421005" y="1163955"/>
            <a:ext cx="896556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76555" y="252730"/>
            <a:ext cx="884555" cy="86614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b="1" dirty="0">
                <a:cs typeface="+mn-ea"/>
                <a:sym typeface="+mn-lt"/>
              </a:rPr>
              <a:t>2</a:t>
            </a:r>
            <a:endParaRPr lang="en-US" altLang="zh-CN" sz="4800" b="1" dirty="0">
              <a:cs typeface="+mn-ea"/>
              <a:sym typeface="+mn-lt"/>
            </a:endParaRPr>
          </a:p>
        </p:txBody>
      </p:sp>
      <p:sp>
        <p:nvSpPr>
          <p:cNvPr id="5" name="文本框 4"/>
          <p:cNvSpPr txBox="1"/>
          <p:nvPr/>
        </p:nvSpPr>
        <p:spPr>
          <a:xfrm>
            <a:off x="1704340" y="288290"/>
            <a:ext cx="2178050" cy="829945"/>
          </a:xfrm>
          <a:prstGeom prst="rect">
            <a:avLst/>
          </a:prstGeom>
          <a:noFill/>
        </p:spPr>
        <p:txBody>
          <a:bodyPr wrap="square" rtlCol="0">
            <a:spAutoFit/>
          </a:bodyPr>
          <a:p>
            <a:pPr algn="l"/>
            <a:r>
              <a:rPr lang="zh-CN" altLang="en-US" sz="4800" b="1" dirty="0">
                <a:solidFill>
                  <a:schemeClr val="tx1">
                    <a:lumMod val="75000"/>
                    <a:lumOff val="25000"/>
                  </a:schemeClr>
                </a:solidFill>
                <a:cs typeface="+mn-ea"/>
                <a:sym typeface="+mn-lt"/>
              </a:rPr>
              <a:t>实现</a:t>
            </a:r>
            <a:endParaRPr lang="en-US" altLang="zh-CN" sz="4800" b="1" dirty="0">
              <a:solidFill>
                <a:schemeClr val="tx1">
                  <a:lumMod val="75000"/>
                  <a:lumOff val="25000"/>
                </a:schemeClr>
              </a:solidFill>
              <a:cs typeface="+mn-ea"/>
              <a:sym typeface="+mn-lt"/>
            </a:endParaRPr>
          </a:p>
        </p:txBody>
      </p:sp>
      <p:sp>
        <p:nvSpPr>
          <p:cNvPr id="4" name="矩形: 圆角 3"/>
          <p:cNvSpPr/>
          <p:nvPr/>
        </p:nvSpPr>
        <p:spPr>
          <a:xfrm>
            <a:off x="660400" y="2066290"/>
            <a:ext cx="10858500" cy="4055110"/>
          </a:xfrm>
          <a:prstGeom prst="roundRect">
            <a:avLst>
              <a:gd name="adj" fmla="val 8780"/>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3736341" y="3792570"/>
            <a:ext cx="5490995" cy="13897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defRPr/>
            </a:pPr>
            <a:r>
              <a:rPr lang="zh-CN" altLang="en-US" sz="1600" dirty="0">
                <a:solidFill>
                  <a:schemeClr val="bg1"/>
                </a:solidFill>
                <a:cs typeface="+mn-ea"/>
                <a:sym typeface="+mn-lt"/>
              </a:rPr>
              <a:t>基于实时编译的混编：使用实时编译器（如CoffeeScript）将前端代码编译为标准的JavaScript，以实现混编。</a:t>
            </a:r>
            <a:endParaRPr lang="zh-CN" altLang="en-US" sz="1600" dirty="0">
              <a:solidFill>
                <a:schemeClr val="bg1"/>
              </a:solidFill>
              <a:cs typeface="+mn-ea"/>
              <a:sym typeface="+mn-lt"/>
            </a:endParaRPr>
          </a:p>
        </p:txBody>
      </p:sp>
      <p:sp>
        <p:nvSpPr>
          <p:cNvPr id="4" name="矩形 3"/>
          <p:cNvSpPr/>
          <p:nvPr/>
        </p:nvSpPr>
        <p:spPr>
          <a:xfrm>
            <a:off x="6891843" y="1100915"/>
            <a:ext cx="4670985" cy="13897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defRPr/>
            </a:pPr>
            <a:r>
              <a:rPr lang="zh-CN" altLang="en-US" sz="1600" dirty="0">
                <a:solidFill>
                  <a:schemeClr val="bg1"/>
                </a:solidFill>
                <a:cs typeface="+mn-ea"/>
                <a:sym typeface="+mn-lt"/>
              </a:rPr>
              <a:t>基于多语言的混编：使用多种语言（如JavaScript，PHP和Ruby）来编写不同的组件，以实现混编。</a:t>
            </a:r>
            <a:endParaRPr lang="zh-CN" altLang="en-US" sz="1600" dirty="0">
              <a:solidFill>
                <a:schemeClr val="bg1"/>
              </a:solidFill>
              <a:cs typeface="+mn-ea"/>
              <a:sym typeface="+mn-lt"/>
            </a:endParaRPr>
          </a:p>
        </p:txBody>
      </p:sp>
      <p:grpSp>
        <p:nvGrpSpPr>
          <p:cNvPr id="6" name="组合 5"/>
          <p:cNvGrpSpPr/>
          <p:nvPr/>
        </p:nvGrpSpPr>
        <p:grpSpPr>
          <a:xfrm>
            <a:off x="1660328" y="2411600"/>
            <a:ext cx="2108485" cy="2770682"/>
            <a:chOff x="3908425" y="969169"/>
            <a:chExt cx="2174875" cy="2858294"/>
          </a:xfrm>
          <a:solidFill>
            <a:schemeClr val="accent5">
              <a:lumMod val="60000"/>
              <a:lumOff val="40000"/>
            </a:schemeClr>
          </a:solidFill>
        </p:grpSpPr>
        <p:sp>
          <p:nvSpPr>
            <p:cNvPr id="10" name="Freeform 6"/>
            <p:cNvSpPr>
              <a:spLocks noEditPoints="1"/>
            </p:cNvSpPr>
            <p:nvPr/>
          </p:nvSpPr>
          <p:spPr bwMode="auto">
            <a:xfrm>
              <a:off x="3968750" y="1439863"/>
              <a:ext cx="2114550" cy="2387600"/>
            </a:xfrm>
            <a:custGeom>
              <a:avLst/>
              <a:gdLst>
                <a:gd name="T0" fmla="*/ 292 w 563"/>
                <a:gd name="T1" fmla="*/ 0 h 635"/>
                <a:gd name="T2" fmla="*/ 286 w 563"/>
                <a:gd name="T3" fmla="*/ 130 h 635"/>
                <a:gd name="T4" fmla="*/ 329 w 563"/>
                <a:gd name="T5" fmla="*/ 5 h 635"/>
                <a:gd name="T6" fmla="*/ 315 w 563"/>
                <a:gd name="T7" fmla="*/ 119 h 635"/>
                <a:gd name="T8" fmla="*/ 373 w 563"/>
                <a:gd name="T9" fmla="*/ 30 h 635"/>
                <a:gd name="T10" fmla="*/ 432 w 563"/>
                <a:gd name="T11" fmla="*/ 155 h 635"/>
                <a:gd name="T12" fmla="*/ 561 w 563"/>
                <a:gd name="T13" fmla="*/ 178 h 635"/>
                <a:gd name="T14" fmla="*/ 397 w 563"/>
                <a:gd name="T15" fmla="*/ 203 h 635"/>
                <a:gd name="T16" fmla="*/ 382 w 563"/>
                <a:gd name="T17" fmla="*/ 161 h 635"/>
                <a:gd name="T18" fmla="*/ 364 w 563"/>
                <a:gd name="T19" fmla="*/ 136 h 635"/>
                <a:gd name="T20" fmla="*/ 373 w 563"/>
                <a:gd name="T21" fmla="*/ 275 h 635"/>
                <a:gd name="T22" fmla="*/ 447 w 563"/>
                <a:gd name="T23" fmla="*/ 403 h 635"/>
                <a:gd name="T24" fmla="*/ 324 w 563"/>
                <a:gd name="T25" fmla="*/ 509 h 635"/>
                <a:gd name="T26" fmla="*/ 291 w 563"/>
                <a:gd name="T27" fmla="*/ 631 h 635"/>
                <a:gd name="T28" fmla="*/ 250 w 563"/>
                <a:gd name="T29" fmla="*/ 629 h 635"/>
                <a:gd name="T30" fmla="*/ 238 w 563"/>
                <a:gd name="T31" fmla="*/ 579 h 635"/>
                <a:gd name="T32" fmla="*/ 260 w 563"/>
                <a:gd name="T33" fmla="*/ 418 h 635"/>
                <a:gd name="T34" fmla="*/ 224 w 563"/>
                <a:gd name="T35" fmla="*/ 250 h 635"/>
                <a:gd name="T36" fmla="*/ 140 w 563"/>
                <a:gd name="T37" fmla="*/ 93 h 635"/>
                <a:gd name="T38" fmla="*/ 128 w 563"/>
                <a:gd name="T39" fmla="*/ 213 h 635"/>
                <a:gd name="T40" fmla="*/ 162 w 563"/>
                <a:gd name="T41" fmla="*/ 245 h 635"/>
                <a:gd name="T42" fmla="*/ 115 w 563"/>
                <a:gd name="T43" fmla="*/ 289 h 635"/>
                <a:gd name="T44" fmla="*/ 74 w 563"/>
                <a:gd name="T45" fmla="*/ 280 h 635"/>
                <a:gd name="T46" fmla="*/ 70 w 563"/>
                <a:gd name="T47" fmla="*/ 276 h 635"/>
                <a:gd name="T48" fmla="*/ 0 w 563"/>
                <a:gd name="T49" fmla="*/ 250 h 635"/>
                <a:gd name="T50" fmla="*/ 58 w 563"/>
                <a:gd name="T51" fmla="*/ 221 h 635"/>
                <a:gd name="T52" fmla="*/ 72 w 563"/>
                <a:gd name="T53" fmla="*/ 200 h 635"/>
                <a:gd name="T54" fmla="*/ 255 w 563"/>
                <a:gd name="T55" fmla="*/ 6 h 635"/>
                <a:gd name="T56" fmla="*/ 117 w 563"/>
                <a:gd name="T57" fmla="*/ 234 h 635"/>
                <a:gd name="T58" fmla="*/ 69 w 563"/>
                <a:gd name="T59" fmla="*/ 211 h 635"/>
                <a:gd name="T60" fmla="*/ 299 w 563"/>
                <a:gd name="T61" fmla="*/ 291 h 635"/>
                <a:gd name="T62" fmla="*/ 368 w 563"/>
                <a:gd name="T63" fmla="*/ 395 h 635"/>
                <a:gd name="T64" fmla="*/ 315 w 563"/>
                <a:gd name="T65" fmla="*/ 309 h 635"/>
                <a:gd name="T66" fmla="*/ 299 w 563"/>
                <a:gd name="T67" fmla="*/ 291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3" h="635">
                  <a:moveTo>
                    <a:pt x="255" y="6"/>
                  </a:moveTo>
                  <a:cubicBezTo>
                    <a:pt x="267" y="3"/>
                    <a:pt x="279" y="1"/>
                    <a:pt x="292" y="0"/>
                  </a:cubicBezTo>
                  <a:cubicBezTo>
                    <a:pt x="287" y="15"/>
                    <a:pt x="285" y="31"/>
                    <a:pt x="283" y="46"/>
                  </a:cubicBezTo>
                  <a:cubicBezTo>
                    <a:pt x="282" y="74"/>
                    <a:pt x="279" y="102"/>
                    <a:pt x="286" y="130"/>
                  </a:cubicBezTo>
                  <a:cubicBezTo>
                    <a:pt x="288" y="87"/>
                    <a:pt x="307" y="46"/>
                    <a:pt x="303" y="3"/>
                  </a:cubicBezTo>
                  <a:cubicBezTo>
                    <a:pt x="312" y="3"/>
                    <a:pt x="320" y="4"/>
                    <a:pt x="329" y="5"/>
                  </a:cubicBezTo>
                  <a:cubicBezTo>
                    <a:pt x="326" y="17"/>
                    <a:pt x="320" y="29"/>
                    <a:pt x="319" y="42"/>
                  </a:cubicBezTo>
                  <a:cubicBezTo>
                    <a:pt x="317" y="68"/>
                    <a:pt x="315" y="93"/>
                    <a:pt x="315" y="119"/>
                  </a:cubicBezTo>
                  <a:cubicBezTo>
                    <a:pt x="328" y="83"/>
                    <a:pt x="342" y="46"/>
                    <a:pt x="345" y="8"/>
                  </a:cubicBezTo>
                  <a:cubicBezTo>
                    <a:pt x="355" y="14"/>
                    <a:pt x="370" y="16"/>
                    <a:pt x="373" y="30"/>
                  </a:cubicBezTo>
                  <a:cubicBezTo>
                    <a:pt x="378" y="50"/>
                    <a:pt x="390" y="68"/>
                    <a:pt x="398" y="87"/>
                  </a:cubicBezTo>
                  <a:cubicBezTo>
                    <a:pt x="410" y="109"/>
                    <a:pt x="419" y="133"/>
                    <a:pt x="432" y="155"/>
                  </a:cubicBezTo>
                  <a:cubicBezTo>
                    <a:pt x="465" y="152"/>
                    <a:pt x="498" y="153"/>
                    <a:pt x="530" y="153"/>
                  </a:cubicBezTo>
                  <a:cubicBezTo>
                    <a:pt x="544" y="152"/>
                    <a:pt x="561" y="163"/>
                    <a:pt x="561" y="178"/>
                  </a:cubicBezTo>
                  <a:cubicBezTo>
                    <a:pt x="563" y="191"/>
                    <a:pt x="550" y="201"/>
                    <a:pt x="538" y="201"/>
                  </a:cubicBezTo>
                  <a:cubicBezTo>
                    <a:pt x="491" y="203"/>
                    <a:pt x="444" y="202"/>
                    <a:pt x="397" y="203"/>
                  </a:cubicBezTo>
                  <a:cubicBezTo>
                    <a:pt x="390" y="189"/>
                    <a:pt x="383" y="176"/>
                    <a:pt x="376" y="162"/>
                  </a:cubicBezTo>
                  <a:cubicBezTo>
                    <a:pt x="382" y="161"/>
                    <a:pt x="382" y="161"/>
                    <a:pt x="382" y="161"/>
                  </a:cubicBezTo>
                  <a:cubicBezTo>
                    <a:pt x="380" y="161"/>
                    <a:pt x="377" y="161"/>
                    <a:pt x="375" y="161"/>
                  </a:cubicBezTo>
                  <a:cubicBezTo>
                    <a:pt x="371" y="153"/>
                    <a:pt x="368" y="144"/>
                    <a:pt x="364" y="136"/>
                  </a:cubicBezTo>
                  <a:cubicBezTo>
                    <a:pt x="360" y="162"/>
                    <a:pt x="360" y="188"/>
                    <a:pt x="360" y="214"/>
                  </a:cubicBezTo>
                  <a:cubicBezTo>
                    <a:pt x="361" y="235"/>
                    <a:pt x="361" y="257"/>
                    <a:pt x="373" y="275"/>
                  </a:cubicBezTo>
                  <a:cubicBezTo>
                    <a:pt x="395" y="310"/>
                    <a:pt x="423" y="343"/>
                    <a:pt x="443" y="381"/>
                  </a:cubicBezTo>
                  <a:cubicBezTo>
                    <a:pt x="446" y="388"/>
                    <a:pt x="451" y="396"/>
                    <a:pt x="447" y="403"/>
                  </a:cubicBezTo>
                  <a:cubicBezTo>
                    <a:pt x="441" y="420"/>
                    <a:pt x="427" y="432"/>
                    <a:pt x="414" y="445"/>
                  </a:cubicBezTo>
                  <a:cubicBezTo>
                    <a:pt x="386" y="469"/>
                    <a:pt x="359" y="496"/>
                    <a:pt x="324" y="509"/>
                  </a:cubicBezTo>
                  <a:cubicBezTo>
                    <a:pt x="315" y="544"/>
                    <a:pt x="310" y="580"/>
                    <a:pt x="300" y="614"/>
                  </a:cubicBezTo>
                  <a:cubicBezTo>
                    <a:pt x="299" y="621"/>
                    <a:pt x="295" y="626"/>
                    <a:pt x="291" y="631"/>
                  </a:cubicBezTo>
                  <a:cubicBezTo>
                    <a:pt x="290" y="632"/>
                    <a:pt x="286" y="634"/>
                    <a:pt x="285" y="635"/>
                  </a:cubicBezTo>
                  <a:cubicBezTo>
                    <a:pt x="273" y="635"/>
                    <a:pt x="261" y="632"/>
                    <a:pt x="250" y="629"/>
                  </a:cubicBezTo>
                  <a:cubicBezTo>
                    <a:pt x="246" y="625"/>
                    <a:pt x="242" y="622"/>
                    <a:pt x="238" y="618"/>
                  </a:cubicBezTo>
                  <a:cubicBezTo>
                    <a:pt x="230" y="606"/>
                    <a:pt x="234" y="591"/>
                    <a:pt x="238" y="579"/>
                  </a:cubicBezTo>
                  <a:cubicBezTo>
                    <a:pt x="249" y="543"/>
                    <a:pt x="258" y="508"/>
                    <a:pt x="265" y="472"/>
                  </a:cubicBezTo>
                  <a:cubicBezTo>
                    <a:pt x="269" y="454"/>
                    <a:pt x="264" y="435"/>
                    <a:pt x="260" y="418"/>
                  </a:cubicBezTo>
                  <a:cubicBezTo>
                    <a:pt x="251" y="383"/>
                    <a:pt x="242" y="349"/>
                    <a:pt x="233" y="315"/>
                  </a:cubicBezTo>
                  <a:cubicBezTo>
                    <a:pt x="229" y="294"/>
                    <a:pt x="222" y="272"/>
                    <a:pt x="224" y="250"/>
                  </a:cubicBezTo>
                  <a:cubicBezTo>
                    <a:pt x="228" y="189"/>
                    <a:pt x="235" y="128"/>
                    <a:pt x="243" y="67"/>
                  </a:cubicBezTo>
                  <a:cubicBezTo>
                    <a:pt x="208" y="75"/>
                    <a:pt x="174" y="84"/>
                    <a:pt x="140" y="93"/>
                  </a:cubicBezTo>
                  <a:cubicBezTo>
                    <a:pt x="131" y="132"/>
                    <a:pt x="129" y="174"/>
                    <a:pt x="114" y="212"/>
                  </a:cubicBezTo>
                  <a:cubicBezTo>
                    <a:pt x="118" y="212"/>
                    <a:pt x="125" y="213"/>
                    <a:pt x="128" y="213"/>
                  </a:cubicBezTo>
                  <a:cubicBezTo>
                    <a:pt x="127" y="221"/>
                    <a:pt x="125" y="228"/>
                    <a:pt x="123" y="236"/>
                  </a:cubicBezTo>
                  <a:cubicBezTo>
                    <a:pt x="136" y="239"/>
                    <a:pt x="149" y="242"/>
                    <a:pt x="162" y="245"/>
                  </a:cubicBezTo>
                  <a:cubicBezTo>
                    <a:pt x="160" y="260"/>
                    <a:pt x="156" y="274"/>
                    <a:pt x="153" y="289"/>
                  </a:cubicBezTo>
                  <a:cubicBezTo>
                    <a:pt x="140" y="289"/>
                    <a:pt x="128" y="289"/>
                    <a:pt x="115" y="289"/>
                  </a:cubicBezTo>
                  <a:cubicBezTo>
                    <a:pt x="101" y="288"/>
                    <a:pt x="88" y="288"/>
                    <a:pt x="75" y="288"/>
                  </a:cubicBezTo>
                  <a:cubicBezTo>
                    <a:pt x="74" y="280"/>
                    <a:pt x="74" y="280"/>
                    <a:pt x="74" y="280"/>
                  </a:cubicBezTo>
                  <a:cubicBezTo>
                    <a:pt x="81" y="282"/>
                    <a:pt x="81" y="282"/>
                    <a:pt x="81" y="282"/>
                  </a:cubicBezTo>
                  <a:cubicBezTo>
                    <a:pt x="77" y="280"/>
                    <a:pt x="74" y="278"/>
                    <a:pt x="70" y="276"/>
                  </a:cubicBezTo>
                  <a:cubicBezTo>
                    <a:pt x="66" y="278"/>
                    <a:pt x="62" y="279"/>
                    <a:pt x="58" y="280"/>
                  </a:cubicBezTo>
                  <a:cubicBezTo>
                    <a:pt x="38" y="272"/>
                    <a:pt x="20" y="258"/>
                    <a:pt x="0" y="250"/>
                  </a:cubicBezTo>
                  <a:cubicBezTo>
                    <a:pt x="2" y="237"/>
                    <a:pt x="6" y="224"/>
                    <a:pt x="8" y="211"/>
                  </a:cubicBezTo>
                  <a:cubicBezTo>
                    <a:pt x="25" y="212"/>
                    <a:pt x="41" y="217"/>
                    <a:pt x="58" y="221"/>
                  </a:cubicBezTo>
                  <a:cubicBezTo>
                    <a:pt x="59" y="214"/>
                    <a:pt x="60" y="207"/>
                    <a:pt x="62" y="200"/>
                  </a:cubicBezTo>
                  <a:cubicBezTo>
                    <a:pt x="64" y="200"/>
                    <a:pt x="70" y="200"/>
                    <a:pt x="72" y="200"/>
                  </a:cubicBezTo>
                  <a:cubicBezTo>
                    <a:pt x="78" y="150"/>
                    <a:pt x="91" y="102"/>
                    <a:pt x="97" y="52"/>
                  </a:cubicBezTo>
                  <a:cubicBezTo>
                    <a:pt x="150" y="36"/>
                    <a:pt x="202" y="22"/>
                    <a:pt x="255" y="6"/>
                  </a:cubicBezTo>
                  <a:close/>
                  <a:moveTo>
                    <a:pt x="67" y="223"/>
                  </a:moveTo>
                  <a:cubicBezTo>
                    <a:pt x="84" y="226"/>
                    <a:pt x="100" y="232"/>
                    <a:pt x="117" y="234"/>
                  </a:cubicBezTo>
                  <a:cubicBezTo>
                    <a:pt x="117" y="231"/>
                    <a:pt x="117" y="225"/>
                    <a:pt x="116" y="222"/>
                  </a:cubicBezTo>
                  <a:cubicBezTo>
                    <a:pt x="101" y="219"/>
                    <a:pt x="85" y="216"/>
                    <a:pt x="69" y="211"/>
                  </a:cubicBezTo>
                  <a:cubicBezTo>
                    <a:pt x="68" y="215"/>
                    <a:pt x="68" y="219"/>
                    <a:pt x="67" y="223"/>
                  </a:cubicBezTo>
                  <a:close/>
                  <a:moveTo>
                    <a:pt x="299" y="291"/>
                  </a:moveTo>
                  <a:cubicBezTo>
                    <a:pt x="310" y="337"/>
                    <a:pt x="322" y="383"/>
                    <a:pt x="330" y="429"/>
                  </a:cubicBezTo>
                  <a:cubicBezTo>
                    <a:pt x="344" y="420"/>
                    <a:pt x="358" y="410"/>
                    <a:pt x="368" y="395"/>
                  </a:cubicBezTo>
                  <a:cubicBezTo>
                    <a:pt x="362" y="381"/>
                    <a:pt x="355" y="367"/>
                    <a:pt x="347" y="354"/>
                  </a:cubicBezTo>
                  <a:cubicBezTo>
                    <a:pt x="337" y="339"/>
                    <a:pt x="326" y="324"/>
                    <a:pt x="315" y="309"/>
                  </a:cubicBezTo>
                  <a:cubicBezTo>
                    <a:pt x="311" y="303"/>
                    <a:pt x="307" y="297"/>
                    <a:pt x="303" y="291"/>
                  </a:cubicBezTo>
                  <a:cubicBezTo>
                    <a:pt x="302" y="291"/>
                    <a:pt x="300" y="291"/>
                    <a:pt x="299" y="2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cs typeface="+mn-ea"/>
                <a:sym typeface="+mn-lt"/>
              </a:endParaRPr>
            </a:p>
          </p:txBody>
        </p:sp>
        <p:sp>
          <p:nvSpPr>
            <p:cNvPr id="11" name="Freeform 7"/>
            <p:cNvSpPr/>
            <p:nvPr/>
          </p:nvSpPr>
          <p:spPr bwMode="auto">
            <a:xfrm>
              <a:off x="3908425" y="2387600"/>
              <a:ext cx="630238" cy="409575"/>
            </a:xfrm>
            <a:custGeom>
              <a:avLst/>
              <a:gdLst>
                <a:gd name="T0" fmla="*/ 14 w 168"/>
                <a:gd name="T1" fmla="*/ 0 h 109"/>
                <a:gd name="T2" fmla="*/ 77 w 168"/>
                <a:gd name="T3" fmla="*/ 33 h 109"/>
                <a:gd name="T4" fmla="*/ 76 w 168"/>
                <a:gd name="T5" fmla="*/ 49 h 109"/>
                <a:gd name="T6" fmla="*/ 90 w 168"/>
                <a:gd name="T7" fmla="*/ 39 h 109"/>
                <a:gd name="T8" fmla="*/ 137 w 168"/>
                <a:gd name="T9" fmla="*/ 39 h 109"/>
                <a:gd name="T10" fmla="*/ 168 w 168"/>
                <a:gd name="T11" fmla="*/ 39 h 109"/>
                <a:gd name="T12" fmla="*/ 152 w 168"/>
                <a:gd name="T13" fmla="*/ 109 h 109"/>
                <a:gd name="T14" fmla="*/ 102 w 168"/>
                <a:gd name="T15" fmla="*/ 98 h 109"/>
                <a:gd name="T16" fmla="*/ 1 w 168"/>
                <a:gd name="T17" fmla="*/ 74 h 109"/>
                <a:gd name="T18" fmla="*/ 14 w 168"/>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09">
                  <a:moveTo>
                    <a:pt x="14" y="0"/>
                  </a:moveTo>
                  <a:cubicBezTo>
                    <a:pt x="36" y="10"/>
                    <a:pt x="55" y="23"/>
                    <a:pt x="77" y="33"/>
                  </a:cubicBezTo>
                  <a:cubicBezTo>
                    <a:pt x="77" y="37"/>
                    <a:pt x="76" y="45"/>
                    <a:pt x="76" y="49"/>
                  </a:cubicBezTo>
                  <a:cubicBezTo>
                    <a:pt x="81" y="46"/>
                    <a:pt x="85" y="42"/>
                    <a:pt x="90" y="39"/>
                  </a:cubicBezTo>
                  <a:cubicBezTo>
                    <a:pt x="106" y="39"/>
                    <a:pt x="122" y="39"/>
                    <a:pt x="137" y="39"/>
                  </a:cubicBezTo>
                  <a:cubicBezTo>
                    <a:pt x="148" y="39"/>
                    <a:pt x="158" y="39"/>
                    <a:pt x="168" y="39"/>
                  </a:cubicBezTo>
                  <a:cubicBezTo>
                    <a:pt x="163" y="63"/>
                    <a:pt x="159" y="86"/>
                    <a:pt x="152" y="109"/>
                  </a:cubicBezTo>
                  <a:cubicBezTo>
                    <a:pt x="135" y="105"/>
                    <a:pt x="119" y="102"/>
                    <a:pt x="102" y="98"/>
                  </a:cubicBezTo>
                  <a:cubicBezTo>
                    <a:pt x="69" y="89"/>
                    <a:pt x="34" y="83"/>
                    <a:pt x="1" y="74"/>
                  </a:cubicBezTo>
                  <a:cubicBezTo>
                    <a:pt x="0" y="49"/>
                    <a:pt x="11" y="25"/>
                    <a:pt x="1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cs typeface="+mn-ea"/>
                <a:sym typeface="+mn-lt"/>
              </a:endParaRPr>
            </a:p>
          </p:txBody>
        </p:sp>
        <p:sp>
          <p:nvSpPr>
            <p:cNvPr id="12" name="Line 9"/>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cs typeface="+mn-ea"/>
                <a:sym typeface="+mn-lt"/>
              </a:endParaRPr>
            </a:p>
          </p:txBody>
        </p:sp>
        <p:sp>
          <p:nvSpPr>
            <p:cNvPr id="13" name="Line 10"/>
            <p:cNvSpPr>
              <a:spLocks noChangeShapeType="1"/>
            </p:cNvSpPr>
            <p:nvPr/>
          </p:nvSpPr>
          <p:spPr bwMode="auto">
            <a:xfrm>
              <a:off x="5586413" y="1933575"/>
              <a:ext cx="0" cy="0"/>
            </a:xfrm>
            <a:prstGeom prst="lin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cs typeface="+mn-ea"/>
                <a:sym typeface="+mn-lt"/>
              </a:endParaRPr>
            </a:p>
          </p:txBody>
        </p:sp>
        <p:sp>
          <p:nvSpPr>
            <p:cNvPr id="14" name="椭圆 13"/>
            <p:cNvSpPr/>
            <p:nvPr/>
          </p:nvSpPr>
          <p:spPr>
            <a:xfrm>
              <a:off x="4960144" y="969169"/>
              <a:ext cx="442912" cy="442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cs typeface="+mn-ea"/>
                <a:sym typeface="+mn-lt"/>
              </a:endParaRPr>
            </a:p>
          </p:txBody>
        </p:sp>
      </p:grpSp>
      <p:sp>
        <p:nvSpPr>
          <p:cNvPr id="7" name="矩形 6"/>
          <p:cNvSpPr/>
          <p:nvPr/>
        </p:nvSpPr>
        <p:spPr>
          <a:xfrm>
            <a:off x="629171" y="5125539"/>
            <a:ext cx="5794184" cy="125832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defRPr/>
            </a:pPr>
            <a:r>
              <a:rPr lang="zh-CN" altLang="en-US" sz="1600" dirty="0">
                <a:solidFill>
                  <a:schemeClr val="bg1"/>
                </a:solidFill>
                <a:cs typeface="+mn-ea"/>
                <a:sym typeface="+mn-lt"/>
              </a:rPr>
              <a:t>基于框架的混编：使用开发框架（如</a:t>
            </a:r>
            <a:r>
              <a:rPr lang="en-US" altLang="zh-CN" sz="1600" dirty="0">
                <a:solidFill>
                  <a:schemeClr val="bg1"/>
                </a:solidFill>
                <a:cs typeface="+mn-ea"/>
                <a:sym typeface="+mn-lt"/>
              </a:rPr>
              <a:t>Node</a:t>
            </a:r>
            <a:r>
              <a:rPr lang="zh-CN" altLang="en-US" sz="1600" dirty="0">
                <a:solidFill>
                  <a:schemeClr val="bg1"/>
                </a:solidFill>
                <a:cs typeface="+mn-ea"/>
                <a:sym typeface="+mn-lt"/>
              </a:rPr>
              <a:t>.js）来组织和管理前端代码，以实现混编。</a:t>
            </a:r>
            <a:endParaRPr lang="zh-CN" altLang="en-US" sz="1600" dirty="0">
              <a:solidFill>
                <a:schemeClr val="bg1"/>
              </a:solidFill>
              <a:cs typeface="+mn-ea"/>
              <a:sym typeface="+mn-lt"/>
            </a:endParaRPr>
          </a:p>
        </p:txBody>
      </p:sp>
      <p:sp>
        <p:nvSpPr>
          <p:cNvPr id="8" name="矩形 7"/>
          <p:cNvSpPr/>
          <p:nvPr/>
        </p:nvSpPr>
        <p:spPr>
          <a:xfrm>
            <a:off x="5650511" y="2490857"/>
            <a:ext cx="4672525" cy="138757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defRPr/>
            </a:pPr>
            <a:r>
              <a:rPr lang="zh-CN" altLang="en-US" sz="1600" dirty="0">
                <a:solidFill>
                  <a:schemeClr val="bg1"/>
                </a:solidFill>
                <a:cs typeface="+mn-ea"/>
                <a:sym typeface="+mn-lt"/>
              </a:rPr>
              <a:t>基于预编译的混编：使用预编译器（如Sass）将前端代码编译为标准的CSS，以实现混编。</a:t>
            </a:r>
            <a:endParaRPr lang="zh-CN" altLang="en-US" sz="1600" dirty="0">
              <a:solidFill>
                <a:schemeClr val="bg1"/>
              </a:solidFill>
              <a:cs typeface="+mn-ea"/>
              <a:sym typeface="+mn-lt"/>
            </a:endParaRPr>
          </a:p>
        </p:txBody>
      </p:sp>
      <p:sp>
        <p:nvSpPr>
          <p:cNvPr id="15" name="椭圆 14"/>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2" name="直接连接符 21"/>
          <p:cNvCxnSpPr/>
          <p:nvPr/>
        </p:nvCxnSpPr>
        <p:spPr>
          <a:xfrm>
            <a:off x="997585" y="930275"/>
            <a:ext cx="393763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97585" y="356870"/>
            <a:ext cx="4972685" cy="521970"/>
          </a:xfrm>
          <a:prstGeom prst="rect">
            <a:avLst/>
          </a:prstGeom>
          <a:noFill/>
        </p:spPr>
        <p:txBody>
          <a:bodyPr wrap="square" rtlCol="0">
            <a:spAutoFit/>
          </a:bodyPr>
          <a:lstStyle/>
          <a:p>
            <a:pPr algn="dist"/>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前端混编技术的实现方式</a:t>
            </a:r>
            <a:endParaRPr lang="zh-CN" altLang="en-US" sz="2800" b="1" dirty="0">
              <a:solidFill>
                <a:schemeClr val="tx1">
                  <a:lumMod val="75000"/>
                  <a:lumOff val="25000"/>
                </a:schemeClr>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788475" y="1245024"/>
            <a:ext cx="652747" cy="652747"/>
          </a:xfrm>
          <a:prstGeom prst="ellipse">
            <a:avLst/>
          </a:prstGeom>
          <a:blipFill>
            <a:blip r:embed="rId1"/>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8475" y="4156495"/>
            <a:ext cx="652747" cy="652747"/>
          </a:xfrm>
          <a:prstGeom prst="ellipse">
            <a:avLst/>
          </a:prstGeom>
          <a:blipFill>
            <a:blip r:embed="rId1"/>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190208" y="1245024"/>
            <a:ext cx="652747" cy="652747"/>
          </a:xfrm>
          <a:prstGeom prst="ellipse">
            <a:avLst/>
          </a:prstGeom>
          <a:blipFill>
            <a:blip r:embed="rId2"/>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190208" y="4156495"/>
            <a:ext cx="652747" cy="652747"/>
          </a:xfrm>
          <a:prstGeom prst="ellipse">
            <a:avLst/>
          </a:prstGeom>
          <a:blipFill>
            <a:blip r:embed="rId2"/>
            <a:stretch>
              <a:fillRect/>
            </a:stretch>
          </a:bli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a:spLocks noChangeArrowheads="1"/>
          </p:cNvSpPr>
          <p:nvPr/>
        </p:nvSpPr>
        <p:spPr bwMode="auto">
          <a:xfrm>
            <a:off x="1584342" y="1281519"/>
            <a:ext cx="211714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rPr>
              <a:t>uniapp</a:t>
            </a:r>
            <a:endPar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endParaRPr>
          </a:p>
        </p:txBody>
      </p:sp>
      <p:sp>
        <p:nvSpPr>
          <p:cNvPr id="18" name="文本框 17"/>
          <p:cNvSpPr txBox="1">
            <a:spLocks noChangeArrowheads="1"/>
          </p:cNvSpPr>
          <p:nvPr/>
        </p:nvSpPr>
        <p:spPr bwMode="auto">
          <a:xfrm>
            <a:off x="1584343" y="1746251"/>
            <a:ext cx="418416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dirty="0">
                <a:solidFill>
                  <a:srgbClr val="0D0D0D"/>
                </a:solidFill>
                <a:latin typeface="+mn-lt"/>
                <a:ea typeface="+mn-ea"/>
                <a:cs typeface="+mn-ea"/>
                <a:sym typeface="+mn-lt"/>
              </a:rPr>
              <a:t>uni-app 是一个使用 Vue.js 开发所有前端应用的框架，同时支持webView和weex渲染。开发很多功能打包调试的过程都只能依赖Hbuilder，有点为了推广Hbuilder而忽略技术沉淀本身的感觉</a:t>
            </a:r>
            <a:endParaRPr lang="zh-CN" altLang="en-US" sz="1400" dirty="0">
              <a:solidFill>
                <a:srgbClr val="0D0D0D"/>
              </a:solidFill>
              <a:latin typeface="+mn-lt"/>
              <a:ea typeface="+mn-ea"/>
              <a:cs typeface="+mn-ea"/>
              <a:sym typeface="+mn-lt"/>
            </a:endParaRPr>
          </a:p>
        </p:txBody>
      </p:sp>
      <p:sp>
        <p:nvSpPr>
          <p:cNvPr id="20" name="文本框 19"/>
          <p:cNvSpPr txBox="1">
            <a:spLocks noChangeArrowheads="1"/>
          </p:cNvSpPr>
          <p:nvPr/>
        </p:nvSpPr>
        <p:spPr bwMode="auto">
          <a:xfrm>
            <a:off x="1584341" y="4172765"/>
            <a:ext cx="211714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zh-CN" altLang="en-US"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rPr>
              <a:t>Flutter</a:t>
            </a:r>
            <a:endParaRPr lang="zh-CN" altLang="en-US"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endParaRPr>
          </a:p>
        </p:txBody>
      </p:sp>
      <p:sp>
        <p:nvSpPr>
          <p:cNvPr id="22" name="文本框 21"/>
          <p:cNvSpPr txBox="1">
            <a:spLocks noChangeArrowheads="1"/>
          </p:cNvSpPr>
          <p:nvPr/>
        </p:nvSpPr>
        <p:spPr bwMode="auto">
          <a:xfrm>
            <a:off x="1584342" y="4637497"/>
            <a:ext cx="418416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sz="1400" dirty="0">
                <a:solidFill>
                  <a:srgbClr val="0D0D0D"/>
                </a:solidFill>
                <a:latin typeface="+mn-lt"/>
                <a:ea typeface="+mn-ea"/>
                <a:cs typeface="+mn-ea"/>
                <a:sym typeface="+mn-lt"/>
              </a:rPr>
              <a:t>Flutter 是 Google 推出并开源的移动应用开发框架</a:t>
            </a:r>
            <a:r>
              <a:rPr lang="zh-CN" sz="1400" dirty="0">
                <a:solidFill>
                  <a:srgbClr val="0D0D0D"/>
                </a:solidFill>
                <a:latin typeface="+mn-lt"/>
                <a:ea typeface="+mn-ea"/>
                <a:cs typeface="+mn-ea"/>
                <a:sym typeface="+mn-lt"/>
              </a:rPr>
              <a:t>，基于Dart 语言开发，支持Native 引擎渲染视图，使用自己的高性能渲染引擎来绘制 Widget，最接近原生开发的技术</a:t>
            </a:r>
            <a:r>
              <a:rPr lang="zh-CN" sz="1400" dirty="0">
                <a:solidFill>
                  <a:srgbClr val="0D0D0D"/>
                </a:solidFill>
                <a:latin typeface="+mn-lt"/>
                <a:ea typeface="+mn-ea"/>
                <a:cs typeface="+mn-ea"/>
                <a:sym typeface="+mn-lt"/>
              </a:rPr>
              <a:t>框架。</a:t>
            </a:r>
            <a:endParaRPr lang="zh-CN" sz="1400" dirty="0">
              <a:solidFill>
                <a:srgbClr val="0D0D0D"/>
              </a:solidFill>
              <a:latin typeface="+mn-lt"/>
              <a:ea typeface="+mn-ea"/>
              <a:cs typeface="+mn-ea"/>
              <a:sym typeface="+mn-lt"/>
            </a:endParaRPr>
          </a:p>
        </p:txBody>
      </p:sp>
      <p:sp>
        <p:nvSpPr>
          <p:cNvPr id="32" name="文本框 31"/>
          <p:cNvSpPr txBox="1">
            <a:spLocks noChangeArrowheads="1"/>
          </p:cNvSpPr>
          <p:nvPr/>
        </p:nvSpPr>
        <p:spPr bwMode="auto">
          <a:xfrm>
            <a:off x="6986075" y="1281519"/>
            <a:ext cx="211714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rPr>
              <a:t>react native</a:t>
            </a:r>
            <a:endPar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4" name="文本框 33"/>
          <p:cNvSpPr txBox="1">
            <a:spLocks noChangeArrowheads="1"/>
          </p:cNvSpPr>
          <p:nvPr/>
        </p:nvSpPr>
        <p:spPr bwMode="auto">
          <a:xfrm>
            <a:off x="6986270" y="1746250"/>
            <a:ext cx="426720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dirty="0">
                <a:solidFill>
                  <a:srgbClr val="0D0D0D"/>
                </a:solidFill>
                <a:latin typeface="+mn-lt"/>
                <a:ea typeface="+mn-ea"/>
                <a:cs typeface="+mn-ea"/>
                <a:sym typeface="+mn-lt"/>
              </a:rPr>
              <a:t>在 React</a:t>
            </a:r>
            <a:r>
              <a:rPr lang="en-US" altLang="zh-CN" sz="1400" dirty="0">
                <a:solidFill>
                  <a:srgbClr val="0D0D0D"/>
                </a:solidFill>
                <a:latin typeface="+mn-lt"/>
                <a:ea typeface="+mn-ea"/>
                <a:cs typeface="+mn-ea"/>
                <a:sym typeface="+mn-lt"/>
              </a:rPr>
              <a:t> </a:t>
            </a:r>
            <a:r>
              <a:rPr lang="zh-CN" altLang="en-US" sz="1400" dirty="0">
                <a:solidFill>
                  <a:srgbClr val="0D0D0D"/>
                </a:solidFill>
                <a:latin typeface="+mn-lt"/>
                <a:ea typeface="+mn-ea"/>
                <a:cs typeface="+mn-ea"/>
                <a:sym typeface="+mn-lt"/>
              </a:rPr>
              <a:t>native 文件中编写的代码，会在内存中生成虚拟 DOM 对象（其实就是一个 JS 对象），然后再通过 javaScriptCore  映射成原生控件树。很多 jsBridge 都是基于 javaScriptCore 实现的。</a:t>
            </a:r>
            <a:endParaRPr lang="zh-CN" altLang="en-US" sz="1400" dirty="0">
              <a:solidFill>
                <a:srgbClr val="0D0D0D"/>
              </a:solidFill>
              <a:latin typeface="+mn-lt"/>
              <a:ea typeface="+mn-ea"/>
              <a:cs typeface="+mn-ea"/>
              <a:sym typeface="+mn-lt"/>
            </a:endParaRPr>
          </a:p>
        </p:txBody>
      </p:sp>
      <p:sp>
        <p:nvSpPr>
          <p:cNvPr id="36" name="文本框 35"/>
          <p:cNvSpPr txBox="1">
            <a:spLocks noChangeArrowheads="1"/>
          </p:cNvSpPr>
          <p:nvPr/>
        </p:nvSpPr>
        <p:spPr bwMode="auto">
          <a:xfrm>
            <a:off x="6986074" y="4172765"/>
            <a:ext cx="211714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l"/>
            <a:r>
              <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rPr>
              <a:t>electron</a:t>
            </a:r>
            <a:endParaRPr lang="en-US" altLang="zh-CN" sz="2000" b="1" dirty="0">
              <a:solidFill>
                <a:schemeClr val="accent5">
                  <a:lumMod val="60000"/>
                  <a:lumOff val="4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8" name="文本框 37"/>
          <p:cNvSpPr txBox="1">
            <a:spLocks noChangeArrowheads="1"/>
          </p:cNvSpPr>
          <p:nvPr/>
        </p:nvSpPr>
        <p:spPr bwMode="auto">
          <a:xfrm>
            <a:off x="6986075" y="4637497"/>
            <a:ext cx="418416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nSpc>
                <a:spcPct val="150000"/>
              </a:lnSpc>
            </a:pPr>
            <a:r>
              <a:rPr lang="zh-CN" altLang="en-US" sz="1400" dirty="0">
                <a:solidFill>
                  <a:srgbClr val="0D0D0D"/>
                </a:solidFill>
                <a:latin typeface="+mn-lt"/>
                <a:ea typeface="+mn-ea"/>
                <a:cs typeface="+mn-ea"/>
                <a:sym typeface="+mn-lt"/>
              </a:rPr>
              <a:t>Electron 就是把 Node.js 的运行环境和谷歌浏览器内核一起打包了，于是就拥有了 Node.js 和 H5 技术的融合能力，又因为是基于 C++ 编写，于是可以跨平台。Mac、Windows、Linux。</a:t>
            </a:r>
            <a:endParaRPr lang="zh-CN" altLang="en-US" sz="1400" dirty="0">
              <a:solidFill>
                <a:srgbClr val="0D0D0D"/>
              </a:solidFill>
              <a:latin typeface="+mn-lt"/>
              <a:ea typeface="+mn-ea"/>
              <a:cs typeface="+mn-ea"/>
              <a:sym typeface="+mn-lt"/>
            </a:endParaRPr>
          </a:p>
        </p:txBody>
      </p:sp>
      <p:sp>
        <p:nvSpPr>
          <p:cNvPr id="17" name="椭圆 16"/>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p:nvPr/>
        </p:nvCxnSpPr>
        <p:spPr>
          <a:xfrm flipV="1">
            <a:off x="-144" y="668542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27" name="直接连接符 26"/>
          <p:cNvCxnSpPr/>
          <p:nvPr/>
        </p:nvCxnSpPr>
        <p:spPr>
          <a:xfrm>
            <a:off x="997585" y="930275"/>
            <a:ext cx="278955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997585" y="381635"/>
            <a:ext cx="3576320" cy="521970"/>
          </a:xfrm>
          <a:prstGeom prst="rect">
            <a:avLst/>
          </a:prstGeom>
          <a:noFill/>
        </p:spPr>
        <p:txBody>
          <a:bodyPr wrap="square" rtlCol="0">
            <a:spAutoFit/>
          </a:bodyPr>
          <a:lstStyle/>
          <a:p>
            <a:pPr algn="dist"/>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前端混编技术框架</a:t>
            </a:r>
            <a:endParaRPr lang="zh-CN" altLang="en-US" sz="2800" b="1" dirty="0">
              <a:solidFill>
                <a:schemeClr val="tx1">
                  <a:lumMod val="75000"/>
                  <a:lumOff val="25000"/>
                </a:schemeClr>
              </a:solidFill>
              <a:cs typeface="+mn-ea"/>
              <a:sym typeface="+mn-lt"/>
            </a:endParaRPr>
          </a:p>
        </p:txBody>
      </p:sp>
      <p:sp>
        <p:nvSpPr>
          <p:cNvPr id="2" name="文本框 1"/>
          <p:cNvSpPr txBox="1"/>
          <p:nvPr/>
        </p:nvSpPr>
        <p:spPr>
          <a:xfrm>
            <a:off x="1631315" y="3236595"/>
            <a:ext cx="3140710" cy="368300"/>
          </a:xfrm>
          <a:prstGeom prst="rect">
            <a:avLst/>
          </a:prstGeom>
          <a:noFill/>
        </p:spPr>
        <p:txBody>
          <a:bodyPr wrap="none" rtlCol="0">
            <a:spAutoFit/>
          </a:bodyPr>
          <a:p>
            <a:r>
              <a:rPr lang="en-US" altLang="zh-CN" b="1"/>
              <a:t>IOS </a:t>
            </a:r>
            <a:r>
              <a:rPr lang="zh-CN" altLang="en-US" b="1"/>
              <a:t>安卓</a:t>
            </a:r>
            <a:r>
              <a:rPr lang="en-US" altLang="zh-CN" b="1"/>
              <a:t> </a:t>
            </a:r>
            <a:r>
              <a:rPr lang="zh-CN" altLang="en-US" b="1"/>
              <a:t>小程序</a:t>
            </a:r>
            <a:r>
              <a:rPr lang="en-US" altLang="zh-CN" b="1"/>
              <a:t> h5 </a:t>
            </a:r>
            <a:r>
              <a:rPr lang="zh-CN" altLang="en-US" b="1"/>
              <a:t>快应用</a:t>
            </a:r>
            <a:endParaRPr lang="zh-CN" altLang="en-US" b="1"/>
          </a:p>
        </p:txBody>
      </p:sp>
      <p:sp>
        <p:nvSpPr>
          <p:cNvPr id="4" name="文本框 3"/>
          <p:cNvSpPr txBox="1"/>
          <p:nvPr/>
        </p:nvSpPr>
        <p:spPr>
          <a:xfrm>
            <a:off x="7122160" y="3298825"/>
            <a:ext cx="1142365" cy="368300"/>
          </a:xfrm>
          <a:prstGeom prst="rect">
            <a:avLst/>
          </a:prstGeom>
          <a:noFill/>
        </p:spPr>
        <p:txBody>
          <a:bodyPr wrap="none" rtlCol="0">
            <a:spAutoFit/>
          </a:bodyPr>
          <a:p>
            <a:r>
              <a:rPr lang="en-US" altLang="zh-CN" b="1"/>
              <a:t>iOS </a:t>
            </a:r>
            <a:r>
              <a:rPr lang="zh-CN" altLang="en-US" b="1"/>
              <a:t>安卓</a:t>
            </a:r>
            <a:endParaRPr lang="en-US" altLang="zh-CN" b="1"/>
          </a:p>
        </p:txBody>
      </p:sp>
      <p:sp>
        <p:nvSpPr>
          <p:cNvPr id="11" name="文本框 10"/>
          <p:cNvSpPr txBox="1"/>
          <p:nvPr/>
        </p:nvSpPr>
        <p:spPr>
          <a:xfrm>
            <a:off x="1631315" y="6169025"/>
            <a:ext cx="2264410" cy="368300"/>
          </a:xfrm>
          <a:prstGeom prst="rect">
            <a:avLst/>
          </a:prstGeom>
          <a:noFill/>
        </p:spPr>
        <p:txBody>
          <a:bodyPr wrap="none" rtlCol="0">
            <a:spAutoFit/>
          </a:bodyPr>
          <a:p>
            <a:r>
              <a:rPr lang="en-US" altLang="zh-CN" b="1"/>
              <a:t>iOS</a:t>
            </a:r>
            <a:r>
              <a:rPr lang="zh-CN" altLang="en-US" b="1"/>
              <a:t>、安卓、</a:t>
            </a:r>
            <a:r>
              <a:rPr lang="en-US" altLang="zh-CN" b="1"/>
              <a:t>h5</a:t>
            </a:r>
            <a:r>
              <a:rPr lang="zh-CN" altLang="en-US" b="1"/>
              <a:t>、</a:t>
            </a:r>
            <a:r>
              <a:rPr lang="en-US" altLang="zh-CN" b="1"/>
              <a:t>pc</a:t>
            </a:r>
            <a:endParaRPr lang="en-US" altLang="zh-CN" b="1"/>
          </a:p>
        </p:txBody>
      </p:sp>
      <p:sp>
        <p:nvSpPr>
          <p:cNvPr id="13" name="文本框 12"/>
          <p:cNvSpPr txBox="1"/>
          <p:nvPr/>
        </p:nvSpPr>
        <p:spPr>
          <a:xfrm>
            <a:off x="7122160" y="6169025"/>
            <a:ext cx="2193925" cy="368300"/>
          </a:xfrm>
          <a:prstGeom prst="rect">
            <a:avLst/>
          </a:prstGeom>
          <a:noFill/>
        </p:spPr>
        <p:txBody>
          <a:bodyPr wrap="none" rtlCol="0">
            <a:spAutoFit/>
          </a:bodyPr>
          <a:p>
            <a:r>
              <a:rPr lang="en-US" altLang="zh-CN" b="1"/>
              <a:t>window linux mac</a:t>
            </a:r>
            <a:endParaRPr lang="en-US" altLang="zh-CN"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7" name="直接连接符 6"/>
          <p:cNvCxnSpPr/>
          <p:nvPr/>
        </p:nvCxnSpPr>
        <p:spPr>
          <a:xfrm>
            <a:off x="997585" y="930275"/>
            <a:ext cx="465010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97585" y="381635"/>
            <a:ext cx="5684520" cy="521970"/>
          </a:xfrm>
          <a:prstGeom prst="rect">
            <a:avLst/>
          </a:prstGeom>
          <a:noFill/>
        </p:spPr>
        <p:txBody>
          <a:bodyPr wrap="square" rtlCol="0">
            <a:spAutoFit/>
          </a:bodyPr>
          <a:lstStyle/>
          <a:p>
            <a:pPr algn="l"/>
            <a:r>
              <a:rPr lang="en-US" altLang="zh-CN"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APP</a:t>
            </a:r>
            <a:r>
              <a:rPr lang="zh-CN" altLang="en-US"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混编技术代码片段</a:t>
            </a:r>
            <a:r>
              <a:rPr lang="en-US" altLang="zh-CN"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-uniapp</a:t>
            </a:r>
            <a:endParaRPr lang="en-US" altLang="zh-CN"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endParaRPr>
          </a:p>
        </p:txBody>
      </p:sp>
      <p:pic>
        <p:nvPicPr>
          <p:cNvPr id="16" name="图片 15"/>
          <p:cNvPicPr>
            <a:picLocks noChangeAspect="1"/>
          </p:cNvPicPr>
          <p:nvPr/>
        </p:nvPicPr>
        <p:blipFill>
          <a:blip r:embed="rId1"/>
          <a:stretch>
            <a:fillRect/>
          </a:stretch>
        </p:blipFill>
        <p:spPr>
          <a:xfrm>
            <a:off x="593725" y="1252855"/>
            <a:ext cx="7219950" cy="4810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7" name="直接连接符 6"/>
          <p:cNvCxnSpPr/>
          <p:nvPr/>
        </p:nvCxnSpPr>
        <p:spPr>
          <a:xfrm>
            <a:off x="997585" y="930275"/>
            <a:ext cx="465010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97585" y="381635"/>
            <a:ext cx="6905625" cy="521970"/>
          </a:xfrm>
          <a:prstGeom prst="rect">
            <a:avLst/>
          </a:prstGeom>
          <a:noFill/>
        </p:spPr>
        <p:txBody>
          <a:bodyPr wrap="square" rtlCol="0">
            <a:spAutoFit/>
          </a:bodyPr>
          <a:lstStyle/>
          <a:p>
            <a:pPr algn="l"/>
            <a:r>
              <a:rPr lang="en-US" altLang="zh-CN"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APP</a:t>
            </a:r>
            <a:r>
              <a:rPr lang="zh-CN" altLang="en-US"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混编技术代码片段</a:t>
            </a:r>
            <a:r>
              <a:rPr lang="en-US" altLang="zh-CN"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a:t>
            </a:r>
            <a:r>
              <a:rPr lang="en-US" altLang="zh-CN"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react native</a:t>
            </a:r>
            <a:endParaRPr lang="en-US" altLang="zh-CN"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endParaRPr>
          </a:p>
        </p:txBody>
      </p:sp>
      <p:pic>
        <p:nvPicPr>
          <p:cNvPr id="18" name="图片 17"/>
          <p:cNvPicPr>
            <a:picLocks noChangeAspect="1"/>
          </p:cNvPicPr>
          <p:nvPr/>
        </p:nvPicPr>
        <p:blipFill>
          <a:blip r:embed="rId1"/>
          <a:stretch>
            <a:fillRect/>
          </a:stretch>
        </p:blipFill>
        <p:spPr>
          <a:xfrm>
            <a:off x="588645" y="1252855"/>
            <a:ext cx="6309360" cy="4810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10967360" y="-718450"/>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flipH="1">
            <a:off x="9117994" y="502556"/>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1774240" y="2842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V="1">
            <a:off x="-788009" y="5532325"/>
            <a:ext cx="1971511" cy="1971511"/>
          </a:xfrm>
          <a:prstGeom prst="ellipse">
            <a:avLst/>
          </a:prstGeom>
          <a:solidFill>
            <a:schemeClr val="accent5">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flipV="1">
            <a:off x="-63644" y="6282830"/>
            <a:ext cx="3096512" cy="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6622" y="1946113"/>
            <a:ext cx="0" cy="4810850"/>
          </a:xfrm>
          <a:prstGeom prst="line">
            <a:avLst/>
          </a:prstGeom>
          <a:ln w="1905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76622" y="381853"/>
            <a:ext cx="523221" cy="5232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200" b="1" dirty="0">
              <a:cs typeface="+mn-ea"/>
              <a:sym typeface="+mn-lt"/>
            </a:endParaRPr>
          </a:p>
        </p:txBody>
      </p:sp>
      <p:cxnSp>
        <p:nvCxnSpPr>
          <p:cNvPr id="7" name="直接连接符 6"/>
          <p:cNvCxnSpPr/>
          <p:nvPr/>
        </p:nvCxnSpPr>
        <p:spPr>
          <a:xfrm>
            <a:off x="997585" y="930275"/>
            <a:ext cx="465010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97585" y="381635"/>
            <a:ext cx="5684520" cy="521970"/>
          </a:xfrm>
          <a:prstGeom prst="rect">
            <a:avLst/>
          </a:prstGeom>
          <a:noFill/>
        </p:spPr>
        <p:txBody>
          <a:bodyPr wrap="square" rtlCol="0">
            <a:spAutoFit/>
          </a:bodyPr>
          <a:lstStyle/>
          <a:p>
            <a:pPr algn="l"/>
            <a:r>
              <a:rPr lang="en-US" altLang="zh-CN"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APP</a:t>
            </a:r>
            <a:r>
              <a:rPr lang="zh-CN" altLang="en-US"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混编技术代码片段</a:t>
            </a:r>
            <a:r>
              <a:rPr lang="en-US" altLang="zh-CN" sz="2800" b="1" dirty="0">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a:t>
            </a:r>
            <a:r>
              <a:rPr lang="zh-CN" altLang="en-US"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rPr>
              <a:t>Flutter</a:t>
            </a:r>
            <a:endParaRPr lang="zh-CN" altLang="en-US" sz="2800" b="1" dirty="0">
              <a:solidFill>
                <a:schemeClr val="tx1"/>
              </a:solidFill>
              <a:effectLst>
                <a:outerShdw blurRad="38100" dist="19050" dir="2700000" algn="tl" rotWithShape="0">
                  <a:schemeClr val="dk1">
                    <a:alpha val="40000"/>
                    <a:alpha val="40000"/>
                  </a:schemeClr>
                </a:outerShdw>
              </a:effectLst>
              <a:latin typeface="微软雅黑 Light" panose="020B0502040204020203" pitchFamily="34" charset="-122"/>
              <a:ea typeface="微软雅黑 Light" panose="020B0502040204020203" pitchFamily="34" charset="-122"/>
              <a:cs typeface="+mn-ea"/>
              <a:sym typeface="+mn-lt"/>
            </a:endParaRPr>
          </a:p>
        </p:txBody>
      </p:sp>
      <p:pic>
        <p:nvPicPr>
          <p:cNvPr id="15" name="图片 14" descr="371678631806_.pic"/>
          <p:cNvPicPr>
            <a:picLocks noChangeAspect="1"/>
          </p:cNvPicPr>
          <p:nvPr/>
        </p:nvPicPr>
        <p:blipFill>
          <a:blip r:embed="rId1"/>
          <a:stretch>
            <a:fillRect/>
          </a:stretch>
        </p:blipFill>
        <p:spPr>
          <a:xfrm>
            <a:off x="578485" y="1171575"/>
            <a:ext cx="6962775" cy="48698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hwt5l5y">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WPS 文字</Application>
  <PresentationFormat>宽屏</PresentationFormat>
  <Paragraphs>118</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宋体-简</vt:lpstr>
      <vt:lpstr>微软雅黑 Light</vt:lpstr>
      <vt:lpstr>汉仪中黑KW</vt:lpstr>
      <vt:lpstr>微软雅黑</vt:lpstr>
      <vt:lpstr>汉仪旗黑</vt:lpstr>
      <vt:lpstr>宋体</vt:lpstr>
      <vt:lpstr>Arial Unicode MS</vt:lpstr>
      <vt:lpstr>Calibri</vt:lpstr>
      <vt:lpstr>Helvetica Neue</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左左</dc:creator>
  <cp:lastModifiedBy>Janet.Ming</cp:lastModifiedBy>
  <cp:revision>41</cp:revision>
  <dcterms:created xsi:type="dcterms:W3CDTF">2023-03-20T09:40:34Z</dcterms:created>
  <dcterms:modified xsi:type="dcterms:W3CDTF">2023-03-20T09:40:34Z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KSOTemplateUUID">
    <vt:lpwstr>v1.0_mb_8ddcqgm066VnlMCZcOh88g==</vt:lpwstr>
  </property>
  <property fmtid="{D5CDD505-2E9C-101B-9397-08002B2CF9AE}" pid="4" name="ICV">
    <vt:lpwstr>925DCA47621E2D4B929E0C64F8124758_41</vt:lpwstr>
  </property>
</Properties>
</file>