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332" r:id="rId5"/>
    <p:sldId id="264" r:id="rId6"/>
    <p:sldId id="284" r:id="rId7"/>
    <p:sldId id="316" r:id="rId8"/>
    <p:sldId id="288" r:id="rId9"/>
    <p:sldId id="285" r:id="rId10"/>
    <p:sldId id="365" r:id="rId11"/>
    <p:sldId id="364" r:id="rId12"/>
    <p:sldId id="373" r:id="rId13"/>
    <p:sldId id="361" r:id="rId14"/>
    <p:sldId id="262" r:id="rId15"/>
    <p:sldId id="371" r:id="rId16"/>
    <p:sldId id="366" r:id="rId17"/>
    <p:sldId id="367" r:id="rId18"/>
    <p:sldId id="368" r:id="rId19"/>
    <p:sldId id="374" r:id="rId20"/>
    <p:sldId id="263" r:id="rId21"/>
    <p:sldId id="370" r:id="rId22"/>
    <p:sldId id="338" r:id="rId23"/>
    <p:sldId id="369" r:id="rId24"/>
    <p:sldId id="360" r:id="rId25"/>
    <p:sldId id="372" r:id="rId26"/>
    <p:sldId id="306" r:id="rId27"/>
    <p:sldId id="340" r:id="rId28"/>
    <p:sldId id="329" r:id="rId29"/>
    <p:sldId id="308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79A"/>
    <a:srgbClr val="6B89B6"/>
    <a:srgbClr val="F0F0F0"/>
    <a:srgbClr val="FA6B00"/>
    <a:srgbClr val="BB2B2A"/>
    <a:srgbClr val="FA6B04"/>
    <a:srgbClr val="FC8604"/>
    <a:srgbClr val="ADCDEA"/>
    <a:srgbClr val="F08519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80952" autoAdjust="0"/>
  </p:normalViewPr>
  <p:slideViewPr>
    <p:cSldViewPr snapToGrid="0">
      <p:cViewPr varScale="1">
        <p:scale>
          <a:sx n="71" d="100"/>
          <a:sy n="71" d="100"/>
        </p:scale>
        <p:origin x="12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  <a:t>2019-05-11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78710" y="2178685"/>
            <a:ext cx="7435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基于图像的驾驶员生理状态监测</a:t>
            </a:r>
          </a:p>
        </p:txBody>
      </p:sp>
      <p:sp>
        <p:nvSpPr>
          <p:cNvPr id="15" name="椭圆 14"/>
          <p:cNvSpPr/>
          <p:nvPr/>
        </p:nvSpPr>
        <p:spPr>
          <a:xfrm>
            <a:off x="-190919" y="5948624"/>
            <a:ext cx="1075174" cy="1075174"/>
          </a:xfrm>
          <a:prstGeom prst="ellipse">
            <a:avLst/>
          </a:prstGeom>
          <a:solidFill>
            <a:srgbClr val="2B579A">
              <a:alpha val="88000"/>
            </a:srgbClr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3927" y="5551714"/>
            <a:ext cx="1306286" cy="1306286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1208" y="5084466"/>
            <a:ext cx="633047" cy="633047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20981" y="5948624"/>
            <a:ext cx="808156" cy="808156"/>
          </a:xfrm>
          <a:prstGeom prst="ellipse">
            <a:avLst/>
          </a:prstGeom>
          <a:solidFill>
            <a:srgbClr val="2B579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8250" y="4759199"/>
            <a:ext cx="633047" cy="63304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16461" y="6092181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28107" y="5326363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993" y="4262912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35158" y="448826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45575" y="5392246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72495" r="50054"/>
          <a:stretch>
            <a:fillRect/>
          </a:stretch>
        </p:blipFill>
        <p:spPr>
          <a:xfrm rot="8700000" flipV="1">
            <a:off x="8809134" y="1429690"/>
            <a:ext cx="796371" cy="658388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0078497" y="368586"/>
            <a:ext cx="340243" cy="340243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100170" y="2035804"/>
            <a:ext cx="442259" cy="442259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r="29063" b="16156"/>
          <a:stretch>
            <a:fillRect/>
          </a:stretch>
        </p:blipFill>
        <p:spPr>
          <a:xfrm rot="8700000" flipV="1">
            <a:off x="10579316" y="755391"/>
            <a:ext cx="826791" cy="20069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r="58132" b="23781"/>
          <a:stretch>
            <a:fillRect/>
          </a:stretch>
        </p:blipFill>
        <p:spPr>
          <a:xfrm rot="8700000" flipV="1">
            <a:off x="11021801" y="-148385"/>
            <a:ext cx="1354979" cy="13741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6345" y="3617595"/>
            <a:ext cx="743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叶东諴 王子阳 李青弈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5"/>
          <p:cNvSpPr txBox="1"/>
          <p:nvPr/>
        </p:nvSpPr>
        <p:spPr>
          <a:xfrm>
            <a:off x="2513763" y="561096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计划方案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45405" y="1623607"/>
            <a:ext cx="95255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通过车载信息系统，获取车辆行驶速度，根据车速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车辆是否在行驶中。若是则系统工作；否则停止工作。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通过预设的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60fps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摄像头采集驾驶员图像。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对采集到的图像进行预处理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：筛选、去模糊、调整对比度。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识别并分割图像中的驾驶员人脸部分。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个机器学习模型分析人脸图像，分别判断驾驶员的情绪和疲劳程度。每秒识别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帧左右，根据具体的性能调整。特别地，如果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内识别不到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人脸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部分，则关闭评估与提醒系统，并通过系统界面提示驾驶员。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根据流程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的结果，对驾驶员分别进行即时的路怒判断和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分钟内的驾驶状态评估。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根据流程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的结果，对驾驶员进行提醒（路怒平复和危险驾驶状态提醒），或者不提醒。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19548" y="1175657"/>
            <a:ext cx="11377217" cy="7684"/>
          </a:xfrm>
          <a:prstGeom prst="line">
            <a:avLst/>
          </a:prstGeom>
          <a:ln w="31750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  <p:bldLst>
      <p:bldP spid="11" grpId="0"/>
      <p:bldP spid="11" grpId="1"/>
      <p:bldP spid="11" grpId="2"/>
      <p:bldP spid="11" grpId="3"/>
      <p:bldP spid="11" grpId="4"/>
      <p:bldP spid="11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 flipV="1">
            <a:off x="419548" y="1175657"/>
            <a:ext cx="11377217" cy="7684"/>
          </a:xfrm>
          <a:prstGeom prst="line">
            <a:avLst/>
          </a:prstGeom>
          <a:ln w="31750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5"/>
          <p:cNvSpPr txBox="1"/>
          <p:nvPr/>
        </p:nvSpPr>
        <p:spPr>
          <a:xfrm>
            <a:off x="2513763" y="561096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摄像头摆放位置</a:t>
            </a:r>
            <a:endParaRPr lang="zh-CN" altLang="en-US" sz="24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"/>
          <p:cNvSpPr txBox="1"/>
          <p:nvPr/>
        </p:nvSpPr>
        <p:spPr>
          <a:xfrm>
            <a:off x="1766046" y="5223230"/>
            <a:ext cx="8659907" cy="1026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如图是我们的测试驾驶员摆放摄像头的位置。在后续工作中，我们会添加交互界面，在摄像头位置、角度不合适时，提醒并引导驾驶员进行调整。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4" y="1439030"/>
            <a:ext cx="4561243" cy="34209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78" y="1441525"/>
            <a:ext cx="4561242" cy="34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 flipV="1">
            <a:off x="419548" y="1175657"/>
            <a:ext cx="11377217" cy="7684"/>
          </a:xfrm>
          <a:prstGeom prst="line">
            <a:avLst/>
          </a:prstGeom>
          <a:ln w="31750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5"/>
          <p:cNvSpPr txBox="1"/>
          <p:nvPr/>
        </p:nvSpPr>
        <p:spPr>
          <a:xfrm>
            <a:off x="2513763" y="561096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路怒监测和提醒策略</a:t>
            </a:r>
            <a:endParaRPr lang="zh-CN" altLang="en-US" sz="24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"/>
          <p:cNvSpPr txBox="1"/>
          <p:nvPr/>
        </p:nvSpPr>
        <p:spPr>
          <a:xfrm>
            <a:off x="1534857" y="2426242"/>
            <a:ext cx="9122285" cy="3823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秒里，机器学习模型识别驾驶员面部图像的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若干帧的结果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中包含愤怒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，认为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秒驾驶员可能处于路怒状态。如果在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秒内，驾驶员可能处于路怒状态的时间达到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秒，认为驾驶员处于路怒状态，系统将进行提醒。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系统会播放笑话来引导驾驶员平复心情，两则笑话之间间隔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每次都完整播放。直到驾驶员脱离路怒状态。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 flipV="1">
            <a:off x="419548" y="1175657"/>
            <a:ext cx="11377217" cy="7684"/>
          </a:xfrm>
          <a:prstGeom prst="line">
            <a:avLst/>
          </a:prstGeom>
          <a:ln w="31750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5"/>
          <p:cNvSpPr txBox="1"/>
          <p:nvPr/>
        </p:nvSpPr>
        <p:spPr>
          <a:xfrm>
            <a:off x="2513763" y="561096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状态评估和提醒策略</a:t>
            </a:r>
            <a:endParaRPr lang="zh-CN" altLang="en-US" sz="24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"/>
          <p:cNvSpPr txBox="1"/>
          <p:nvPr/>
        </p:nvSpPr>
        <p:spPr>
          <a:xfrm>
            <a:off x="1138568" y="1780783"/>
            <a:ext cx="9914864" cy="4114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系统综合最近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分钟内对驾驶员图像的分析结果，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进行驾驶员状态评估，实时更新评估结果。评估结果分为：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有一定风险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非常危险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评估结果为“正常”，系统不提醒；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评估结果为“有一定风险”，系统每隔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，语音提示“请小心驾驶”；评估结果为“非常危险”，系统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发出警报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声，每隔 10 秒语音提醒“您正在危险驾驶，建议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休息“，驾驶员可通过交互界面取消该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提醒、播放振奋精神的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5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8398" y="233253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36843" y="335295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具体的技术实现方法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191875" y="752475"/>
            <a:ext cx="518160" cy="34607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6985" y="127859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6357" y="1615154"/>
            <a:ext cx="1061720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原有代码在对弱光条件下的图像进行识别时效果较差，经研究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、灰度、亮度、对比度等关系后，使用了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对灰度图进行直方图均衡化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的方式进行预处理，提高了图像中人脸部分的对比度。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经测试，经此方法预处理后，系统对暗光条件下的图像识别能力有很大提高。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注：因无拍摄弱光条件下真实驾驶场景的条件，故使用在宿舍实时录像作为测试数据。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无均衡化处理：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均衡化处理后：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4781" y="572315"/>
            <a:ext cx="881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驾驶员图像的灰度直方图均衡化预处理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70" y="3783965"/>
            <a:ext cx="4306570" cy="2653030"/>
          </a:xfrm>
          <a:prstGeom prst="rect">
            <a:avLst/>
          </a:prstGeom>
        </p:spPr>
      </p:pic>
      <p:pic>
        <p:nvPicPr>
          <p:cNvPr id="3" name="图片 2" descr="L)COP$]0LRN$F}4T72NLEN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737610"/>
            <a:ext cx="4354195" cy="27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02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191875" y="752475"/>
            <a:ext cx="518160" cy="34607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6985" y="127859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6985" y="2310765"/>
            <a:ext cx="1061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我们有以下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种方案：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信号计算车速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该方法有一定误差和局限性。在隧道等信号不佳的地方无法使用本方法。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通过车载信息系统直接获取车速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：该方法可以准确获取车速，代价小。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通过车载信息系统直接获取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。由于项目目前还是在模拟驾驶环境下测试，车速信息暂时使用模拟生成的数据。</a:t>
            </a:r>
            <a:endParaRPr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781" y="572315"/>
            <a:ext cx="1019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车速判断</a:t>
            </a:r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车辆的行驶</a:t>
            </a:r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8605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191875" y="752475"/>
            <a:ext cx="518160" cy="34607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6985" y="127859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4781" y="2421977"/>
            <a:ext cx="10617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我们有以下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种方案：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基于肤色的分割方式：</a:t>
            </a: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尝试了RGB、YUV、Otsu分割，其中YUV方便调试且性能较好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。但是在测试过程中发现，该方法存在较高局限性。当驾驶员周围（特别是汽车靠背）存在与肤色相近的物体时，存在误分割的情况。因此弃用该方法。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：库中有现成的人脸划分函数可以使用。经过测试，精准度高，识别速度快。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最终采用的是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库。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781" y="572315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驾驶员图像中人脸的定位与分割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158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191875" y="752475"/>
            <a:ext cx="518160" cy="34607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6985" y="127859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6357" y="2335916"/>
            <a:ext cx="10617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我们有以下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种方案：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Tensorflow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建立并训练机器学习模型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分割人眼图像，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PERCLOS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PERCLOS(Percentage of Eyelid Closure)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是驾驶员疲劳状态检测系统研究领域公认的疲劳状态评判标准。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PERCLOS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值为某一段时间里眼睛闭合时间所占的百分比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最终采用的是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Tensorflow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建立并训练机器学习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PERCLOS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方案对于时间有严格要求，而我们的脸部、眼部分割方法性能只能达到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秒，无法满足要求。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781" y="57231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驾驶员疲劳状态判断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482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191875" y="752475"/>
            <a:ext cx="518160" cy="34607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6985" y="127859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50300" y="3476227"/>
            <a:ext cx="81733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驾驶员人脸情绪识别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模型，训练后进行测试。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781" y="57231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驾驶员情绪识别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371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899138" y="2228409"/>
            <a:ext cx="1219200" cy="2401182"/>
            <a:chOff x="1899138" y="1774372"/>
            <a:chExt cx="1219200" cy="24011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1774372"/>
              <a:ext cx="1219200" cy="12192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934382" y="3206058"/>
              <a:ext cx="1148712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5310194" y="1934429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02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10194" y="3321467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03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10194" y="4708506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04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310194" y="547391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01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25648" y="507774"/>
            <a:ext cx="2384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主要目标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创新简述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25648" y="189671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625648" y="328565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技术方案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625648" y="467459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已完成工作内容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625648" y="903345"/>
            <a:ext cx="2649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项目的与众不同之处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38921" y="2228055"/>
            <a:ext cx="1760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用户分析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计划方案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38983" y="3685768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具体的技术实现方法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638767" y="5073439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已实现的目标</a:t>
            </a:r>
          </a:p>
        </p:txBody>
      </p:sp>
      <p:sp>
        <p:nvSpPr>
          <p:cNvPr id="4" name="椭圆 3"/>
          <p:cNvSpPr/>
          <p:nvPr/>
        </p:nvSpPr>
        <p:spPr>
          <a:xfrm>
            <a:off x="5301939" y="5975966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04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7393" y="59420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后续工作内容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8767" y="6340899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即将完成的工作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42481" y="232999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已完成工作内容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30179" y="3253434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已实现的目标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191875" y="752475"/>
            <a:ext cx="518160" cy="34607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6985" y="127859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84781" y="572315"/>
            <a:ext cx="8414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下的</a:t>
            </a:r>
            <a:r>
              <a:rPr lang="en-US" altLang="zh-CN" sz="4000" dirty="0" err="1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Opencv</a:t>
            </a:r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库识别人脸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2" y="1695314"/>
            <a:ext cx="8316188" cy="4666306"/>
          </a:xfrm>
          <a:prstGeom prst="rect">
            <a:avLst/>
          </a:prstGeom>
        </p:spPr>
      </p:pic>
      <p:sp>
        <p:nvSpPr>
          <p:cNvPr id="12" name="文本占位符 1"/>
          <p:cNvSpPr txBox="1"/>
          <p:nvPr/>
        </p:nvSpPr>
        <p:spPr>
          <a:xfrm>
            <a:off x="9387719" y="1598492"/>
            <a:ext cx="2746686" cy="4764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在车辆驾驶座拍摄驾驶员图像，并进行人脸识别。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蓝色框为人脸部分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演示视频：人脸识别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.mp4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3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191875" y="752475"/>
            <a:ext cx="518160" cy="34607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6985" y="127859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84781" y="572315"/>
            <a:ext cx="8414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下的</a:t>
            </a:r>
            <a:r>
              <a:rPr lang="en-US" altLang="zh-CN" sz="4000" dirty="0" err="1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Opencv</a:t>
            </a:r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库识别人脸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8" y="1694714"/>
            <a:ext cx="8226868" cy="4667910"/>
          </a:xfrm>
          <a:prstGeom prst="rect">
            <a:avLst/>
          </a:prstGeom>
        </p:spPr>
      </p:pic>
      <p:sp>
        <p:nvSpPr>
          <p:cNvPr id="14" name="文本占位符 1"/>
          <p:cNvSpPr txBox="1"/>
          <p:nvPr/>
        </p:nvSpPr>
        <p:spPr>
          <a:xfrm>
            <a:off x="9387719" y="1598492"/>
            <a:ext cx="2746686" cy="4764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在车辆驾驶座拍摄驾驶员图像，并进行人脸识别。蓝色框为人脸部分。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演示视频：人脸识别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.mp4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191875" y="752475"/>
            <a:ext cx="518160" cy="34607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6985" y="127859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5800" y="1454150"/>
            <a:ext cx="106172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模型架构如下：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4781" y="572315"/>
            <a:ext cx="694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 dirty="0" err="1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4000" dirty="0" err="1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ensorflow</a:t>
            </a:r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识别人脸情绪</a:t>
            </a:r>
          </a:p>
        </p:txBody>
      </p:sp>
      <p:pic>
        <p:nvPicPr>
          <p:cNvPr id="3" name="图片 3" descr="å¾çå è½½å¤±è´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055" y="2030095"/>
            <a:ext cx="4053840" cy="4065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001895" y="1960880"/>
            <a:ext cx="57594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集使用kaggle上的FER2013，包括35887张48*48灰度图的像素值以及表情标签，表情标签有7种，分别是：Angry，Disgust，Fear，Happy，Sad，Surprise，Neutral。我们重点关注生气。数据集被分为3部分，30000张用于训练，500张用于验证，剩下的用于测试。通过对训练部分图像进行随机裁切，把数据集拓展为120000张图像。</a:t>
            </a:r>
          </a:p>
          <a:p>
            <a:pPr fontAlgn="auto">
              <a:lnSpc>
                <a:spcPct val="15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训练后的模型数据大小为8.60MB。模型在测试集上的预测准确率为0.679，远低于要求。在及时性方面，模型对1帧人脸图像进行预测耗时约0.1s。</a:t>
            </a:r>
          </a:p>
        </p:txBody>
      </p:sp>
    </p:spTree>
    <p:extLst>
      <p:ext uri="{BB962C8B-B14F-4D97-AF65-F5344CB8AC3E}">
        <p14:creationId xmlns:p14="http://schemas.microsoft.com/office/powerpoint/2010/main" val="81012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191875" y="752475"/>
            <a:ext cx="518160" cy="34607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6985" y="127859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5800" y="1664970"/>
            <a:ext cx="106172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以下是模型的运行环境：</a:t>
            </a:r>
          </a:p>
          <a:p>
            <a:pPr fontAlgn="auto">
              <a:lnSpc>
                <a:spcPct val="15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CPU:			Intel(R) Core(TM) i7-7700HQ CPU @ 2.80GHz</a:t>
            </a:r>
          </a:p>
          <a:p>
            <a:pPr fontAlgn="auto">
              <a:lnSpc>
                <a:spcPct val="15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Memory: 		16 GB @ 1200 MHz</a:t>
            </a:r>
          </a:p>
          <a:p>
            <a:pPr fontAlgn="auto">
              <a:lnSpc>
                <a:spcPct val="15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- 8192 MB, DDR4-2400, SK Hynix HMA81GS6AFR8N-UH    </a:t>
            </a:r>
          </a:p>
          <a:p>
            <a:pPr fontAlgn="auto">
              <a:lnSpc>
                <a:spcPct val="15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- 8192 MB, DDR4-2400, SK Hynix HMA81GS6AFR8N-UH    </a:t>
            </a:r>
          </a:p>
          <a:p>
            <a:pPr fontAlgn="auto">
              <a:lnSpc>
                <a:spcPct val="15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Graphics: 		NVIDIA GeForce GTX 1060, 6144 MB</a:t>
            </a:r>
          </a:p>
          <a:p>
            <a:pPr fontAlgn="auto">
              <a:lnSpc>
                <a:spcPct val="15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Graphics: 		Intel(R) HD Graphics 630, 1024 MB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4781" y="572315"/>
            <a:ext cx="694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 dirty="0" err="1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4000" dirty="0" err="1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ensorflow</a:t>
            </a:r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识别人脸情绪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66985" y="523083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85800" y="5231130"/>
            <a:ext cx="108013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所用模型参考论文《A Real-time Facial Expression Recognizer using Deep Neural Network》(Jinwoo Jeon, Jun-Cheol Park, YoungJoo Jo, ChangMo Nam, Kyung-Hoon Bae, Youngkyoo Hwang, and Dae-Shik Kim. 2016. A Real-time Facial Expression Recognizer using Deep Neural Network. In Proceedings of the 10th International Conference on Ubiquitous Information Management and Communication (IMCOM '16). ACM, New York, NY, USA, , Article 94 , 4 pages. DOI: http://dx.doi.org/10.1145/2857546.2857642)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191875" y="752475"/>
            <a:ext cx="518160" cy="34607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66985" y="1278596"/>
            <a:ext cx="10735945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84781" y="572315"/>
            <a:ext cx="694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 dirty="0" err="1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Tensorflow</a:t>
            </a:r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识别人脸情绪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01675" y="1960880"/>
            <a:ext cx="94596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在车上拍摄驾驶员愤怒时的视频，用机器学习模型进行测试。测试时调整参数大小，最把时间窗口定为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秒，愤怒的标准时间定为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演示视频：怒路判断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.mp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51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8481" y="232047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后续工作内容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30179" y="3253434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即将完成的工作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358286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提高</a:t>
            </a:r>
            <a:r>
              <a:rPr lang="zh-CN" altLang="en-US" sz="20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机器学习模型识别情绪的</a:t>
            </a:r>
            <a:r>
              <a:rPr lang="zh-CN" altLang="en-US" sz="20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准确率</a:t>
            </a:r>
            <a:endParaRPr lang="en-US" altLang="zh-CN" sz="20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搭建、训练、测试用于疲劳判断的机器学习模型</a:t>
            </a:r>
            <a:endParaRPr lang="en-US" altLang="zh-CN" sz="20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尽可能提高系统监测和评估的准确性</a:t>
            </a:r>
            <a:endParaRPr lang="en-US" altLang="zh-CN" sz="20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在驾驶环境下进行一定量的测试，</a:t>
            </a:r>
            <a:r>
              <a:rPr lang="zh-CN" altLang="en-US" sz="20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完成</a:t>
            </a:r>
            <a:r>
              <a:rPr lang="zh-CN" altLang="en-US" sz="20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图像预处理的工作</a:t>
            </a:r>
            <a:endParaRPr lang="en-US" altLang="zh-CN" sz="20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监测并处理驾驶员面部被遮挡的情况</a:t>
            </a:r>
            <a:endParaRPr lang="en-US" altLang="zh-CN" sz="20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制作交互界面，增加</a:t>
            </a:r>
            <a:r>
              <a:rPr lang="zh-CN" altLang="en-US" sz="20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个性化</a:t>
            </a:r>
            <a:r>
              <a:rPr lang="zh-CN" altLang="en-US" sz="20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设置</a:t>
            </a:r>
            <a:endParaRPr lang="en-US" altLang="zh-CN" sz="20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  <a:sym typeface="+mn-ea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127" y="899902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主要目标</a:t>
            </a: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9968" y="399796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分工安排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208486233"/>
              </p:ext>
            </p:extLst>
          </p:nvPr>
        </p:nvGraphicFramePr>
        <p:xfrm>
          <a:off x="1829435" y="1383591"/>
          <a:ext cx="85331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叶东諴：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搭建框架，建立 tensorflow 模型，参与驾驶员状态评估功能和系统提醒功能制作。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李青弈：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拍摄实验图像，撰写课题报告。对系统进行测试。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王子阳：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完成面部识别和面部、眼部追踪功能，完成驾驶员疲劳判断功能。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09968" y="3302712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2B579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分工实际完成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86897215"/>
              </p:ext>
            </p:extLst>
          </p:nvPr>
        </p:nvGraphicFramePr>
        <p:xfrm>
          <a:off x="1829435" y="4329879"/>
          <a:ext cx="85331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9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叶东諴：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sym typeface="+mn-ea"/>
                        </a:rPr>
                        <a:t>建立 tensorflow 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模型，完善驾驶员状态评估标准。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李青弈：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撰写中期课题报告与</a:t>
                      </a:r>
                      <a:r>
                        <a:rPr lang="en-US" altLang="zh-CN" sz="1800" dirty="0" smtClean="0">
                          <a:sym typeface="+mn-ea"/>
                        </a:rPr>
                        <a:t>PPT</a:t>
                      </a:r>
                      <a:r>
                        <a:rPr lang="zh-CN" altLang="en-US" sz="1800" dirty="0" smtClean="0">
                          <a:sym typeface="+mn-ea"/>
                        </a:rPr>
                        <a:t>，拍摄真实车辆上的驾驶员视频。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王子阳：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完成面部</a:t>
                      </a:r>
                      <a:r>
                        <a:rPr lang="zh-CN" altLang="en-US" sz="1800" dirty="0" smtClean="0">
                          <a:sym typeface="+mn-ea"/>
                        </a:rPr>
                        <a:t>识别功能，完成部分图像预处理的工作。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174136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KHUNPISUTH O，CHOTCHINASRI T，KOSCHAKOSAIV，et al. Driver drowsiness detection usingeye-closeness detection[C]// International Conference on Signal-Image Technology &amp;Internet-BasedSystems. IEEE，November 26-29，2017，Las Palmas de Gran Canaria，Spain，2017：661-668.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Based on Facial Geometric Features and Hand Motion Characteristics Driver Fatigue DetectionLIU Mingzhou JIANG Qiannan HU Jing (School of Mechanical and Automotive Engineering, HefeiUniversity of Technology, Hefei 230009)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Design of night driver fatigue detection system based on infrared image Huang Sheng, Xu Chaoran（The Automotive College Of Chang’an University, Shaanxi Xi’an 710000）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Based on Facial Geometric Features and Hand Motion Characteristics Driver Fatigue DetectionLIU Mingzhou JIANG Qiannan HU Jing (School of Mechanical and Automotive Engineering, HefeiUniversity of Technology, Hefei 230009)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 基于图像分析的疲劳驾驶专利技术综述吕雪霜 DOI：10.3969/j.issn.1001- 8972.2018.17.002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 江苏“路怒”族引发车祸占总量 9.6% 金陵晚报讯（记者　李有明　通讯员　苏交轩）</a:t>
            </a:r>
          </a:p>
        </p:txBody>
      </p:sp>
      <p:sp>
        <p:nvSpPr>
          <p:cNvPr id="4" name="标题 5"/>
          <p:cNvSpPr txBox="1"/>
          <p:nvPr/>
        </p:nvSpPr>
        <p:spPr>
          <a:xfrm>
            <a:off x="2513762" y="847832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88398" y="2349045"/>
            <a:ext cx="41808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主要目标</a:t>
            </a:r>
            <a:r>
              <a:rPr lang="en-US" altLang="zh-CN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44014" y="3352950"/>
            <a:ext cx="335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实现目标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项目的与众不同之处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358286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实现系统的智能自动开启和关闭</a:t>
            </a:r>
            <a:endParaRPr lang="en-US" altLang="zh-CN" sz="18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根据车厢内环境（包括但不限于光照、抖动），对驾驶员图像进行预处理，确保图像清晰可用</a:t>
            </a:r>
            <a:endParaRPr lang="en-US" altLang="zh-CN" sz="18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实时监测驾驶员的疲劳、愤怒状态，进行提醒</a:t>
            </a:r>
            <a:endParaRPr lang="en-US" altLang="zh-CN" sz="18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综合驾驶员一段时间内的情况，给出评估结果</a:t>
            </a:r>
            <a:endParaRPr lang="en-US" altLang="zh-CN" sz="18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 smtClean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  <a:sym typeface="+mn-ea"/>
              </a:rPr>
              <a:t>尽量提高系统监测和评估的准确性</a:t>
            </a:r>
            <a:endParaRPr lang="en-US" altLang="zh-CN" sz="1800" b="1" dirty="0" smtClean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  <a:sym typeface="+mn-ea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127" y="899902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主要目标</a:t>
            </a: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16284" y="1267777"/>
            <a:ext cx="3577212" cy="3577212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13275" y="2455545"/>
            <a:ext cx="3279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Segoe UI" panose="020B0502040204020203" pitchFamily="34" charset="0"/>
                <a:ea typeface="Arial Unicode MS" panose="020B0604020202020204" pitchFamily="34" charset="-122"/>
                <a:cs typeface="Segoe UI" panose="020B0502040204020203" pitchFamily="34" charset="0"/>
              </a:rPr>
              <a:t>创新点</a:t>
            </a:r>
          </a:p>
        </p:txBody>
      </p:sp>
      <p:sp>
        <p:nvSpPr>
          <p:cNvPr id="4" name="椭圆 3"/>
          <p:cNvSpPr/>
          <p:nvPr/>
        </p:nvSpPr>
        <p:spPr>
          <a:xfrm>
            <a:off x="8257952" y="174488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475477" y="3173429"/>
            <a:ext cx="510791" cy="51079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113088" y="3978972"/>
            <a:ext cx="345832" cy="345832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18537" y="1399057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83535" y="2455583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11970" y="375790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9066" y="1397660"/>
            <a:ext cx="2843423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对路怒的监测和平复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2488" y="2176584"/>
            <a:ext cx="3694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根据背景调研，路怒是车祸的一大诱因。但是在目前的研究中，对路怒的处理基本是通过教育预防和法律约束，对路怒的平复上进行的研究很少。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我们的系统会监测驾驶员的情绪，发现路怒情况时，通过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语音方式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平复驾驶员的心情。</a:t>
            </a:r>
          </a:p>
        </p:txBody>
      </p:sp>
      <p:grpSp>
        <p:nvGrpSpPr>
          <p:cNvPr id="13" name="组合 12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10" name="椭圆 9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 descr="timg[4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13" y="1625060"/>
            <a:ext cx="7125946" cy="3654074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557378" y="1980893"/>
            <a:ext cx="3606800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508293" y="978696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07274" y="413486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64060" y="1704939"/>
            <a:ext cx="3211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智能启动和关闭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66575" y="2314381"/>
            <a:ext cx="3606800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67210" y="2616856"/>
            <a:ext cx="3606165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监测车辆行驶状态，在车辆行驶时自动开启本系统。这样既可免去驾驶员操作负担，又可确保行车过程中系统处于工作状态。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另一方面，本项目依赖驾驶员的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图像，如果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到驾驶员面部，本系统会自动关闭并进行提醒。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25128" y="1704939"/>
            <a:ext cx="3211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人性化语音提醒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627643" y="2314381"/>
            <a:ext cx="3606800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628278" y="2616856"/>
            <a:ext cx="3606165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针对驾驶员驾驶时手、眼繁忙的状况，我们选择使用声音来提醒驾驶员。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对于不同的评估结果，系统有不同的提醒策略。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  <p:bldLst>
      <p:bldP spid="16" grpId="0"/>
      <p:bldP spid="16" grpId="1"/>
      <p:bldP spid="16" grpId="2"/>
      <p:bldP spid="16" grpId="3"/>
      <p:bldP spid="16" grpId="4"/>
      <p:bldP spid="16" grpId="5"/>
      <p:bldP spid="14" grpId="0"/>
      <p:bldP spid="14" grpId="1"/>
      <p:bldP spid="14" grpId="2"/>
      <p:bldP spid="14" grpId="3"/>
      <p:bldP spid="14" grpId="4"/>
      <p:bldP spid="14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88398" y="232364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19604" y="3352950"/>
            <a:ext cx="221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计划方案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464360" y="5105277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71248" y="4611233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42554" y="6162028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85424" y="5770143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53345" y="4122213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/>
          <p:cNvSpPr txBox="1"/>
          <p:nvPr/>
        </p:nvSpPr>
        <p:spPr>
          <a:xfrm>
            <a:off x="1215615" y="1389435"/>
            <a:ext cx="849855" cy="3462263"/>
          </a:xfrm>
          <a:prstGeom prst="rect">
            <a:avLst/>
          </a:prstGeom>
        </p:spPr>
        <p:txBody>
          <a:bodyPr vert="wordArtVertRtl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系统运行流程图</a:t>
            </a:r>
            <a:endParaRPr lang="zh-CN" altLang="en-US" sz="24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61" y="0"/>
            <a:ext cx="75426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3c7031b-d809-4d1b-b97e-feb86ae7cfa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1984</Words>
  <Application>Microsoft Office PowerPoint</Application>
  <PresentationFormat>宽屏</PresentationFormat>
  <Paragraphs>154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 Unicode MS</vt:lpstr>
      <vt:lpstr>宋体</vt:lpstr>
      <vt:lpstr>微软雅黑</vt:lpstr>
      <vt:lpstr>微软雅黑 Light</vt:lpstr>
      <vt:lpstr>最像素EX2</vt:lpstr>
      <vt:lpstr>Arial</vt:lpstr>
      <vt:lpstr>Calibri</vt:lpstr>
      <vt:lpstr>Calibri Light</vt:lpstr>
      <vt:lpstr>Segoe UI</vt:lpstr>
      <vt:lpstr>Segoe UI Emoji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叶 先生</cp:lastModifiedBy>
  <cp:revision>221</cp:revision>
  <dcterms:created xsi:type="dcterms:W3CDTF">2017-04-26T08:43:00Z</dcterms:created>
  <dcterms:modified xsi:type="dcterms:W3CDTF">2019-05-11T10:01:43Z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