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16140625" r:id="rId6"/>
    <p:sldId id="16140624" r:id="rId7"/>
    <p:sldId id="16140627" r:id="rId8"/>
    <p:sldId id="16140626" r:id="rId9"/>
    <p:sldId id="265" r:id="rId10"/>
    <p:sldId id="266" r:id="rId11"/>
    <p:sldId id="16140628" r:id="rId12"/>
    <p:sldId id="16140629" r:id="rId13"/>
    <p:sldId id="267" r:id="rId14"/>
    <p:sldId id="16140630" r:id="rId15"/>
    <p:sldId id="268" r:id="rId16"/>
    <p:sldId id="16140623"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003229" y="3538615"/>
            <a:ext cx="7980183" cy="2861310"/>
          </a:xfrm>
          <a:prstGeom prst="rect">
            <a:avLst/>
          </a:prstGeom>
          <a:noFill/>
        </p:spPr>
        <p:txBody>
          <a:bodyPr wrap="square" lIns="91440" tIns="45720" rIns="91440" bIns="45720" rtlCol="0" anchor="t">
            <a:spAutoFit/>
          </a:bodyPr>
          <a:lstStyle/>
          <a:p>
            <a:r>
              <a:rPr lang="en-US" sz="2000" b="1" dirty="0">
                <a:solidFill>
                  <a:srgbClr val="FFFF00"/>
                </a:solidFill>
                <a:latin typeface="Arial" panose="020B0604020202020204" pitchFamily="34" charset="0"/>
                <a:cs typeface="Arial" panose="020B0604020202020204" pitchFamily="34" charset="0"/>
              </a:rPr>
              <a:t>Presented By:</a:t>
            </a:r>
            <a:endParaRPr lang="en-US" sz="2000" b="1" dirty="0">
              <a:solidFill>
                <a:srgbClr val="FFFF00"/>
              </a:solidFill>
              <a:latin typeface="Arial" panose="020B0604020202020204" pitchFamily="34" charset="0"/>
              <a:cs typeface="Arial" panose="020B0604020202020204" pitchFamily="34" charset="0"/>
            </a:endParaRPr>
          </a:p>
          <a:p>
            <a:endParaRPr lang="en-US" sz="2000" b="1" dirty="0">
              <a:solidFill>
                <a:srgbClr val="FFFF00"/>
              </a:solidFill>
              <a:latin typeface="Arial" panose="020B0604020202020204" pitchFamily="34" charset="0"/>
              <a:cs typeface="Arial" panose="020B0604020202020204" pitchFamily="34" charset="0"/>
            </a:endParaRPr>
          </a:p>
          <a:p>
            <a:r>
              <a:rPr lang="en-US" sz="2000" b="1" dirty="0" smtClean="0">
                <a:solidFill>
                  <a:srgbClr val="FFFF00"/>
                </a:solidFill>
                <a:latin typeface="Arial" panose="020B0604020202020204"/>
                <a:cs typeface="Arial" panose="020B0604020202020204"/>
              </a:rPr>
              <a:t>           Vaishnavi.B</a:t>
            </a:r>
            <a:endParaRPr lang="en-US" sz="2000" b="1" dirty="0" smtClean="0">
              <a:solidFill>
                <a:srgbClr val="FFFF00"/>
              </a:solidFill>
              <a:latin typeface="Arial" panose="020B0604020202020204"/>
              <a:cs typeface="Arial" panose="020B0604020202020204"/>
            </a:endParaRPr>
          </a:p>
          <a:p>
            <a:r>
              <a:rPr lang="en-US" sz="2000" b="1" dirty="0" smtClean="0">
                <a:solidFill>
                  <a:srgbClr val="FFFF00"/>
                </a:solidFill>
                <a:latin typeface="Arial" panose="020B0604020202020204"/>
                <a:cs typeface="Arial" panose="020B0604020202020204"/>
              </a:rPr>
              <a:t>           </a:t>
            </a:r>
            <a:endParaRPr lang="en-US" sz="2000" b="1" dirty="0" smtClean="0">
              <a:solidFill>
                <a:srgbClr val="FFFF00"/>
              </a:solidFill>
              <a:latin typeface="Arial" panose="020B0604020202020204"/>
              <a:cs typeface="Arial" panose="020B0604020202020204"/>
            </a:endParaRPr>
          </a:p>
          <a:p>
            <a:r>
              <a:rPr lang="en-US" sz="2000" b="1" dirty="0" smtClean="0">
                <a:solidFill>
                  <a:srgbClr val="FFFF00"/>
                </a:solidFill>
                <a:latin typeface="Arial" panose="020B0604020202020204"/>
                <a:cs typeface="Arial" panose="020B0604020202020204"/>
              </a:rPr>
              <a:t>           computer science engineering</a:t>
            </a:r>
            <a:endParaRPr lang="en-US" sz="2000" b="1" dirty="0" smtClean="0">
              <a:solidFill>
                <a:srgbClr val="FFFF00"/>
              </a:solidFill>
              <a:latin typeface="Arial" panose="020B0604020202020204"/>
              <a:cs typeface="Arial" panose="020B0604020202020204"/>
            </a:endParaRPr>
          </a:p>
          <a:p>
            <a:endParaRPr lang="en-US" sz="2000" b="1" dirty="0" smtClean="0">
              <a:solidFill>
                <a:srgbClr val="FFFF00"/>
              </a:solidFill>
              <a:latin typeface="Arial" panose="020B0604020202020204"/>
              <a:cs typeface="Arial" panose="020B0604020202020204"/>
            </a:endParaRPr>
          </a:p>
          <a:p>
            <a:r>
              <a:rPr lang="en-US" sz="2000" b="1" dirty="0" smtClean="0">
                <a:solidFill>
                  <a:srgbClr val="FFFF00"/>
                </a:solidFill>
                <a:latin typeface="Arial" panose="020B0604020202020204"/>
                <a:cs typeface="Arial" panose="020B0604020202020204"/>
              </a:rPr>
              <a:t>         Sri Bharathi Engineering College for Women, Pudukkottai</a:t>
            </a:r>
            <a:endParaRPr lang="en-US" sz="2000" b="1" dirty="0" smtClean="0">
              <a:solidFill>
                <a:srgbClr val="FFFF00"/>
              </a:solidFill>
              <a:latin typeface="Arial" panose="020B0604020202020204"/>
              <a:cs typeface="Arial" panose="020B0604020202020204"/>
            </a:endParaRPr>
          </a:p>
          <a:p>
            <a:r>
              <a:rPr lang="en-US" sz="2000" b="1" dirty="0" smtClean="0">
                <a:solidFill>
                  <a:srgbClr val="FFFF00"/>
                </a:solidFill>
                <a:latin typeface="Arial" panose="020B0604020202020204"/>
                <a:cs typeface="Arial" panose="020B0604020202020204"/>
              </a:rPr>
              <a:t> </a:t>
            </a:r>
            <a:endParaRPr lang="en-US" sz="2000" b="1" dirty="0" smtClean="0">
              <a:solidFill>
                <a:srgbClr val="FFFF00"/>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Training Process:</a:t>
            </a:r>
            <a:endParaRPr lang="en-US" sz="2400" b="1"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1. Collecting a diverse dataset of normal user behavior and known key logger activity.</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2. Extracting relevant features from the collected data.</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3. Training a behavior-based anomaly detection model using supervised learning techniques.</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4. Validating and tuning the trained model to optimize performance.</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5. Integrating and deploying the model into existing cybersecurity systems for real-time monitoring and response.</a:t>
            </a:r>
            <a:endParaRPr lang="en-US" sz="2400" dirty="0" smtClean="0">
              <a:latin typeface="Calibri" panose="020F0502020204030204" pitchFamily="34" charset="0"/>
              <a:cs typeface="Calibri" panose="020F0502020204030204" pitchFamily="34" charset="0"/>
            </a:endParaRPr>
          </a:p>
          <a:p>
            <a:endParaRPr lang="en-US" sz="2400" b="1" dirty="0" smtClean="0">
              <a:latin typeface="Calibri" panose="020F0502020204030204" pitchFamily="34" charset="0"/>
              <a:cs typeface="Calibri" panose="020F0502020204030204" pitchFamily="34" charset="0"/>
            </a:endParaRPr>
          </a:p>
          <a:p>
            <a:r>
              <a:rPr lang="en-US" sz="2400" b="1" dirty="0" smtClean="0"/>
              <a:t>Prediction Process:</a:t>
            </a:r>
            <a:endParaRPr lang="en-US" sz="2400" b="1" dirty="0" smtClean="0"/>
          </a:p>
          <a:p>
            <a:endParaRPr lang="en-US" sz="2400" b="1" dirty="0" smtClean="0">
              <a:latin typeface="Calibri" panose="020F0502020204030204" pitchFamily="34" charset="0"/>
              <a:cs typeface="Calibri" panose="020F0502020204030204" pitchFamily="34" charset="0"/>
            </a:endParaRPr>
          </a:p>
          <a:p>
            <a:r>
              <a:rPr lang="en-US" sz="2400" dirty="0" smtClean="0"/>
              <a:t>1.Real-time monitoring of system and user behavior.</a:t>
            </a:r>
            <a:endParaRPr lang="en-US" sz="2400" dirty="0" smtClean="0"/>
          </a:p>
          <a:p>
            <a:r>
              <a:rPr lang="en-US" sz="2400" dirty="0" smtClean="0"/>
              <a:t>2. Extraction of relevant features from monitored data.</a:t>
            </a:r>
            <a:endParaRPr lang="en-US" sz="2400" dirty="0" smtClean="0"/>
          </a:p>
          <a:p>
            <a:endParaRPr lang="en-US" sz="2400" b="1"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3. Utilization of behavior-based anomaly detection algorithms to identify abnormal patterns indicative of key logger activity.</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4. Generation of alerts when suspicious activity is detected.</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5. Initiation of response actions to mitigate the key logger threat.</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6. Incorporation of feedback from response actions to improve detection and mitigation strategies.</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85000" lnSpcReduction="10000"/>
          </a:bodyPr>
          <a:lstStyle/>
          <a:p>
            <a:pPr marL="0" indent="0">
              <a:buNone/>
            </a:pPr>
            <a:r>
              <a:rPr lang="en-US" sz="2400" dirty="0" smtClean="0">
                <a:solidFill>
                  <a:schemeClr val="tx1"/>
                </a:solidFill>
                <a:latin typeface="Calibri" panose="020F0502020204030204" pitchFamily="34" charset="0"/>
                <a:cs typeface="Calibri" panose="020F0502020204030204"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r>
              <a:rPr lang="en-US" sz="2400" dirty="0" smtClean="0">
                <a:solidFill>
                  <a:schemeClr val="tx1"/>
                </a:solidFill>
                <a:latin typeface="Calibri" panose="020F0502020204030204" pitchFamily="34" charset="0"/>
                <a:cs typeface="Calibri" panose="020F0502020204030204"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anose="020F0502020204030204" pitchFamily="34" charset="0"/>
                <a:cs typeface="Calibri" panose="020F0502020204030204" pitchFamily="34" charset="0"/>
              </a:rPr>
              <a:t>OUTPUT:</a:t>
            </a:r>
            <a:endParaRPr lang="en-US" sz="4000" b="1" dirty="0">
              <a:solidFill>
                <a:schemeClr val="accent1"/>
              </a:solidFill>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anose="020F0502020204030204" pitchFamily="34" charset="0"/>
                <a:ea typeface="+mn-lt"/>
                <a:cs typeface="Calibri" panose="020F0502020204030204"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endParaRPr lang="en-US" sz="2400" dirty="0" smtClean="0">
              <a:solidFill>
                <a:srgbClr val="0F0F0F"/>
              </a:solidFill>
              <a:latin typeface="Calibri" panose="020F0502020204030204" pitchFamily="34" charset="0"/>
              <a:ea typeface="+mn-lt"/>
              <a:cs typeface="Calibri" panose="020F0502020204030204" pitchFamily="34" charset="0"/>
            </a:endParaRPr>
          </a:p>
          <a:p>
            <a:pPr marL="305435" indent="-305435">
              <a:buNone/>
            </a:pPr>
            <a:endParaRPr lang="en-US" sz="2400" dirty="0" smtClean="0">
              <a:solidFill>
                <a:srgbClr val="0F0F0F"/>
              </a:solidFill>
              <a:latin typeface="Calibri" panose="020F0502020204030204" pitchFamily="34" charset="0"/>
              <a:ea typeface="+mn-lt"/>
              <a:cs typeface="Calibri" panose="020F0502020204030204" pitchFamily="34" charset="0"/>
            </a:endParaRPr>
          </a:p>
          <a:p>
            <a:pPr marL="305435" indent="-305435"/>
            <a:r>
              <a:rPr lang="en-US" sz="2400" dirty="0" smtClean="0">
                <a:solidFill>
                  <a:srgbClr val="0F0F0F"/>
                </a:solidFill>
                <a:latin typeface="Calibri" panose="020F0502020204030204" pitchFamily="34" charset="0"/>
                <a:ea typeface="+mn-lt"/>
                <a:cs typeface="Calibri" panose="020F0502020204030204"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anose="020F0502020204030204" pitchFamily="34" charset="0"/>
                <a:cs typeface="Calibri" panose="020F0502020204030204" pitchFamily="34" charset="0"/>
              </a:rPr>
              <a:t>The future scope for combating key loggers and enhancing cybersecurity resilience includes: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buNone/>
            </a:pPr>
            <a:r>
              <a:rPr lang="en-US" sz="2400" dirty="0" smtClean="0">
                <a:solidFill>
                  <a:schemeClr val="tx1"/>
                </a:solidFill>
                <a:latin typeface="Calibri" panose="020F0502020204030204" pitchFamily="34" charset="0"/>
                <a:cs typeface="Calibri" panose="020F0502020204030204" pitchFamily="34" charset="0"/>
              </a:rPr>
              <a:t>1. Advancements in machine learning and artificial intelligence for detection.</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buNone/>
            </a:pPr>
            <a:r>
              <a:rPr lang="en-US" sz="2400" dirty="0" smtClean="0">
                <a:solidFill>
                  <a:schemeClr val="tx1"/>
                </a:solidFill>
                <a:latin typeface="Calibri" panose="020F0502020204030204" pitchFamily="34" charset="0"/>
                <a:cs typeface="Calibri" panose="020F0502020204030204" pitchFamily="34" charset="0"/>
              </a:rPr>
              <a:t>2. Integration of behavioral biometrics for authentication.</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buNone/>
            </a:pPr>
            <a:r>
              <a:rPr lang="en-US" sz="2400" dirty="0" smtClean="0">
                <a:solidFill>
                  <a:schemeClr val="tx1"/>
                </a:solidFill>
                <a:latin typeface="Calibri" panose="020F0502020204030204" pitchFamily="34" charset="0"/>
                <a:cs typeface="Calibri" panose="020F0502020204030204" pitchFamily="34" charset="0"/>
              </a:rPr>
              <a:t>3. Innovations in endpoint security solutions.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buNone/>
            </a:pPr>
            <a:r>
              <a:rPr lang="en-US" sz="2400" dirty="0" smtClean="0">
                <a:solidFill>
                  <a:schemeClr val="tx1"/>
                </a:solidFill>
                <a:latin typeface="Calibri" panose="020F0502020204030204" pitchFamily="34" charset="0"/>
                <a:cs typeface="Calibri" panose="020F0502020204030204" pitchFamily="34" charset="0"/>
              </a:rPr>
              <a:t>4. Collaboration and information sharing for threat intelligence.</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buNone/>
            </a:pPr>
            <a:r>
              <a:rPr lang="en-US" sz="2400" dirty="0" smtClean="0">
                <a:solidFill>
                  <a:schemeClr val="tx1"/>
                </a:solidFill>
                <a:latin typeface="Calibri" panose="020F0502020204030204" pitchFamily="34" charset="0"/>
                <a:cs typeface="Calibri" panose="020F0502020204030204" pitchFamily="34" charset="0"/>
              </a:rPr>
              <a:t>5. Securing Internet of Things (IoT) ecosystems against key loggers.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buNone/>
            </a:pPr>
            <a:r>
              <a:rPr lang="en-US" sz="2400" dirty="0" smtClean="0">
                <a:solidFill>
                  <a:schemeClr val="tx1"/>
                </a:solidFill>
                <a:latin typeface="Calibri" panose="020F0502020204030204" pitchFamily="34" charset="0"/>
                <a:cs typeface="Calibri" panose="020F0502020204030204" pitchFamily="34" charset="0"/>
              </a:rPr>
              <a:t>6. User education and awareness initiatives.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buNone/>
            </a:pPr>
            <a:r>
              <a:rPr lang="en-US" sz="2400" dirty="0" smtClean="0">
                <a:solidFill>
                  <a:schemeClr val="tx1"/>
                </a:solidFill>
                <a:latin typeface="Calibri" panose="020F0502020204030204" pitchFamily="34" charset="0"/>
                <a:cs typeface="Calibri" panose="020F0502020204030204" pitchFamily="34" charset="0"/>
              </a:rPr>
              <a:t>7. Development of regulatory frameworks and industry standards.</a:t>
            </a:r>
            <a:endParaRPr lang="en-US" sz="2400" dirty="0">
              <a:solidFill>
                <a:schemeClr val="tx1"/>
              </a:solidFill>
              <a:latin typeface="Calibri" panose="020F0502020204030204" pitchFamily="34" charset="0"/>
              <a:cs typeface="Calibri" panose="020F050202020403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normAutofit fontScale="90000"/>
          </a:bodyPr>
          <a:lstStyle/>
          <a:p>
            <a:pPr algn="ctr"/>
            <a:r>
              <a:rPr lang="en-US" sz="4890" b="1" dirty="0">
                <a:solidFill>
                  <a:srgbClr val="002060"/>
                </a:solidFill>
                <a:latin typeface="Arial" panose="020B0604020202020204" pitchFamily="34" charset="0"/>
                <a:cs typeface="Arial" panose="020B0604020202020204" pitchFamily="34" charset="0"/>
              </a:rPr>
              <a:t>THANK YOU</a:t>
            </a:r>
            <a:br>
              <a:rPr lang="en-US" sz="4890"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r>
              <a:rPr lang="en-US" sz="2665" b="1" dirty="0">
                <a:solidFill>
                  <a:srgbClr val="002060"/>
                </a:solidFill>
                <a:latin typeface="Arial" panose="020B0604020202020204" pitchFamily="34" charset="0"/>
                <a:cs typeface="Arial" panose="020B0604020202020204" pitchFamily="34" charset="0"/>
              </a:rPr>
              <a:t>SUMBITTED BY</a:t>
            </a:r>
            <a:br>
              <a:rPr lang="en-US" sz="2665" b="1" dirty="0">
                <a:solidFill>
                  <a:srgbClr val="002060"/>
                </a:solidFill>
                <a:latin typeface="Arial" panose="020B0604020202020204" pitchFamily="34" charset="0"/>
                <a:cs typeface="Arial" panose="020B0604020202020204" pitchFamily="34" charset="0"/>
              </a:rPr>
            </a:br>
            <a:br>
              <a:rPr lang="en-US" sz="2665" b="1" dirty="0">
                <a:solidFill>
                  <a:srgbClr val="002060"/>
                </a:solidFill>
                <a:latin typeface="Arial" panose="020B0604020202020204" pitchFamily="34" charset="0"/>
                <a:cs typeface="Arial" panose="020B0604020202020204" pitchFamily="34" charset="0"/>
              </a:rPr>
            </a:br>
            <a:r>
              <a:rPr lang="en-US" sz="2665" b="1" dirty="0">
                <a:solidFill>
                  <a:srgbClr val="002060"/>
                </a:solidFill>
                <a:latin typeface="Arial" panose="020B0604020202020204" pitchFamily="34" charset="0"/>
                <a:cs typeface="Arial" panose="020B0604020202020204" pitchFamily="34" charset="0"/>
              </a:rPr>
              <a:t>VAISHNAVI.B </a:t>
            </a:r>
            <a:endParaRPr lang="en-US" sz="2665"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anose="020F0502020204030204" pitchFamily="34" charset="0"/>
                <a:cs typeface="Calibri" panose="020F0502020204030204" pitchFamily="34" charset="0"/>
              </a:rPr>
              <a:t>OUTLINE</a:t>
            </a:r>
            <a:endParaRPr lang="en-US" sz="4000" b="1" dirty="0">
              <a:solidFill>
                <a:srgbClr val="00206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Problem </a:t>
            </a:r>
            <a:r>
              <a:rPr lang="en-US" sz="2400" b="1" dirty="0" smtClean="0">
                <a:solidFill>
                  <a:schemeClr val="tx1"/>
                </a:solidFill>
                <a:latin typeface="Calibri" panose="020F0502020204030204" pitchFamily="34" charset="0"/>
                <a:ea typeface="+mn-lt"/>
                <a:cs typeface="Calibri" panose="020F0502020204030204" pitchFamily="34" charset="0"/>
              </a:rPr>
              <a:t>Statement</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Proposed System/Solution</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System Development </a:t>
            </a:r>
            <a:r>
              <a:rPr lang="en-US" sz="2400" b="1" dirty="0" smtClean="0">
                <a:solidFill>
                  <a:schemeClr val="tx1"/>
                </a:solidFill>
                <a:latin typeface="Calibri" panose="020F0502020204030204" pitchFamily="34" charset="0"/>
                <a:ea typeface="+mn-lt"/>
                <a:cs typeface="Calibri" panose="020F0502020204030204" pitchFamily="34" charset="0"/>
              </a:rPr>
              <a:t>Approach</a:t>
            </a:r>
            <a:endParaRPr lang="en-US" sz="2400" dirty="0">
              <a:solidFill>
                <a:schemeClr val="tx1"/>
              </a:solidFill>
              <a:latin typeface="Calibri" panose="020F0502020204030204" pitchFamily="34" charset="0"/>
              <a:ea typeface="+mn-lt"/>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Algorithm &amp; Deployment  </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smtClean="0">
                <a:solidFill>
                  <a:schemeClr val="tx1"/>
                </a:solidFill>
                <a:latin typeface="Calibri" panose="020F0502020204030204" pitchFamily="34" charset="0"/>
                <a:ea typeface="+mn-lt"/>
                <a:cs typeface="Calibri" panose="020F0502020204030204" pitchFamily="34" charset="0"/>
              </a:rPr>
              <a:t>Result</a:t>
            </a:r>
            <a:endParaRPr lang="en-US" sz="2400" b="1" dirty="0">
              <a:solidFill>
                <a:schemeClr val="tx1"/>
              </a:solidFill>
              <a:latin typeface="Calibri" panose="020F0502020204030204" pitchFamily="34" charset="0"/>
              <a:ea typeface="+mn-lt"/>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Conclusion</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Future Scope</a:t>
            </a:r>
            <a:endParaRPr lang="en-US" sz="2400" b="1" dirty="0">
              <a:solidFill>
                <a:schemeClr val="tx1"/>
              </a:solidFill>
              <a:latin typeface="Calibri" panose="020F0502020204030204" pitchFamily="34" charset="0"/>
              <a:ea typeface="+mn-lt"/>
              <a:cs typeface="Calibri" panose="020F0502020204030204" pitchFamily="34" charset="0"/>
            </a:endParaRPr>
          </a:p>
          <a:p>
            <a:pPr marL="305435" indent="-305435">
              <a:buNone/>
            </a:pPr>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anose="020F0502020204030204" pitchFamily="34" charset="0"/>
                <a:cs typeface="Calibri" panose="020F0502020204030204"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p:cNvSpPr>
            <a:spLocks noGrp="1"/>
          </p:cNvSpPr>
          <p:nvPr>
            <p:ph idx="1"/>
          </p:nvPr>
        </p:nvSpPr>
        <p:spPr>
          <a:xfrm>
            <a:off x="452403" y="1237632"/>
            <a:ext cx="11029615" cy="4673324"/>
          </a:xfrm>
        </p:spPr>
        <p:txBody>
          <a:bodyPr>
            <a:normAutofit fontScale="92500"/>
          </a:bodyPr>
          <a:lstStyle/>
          <a:p>
            <a:pPr marL="305435" indent="-305435">
              <a:lnSpc>
                <a:spcPct val="150000"/>
              </a:lnSpc>
              <a:buNone/>
            </a:pPr>
            <a:r>
              <a:rPr lang="en-US" sz="2400" dirty="0" smtClean="0">
                <a:latin typeface="Calibri" panose="020F0502020204030204" pitchFamily="34" charset="0"/>
                <a:cs typeface="Calibri" panose="020F0502020204030204" pitchFamily="34" charset="0"/>
              </a:rPr>
              <a:t>    </a:t>
            </a:r>
            <a:r>
              <a:rPr lang="en-US" sz="2400" dirty="0" smtClean="0">
                <a:solidFill>
                  <a:schemeClr val="tx1"/>
                </a:solidFill>
                <a:latin typeface="Calibri" panose="020F0502020204030204" pitchFamily="34" charset="0"/>
                <a:cs typeface="Calibri" panose="020F0502020204030204"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anose="020F0502020204030204" pitchFamily="34" charset="0"/>
                <a:cs typeface="Calibri" panose="020F0502020204030204" pitchFamily="34" charset="0"/>
              </a:rPr>
              <a:t>Proposed SOLUTION</a:t>
            </a:r>
            <a:endParaRPr lang="en-US" sz="4000" b="1" dirty="0">
              <a:solidFill>
                <a:schemeClr val="accent1"/>
              </a:solidFill>
              <a:latin typeface="Calibri" panose="020F0502020204030204" pitchFamily="34" charset="0"/>
              <a:cs typeface="Calibri" panose="020F0502020204030204" pitchFamily="34" charset="0"/>
            </a:endParaRPr>
          </a:p>
        </p:txBody>
      </p:sp>
      <p:sp>
        <p:nvSpPr>
          <p:cNvPr id="3" name="TextBox 2"/>
          <p:cNvSpPr txBox="1"/>
          <p:nvPr/>
        </p:nvSpPr>
        <p:spPr>
          <a:xfrm>
            <a:off x="266700" y="1390650"/>
            <a:ext cx="10534650" cy="4893647"/>
          </a:xfrm>
          <a:prstGeom prst="rect">
            <a:avLst/>
          </a:prstGeom>
          <a:noFill/>
        </p:spPr>
        <p:txBody>
          <a:bodyPr wrap="square" rtlCol="0">
            <a:spAutoFit/>
          </a:bodyPr>
          <a:lstStyle/>
          <a:p>
            <a:pPr marL="305435" indent="-305435"/>
            <a:endParaRPr lang="en-IN" sz="2400" b="1"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There are several steps individuals and organizations can take to protect against key loggers and mitigate the risks associated with them:</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1. Use Antivirus and Antimalware Software: </a:t>
            </a:r>
            <a:r>
              <a:rPr lang="en-US" sz="2400" dirty="0" smtClean="0">
                <a:latin typeface="Calibri" panose="020F0502020204030204" pitchFamily="34" charset="0"/>
                <a:cs typeface="Calibri" panose="020F0502020204030204" pitchFamily="34" charset="0"/>
              </a:rPr>
              <a:t>Employ reputable antivirus and antimalware software and keep it updated regularly. These programs can detect and remove key loggers and other malicious software from your system.</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2. Keep Software Updated: </a:t>
            </a:r>
            <a:r>
              <a:rPr lang="en-US" sz="2400" dirty="0" smtClean="0">
                <a:latin typeface="Calibri" panose="020F0502020204030204" pitchFamily="34" charset="0"/>
                <a:cs typeface="Calibri" panose="020F0502020204030204" pitchFamily="34" charset="0"/>
              </a:rPr>
              <a:t>Ensure that your operating system, applications, and security software are all up to date with the latest security patches and updates. Software updates often include fixes for known vulnerabilities that key loggers may exploit.</a:t>
            </a:r>
            <a:endParaRPr lang="en-US" sz="2400" dirty="0" smtClean="0">
              <a:latin typeface="Calibri" panose="020F0502020204030204" pitchFamily="34" charset="0"/>
              <a:cs typeface="Calibri" panose="020F0502020204030204"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3. Be Cautious of Email Attachments and Links: </a:t>
            </a:r>
            <a:r>
              <a:rPr lang="en-US" sz="2400" dirty="0" smtClean="0">
                <a:latin typeface="Calibri" panose="020F0502020204030204" pitchFamily="34" charset="0"/>
                <a:cs typeface="Calibri" panose="020F0502020204030204" pitchFamily="34" charset="0"/>
              </a:rPr>
              <a:t>Avoid opening email attachments or clicking on links from unknown or suspicious sources. These could contain malware, including key loggers.</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4. Use Firewalls: </a:t>
            </a:r>
            <a:r>
              <a:rPr lang="en-US" sz="2400" dirty="0" smtClean="0">
                <a:latin typeface="Calibri" panose="020F0502020204030204" pitchFamily="34" charset="0"/>
                <a:cs typeface="Calibri" panose="020F0502020204030204"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5. Practice Safe Browsing Habits: </a:t>
            </a:r>
            <a:r>
              <a:rPr lang="en-US" sz="2400" dirty="0" smtClean="0">
                <a:latin typeface="Calibri" panose="020F0502020204030204" pitchFamily="34" charset="0"/>
                <a:cs typeface="Calibri" panose="020F0502020204030204" pitchFamily="34" charset="0"/>
              </a:rPr>
              <a:t>Be cautious when browsing the internet and only visit trusted websites. Avoid downloading software from unverified sources, as they may contain key loggers or other malware.</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6. Use Virtual Keyboards: </a:t>
            </a:r>
            <a:r>
              <a:rPr lang="en-US" sz="2400" dirty="0" smtClean="0">
                <a:latin typeface="Calibri" panose="020F0502020204030204" pitchFamily="34" charset="0"/>
                <a:cs typeface="Calibri" panose="020F0502020204030204"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endParaRPr lang="en-US" sz="2400" dirty="0" smtClean="0">
              <a:latin typeface="Calibri" panose="020F0502020204030204" pitchFamily="34" charset="0"/>
              <a:cs typeface="Calibri" panose="020F0502020204030204" pitchFamily="34" charset="0"/>
            </a:endParaRP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endParaRPr lang="en-US" sz="2400" dirty="0" smtClean="0"/>
          </a:p>
          <a:p>
            <a:endParaRPr lang="en-US" sz="2400" dirty="0" smtClean="0"/>
          </a:p>
          <a:p>
            <a:r>
              <a:rPr lang="en-US" sz="2400" b="1" dirty="0" smtClean="0">
                <a:latin typeface="Calibri" panose="020F0502020204030204" pitchFamily="34" charset="0"/>
                <a:cs typeface="Calibri" panose="020F0502020204030204" pitchFamily="34" charset="0"/>
              </a:rPr>
              <a:t>7. Implement Two-Factor Authentication (2FA): </a:t>
            </a:r>
            <a:r>
              <a:rPr lang="en-US" sz="2400" dirty="0" smtClean="0">
                <a:latin typeface="Calibri" panose="020F0502020204030204" pitchFamily="34" charset="0"/>
                <a:cs typeface="Calibri" panose="020F0502020204030204" pitchFamily="34" charset="0"/>
              </a:rPr>
              <a:t>Enable two-factor authentication whenever possible, especially for accessing sensitive accounts or services. Even if a key logger captures your password, 2FA adds an extra layer of security by requiring a second form of verification.</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8. Regularly Monitor Accounts: </a:t>
            </a:r>
            <a:r>
              <a:rPr lang="en-US" sz="2400" dirty="0" smtClean="0">
                <a:latin typeface="Calibri" panose="020F0502020204030204" pitchFamily="34" charset="0"/>
                <a:cs typeface="Calibri" panose="020F0502020204030204"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endParaRPr lang="en-US" sz="2400" dirty="0" smtClean="0">
              <a:latin typeface="Calibri" panose="020F0502020204030204" pitchFamily="34" charset="0"/>
              <a:cs typeface="Calibri" panose="020F0502020204030204" pitchFamily="34" charset="0"/>
            </a:endParaRPr>
          </a:p>
          <a:p>
            <a:endParaRPr lang="en-US" sz="2400" b="1"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9. Educate Employees: </a:t>
            </a:r>
            <a:r>
              <a:rPr lang="en-US" sz="2400" dirty="0" smtClean="0">
                <a:latin typeface="Calibri" panose="020F0502020204030204" pitchFamily="34" charset="0"/>
                <a:cs typeface="Calibri" panose="020F0502020204030204"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endParaRPr lang="en-US" sz="2400" dirty="0" smtClean="0">
              <a:latin typeface="Calibri" panose="020F0502020204030204" pitchFamily="34" charset="0"/>
              <a:cs typeface="Calibri" panose="020F0502020204030204" pitchFamily="34" charset="0"/>
            </a:endParaRP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677656"/>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10. Encrypt Sensitive Data: </a:t>
            </a:r>
            <a:r>
              <a:rPr lang="en-US" sz="2400" dirty="0" smtClean="0">
                <a:latin typeface="Calibri" panose="020F0502020204030204" pitchFamily="34" charset="0"/>
                <a:cs typeface="Calibri" panose="020F0502020204030204" pitchFamily="34" charset="0"/>
              </a:rPr>
              <a:t>Use encryption tools to protect sensitive data stored on your computer or transmitted over the internet. Encryption makes it more difficult for key loggers to capture and decipher the information they intercept.</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A systemic approach to combating key loggers involves: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1. Assessing risks comprehensively.</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2. Establishing robust security policies and procedures.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3. Deploying advanced cybersecurity technologies.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4. Implementing continuous monitoring and detection mechanisms.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5. Developing an effective incident response plan.</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6. Providing regular employee training and awareness.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7. Ensuring security throughout the vendor and supply chain.</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8. Maintaining compliance with relevant regulations and standards.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9. Facilitating collaboration and information sharing within the cybersecurity community.</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10. Continuously improving cybersecurity posture through evaluations and audits.</a:t>
            </a:r>
            <a:endParaRPr lang="en-IN" sz="2400" b="1" dirty="0">
              <a:solidFill>
                <a:srgbClr val="0F0F0F"/>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400050" y="1371600"/>
            <a:ext cx="11363157" cy="4889500"/>
          </a:xfrm>
        </p:spPr>
        <p:txBody>
          <a:bodyPr>
            <a:normAutofit fontScale="85000" lnSpcReduction="20000"/>
          </a:bodyPr>
          <a:lstStyle/>
          <a:p>
            <a:pPr>
              <a:buNone/>
            </a:pPr>
            <a:r>
              <a:rPr lang="en-US" sz="2400" b="1" dirty="0" smtClean="0">
                <a:solidFill>
                  <a:schemeClr val="tx1"/>
                </a:solidFill>
                <a:latin typeface="Calibri" panose="020F0502020204030204" pitchFamily="34" charset="0"/>
                <a:cs typeface="Calibri" panose="020F0502020204030204" pitchFamily="34" charset="0"/>
              </a:rPr>
              <a:t>Algorithm Selection:</a:t>
            </a:r>
            <a:endParaRPr lang="en-US" sz="2400" b="1" dirty="0" smtClean="0">
              <a:solidFill>
                <a:schemeClr val="tx1"/>
              </a:solidFill>
              <a:latin typeface="Calibri" panose="020F0502020204030204" pitchFamily="34" charset="0"/>
              <a:cs typeface="Calibri" panose="020F0502020204030204" pitchFamily="34" charset="0"/>
            </a:endParaRPr>
          </a:p>
          <a:p>
            <a:pPr>
              <a:buNone/>
            </a:pPr>
            <a:r>
              <a:rPr lang="en-US" sz="2400" dirty="0" smtClean="0">
                <a:latin typeface="Calibri" panose="020F0502020204030204" pitchFamily="34" charset="0"/>
                <a:cs typeface="Calibri" panose="020F0502020204030204" pitchFamily="34" charset="0"/>
              </a:rPr>
              <a:t>      </a:t>
            </a:r>
            <a:r>
              <a:rPr lang="en-US" sz="2400" dirty="0" smtClean="0">
                <a:solidFill>
                  <a:schemeClr val="tx1"/>
                </a:solidFill>
                <a:latin typeface="Calibri" panose="020F0502020204030204" pitchFamily="34" charset="0"/>
                <a:cs typeface="Calibri" panose="020F0502020204030204"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anose="020F0502020204030204" pitchFamily="34" charset="0"/>
                <a:cs typeface="Calibri" panose="020F0502020204030204" pitchFamily="34" charset="0"/>
              </a:rPr>
              <a:t>.</a:t>
            </a:r>
            <a:endParaRPr lang="en-IN" sz="2400" dirty="0" smtClean="0">
              <a:solidFill>
                <a:schemeClr val="tx1"/>
              </a:solidFill>
              <a:latin typeface="Calibri" panose="020F0502020204030204" pitchFamily="34" charset="0"/>
              <a:cs typeface="Calibri" panose="020F0502020204030204" pitchFamily="34" charset="0"/>
            </a:endParaRPr>
          </a:p>
          <a:p>
            <a:pPr>
              <a:buNone/>
            </a:pPr>
            <a:r>
              <a:rPr lang="en-US" sz="2400" b="1" dirty="0" smtClean="0">
                <a:solidFill>
                  <a:schemeClr val="tx1"/>
                </a:solidFill>
                <a:latin typeface="Calibri" panose="020F0502020204030204" pitchFamily="34" charset="0"/>
                <a:cs typeface="Calibri" panose="020F0502020204030204" pitchFamily="34" charset="0"/>
              </a:rPr>
              <a:t>Data Input:</a:t>
            </a:r>
            <a:endParaRPr lang="en-US" sz="2400" b="1" dirty="0" smtClean="0">
              <a:solidFill>
                <a:schemeClr val="tx1"/>
              </a:solidFill>
              <a:latin typeface="Calibri" panose="020F0502020204030204" pitchFamily="34" charset="0"/>
              <a:cs typeface="Calibri" panose="020F0502020204030204" pitchFamily="34" charset="0"/>
            </a:endParaRPr>
          </a:p>
          <a:p>
            <a:pPr>
              <a:buNone/>
            </a:pPr>
            <a:r>
              <a:rPr lang="en-US" sz="2400" dirty="0" smtClean="0">
                <a:latin typeface="Calibri" panose="020F0502020204030204" pitchFamily="34" charset="0"/>
                <a:cs typeface="Calibri" panose="020F0502020204030204" pitchFamily="34" charset="0"/>
              </a:rPr>
              <a:t>    </a:t>
            </a:r>
            <a:r>
              <a:rPr lang="en-US" sz="2400" dirty="0" smtClean="0">
                <a:solidFill>
                  <a:schemeClr val="tx1"/>
                </a:solidFill>
                <a:latin typeface="Calibri" panose="020F0502020204030204" pitchFamily="34" charset="0"/>
                <a:cs typeface="Calibri" panose="020F0502020204030204"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endParaRPr lang="en-US" sz="2400" dirty="0" smtClean="0">
              <a:solidFill>
                <a:schemeClr val="tx1"/>
              </a:solidFill>
              <a:latin typeface="Calibri" panose="020F0502020204030204" pitchFamily="34" charset="0"/>
              <a:cs typeface="Calibri" panose="020F0502020204030204" pitchFamily="34" charset="0"/>
            </a:endParaRPr>
          </a:p>
          <a:p>
            <a:pPr>
              <a:buNone/>
            </a:pPr>
            <a:endParaRPr lang="en-US" sz="2400" dirty="0" smtClean="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8210</Words>
  <Application>WPS Presentation</Application>
  <PresentationFormat>Custom</PresentationFormat>
  <Paragraphs>137</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LOGGERS</vt:lpstr>
      <vt:lpstr>OUTLINE</vt:lpstr>
      <vt:lpstr>Problem Statement</vt:lpstr>
      <vt:lpstr>Proposed SOLUTION</vt:lpstr>
      <vt:lpstr>PowerPoint 演示文稿</vt:lpstr>
      <vt:lpstr>PowerPoint 演示文稿</vt:lpstr>
      <vt:lpstr>PowerPoint 演示文稿</vt:lpstr>
      <vt:lpstr>System  Approach</vt:lpstr>
      <vt:lpstr>Algorithm &amp; Deployment</vt:lpstr>
      <vt:lpstr>PowerPoint 演示文稿</vt:lpstr>
      <vt:lpstr>PowerPoint 演示文稿</vt:lpstr>
      <vt:lpstr>Result</vt:lpstr>
      <vt:lpstr>PowerPoint 演示文稿</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vaishnavi.b</cp:lastModifiedBy>
  <cp:revision>35</cp:revision>
  <dcterms:created xsi:type="dcterms:W3CDTF">2021-05-26T16:50:00Z</dcterms:created>
  <dcterms:modified xsi:type="dcterms:W3CDTF">2024-04-04T16:33:33Z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1662F6852C3E4AB593CB64E3D18B7A56_13</vt:lpwstr>
  </property>
  <property fmtid="{D5CDD505-2E9C-101B-9397-08002B2CF9AE}" pid="4" name="KSOProductBuildVer">
    <vt:lpwstr>1033-12.2.0.13489</vt:lpwstr>
  </property>
</Properties>
</file>