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1" r:id="rId5"/>
    <p:sldId id="268" r:id="rId6"/>
    <p:sldId id="260" r:id="rId7"/>
    <p:sldId id="266" r:id="rId8"/>
    <p:sldId id="269" r:id="rId9"/>
    <p:sldId id="270" r:id="rId10"/>
    <p:sldId id="262" r:id="rId11"/>
    <p:sldId id="271" r:id="rId12"/>
    <p:sldId id="263" r:id="rId13"/>
    <p:sldId id="272" r:id="rId14"/>
    <p:sldId id="278" r:id="rId15"/>
    <p:sldId id="277" r:id="rId16"/>
    <p:sldId id="273" r:id="rId17"/>
    <p:sldId id="274" r:id="rId18"/>
    <p:sldId id="264" r:id="rId19"/>
    <p:sldId id="275" r:id="rId20"/>
    <p:sldId id="27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65490" autoAdjust="0"/>
  </p:normalViewPr>
  <p:slideViewPr>
    <p:cSldViewPr snapToGrid="0">
      <p:cViewPr varScale="1">
        <p:scale>
          <a:sx n="80" d="100"/>
          <a:sy n="80" d="100"/>
        </p:scale>
        <p:origin x="1704" y="53"/>
      </p:cViewPr>
      <p:guideLst/>
    </p:cSldViewPr>
  </p:slideViewPr>
  <p:outlineViewPr>
    <p:cViewPr>
      <p:scale>
        <a:sx n="33" d="100"/>
        <a:sy n="33" d="100"/>
      </p:scale>
      <p:origin x="0" y="-95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0F4C0-4E3A-4C47-A929-17026DE340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2398F-B171-451C-801F-F96FE91A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31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6ECE3-5739-471E-8276-669D33A7DECB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A01DC-D56B-4089-94FD-B2CDCC879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25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hastie/Papers/gap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Intro:</a:t>
            </a:r>
          </a:p>
          <a:p>
            <a:pPr marL="228600" indent="-228600">
              <a:buAutoNum type="arabicPeriod"/>
            </a:pPr>
            <a:r>
              <a:rPr lang="en-IN" dirty="0" smtClean="0"/>
              <a:t>My name</a:t>
            </a:r>
            <a:r>
              <a:rPr lang="en-IN" baseline="0" dirty="0" smtClean="0"/>
              <a:t> is Vaibhav Gaikwad, am a Tech Arch at Philips VH.  almost 13 years now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I am going to present of QoC for CDM applications which is the forte of PVH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The work started in 2</a:t>
            </a:r>
            <a:r>
              <a:rPr lang="en-IN" baseline="30000" dirty="0" smtClean="0"/>
              <a:t>nd</a:t>
            </a:r>
            <a:r>
              <a:rPr lang="en-IN" baseline="0" dirty="0" smtClean="0"/>
              <a:t> week of Feb and was finalized on 24</a:t>
            </a:r>
            <a:r>
              <a:rPr lang="en-IN" baseline="30000" dirty="0" smtClean="0"/>
              <a:t>th</a:t>
            </a:r>
            <a:r>
              <a:rPr lang="en-IN" baseline="0" dirty="0" smtClean="0"/>
              <a:t> Apr (around 2 months and 1 week more or less)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01DC-D56B-4089-94FD-B2CDCC879BE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302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Density-based spatial clustering of applications with noise</a:t>
            </a:r>
          </a:p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eps is the maximum distance between two points in same cluster</a:t>
            </a:r>
          </a:p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b="0" dirty="0" smtClean="0"/>
              <a:t>optimal eps</a:t>
            </a:r>
            <a:r>
              <a:rPr lang="en-IN" b="0" baseline="0" dirty="0" smtClean="0"/>
              <a:t> was </a:t>
            </a:r>
            <a:r>
              <a:rPr lang="en-IN" b="0" baseline="0" dirty="0" err="1" smtClean="0"/>
              <a:t>calc’ed</a:t>
            </a:r>
            <a:r>
              <a:rPr lang="en-IN" b="0" baseline="0" dirty="0" smtClean="0"/>
              <a:t> using “</a:t>
            </a:r>
            <a:r>
              <a:rPr lang="en-IN" b="0" baseline="0" dirty="0" err="1" smtClean="0"/>
              <a:t>kNNdistplot</a:t>
            </a:r>
            <a:r>
              <a:rPr lang="en-IN" b="0" baseline="0" dirty="0" smtClean="0"/>
              <a:t>” method for K = 3</a:t>
            </a:r>
          </a:p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use of the average distances of every point to its k nearest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These k distances are then plotted in ascending order. The point where you see an elbow like bend corresponds to the optimal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*eps*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</a:t>
            </a:r>
          </a:p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now we move to Elbow method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01DC-D56B-4089-94FD-B2CDCC879BE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9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K</a:t>
            </a:r>
            <a:r>
              <a:rPr lang="en-IN" baseline="0" dirty="0" smtClean="0"/>
              <a:t> is fixed as 3 mostly to find 3 risk based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01DC-D56B-4089-94FD-B2CDCC879BE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94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smtClean="0"/>
              <a:t>Now that we have made sure about the group formation</a:t>
            </a:r>
            <a:r>
              <a:rPr lang="en-IN" baseline="0" dirty="0" smtClean="0"/>
              <a:t> and the QoC attributes and how to search the best ones, we move to the design of QoC assessment using this clusters 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We have identified high-risk population and now we have to manage them over time and understand the trend to comment on the QoC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First plot describes the optimal no. of trees needed for Random Forest with min. error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Second plot is from </a:t>
            </a:r>
            <a:r>
              <a:rPr lang="en-IN" baseline="0" dirty="0" err="1" smtClean="0"/>
              <a:t>varImpPlot</a:t>
            </a:r>
            <a:r>
              <a:rPr lang="en-IN" baseline="0" dirty="0" smtClean="0"/>
              <a:t> -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importance as measured by a Random Forest (Mean Decrease Accuracy (%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IncMSE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Mean Decrease Gini (</a:t>
            </a:r>
            <a:r>
              <a:rPr lang="en-I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IncNodePurity</a:t>
            </a:r>
            <a:r>
              <a:rPr lang="en-I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)</a:t>
            </a:r>
            <a:endParaRPr lang="en-IN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01DC-D56B-4089-94FD-B2CDCC879BE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90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smtClean="0"/>
              <a:t>CCS score</a:t>
            </a:r>
            <a:r>
              <a:rPr lang="en-IN" baseline="0" dirty="0" smtClean="0"/>
              <a:t> is based on the configuration setup by a medical professional regarding the ranges observed in real-life for patients of specific chronic disease 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So it plays and important role to validate the findings about the risk group formations 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Score above 7 is take reliable but it can also be a preference from the medical professionals and this value can be optimized over time using this experiment over different diabetes databases 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The extend of slope values can be configured too by a medical professional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01DC-D56B-4089-94FD-B2CDCC879BE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198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1.</a:t>
            </a:r>
            <a:r>
              <a:rPr lang="en-IN" baseline="0" dirty="0" smtClean="0"/>
              <a:t> Interesting quote which I felt is relevant in general and also in terms of this study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01DC-D56B-4089-94FD-B2CDCC879BE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62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baseline="0" dirty="0" smtClean="0"/>
              <a:t>The work is more on research and design rather than the implementation for the QoC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Idea: We can dig out QoC from applications using Patient’s medical data , this idea was not generally accepted due to the fact that the HQ is in NL and people believe that QoC is already put into place. Of course I had to debate with the key members about it’s business value in other parts of the world and also in developed nations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01DC-D56B-4089-94FD-B2CDCC879BE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4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1.</a:t>
            </a:r>
            <a:r>
              <a:rPr lang="en-IN" baseline="0" dirty="0" smtClean="0"/>
              <a:t> the point related to ROI really helped me to push this idea and get the support from the key members for this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01DC-D56B-4089-94FD-B2CDCC879BE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5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Some initial observations</a:t>
            </a:r>
            <a:r>
              <a:rPr lang="en-IN" baseline="0" dirty="0" smtClean="0"/>
              <a:t> are present in the first paragraph 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This was not a generic solution idea, so we shortlisted Diabetes application as that had majority implementations </a:t>
            </a:r>
          </a:p>
          <a:p>
            <a:endParaRPr lang="en-IN" baseline="0" dirty="0" smtClean="0"/>
          </a:p>
          <a:p>
            <a:r>
              <a:rPr lang="en-IN" baseline="0" dirty="0" smtClean="0"/>
              <a:t>Why clustering? – The unsupervised learning should also give same results as we get in real world, related to groups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01DC-D56B-4089-94FD-B2CDCC879BE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 smtClean="0"/>
          </a:p>
          <a:p>
            <a:r>
              <a:rPr lang="en-IN" baseline="0" dirty="0" smtClean="0"/>
              <a:t>2 months + 1 week</a:t>
            </a:r>
          </a:p>
          <a:p>
            <a:endParaRPr lang="en-IN" baseline="0" dirty="0" smtClean="0"/>
          </a:p>
          <a:p>
            <a:r>
              <a:rPr lang="en-IN" baseline="0" dirty="0" smtClean="0"/>
              <a:t>1 week was spent on point 1, </a:t>
            </a:r>
          </a:p>
          <a:p>
            <a:endParaRPr lang="en-I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Roughly 1 and half month on point 2 and 3 - </a:t>
            </a:r>
            <a:r>
              <a:rPr lang="en-IN" dirty="0" smtClean="0"/>
              <a:t>Most time was spent on point 2</a:t>
            </a:r>
            <a:r>
              <a:rPr lang="en-IN" baseline="0" dirty="0" smtClean="0"/>
              <a:t> and 3 as some of the initial assumptions were not accurate and needed some rethinking. That we will see as we continue.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Again a 1 week or slightly more on the last point  </a:t>
            </a:r>
          </a:p>
          <a:p>
            <a:endParaRPr lang="en-IN" baseline="0" dirty="0" smtClean="0"/>
          </a:p>
          <a:p>
            <a:r>
              <a:rPr lang="en-IN" baseline="0" dirty="0" smtClean="0"/>
              <a:t>Last 1 week for mapping data attributes from this work to actual application in Philips called Coordinate and creating internal report for company mentor and management  </a:t>
            </a:r>
          </a:p>
          <a:p>
            <a:endParaRPr lang="en-I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Report generation was done in parallel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01DC-D56B-4089-94FD-B2CDCC879BE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802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smtClean="0"/>
              <a:t>Data</a:t>
            </a:r>
            <a:r>
              <a:rPr lang="en-IN" baseline="0" dirty="0" smtClean="0"/>
              <a:t> export was itself going to be small size project 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Last point was related to making some application reports 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First and last point were kept out of the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01DC-D56B-4089-94FD-B2CDCC879BE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6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After understanding</a:t>
            </a:r>
            <a:r>
              <a:rPr lang="en-IN" baseline="0" dirty="0" smtClean="0"/>
              <a:t> the co-relations between the attributes, the next part was to understand clustering over this dataset</a:t>
            </a:r>
          </a:p>
          <a:p>
            <a:endParaRPr lang="en-IN" baseline="0" dirty="0" smtClean="0"/>
          </a:p>
          <a:p>
            <a:r>
              <a:rPr lang="en-IN" baseline="0" dirty="0" smtClean="0"/>
              <a:t>Unsupervised Clustering was chosen because the idea was to generate risk based groups from the data without adding real world knowledge to it. </a:t>
            </a:r>
          </a:p>
          <a:p>
            <a:endParaRPr lang="en-IN" baseline="0" dirty="0" smtClean="0"/>
          </a:p>
          <a:p>
            <a:r>
              <a:rPr lang="en-IN" baseline="0" dirty="0" smtClean="0"/>
              <a:t>Results from clustering over raw data were generated to get some hints  </a:t>
            </a:r>
          </a:p>
          <a:p>
            <a:endParaRPr lang="en-I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Initial assumption</a:t>
            </a:r>
            <a:r>
              <a:rPr lang="en-IN" baseline="0" dirty="0" smtClean="0"/>
              <a:t> was “good separated clusters” should show risk based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01DC-D56B-4089-94FD-B2CDCC879BE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789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 Statistic Method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gap statistic has been published by 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R. </a:t>
            </a:r>
            <a:r>
              <a:rPr lang="en-I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Tibshirani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G. Walther, and T. Hastie (</a:t>
            </a:r>
            <a:r>
              <a:rPr lang="en-I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Standford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University, 2001)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approach can be applied to any clustering method (i.e. K-means clustering, hierarchical clustering).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gap statistic compares the total intra-cluster variation for different values of 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their expected values under null reference distribution of the data (i.e. a distribution with no obvious clustering).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reference dataset is generated using Monte Carlo simulations of the sampling process.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is, for each variable (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xixi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the data set we compute its range [min(xi),max(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xj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)][min(xi),max(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xj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 and generate values for the n points uniformly from the interval min to max.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estimate of the optimal clusters (^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kk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^) will be the value that maximizes Gap(k).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01DC-D56B-4089-94FD-B2CDCC879BE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59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E745-8FE1-47CC-91DA-CD8A7CF025A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7860-D0B0-438C-9AE6-1AD9EE8E8B0E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B73F-9EB1-4EA4-AD9F-B2980F2457F0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3528-EB33-475D-8B9A-F28254ACC31C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3975-8C66-4BA8-A7E2-CAB9A35681C1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5BA5-2FD0-4578-8689-EC29B250C8A4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F7EE-31C8-4752-93C5-13E9A9E58C9C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A07-523D-43DE-8DBE-08FFE0AA0CA1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FBD5-D14A-4300-BA93-A2414E4D5FA5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39B460A2-04A8-47A8-9FCB-846A50EC35F0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28EA47-BE8C-4FD8-AADD-542A56491222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A89E64EA-8512-4027-A5F4-89414817116A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Quality of Care</a:t>
            </a:r>
            <a:br>
              <a:rPr lang="en-US" dirty="0"/>
            </a:br>
            <a:r>
              <a:rPr lang="en-US" sz="4000" dirty="0"/>
              <a:t>for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Chronic Disease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Vaibhav Gaikwad // 2018HT12597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E3FB57-B9C9-4BF3-8339-86777E6AF597}"/>
              </a:ext>
            </a:extLst>
          </p:cNvPr>
          <p:cNvSpPr txBox="1"/>
          <p:nvPr/>
        </p:nvSpPr>
        <p:spPr>
          <a:xfrm>
            <a:off x="6827005" y="5701148"/>
            <a:ext cx="31733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BIRLA INSTITUTE OF TECHNOLOGY &amp; SCIENCE</a:t>
            </a:r>
            <a:endParaRPr lang="en-IN" sz="1200" dirty="0"/>
          </a:p>
          <a:p>
            <a:pPr algn="ctr"/>
            <a:r>
              <a:rPr lang="en-IN" sz="1200" b="1" dirty="0"/>
              <a:t>PILANI (RAJASTHAN)</a:t>
            </a:r>
            <a:endParaRPr lang="en-IN" sz="1200" dirty="0"/>
          </a:p>
          <a:p>
            <a:pPr algn="ctr"/>
            <a:r>
              <a:rPr lang="en-IN" sz="1200" dirty="0"/>
              <a:t> </a:t>
            </a:r>
          </a:p>
          <a:p>
            <a:pPr algn="ctr"/>
            <a:r>
              <a:rPr lang="en-IN" sz="1200" dirty="0"/>
              <a:t>April 2020</a:t>
            </a:r>
          </a:p>
          <a:p>
            <a:pPr algn="ctr"/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B3F0-016F-43EC-89EA-0B2DBAF4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376863" y="5300663"/>
            <a:ext cx="1438275" cy="1381125"/>
            <a:chOff x="3387" y="3339"/>
            <a:chExt cx="906" cy="87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387" y="3339"/>
              <a:ext cx="906" cy="870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" y="3339"/>
              <a:ext cx="912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743E-1C1E-49D6-ADF9-2F5D0D80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r>
              <a:rPr lang="en-IN" sz="2400" dirty="0"/>
              <a:t>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3650-3710-412C-99E2-14936098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Privacy contracts made it difficult to use applications with live data.</a:t>
            </a:r>
          </a:p>
          <a:p>
            <a:pPr lvl="1"/>
            <a:r>
              <a:rPr lang="en-IN" dirty="0"/>
              <a:t>Dataset from Kaggle.com was used referred to as PIMA dataset, which had 786 records for diabetic and non-diabetic female patients.</a:t>
            </a:r>
          </a:p>
          <a:p>
            <a:pPr lvl="1"/>
            <a:r>
              <a:rPr lang="en-IN" dirty="0"/>
              <a:t>Following eight data attributes were </a:t>
            </a:r>
            <a:br>
              <a:rPr lang="en-IN" dirty="0"/>
            </a:br>
            <a:r>
              <a:rPr lang="en-IN" dirty="0"/>
              <a:t>present as listed in the table.</a:t>
            </a:r>
          </a:p>
          <a:p>
            <a:pPr marL="201168" lvl="1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84DB1-D03D-4A85-A321-9D67B9F8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CB5DA-C4C1-4C0F-B4A6-C41FAE77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55351"/>
              </p:ext>
            </p:extLst>
          </p:nvPr>
        </p:nvGraphicFramePr>
        <p:xfrm>
          <a:off x="5218430" y="3589537"/>
          <a:ext cx="5937250" cy="2332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2102987955"/>
                    </a:ext>
                  </a:extLst>
                </a:gridCol>
                <a:gridCol w="4050030">
                  <a:extLst>
                    <a:ext uri="{9D8B030D-6E8A-4147-A177-3AD203B41FA5}">
                      <a16:colId xmlns:a16="http://schemas.microsoft.com/office/drawing/2014/main" val="3498791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Data attribute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612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Pregnancies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Number of times pregnant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1387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Glucose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Plasma glucose concentration (2 hours) oral glucose tolerance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120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BloodPressure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Diastolic blood pressure (mm Hg)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295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SkinThickness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Triceps skinfold thickness (mm)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83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Insulin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2-hour serum insulin (mu U/ml)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7439141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DiabetesPedigreeFunction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Score for likelihood of Diabetes based on family history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530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Body mass index (weight in kg / (height in m) ^2)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557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 for a person in years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71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Outcome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Class variable (0 or 1) whether or not a patient has Diabetes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92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18DF-9807-480E-BCE0-9D16D02C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r>
              <a:rPr lang="en-IN" sz="2400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1E38-3DE4-4765-BAD6-93AB6213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As study was not gender specific “Pregnancies” data was neglected.</a:t>
            </a:r>
          </a:p>
          <a:p>
            <a:pPr lvl="1"/>
            <a:r>
              <a:rPr lang="en-IN" dirty="0"/>
              <a:t>Removal of records with 0 value for Glucose, Blood Sugar, BMI.</a:t>
            </a:r>
          </a:p>
          <a:p>
            <a:pPr lvl="1"/>
            <a:r>
              <a:rPr lang="en-IN" dirty="0"/>
              <a:t>Number of were reduced to 249 after the data cleaning process.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BDEA3-C484-4E91-A05D-3A7AD21F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8D937-436F-4484-806B-3BD15730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737DC-3951-4210-A1F5-E97E994B07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319" y="3105150"/>
            <a:ext cx="4523063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7FBDD-8587-4300-B974-6FD6CB0C3F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9464" y="3171824"/>
            <a:ext cx="431613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r>
              <a:rPr lang="en-IN" sz="2400" dirty="0"/>
              <a:t>Correlations among attributes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Correlations in filtered data with strong correlations are listed below</a:t>
            </a:r>
          </a:p>
          <a:p>
            <a:pPr lvl="1"/>
            <a:r>
              <a:rPr lang="en-IN" i="1" dirty="0"/>
              <a:t>Glucose</a:t>
            </a:r>
            <a:r>
              <a:rPr lang="en-IN" dirty="0"/>
              <a:t> and </a:t>
            </a:r>
            <a:r>
              <a:rPr lang="en-IN" i="1" dirty="0"/>
              <a:t>Insulin</a:t>
            </a:r>
            <a:r>
              <a:rPr lang="en-IN" dirty="0"/>
              <a:t> (obvious) </a:t>
            </a:r>
          </a:p>
          <a:p>
            <a:pPr lvl="1"/>
            <a:r>
              <a:rPr lang="en-IN" i="1" dirty="0"/>
              <a:t>SkinThickness</a:t>
            </a:r>
            <a:r>
              <a:rPr lang="en-IN" dirty="0"/>
              <a:t> and </a:t>
            </a:r>
            <a:r>
              <a:rPr lang="en-IN" i="1" dirty="0"/>
              <a:t>Insulin</a:t>
            </a:r>
            <a:r>
              <a:rPr lang="en-IN" dirty="0"/>
              <a:t> </a:t>
            </a:r>
          </a:p>
          <a:p>
            <a:pPr lvl="1"/>
            <a:r>
              <a:rPr lang="en-IN" i="1" dirty="0"/>
              <a:t>SkinThickness</a:t>
            </a:r>
            <a:r>
              <a:rPr lang="en-IN" dirty="0"/>
              <a:t> and </a:t>
            </a:r>
            <a:r>
              <a:rPr lang="en-IN" i="1" dirty="0"/>
              <a:t>BMI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E9718-A8D7-4E5B-9CDB-691FAA2190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53520" y="2492930"/>
            <a:ext cx="3702160" cy="3603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46FC3-5DAB-43F7-A1EB-19708E3165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03600" y="4227061"/>
            <a:ext cx="5943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Standard K-means (gap-stat)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/>
              <a:t>K-means execute with gap-stat indicated the data is not separable, as optimal K value was 1.</a:t>
            </a:r>
          </a:p>
          <a:p>
            <a:pPr lvl="1"/>
            <a:r>
              <a:rPr lang="en-IN" sz="1600" dirty="0"/>
              <a:t>K-means with </a:t>
            </a:r>
            <a:r>
              <a:rPr lang="en-IN" sz="1600" dirty="0" smtClean="0"/>
              <a:t>seven </a:t>
            </a:r>
            <a:r>
              <a:rPr lang="en-IN" sz="1600" dirty="0"/>
              <a:t>data attributes </a:t>
            </a:r>
            <a:br>
              <a:rPr lang="en-IN" sz="1600" dirty="0"/>
            </a:br>
            <a:r>
              <a:rPr lang="en-IN" sz="1600" dirty="0"/>
              <a:t>for K = 3 was not useful</a:t>
            </a:r>
            <a:r>
              <a:rPr lang="en-IN" sz="1600" dirty="0" smtClean="0"/>
              <a:t>. Results in table below.</a:t>
            </a:r>
            <a:endParaRPr lang="en-IN" sz="1600" dirty="0"/>
          </a:p>
          <a:p>
            <a:pPr lvl="1"/>
            <a:r>
              <a:rPr lang="en-IN" sz="1600" dirty="0"/>
              <a:t>Conclusion: Data was not easily separable </a:t>
            </a:r>
            <a:br>
              <a:rPr lang="en-IN" sz="1600" dirty="0"/>
            </a:br>
            <a:r>
              <a:rPr lang="en-IN" sz="1600" dirty="0"/>
              <a:t>into groups based on risk using default K-means.</a:t>
            </a: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872749" y="2695363"/>
            <a:ext cx="4451846" cy="317372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B5F035-1E65-4BE0-9AF3-8E1CC250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76277"/>
              </p:ext>
            </p:extLst>
          </p:nvPr>
        </p:nvGraphicFramePr>
        <p:xfrm>
          <a:off x="1097279" y="4208230"/>
          <a:ext cx="5587394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9762">
                  <a:extLst>
                    <a:ext uri="{9D8B030D-6E8A-4147-A177-3AD203B41FA5}">
                      <a16:colId xmlns:a16="http://schemas.microsoft.com/office/drawing/2014/main" val="1313320758"/>
                    </a:ext>
                  </a:extLst>
                </a:gridCol>
                <a:gridCol w="974059">
                  <a:extLst>
                    <a:ext uri="{9D8B030D-6E8A-4147-A177-3AD203B41FA5}">
                      <a16:colId xmlns:a16="http://schemas.microsoft.com/office/drawing/2014/main" val="770337168"/>
                    </a:ext>
                  </a:extLst>
                </a:gridCol>
                <a:gridCol w="1123739">
                  <a:extLst>
                    <a:ext uri="{9D8B030D-6E8A-4147-A177-3AD203B41FA5}">
                      <a16:colId xmlns:a16="http://schemas.microsoft.com/office/drawing/2014/main" val="1734050807"/>
                    </a:ext>
                  </a:extLst>
                </a:gridCol>
                <a:gridCol w="814220">
                  <a:extLst>
                    <a:ext uri="{9D8B030D-6E8A-4147-A177-3AD203B41FA5}">
                      <a16:colId xmlns:a16="http://schemas.microsoft.com/office/drawing/2014/main" val="1876112509"/>
                    </a:ext>
                  </a:extLst>
                </a:gridCol>
                <a:gridCol w="917289">
                  <a:extLst>
                    <a:ext uri="{9D8B030D-6E8A-4147-A177-3AD203B41FA5}">
                      <a16:colId xmlns:a16="http://schemas.microsoft.com/office/drawing/2014/main" val="207017078"/>
                    </a:ext>
                  </a:extLst>
                </a:gridCol>
                <a:gridCol w="908325">
                  <a:extLst>
                    <a:ext uri="{9D8B030D-6E8A-4147-A177-3AD203B41FA5}">
                      <a16:colId xmlns:a16="http://schemas.microsoft.com/office/drawing/2014/main" val="12357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Glucose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BloodPressure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Insulin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556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88 - 198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30 - 110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96 - 328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23.4 - 67.1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21 - 58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33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124 - 197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50 - 90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360 - 846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28 - 46.2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21 - 60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66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78 - 199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50 - 114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0 - 91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22.9 - 59.4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21 - 70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14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Standard DBSCAN (</a:t>
            </a:r>
            <a:r>
              <a:rPr lang="en-IN" sz="2400" dirty="0" err="1"/>
              <a:t>kNN</a:t>
            </a:r>
            <a:r>
              <a:rPr lang="en-IN" sz="2400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/>
              <a:t>DBSCAN was tested with </a:t>
            </a:r>
            <a:r>
              <a:rPr lang="en-IN" sz="1600" dirty="0" err="1"/>
              <a:t>kNN</a:t>
            </a:r>
            <a:r>
              <a:rPr lang="en-IN" sz="1600" dirty="0"/>
              <a:t> for K = 3 and min eps distance was </a:t>
            </a:r>
            <a:br>
              <a:rPr lang="en-IN" sz="1600" dirty="0"/>
            </a:br>
            <a:r>
              <a:rPr lang="en-IN" sz="1600" dirty="0"/>
              <a:t>observed to be between 60 to 80</a:t>
            </a:r>
          </a:p>
          <a:p>
            <a:pPr lvl="1"/>
            <a:r>
              <a:rPr lang="en-IN" sz="1600" dirty="0"/>
              <a:t>DBSCAN with eps = 60 and </a:t>
            </a:r>
            <a:r>
              <a:rPr lang="en-IN" sz="1600" dirty="0" err="1"/>
              <a:t>MinPts</a:t>
            </a:r>
            <a:r>
              <a:rPr lang="en-IN" sz="1600" dirty="0"/>
              <a:t>  = </a:t>
            </a:r>
            <a:r>
              <a:rPr lang="en-IN" sz="1600" dirty="0" smtClean="0"/>
              <a:t>3, </a:t>
            </a:r>
            <a:r>
              <a:rPr lang="en-IN" sz="1600" dirty="0"/>
              <a:t>generated 2 clusters </a:t>
            </a:r>
            <a:br>
              <a:rPr lang="en-IN" sz="1600" dirty="0"/>
            </a:br>
            <a:r>
              <a:rPr lang="en-IN" sz="1600" dirty="0"/>
              <a:t>but did not generate any useful results </a:t>
            </a:r>
            <a:br>
              <a:rPr lang="en-IN" sz="1600" dirty="0"/>
            </a:br>
            <a:r>
              <a:rPr lang="en-IN" sz="1600" dirty="0"/>
              <a:t>in regards to the risk groups.</a:t>
            </a:r>
          </a:p>
          <a:p>
            <a:pPr lvl="1"/>
            <a:r>
              <a:rPr lang="en-IN" sz="1600" dirty="0"/>
              <a:t>Conclusion: DBSCAN is not a correct choice to proceed, </a:t>
            </a:r>
            <a:br>
              <a:rPr lang="en-IN" sz="1600" dirty="0"/>
            </a:br>
            <a:r>
              <a:rPr lang="en-IN" sz="1600" dirty="0"/>
              <a:t>as data is not easily separable.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391401" y="1992236"/>
            <a:ext cx="3764280" cy="3023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949" y="3988646"/>
            <a:ext cx="3663575" cy="239183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77292"/>
              </p:ext>
            </p:extLst>
          </p:nvPr>
        </p:nvGraphicFramePr>
        <p:xfrm>
          <a:off x="6253480" y="5046873"/>
          <a:ext cx="4902200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42928568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3905000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71334280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6597746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54247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575191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Cluster No.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Glucose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 err="1">
                          <a:effectLst/>
                        </a:rPr>
                        <a:t>BloodPressure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Insulin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BMI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386998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Cluster 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78 - 199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30 - 114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1200" u="none" strike="noStrike" dirty="0">
                          <a:effectLst/>
                        </a:rPr>
                        <a:t>- </a:t>
                      </a:r>
                      <a:r>
                        <a:rPr lang="en-US" sz="12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22.9 - 67.1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21 - 70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72667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Cluster 2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142 - 197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52 - 90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465</a:t>
                      </a:r>
                      <a:r>
                        <a:rPr lang="en-US" sz="1200" u="none" strike="noStrike" dirty="0">
                          <a:effectLst/>
                        </a:rPr>
                        <a:t> - </a:t>
                      </a:r>
                      <a:r>
                        <a:rPr lang="en-US" sz="12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30.1 - 43.3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21 - 60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177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2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K-means clustering &amp; Silhouette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/>
              <a:t>Elbow analysis confirmed K = 3 lies in optimal section.</a:t>
            </a:r>
          </a:p>
          <a:p>
            <a:pPr lvl="1"/>
            <a:r>
              <a:rPr lang="en-IN" sz="1600" dirty="0"/>
              <a:t>Silhouette analysis iterations were carried for K [2-6] to find the </a:t>
            </a:r>
            <a:br>
              <a:rPr lang="en-IN" sz="1600" dirty="0"/>
            </a:br>
            <a:r>
              <a:rPr lang="en-IN" sz="1600" dirty="0"/>
              <a:t>attributes which resulted in good clustering in K-means.</a:t>
            </a:r>
          </a:p>
          <a:p>
            <a:pPr lvl="1"/>
            <a:r>
              <a:rPr lang="en-IN" sz="1600" dirty="0"/>
              <a:t>Attributes [Insulin, BMI, Age] were found promising at value 0.7 </a:t>
            </a:r>
            <a:br>
              <a:rPr lang="en-IN" sz="1600" dirty="0"/>
            </a:br>
            <a:r>
              <a:rPr lang="en-IN" sz="1600" dirty="0"/>
              <a:t>for Average Silhouette Width (ASW).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D369B-DFF0-4F7C-B1A7-B05BD5E50B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48735" y="1910683"/>
            <a:ext cx="3106945" cy="1930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EA1DEB-C319-41CE-858E-0F5B242224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04013" y="3855374"/>
            <a:ext cx="3472714" cy="1928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800E1-6E45-406C-9644-5AC5941F49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617209" y="3854173"/>
            <a:ext cx="2766378" cy="1930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FC81AA-5685-49A2-A408-269DFDC4D5C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446" y="3776870"/>
            <a:ext cx="2925763" cy="2092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7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202B-983C-4525-973F-D0EC38DE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Range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1291-AA71-47FE-AFA3-1CDAC9DE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Insulin based range formation was visible. </a:t>
            </a:r>
          </a:p>
          <a:p>
            <a:pPr lvl="1"/>
            <a:r>
              <a:rPr lang="en-IN" dirty="0"/>
              <a:t>Cluster 3 has a low range [0-9].</a:t>
            </a:r>
          </a:p>
          <a:p>
            <a:pPr lvl="1"/>
            <a:r>
              <a:rPr lang="en-IN" dirty="0"/>
              <a:t>Cluster 1 has the moderate range [96 - 328].</a:t>
            </a:r>
          </a:p>
          <a:p>
            <a:pPr lvl="1"/>
            <a:r>
              <a:rPr lang="en-IN" dirty="0"/>
              <a:t>Cluster 2 has the high range [360 - 846]. </a:t>
            </a:r>
          </a:p>
          <a:p>
            <a:pPr lvl="1"/>
            <a:endParaRPr lang="en-IN" dirty="0"/>
          </a:p>
          <a:p>
            <a:pPr marL="201168" lvl="1" indent="0">
              <a:buNone/>
            </a:pPr>
            <a:r>
              <a:rPr lang="en-IN" dirty="0"/>
              <a:t>The result was not promising so attribute selection with Random Forest method was performed and clustering was redone.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FCA6A-8E3A-4C20-B5D8-CFBCB96F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235D-61D5-4534-A08E-70D68BE6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B5F035-1E65-4BE0-9AF3-8E1CC250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52650"/>
              </p:ext>
            </p:extLst>
          </p:nvPr>
        </p:nvGraphicFramePr>
        <p:xfrm>
          <a:off x="5796193" y="4629572"/>
          <a:ext cx="5587394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9762">
                  <a:extLst>
                    <a:ext uri="{9D8B030D-6E8A-4147-A177-3AD203B41FA5}">
                      <a16:colId xmlns:a16="http://schemas.microsoft.com/office/drawing/2014/main" val="1313320758"/>
                    </a:ext>
                  </a:extLst>
                </a:gridCol>
                <a:gridCol w="974059">
                  <a:extLst>
                    <a:ext uri="{9D8B030D-6E8A-4147-A177-3AD203B41FA5}">
                      <a16:colId xmlns:a16="http://schemas.microsoft.com/office/drawing/2014/main" val="770337168"/>
                    </a:ext>
                  </a:extLst>
                </a:gridCol>
                <a:gridCol w="1123739">
                  <a:extLst>
                    <a:ext uri="{9D8B030D-6E8A-4147-A177-3AD203B41FA5}">
                      <a16:colId xmlns:a16="http://schemas.microsoft.com/office/drawing/2014/main" val="1734050807"/>
                    </a:ext>
                  </a:extLst>
                </a:gridCol>
                <a:gridCol w="814220">
                  <a:extLst>
                    <a:ext uri="{9D8B030D-6E8A-4147-A177-3AD203B41FA5}">
                      <a16:colId xmlns:a16="http://schemas.microsoft.com/office/drawing/2014/main" val="1876112509"/>
                    </a:ext>
                  </a:extLst>
                </a:gridCol>
                <a:gridCol w="917289">
                  <a:extLst>
                    <a:ext uri="{9D8B030D-6E8A-4147-A177-3AD203B41FA5}">
                      <a16:colId xmlns:a16="http://schemas.microsoft.com/office/drawing/2014/main" val="207017078"/>
                    </a:ext>
                  </a:extLst>
                </a:gridCol>
                <a:gridCol w="908325">
                  <a:extLst>
                    <a:ext uri="{9D8B030D-6E8A-4147-A177-3AD203B41FA5}">
                      <a16:colId xmlns:a16="http://schemas.microsoft.com/office/drawing/2014/main" val="12357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Glucose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BloodPressure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Insulin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556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88 - 198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30 - 110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96 - 328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23.4 - 67.1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21 - 58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33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124 - 197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50 - 90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360 - 846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28 - 46.2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21 - 60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66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78 - 199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50 - 114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0 - 91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22.9 - 59.4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21 - 70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14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4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202B-983C-4525-973F-D0EC38DE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Random Forest and Attribute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1291-AA71-47FE-AFA3-1CDAC9DE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1600" dirty="0"/>
              <a:t>Random Forest indicated the optimal attribute combination </a:t>
            </a:r>
            <a:br>
              <a:rPr lang="en-IN" sz="1600" dirty="0"/>
            </a:br>
            <a:r>
              <a:rPr lang="en-IN" sz="1600" dirty="0"/>
              <a:t>was [Glucose, BMI, Age]. If range formation is not observed </a:t>
            </a:r>
            <a:br>
              <a:rPr lang="en-IN" sz="1600" dirty="0"/>
            </a:br>
            <a:r>
              <a:rPr lang="en-IN" sz="1600" dirty="0"/>
              <a:t>then DPF attribute can be added.</a:t>
            </a:r>
          </a:p>
          <a:p>
            <a:pPr lvl="1"/>
            <a:r>
              <a:rPr lang="en-IN" sz="1600" dirty="0"/>
              <a:t>Positive results were seen using the [Glucose, BMI, Age] </a:t>
            </a:r>
            <a:br>
              <a:rPr lang="en-IN" sz="1600" dirty="0"/>
            </a:br>
            <a:r>
              <a:rPr lang="en-IN" sz="1600" dirty="0"/>
              <a:t>after clustering.</a:t>
            </a:r>
          </a:p>
          <a:p>
            <a:pPr lvl="1"/>
            <a:r>
              <a:rPr lang="en-IN" sz="1600" dirty="0"/>
              <a:t>ASW = 0.37 was observed and was comparatively low but still in the </a:t>
            </a:r>
            <a:br>
              <a:rPr lang="en-IN" sz="1600" dirty="0"/>
            </a:br>
            <a:r>
              <a:rPr lang="en-IN" sz="1600" dirty="0"/>
              <a:t>valid range (positive</a:t>
            </a:r>
            <a:r>
              <a:rPr lang="en-IN" sz="1600" dirty="0" smtClean="0"/>
              <a:t>).</a:t>
            </a:r>
          </a:p>
          <a:p>
            <a:pPr lvl="1"/>
            <a:r>
              <a:rPr lang="en-IN" sz="1600" dirty="0" smtClean="0"/>
              <a:t>Conclusion: Unsupervised learning can detect risk based groups</a:t>
            </a:r>
            <a:endParaRPr lang="en-IN" sz="1600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FCA6A-8E3A-4C20-B5D8-CFBCB96F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235D-61D5-4534-A08E-70D68BE6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E9717-67A5-4ECA-A490-E88C7000EC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59494" y="1925945"/>
            <a:ext cx="3924093" cy="2062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5589F-BB20-48F2-BDE4-EB0991B31E8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67760" y="3809792"/>
            <a:ext cx="3715827" cy="212188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F7426-56AD-4F38-B128-7CA77A7F8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933"/>
              </p:ext>
            </p:extLst>
          </p:nvPr>
        </p:nvGraphicFramePr>
        <p:xfrm>
          <a:off x="1097279" y="4329976"/>
          <a:ext cx="593725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970">
                  <a:extLst>
                    <a:ext uri="{9D8B030D-6E8A-4147-A177-3AD203B41FA5}">
                      <a16:colId xmlns:a16="http://schemas.microsoft.com/office/drawing/2014/main" val="3409758586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3824765814"/>
                    </a:ext>
                  </a:extLst>
                </a:gridCol>
                <a:gridCol w="1146216">
                  <a:extLst>
                    <a:ext uri="{9D8B030D-6E8A-4147-A177-3AD203B41FA5}">
                      <a16:colId xmlns:a16="http://schemas.microsoft.com/office/drawing/2014/main" val="199730066"/>
                    </a:ext>
                  </a:extLst>
                </a:gridCol>
                <a:gridCol w="913089">
                  <a:extLst>
                    <a:ext uri="{9D8B030D-6E8A-4147-A177-3AD203B41FA5}">
                      <a16:colId xmlns:a16="http://schemas.microsoft.com/office/drawing/2014/main" val="2848122319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7313103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882086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No.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Glucose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BloodPressure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Insulin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059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78 - 125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30 - 100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0 - 258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22.9 - 55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– 62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43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160 - 199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50 - 110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0 - 846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23.3 - 59.4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– 66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416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123 - 159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40 - 114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0 - 600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23.8 - 67.1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21 - 70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06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2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CEC5-B211-4638-A0C1-7C0D3E07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QoC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6623-5669-4B2E-992D-DDCF4461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/>
              <a:t>Clustering Confidence Score (CCS) – was defined as new terms which gives the percentage of valid data points in range to the actual world. Values lies in range [0 - 10]. Score above 7 is reliable. </a:t>
            </a:r>
          </a:p>
          <a:p>
            <a:pPr marL="201168" lvl="1" indent="0">
              <a:buNone/>
            </a:pPr>
            <a:r>
              <a:rPr lang="en-IN" sz="1050" i="1" dirty="0"/>
              <a:t>	CCS = [[Number of correctly identified data points in all significant data attributes in the respective ranges] / [Total number of data points]] × 10</a:t>
            </a:r>
          </a:p>
          <a:p>
            <a:pPr lvl="1"/>
            <a:r>
              <a:rPr lang="en-IN" sz="1600" dirty="0"/>
              <a:t>Design was based on trend analysis of </a:t>
            </a:r>
            <a:r>
              <a:rPr lang="en-IN" sz="1600" dirty="0" smtClean="0"/>
              <a:t>cluster (k=3) </a:t>
            </a:r>
            <a:r>
              <a:rPr lang="en-IN" sz="1600" dirty="0"/>
              <a:t>sizes that are generated from the previous steps.</a:t>
            </a:r>
          </a:p>
          <a:p>
            <a:pPr lvl="1"/>
            <a:r>
              <a:rPr lang="en-IN" sz="1600" dirty="0"/>
              <a:t>The focus is on the high-risk cluster size, </a:t>
            </a:r>
            <a:br>
              <a:rPr lang="en-IN" sz="1600" dirty="0"/>
            </a:br>
            <a:r>
              <a:rPr lang="en-IN" sz="1600" dirty="0"/>
              <a:t>decreasing trend of high-risk cluster indicates good QoC. </a:t>
            </a:r>
          </a:p>
          <a:p>
            <a:pPr lvl="1"/>
            <a:r>
              <a:rPr lang="en-IN" sz="1600" dirty="0"/>
              <a:t>Following example data is plotted (C1: high risk cluster)</a:t>
            </a:r>
          </a:p>
          <a:p>
            <a:pPr lvl="1"/>
            <a:r>
              <a:rPr lang="en-IN" sz="1600" dirty="0"/>
              <a:t>Simple linear regression (colour: red) line is added + slope details</a:t>
            </a:r>
          </a:p>
          <a:p>
            <a:pPr lvl="1"/>
            <a:r>
              <a:rPr lang="en-IN" sz="1600" dirty="0"/>
              <a:t>Negative slope: Good  QoC (for high risk)</a:t>
            </a:r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3C9C-342F-4516-8475-C8ED1D9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91F1F-EB6D-452C-826C-FDE0B81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6CEB61-144F-4AFE-BF54-92910191B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47112"/>
              </p:ext>
            </p:extLst>
          </p:nvPr>
        </p:nvGraphicFramePr>
        <p:xfrm>
          <a:off x="1333254" y="4898813"/>
          <a:ext cx="6025902" cy="134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493">
                  <a:extLst>
                    <a:ext uri="{9D8B030D-6E8A-4147-A177-3AD203B41FA5}">
                      <a16:colId xmlns:a16="http://schemas.microsoft.com/office/drawing/2014/main" val="899578980"/>
                    </a:ext>
                  </a:extLst>
                </a:gridCol>
                <a:gridCol w="464671">
                  <a:extLst>
                    <a:ext uri="{9D8B030D-6E8A-4147-A177-3AD203B41FA5}">
                      <a16:colId xmlns:a16="http://schemas.microsoft.com/office/drawing/2014/main" val="2974364269"/>
                    </a:ext>
                  </a:extLst>
                </a:gridCol>
                <a:gridCol w="478205">
                  <a:extLst>
                    <a:ext uri="{9D8B030D-6E8A-4147-A177-3AD203B41FA5}">
                      <a16:colId xmlns:a16="http://schemas.microsoft.com/office/drawing/2014/main" val="2918077181"/>
                    </a:ext>
                  </a:extLst>
                </a:gridCol>
                <a:gridCol w="491739">
                  <a:extLst>
                    <a:ext uri="{9D8B030D-6E8A-4147-A177-3AD203B41FA5}">
                      <a16:colId xmlns:a16="http://schemas.microsoft.com/office/drawing/2014/main" val="601083301"/>
                    </a:ext>
                  </a:extLst>
                </a:gridCol>
                <a:gridCol w="483361">
                  <a:extLst>
                    <a:ext uri="{9D8B030D-6E8A-4147-A177-3AD203B41FA5}">
                      <a16:colId xmlns:a16="http://schemas.microsoft.com/office/drawing/2014/main" val="1456294779"/>
                    </a:ext>
                  </a:extLst>
                </a:gridCol>
                <a:gridCol w="505918">
                  <a:extLst>
                    <a:ext uri="{9D8B030D-6E8A-4147-A177-3AD203B41FA5}">
                      <a16:colId xmlns:a16="http://schemas.microsoft.com/office/drawing/2014/main" val="3514394743"/>
                    </a:ext>
                  </a:extLst>
                </a:gridCol>
                <a:gridCol w="469183">
                  <a:extLst>
                    <a:ext uri="{9D8B030D-6E8A-4147-A177-3AD203B41FA5}">
                      <a16:colId xmlns:a16="http://schemas.microsoft.com/office/drawing/2014/main" val="3812452624"/>
                    </a:ext>
                  </a:extLst>
                </a:gridCol>
                <a:gridCol w="451137">
                  <a:extLst>
                    <a:ext uri="{9D8B030D-6E8A-4147-A177-3AD203B41FA5}">
                      <a16:colId xmlns:a16="http://schemas.microsoft.com/office/drawing/2014/main" val="2568605669"/>
                    </a:ext>
                  </a:extLst>
                </a:gridCol>
                <a:gridCol w="496251">
                  <a:extLst>
                    <a:ext uri="{9D8B030D-6E8A-4147-A177-3AD203B41FA5}">
                      <a16:colId xmlns:a16="http://schemas.microsoft.com/office/drawing/2014/main" val="3475957463"/>
                    </a:ext>
                  </a:extLst>
                </a:gridCol>
                <a:gridCol w="478205">
                  <a:extLst>
                    <a:ext uri="{9D8B030D-6E8A-4147-A177-3AD203B41FA5}">
                      <a16:colId xmlns:a16="http://schemas.microsoft.com/office/drawing/2014/main" val="1154298995"/>
                    </a:ext>
                  </a:extLst>
                </a:gridCol>
                <a:gridCol w="409890">
                  <a:extLst>
                    <a:ext uri="{9D8B030D-6E8A-4147-A177-3AD203B41FA5}">
                      <a16:colId xmlns:a16="http://schemas.microsoft.com/office/drawing/2014/main" val="3430994781"/>
                    </a:ext>
                  </a:extLst>
                </a:gridCol>
                <a:gridCol w="456293">
                  <a:extLst>
                    <a:ext uri="{9D8B030D-6E8A-4147-A177-3AD203B41FA5}">
                      <a16:colId xmlns:a16="http://schemas.microsoft.com/office/drawing/2014/main" val="2524283210"/>
                    </a:ext>
                  </a:extLst>
                </a:gridCol>
                <a:gridCol w="390556">
                  <a:extLst>
                    <a:ext uri="{9D8B030D-6E8A-4147-A177-3AD203B41FA5}">
                      <a16:colId xmlns:a16="http://schemas.microsoft.com/office/drawing/2014/main" val="1953733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Jan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Feb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Mar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Apr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Jun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Jul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Aug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Sep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Oct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Nov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Dec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153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99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306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84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9903616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49" y="3311012"/>
            <a:ext cx="4032499" cy="3071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5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CEC5-B211-4638-A0C1-7C0D3E07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6623-5669-4B2E-992D-DDCF4461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 fontAlgn="t">
              <a:lnSpc>
                <a:spcPct val="120000"/>
              </a:lnSpc>
            </a:pPr>
            <a:r>
              <a:rPr lang="en-IN" sz="2400" dirty="0" smtClean="0"/>
              <a:t>Real-life </a:t>
            </a:r>
            <a:r>
              <a:rPr lang="en-IN" sz="2400" dirty="0"/>
              <a:t>data on diseases like Diabetes, is not easily separable into clusters using default method of K-means or DBSCAN method. Assumption related to good separated clusters should generate risk-based groups was found to be incorrect.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Unsupervised learning (K-means clustering) helps in analysis of risk-based groups when we find the right set of data attributes.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Random Forest provides better results for attribute selection compared to Average Silhouette Width analysis.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Cluster Confidence Score plays an important role to validate the learning from the model from a medical professional.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Risk-based groups formation was observed after taking the attributes provided by Random Forest approach when prediction accuracy was acquired around 80%.  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QoC for existing and new systems do have similar models based on trend of size of clusters.</a:t>
            </a:r>
          </a:p>
          <a:p>
            <a:pPr lvl="1"/>
            <a:endParaRPr lang="en-IN" sz="1800" dirty="0"/>
          </a:p>
          <a:p>
            <a:pPr lvl="0"/>
            <a:endParaRPr lang="en-IN" dirty="0"/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3C9C-342F-4516-8475-C8ED1D9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91F1F-EB6D-452C-826C-FDE0B81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Nobody ever figures out what life is all about, and it doesn't matter. Explore the world. Nearly everything is really interesting if you go into it deeply enough.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Richard P. Feynman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56245-3833-4981-8A8E-F228708B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Vaibhav Gaikwad (2018HT12597)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82118-76AF-4369-B6F2-0679AF77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AC1-B645-47AB-A6C2-1AD107C5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B4F98-5A3C-40F4-8F71-2491ABE6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E79DC-D345-4C75-BCA8-AB18B93B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A7C94D-365D-49A8-8A45-62E97ACA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t"/>
            <a:r>
              <a:rPr lang="en-IN" dirty="0"/>
              <a:t>M. J. Hallett, J. J. Fan, X. G. </a:t>
            </a:r>
            <a:r>
              <a:rPr lang="en-IN" dirty="0" err="1"/>
              <a:t>Su</a:t>
            </a:r>
            <a:r>
              <a:rPr lang="en-IN" dirty="0"/>
              <a:t>, R. A. Levine and M. E. Nunn, “Random forest and variable importance rankings for correlated survival data, with applications to tooth loss,” </a:t>
            </a:r>
            <a:r>
              <a:rPr lang="en-IN" i="1" dirty="0"/>
              <a:t>Statistical Modelling, </a:t>
            </a:r>
            <a:r>
              <a:rPr lang="en-IN" dirty="0"/>
              <a:t>pp. 523-547, 2014. </a:t>
            </a:r>
          </a:p>
          <a:p>
            <a:pPr lvl="1" fontAlgn="t"/>
            <a:r>
              <a:rPr lang="en-IN" dirty="0"/>
              <a:t>B. Rai, “Feature Selection and Predictive </a:t>
            </a:r>
            <a:r>
              <a:rPr lang="en-IN" dirty="0" err="1"/>
              <a:t>Modeling</a:t>
            </a:r>
            <a:r>
              <a:rPr lang="en-IN" dirty="0"/>
              <a:t> of Housing Data Using Random Forest,” </a:t>
            </a:r>
            <a:r>
              <a:rPr lang="en-IN" i="1" dirty="0"/>
              <a:t>International Journal of Business and Economics Engineering, </a:t>
            </a:r>
            <a:r>
              <a:rPr lang="en-IN" dirty="0"/>
              <a:t>vol. 11, no. 4, pp. 919-923, 2017. </a:t>
            </a:r>
          </a:p>
          <a:p>
            <a:pPr lvl="1" fontAlgn="t"/>
            <a:r>
              <a:rPr lang="en-IN" dirty="0"/>
              <a:t>C. Chapman and E. M. </a:t>
            </a:r>
            <a:r>
              <a:rPr lang="en-IN" dirty="0" err="1"/>
              <a:t>Feit</a:t>
            </a:r>
            <a:r>
              <a:rPr lang="en-IN" dirty="0"/>
              <a:t>, “R for Marketing Research and Analytics,” in </a:t>
            </a:r>
            <a:r>
              <a:rPr lang="en-IN" i="1" dirty="0"/>
              <a:t>R for Marketing Research and Analytics</a:t>
            </a:r>
            <a:r>
              <a:rPr lang="en-IN" dirty="0"/>
              <a:t>, Springer Nature, 2015, pp. 331,332,333.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40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A817F0-04A7-4B5F-B475-7B6B53E6F9B0}"/>
              </a:ext>
            </a:extLst>
          </p:cNvPr>
          <p:cNvSpPr txBox="1"/>
          <p:nvPr/>
        </p:nvSpPr>
        <p:spPr>
          <a:xfrm>
            <a:off x="4704433" y="3013501"/>
            <a:ext cx="2783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700" dirty="0">
                <a:latin typeface="+mj-lt"/>
              </a:rPr>
              <a:t>THANKS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BB7FFE-8B25-40B7-B4EB-40454BBC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CDFDE-FE24-4E6C-B12C-FAD8DD8B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1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29B6-2E44-422A-8871-F06D1750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10F9-F561-45C3-BFAF-5DAD2BE4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224D3-658A-43A0-AB3C-16286245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1E4-030B-4B81-999E-CC7DAD88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04ABB1-3E33-4FBE-A684-54E9AF1787E8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1900" dirty="0"/>
              <a:t>In the healthcare domain, the applications are built around the idea of providing care.</a:t>
            </a:r>
          </a:p>
          <a:p>
            <a:pPr lvl="1"/>
            <a:r>
              <a:rPr lang="en-IN" sz="1900" dirty="0"/>
              <a:t>Philips VitalHealth has various chronic disease management solutions build for diseases (e.g.  Diabetes, COPD, Asthma, etc.).</a:t>
            </a:r>
          </a:p>
          <a:p>
            <a:pPr lvl="1"/>
            <a:r>
              <a:rPr lang="en-IN" sz="1900" dirty="0"/>
              <a:t>Philips culture supports innovation to add more value to the products for staying ahead of the competition.</a:t>
            </a:r>
          </a:p>
          <a:p>
            <a:pPr lvl="1"/>
            <a:r>
              <a:rPr lang="en-IN" sz="1900" dirty="0"/>
              <a:t>One of the widely talked Unique Selling Point (USP) is about Quality of Care (QoC) in the solutions.</a:t>
            </a:r>
          </a:p>
          <a:p>
            <a:pPr lvl="1"/>
            <a:r>
              <a:rPr lang="en-IN" sz="1900" dirty="0"/>
              <a:t>The dissertation work focuses on the research of building a model for the assessment of QoC.</a:t>
            </a:r>
          </a:p>
        </p:txBody>
      </p:sp>
    </p:spTree>
    <p:extLst>
      <p:ext uri="{BB962C8B-B14F-4D97-AF65-F5344CB8AC3E}">
        <p14:creationId xmlns:p14="http://schemas.microsoft.com/office/powerpoint/2010/main" val="38841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CD9-9286-419F-8B5B-4802ECA6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5C3E-67DF-4769-A72A-61052942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Analysis of Quality of Care (QoC) is about gaining information about the effectiveness of care management for the patients.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is stated good when the health of the population is stable or improving.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is also a measure of the effectiveness of a treatment protocol.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in a business case means proving the ROI (return on investments)</a:t>
            </a:r>
            <a:br>
              <a:rPr lang="en-US" dirty="0"/>
            </a:br>
            <a:r>
              <a:rPr lang="en-US" dirty="0"/>
              <a:t>to customers.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measurement is a must for accountable care as per CDC’s Meaningful Use policy.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CDA57-C2C8-4F5E-B208-4B1BA7DA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85E43-BE2A-4CBF-A5D5-5E9D2E36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34DF77-8F5E-4F86-99F7-4FA6CB6BA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17" y="3006447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ADBD-8221-41CF-915F-7B2CD2E5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1A7D-48CB-4655-AD64-9CD06CC4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7200" dirty="0"/>
              <a:t>Observations</a:t>
            </a:r>
          </a:p>
          <a:p>
            <a:pPr lvl="1"/>
            <a:r>
              <a:rPr lang="en-IN" sz="5600" dirty="0"/>
              <a:t>Current solutions have little or no way to assess the QoC.</a:t>
            </a:r>
          </a:p>
          <a:p>
            <a:pPr lvl="1"/>
            <a:r>
              <a:rPr lang="en-IN" sz="5600" dirty="0"/>
              <a:t>Knowledge related to QoC is observed in the people but is not yet implemented.</a:t>
            </a:r>
          </a:p>
          <a:p>
            <a:pPr lvl="1"/>
            <a:r>
              <a:rPr lang="en-IN" sz="5600" dirty="0"/>
              <a:t>Ad-hoc methods are adopted for QoC report generation on a need basis.</a:t>
            </a:r>
          </a:p>
          <a:p>
            <a:pPr lvl="1"/>
            <a:r>
              <a:rPr lang="en-IN" sz="5600" dirty="0"/>
              <a:t>Data needed for assessing QoC is present in the existing </a:t>
            </a:r>
            <a:r>
              <a:rPr lang="en-IN" sz="5600" dirty="0" smtClean="0"/>
              <a:t>system.</a:t>
            </a:r>
          </a:p>
          <a:p>
            <a:pPr marL="201168" lvl="1" indent="0">
              <a:buNone/>
            </a:pPr>
            <a:endParaRPr lang="en-IN" sz="5600" dirty="0" smtClean="0"/>
          </a:p>
          <a:p>
            <a:r>
              <a:rPr lang="en-IN" sz="8000" dirty="0" smtClean="0"/>
              <a:t>Learning</a:t>
            </a:r>
            <a:endParaRPr lang="en-IN" sz="5600" dirty="0" smtClean="0"/>
          </a:p>
          <a:p>
            <a:pPr lvl="1"/>
            <a:r>
              <a:rPr lang="en-IN" sz="5600" dirty="0" smtClean="0"/>
              <a:t>QoC depends on risk-based groups identification, more care is need for high-risk patients (clustering)</a:t>
            </a:r>
            <a:endParaRPr lang="en-IN" sz="5600" dirty="0"/>
          </a:p>
          <a:p>
            <a:pPr lvl="1"/>
            <a:endParaRPr lang="en-IN" sz="4000" dirty="0"/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IN" sz="7200" dirty="0"/>
              <a:t>Objectives</a:t>
            </a:r>
          </a:p>
          <a:p>
            <a:pPr lvl="1">
              <a:buSzPct val="100000"/>
            </a:pPr>
            <a:r>
              <a:rPr lang="en-IN" sz="5600" dirty="0"/>
              <a:t>Define a way to find QoC attributes for an application </a:t>
            </a:r>
            <a:endParaRPr lang="en-IN" sz="5600" dirty="0" smtClean="0"/>
          </a:p>
          <a:p>
            <a:pPr lvl="1">
              <a:buSzPct val="100000"/>
            </a:pPr>
            <a:r>
              <a:rPr lang="en-IN" sz="5600" dirty="0" smtClean="0"/>
              <a:t>Identification of low, moderate and high risk patients </a:t>
            </a:r>
            <a:endParaRPr lang="en-IN" sz="5600" dirty="0"/>
          </a:p>
          <a:p>
            <a:pPr lvl="1">
              <a:buSzPct val="100000"/>
            </a:pPr>
            <a:r>
              <a:rPr lang="en-IN" sz="5600" dirty="0"/>
              <a:t>Propose a model to assess the QoC using those attributes</a:t>
            </a:r>
          </a:p>
          <a:p>
            <a:endParaRPr lang="en-IN" sz="2100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7B64F-EC9C-4A45-BE16-0DCB8192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DAED6-D020-4057-8F8E-7BFB5CA5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1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6C3A-984A-4C70-BEFA-D254C9CB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</a:t>
            </a:r>
            <a:r>
              <a:rPr lang="en-IN" dirty="0" smtClean="0"/>
              <a:t>on Quality of Care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2704-0C33-41EC-ADE1-319F29E97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Division of work 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Ideation and design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Data collection and analysis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Searching for risk groups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Design for Quality of Care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8A08F-04EE-4240-8784-62639C553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1" y="1890711"/>
            <a:ext cx="1717254" cy="171725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731DEB6-23AA-443B-8A55-18FCE5503C2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20669" y="1963373"/>
            <a:ext cx="1644592" cy="16445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AAB813-7EFF-40D1-9F4C-6EE19C896B5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804" y="3988646"/>
            <a:ext cx="2542563" cy="2542563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329677-5318-41A5-BF4D-650A525F42FF}"/>
              </a:ext>
            </a:extLst>
          </p:cNvPr>
          <p:cNvSpPr/>
          <p:nvPr/>
        </p:nvSpPr>
        <p:spPr>
          <a:xfrm>
            <a:off x="6769916" y="2749338"/>
            <a:ext cx="587229" cy="37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8BC3782-E6A4-4E49-A39F-9141F2F4768C}"/>
              </a:ext>
            </a:extLst>
          </p:cNvPr>
          <p:cNvSpPr/>
          <p:nvPr/>
        </p:nvSpPr>
        <p:spPr>
          <a:xfrm>
            <a:off x="7877263" y="3752793"/>
            <a:ext cx="411060" cy="570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95B277E-4876-4A03-9DFF-054E101C7815}"/>
              </a:ext>
            </a:extLst>
          </p:cNvPr>
          <p:cNvSpPr/>
          <p:nvPr/>
        </p:nvSpPr>
        <p:spPr>
          <a:xfrm>
            <a:off x="8971646" y="4976476"/>
            <a:ext cx="587229" cy="37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B122116C-80DC-4110-8FE2-2149A421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CADC3F2-7D10-491E-92E0-D883424F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96ADD81-7B48-4CAF-B06F-7D9C3B534A7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247" y="4598840"/>
            <a:ext cx="1212032" cy="13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1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4457-93B0-4498-A8D8-B0078097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CCF2-17EA-47A6-9FF9-B6F2D358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Brainstorming sessions helped to understand the ways to find QoC.</a:t>
            </a:r>
          </a:p>
          <a:p>
            <a:pPr marL="578358" lvl="1" indent="-285750"/>
            <a:r>
              <a:rPr lang="en-IN" sz="1800" dirty="0"/>
              <a:t>Summarizing the patient feedback at the overall level gives information about the quality of care. </a:t>
            </a:r>
          </a:p>
          <a:p>
            <a:pPr marL="761238" lvl="2" indent="-285750"/>
            <a:r>
              <a:rPr lang="en-IN" sz="1100" dirty="0"/>
              <a:t>The adoption of such a method does not seem very accurate and feedback is always optional.</a:t>
            </a:r>
          </a:p>
          <a:p>
            <a:pPr marL="578358" lvl="1" indent="-285750"/>
            <a:r>
              <a:rPr lang="en-IN" sz="1800" dirty="0"/>
              <a:t>Trend analysis of each patient’s health can also provide details on the Quality of Care. </a:t>
            </a:r>
          </a:p>
          <a:p>
            <a:pPr marL="761238" lvl="2" indent="-285750"/>
            <a:r>
              <a:rPr lang="en-IN" sz="1100" dirty="0"/>
              <a:t>This method is time-consuming and does not generate insights on the population level.</a:t>
            </a:r>
          </a:p>
          <a:p>
            <a:pPr marL="578358" lvl="1" indent="-285750"/>
            <a:r>
              <a:rPr lang="en-IN" sz="1800" dirty="0"/>
              <a:t>Compare data from previously used applications which have proved better Quality of Care. </a:t>
            </a:r>
          </a:p>
          <a:p>
            <a:pPr marL="761238" lvl="2" indent="-285750"/>
            <a:r>
              <a:rPr lang="en-IN" sz="1100" dirty="0"/>
              <a:t>It is difficult to achieve due to the dependency on finding a trustable system.  </a:t>
            </a:r>
          </a:p>
          <a:p>
            <a:r>
              <a:rPr lang="en-IN" sz="2000" dirty="0"/>
              <a:t>Research requirement was gathered, and a proposal was made with the objectives.</a:t>
            </a:r>
          </a:p>
          <a:p>
            <a:pPr lvl="1">
              <a:buSzPct val="100000"/>
            </a:pPr>
            <a:r>
              <a:rPr lang="en-IN" sz="1800" dirty="0"/>
              <a:t>Research a way to find </a:t>
            </a:r>
            <a:r>
              <a:rPr lang="en-IN" sz="1800" dirty="0" smtClean="0"/>
              <a:t>attributes </a:t>
            </a:r>
            <a:r>
              <a:rPr lang="en-IN" sz="1800" dirty="0"/>
              <a:t>for an </a:t>
            </a:r>
            <a:r>
              <a:rPr lang="en-IN" sz="1800" dirty="0" smtClean="0"/>
              <a:t>application </a:t>
            </a:r>
            <a:r>
              <a:rPr lang="en-IN" sz="1800" dirty="0" smtClean="0"/>
              <a:t>useful for QoC</a:t>
            </a:r>
            <a:r>
              <a:rPr lang="en-IN" sz="1800" dirty="0"/>
              <a:t>.</a:t>
            </a:r>
            <a:endParaRPr lang="en-IN" sz="1800" dirty="0"/>
          </a:p>
          <a:p>
            <a:pPr lvl="1">
              <a:buSzPct val="100000"/>
            </a:pPr>
            <a:r>
              <a:rPr lang="en-IN" sz="1800" dirty="0"/>
              <a:t>Propose a </a:t>
            </a:r>
            <a:r>
              <a:rPr lang="en-IN" sz="1800" dirty="0" smtClean="0"/>
              <a:t>design </a:t>
            </a:r>
            <a:r>
              <a:rPr lang="en-IN" sz="1800" dirty="0"/>
              <a:t>to assess the QoC </a:t>
            </a:r>
            <a:r>
              <a:rPr lang="en-IN" sz="1800" dirty="0" smtClean="0"/>
              <a:t>for an application.</a:t>
            </a:r>
            <a:endParaRPr lang="en-IN" sz="18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57F58-920E-4C93-875D-7BD03284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9B530-ABD8-4182-B79D-577ED735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957D-C977-43C4-B58F-CF5BCC7B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</a:t>
            </a:r>
            <a:br>
              <a:rPr lang="en-IN" dirty="0"/>
            </a:br>
            <a:r>
              <a:rPr lang="en-IN" sz="2400" dirty="0"/>
              <a:t>System block diagram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67EF8-0245-47C6-9FE6-B827904F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F2A72-BD27-4E7B-8B49-158B9656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E80732-ACAF-493B-BE14-167A4A24C8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60" y="3047206"/>
            <a:ext cx="5926061" cy="31562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68742-CC27-4F6B-9BEF-7046CEABE13D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dirty="0"/>
              <a:t>The focus is on the design of the Analytics Component. </a:t>
            </a:r>
          </a:p>
          <a:p>
            <a:pPr lvl="1"/>
            <a:r>
              <a:rPr lang="en-IN" dirty="0"/>
              <a:t>Rest of the integrations will be considered during the actual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8809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DE0E-2E04-47CB-AE71-F59A072E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</a:t>
            </a:r>
            <a:br>
              <a:rPr lang="en-IN" dirty="0"/>
            </a:br>
            <a:r>
              <a:rPr lang="en-IN" sz="2400" dirty="0"/>
              <a:t>Analytics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8742-CC27-4F6B-9BEF-7046CEAB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Chronic Disease Management (CDM) application holds the medical data, and can be exported.</a:t>
            </a:r>
          </a:p>
          <a:p>
            <a:pPr lvl="1"/>
            <a:r>
              <a:rPr lang="en-IN" dirty="0"/>
              <a:t>Data cleaning removes insignificant data from the exported dataset.</a:t>
            </a:r>
          </a:p>
          <a:p>
            <a:pPr lvl="1"/>
            <a:r>
              <a:rPr lang="en-IN" dirty="0"/>
              <a:t>Attribute selection helps to find the valuable data attributes helpful for clustering. </a:t>
            </a:r>
          </a:p>
          <a:p>
            <a:pPr lvl="1"/>
            <a:r>
              <a:rPr lang="en-IN" dirty="0"/>
              <a:t>Cluster analysis helps to understand the risk-based group formations.  </a:t>
            </a:r>
          </a:p>
          <a:p>
            <a:pPr lvl="1"/>
            <a:r>
              <a:rPr lang="en-IN" dirty="0"/>
              <a:t>QoC analysis will help in understanding if the care management is effective or not.</a:t>
            </a:r>
          </a:p>
          <a:p>
            <a:pPr lvl="1"/>
            <a:r>
              <a:rPr lang="en-IN" dirty="0"/>
              <a:t>Results will be the reports that are generated for the care organisation.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54B08-BB21-4F0E-898D-F892E9BA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35E91-FF1F-469F-B488-70F32A0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43E74-FF46-4738-B99E-C42B41B704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0" y="2108200"/>
            <a:ext cx="5943600" cy="10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812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{7A031535-9C55-4A49-9DA3-07BC02340AB7}tf56160789</Template>
  <TotalTime>0</TotalTime>
  <Words>2288</Words>
  <Application>Microsoft Office PowerPoint</Application>
  <PresentationFormat>Widescreen</PresentationFormat>
  <Paragraphs>413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Bookman Old Style</vt:lpstr>
      <vt:lpstr>Calibri</vt:lpstr>
      <vt:lpstr>Franklin Gothic Book</vt:lpstr>
      <vt:lpstr>Times New Roman</vt:lpstr>
      <vt:lpstr>1_RetrospectVTI</vt:lpstr>
      <vt:lpstr>Quality of Care for Chronic Disease Management</vt:lpstr>
      <vt:lpstr>Nobody ever figures out what life is all about, and it doesn't matter. Explore the world. Nearly everything is really interesting if you go into it deeply enough.</vt:lpstr>
      <vt:lpstr>Introduction</vt:lpstr>
      <vt:lpstr>Motivations</vt:lpstr>
      <vt:lpstr>Observations &amp; Objectives</vt:lpstr>
      <vt:lpstr>Work on Quality of Care</vt:lpstr>
      <vt:lpstr>Ideation</vt:lpstr>
      <vt:lpstr>Ideation System block diagram</vt:lpstr>
      <vt:lpstr>Ideation Analytics Component</vt:lpstr>
      <vt:lpstr>Data Analysis Collection</vt:lpstr>
      <vt:lpstr>Data Analysis Cleaning</vt:lpstr>
      <vt:lpstr>Data Analysis Correlations among attributes </vt:lpstr>
      <vt:lpstr>Search Risk Groups Standard K-means (gap-stat)  </vt:lpstr>
      <vt:lpstr>Search Risk Groups Standard DBSCAN (kNN) </vt:lpstr>
      <vt:lpstr>Search Risk Groups K-means clustering &amp; Silhouette analysis </vt:lpstr>
      <vt:lpstr>Search Risk Groups Range formation</vt:lpstr>
      <vt:lpstr>Search Risk Groups Random Forest and Attribute Selection</vt:lpstr>
      <vt:lpstr>QoC design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2020-03-30T15:49:02Z</dcterms:created>
  <dcterms:modified xsi:type="dcterms:W3CDTF">2020-04-27T16:48:24Z</dcterms:modified>
</cp:coreProperties>
</file>