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8" r:id="rId6"/>
    <p:sldId id="260" r:id="rId7"/>
    <p:sldId id="266" r:id="rId8"/>
    <p:sldId id="269" r:id="rId9"/>
    <p:sldId id="270" r:id="rId10"/>
    <p:sldId id="262" r:id="rId11"/>
    <p:sldId id="271" r:id="rId12"/>
    <p:sldId id="263" r:id="rId13"/>
    <p:sldId id="272" r:id="rId14"/>
    <p:sldId id="273" r:id="rId15"/>
    <p:sldId id="274" r:id="rId16"/>
    <p:sldId id="264" r:id="rId17"/>
    <p:sldId id="275" r:id="rId18"/>
    <p:sldId id="27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ECE3-5739-471E-8276-669D33A7DECB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01DC-D56B-4089-94FD-B2CDCC87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45-8FE1-47CC-91DA-CD8A7CF025A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7860-D0B0-438C-9AE6-1AD9EE8E8B0E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73F-9EB1-4EA4-AD9F-B2980F2457F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528-EB33-475D-8B9A-F28254ACC31C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3975-8C66-4BA8-A7E2-CAB9A35681C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5BA5-2FD0-4578-8689-EC29B250C8A4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7EE-31C8-4752-93C5-13E9A9E58C9C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A07-523D-43DE-8DBE-08FFE0AA0CA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BD5-D14A-4300-BA93-A2414E4D5FA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9B460A2-04A8-47A8-9FCB-846A50EC35F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8EA47-BE8C-4FD8-AADD-542A56491222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9E64EA-8512-4027-A5F4-89414817116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of Care</a:t>
            </a:r>
            <a:br>
              <a:rPr lang="en-US" dirty="0"/>
            </a:br>
            <a:r>
              <a:rPr lang="en-US" sz="4000" dirty="0"/>
              <a:t>for</a:t>
            </a:r>
            <a:br>
              <a:rPr lang="en-US" dirty="0"/>
            </a:br>
            <a:r>
              <a:rPr lang="en-US" sz="4000" dirty="0"/>
              <a:t>Chronic Disease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Vaibhav Gaikwad // 2018HT12597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3FB57-B9C9-4BF3-8339-86777E6AF597}"/>
              </a:ext>
            </a:extLst>
          </p:cNvPr>
          <p:cNvSpPr txBox="1"/>
          <p:nvPr/>
        </p:nvSpPr>
        <p:spPr>
          <a:xfrm>
            <a:off x="6827005" y="5701148"/>
            <a:ext cx="3173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BIRLA INSTITUTE OF TECHNOLOGY &amp; SCIENCE</a:t>
            </a:r>
            <a:endParaRPr lang="en-IN" sz="1200" dirty="0"/>
          </a:p>
          <a:p>
            <a:pPr algn="ctr"/>
            <a:r>
              <a:rPr lang="en-IN" sz="1200" b="1" dirty="0"/>
              <a:t>PILANI (RAJASTHAN)</a:t>
            </a:r>
            <a:endParaRPr lang="en-IN" sz="1200" dirty="0"/>
          </a:p>
          <a:p>
            <a:pPr algn="ctr"/>
            <a:r>
              <a:rPr lang="en-IN" sz="1200" dirty="0"/>
              <a:t> </a:t>
            </a:r>
          </a:p>
          <a:p>
            <a:pPr algn="ctr"/>
            <a:r>
              <a:rPr lang="en-IN" sz="1200" dirty="0"/>
              <a:t>April 2020</a:t>
            </a:r>
          </a:p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B3F0-016F-43EC-89EA-0B2DBAF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43E-1C1E-49D6-ADF9-2F5D0D8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3650-3710-412C-99E2-149360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Privacy contracts made it difficult to use the applications from live data.</a:t>
            </a:r>
          </a:p>
          <a:p>
            <a:pPr lvl="1"/>
            <a:r>
              <a:rPr lang="en-IN" dirty="0"/>
              <a:t>Dataset from Kaggle.com was used referred as PIMA dataset, which had 786 records for diabetic and non-diabetic female patients.</a:t>
            </a:r>
          </a:p>
          <a:p>
            <a:pPr lvl="1"/>
            <a:r>
              <a:rPr lang="en-IN" dirty="0"/>
              <a:t>Following eight data attributes were </a:t>
            </a:r>
            <a:br>
              <a:rPr lang="en-IN" dirty="0"/>
            </a:br>
            <a:r>
              <a:rPr lang="en-IN" dirty="0"/>
              <a:t>present as listed in the table.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4DB1-D03D-4A85-A321-9D67B9F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B5DA-C4C1-4C0F-B4A6-C41FAE7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59354B-8DC5-42D0-A0E9-3BAF824BE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5303"/>
              </p:ext>
            </p:extLst>
          </p:nvPr>
        </p:nvGraphicFramePr>
        <p:xfrm>
          <a:off x="5233462" y="3305216"/>
          <a:ext cx="5922218" cy="256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998">
                  <a:extLst>
                    <a:ext uri="{9D8B030D-6E8A-4147-A177-3AD203B41FA5}">
                      <a16:colId xmlns:a16="http://schemas.microsoft.com/office/drawing/2014/main" val="3164613238"/>
                    </a:ext>
                  </a:extLst>
                </a:gridCol>
                <a:gridCol w="4158220">
                  <a:extLst>
                    <a:ext uri="{9D8B030D-6E8A-4147-A177-3AD203B41FA5}">
                      <a16:colId xmlns:a16="http://schemas.microsoft.com/office/drawing/2014/main" val="2607824995"/>
                    </a:ext>
                  </a:extLst>
                </a:gridCol>
              </a:tblGrid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attribute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906481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Pregnancies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 times pregnant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618210"/>
                  </a:ext>
                </a:extLst>
              </a:tr>
              <a:tr h="237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Plasma glucose concentration at 2 hours in an oral glucose tolerance test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736156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 (mm Hg)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690872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SkinThickness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Triceps skinfold thickness (mm)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544338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2-hour serum insulin (mu U/ml)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497338"/>
                  </a:ext>
                </a:extLst>
              </a:tr>
              <a:tr h="361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DiabetesPedigreeFunction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Function value which scores the likelihood of diabetes based on family history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389189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 (weight in kg / (height in m) ^2)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278784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for a person in years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840533"/>
                  </a:ext>
                </a:extLst>
              </a:tr>
              <a:tr h="11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Outcome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 variable (0 or 1) whether or not a patient has diabetes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99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8DF-9807-480E-BCE0-9D16D02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1E38-3DE4-4765-BAD6-93AB6213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study was not gender specific “Pregnancies” data was neglected.</a:t>
            </a:r>
          </a:p>
          <a:p>
            <a:pPr lvl="1"/>
            <a:r>
              <a:rPr lang="en-IN" dirty="0"/>
              <a:t>Removal of records with 0 value for Glucose, Blood Sugar, BMI.</a:t>
            </a:r>
          </a:p>
          <a:p>
            <a:pPr lvl="1"/>
            <a:r>
              <a:rPr lang="en-IN" dirty="0"/>
              <a:t>Number of were reduced to 249 after the data cleaning process.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DEA3-C484-4E91-A05D-3A7AD21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D937-436F-4484-806B-3BD1573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37DC-3951-4210-A1F5-E97E994B0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3338819"/>
            <a:ext cx="4269022" cy="267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FBDD-8587-4300-B974-6FD6CB0C3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65" y="3338819"/>
            <a:ext cx="4157790" cy="2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Correlations among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Correlations in filtered data with strong correlations are listed below</a:t>
            </a:r>
          </a:p>
          <a:p>
            <a:pPr lvl="1"/>
            <a:r>
              <a:rPr lang="en-IN" i="1" dirty="0"/>
              <a:t>Glucose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(obvious)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BMI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9718-A8D7-4E5B-9CDB-691FAA2190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9288" y="2492931"/>
            <a:ext cx="3302193" cy="299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6FC3-5DAB-43F7-A1EB-19708E3165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6475" y="4208011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K-means clustering &amp; Silhouette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Elbow analysis confirmed K = 3 lies in optimal section.</a:t>
            </a:r>
          </a:p>
          <a:p>
            <a:pPr lvl="1"/>
            <a:r>
              <a:rPr lang="en-IN" sz="1600" dirty="0"/>
              <a:t>Silhouette analysis iterations were carried for K [2-6] to find the </a:t>
            </a:r>
            <a:br>
              <a:rPr lang="en-IN" sz="1600" dirty="0"/>
            </a:br>
            <a:r>
              <a:rPr lang="en-IN" sz="1600" dirty="0"/>
              <a:t>attributes which resulted in good clustering in K-means.</a:t>
            </a:r>
          </a:p>
          <a:p>
            <a:pPr lvl="1"/>
            <a:r>
              <a:rPr lang="en-IN" sz="1600" dirty="0"/>
              <a:t>Attributes [Insulin, BMI, Age] were found promising at value 0.7 </a:t>
            </a:r>
            <a:br>
              <a:rPr lang="en-IN" sz="1600" dirty="0"/>
            </a:br>
            <a:r>
              <a:rPr lang="en-IN" sz="1600" dirty="0"/>
              <a:t>for Average Silhouette Width (ASW).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369B-DFF0-4F7C-B1A7-B05BD5E50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8735" y="1910683"/>
            <a:ext cx="3106945" cy="193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A1DEB-C319-41CE-858E-0F5B242224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4013" y="3855374"/>
            <a:ext cx="3472714" cy="192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00E1-6E45-406C-9644-5AC5941F49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7209" y="3854173"/>
            <a:ext cx="2766378" cy="193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81AA-5685-49A2-A408-269DFDC4D5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446" y="3776870"/>
            <a:ext cx="2925763" cy="2092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01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Insulin based range formation was visible. </a:t>
            </a:r>
          </a:p>
          <a:p>
            <a:pPr lvl="1"/>
            <a:r>
              <a:rPr lang="en-IN" dirty="0"/>
              <a:t>Cluster 3 has a low range [0-9].</a:t>
            </a:r>
          </a:p>
          <a:p>
            <a:pPr lvl="1"/>
            <a:r>
              <a:rPr lang="en-IN" dirty="0"/>
              <a:t>Cluster 1 has the moderate range [96 - 328].</a:t>
            </a:r>
          </a:p>
          <a:p>
            <a:pPr lvl="1"/>
            <a:r>
              <a:rPr lang="en-IN" dirty="0"/>
              <a:t>Cluster 2 has the high range [360 - 846]. 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r>
              <a:rPr lang="en-IN" dirty="0"/>
              <a:t>The result was not promising so attribute selection with Random Forest method was performed and clustering was redone.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52650"/>
              </p:ext>
            </p:extLst>
          </p:nvPr>
        </p:nvGraphicFramePr>
        <p:xfrm>
          <a:off x="5796193" y="4629572"/>
          <a:ext cx="5587394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Random Forest and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600" dirty="0"/>
              <a:t>Random Forest indicated the optimal attribute combination </a:t>
            </a:r>
            <a:br>
              <a:rPr lang="en-IN" sz="1600" dirty="0"/>
            </a:br>
            <a:r>
              <a:rPr lang="en-IN" sz="1600" dirty="0"/>
              <a:t>was [Glucose, BMI, Age]. If range formation is not observed </a:t>
            </a:r>
            <a:br>
              <a:rPr lang="en-IN" sz="1600" dirty="0"/>
            </a:br>
            <a:r>
              <a:rPr lang="en-IN" sz="1600" dirty="0"/>
              <a:t>then DPF attribute can be added.</a:t>
            </a:r>
          </a:p>
          <a:p>
            <a:pPr lvl="1"/>
            <a:r>
              <a:rPr lang="en-IN" sz="1600" dirty="0"/>
              <a:t>Positive results were seen using the [Glucose, BMI, Age] </a:t>
            </a:r>
            <a:br>
              <a:rPr lang="en-IN" sz="1600" dirty="0"/>
            </a:br>
            <a:r>
              <a:rPr lang="en-IN" sz="1600" dirty="0"/>
              <a:t>after clustering.</a:t>
            </a:r>
          </a:p>
          <a:p>
            <a:pPr lvl="1"/>
            <a:r>
              <a:rPr lang="en-IN" sz="1600" dirty="0"/>
              <a:t>ASW = 0.37 was observed and was comparatively low but still in the </a:t>
            </a:r>
            <a:br>
              <a:rPr lang="en-IN" sz="1600" dirty="0"/>
            </a:br>
            <a:r>
              <a:rPr lang="en-IN" sz="1600" dirty="0"/>
              <a:t>valid range (positive).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9717-67A5-4ECA-A490-E88C7000E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9494" y="1925945"/>
            <a:ext cx="3924093" cy="20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5589F-BB20-48F2-BDE4-EB0991B31E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7760" y="3809792"/>
            <a:ext cx="3715827" cy="2121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F7426-56AD-4F38-B128-7CA77A7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33"/>
              </p:ext>
            </p:extLst>
          </p:nvPr>
        </p:nvGraphicFramePr>
        <p:xfrm>
          <a:off x="1097279" y="4329976"/>
          <a:ext cx="5937250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340975858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24765814"/>
                    </a:ext>
                  </a:extLst>
                </a:gridCol>
                <a:gridCol w="1146216">
                  <a:extLst>
                    <a:ext uri="{9D8B030D-6E8A-4147-A177-3AD203B41FA5}">
                      <a16:colId xmlns:a16="http://schemas.microsoft.com/office/drawing/2014/main" val="199730066"/>
                    </a:ext>
                  </a:extLst>
                </a:gridCol>
                <a:gridCol w="913089">
                  <a:extLst>
                    <a:ext uri="{9D8B030D-6E8A-4147-A177-3AD203B41FA5}">
                      <a16:colId xmlns:a16="http://schemas.microsoft.com/office/drawing/2014/main" val="2848122319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731310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208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5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78 - 125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0 - 258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3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160 - 199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50 - 110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23.3 - 59.4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123 - 159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0 - 600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23.8 - 67.1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6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Clustering Confidence Score (CCS) – was defined as new terms which gives the percentage of valid data points in range to the actual world. Values lies in range [0 - 10]. Score above 7 is reliable. </a:t>
            </a:r>
          </a:p>
          <a:p>
            <a:pPr marL="201168" lvl="1" indent="0">
              <a:buNone/>
            </a:pPr>
            <a:r>
              <a:rPr lang="en-IN" sz="1050" i="1" dirty="0"/>
              <a:t>	CCS = [[Number of correctly identified data points in all significant data attributes in the respective ranges] / [Total number of data points]] × 10</a:t>
            </a:r>
          </a:p>
          <a:p>
            <a:pPr lvl="1"/>
            <a:r>
              <a:rPr lang="en-IN" sz="1600" dirty="0"/>
              <a:t>Design was based on trend analysis of cluster sizes that are generated from the previous steps.</a:t>
            </a:r>
          </a:p>
          <a:p>
            <a:pPr lvl="1"/>
            <a:r>
              <a:rPr lang="en-IN" sz="1600" dirty="0"/>
              <a:t>The focus is on the high-risk cluster size, </a:t>
            </a:r>
            <a:br>
              <a:rPr lang="en-IN" sz="1600" dirty="0"/>
            </a:br>
            <a:r>
              <a:rPr lang="en-IN" sz="1600" dirty="0"/>
              <a:t>Decreasing trend of high-risk cluster indicates good QoC. 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EB61-144F-4AFE-BF54-92910191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8992"/>
              </p:ext>
            </p:extLst>
          </p:nvPr>
        </p:nvGraphicFramePr>
        <p:xfrm>
          <a:off x="1290196" y="4617155"/>
          <a:ext cx="6025902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493">
                  <a:extLst>
                    <a:ext uri="{9D8B030D-6E8A-4147-A177-3AD203B41FA5}">
                      <a16:colId xmlns:a16="http://schemas.microsoft.com/office/drawing/2014/main" val="899578980"/>
                    </a:ext>
                  </a:extLst>
                </a:gridCol>
                <a:gridCol w="464671">
                  <a:extLst>
                    <a:ext uri="{9D8B030D-6E8A-4147-A177-3AD203B41FA5}">
                      <a16:colId xmlns:a16="http://schemas.microsoft.com/office/drawing/2014/main" val="297436426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2918077181"/>
                    </a:ext>
                  </a:extLst>
                </a:gridCol>
                <a:gridCol w="491739">
                  <a:extLst>
                    <a:ext uri="{9D8B030D-6E8A-4147-A177-3AD203B41FA5}">
                      <a16:colId xmlns:a16="http://schemas.microsoft.com/office/drawing/2014/main" val="601083301"/>
                    </a:ext>
                  </a:extLst>
                </a:gridCol>
                <a:gridCol w="483361">
                  <a:extLst>
                    <a:ext uri="{9D8B030D-6E8A-4147-A177-3AD203B41FA5}">
                      <a16:colId xmlns:a16="http://schemas.microsoft.com/office/drawing/2014/main" val="1456294779"/>
                    </a:ext>
                  </a:extLst>
                </a:gridCol>
                <a:gridCol w="505918">
                  <a:extLst>
                    <a:ext uri="{9D8B030D-6E8A-4147-A177-3AD203B41FA5}">
                      <a16:colId xmlns:a16="http://schemas.microsoft.com/office/drawing/2014/main" val="3514394743"/>
                    </a:ext>
                  </a:extLst>
                </a:gridCol>
                <a:gridCol w="469183">
                  <a:extLst>
                    <a:ext uri="{9D8B030D-6E8A-4147-A177-3AD203B41FA5}">
                      <a16:colId xmlns:a16="http://schemas.microsoft.com/office/drawing/2014/main" val="3812452624"/>
                    </a:ext>
                  </a:extLst>
                </a:gridCol>
                <a:gridCol w="451137">
                  <a:extLst>
                    <a:ext uri="{9D8B030D-6E8A-4147-A177-3AD203B41FA5}">
                      <a16:colId xmlns:a16="http://schemas.microsoft.com/office/drawing/2014/main" val="2568605669"/>
                    </a:ext>
                  </a:extLst>
                </a:gridCol>
                <a:gridCol w="496251">
                  <a:extLst>
                    <a:ext uri="{9D8B030D-6E8A-4147-A177-3AD203B41FA5}">
                      <a16:colId xmlns:a16="http://schemas.microsoft.com/office/drawing/2014/main" val="3475957463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154298995"/>
                    </a:ext>
                  </a:extLst>
                </a:gridCol>
                <a:gridCol w="409890">
                  <a:extLst>
                    <a:ext uri="{9D8B030D-6E8A-4147-A177-3AD203B41FA5}">
                      <a16:colId xmlns:a16="http://schemas.microsoft.com/office/drawing/2014/main" val="3430994781"/>
                    </a:ext>
                  </a:extLst>
                </a:gridCol>
                <a:gridCol w="456293">
                  <a:extLst>
                    <a:ext uri="{9D8B030D-6E8A-4147-A177-3AD203B41FA5}">
                      <a16:colId xmlns:a16="http://schemas.microsoft.com/office/drawing/2014/main" val="2524283210"/>
                    </a:ext>
                  </a:extLst>
                </a:gridCol>
                <a:gridCol w="390556">
                  <a:extLst>
                    <a:ext uri="{9D8B030D-6E8A-4147-A177-3AD203B41FA5}">
                      <a16:colId xmlns:a16="http://schemas.microsoft.com/office/drawing/2014/main" val="195373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Jan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Feb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Apr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Jun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Jul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Oct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Nov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0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84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036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CD86324-00C7-4077-A449-56558FFE7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09013" y="3781850"/>
            <a:ext cx="3745727" cy="22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800" dirty="0"/>
              <a:t>Time spent on improving the data quality can be reduced with better choice of datasets. </a:t>
            </a:r>
          </a:p>
          <a:p>
            <a:pPr lvl="1"/>
            <a:r>
              <a:rPr lang="en-IN" sz="1800" dirty="0"/>
              <a:t>K-means helps in analysis of risk-based groups with the right set of data attributes.</a:t>
            </a:r>
          </a:p>
          <a:p>
            <a:pPr lvl="1"/>
            <a:r>
              <a:rPr lang="en-IN" sz="1800" dirty="0"/>
              <a:t>Random Forest for attribute selection gave better results compared to ASW analysis. </a:t>
            </a:r>
          </a:p>
          <a:p>
            <a:pPr lvl="1"/>
            <a:r>
              <a:rPr lang="en-IN" sz="1800" dirty="0"/>
              <a:t>Random Forest with prediction accuracy &gt; 80% showed risk-based groups formation.</a:t>
            </a:r>
          </a:p>
          <a:p>
            <a:pPr lvl="1"/>
            <a:r>
              <a:rPr lang="en-IN" sz="1800" dirty="0"/>
              <a:t>QoC for existing and new systems, have similar models based on trend of size of clusters.</a:t>
            </a:r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AC1-B645-47AB-A6C2-1AD107C5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4F98-5A3C-40F4-8F71-2491ABE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79DC-D345-4C75-BCA8-AB18B93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A7C94D-365D-49A8-8A45-62E97AC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t"/>
            <a:r>
              <a:rPr lang="en-IN" dirty="0"/>
              <a:t>M. J. Hallett, J. J. Fan, X. G. </a:t>
            </a:r>
            <a:r>
              <a:rPr lang="en-IN" dirty="0" err="1"/>
              <a:t>Su</a:t>
            </a:r>
            <a:r>
              <a:rPr lang="en-IN" dirty="0"/>
              <a:t>, R. A. Levine and M. E. Nunn, “Random forest and variable importance rankings for correlated survival data, with applications to tooth loss,” </a:t>
            </a:r>
            <a:r>
              <a:rPr lang="en-IN" i="1" dirty="0"/>
              <a:t>Statistical Modelling, </a:t>
            </a:r>
            <a:r>
              <a:rPr lang="en-IN" dirty="0"/>
              <a:t>pp. 523-547, 2014. </a:t>
            </a:r>
          </a:p>
          <a:p>
            <a:pPr lvl="1" fontAlgn="t"/>
            <a:r>
              <a:rPr lang="en-IN" dirty="0"/>
              <a:t>B. Rai, “Feature Selection and Predictive </a:t>
            </a:r>
            <a:r>
              <a:rPr lang="en-IN" dirty="0" err="1"/>
              <a:t>Modeling</a:t>
            </a:r>
            <a:r>
              <a:rPr lang="en-IN" dirty="0"/>
              <a:t> of Housing Data Using Random Forest,” </a:t>
            </a:r>
            <a:r>
              <a:rPr lang="en-IN" i="1" dirty="0"/>
              <a:t>International Journal of Business and Economics Engineering, </a:t>
            </a:r>
            <a:r>
              <a:rPr lang="en-IN" dirty="0"/>
              <a:t>vol. 11, no. 4, pp. 919-923, 2017. </a:t>
            </a:r>
          </a:p>
          <a:p>
            <a:pPr lvl="1" fontAlgn="t"/>
            <a:r>
              <a:rPr lang="en-IN" dirty="0"/>
              <a:t>C. Chapman and E. M. </a:t>
            </a:r>
            <a:r>
              <a:rPr lang="en-IN" dirty="0" err="1"/>
              <a:t>Feit</a:t>
            </a:r>
            <a:r>
              <a:rPr lang="en-IN" dirty="0"/>
              <a:t>, “R for Marketing Research and Analytics,” in </a:t>
            </a:r>
            <a:r>
              <a:rPr lang="en-IN" i="1" dirty="0"/>
              <a:t>R for Marketing Research and Analytics</a:t>
            </a:r>
            <a:r>
              <a:rPr lang="en-IN" dirty="0"/>
              <a:t>, Springer Nature, 2015, pp. 331,332,333.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0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817F0-04A7-4B5F-B475-7B6B53E6F9B0}"/>
              </a:ext>
            </a:extLst>
          </p:cNvPr>
          <p:cNvSpPr txBox="1"/>
          <p:nvPr/>
        </p:nvSpPr>
        <p:spPr>
          <a:xfrm>
            <a:off x="4704433" y="301350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700" dirty="0">
                <a:latin typeface="+mj-lt"/>
              </a:rPr>
              <a:t>THANKS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B7FFE-8B25-40B7-B4EB-40454B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DFDE-FE24-4E6C-B12C-FAD8DD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Nobody ever figures out what life is all about, and it doesn't matter. Explore the world. Nearly everything is really interesting if you go into it deeply enough.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Richard P. Feynman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6245-3833-4981-8A8E-F228708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Vaibhav Gaikwad (2018HT12597)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2118-76AF-4369-B6F2-0679AF7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9B6-2E44-422A-8871-F06D1750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10F9-F561-45C3-BFAF-5DAD2BE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24D3-658A-43A0-AB3C-1628624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1E4-030B-4B81-999E-CC7DAD8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4ABB1-3E33-4FBE-A684-54E9AF1787E8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900" dirty="0"/>
              <a:t>In healthcare domain the applications are build around the idea of providing care.</a:t>
            </a:r>
          </a:p>
          <a:p>
            <a:pPr lvl="1"/>
            <a:r>
              <a:rPr lang="en-IN" sz="1900" dirty="0"/>
              <a:t>Philips VitalHealth has various chronic disease management solutions build for diseases (e.g.  Diabetes, COPD, Asthma etc.).</a:t>
            </a:r>
          </a:p>
          <a:p>
            <a:pPr lvl="1"/>
            <a:r>
              <a:rPr lang="en-IN" sz="1900" dirty="0"/>
              <a:t>Philips culture supports innovation to add more value to the products for staying ahead of the competition.</a:t>
            </a:r>
          </a:p>
          <a:p>
            <a:pPr lvl="1"/>
            <a:r>
              <a:rPr lang="en-IN" sz="1900" dirty="0"/>
              <a:t>One of the widely talked Unique Selling Point (USP) is about Quality of Care (QoC) in the solutions.</a:t>
            </a:r>
          </a:p>
          <a:p>
            <a:pPr lvl="1"/>
            <a:r>
              <a:rPr lang="en-IN" sz="1900" dirty="0"/>
              <a:t>The dissertation work focuses on the research of building a model for the assessment of QoC.</a:t>
            </a:r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CD9-9286-419F-8B5B-4802EC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5C3E-67DF-4769-A72A-6105294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Analysis of Quality of Care (QoC) is about gaining information about the effectiveness of care management for the patients.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stated good when the health of population is stable or improving.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also a measure of the effectiveness of a treatment protocol.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in a business case means proving the ROI (return on investments)</a:t>
            </a:r>
            <a:br>
              <a:rPr lang="en-US" dirty="0"/>
            </a:br>
            <a:r>
              <a:rPr lang="en-US" dirty="0"/>
              <a:t>to customers.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measurement is must for accountable care as per CDC’s Meaningful Use policy.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DA57-C2C8-4F5E-B208-4B1BA7DA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5E43-BE2A-4CBF-A5D5-5E9D2E3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4DF77-8F5E-4F86-99F7-4FA6CB6B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7" y="3006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DBD-8221-41CF-915F-7B2CD2E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1A7D-48CB-4655-AD64-9CD06CC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dirty="0"/>
              <a:t>Observations</a:t>
            </a:r>
          </a:p>
          <a:p>
            <a:pPr lvl="1"/>
            <a:r>
              <a:rPr lang="en-IN" sz="3300" dirty="0"/>
              <a:t>Current solutions are having little or no way to assess the QoC.</a:t>
            </a:r>
          </a:p>
          <a:p>
            <a:pPr lvl="1"/>
            <a:r>
              <a:rPr lang="en-IN" sz="3300" dirty="0"/>
              <a:t>Knowledge related to QoC is observed in the people, but is not yet implemented.</a:t>
            </a:r>
          </a:p>
          <a:p>
            <a:pPr lvl="1"/>
            <a:r>
              <a:rPr lang="en-IN" sz="3300" dirty="0"/>
              <a:t>Ad-hoc methods are adopted for QoC report generation on need basis.</a:t>
            </a:r>
          </a:p>
          <a:p>
            <a:pPr lvl="1"/>
            <a:r>
              <a:rPr lang="en-IN" sz="3300" dirty="0"/>
              <a:t>Data needed for assessing QoC is present in the existing system.</a:t>
            </a:r>
          </a:p>
          <a:p>
            <a:pPr lvl="1"/>
            <a:endParaRPr lang="en-IN" sz="2500" dirty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4200" dirty="0"/>
              <a:t>Objectives</a:t>
            </a:r>
          </a:p>
          <a:p>
            <a:pPr lvl="1">
              <a:buSzPct val="100000"/>
            </a:pPr>
            <a:r>
              <a:rPr lang="en-IN" sz="3300" dirty="0"/>
              <a:t>Define a way to find QoC attributes for an application </a:t>
            </a:r>
          </a:p>
          <a:p>
            <a:pPr lvl="1">
              <a:buSzPct val="100000"/>
            </a:pPr>
            <a:r>
              <a:rPr lang="en-IN" sz="3300" dirty="0"/>
              <a:t>Propose a model to assess the QoC using those attributes</a:t>
            </a:r>
          </a:p>
          <a:p>
            <a:endParaRPr lang="en-IN" sz="21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B64F-EC9C-4A45-BE16-0DCB819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AED6-D020-4057-8F8E-7BFB5C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C3A-984A-4C70-BEFA-D254C9CB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04-0C33-41EC-ADE1-319F29E9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Division of work 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Ideation and design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Data collection and analysis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Searching for risk groups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Design for Quality of Care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08F-04EE-4240-8784-62639C55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1890711"/>
            <a:ext cx="1717254" cy="17172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31DEB6-23AA-443B-8A55-18FCE5503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669" y="1963373"/>
            <a:ext cx="1644592" cy="164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AAB813-7EFF-40D1-9F4C-6EE19C896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04" y="3988646"/>
            <a:ext cx="2542563" cy="2542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329677-5318-41A5-BF4D-650A525F42FF}"/>
              </a:ext>
            </a:extLst>
          </p:cNvPr>
          <p:cNvSpPr/>
          <p:nvPr/>
        </p:nvSpPr>
        <p:spPr>
          <a:xfrm>
            <a:off x="6769916" y="2749338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C3782-E6A4-4E49-A39F-9141F2F4768C}"/>
              </a:ext>
            </a:extLst>
          </p:cNvPr>
          <p:cNvSpPr/>
          <p:nvPr/>
        </p:nvSpPr>
        <p:spPr>
          <a:xfrm>
            <a:off x="7877263" y="3752793"/>
            <a:ext cx="411060" cy="5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5B277E-4876-4A03-9DFF-054E101C7815}"/>
              </a:ext>
            </a:extLst>
          </p:cNvPr>
          <p:cNvSpPr/>
          <p:nvPr/>
        </p:nvSpPr>
        <p:spPr>
          <a:xfrm>
            <a:off x="8971646" y="4976476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122116C-80DC-4110-8FE2-2149A42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CADC3F2-7D10-491E-92E0-D883424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ADD81-7B48-4CAF-B06F-7D9C3B534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7" y="4598840"/>
            <a:ext cx="1212032" cy="1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457-93B0-4498-A8D8-B007809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CF2-17EA-47A6-9FF9-B6F2D35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Brainstorming sessions to understand the ways to find QoC.</a:t>
            </a:r>
          </a:p>
          <a:p>
            <a:pPr marL="578358" lvl="1" indent="-285750"/>
            <a:r>
              <a:rPr lang="en-IN" sz="1600" dirty="0"/>
              <a:t>Summarizing the patient feedback at the overall level gives information about the quality of care. </a:t>
            </a:r>
          </a:p>
          <a:p>
            <a:pPr marL="761238" lvl="2" indent="-285750"/>
            <a:r>
              <a:rPr lang="en-IN" sz="1050" dirty="0"/>
              <a:t>The adoption of such a method does not seem to be proactive.</a:t>
            </a:r>
          </a:p>
          <a:p>
            <a:pPr marL="578358" lvl="1" indent="-285750"/>
            <a:r>
              <a:rPr lang="en-IN" sz="1600" dirty="0"/>
              <a:t>Trend analysis of each patient’s health can also provide details on the Quality of Care. </a:t>
            </a:r>
          </a:p>
          <a:p>
            <a:pPr marL="761238" lvl="2" indent="-285750"/>
            <a:r>
              <a:rPr lang="en-IN" sz="1050" dirty="0"/>
              <a:t>This method is time-consuming and does not generate insights on the population level.</a:t>
            </a:r>
          </a:p>
          <a:p>
            <a:pPr marL="578358" lvl="1" indent="-285750"/>
            <a:r>
              <a:rPr lang="en-IN" sz="1600" dirty="0"/>
              <a:t>Compare data from previously used applications which have proved better Quality of Care. </a:t>
            </a:r>
          </a:p>
          <a:p>
            <a:pPr marL="761238" lvl="2" indent="-285750"/>
            <a:r>
              <a:rPr lang="en-IN" sz="1050" dirty="0"/>
              <a:t>It is difficult to achieve due to the dependency on a finding a trustable system.  </a:t>
            </a:r>
          </a:p>
          <a:p>
            <a:r>
              <a:rPr lang="en-IN" sz="1800" dirty="0"/>
              <a:t>Research requirement was gathered and a proposal was made with the objectives.</a:t>
            </a:r>
          </a:p>
          <a:p>
            <a:pPr lvl="1">
              <a:buSzPct val="100000"/>
            </a:pPr>
            <a:r>
              <a:rPr lang="en-IN" sz="1600" dirty="0"/>
              <a:t>Research a way to find QoC attributes for an application.</a:t>
            </a:r>
          </a:p>
          <a:p>
            <a:pPr lvl="1">
              <a:buSzPct val="100000"/>
            </a:pPr>
            <a:r>
              <a:rPr lang="en-IN" sz="1600" dirty="0"/>
              <a:t>Propose a model to assess the QoC using those attributes.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F58-920E-4C93-875D-7BD0328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B530-ABD8-4182-B79D-577ED73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957D-C977-43C4-B58F-CF5BCC7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System block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7EF8-0245-47C6-9FE6-B82790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A72-BD27-4E7B-8B49-158B965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80732-ACAF-493B-BE14-167A4A24C8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49" y="2345634"/>
            <a:ext cx="6237902" cy="3156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9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0E-2E04-47CB-AE71-F59A072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Analytics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Chronic Disease Management (CDM) application holds the medical data, and can be exported.</a:t>
            </a:r>
          </a:p>
          <a:p>
            <a:pPr lvl="1"/>
            <a:r>
              <a:rPr lang="en-IN" dirty="0"/>
              <a:t>Data cleaning removes the insignificant data from the exported dataset.</a:t>
            </a:r>
          </a:p>
          <a:p>
            <a:pPr lvl="1"/>
            <a:r>
              <a:rPr lang="en-IN" dirty="0"/>
              <a:t>Attribute selection helps to find the valuable data attributes helpful for clustering. </a:t>
            </a:r>
          </a:p>
          <a:p>
            <a:pPr lvl="1"/>
            <a:r>
              <a:rPr lang="en-IN" dirty="0"/>
              <a:t>Cluster analysis helps to understand the risk-based groups formation.  </a:t>
            </a:r>
          </a:p>
          <a:p>
            <a:pPr lvl="1"/>
            <a:r>
              <a:rPr lang="en-IN" dirty="0"/>
              <a:t>QoC analysis will help in understanding if the care management is effective or not.</a:t>
            </a:r>
          </a:p>
          <a:p>
            <a:pPr lvl="1"/>
            <a:r>
              <a:rPr lang="en-IN" dirty="0"/>
              <a:t>Results will be the reports that are generated for the care organisation.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4B08-BB21-4F0E-898D-F892E9B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5E91-FF1F-469F-B488-70F32A0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3E74-FF46-4738-B99E-C42B41B70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08200"/>
            <a:ext cx="5943600" cy="1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2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{7A031535-9C55-4A49-9DA3-07BC02340AB7}tf56160789</Template>
  <TotalTime>0</TotalTime>
  <Words>1592</Words>
  <Application>Microsoft Office PowerPoint</Application>
  <PresentationFormat>Widescreen</PresentationFormat>
  <Paragraphs>275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Bookman Old Style</vt:lpstr>
      <vt:lpstr>Calibri</vt:lpstr>
      <vt:lpstr>Franklin Gothic Book</vt:lpstr>
      <vt:lpstr>Times New Roman</vt:lpstr>
      <vt:lpstr>1_RetrospectVTI</vt:lpstr>
      <vt:lpstr>Quality of Care for Chronic Disease Management</vt:lpstr>
      <vt:lpstr>Nobody ever figures out what life is all about, and it doesn't matter. Explore the world. Nearly everything is really interesting if you go into it deeply enough.</vt:lpstr>
      <vt:lpstr>Introduction</vt:lpstr>
      <vt:lpstr>Motivations</vt:lpstr>
      <vt:lpstr>Observations &amp; Objectives</vt:lpstr>
      <vt:lpstr>Work Summary</vt:lpstr>
      <vt:lpstr>Ideation</vt:lpstr>
      <vt:lpstr>Ideation System block diagram</vt:lpstr>
      <vt:lpstr>Ideation Analytics Component</vt:lpstr>
      <vt:lpstr>Data Analysis Collection</vt:lpstr>
      <vt:lpstr>Data Analysis Cleaning</vt:lpstr>
      <vt:lpstr>Data Analysis Correlations among attributes </vt:lpstr>
      <vt:lpstr>Search Risk Groups K-means clustering &amp; Silhouette analysis </vt:lpstr>
      <vt:lpstr>Search Risk Groups Range formation</vt:lpstr>
      <vt:lpstr>Search Risk Groups Random Forest and Attribute Selection</vt:lpstr>
      <vt:lpstr>QoC 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2020-03-30T15:49:02Z</dcterms:created>
  <dcterms:modified xsi:type="dcterms:W3CDTF">2020-04-14T17:26:13Z</dcterms:modified>
</cp:coreProperties>
</file>