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4"/>
  </p:notesMasterIdLst>
  <p:handoutMasterIdLst>
    <p:handoutMasterId r:id="rId25"/>
  </p:handoutMasterIdLst>
  <p:sldIdLst>
    <p:sldId id="257" r:id="rId2"/>
    <p:sldId id="258" r:id="rId3"/>
    <p:sldId id="259" r:id="rId4"/>
    <p:sldId id="261" r:id="rId5"/>
    <p:sldId id="268" r:id="rId6"/>
    <p:sldId id="260" r:id="rId7"/>
    <p:sldId id="266" r:id="rId8"/>
    <p:sldId id="269" r:id="rId9"/>
    <p:sldId id="270" r:id="rId10"/>
    <p:sldId id="262" r:id="rId11"/>
    <p:sldId id="271" r:id="rId12"/>
    <p:sldId id="263" r:id="rId13"/>
    <p:sldId id="272" r:id="rId14"/>
    <p:sldId id="278" r:id="rId15"/>
    <p:sldId id="277" r:id="rId16"/>
    <p:sldId id="273" r:id="rId17"/>
    <p:sldId id="274" r:id="rId18"/>
    <p:sldId id="264" r:id="rId19"/>
    <p:sldId id="279" r:id="rId20"/>
    <p:sldId id="275" r:id="rId21"/>
    <p:sldId id="276"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6658" autoAdjust="0"/>
  </p:normalViewPr>
  <p:slideViewPr>
    <p:cSldViewPr snapToGrid="0">
      <p:cViewPr varScale="1">
        <p:scale>
          <a:sx n="94" d="100"/>
          <a:sy n="94" d="100"/>
        </p:scale>
        <p:origin x="1195" y="72"/>
      </p:cViewPr>
      <p:guideLst/>
    </p:cSldViewPr>
  </p:slideViewPr>
  <p:outlineViewPr>
    <p:cViewPr>
      <p:scale>
        <a:sx n="33" d="100"/>
        <a:sy n="33" d="100"/>
      </p:scale>
      <p:origin x="0" y="-950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00F4C0-4E3A-4C47-A929-17026DE34046}" type="datetimeFigureOut">
              <a:rPr lang="en-US" smtClean="0"/>
              <a:t>4/28/2020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E2398F-B171-451C-801F-F96FE91A31C3}" type="slidenum">
              <a:rPr lang="en-US" smtClean="0"/>
              <a:t>‹#›</a:t>
            </a:fld>
            <a:endParaRPr lang="en-US"/>
          </a:p>
        </p:txBody>
      </p:sp>
    </p:spTree>
    <p:extLst>
      <p:ext uri="{BB962C8B-B14F-4D97-AF65-F5344CB8AC3E}">
        <p14:creationId xmlns:p14="http://schemas.microsoft.com/office/powerpoint/2010/main" val="125223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6ECE3-5739-471E-8276-669D33A7DECB}" type="datetimeFigureOut">
              <a:rPr lang="en-IN" smtClean="0"/>
              <a:t>28-04-2020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A01DC-D56B-4089-94FD-B2CDCC879BEA}" type="slidenum">
              <a:rPr lang="en-IN" smtClean="0"/>
              <a:t>‹#›</a:t>
            </a:fld>
            <a:endParaRPr lang="en-IN"/>
          </a:p>
        </p:txBody>
      </p:sp>
    </p:spTree>
    <p:extLst>
      <p:ext uri="{BB962C8B-B14F-4D97-AF65-F5344CB8AC3E}">
        <p14:creationId xmlns:p14="http://schemas.microsoft.com/office/powerpoint/2010/main" val="125725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eb.stanford.edu/~hastie/Papers/gap.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Intro:</a:t>
            </a:r>
          </a:p>
          <a:p>
            <a:pPr marL="228600" indent="-228600">
              <a:buAutoNum type="arabicPeriod"/>
            </a:pPr>
            <a:r>
              <a:rPr lang="en-IN" dirty="0" smtClean="0"/>
              <a:t>My name</a:t>
            </a:r>
            <a:r>
              <a:rPr lang="en-IN" baseline="0" dirty="0" smtClean="0"/>
              <a:t> is Vaibhav Gaikwad, am a Tech Arch at Philips VH.  almost 13 years now</a:t>
            </a:r>
          </a:p>
          <a:p>
            <a:pPr marL="228600" indent="-228600">
              <a:buAutoNum type="arabicPeriod"/>
            </a:pPr>
            <a:r>
              <a:rPr lang="en-IN" baseline="0" dirty="0" smtClean="0"/>
              <a:t>I am going to present of QoC for CDM applications which is the forte of PVH</a:t>
            </a:r>
          </a:p>
          <a:p>
            <a:pPr marL="228600" indent="-228600">
              <a:buAutoNum type="arabicPeriod"/>
            </a:pPr>
            <a:r>
              <a:rPr lang="en-IN" baseline="0" dirty="0" smtClean="0"/>
              <a:t>The work started in 2</a:t>
            </a:r>
            <a:r>
              <a:rPr lang="en-IN" baseline="30000" dirty="0" smtClean="0"/>
              <a:t>nd</a:t>
            </a:r>
            <a:r>
              <a:rPr lang="en-IN" baseline="0" dirty="0" smtClean="0"/>
              <a:t> week of Feb and was finalized on 24</a:t>
            </a:r>
            <a:r>
              <a:rPr lang="en-IN" baseline="30000" dirty="0" smtClean="0"/>
              <a:t>th</a:t>
            </a:r>
            <a:r>
              <a:rPr lang="en-IN" baseline="0" dirty="0" smtClean="0"/>
              <a:t> Apr (around 2 months and 1 week more or less)</a:t>
            </a:r>
          </a:p>
        </p:txBody>
      </p:sp>
      <p:sp>
        <p:nvSpPr>
          <p:cNvPr id="4" name="Slide Number Placeholder 3"/>
          <p:cNvSpPr>
            <a:spLocks noGrp="1"/>
          </p:cNvSpPr>
          <p:nvPr>
            <p:ph type="sldNum" sz="quarter" idx="10"/>
          </p:nvPr>
        </p:nvSpPr>
        <p:spPr/>
        <p:txBody>
          <a:bodyPr/>
          <a:lstStyle/>
          <a:p>
            <a:fld id="{D58A01DC-D56B-4089-94FD-B2CDCC879BEA}" type="slidenum">
              <a:rPr lang="en-IN" smtClean="0"/>
              <a:t>1</a:t>
            </a:fld>
            <a:endParaRPr lang="en-IN"/>
          </a:p>
        </p:txBody>
      </p:sp>
    </p:spTree>
    <p:extLst>
      <p:ext uri="{BB962C8B-B14F-4D97-AF65-F5344CB8AC3E}">
        <p14:creationId xmlns:p14="http://schemas.microsoft.com/office/powerpoint/2010/main" val="142230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sz="1200" b="0" i="0" kern="1200" dirty="0" smtClean="0">
                <a:solidFill>
                  <a:schemeClr val="tx1"/>
                </a:solidFill>
                <a:effectLst/>
                <a:latin typeface="+mn-lt"/>
                <a:ea typeface="+mn-ea"/>
                <a:cs typeface="+mn-cs"/>
              </a:rPr>
              <a:t>Density-based spatial clustering of applications with noise</a:t>
            </a:r>
          </a:p>
          <a:p>
            <a:pPr marL="228600" indent="-228600">
              <a:buAutoNum type="arabicPeriod"/>
            </a:pPr>
            <a:r>
              <a:rPr lang="en-IN" sz="1200" b="0" i="0" kern="1200" dirty="0" smtClean="0">
                <a:solidFill>
                  <a:schemeClr val="tx1"/>
                </a:solidFill>
                <a:effectLst/>
                <a:latin typeface="+mn-lt"/>
                <a:ea typeface="+mn-ea"/>
                <a:cs typeface="+mn-cs"/>
              </a:rPr>
              <a:t> eps is the maximum distance between two points in same cluster</a:t>
            </a:r>
          </a:p>
          <a:p>
            <a:pPr marL="228600" indent="-228600">
              <a:buAutoNum type="arabicPeriod"/>
            </a:pPr>
            <a:r>
              <a:rPr lang="en-IN" sz="1200" b="0" i="0" kern="1200" dirty="0" smtClean="0">
                <a:solidFill>
                  <a:schemeClr val="tx1"/>
                </a:solidFill>
                <a:effectLst/>
                <a:latin typeface="+mn-lt"/>
                <a:ea typeface="+mn-ea"/>
                <a:cs typeface="+mn-cs"/>
              </a:rPr>
              <a:t> </a:t>
            </a:r>
            <a:r>
              <a:rPr lang="en-IN" b="0" dirty="0" smtClean="0"/>
              <a:t>optimal eps</a:t>
            </a:r>
            <a:r>
              <a:rPr lang="en-IN" b="0" baseline="0" dirty="0" smtClean="0"/>
              <a:t> was </a:t>
            </a:r>
            <a:r>
              <a:rPr lang="en-IN" b="0" baseline="0" dirty="0" err="1" smtClean="0"/>
              <a:t>calc’ed</a:t>
            </a:r>
            <a:r>
              <a:rPr lang="en-IN" b="0" baseline="0" dirty="0" smtClean="0"/>
              <a:t> using “</a:t>
            </a:r>
            <a:r>
              <a:rPr lang="en-IN" b="0" baseline="0" dirty="0" err="1" smtClean="0"/>
              <a:t>kNNdistplot</a:t>
            </a:r>
            <a:r>
              <a:rPr lang="en-IN" b="0" baseline="0" dirty="0" smtClean="0"/>
              <a:t>” method for K = 3</a:t>
            </a:r>
          </a:p>
          <a:p>
            <a:pPr marL="228600" indent="-228600">
              <a:buAutoNum type="arabicPeriod"/>
            </a:pPr>
            <a:r>
              <a:rPr lang="en-IN" sz="1200" b="0" i="0" kern="1200" dirty="0" smtClean="0">
                <a:solidFill>
                  <a:schemeClr val="tx1"/>
                </a:solidFill>
                <a:effectLst/>
                <a:latin typeface="+mn-lt"/>
                <a:ea typeface="+mn-ea"/>
                <a:cs typeface="+mn-cs"/>
              </a:rPr>
              <a:t>make use of the average distances of every point to its k nearest </a:t>
            </a:r>
            <a:r>
              <a:rPr lang="en-IN" sz="1200" b="0" i="0" kern="1200" dirty="0" err="1" smtClean="0">
                <a:solidFill>
                  <a:schemeClr val="tx1"/>
                </a:solidFill>
                <a:effectLst/>
                <a:latin typeface="+mn-lt"/>
                <a:ea typeface="+mn-ea"/>
                <a:cs typeface="+mn-cs"/>
              </a:rPr>
              <a:t>neighbors</a:t>
            </a:r>
            <a:r>
              <a:rPr lang="en-IN" sz="1200" b="0" i="0" kern="1200" dirty="0" smtClean="0">
                <a:solidFill>
                  <a:schemeClr val="tx1"/>
                </a:solidFill>
                <a:effectLst/>
                <a:latin typeface="+mn-lt"/>
                <a:ea typeface="+mn-ea"/>
                <a:cs typeface="+mn-cs"/>
              </a:rPr>
              <a:t>. These k distances are then plotted in ascending order. The point where you see an elbow like bend corresponds to the optimal </a:t>
            </a:r>
            <a:r>
              <a:rPr lang="en-IN" sz="1200" b="1" i="0" kern="1200" dirty="0" smtClean="0">
                <a:solidFill>
                  <a:schemeClr val="tx1"/>
                </a:solidFill>
                <a:effectLst/>
                <a:latin typeface="+mn-lt"/>
                <a:ea typeface="+mn-ea"/>
                <a:cs typeface="+mn-cs"/>
              </a:rPr>
              <a:t>*eps*</a:t>
            </a:r>
            <a:r>
              <a:rPr lang="en-IN" sz="1200" b="0" i="0" kern="1200" dirty="0" smtClean="0">
                <a:solidFill>
                  <a:schemeClr val="tx1"/>
                </a:solidFill>
                <a:effectLst/>
                <a:latin typeface="+mn-lt"/>
                <a:ea typeface="+mn-ea"/>
                <a:cs typeface="+mn-cs"/>
              </a:rPr>
              <a:t> value</a:t>
            </a:r>
          </a:p>
          <a:p>
            <a:pPr marL="228600" indent="-228600">
              <a:buAutoNum type="arabicPeriod"/>
            </a:pPr>
            <a:r>
              <a:rPr lang="en-IN" sz="1200" b="0" i="0" kern="1200" dirty="0" smtClean="0">
                <a:solidFill>
                  <a:schemeClr val="tx1"/>
                </a:solidFill>
                <a:effectLst/>
                <a:latin typeface="+mn-lt"/>
                <a:ea typeface="+mn-ea"/>
                <a:cs typeface="+mn-cs"/>
              </a:rPr>
              <a:t>So</a:t>
            </a:r>
            <a:r>
              <a:rPr lang="en-IN" sz="1200" b="0" i="0" kern="1200" baseline="0" dirty="0" smtClean="0">
                <a:solidFill>
                  <a:schemeClr val="tx1"/>
                </a:solidFill>
                <a:effectLst/>
                <a:latin typeface="+mn-lt"/>
                <a:ea typeface="+mn-ea"/>
                <a:cs typeface="+mn-cs"/>
              </a:rPr>
              <a:t> now we move to Elbow method</a:t>
            </a:r>
            <a:endParaRPr lang="en-US" b="0" dirty="0"/>
          </a:p>
        </p:txBody>
      </p:sp>
      <p:sp>
        <p:nvSpPr>
          <p:cNvPr id="4" name="Slide Number Placeholder 3"/>
          <p:cNvSpPr>
            <a:spLocks noGrp="1"/>
          </p:cNvSpPr>
          <p:nvPr>
            <p:ph type="sldNum" sz="quarter" idx="10"/>
          </p:nvPr>
        </p:nvSpPr>
        <p:spPr/>
        <p:txBody>
          <a:bodyPr/>
          <a:lstStyle/>
          <a:p>
            <a:fld id="{D58A01DC-D56B-4089-94FD-B2CDCC879BEA}" type="slidenum">
              <a:rPr lang="en-IN" smtClean="0"/>
              <a:t>14</a:t>
            </a:fld>
            <a:endParaRPr lang="en-IN"/>
          </a:p>
        </p:txBody>
      </p:sp>
    </p:spTree>
    <p:extLst>
      <p:ext uri="{BB962C8B-B14F-4D97-AF65-F5344CB8AC3E}">
        <p14:creationId xmlns:p14="http://schemas.microsoft.com/office/powerpoint/2010/main" val="825190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K</a:t>
            </a:r>
            <a:r>
              <a:rPr lang="en-IN" baseline="0" dirty="0" smtClean="0"/>
              <a:t> is fixed as 3 mostly to find 3 risk based groups</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15</a:t>
            </a:fld>
            <a:endParaRPr lang="en-IN"/>
          </a:p>
        </p:txBody>
      </p:sp>
    </p:spTree>
    <p:extLst>
      <p:ext uri="{BB962C8B-B14F-4D97-AF65-F5344CB8AC3E}">
        <p14:creationId xmlns:p14="http://schemas.microsoft.com/office/powerpoint/2010/main" val="14909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a:t>
            </a:r>
            <a:r>
              <a:rPr lang="en-IN" baseline="0" dirty="0" smtClean="0"/>
              <a:t> I had to start again with attribute selection, so I started reading on the best approaches for it, when I came across Random Forest (the papers are mentioned in the references too)</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16</a:t>
            </a:fld>
            <a:endParaRPr lang="en-IN"/>
          </a:p>
        </p:txBody>
      </p:sp>
    </p:spTree>
    <p:extLst>
      <p:ext uri="{BB962C8B-B14F-4D97-AF65-F5344CB8AC3E}">
        <p14:creationId xmlns:p14="http://schemas.microsoft.com/office/powerpoint/2010/main" val="85995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baseline="0" dirty="0" smtClean="0"/>
              <a:t>First plot describes the optimal no. of trees needed for Random Forest with min. error &gt; </a:t>
            </a:r>
            <a:br>
              <a:rPr lang="en-IN" baseline="0" dirty="0" smtClean="0"/>
            </a:br>
            <a:r>
              <a:rPr lang="en-IN" baseline="0" dirty="0" smtClean="0"/>
              <a:t>70/30 train test data was used, trees = 80 to 100, where the accuracy went from 72.92 to 73.79</a:t>
            </a:r>
          </a:p>
          <a:p>
            <a:pPr marL="228600" indent="-228600">
              <a:buAutoNum type="arabicPeriod"/>
            </a:pPr>
            <a:r>
              <a:rPr lang="en-IN" baseline="0" dirty="0" smtClean="0"/>
              <a:t>Second plot is from </a:t>
            </a:r>
            <a:r>
              <a:rPr lang="en-IN" baseline="0" dirty="0" err="1" smtClean="0"/>
              <a:t>varImpPlot</a:t>
            </a:r>
            <a:r>
              <a:rPr lang="en-IN" baseline="0" dirty="0" smtClean="0"/>
              <a:t> - </a:t>
            </a:r>
            <a:r>
              <a:rPr lang="en-IN" sz="1200" b="0" i="0" kern="1200" dirty="0" smtClean="0">
                <a:solidFill>
                  <a:schemeClr val="tx1"/>
                </a:solidFill>
                <a:effectLst/>
                <a:latin typeface="+mn-lt"/>
                <a:ea typeface="+mn-ea"/>
                <a:cs typeface="+mn-cs"/>
              </a:rPr>
              <a:t>variable importance as measured by a Random Forest (Mean Decrease Accuracy (%</a:t>
            </a:r>
            <a:r>
              <a:rPr lang="en-IN" sz="1200" b="0" i="0" kern="1200" dirty="0" err="1" smtClean="0">
                <a:solidFill>
                  <a:schemeClr val="tx1"/>
                </a:solidFill>
                <a:effectLst/>
                <a:latin typeface="+mn-lt"/>
                <a:ea typeface="+mn-ea"/>
                <a:cs typeface="+mn-cs"/>
              </a:rPr>
              <a:t>IncMSE</a:t>
            </a:r>
            <a:r>
              <a:rPr lang="en-IN" sz="1200" b="0" i="0" kern="1200" dirty="0" smtClean="0">
                <a:solidFill>
                  <a:schemeClr val="tx1"/>
                </a:solidFill>
                <a:effectLst/>
                <a:latin typeface="+mn-lt"/>
                <a:ea typeface="+mn-ea"/>
                <a:cs typeface="+mn-cs"/>
              </a:rPr>
              <a:t>) and Mean Decrease Gini (</a:t>
            </a:r>
            <a:r>
              <a:rPr lang="en-IN" sz="1200" b="1" i="0" kern="1200" dirty="0" err="1" smtClean="0">
                <a:solidFill>
                  <a:schemeClr val="tx1"/>
                </a:solidFill>
                <a:effectLst/>
                <a:latin typeface="+mn-lt"/>
                <a:ea typeface="+mn-ea"/>
                <a:cs typeface="+mn-cs"/>
              </a:rPr>
              <a:t>IncNodePurity</a:t>
            </a:r>
            <a:r>
              <a:rPr lang="en-IN" sz="1200" b="0" i="0" kern="1200" dirty="0" smtClean="0">
                <a:solidFill>
                  <a:schemeClr val="tx1"/>
                </a:solidFill>
                <a:effectLst/>
                <a:latin typeface="+mn-lt"/>
                <a:ea typeface="+mn-ea"/>
                <a:cs typeface="+mn-cs"/>
              </a:rPr>
              <a:t>) )</a:t>
            </a:r>
            <a:endParaRPr lang="en-IN" baseline="0" dirty="0" smtClean="0"/>
          </a:p>
          <a:p>
            <a:pPr marL="228600" indent="-228600">
              <a:buAutoNum type="arabicPeriod"/>
            </a:pPr>
            <a:endParaRPr lang="en-IN" dirty="0" smtClean="0"/>
          </a:p>
          <a:p>
            <a:pPr marL="228600" indent="-228600">
              <a:buAutoNum type="arabicPeriod"/>
            </a:pPr>
            <a:r>
              <a:rPr lang="en-IN" dirty="0" smtClean="0"/>
              <a:t>Now </a:t>
            </a:r>
            <a:r>
              <a:rPr lang="en-IN" dirty="0" smtClean="0"/>
              <a:t>that we have made sure about the group formation</a:t>
            </a:r>
            <a:r>
              <a:rPr lang="en-IN" baseline="0" dirty="0" smtClean="0"/>
              <a:t> and the QoC attributes and how to search the best ones, we move to the design of QoC assessment using this clusters </a:t>
            </a:r>
          </a:p>
          <a:p>
            <a:pPr marL="228600" indent="-228600">
              <a:buAutoNum type="arabicPeriod"/>
            </a:pPr>
            <a:r>
              <a:rPr lang="en-IN" baseline="0" dirty="0" smtClean="0"/>
              <a:t>We have identified high-risk population and now we have to manage them over time and understand the trend to comment on the QoC</a:t>
            </a:r>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17</a:t>
            </a:fld>
            <a:endParaRPr lang="en-IN"/>
          </a:p>
        </p:txBody>
      </p:sp>
    </p:spTree>
    <p:extLst>
      <p:ext uri="{BB962C8B-B14F-4D97-AF65-F5344CB8AC3E}">
        <p14:creationId xmlns:p14="http://schemas.microsoft.com/office/powerpoint/2010/main" val="200509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smtClean="0"/>
              <a:t>CCS score</a:t>
            </a:r>
            <a:r>
              <a:rPr lang="en-IN" baseline="0" dirty="0" smtClean="0"/>
              <a:t> is based on the configuration setup by a medical professional regarding the ranges observed in real-life for patients of specific chronic disease </a:t>
            </a:r>
          </a:p>
          <a:p>
            <a:pPr marL="228600" indent="-228600">
              <a:buAutoNum type="arabicPeriod"/>
            </a:pPr>
            <a:r>
              <a:rPr lang="en-IN" baseline="0" dirty="0" smtClean="0"/>
              <a:t>So it plays and important role to validate the findings about the risk group formations </a:t>
            </a:r>
          </a:p>
          <a:p>
            <a:pPr marL="228600" indent="-228600">
              <a:buAutoNum type="arabicPeriod"/>
            </a:pPr>
            <a:r>
              <a:rPr lang="en-IN" baseline="0" dirty="0" smtClean="0"/>
              <a:t>Score above 7 is take reliable but it can also be a preference from the medical professionals and this value can be optimized over time using this experiment over different diabetes databases </a:t>
            </a:r>
          </a:p>
          <a:p>
            <a:pPr marL="228600" indent="-228600">
              <a:buAutoNum type="arabicPeriod"/>
            </a:pPr>
            <a:r>
              <a:rPr lang="en-IN" baseline="0" dirty="0" smtClean="0"/>
              <a:t>The extend of slope values can be configured too by a medical professional </a:t>
            </a:r>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18</a:t>
            </a:fld>
            <a:endParaRPr lang="en-IN"/>
          </a:p>
        </p:txBody>
      </p:sp>
    </p:spTree>
    <p:extLst>
      <p:ext uri="{BB962C8B-B14F-4D97-AF65-F5344CB8AC3E}">
        <p14:creationId xmlns:p14="http://schemas.microsoft.com/office/powerpoint/2010/main" val="2770198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CCS:</a:t>
            </a:r>
            <a:r>
              <a:rPr lang="en-IN" baseline="0" dirty="0" smtClean="0"/>
              <a:t> defines how many data points were correctly identified in the high-risk cluster</a:t>
            </a:r>
          </a:p>
          <a:p>
            <a:r>
              <a:rPr lang="en-IN" baseline="0" dirty="0" smtClean="0"/>
              <a:t>Slope indicates the movement of the size of cluster, we expect it to decrease so the negative slope is considered good </a:t>
            </a:r>
          </a:p>
          <a:p>
            <a:r>
              <a:rPr lang="en-IN" baseline="0" dirty="0" smtClean="0"/>
              <a:t>Error in model talks about how good the LM line fits the data points, close to 100 means all points lie on the line. So Anything above 80 should be considered good</a:t>
            </a:r>
          </a:p>
          <a:p>
            <a:endParaRPr lang="en-IN" baseline="0" dirty="0" smtClean="0"/>
          </a:p>
          <a:p>
            <a:r>
              <a:rPr lang="en-IN" baseline="0" dirty="0" smtClean="0"/>
              <a:t>Certainly these 3 factors should be configured by the domain experts to get proper assessment of the QoC as per their expectations. </a:t>
            </a:r>
          </a:p>
          <a:p>
            <a:endParaRPr lang="en-IN" baseline="0" dirty="0" smtClean="0"/>
          </a:p>
          <a:p>
            <a:r>
              <a:rPr lang="en-IN" baseline="0" dirty="0" smtClean="0"/>
              <a:t>Helpful to set up goals for care providers</a:t>
            </a:r>
          </a:p>
          <a:p>
            <a:r>
              <a:rPr lang="en-IN" baseline="0" dirty="0" smtClean="0"/>
              <a:t>Also to understand the effectiveness of certain treatment protocol</a:t>
            </a:r>
          </a:p>
          <a:p>
            <a:r>
              <a:rPr lang="en-IN" baseline="0" dirty="0" smtClean="0"/>
              <a:t>Alerts for patients moving into high-risk zone (based on prediction </a:t>
            </a:r>
            <a:r>
              <a:rPr lang="en-IN" baseline="0" dirty="0" err="1" smtClean="0"/>
              <a:t>algo</a:t>
            </a:r>
            <a:r>
              <a:rPr lang="en-IN" baseline="0" dirty="0" smtClean="0"/>
              <a:t> on the cluster)</a:t>
            </a:r>
          </a:p>
          <a:p>
            <a:r>
              <a:rPr lang="en-IN" baseline="0" dirty="0" smtClean="0"/>
              <a:t>Finally, the business value: customers can seen how better they are managing the patients at high risk with the application. </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19</a:t>
            </a:fld>
            <a:endParaRPr lang="en-IN"/>
          </a:p>
        </p:txBody>
      </p:sp>
    </p:spTree>
    <p:extLst>
      <p:ext uri="{BB962C8B-B14F-4D97-AF65-F5344CB8AC3E}">
        <p14:creationId xmlns:p14="http://schemas.microsoft.com/office/powerpoint/2010/main" val="1314813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a:t>
            </a:r>
            <a:r>
              <a:rPr lang="en-IN" baseline="0" dirty="0" smtClean="0"/>
              <a:t> Interesting quote which I felt is relevant in general and also in terms of this study </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2</a:t>
            </a:fld>
            <a:endParaRPr lang="en-IN"/>
          </a:p>
        </p:txBody>
      </p:sp>
    </p:spTree>
    <p:extLst>
      <p:ext uri="{BB962C8B-B14F-4D97-AF65-F5344CB8AC3E}">
        <p14:creationId xmlns:p14="http://schemas.microsoft.com/office/powerpoint/2010/main" val="327606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baseline="0" dirty="0" smtClean="0"/>
              <a:t>The work is more on research and design rather than the implementation for the QoC</a:t>
            </a:r>
          </a:p>
          <a:p>
            <a:pPr marL="228600" indent="-228600">
              <a:buAutoNum type="arabicPeriod"/>
            </a:pPr>
            <a:r>
              <a:rPr lang="en-IN" baseline="0" dirty="0" smtClean="0"/>
              <a:t>Idea: We can dig out QoC from applications using Patient’s medical data , this idea was not generally accepted due to the fact that the HQ is in NL and people believe that QoC is already put into place. Of course I had to debate with the key members about it’s business value in other parts of the world and also in developed nations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3</a:t>
            </a:fld>
            <a:endParaRPr lang="en-IN"/>
          </a:p>
        </p:txBody>
      </p:sp>
    </p:spTree>
    <p:extLst>
      <p:ext uri="{BB962C8B-B14F-4D97-AF65-F5344CB8AC3E}">
        <p14:creationId xmlns:p14="http://schemas.microsoft.com/office/powerpoint/2010/main" val="348884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a:t>
            </a:r>
            <a:r>
              <a:rPr lang="en-IN" baseline="0" dirty="0" smtClean="0"/>
              <a:t> the point related to ROI really helped me to push this idea and get the support from the key members for this work</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4</a:t>
            </a:fld>
            <a:endParaRPr lang="en-IN"/>
          </a:p>
        </p:txBody>
      </p:sp>
    </p:spTree>
    <p:extLst>
      <p:ext uri="{BB962C8B-B14F-4D97-AF65-F5344CB8AC3E}">
        <p14:creationId xmlns:p14="http://schemas.microsoft.com/office/powerpoint/2010/main" val="273352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Some initial observations</a:t>
            </a:r>
            <a:r>
              <a:rPr lang="en-IN" baseline="0" dirty="0" smtClean="0"/>
              <a:t> are present in the first paragraph </a:t>
            </a:r>
          </a:p>
          <a:p>
            <a:endParaRPr lang="en-IN" baseline="0" dirty="0" smtClean="0"/>
          </a:p>
          <a:p>
            <a:r>
              <a:rPr lang="en-IN" baseline="0" dirty="0" smtClean="0"/>
              <a:t>This was not a generic solution idea, so we shortlisted Diabetes application as that had majority implementations </a:t>
            </a:r>
          </a:p>
          <a:p>
            <a:endParaRPr lang="en-IN" baseline="0" dirty="0" smtClean="0"/>
          </a:p>
          <a:p>
            <a:r>
              <a:rPr lang="en-IN" baseline="0" dirty="0" smtClean="0"/>
              <a:t>Why clustering? – The unsupervised learning should also give same results as we get in real world, related to groups </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5</a:t>
            </a:fld>
            <a:endParaRPr lang="en-IN"/>
          </a:p>
        </p:txBody>
      </p:sp>
    </p:spTree>
    <p:extLst>
      <p:ext uri="{BB962C8B-B14F-4D97-AF65-F5344CB8AC3E}">
        <p14:creationId xmlns:p14="http://schemas.microsoft.com/office/powerpoint/2010/main" val="18584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r>
              <a:rPr lang="en-IN" baseline="0" dirty="0" smtClean="0"/>
              <a:t>2 months + 1 week</a:t>
            </a:r>
          </a:p>
          <a:p>
            <a:endParaRPr lang="en-IN" baseline="0" dirty="0" smtClean="0"/>
          </a:p>
          <a:p>
            <a:r>
              <a:rPr lang="en-IN" baseline="0" dirty="0" smtClean="0"/>
              <a:t>1 week was spent on point 1, </a:t>
            </a:r>
          </a:p>
          <a:p>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Roughly 1 and half month on point 2 and 3 - </a:t>
            </a:r>
            <a:r>
              <a:rPr lang="en-IN" dirty="0" smtClean="0"/>
              <a:t>Most time was spent on point 2</a:t>
            </a:r>
            <a:r>
              <a:rPr lang="en-IN" baseline="0" dirty="0" smtClean="0"/>
              <a:t> and 3 as some of the initial assumptions were not accurate and needed some rethinking. That we will see as we continue.</a:t>
            </a:r>
          </a:p>
          <a:p>
            <a:endParaRPr lang="en-IN" baseline="0" dirty="0" smtClean="0"/>
          </a:p>
          <a:p>
            <a:r>
              <a:rPr lang="en-IN" baseline="0" dirty="0" smtClean="0"/>
              <a:t>Again a 1 week or slightly more on the last point  </a:t>
            </a:r>
          </a:p>
          <a:p>
            <a:endParaRPr lang="en-IN" baseline="0" dirty="0" smtClean="0"/>
          </a:p>
          <a:p>
            <a:r>
              <a:rPr lang="en-IN" baseline="0" dirty="0" smtClean="0"/>
              <a:t>Last 1 week for mapping data attributes from this work to actual application in Philips called Coordinate and creating internal report for company mentor and management  </a:t>
            </a:r>
          </a:p>
          <a:p>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Report generation was done in parallel </a:t>
            </a:r>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6</a:t>
            </a:fld>
            <a:endParaRPr lang="en-IN"/>
          </a:p>
        </p:txBody>
      </p:sp>
    </p:spTree>
    <p:extLst>
      <p:ext uri="{BB962C8B-B14F-4D97-AF65-F5344CB8AC3E}">
        <p14:creationId xmlns:p14="http://schemas.microsoft.com/office/powerpoint/2010/main" val="3588802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smtClean="0"/>
              <a:t>Data</a:t>
            </a:r>
            <a:r>
              <a:rPr lang="en-IN" baseline="0" dirty="0" smtClean="0"/>
              <a:t> export was itself going to be small size project </a:t>
            </a:r>
          </a:p>
          <a:p>
            <a:pPr marL="228600" indent="-228600">
              <a:buAutoNum type="arabicPeriod"/>
            </a:pPr>
            <a:r>
              <a:rPr lang="en-IN" baseline="0" dirty="0" smtClean="0"/>
              <a:t>Last point was related to making some application reports </a:t>
            </a:r>
          </a:p>
          <a:p>
            <a:pPr marL="228600" indent="-228600">
              <a:buAutoNum type="arabicPeriod"/>
            </a:pPr>
            <a:r>
              <a:rPr lang="en-IN" baseline="0" dirty="0" smtClean="0"/>
              <a:t>First and last point were kept out of the scope</a:t>
            </a:r>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9</a:t>
            </a:fld>
            <a:endParaRPr lang="en-IN"/>
          </a:p>
        </p:txBody>
      </p:sp>
    </p:spTree>
    <p:extLst>
      <p:ext uri="{BB962C8B-B14F-4D97-AF65-F5344CB8AC3E}">
        <p14:creationId xmlns:p14="http://schemas.microsoft.com/office/powerpoint/2010/main" val="292986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understanding</a:t>
            </a:r>
            <a:r>
              <a:rPr lang="en-IN" baseline="0" dirty="0" smtClean="0"/>
              <a:t> the co-relations between the attributes, the next part was to understand clustering over this dataset</a:t>
            </a:r>
          </a:p>
          <a:p>
            <a:endParaRPr lang="en-IN" baseline="0" dirty="0" smtClean="0"/>
          </a:p>
          <a:p>
            <a:r>
              <a:rPr lang="en-IN" baseline="0" dirty="0" smtClean="0"/>
              <a:t>Unsupervised Clustering was chosen because the idea was to generate risk based groups from the data without adding real world knowledge to it. </a:t>
            </a:r>
          </a:p>
          <a:p>
            <a:endParaRPr lang="en-IN" baseline="0" dirty="0" smtClean="0"/>
          </a:p>
          <a:p>
            <a:r>
              <a:rPr lang="en-IN" baseline="0" dirty="0" smtClean="0"/>
              <a:t>Results from clustering over raw data were generated to get some hints  </a:t>
            </a:r>
          </a:p>
          <a:p>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Initial assumption</a:t>
            </a:r>
            <a:r>
              <a:rPr lang="en-IN" baseline="0" dirty="0" smtClean="0"/>
              <a:t> was “good separated clusters” should show risk based groups</a:t>
            </a:r>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12</a:t>
            </a:fld>
            <a:endParaRPr lang="en-IN"/>
          </a:p>
        </p:txBody>
      </p:sp>
    </p:spTree>
    <p:extLst>
      <p:ext uri="{BB962C8B-B14F-4D97-AF65-F5344CB8AC3E}">
        <p14:creationId xmlns:p14="http://schemas.microsoft.com/office/powerpoint/2010/main" val="3533789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Gap Statistic Method</a:t>
            </a:r>
          </a:p>
          <a:p>
            <a:r>
              <a:rPr lang="en-IN" sz="1200" b="0" i="0" kern="1200" dirty="0" smtClean="0">
                <a:solidFill>
                  <a:schemeClr val="tx1"/>
                </a:solidFill>
                <a:effectLst/>
                <a:latin typeface="+mn-lt"/>
                <a:ea typeface="+mn-ea"/>
                <a:cs typeface="+mn-cs"/>
              </a:rPr>
              <a:t>The gap statistic has been published by </a:t>
            </a:r>
            <a:r>
              <a:rPr lang="en-IN" sz="1200" b="0" i="0" u="none" strike="noStrike" kern="1200" dirty="0" smtClean="0">
                <a:solidFill>
                  <a:schemeClr val="tx1"/>
                </a:solidFill>
                <a:effectLst/>
                <a:latin typeface="+mn-lt"/>
                <a:ea typeface="+mn-ea"/>
                <a:cs typeface="+mn-cs"/>
                <a:hlinkClick r:id="rId3"/>
              </a:rPr>
              <a:t>R. </a:t>
            </a:r>
            <a:r>
              <a:rPr lang="en-IN" sz="1200" b="0" i="0" u="none" strike="noStrike" kern="1200" dirty="0" err="1" smtClean="0">
                <a:solidFill>
                  <a:schemeClr val="tx1"/>
                </a:solidFill>
                <a:effectLst/>
                <a:latin typeface="+mn-lt"/>
                <a:ea typeface="+mn-ea"/>
                <a:cs typeface="+mn-cs"/>
                <a:hlinkClick r:id="rId3"/>
              </a:rPr>
              <a:t>Tibshirani</a:t>
            </a:r>
            <a:r>
              <a:rPr lang="en-IN" sz="1200" b="0" i="0" u="none" strike="noStrike" kern="1200" dirty="0" smtClean="0">
                <a:solidFill>
                  <a:schemeClr val="tx1"/>
                </a:solidFill>
                <a:effectLst/>
                <a:latin typeface="+mn-lt"/>
                <a:ea typeface="+mn-ea"/>
                <a:cs typeface="+mn-cs"/>
                <a:hlinkClick r:id="rId3"/>
              </a:rPr>
              <a:t>, G. Walther, and T. Hastie (</a:t>
            </a:r>
            <a:r>
              <a:rPr lang="en-IN" sz="1200" b="0" i="0" u="none" strike="noStrike" kern="1200" dirty="0" err="1" smtClean="0">
                <a:solidFill>
                  <a:schemeClr val="tx1"/>
                </a:solidFill>
                <a:effectLst/>
                <a:latin typeface="+mn-lt"/>
                <a:ea typeface="+mn-ea"/>
                <a:cs typeface="+mn-cs"/>
                <a:hlinkClick r:id="rId3"/>
              </a:rPr>
              <a:t>Standford</a:t>
            </a:r>
            <a:r>
              <a:rPr lang="en-IN" sz="1200" b="0" i="0" u="none" strike="noStrike" kern="1200" dirty="0" smtClean="0">
                <a:solidFill>
                  <a:schemeClr val="tx1"/>
                </a:solidFill>
                <a:effectLst/>
                <a:latin typeface="+mn-lt"/>
                <a:ea typeface="+mn-ea"/>
                <a:cs typeface="+mn-cs"/>
                <a:hlinkClick r:id="rId3"/>
              </a:rPr>
              <a:t> University, 2001)</a:t>
            </a:r>
            <a:r>
              <a:rPr lang="en-IN" sz="1200" b="0" i="0" kern="1200" dirty="0" smtClean="0">
                <a:solidFill>
                  <a:schemeClr val="tx1"/>
                </a:solidFill>
                <a:effectLst/>
                <a:latin typeface="+mn-lt"/>
                <a:ea typeface="+mn-ea"/>
                <a:cs typeface="+mn-cs"/>
              </a:rPr>
              <a:t>.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approach can be applied to any clustering method (i.e. K-means clustering, hierarchical clustering). </a:t>
            </a:r>
          </a:p>
          <a:p>
            <a:r>
              <a:rPr lang="en-IN" sz="1200" b="0" i="0" kern="1200" dirty="0" smtClean="0">
                <a:solidFill>
                  <a:schemeClr val="tx1"/>
                </a:solidFill>
                <a:effectLst/>
                <a:latin typeface="+mn-lt"/>
                <a:ea typeface="+mn-ea"/>
                <a:cs typeface="+mn-cs"/>
              </a:rPr>
              <a:t>The gap statistic compares the total intra-cluster variation for different values of </a:t>
            </a:r>
            <a:r>
              <a:rPr lang="en-IN" sz="1200" b="0" i="1" kern="1200" dirty="0" smtClean="0">
                <a:solidFill>
                  <a:schemeClr val="tx1"/>
                </a:solidFill>
                <a:effectLst/>
                <a:latin typeface="+mn-lt"/>
                <a:ea typeface="+mn-ea"/>
                <a:cs typeface="+mn-cs"/>
              </a:rPr>
              <a:t>k</a:t>
            </a:r>
            <a:r>
              <a:rPr lang="en-IN" sz="1200" b="0" i="0" kern="1200" dirty="0" smtClean="0">
                <a:solidFill>
                  <a:schemeClr val="tx1"/>
                </a:solidFill>
                <a:effectLst/>
                <a:latin typeface="+mn-lt"/>
                <a:ea typeface="+mn-ea"/>
                <a:cs typeface="+mn-cs"/>
              </a:rPr>
              <a:t> with their expected values under null reference distribution of the data (i.e. a distribution with no obvious clustering). </a:t>
            </a:r>
          </a:p>
          <a:p>
            <a:r>
              <a:rPr lang="en-IN" sz="1200" b="0" i="0" kern="1200" dirty="0" smtClean="0">
                <a:solidFill>
                  <a:schemeClr val="tx1"/>
                </a:solidFill>
                <a:effectLst/>
                <a:latin typeface="+mn-lt"/>
                <a:ea typeface="+mn-ea"/>
                <a:cs typeface="+mn-cs"/>
              </a:rPr>
              <a:t>The reference dataset is generated using Monte Carlo simulations of the sampling process. </a:t>
            </a:r>
          </a:p>
          <a:p>
            <a:r>
              <a:rPr lang="en-IN" sz="1200" b="0" i="0" kern="1200" dirty="0" smtClean="0">
                <a:solidFill>
                  <a:schemeClr val="tx1"/>
                </a:solidFill>
                <a:effectLst/>
                <a:latin typeface="+mn-lt"/>
                <a:ea typeface="+mn-ea"/>
                <a:cs typeface="+mn-cs"/>
              </a:rPr>
              <a:t>That is, for each variable (</a:t>
            </a:r>
            <a:r>
              <a:rPr lang="en-IN" sz="1200" b="0" i="0" kern="1200" dirty="0" err="1" smtClean="0">
                <a:solidFill>
                  <a:schemeClr val="tx1"/>
                </a:solidFill>
                <a:effectLst/>
                <a:latin typeface="+mn-lt"/>
                <a:ea typeface="+mn-ea"/>
                <a:cs typeface="+mn-cs"/>
              </a:rPr>
              <a:t>xixi</a:t>
            </a:r>
            <a:r>
              <a:rPr lang="en-IN" sz="1200" b="0" i="0" kern="1200" dirty="0" smtClean="0">
                <a:solidFill>
                  <a:schemeClr val="tx1"/>
                </a:solidFill>
                <a:effectLst/>
                <a:latin typeface="+mn-lt"/>
                <a:ea typeface="+mn-ea"/>
                <a:cs typeface="+mn-cs"/>
              </a:rPr>
              <a:t>) in the data set we compute its range [min(xi),max(</a:t>
            </a:r>
            <a:r>
              <a:rPr lang="en-IN" sz="1200" b="0" i="0" kern="1200" dirty="0" err="1" smtClean="0">
                <a:solidFill>
                  <a:schemeClr val="tx1"/>
                </a:solidFill>
                <a:effectLst/>
                <a:latin typeface="+mn-lt"/>
                <a:ea typeface="+mn-ea"/>
                <a:cs typeface="+mn-cs"/>
              </a:rPr>
              <a:t>xj</a:t>
            </a:r>
            <a:r>
              <a:rPr lang="en-IN" sz="1200" b="0" i="0" kern="1200" dirty="0" smtClean="0">
                <a:solidFill>
                  <a:schemeClr val="tx1"/>
                </a:solidFill>
                <a:effectLst/>
                <a:latin typeface="+mn-lt"/>
                <a:ea typeface="+mn-ea"/>
                <a:cs typeface="+mn-cs"/>
              </a:rPr>
              <a:t>)][min(xi),max(</a:t>
            </a:r>
            <a:r>
              <a:rPr lang="en-IN" sz="1200" b="0" i="0" kern="1200" dirty="0" err="1" smtClean="0">
                <a:solidFill>
                  <a:schemeClr val="tx1"/>
                </a:solidFill>
                <a:effectLst/>
                <a:latin typeface="+mn-lt"/>
                <a:ea typeface="+mn-ea"/>
                <a:cs typeface="+mn-cs"/>
              </a:rPr>
              <a:t>xj</a:t>
            </a:r>
            <a:r>
              <a:rPr lang="en-IN" sz="1200" b="0" i="0" kern="1200" dirty="0" smtClean="0">
                <a:solidFill>
                  <a:schemeClr val="tx1"/>
                </a:solidFill>
                <a:effectLst/>
                <a:latin typeface="+mn-lt"/>
                <a:ea typeface="+mn-ea"/>
                <a:cs typeface="+mn-cs"/>
              </a:rPr>
              <a:t>)] and generate values for the n points uniformly from the interval min to max.</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estimate of the optimal clusters (^</a:t>
            </a:r>
            <a:r>
              <a:rPr lang="en-IN" sz="1200" b="0" i="0" kern="1200" dirty="0" err="1" smtClean="0">
                <a:solidFill>
                  <a:schemeClr val="tx1"/>
                </a:solidFill>
                <a:effectLst/>
                <a:latin typeface="+mn-lt"/>
                <a:ea typeface="+mn-ea"/>
                <a:cs typeface="+mn-cs"/>
              </a:rPr>
              <a:t>kk</a:t>
            </a:r>
            <a:r>
              <a:rPr lang="en-IN" sz="1200" b="0" i="0" kern="1200" dirty="0" smtClean="0">
                <a:solidFill>
                  <a:schemeClr val="tx1"/>
                </a:solidFill>
                <a:effectLst/>
                <a:latin typeface="+mn-lt"/>
                <a:ea typeface="+mn-ea"/>
                <a:cs typeface="+mn-cs"/>
              </a:rPr>
              <a:t>^) will be the value that maximizes Gap(k).</a:t>
            </a:r>
          </a:p>
          <a:p>
            <a:endParaRPr lang="en-US" dirty="0"/>
          </a:p>
        </p:txBody>
      </p:sp>
      <p:sp>
        <p:nvSpPr>
          <p:cNvPr id="4" name="Slide Number Placeholder 3"/>
          <p:cNvSpPr>
            <a:spLocks noGrp="1"/>
          </p:cNvSpPr>
          <p:nvPr>
            <p:ph type="sldNum" sz="quarter" idx="10"/>
          </p:nvPr>
        </p:nvSpPr>
        <p:spPr/>
        <p:txBody>
          <a:bodyPr/>
          <a:lstStyle/>
          <a:p>
            <a:fld id="{D58A01DC-D56B-4089-94FD-B2CDCC879BEA}" type="slidenum">
              <a:rPr lang="en-IN" smtClean="0"/>
              <a:t>13</a:t>
            </a:fld>
            <a:endParaRPr lang="en-IN"/>
          </a:p>
        </p:txBody>
      </p:sp>
    </p:spTree>
    <p:extLst>
      <p:ext uri="{BB962C8B-B14F-4D97-AF65-F5344CB8AC3E}">
        <p14:creationId xmlns:p14="http://schemas.microsoft.com/office/powerpoint/2010/main" val="395259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A33E745-8FE1-47CC-91DA-CD8A7CF025A3}" type="datetime1">
              <a:rPr lang="en-US" smtClean="0"/>
              <a:t>4/28/2020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Vaibhav Gaikwad (2018HT12597)</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D0F87860-D0B0-438C-9AE6-1AD9EE8E8B0E}" type="datetime1">
              <a:rPr lang="en-US" smtClean="0"/>
              <a:t>4/28/2020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Vaibhav Gaikwad (2018HT12597)</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B322B73F-9EB1-4EA4-AD9F-B2980F2457F0}" type="datetime1">
              <a:rPr lang="en-US" smtClean="0"/>
              <a:t>4/28/2020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Vaibhav Gaikwad (2018HT12597)</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29E3528-EB33-475D-8B9A-F28254ACC31C}" type="datetime1">
              <a:rPr lang="en-US" smtClean="0"/>
              <a:t>4/28/2020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Vaibhav Gaikwad (2018HT12597)</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BEE3975-8C66-4BA8-A7E2-CAB9A35681C1}" type="datetime1">
              <a:rPr lang="en-US" smtClean="0"/>
              <a:t>4/28/2020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Vaibhav Gaikwad (2018HT12597)</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15715BA5-2FD0-4578-8689-EC29B250C8A4}" type="datetime1">
              <a:rPr lang="en-US" smtClean="0"/>
              <a:t>4/28/2020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Vaibhav Gaikwad (2018HT12597)</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30D3F7EE-31C8-4752-93C5-13E9A9E58C9C}" type="datetime1">
              <a:rPr lang="en-US" smtClean="0"/>
              <a:t>4/28/2020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Vaibhav Gaikwad (2018HT12597)</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37E26A07-523D-43DE-8DBE-08FFE0AA0CA1}" type="datetime1">
              <a:rPr lang="en-US" smtClean="0"/>
              <a:t>4/28/2020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Vaibhav Gaikwad (2018HT12597)</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C9CFBD5-D14A-4300-BA93-A2414E4D5FA5}" type="datetime1">
              <a:rPr lang="en-US" smtClean="0"/>
              <a:t>4/28/2020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Vaibhav Gaikwad (2018HT12597)</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39B460A2-04A8-47A8-9FCB-846A50EC35F0}" type="datetime1">
              <a:rPr lang="en-US" smtClean="0"/>
              <a:t>4/28/2020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Vaibhav Gaikwad (2018HT12597)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728EA47-BE8C-4FD8-AADD-542A56491222}" type="datetime1">
              <a:rPr lang="en-US" smtClean="0"/>
              <a:t>4/28/2020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Vaibhav Gaikwad (2018HT12597)</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A89E64EA-8512-4027-A5F4-89414817116A}" type="datetime1">
              <a:rPr lang="en-US" smtClean="0"/>
              <a:t>4/28/2020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Vaibhav Gaikwad (2018HT12597)</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pPr algn="ctr"/>
            <a:r>
              <a:rPr lang="en-US" dirty="0"/>
              <a:t>Quality of Care</a:t>
            </a:r>
            <a:br>
              <a:rPr lang="en-US" dirty="0"/>
            </a:br>
            <a:r>
              <a:rPr lang="en-US" sz="4000" dirty="0"/>
              <a:t>for</a:t>
            </a:r>
            <a:r>
              <a:rPr lang="en-US" dirty="0"/>
              <a:t/>
            </a:r>
            <a:br>
              <a:rPr lang="en-US" dirty="0"/>
            </a:br>
            <a:r>
              <a:rPr lang="en-US" sz="4000" dirty="0"/>
              <a:t>Chronic Disease Management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ctr"/>
            <a:r>
              <a:rPr lang="en-US" dirty="0">
                <a:solidFill>
                  <a:schemeClr val="tx1">
                    <a:lumMod val="85000"/>
                    <a:lumOff val="15000"/>
                  </a:schemeClr>
                </a:solidFill>
              </a:rPr>
              <a:t>Vaibhav Gaikwad // 2018HT12597</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E3FB57-B9C9-4BF3-8339-86777E6AF597}"/>
              </a:ext>
            </a:extLst>
          </p:cNvPr>
          <p:cNvSpPr txBox="1"/>
          <p:nvPr/>
        </p:nvSpPr>
        <p:spPr>
          <a:xfrm>
            <a:off x="6827005" y="5701148"/>
            <a:ext cx="3173305" cy="1107996"/>
          </a:xfrm>
          <a:prstGeom prst="rect">
            <a:avLst/>
          </a:prstGeom>
          <a:noFill/>
        </p:spPr>
        <p:txBody>
          <a:bodyPr wrap="none" rtlCol="0">
            <a:spAutoFit/>
          </a:bodyPr>
          <a:lstStyle/>
          <a:p>
            <a:pPr algn="ctr"/>
            <a:r>
              <a:rPr lang="en-IN" sz="1200" b="1" dirty="0"/>
              <a:t>BIRLA INSTITUTE OF TECHNOLOGY &amp; SCIENCE</a:t>
            </a:r>
            <a:endParaRPr lang="en-IN" sz="1200" dirty="0"/>
          </a:p>
          <a:p>
            <a:pPr algn="ctr"/>
            <a:r>
              <a:rPr lang="en-IN" sz="1200" b="1" dirty="0"/>
              <a:t>PILANI (RAJASTHAN)</a:t>
            </a:r>
            <a:endParaRPr lang="en-IN" sz="1200" dirty="0"/>
          </a:p>
          <a:p>
            <a:pPr algn="ctr"/>
            <a:r>
              <a:rPr lang="en-IN" sz="1200" dirty="0"/>
              <a:t> </a:t>
            </a:r>
          </a:p>
          <a:p>
            <a:pPr algn="ctr"/>
            <a:r>
              <a:rPr lang="en-IN" sz="1200" dirty="0"/>
              <a:t>April 2020</a:t>
            </a:r>
          </a:p>
          <a:p>
            <a:pPr algn="ctr"/>
            <a:endParaRPr lang="en-IN" dirty="0"/>
          </a:p>
        </p:txBody>
      </p:sp>
      <p:sp>
        <p:nvSpPr>
          <p:cNvPr id="7" name="Slide Number Placeholder 6">
            <a:extLst>
              <a:ext uri="{FF2B5EF4-FFF2-40B4-BE49-F238E27FC236}">
                <a16:creationId xmlns:a16="http://schemas.microsoft.com/office/drawing/2014/main" id="{68DFB3F0-016F-43EC-89EA-0B2DBAF4B4E0}"/>
              </a:ext>
            </a:extLst>
          </p:cNvPr>
          <p:cNvSpPr>
            <a:spLocks noGrp="1"/>
          </p:cNvSpPr>
          <p:nvPr>
            <p:ph type="sldNum" sz="quarter" idx="12"/>
          </p:nvPr>
        </p:nvSpPr>
        <p:spPr/>
        <p:txBody>
          <a:bodyPr/>
          <a:lstStyle/>
          <a:p>
            <a:fld id="{3A98EE3D-8CD1-4C3F-BD1C-C98C9596463C}" type="slidenum">
              <a:rPr lang="en-US" smtClean="0"/>
              <a:t>1</a:t>
            </a:fld>
            <a:endParaRPr lang="en-US" dirty="0"/>
          </a:p>
        </p:txBody>
      </p:sp>
      <p:grpSp>
        <p:nvGrpSpPr>
          <p:cNvPr id="6" name="Group 4"/>
          <p:cNvGrpSpPr>
            <a:grpSpLocks noChangeAspect="1"/>
          </p:cNvGrpSpPr>
          <p:nvPr/>
        </p:nvGrpSpPr>
        <p:grpSpPr bwMode="auto">
          <a:xfrm>
            <a:off x="5376863" y="5300663"/>
            <a:ext cx="1438275" cy="1381125"/>
            <a:chOff x="3387" y="3339"/>
            <a:chExt cx="906" cy="870"/>
          </a:xfrm>
        </p:grpSpPr>
        <p:sp>
          <p:nvSpPr>
            <p:cNvPr id="8" name="AutoShape 3"/>
            <p:cNvSpPr>
              <a:spLocks noChangeAspect="1" noChangeArrowheads="1" noTextEdit="1"/>
            </p:cNvSpPr>
            <p:nvPr/>
          </p:nvSpPr>
          <p:spPr bwMode="auto">
            <a:xfrm>
              <a:off x="3387" y="3339"/>
              <a:ext cx="906" cy="870"/>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 y="3339"/>
              <a:ext cx="912"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743E-1C1E-49D6-ADF9-2F5D0D80D325}"/>
              </a:ext>
            </a:extLst>
          </p:cNvPr>
          <p:cNvSpPr>
            <a:spLocks noGrp="1"/>
          </p:cNvSpPr>
          <p:nvPr>
            <p:ph type="title"/>
          </p:nvPr>
        </p:nvSpPr>
        <p:spPr/>
        <p:txBody>
          <a:bodyPr/>
          <a:lstStyle/>
          <a:p>
            <a:r>
              <a:rPr lang="en-IN" dirty="0"/>
              <a:t>Data Analysis</a:t>
            </a:r>
            <a:br>
              <a:rPr lang="en-IN" dirty="0"/>
            </a:br>
            <a:r>
              <a:rPr lang="en-IN" sz="2400" dirty="0"/>
              <a:t>Collection</a:t>
            </a:r>
            <a:endParaRPr lang="en-IN" dirty="0"/>
          </a:p>
        </p:txBody>
      </p:sp>
      <p:sp>
        <p:nvSpPr>
          <p:cNvPr id="3" name="Content Placeholder 2">
            <a:extLst>
              <a:ext uri="{FF2B5EF4-FFF2-40B4-BE49-F238E27FC236}">
                <a16:creationId xmlns:a16="http://schemas.microsoft.com/office/drawing/2014/main" id="{3CA63650-3710-412C-99E2-149360982167}"/>
              </a:ext>
            </a:extLst>
          </p:cNvPr>
          <p:cNvSpPr>
            <a:spLocks noGrp="1"/>
          </p:cNvSpPr>
          <p:nvPr>
            <p:ph idx="1"/>
          </p:nvPr>
        </p:nvSpPr>
        <p:spPr/>
        <p:txBody>
          <a:bodyPr/>
          <a:lstStyle/>
          <a:p>
            <a:pPr lvl="1"/>
            <a:r>
              <a:rPr lang="en-IN" dirty="0"/>
              <a:t>Privacy contracts made it difficult to use applications with live data.</a:t>
            </a:r>
          </a:p>
          <a:p>
            <a:pPr lvl="1"/>
            <a:r>
              <a:rPr lang="en-IN" dirty="0"/>
              <a:t>Dataset from Kaggle.com was used referred to as PIMA dataset, which had 786 records for diabetic and non-diabetic female patients.</a:t>
            </a:r>
          </a:p>
          <a:p>
            <a:pPr lvl="1"/>
            <a:r>
              <a:rPr lang="en-IN" dirty="0"/>
              <a:t>Following eight data attributes were </a:t>
            </a:r>
            <a:br>
              <a:rPr lang="en-IN" dirty="0"/>
            </a:br>
            <a:r>
              <a:rPr lang="en-IN" dirty="0"/>
              <a:t>present as listed in the table.</a:t>
            </a:r>
          </a:p>
          <a:p>
            <a:pPr marL="201168" lvl="1" indent="0">
              <a:buNone/>
            </a:pPr>
            <a:endParaRPr lang="en-IN" dirty="0"/>
          </a:p>
        </p:txBody>
      </p:sp>
      <p:sp>
        <p:nvSpPr>
          <p:cNvPr id="4" name="Footer Placeholder 3">
            <a:extLst>
              <a:ext uri="{FF2B5EF4-FFF2-40B4-BE49-F238E27FC236}">
                <a16:creationId xmlns:a16="http://schemas.microsoft.com/office/drawing/2014/main" id="{8DA84DB1-D03D-4A85-A321-9D67B9F8689F}"/>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9CCB5DA-C4C1-4C0F-B4A6-C41FAE77B43E}"/>
              </a:ext>
            </a:extLst>
          </p:cNvPr>
          <p:cNvSpPr>
            <a:spLocks noGrp="1"/>
          </p:cNvSpPr>
          <p:nvPr>
            <p:ph type="sldNum" sz="quarter" idx="12"/>
          </p:nvPr>
        </p:nvSpPr>
        <p:spPr/>
        <p:txBody>
          <a:bodyPr/>
          <a:lstStyle/>
          <a:p>
            <a:r>
              <a:rPr lang="en-US" dirty="0"/>
              <a:t>5</a:t>
            </a:r>
          </a:p>
        </p:txBody>
      </p:sp>
      <p:graphicFrame>
        <p:nvGraphicFramePr>
          <p:cNvPr id="6" name="Table 5"/>
          <p:cNvGraphicFramePr>
            <a:graphicFrameLocks noGrp="1"/>
          </p:cNvGraphicFramePr>
          <p:nvPr>
            <p:extLst>
              <p:ext uri="{D42A27DB-BD31-4B8C-83A1-F6EECF244321}">
                <p14:modId xmlns:p14="http://schemas.microsoft.com/office/powerpoint/2010/main" val="1573855351"/>
              </p:ext>
            </p:extLst>
          </p:nvPr>
        </p:nvGraphicFramePr>
        <p:xfrm>
          <a:off x="5218430" y="3589537"/>
          <a:ext cx="5937250" cy="2332355"/>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2102987955"/>
                    </a:ext>
                  </a:extLst>
                </a:gridCol>
                <a:gridCol w="4050030">
                  <a:extLst>
                    <a:ext uri="{9D8B030D-6E8A-4147-A177-3AD203B41FA5}">
                      <a16:colId xmlns:a16="http://schemas.microsoft.com/office/drawing/2014/main" val="3498791425"/>
                    </a:ext>
                  </a:extLst>
                </a:gridCol>
              </a:tblGrid>
              <a:tr h="0">
                <a:tc>
                  <a:txBody>
                    <a:bodyPr/>
                    <a:lstStyle/>
                    <a:p>
                      <a:pPr>
                        <a:lnSpc>
                          <a:spcPct val="115000"/>
                        </a:lnSpc>
                        <a:spcAft>
                          <a:spcPts val="0"/>
                        </a:spcAft>
                      </a:pPr>
                      <a:r>
                        <a:rPr lang="en-IN" sz="1200" dirty="0">
                          <a:effectLst/>
                        </a:rPr>
                        <a:t>Data attribute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effectLst/>
                        </a:rPr>
                        <a:t>Description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1612316"/>
                  </a:ext>
                </a:extLst>
              </a:tr>
              <a:tr h="0">
                <a:tc>
                  <a:txBody>
                    <a:bodyPr/>
                    <a:lstStyle/>
                    <a:p>
                      <a:pPr>
                        <a:lnSpc>
                          <a:spcPct val="115000"/>
                        </a:lnSpc>
                        <a:spcAft>
                          <a:spcPts val="0"/>
                        </a:spcAft>
                      </a:pPr>
                      <a:r>
                        <a:rPr lang="en-IN" sz="1200">
                          <a:effectLst/>
                        </a:rPr>
                        <a:t>Pregnancies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Number of times pregnant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1387238"/>
                  </a:ext>
                </a:extLst>
              </a:tr>
              <a:tr h="0">
                <a:tc>
                  <a:txBody>
                    <a:bodyPr/>
                    <a:lstStyle/>
                    <a:p>
                      <a:pPr>
                        <a:lnSpc>
                          <a:spcPct val="115000"/>
                        </a:lnSpc>
                        <a:spcAft>
                          <a:spcPts val="0"/>
                        </a:spcAft>
                      </a:pPr>
                      <a:r>
                        <a:rPr lang="en-IN" sz="1200">
                          <a:effectLst/>
                        </a:rPr>
                        <a:t>Glucose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Plasma glucose concentration (2 hours) oral glucose tolerance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120245"/>
                  </a:ext>
                </a:extLst>
              </a:tr>
              <a:tr h="0">
                <a:tc>
                  <a:txBody>
                    <a:bodyPr/>
                    <a:lstStyle/>
                    <a:p>
                      <a:pPr>
                        <a:lnSpc>
                          <a:spcPct val="115000"/>
                        </a:lnSpc>
                        <a:spcAft>
                          <a:spcPts val="0"/>
                        </a:spcAft>
                      </a:pPr>
                      <a:r>
                        <a:rPr lang="en-IN" sz="1200">
                          <a:effectLst/>
                        </a:rPr>
                        <a:t>BloodPressure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Diastolic blood pressure (mm Hg)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9295653"/>
                  </a:ext>
                </a:extLst>
              </a:tr>
              <a:tr h="0">
                <a:tc>
                  <a:txBody>
                    <a:bodyPr/>
                    <a:lstStyle/>
                    <a:p>
                      <a:pPr>
                        <a:lnSpc>
                          <a:spcPct val="115000"/>
                        </a:lnSpc>
                        <a:spcAft>
                          <a:spcPts val="0"/>
                        </a:spcAft>
                      </a:pPr>
                      <a:r>
                        <a:rPr lang="en-IN" sz="1200">
                          <a:effectLst/>
                        </a:rPr>
                        <a:t>SkinThickness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Triceps skinfold thickness (mm)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833846"/>
                  </a:ext>
                </a:extLst>
              </a:tr>
              <a:tr h="0">
                <a:tc>
                  <a:txBody>
                    <a:bodyPr/>
                    <a:lstStyle/>
                    <a:p>
                      <a:pPr>
                        <a:lnSpc>
                          <a:spcPct val="115000"/>
                        </a:lnSpc>
                        <a:spcAft>
                          <a:spcPts val="0"/>
                        </a:spcAft>
                      </a:pPr>
                      <a:r>
                        <a:rPr lang="en-IN" sz="1200">
                          <a:effectLst/>
                        </a:rPr>
                        <a:t>Insulin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2-hour serum insulin (mu U/ml)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7439141"/>
                  </a:ext>
                </a:extLst>
              </a:tr>
              <a:tr h="229235">
                <a:tc>
                  <a:txBody>
                    <a:bodyPr/>
                    <a:lstStyle/>
                    <a:p>
                      <a:pPr>
                        <a:lnSpc>
                          <a:spcPct val="115000"/>
                        </a:lnSpc>
                        <a:spcAft>
                          <a:spcPts val="0"/>
                        </a:spcAft>
                      </a:pPr>
                      <a:r>
                        <a:rPr lang="en-IN" sz="1200" dirty="0">
                          <a:effectLst/>
                        </a:rPr>
                        <a:t>DiabetesPedigreeFunction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dirty="0">
                          <a:effectLst/>
                        </a:rPr>
                        <a:t>Score for likelihood of Diabetes based on family history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6530431"/>
                  </a:ext>
                </a:extLst>
              </a:tr>
              <a:tr h="0">
                <a:tc>
                  <a:txBody>
                    <a:bodyPr/>
                    <a:lstStyle/>
                    <a:p>
                      <a:pPr>
                        <a:lnSpc>
                          <a:spcPct val="115000"/>
                        </a:lnSpc>
                        <a:spcAft>
                          <a:spcPts val="0"/>
                        </a:spcAft>
                      </a:pPr>
                      <a:r>
                        <a:rPr lang="en-IN" sz="1200">
                          <a:effectLst/>
                        </a:rPr>
                        <a:t>BMI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Body mass index (weight in kg / (height in m)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8557886"/>
                  </a:ext>
                </a:extLst>
              </a:tr>
              <a:tr h="0">
                <a:tc>
                  <a:txBody>
                    <a:bodyPr/>
                    <a:lstStyle/>
                    <a:p>
                      <a:pPr>
                        <a:lnSpc>
                          <a:spcPct val="115000"/>
                        </a:lnSpc>
                        <a:spcAft>
                          <a:spcPts val="0"/>
                        </a:spcAft>
                      </a:pPr>
                      <a:r>
                        <a:rPr lang="en-IN" sz="1200" dirty="0">
                          <a:effectLst/>
                        </a:rPr>
                        <a:t>Age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65000"/>
                      </a:schemeClr>
                    </a:solidFill>
                  </a:tcPr>
                </a:tc>
                <a:tc>
                  <a:txBody>
                    <a:bodyPr/>
                    <a:lstStyle/>
                    <a:p>
                      <a:pPr>
                        <a:lnSpc>
                          <a:spcPct val="115000"/>
                        </a:lnSpc>
                        <a:spcAft>
                          <a:spcPts val="0"/>
                        </a:spcAft>
                      </a:pPr>
                      <a:r>
                        <a:rPr lang="en-IN" sz="1200">
                          <a:effectLst/>
                        </a:rPr>
                        <a:t>Age for a person in years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5715498"/>
                  </a:ext>
                </a:extLst>
              </a:tr>
              <a:tr h="0">
                <a:tc>
                  <a:txBody>
                    <a:bodyPr/>
                    <a:lstStyle/>
                    <a:p>
                      <a:pPr>
                        <a:lnSpc>
                          <a:spcPct val="115000"/>
                        </a:lnSpc>
                        <a:spcAft>
                          <a:spcPts val="0"/>
                        </a:spcAft>
                      </a:pPr>
                      <a:r>
                        <a:rPr lang="en-IN" sz="1200">
                          <a:effectLst/>
                        </a:rPr>
                        <a:t>Outcome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effectLst/>
                        </a:rPr>
                        <a:t>Class variable (0 or 1) whether or not a patient has Diabetes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920379"/>
                  </a:ext>
                </a:extLst>
              </a:tr>
            </a:tbl>
          </a:graphicData>
        </a:graphic>
      </p:graphicFrame>
    </p:spTree>
    <p:extLst>
      <p:ext uri="{BB962C8B-B14F-4D97-AF65-F5344CB8AC3E}">
        <p14:creationId xmlns:p14="http://schemas.microsoft.com/office/powerpoint/2010/main" val="261697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18DF-9807-480E-BCE0-9D16D02C1CF7}"/>
              </a:ext>
            </a:extLst>
          </p:cNvPr>
          <p:cNvSpPr>
            <a:spLocks noGrp="1"/>
          </p:cNvSpPr>
          <p:nvPr>
            <p:ph type="title"/>
          </p:nvPr>
        </p:nvSpPr>
        <p:spPr/>
        <p:txBody>
          <a:bodyPr/>
          <a:lstStyle/>
          <a:p>
            <a:r>
              <a:rPr lang="en-IN" dirty="0"/>
              <a:t>Data Analysis</a:t>
            </a:r>
            <a:br>
              <a:rPr lang="en-IN" dirty="0"/>
            </a:br>
            <a:r>
              <a:rPr lang="en-IN" sz="2400" dirty="0"/>
              <a:t>Cleaning</a:t>
            </a:r>
          </a:p>
        </p:txBody>
      </p:sp>
      <p:sp>
        <p:nvSpPr>
          <p:cNvPr id="3" name="Content Placeholder 2">
            <a:extLst>
              <a:ext uri="{FF2B5EF4-FFF2-40B4-BE49-F238E27FC236}">
                <a16:creationId xmlns:a16="http://schemas.microsoft.com/office/drawing/2014/main" id="{96361E38-3DE4-4765-BAD6-93AB6213FE9C}"/>
              </a:ext>
            </a:extLst>
          </p:cNvPr>
          <p:cNvSpPr>
            <a:spLocks noGrp="1"/>
          </p:cNvSpPr>
          <p:nvPr>
            <p:ph idx="1"/>
          </p:nvPr>
        </p:nvSpPr>
        <p:spPr/>
        <p:txBody>
          <a:bodyPr/>
          <a:lstStyle/>
          <a:p>
            <a:pPr lvl="1"/>
            <a:r>
              <a:rPr lang="en-IN" dirty="0"/>
              <a:t>As study was not gender specific “Pregnancies” data was neglected.</a:t>
            </a:r>
          </a:p>
          <a:p>
            <a:pPr lvl="1"/>
            <a:r>
              <a:rPr lang="en-IN" dirty="0"/>
              <a:t>Removal of records with 0 value for Glucose, Blood Sugar, </a:t>
            </a:r>
            <a:r>
              <a:rPr lang="en-IN" dirty="0" smtClean="0"/>
              <a:t>BMI, (i.e. all 3 attributes were 0).</a:t>
            </a:r>
            <a:endParaRPr lang="en-IN" dirty="0"/>
          </a:p>
          <a:p>
            <a:pPr lvl="1"/>
            <a:r>
              <a:rPr lang="en-IN" dirty="0"/>
              <a:t>Number of were reduced to 249 after the data cleaning process.</a:t>
            </a:r>
          </a:p>
          <a:p>
            <a:endParaRPr lang="en-IN" dirty="0"/>
          </a:p>
        </p:txBody>
      </p:sp>
      <p:sp>
        <p:nvSpPr>
          <p:cNvPr id="4" name="Footer Placeholder 3">
            <a:extLst>
              <a:ext uri="{FF2B5EF4-FFF2-40B4-BE49-F238E27FC236}">
                <a16:creationId xmlns:a16="http://schemas.microsoft.com/office/drawing/2014/main" id="{8E3BDEA3-C484-4E91-A05D-3A7AD21FB4FF}"/>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87E8D937-436F-4484-806B-3BD157301189}"/>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D35737DC-3951-4210-A1F5-E97E994B078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36319" y="3105150"/>
            <a:ext cx="4523063" cy="3047999"/>
          </a:xfrm>
          <a:prstGeom prst="rect">
            <a:avLst/>
          </a:prstGeom>
          <a:noFill/>
          <a:ln>
            <a:noFill/>
          </a:ln>
        </p:spPr>
      </p:pic>
      <p:pic>
        <p:nvPicPr>
          <p:cNvPr id="7" name="Picture 6">
            <a:extLst>
              <a:ext uri="{FF2B5EF4-FFF2-40B4-BE49-F238E27FC236}">
                <a16:creationId xmlns:a16="http://schemas.microsoft.com/office/drawing/2014/main" id="{6B37FBDD-8587-4300-B974-6FD6CB0C3FB8}"/>
              </a:ext>
            </a:extLst>
          </p:cNvPr>
          <p:cNvPicPr/>
          <p:nvPr/>
        </p:nvPicPr>
        <p:blipFill>
          <a:blip r:embed="rId3"/>
          <a:stretch>
            <a:fillRect/>
          </a:stretch>
        </p:blipFill>
        <p:spPr>
          <a:xfrm>
            <a:off x="6199464" y="3171824"/>
            <a:ext cx="4316135" cy="2981325"/>
          </a:xfrm>
          <a:prstGeom prst="rect">
            <a:avLst/>
          </a:prstGeom>
        </p:spPr>
      </p:pic>
    </p:spTree>
    <p:extLst>
      <p:ext uri="{BB962C8B-B14F-4D97-AF65-F5344CB8AC3E}">
        <p14:creationId xmlns:p14="http://schemas.microsoft.com/office/powerpoint/2010/main" val="4061105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9A8-3B27-46C8-86BC-C8EE88CDF870}"/>
              </a:ext>
            </a:extLst>
          </p:cNvPr>
          <p:cNvSpPr>
            <a:spLocks noGrp="1"/>
          </p:cNvSpPr>
          <p:nvPr>
            <p:ph type="title"/>
          </p:nvPr>
        </p:nvSpPr>
        <p:spPr/>
        <p:txBody>
          <a:bodyPr/>
          <a:lstStyle/>
          <a:p>
            <a:r>
              <a:rPr lang="en-IN" dirty="0"/>
              <a:t>Data Analysis</a:t>
            </a:r>
            <a:br>
              <a:rPr lang="en-IN" dirty="0"/>
            </a:br>
            <a:r>
              <a:rPr lang="en-IN" sz="2400" dirty="0"/>
              <a:t>Correlations among attributes </a:t>
            </a:r>
          </a:p>
        </p:txBody>
      </p:sp>
      <p:sp>
        <p:nvSpPr>
          <p:cNvPr id="3" name="Content Placeholder 2">
            <a:extLst>
              <a:ext uri="{FF2B5EF4-FFF2-40B4-BE49-F238E27FC236}">
                <a16:creationId xmlns:a16="http://schemas.microsoft.com/office/drawing/2014/main" id="{51BAE5EF-CC1C-4914-832B-C2D1FCF9A503}"/>
              </a:ext>
            </a:extLst>
          </p:cNvPr>
          <p:cNvSpPr>
            <a:spLocks noGrp="1"/>
          </p:cNvSpPr>
          <p:nvPr>
            <p:ph idx="1"/>
          </p:nvPr>
        </p:nvSpPr>
        <p:spPr/>
        <p:txBody>
          <a:bodyPr/>
          <a:lstStyle/>
          <a:p>
            <a:r>
              <a:rPr lang="en-IN" dirty="0"/>
              <a:t>Correlations in filtered data </a:t>
            </a:r>
            <a:r>
              <a:rPr lang="en-IN" dirty="0" smtClean="0"/>
              <a:t>listed below. </a:t>
            </a:r>
            <a:endParaRPr lang="en-IN" dirty="0"/>
          </a:p>
          <a:p>
            <a:pPr lvl="1"/>
            <a:r>
              <a:rPr lang="en-IN" i="1" dirty="0"/>
              <a:t>Glucose</a:t>
            </a:r>
            <a:r>
              <a:rPr lang="en-IN" dirty="0"/>
              <a:t> and </a:t>
            </a:r>
            <a:r>
              <a:rPr lang="en-IN" i="1" dirty="0"/>
              <a:t>Insulin</a:t>
            </a:r>
            <a:r>
              <a:rPr lang="en-IN" dirty="0"/>
              <a:t> (obvious) </a:t>
            </a:r>
          </a:p>
          <a:p>
            <a:pPr lvl="1"/>
            <a:r>
              <a:rPr lang="en-IN" i="1" dirty="0"/>
              <a:t>SkinThickness</a:t>
            </a:r>
            <a:r>
              <a:rPr lang="en-IN" dirty="0"/>
              <a:t> and </a:t>
            </a:r>
            <a:r>
              <a:rPr lang="en-IN" i="1" dirty="0"/>
              <a:t>Insulin</a:t>
            </a:r>
            <a:r>
              <a:rPr lang="en-IN" dirty="0"/>
              <a:t> </a:t>
            </a:r>
          </a:p>
          <a:p>
            <a:pPr lvl="1"/>
            <a:r>
              <a:rPr lang="en-IN" i="1" dirty="0"/>
              <a:t>SkinThickness</a:t>
            </a:r>
            <a:r>
              <a:rPr lang="en-IN" dirty="0"/>
              <a:t> and </a:t>
            </a:r>
            <a:r>
              <a:rPr lang="en-IN" i="1" dirty="0" smtClean="0"/>
              <a:t>BMI</a:t>
            </a:r>
          </a:p>
          <a:p>
            <a:r>
              <a:rPr lang="en-IN" dirty="0" smtClean="0"/>
              <a:t>Weak correlations were seen, so attributes are </a:t>
            </a:r>
            <a:r>
              <a:rPr lang="en-IN" smtClean="0"/>
              <a:t>not correlated.</a:t>
            </a:r>
            <a:endParaRPr lang="en-IN" dirty="0"/>
          </a:p>
          <a:p>
            <a:endParaRPr lang="en-IN" dirty="0"/>
          </a:p>
        </p:txBody>
      </p:sp>
      <p:sp>
        <p:nvSpPr>
          <p:cNvPr id="4" name="Footer Placeholder 3">
            <a:extLst>
              <a:ext uri="{FF2B5EF4-FFF2-40B4-BE49-F238E27FC236}">
                <a16:creationId xmlns:a16="http://schemas.microsoft.com/office/drawing/2014/main" id="{104A305F-50DE-440A-B627-60B3F1A61E81}"/>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D3F77B0-099F-4563-AFAF-1E022D47F219}"/>
              </a:ext>
            </a:extLst>
          </p:cNvPr>
          <p:cNvSpPr>
            <a:spLocks noGrp="1"/>
          </p:cNvSpPr>
          <p:nvPr>
            <p:ph type="sldNum" sz="quarter" idx="12"/>
          </p:nvPr>
        </p:nvSpPr>
        <p:spPr/>
        <p:txBody>
          <a:bodyPr/>
          <a:lstStyle/>
          <a:p>
            <a:r>
              <a:rPr lang="en-US" dirty="0"/>
              <a:t>6</a:t>
            </a:r>
          </a:p>
        </p:txBody>
      </p:sp>
      <p:pic>
        <p:nvPicPr>
          <p:cNvPr id="6" name="Picture 5">
            <a:extLst>
              <a:ext uri="{FF2B5EF4-FFF2-40B4-BE49-F238E27FC236}">
                <a16:creationId xmlns:a16="http://schemas.microsoft.com/office/drawing/2014/main" id="{652E9718-A8D7-4E5B-9CDB-691FAA21904C}"/>
              </a:ext>
            </a:extLst>
          </p:cNvPr>
          <p:cNvPicPr/>
          <p:nvPr/>
        </p:nvPicPr>
        <p:blipFill>
          <a:blip r:embed="rId3"/>
          <a:stretch>
            <a:fillRect/>
          </a:stretch>
        </p:blipFill>
        <p:spPr>
          <a:xfrm>
            <a:off x="7453520" y="2492930"/>
            <a:ext cx="3702160" cy="3603070"/>
          </a:xfrm>
          <a:prstGeom prst="rect">
            <a:avLst/>
          </a:prstGeom>
        </p:spPr>
      </p:pic>
      <p:pic>
        <p:nvPicPr>
          <p:cNvPr id="7" name="Picture 6">
            <a:extLst>
              <a:ext uri="{FF2B5EF4-FFF2-40B4-BE49-F238E27FC236}">
                <a16:creationId xmlns:a16="http://schemas.microsoft.com/office/drawing/2014/main" id="{7E846FC3-5DAB-43F7-A1EB-19708E316569}"/>
              </a:ext>
            </a:extLst>
          </p:cNvPr>
          <p:cNvPicPr/>
          <p:nvPr/>
        </p:nvPicPr>
        <p:blipFill>
          <a:blip r:embed="rId4"/>
          <a:stretch>
            <a:fillRect/>
          </a:stretch>
        </p:blipFill>
        <p:spPr>
          <a:xfrm>
            <a:off x="1303600" y="4227061"/>
            <a:ext cx="5943600" cy="1276350"/>
          </a:xfrm>
          <a:prstGeom prst="rect">
            <a:avLst/>
          </a:prstGeom>
        </p:spPr>
      </p:pic>
    </p:spTree>
    <p:extLst>
      <p:ext uri="{BB962C8B-B14F-4D97-AF65-F5344CB8AC3E}">
        <p14:creationId xmlns:p14="http://schemas.microsoft.com/office/powerpoint/2010/main" val="2043959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9A8-3B27-46C8-86BC-C8EE88CDF870}"/>
              </a:ext>
            </a:extLst>
          </p:cNvPr>
          <p:cNvSpPr>
            <a:spLocks noGrp="1"/>
          </p:cNvSpPr>
          <p:nvPr>
            <p:ph type="title"/>
          </p:nvPr>
        </p:nvSpPr>
        <p:spPr/>
        <p:txBody>
          <a:bodyPr/>
          <a:lstStyle/>
          <a:p>
            <a:r>
              <a:rPr lang="en-IN" dirty="0"/>
              <a:t>Search Risk Groups</a:t>
            </a:r>
            <a:br>
              <a:rPr lang="en-IN" dirty="0"/>
            </a:br>
            <a:r>
              <a:rPr lang="en-IN" sz="2400" dirty="0"/>
              <a:t>Standard K-means (gap-stat)  </a:t>
            </a:r>
          </a:p>
        </p:txBody>
      </p:sp>
      <p:sp>
        <p:nvSpPr>
          <p:cNvPr id="3" name="Content Placeholder 2">
            <a:extLst>
              <a:ext uri="{FF2B5EF4-FFF2-40B4-BE49-F238E27FC236}">
                <a16:creationId xmlns:a16="http://schemas.microsoft.com/office/drawing/2014/main" id="{51BAE5EF-CC1C-4914-832B-C2D1FCF9A503}"/>
              </a:ext>
            </a:extLst>
          </p:cNvPr>
          <p:cNvSpPr>
            <a:spLocks noGrp="1"/>
          </p:cNvSpPr>
          <p:nvPr>
            <p:ph idx="1"/>
          </p:nvPr>
        </p:nvSpPr>
        <p:spPr/>
        <p:txBody>
          <a:bodyPr/>
          <a:lstStyle/>
          <a:p>
            <a:pPr lvl="1"/>
            <a:r>
              <a:rPr lang="en-IN" sz="1600" dirty="0"/>
              <a:t>K-means execute with gap-stat indicated the data is not separable, as optimal K value was 1.</a:t>
            </a:r>
          </a:p>
          <a:p>
            <a:pPr lvl="1"/>
            <a:r>
              <a:rPr lang="en-IN" sz="1600" dirty="0"/>
              <a:t>K-means with </a:t>
            </a:r>
            <a:r>
              <a:rPr lang="en-IN" sz="1600" dirty="0" smtClean="0"/>
              <a:t>seven </a:t>
            </a:r>
            <a:r>
              <a:rPr lang="en-IN" sz="1600" dirty="0"/>
              <a:t>data attributes </a:t>
            </a:r>
            <a:br>
              <a:rPr lang="en-IN" sz="1600" dirty="0"/>
            </a:br>
            <a:r>
              <a:rPr lang="en-IN" sz="1600" dirty="0"/>
              <a:t>for K = 3 was not useful</a:t>
            </a:r>
            <a:r>
              <a:rPr lang="en-IN" sz="1600" dirty="0" smtClean="0"/>
              <a:t>. Results in table below.</a:t>
            </a:r>
            <a:endParaRPr lang="en-IN" sz="1600" dirty="0"/>
          </a:p>
          <a:p>
            <a:pPr lvl="1"/>
            <a:r>
              <a:rPr lang="en-IN" sz="1600" dirty="0"/>
              <a:t>Conclusion: Data was not easily separable </a:t>
            </a:r>
            <a:br>
              <a:rPr lang="en-IN" sz="1600" dirty="0"/>
            </a:br>
            <a:r>
              <a:rPr lang="en-IN" sz="1600" dirty="0"/>
              <a:t>into groups based on risk using default K-means.</a:t>
            </a:r>
          </a:p>
          <a:p>
            <a:pPr lvl="1"/>
            <a:endParaRPr lang="en-IN" dirty="0"/>
          </a:p>
          <a:p>
            <a:endParaRPr lang="en-IN" dirty="0"/>
          </a:p>
          <a:p>
            <a:endParaRPr lang="en-IN" dirty="0"/>
          </a:p>
        </p:txBody>
      </p:sp>
      <p:sp>
        <p:nvSpPr>
          <p:cNvPr id="4" name="Footer Placeholder 3">
            <a:extLst>
              <a:ext uri="{FF2B5EF4-FFF2-40B4-BE49-F238E27FC236}">
                <a16:creationId xmlns:a16="http://schemas.microsoft.com/office/drawing/2014/main" id="{104A305F-50DE-440A-B627-60B3F1A61E81}"/>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D3F77B0-099F-4563-AFAF-1E022D47F219}"/>
              </a:ext>
            </a:extLst>
          </p:cNvPr>
          <p:cNvSpPr>
            <a:spLocks noGrp="1"/>
          </p:cNvSpPr>
          <p:nvPr>
            <p:ph type="sldNum" sz="quarter" idx="12"/>
          </p:nvPr>
        </p:nvSpPr>
        <p:spPr/>
        <p:txBody>
          <a:bodyPr/>
          <a:lstStyle/>
          <a:p>
            <a:r>
              <a:rPr lang="en-US" dirty="0"/>
              <a:t>6</a:t>
            </a:r>
          </a:p>
        </p:txBody>
      </p:sp>
      <p:pic>
        <p:nvPicPr>
          <p:cNvPr id="12" name="Picture 11"/>
          <p:cNvPicPr/>
          <p:nvPr/>
        </p:nvPicPr>
        <p:blipFill>
          <a:blip r:embed="rId3"/>
          <a:stretch>
            <a:fillRect/>
          </a:stretch>
        </p:blipFill>
        <p:spPr>
          <a:xfrm>
            <a:off x="6872749" y="2695363"/>
            <a:ext cx="4451846" cy="3173729"/>
          </a:xfrm>
          <a:prstGeom prst="rect">
            <a:avLst/>
          </a:prstGeom>
        </p:spPr>
      </p:pic>
      <p:graphicFrame>
        <p:nvGraphicFramePr>
          <p:cNvPr id="7" name="Table 6">
            <a:extLst>
              <a:ext uri="{FF2B5EF4-FFF2-40B4-BE49-F238E27FC236}">
                <a16:creationId xmlns:a16="http://schemas.microsoft.com/office/drawing/2014/main" id="{06B5F035-1E65-4BE0-9AF3-8E1CC2509B83}"/>
              </a:ext>
            </a:extLst>
          </p:cNvPr>
          <p:cNvGraphicFramePr>
            <a:graphicFrameLocks noGrp="1"/>
          </p:cNvGraphicFramePr>
          <p:nvPr>
            <p:extLst>
              <p:ext uri="{D42A27DB-BD31-4B8C-83A1-F6EECF244321}">
                <p14:modId xmlns:p14="http://schemas.microsoft.com/office/powerpoint/2010/main" val="1797376277"/>
              </p:ext>
            </p:extLst>
          </p:nvPr>
        </p:nvGraphicFramePr>
        <p:xfrm>
          <a:off x="1097279" y="4208230"/>
          <a:ext cx="5587394" cy="1463040"/>
        </p:xfrm>
        <a:graphic>
          <a:graphicData uri="http://schemas.openxmlformats.org/drawingml/2006/table">
            <a:tbl>
              <a:tblPr firstRow="1" firstCol="1" bandRow="1">
                <a:tableStyleId>{5C22544A-7EE6-4342-B048-85BDC9FD1C3A}</a:tableStyleId>
              </a:tblPr>
              <a:tblGrid>
                <a:gridCol w="849762">
                  <a:extLst>
                    <a:ext uri="{9D8B030D-6E8A-4147-A177-3AD203B41FA5}">
                      <a16:colId xmlns:a16="http://schemas.microsoft.com/office/drawing/2014/main" val="1313320758"/>
                    </a:ext>
                  </a:extLst>
                </a:gridCol>
                <a:gridCol w="974059">
                  <a:extLst>
                    <a:ext uri="{9D8B030D-6E8A-4147-A177-3AD203B41FA5}">
                      <a16:colId xmlns:a16="http://schemas.microsoft.com/office/drawing/2014/main" val="770337168"/>
                    </a:ext>
                  </a:extLst>
                </a:gridCol>
                <a:gridCol w="1123739">
                  <a:extLst>
                    <a:ext uri="{9D8B030D-6E8A-4147-A177-3AD203B41FA5}">
                      <a16:colId xmlns:a16="http://schemas.microsoft.com/office/drawing/2014/main" val="1734050807"/>
                    </a:ext>
                  </a:extLst>
                </a:gridCol>
                <a:gridCol w="814220">
                  <a:extLst>
                    <a:ext uri="{9D8B030D-6E8A-4147-A177-3AD203B41FA5}">
                      <a16:colId xmlns:a16="http://schemas.microsoft.com/office/drawing/2014/main" val="1876112509"/>
                    </a:ext>
                  </a:extLst>
                </a:gridCol>
                <a:gridCol w="917289">
                  <a:extLst>
                    <a:ext uri="{9D8B030D-6E8A-4147-A177-3AD203B41FA5}">
                      <a16:colId xmlns:a16="http://schemas.microsoft.com/office/drawing/2014/main" val="207017078"/>
                    </a:ext>
                  </a:extLst>
                </a:gridCol>
                <a:gridCol w="908325">
                  <a:extLst>
                    <a:ext uri="{9D8B030D-6E8A-4147-A177-3AD203B41FA5}">
                      <a16:colId xmlns:a16="http://schemas.microsoft.com/office/drawing/2014/main" val="123572951"/>
                    </a:ext>
                  </a:extLst>
                </a:gridCol>
              </a:tblGrid>
              <a:tr h="0">
                <a:tc>
                  <a:txBody>
                    <a:bodyPr/>
                    <a:lstStyle/>
                    <a:p>
                      <a:pPr>
                        <a:lnSpc>
                          <a:spcPct val="200000"/>
                        </a:lnSpc>
                        <a:spcAft>
                          <a:spcPts val="0"/>
                        </a:spcAft>
                      </a:pPr>
                      <a:r>
                        <a:rPr lang="en-IN" sz="1200" dirty="0">
                          <a:effectLst/>
                        </a:rPr>
                        <a:t>Cluster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Glucose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err="1">
                          <a:effectLst/>
                        </a:rPr>
                        <a:t>BloodPressure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Insulin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BMI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Age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556717"/>
                  </a:ext>
                </a:extLst>
              </a:tr>
              <a:tr h="0">
                <a:tc>
                  <a:txBody>
                    <a:bodyPr/>
                    <a:lstStyle/>
                    <a:p>
                      <a:pPr>
                        <a:lnSpc>
                          <a:spcPct val="200000"/>
                        </a:lnSpc>
                        <a:spcAft>
                          <a:spcPts val="0"/>
                        </a:spcAft>
                      </a:pPr>
                      <a:r>
                        <a:rPr lang="en-IN" sz="1200">
                          <a:effectLst/>
                        </a:rPr>
                        <a:t>Cluster 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88 - 198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30 - 110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96 - 328</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23.4 - 67.1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8336572"/>
                  </a:ext>
                </a:extLst>
              </a:tr>
              <a:tr h="0">
                <a:tc>
                  <a:txBody>
                    <a:bodyPr/>
                    <a:lstStyle/>
                    <a:p>
                      <a:pPr>
                        <a:lnSpc>
                          <a:spcPct val="200000"/>
                        </a:lnSpc>
                        <a:spcAft>
                          <a:spcPts val="0"/>
                        </a:spcAft>
                      </a:pPr>
                      <a:r>
                        <a:rPr lang="en-IN" sz="1200">
                          <a:effectLst/>
                        </a:rPr>
                        <a:t>Cluster 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124 - 197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50 - 90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360 - 846</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28 - 46.2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21 - 60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665827"/>
                  </a:ext>
                </a:extLst>
              </a:tr>
              <a:tr h="0">
                <a:tc>
                  <a:txBody>
                    <a:bodyPr/>
                    <a:lstStyle/>
                    <a:p>
                      <a:pPr>
                        <a:lnSpc>
                          <a:spcPct val="200000"/>
                        </a:lnSpc>
                        <a:spcAft>
                          <a:spcPts val="0"/>
                        </a:spcAft>
                      </a:pPr>
                      <a:r>
                        <a:rPr lang="en-IN" sz="1200">
                          <a:effectLst/>
                        </a:rPr>
                        <a:t>Cluster 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78 - 199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50 - 114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0 - 91</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22.9 - 59.4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21 - 70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143739"/>
                  </a:ext>
                </a:extLst>
              </a:tr>
            </a:tbl>
          </a:graphicData>
        </a:graphic>
      </p:graphicFrame>
    </p:spTree>
    <p:extLst>
      <p:ext uri="{BB962C8B-B14F-4D97-AF65-F5344CB8AC3E}">
        <p14:creationId xmlns:p14="http://schemas.microsoft.com/office/powerpoint/2010/main" val="1154019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9A8-3B27-46C8-86BC-C8EE88CDF870}"/>
              </a:ext>
            </a:extLst>
          </p:cNvPr>
          <p:cNvSpPr>
            <a:spLocks noGrp="1"/>
          </p:cNvSpPr>
          <p:nvPr>
            <p:ph type="title"/>
          </p:nvPr>
        </p:nvSpPr>
        <p:spPr/>
        <p:txBody>
          <a:bodyPr/>
          <a:lstStyle/>
          <a:p>
            <a:r>
              <a:rPr lang="en-IN" dirty="0"/>
              <a:t>Search Risk Groups</a:t>
            </a:r>
            <a:br>
              <a:rPr lang="en-IN" dirty="0"/>
            </a:br>
            <a:r>
              <a:rPr lang="en-IN" sz="2400" dirty="0"/>
              <a:t>Standard DBSCAN (</a:t>
            </a:r>
            <a:r>
              <a:rPr lang="en-IN" sz="2400" dirty="0" err="1"/>
              <a:t>kNN</a:t>
            </a:r>
            <a:r>
              <a:rPr lang="en-IN" sz="2400" dirty="0"/>
              <a:t>) </a:t>
            </a:r>
          </a:p>
        </p:txBody>
      </p:sp>
      <p:sp>
        <p:nvSpPr>
          <p:cNvPr id="3" name="Content Placeholder 2">
            <a:extLst>
              <a:ext uri="{FF2B5EF4-FFF2-40B4-BE49-F238E27FC236}">
                <a16:creationId xmlns:a16="http://schemas.microsoft.com/office/drawing/2014/main" id="{51BAE5EF-CC1C-4914-832B-C2D1FCF9A503}"/>
              </a:ext>
            </a:extLst>
          </p:cNvPr>
          <p:cNvSpPr>
            <a:spLocks noGrp="1"/>
          </p:cNvSpPr>
          <p:nvPr>
            <p:ph idx="1"/>
          </p:nvPr>
        </p:nvSpPr>
        <p:spPr/>
        <p:txBody>
          <a:bodyPr/>
          <a:lstStyle/>
          <a:p>
            <a:pPr lvl="1"/>
            <a:r>
              <a:rPr lang="en-IN" sz="1600" dirty="0"/>
              <a:t>DBSCAN was tested with </a:t>
            </a:r>
            <a:r>
              <a:rPr lang="en-IN" sz="1600" dirty="0" err="1"/>
              <a:t>kNN</a:t>
            </a:r>
            <a:r>
              <a:rPr lang="en-IN" sz="1600" dirty="0"/>
              <a:t> for K = 3 and min eps distance was </a:t>
            </a:r>
            <a:br>
              <a:rPr lang="en-IN" sz="1600" dirty="0"/>
            </a:br>
            <a:r>
              <a:rPr lang="en-IN" sz="1600" dirty="0"/>
              <a:t>observed to be between 60 to 80</a:t>
            </a:r>
          </a:p>
          <a:p>
            <a:pPr lvl="1"/>
            <a:r>
              <a:rPr lang="en-IN" sz="1600" dirty="0"/>
              <a:t>DBSCAN with eps = 60 and </a:t>
            </a:r>
            <a:r>
              <a:rPr lang="en-IN" sz="1600" dirty="0" err="1"/>
              <a:t>MinPts</a:t>
            </a:r>
            <a:r>
              <a:rPr lang="en-IN" sz="1600" dirty="0"/>
              <a:t>  = </a:t>
            </a:r>
            <a:r>
              <a:rPr lang="en-IN" sz="1600" dirty="0" smtClean="0"/>
              <a:t>3, </a:t>
            </a:r>
            <a:r>
              <a:rPr lang="en-IN" sz="1600" dirty="0"/>
              <a:t>generated 2 clusters </a:t>
            </a:r>
            <a:br>
              <a:rPr lang="en-IN" sz="1600" dirty="0"/>
            </a:br>
            <a:r>
              <a:rPr lang="en-IN" sz="1600" dirty="0"/>
              <a:t>but did not generate any useful results </a:t>
            </a:r>
            <a:br>
              <a:rPr lang="en-IN" sz="1600" dirty="0"/>
            </a:br>
            <a:r>
              <a:rPr lang="en-IN" sz="1600" dirty="0"/>
              <a:t>in regards to the risk groups.</a:t>
            </a:r>
          </a:p>
          <a:p>
            <a:pPr lvl="1"/>
            <a:r>
              <a:rPr lang="en-IN" sz="1600" dirty="0"/>
              <a:t>Conclusion: DBSCAN is not a correct choice to proceed, </a:t>
            </a:r>
            <a:br>
              <a:rPr lang="en-IN" sz="1600" dirty="0"/>
            </a:br>
            <a:r>
              <a:rPr lang="en-IN" sz="1600" dirty="0"/>
              <a:t>as data is not easily separable.</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104A305F-50DE-440A-B627-60B3F1A61E81}"/>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D3F77B0-099F-4563-AFAF-1E022D47F219}"/>
              </a:ext>
            </a:extLst>
          </p:cNvPr>
          <p:cNvSpPr>
            <a:spLocks noGrp="1"/>
          </p:cNvSpPr>
          <p:nvPr>
            <p:ph type="sldNum" sz="quarter" idx="12"/>
          </p:nvPr>
        </p:nvSpPr>
        <p:spPr/>
        <p:txBody>
          <a:bodyPr/>
          <a:lstStyle/>
          <a:p>
            <a:r>
              <a:rPr lang="en-US" dirty="0"/>
              <a:t>6</a:t>
            </a:r>
          </a:p>
        </p:txBody>
      </p:sp>
      <p:pic>
        <p:nvPicPr>
          <p:cNvPr id="13" name="Picture 12"/>
          <p:cNvPicPr/>
          <p:nvPr/>
        </p:nvPicPr>
        <p:blipFill>
          <a:blip r:embed="rId3"/>
          <a:stretch>
            <a:fillRect/>
          </a:stretch>
        </p:blipFill>
        <p:spPr>
          <a:xfrm>
            <a:off x="7391401" y="1992236"/>
            <a:ext cx="3764280" cy="3023416"/>
          </a:xfrm>
          <a:prstGeom prst="rect">
            <a:avLst/>
          </a:prstGeom>
        </p:spPr>
      </p:pic>
      <p:pic>
        <p:nvPicPr>
          <p:cNvPr id="6" name="Picture 5"/>
          <p:cNvPicPr>
            <a:picLocks noChangeAspect="1"/>
          </p:cNvPicPr>
          <p:nvPr/>
        </p:nvPicPr>
        <p:blipFill>
          <a:blip r:embed="rId4"/>
          <a:stretch>
            <a:fillRect/>
          </a:stretch>
        </p:blipFill>
        <p:spPr>
          <a:xfrm>
            <a:off x="2060949" y="3988646"/>
            <a:ext cx="3663575" cy="239183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56777292"/>
              </p:ext>
            </p:extLst>
          </p:nvPr>
        </p:nvGraphicFramePr>
        <p:xfrm>
          <a:off x="6253480" y="5046873"/>
          <a:ext cx="4902200" cy="853440"/>
        </p:xfrm>
        <a:graphic>
          <a:graphicData uri="http://schemas.openxmlformats.org/drawingml/2006/table">
            <a:tbl>
              <a:tblPr firstRow="1" firstCol="1" bandRow="1">
                <a:tableStyleId>{5C22544A-7EE6-4342-B048-85BDC9FD1C3A}</a:tableStyleId>
              </a:tblPr>
              <a:tblGrid>
                <a:gridCol w="863600">
                  <a:extLst>
                    <a:ext uri="{9D8B030D-6E8A-4147-A177-3AD203B41FA5}">
                      <a16:colId xmlns:a16="http://schemas.microsoft.com/office/drawing/2014/main" val="429285687"/>
                    </a:ext>
                  </a:extLst>
                </a:gridCol>
                <a:gridCol w="749300">
                  <a:extLst>
                    <a:ext uri="{9D8B030D-6E8A-4147-A177-3AD203B41FA5}">
                      <a16:colId xmlns:a16="http://schemas.microsoft.com/office/drawing/2014/main" val="3439050005"/>
                    </a:ext>
                  </a:extLst>
                </a:gridCol>
                <a:gridCol w="1104900">
                  <a:extLst>
                    <a:ext uri="{9D8B030D-6E8A-4147-A177-3AD203B41FA5}">
                      <a16:colId xmlns:a16="http://schemas.microsoft.com/office/drawing/2014/main" val="713342803"/>
                    </a:ext>
                  </a:extLst>
                </a:gridCol>
                <a:gridCol w="749300">
                  <a:extLst>
                    <a:ext uri="{9D8B030D-6E8A-4147-A177-3AD203B41FA5}">
                      <a16:colId xmlns:a16="http://schemas.microsoft.com/office/drawing/2014/main" val="659774604"/>
                    </a:ext>
                  </a:extLst>
                </a:gridCol>
                <a:gridCol w="825500">
                  <a:extLst>
                    <a:ext uri="{9D8B030D-6E8A-4147-A177-3AD203B41FA5}">
                      <a16:colId xmlns:a16="http://schemas.microsoft.com/office/drawing/2014/main" val="954247102"/>
                    </a:ext>
                  </a:extLst>
                </a:gridCol>
                <a:gridCol w="609600">
                  <a:extLst>
                    <a:ext uri="{9D8B030D-6E8A-4147-A177-3AD203B41FA5}">
                      <a16:colId xmlns:a16="http://schemas.microsoft.com/office/drawing/2014/main" val="465751917"/>
                    </a:ext>
                  </a:extLst>
                </a:gridCol>
              </a:tblGrid>
              <a:tr h="419100">
                <a:tc>
                  <a:txBody>
                    <a:bodyPr/>
                    <a:lstStyle/>
                    <a:p>
                      <a:pPr algn="l" rtl="0" fontAlgn="ctr"/>
                      <a:r>
                        <a:rPr lang="en-US" sz="1200" u="none" strike="noStrike">
                          <a:effectLst/>
                        </a:rPr>
                        <a:t>Cluster No.</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Glucose</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dirty="0" err="1">
                          <a:effectLst/>
                        </a:rPr>
                        <a:t>BloodPressure</a:t>
                      </a:r>
                      <a:endParaRPr lang="en-US" sz="1200" b="1" i="0" u="none" strike="noStrike" dirty="0">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Insulin</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BMI</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Age</a:t>
                      </a:r>
                      <a:endParaRPr lang="en-US" sz="1200" b="1" i="0" u="none" strike="noStrike">
                        <a:solidFill>
                          <a:srgbClr val="FFFFFF"/>
                        </a:solidFill>
                        <a:effectLst/>
                        <a:latin typeface="Franklin Gothic Book" panose="020B0503020102020204" pitchFamily="34" charset="0"/>
                      </a:endParaRPr>
                    </a:p>
                  </a:txBody>
                  <a:tcPr marL="7620" marR="7620" marT="7620" marB="0" anchor="ctr"/>
                </a:tc>
                <a:extLst>
                  <a:ext uri="{0D108BD9-81ED-4DB2-BD59-A6C34878D82A}">
                    <a16:rowId xmlns:a16="http://schemas.microsoft.com/office/drawing/2014/main" val="2153869982"/>
                  </a:ext>
                </a:extLst>
              </a:tr>
              <a:tr h="220980">
                <a:tc>
                  <a:txBody>
                    <a:bodyPr/>
                    <a:lstStyle/>
                    <a:p>
                      <a:pPr algn="l" rtl="0" fontAlgn="ctr"/>
                      <a:r>
                        <a:rPr lang="en-US" sz="1200" u="none" strike="noStrike">
                          <a:effectLst/>
                        </a:rPr>
                        <a:t>Cluster 1</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78 - 199</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30 - 114</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dirty="0" smtClean="0">
                          <a:effectLst/>
                        </a:rPr>
                        <a:t> </a:t>
                      </a:r>
                      <a:r>
                        <a:rPr lang="en-US" sz="1200" kern="1200" dirty="0" smtClean="0">
                          <a:solidFill>
                            <a:srgbClr val="0070C0"/>
                          </a:solidFill>
                          <a:effectLst/>
                          <a:latin typeface="+mn-lt"/>
                          <a:ea typeface="+mn-ea"/>
                          <a:cs typeface="+mn-cs"/>
                        </a:rPr>
                        <a:t>0 </a:t>
                      </a:r>
                      <a:r>
                        <a:rPr lang="en-US" sz="1200" u="none" strike="noStrike" dirty="0">
                          <a:effectLst/>
                        </a:rPr>
                        <a:t>- </a:t>
                      </a:r>
                      <a:r>
                        <a:rPr lang="en-US" sz="1200" kern="1200" dirty="0">
                          <a:solidFill>
                            <a:srgbClr val="0070C0"/>
                          </a:solidFill>
                          <a:effectLst/>
                          <a:latin typeface="+mn-lt"/>
                          <a:ea typeface="+mn-ea"/>
                          <a:cs typeface="+mn-cs"/>
                        </a:rPr>
                        <a:t>392</a:t>
                      </a:r>
                    </a:p>
                  </a:txBody>
                  <a:tcPr marL="7620" marR="7620" marT="7620" marB="0" anchor="ctr"/>
                </a:tc>
                <a:tc>
                  <a:txBody>
                    <a:bodyPr/>
                    <a:lstStyle/>
                    <a:p>
                      <a:pPr algn="l" rtl="0" fontAlgn="ctr"/>
                      <a:r>
                        <a:rPr lang="en-US" sz="1200" u="none" strike="noStrike">
                          <a:effectLst/>
                        </a:rPr>
                        <a:t>22.9 - 67.1</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21 - 70</a:t>
                      </a:r>
                      <a:endParaRPr lang="en-US" sz="1200" b="0" i="0" u="none" strike="noStrike">
                        <a:solidFill>
                          <a:srgbClr val="000000"/>
                        </a:solidFill>
                        <a:effectLst/>
                        <a:latin typeface="Franklin Gothic Book" panose="020B0503020102020204" pitchFamily="34" charset="0"/>
                      </a:endParaRPr>
                    </a:p>
                  </a:txBody>
                  <a:tcPr marL="7620" marR="7620" marT="7620" marB="0" anchor="ctr"/>
                </a:tc>
                <a:extLst>
                  <a:ext uri="{0D108BD9-81ED-4DB2-BD59-A6C34878D82A}">
                    <a16:rowId xmlns:a16="http://schemas.microsoft.com/office/drawing/2014/main" val="3104726674"/>
                  </a:ext>
                </a:extLst>
              </a:tr>
              <a:tr h="213360">
                <a:tc>
                  <a:txBody>
                    <a:bodyPr/>
                    <a:lstStyle/>
                    <a:p>
                      <a:pPr algn="l" rtl="0" fontAlgn="ctr"/>
                      <a:r>
                        <a:rPr lang="en-US" sz="1200" u="none" strike="noStrike">
                          <a:effectLst/>
                        </a:rPr>
                        <a:t>Cluster 2</a:t>
                      </a:r>
                      <a:endParaRPr lang="en-US" sz="1200" b="1" i="0" u="none" strike="noStrike">
                        <a:solidFill>
                          <a:srgbClr val="FFFFFF"/>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142 - 197</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a:effectLst/>
                        </a:rPr>
                        <a:t>52 - 90</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kern="1200" dirty="0">
                          <a:solidFill>
                            <a:srgbClr val="0070C0"/>
                          </a:solidFill>
                          <a:effectLst/>
                          <a:latin typeface="+mn-lt"/>
                          <a:ea typeface="+mn-ea"/>
                          <a:cs typeface="+mn-cs"/>
                        </a:rPr>
                        <a:t>465</a:t>
                      </a:r>
                      <a:r>
                        <a:rPr lang="en-US" sz="1200" u="none" strike="noStrike" dirty="0">
                          <a:effectLst/>
                        </a:rPr>
                        <a:t> - </a:t>
                      </a:r>
                      <a:r>
                        <a:rPr lang="en-US" sz="1200" kern="1200" dirty="0">
                          <a:solidFill>
                            <a:srgbClr val="0070C0"/>
                          </a:solidFill>
                          <a:effectLst/>
                          <a:latin typeface="+mn-lt"/>
                          <a:ea typeface="+mn-ea"/>
                          <a:cs typeface="+mn-cs"/>
                        </a:rPr>
                        <a:t>579</a:t>
                      </a:r>
                    </a:p>
                  </a:txBody>
                  <a:tcPr marL="7620" marR="7620" marT="7620" marB="0" anchor="ctr"/>
                </a:tc>
                <a:tc>
                  <a:txBody>
                    <a:bodyPr/>
                    <a:lstStyle/>
                    <a:p>
                      <a:pPr algn="l" rtl="0" fontAlgn="ctr"/>
                      <a:r>
                        <a:rPr lang="en-US" sz="1200" u="none" strike="noStrike">
                          <a:effectLst/>
                        </a:rPr>
                        <a:t>30.1 - 43.3</a:t>
                      </a:r>
                      <a:endParaRPr lang="en-US" sz="1200" b="0" i="0" u="none" strike="noStrike">
                        <a:solidFill>
                          <a:srgbClr val="000000"/>
                        </a:solidFill>
                        <a:effectLst/>
                        <a:latin typeface="Franklin Gothic Book" panose="020B0503020102020204" pitchFamily="34" charset="0"/>
                      </a:endParaRPr>
                    </a:p>
                  </a:txBody>
                  <a:tcPr marL="7620" marR="7620" marT="7620" marB="0" anchor="ctr"/>
                </a:tc>
                <a:tc>
                  <a:txBody>
                    <a:bodyPr/>
                    <a:lstStyle/>
                    <a:p>
                      <a:pPr algn="l" rtl="0" fontAlgn="ctr"/>
                      <a:r>
                        <a:rPr lang="en-US" sz="1200" u="none" strike="noStrike" dirty="0">
                          <a:effectLst/>
                        </a:rPr>
                        <a:t>21 - 60</a:t>
                      </a:r>
                      <a:endParaRPr lang="en-US" sz="1200" b="0" i="0" u="none" strike="noStrike" dirty="0">
                        <a:solidFill>
                          <a:srgbClr val="000000"/>
                        </a:solidFill>
                        <a:effectLst/>
                        <a:latin typeface="Franklin Gothic Book" panose="020B0503020102020204" pitchFamily="34" charset="0"/>
                      </a:endParaRPr>
                    </a:p>
                  </a:txBody>
                  <a:tcPr marL="7620" marR="7620" marT="7620" marB="0" anchor="ctr"/>
                </a:tc>
                <a:extLst>
                  <a:ext uri="{0D108BD9-81ED-4DB2-BD59-A6C34878D82A}">
                    <a16:rowId xmlns:a16="http://schemas.microsoft.com/office/drawing/2014/main" val="2811778985"/>
                  </a:ext>
                </a:extLst>
              </a:tr>
            </a:tbl>
          </a:graphicData>
        </a:graphic>
      </p:graphicFrame>
    </p:spTree>
    <p:extLst>
      <p:ext uri="{BB962C8B-B14F-4D97-AF65-F5344CB8AC3E}">
        <p14:creationId xmlns:p14="http://schemas.microsoft.com/office/powerpoint/2010/main" val="2389237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9A8-3B27-46C8-86BC-C8EE88CDF870}"/>
              </a:ext>
            </a:extLst>
          </p:cNvPr>
          <p:cNvSpPr>
            <a:spLocks noGrp="1"/>
          </p:cNvSpPr>
          <p:nvPr>
            <p:ph type="title"/>
          </p:nvPr>
        </p:nvSpPr>
        <p:spPr/>
        <p:txBody>
          <a:bodyPr/>
          <a:lstStyle/>
          <a:p>
            <a:r>
              <a:rPr lang="en-IN" dirty="0"/>
              <a:t>Search Risk Groups</a:t>
            </a:r>
            <a:br>
              <a:rPr lang="en-IN" dirty="0"/>
            </a:br>
            <a:r>
              <a:rPr lang="en-IN" sz="2400" dirty="0"/>
              <a:t>K-means clustering &amp; Silhouette analysis </a:t>
            </a:r>
          </a:p>
        </p:txBody>
      </p:sp>
      <p:sp>
        <p:nvSpPr>
          <p:cNvPr id="3" name="Content Placeholder 2">
            <a:extLst>
              <a:ext uri="{FF2B5EF4-FFF2-40B4-BE49-F238E27FC236}">
                <a16:creationId xmlns:a16="http://schemas.microsoft.com/office/drawing/2014/main" id="{51BAE5EF-CC1C-4914-832B-C2D1FCF9A503}"/>
              </a:ext>
            </a:extLst>
          </p:cNvPr>
          <p:cNvSpPr>
            <a:spLocks noGrp="1"/>
          </p:cNvSpPr>
          <p:nvPr>
            <p:ph idx="1"/>
          </p:nvPr>
        </p:nvSpPr>
        <p:spPr/>
        <p:txBody>
          <a:bodyPr/>
          <a:lstStyle/>
          <a:p>
            <a:pPr lvl="1"/>
            <a:r>
              <a:rPr lang="en-IN" sz="1600" dirty="0"/>
              <a:t>Elbow analysis confirmed K = 3 lies in optimal section.</a:t>
            </a:r>
          </a:p>
          <a:p>
            <a:pPr lvl="1"/>
            <a:r>
              <a:rPr lang="en-IN" sz="1600" dirty="0"/>
              <a:t>Silhouette analysis iterations were carried for K [2-6] to find the </a:t>
            </a:r>
            <a:br>
              <a:rPr lang="en-IN" sz="1600" dirty="0"/>
            </a:br>
            <a:r>
              <a:rPr lang="en-IN" sz="1600" dirty="0"/>
              <a:t>attributes which resulted in good clustering in K-means.</a:t>
            </a:r>
          </a:p>
          <a:p>
            <a:pPr lvl="1"/>
            <a:r>
              <a:rPr lang="en-IN" sz="1600" dirty="0"/>
              <a:t>Attributes [Insulin, BMI, Age] were found promising at value 0.7 </a:t>
            </a:r>
            <a:br>
              <a:rPr lang="en-IN" sz="1600" dirty="0"/>
            </a:br>
            <a:r>
              <a:rPr lang="en-IN" sz="1600" dirty="0"/>
              <a:t>for Average Silhouette Width (ASW).</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104A305F-50DE-440A-B627-60B3F1A61E81}"/>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D3F77B0-099F-4563-AFAF-1E022D47F219}"/>
              </a:ext>
            </a:extLst>
          </p:cNvPr>
          <p:cNvSpPr>
            <a:spLocks noGrp="1"/>
          </p:cNvSpPr>
          <p:nvPr>
            <p:ph type="sldNum" sz="quarter" idx="12"/>
          </p:nvPr>
        </p:nvSpPr>
        <p:spPr/>
        <p:txBody>
          <a:bodyPr/>
          <a:lstStyle/>
          <a:p>
            <a:r>
              <a:rPr lang="en-US" dirty="0"/>
              <a:t>6</a:t>
            </a:r>
          </a:p>
        </p:txBody>
      </p:sp>
      <p:pic>
        <p:nvPicPr>
          <p:cNvPr id="8" name="Picture 7">
            <a:extLst>
              <a:ext uri="{FF2B5EF4-FFF2-40B4-BE49-F238E27FC236}">
                <a16:creationId xmlns:a16="http://schemas.microsoft.com/office/drawing/2014/main" id="{E18D369B-DFF0-4F7C-B1A7-B05BD5E50B17}"/>
              </a:ext>
            </a:extLst>
          </p:cNvPr>
          <p:cNvPicPr/>
          <p:nvPr/>
        </p:nvPicPr>
        <p:blipFill>
          <a:blip r:embed="rId3"/>
          <a:stretch>
            <a:fillRect/>
          </a:stretch>
        </p:blipFill>
        <p:spPr>
          <a:xfrm>
            <a:off x="8048735" y="1910683"/>
            <a:ext cx="3106945" cy="1930053"/>
          </a:xfrm>
          <a:prstGeom prst="rect">
            <a:avLst/>
          </a:prstGeom>
        </p:spPr>
      </p:pic>
      <p:pic>
        <p:nvPicPr>
          <p:cNvPr id="9" name="Picture 8">
            <a:extLst>
              <a:ext uri="{FF2B5EF4-FFF2-40B4-BE49-F238E27FC236}">
                <a16:creationId xmlns:a16="http://schemas.microsoft.com/office/drawing/2014/main" id="{E9EA1DEB-C319-41CE-858E-0F5B242224D8}"/>
              </a:ext>
            </a:extLst>
          </p:cNvPr>
          <p:cNvPicPr/>
          <p:nvPr/>
        </p:nvPicPr>
        <p:blipFill>
          <a:blip r:embed="rId4"/>
          <a:stretch>
            <a:fillRect/>
          </a:stretch>
        </p:blipFill>
        <p:spPr>
          <a:xfrm>
            <a:off x="1304013" y="3855374"/>
            <a:ext cx="3472714" cy="1928852"/>
          </a:xfrm>
          <a:prstGeom prst="rect">
            <a:avLst/>
          </a:prstGeom>
        </p:spPr>
      </p:pic>
      <p:pic>
        <p:nvPicPr>
          <p:cNvPr id="10" name="Picture 9">
            <a:extLst>
              <a:ext uri="{FF2B5EF4-FFF2-40B4-BE49-F238E27FC236}">
                <a16:creationId xmlns:a16="http://schemas.microsoft.com/office/drawing/2014/main" id="{FE3800E1-6E45-406C-9644-5AC5941F498D}"/>
              </a:ext>
            </a:extLst>
          </p:cNvPr>
          <p:cNvPicPr/>
          <p:nvPr/>
        </p:nvPicPr>
        <p:blipFill>
          <a:blip r:embed="rId5"/>
          <a:stretch>
            <a:fillRect/>
          </a:stretch>
        </p:blipFill>
        <p:spPr>
          <a:xfrm>
            <a:off x="8617209" y="3854173"/>
            <a:ext cx="2766378" cy="1930053"/>
          </a:xfrm>
          <a:prstGeom prst="rect">
            <a:avLst/>
          </a:prstGeom>
        </p:spPr>
      </p:pic>
      <p:pic>
        <p:nvPicPr>
          <p:cNvPr id="11" name="Picture 10">
            <a:extLst>
              <a:ext uri="{FF2B5EF4-FFF2-40B4-BE49-F238E27FC236}">
                <a16:creationId xmlns:a16="http://schemas.microsoft.com/office/drawing/2014/main" id="{ACFC81AA-5685-49A2-A408-269DFDC4D5C8}"/>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5691446" y="3776870"/>
            <a:ext cx="2925763" cy="2092223"/>
          </a:xfrm>
          <a:prstGeom prst="rect">
            <a:avLst/>
          </a:prstGeom>
          <a:noFill/>
          <a:ln>
            <a:noFill/>
          </a:ln>
        </p:spPr>
      </p:pic>
    </p:spTree>
    <p:extLst>
      <p:ext uri="{BB962C8B-B14F-4D97-AF65-F5344CB8AC3E}">
        <p14:creationId xmlns:p14="http://schemas.microsoft.com/office/powerpoint/2010/main" val="3056788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202B-983C-4525-973F-D0EC38DE990A}"/>
              </a:ext>
            </a:extLst>
          </p:cNvPr>
          <p:cNvSpPr>
            <a:spLocks noGrp="1"/>
          </p:cNvSpPr>
          <p:nvPr>
            <p:ph type="title"/>
          </p:nvPr>
        </p:nvSpPr>
        <p:spPr/>
        <p:txBody>
          <a:bodyPr>
            <a:normAutofit/>
          </a:bodyPr>
          <a:lstStyle/>
          <a:p>
            <a:r>
              <a:rPr lang="en-IN" dirty="0"/>
              <a:t>Search Risk Groups</a:t>
            </a:r>
            <a:br>
              <a:rPr lang="en-IN" dirty="0"/>
            </a:br>
            <a:r>
              <a:rPr lang="en-IN" sz="2400" dirty="0"/>
              <a:t>Range formation</a:t>
            </a:r>
          </a:p>
        </p:txBody>
      </p:sp>
      <p:sp>
        <p:nvSpPr>
          <p:cNvPr id="3" name="Content Placeholder 2">
            <a:extLst>
              <a:ext uri="{FF2B5EF4-FFF2-40B4-BE49-F238E27FC236}">
                <a16:creationId xmlns:a16="http://schemas.microsoft.com/office/drawing/2014/main" id="{83DB1291-AA71-47FE-AFA3-1CDAC9DECD5A}"/>
              </a:ext>
            </a:extLst>
          </p:cNvPr>
          <p:cNvSpPr>
            <a:spLocks noGrp="1"/>
          </p:cNvSpPr>
          <p:nvPr>
            <p:ph idx="1"/>
          </p:nvPr>
        </p:nvSpPr>
        <p:spPr/>
        <p:txBody>
          <a:bodyPr/>
          <a:lstStyle/>
          <a:p>
            <a:r>
              <a:rPr lang="en-IN" dirty="0"/>
              <a:t>The Insulin based range formation was visible. </a:t>
            </a:r>
          </a:p>
          <a:p>
            <a:pPr lvl="1"/>
            <a:r>
              <a:rPr lang="en-IN" dirty="0"/>
              <a:t>Cluster 3 has a low range [0-9].</a:t>
            </a:r>
          </a:p>
          <a:p>
            <a:pPr lvl="1"/>
            <a:r>
              <a:rPr lang="en-IN" dirty="0"/>
              <a:t>Cluster 1 has the moderate range [96 - 328].</a:t>
            </a:r>
          </a:p>
          <a:p>
            <a:pPr lvl="1"/>
            <a:r>
              <a:rPr lang="en-IN" dirty="0"/>
              <a:t>Cluster 2 has the high range [360 - 846]. </a:t>
            </a:r>
          </a:p>
          <a:p>
            <a:pPr lvl="1"/>
            <a:endParaRPr lang="en-IN" dirty="0"/>
          </a:p>
          <a:p>
            <a:pPr marL="201168" lvl="1" indent="0">
              <a:buNone/>
            </a:pPr>
            <a:r>
              <a:rPr lang="en-IN" dirty="0"/>
              <a:t>The result was not promising so attribute selection with Random Forest method was performed and clustering was redone. </a:t>
            </a:r>
          </a:p>
        </p:txBody>
      </p:sp>
      <p:sp>
        <p:nvSpPr>
          <p:cNvPr id="4" name="Footer Placeholder 3">
            <a:extLst>
              <a:ext uri="{FF2B5EF4-FFF2-40B4-BE49-F238E27FC236}">
                <a16:creationId xmlns:a16="http://schemas.microsoft.com/office/drawing/2014/main" id="{C7AFCA6A-8E3A-4C20-B5D8-CFBCB96FDC13}"/>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33BA235D-61D5-4534-A08E-70D68BE67CE0}"/>
              </a:ext>
            </a:extLst>
          </p:cNvPr>
          <p:cNvSpPr>
            <a:spLocks noGrp="1"/>
          </p:cNvSpPr>
          <p:nvPr>
            <p:ph type="sldNum" sz="quarter" idx="12"/>
          </p:nvPr>
        </p:nvSpPr>
        <p:spPr/>
        <p:txBody>
          <a:bodyPr/>
          <a:lstStyle/>
          <a:p>
            <a:fld id="{3A98EE3D-8CD1-4C3F-BD1C-C98C9596463C}" type="slidenum">
              <a:rPr lang="en-US" smtClean="0"/>
              <a:t>16</a:t>
            </a:fld>
            <a:endParaRPr lang="en-US" dirty="0"/>
          </a:p>
        </p:txBody>
      </p:sp>
      <p:graphicFrame>
        <p:nvGraphicFramePr>
          <p:cNvPr id="7" name="Table 6">
            <a:extLst>
              <a:ext uri="{FF2B5EF4-FFF2-40B4-BE49-F238E27FC236}">
                <a16:creationId xmlns:a16="http://schemas.microsoft.com/office/drawing/2014/main" id="{06B5F035-1E65-4BE0-9AF3-8E1CC2509B83}"/>
              </a:ext>
            </a:extLst>
          </p:cNvPr>
          <p:cNvGraphicFramePr>
            <a:graphicFrameLocks noGrp="1"/>
          </p:cNvGraphicFramePr>
          <p:nvPr>
            <p:extLst>
              <p:ext uri="{D42A27DB-BD31-4B8C-83A1-F6EECF244321}">
                <p14:modId xmlns:p14="http://schemas.microsoft.com/office/powerpoint/2010/main" val="4006252650"/>
              </p:ext>
            </p:extLst>
          </p:nvPr>
        </p:nvGraphicFramePr>
        <p:xfrm>
          <a:off x="5796193" y="4629572"/>
          <a:ext cx="5587394" cy="1463040"/>
        </p:xfrm>
        <a:graphic>
          <a:graphicData uri="http://schemas.openxmlformats.org/drawingml/2006/table">
            <a:tbl>
              <a:tblPr firstRow="1" firstCol="1" bandRow="1">
                <a:tableStyleId>{5C22544A-7EE6-4342-B048-85BDC9FD1C3A}</a:tableStyleId>
              </a:tblPr>
              <a:tblGrid>
                <a:gridCol w="849762">
                  <a:extLst>
                    <a:ext uri="{9D8B030D-6E8A-4147-A177-3AD203B41FA5}">
                      <a16:colId xmlns:a16="http://schemas.microsoft.com/office/drawing/2014/main" val="1313320758"/>
                    </a:ext>
                  </a:extLst>
                </a:gridCol>
                <a:gridCol w="974059">
                  <a:extLst>
                    <a:ext uri="{9D8B030D-6E8A-4147-A177-3AD203B41FA5}">
                      <a16:colId xmlns:a16="http://schemas.microsoft.com/office/drawing/2014/main" val="770337168"/>
                    </a:ext>
                  </a:extLst>
                </a:gridCol>
                <a:gridCol w="1123739">
                  <a:extLst>
                    <a:ext uri="{9D8B030D-6E8A-4147-A177-3AD203B41FA5}">
                      <a16:colId xmlns:a16="http://schemas.microsoft.com/office/drawing/2014/main" val="1734050807"/>
                    </a:ext>
                  </a:extLst>
                </a:gridCol>
                <a:gridCol w="814220">
                  <a:extLst>
                    <a:ext uri="{9D8B030D-6E8A-4147-A177-3AD203B41FA5}">
                      <a16:colId xmlns:a16="http://schemas.microsoft.com/office/drawing/2014/main" val="1876112509"/>
                    </a:ext>
                  </a:extLst>
                </a:gridCol>
                <a:gridCol w="917289">
                  <a:extLst>
                    <a:ext uri="{9D8B030D-6E8A-4147-A177-3AD203B41FA5}">
                      <a16:colId xmlns:a16="http://schemas.microsoft.com/office/drawing/2014/main" val="207017078"/>
                    </a:ext>
                  </a:extLst>
                </a:gridCol>
                <a:gridCol w="908325">
                  <a:extLst>
                    <a:ext uri="{9D8B030D-6E8A-4147-A177-3AD203B41FA5}">
                      <a16:colId xmlns:a16="http://schemas.microsoft.com/office/drawing/2014/main" val="123572951"/>
                    </a:ext>
                  </a:extLst>
                </a:gridCol>
              </a:tblGrid>
              <a:tr h="0">
                <a:tc>
                  <a:txBody>
                    <a:bodyPr/>
                    <a:lstStyle/>
                    <a:p>
                      <a:pPr>
                        <a:lnSpc>
                          <a:spcPct val="200000"/>
                        </a:lnSpc>
                        <a:spcAft>
                          <a:spcPts val="0"/>
                        </a:spcAft>
                      </a:pPr>
                      <a:r>
                        <a:rPr lang="en-IN" sz="1200" dirty="0">
                          <a:effectLst/>
                        </a:rPr>
                        <a:t>Cluster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Glucose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BloodPressure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Insulin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BMI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Age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556717"/>
                  </a:ext>
                </a:extLst>
              </a:tr>
              <a:tr h="0">
                <a:tc>
                  <a:txBody>
                    <a:bodyPr/>
                    <a:lstStyle/>
                    <a:p>
                      <a:pPr>
                        <a:lnSpc>
                          <a:spcPct val="200000"/>
                        </a:lnSpc>
                        <a:spcAft>
                          <a:spcPts val="0"/>
                        </a:spcAft>
                      </a:pPr>
                      <a:r>
                        <a:rPr lang="en-IN" sz="1200">
                          <a:effectLst/>
                        </a:rPr>
                        <a:t>Cluster 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88 - 198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30 - 110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96 - 328</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23.4 - 67.1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8336572"/>
                  </a:ext>
                </a:extLst>
              </a:tr>
              <a:tr h="0">
                <a:tc>
                  <a:txBody>
                    <a:bodyPr/>
                    <a:lstStyle/>
                    <a:p>
                      <a:pPr>
                        <a:lnSpc>
                          <a:spcPct val="200000"/>
                        </a:lnSpc>
                        <a:spcAft>
                          <a:spcPts val="0"/>
                        </a:spcAft>
                      </a:pPr>
                      <a:r>
                        <a:rPr lang="en-IN" sz="1200">
                          <a:effectLst/>
                        </a:rPr>
                        <a:t>Cluster 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124 - 197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50 - 90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360 - 846</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28 - 46.2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21 - 60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665827"/>
                  </a:ext>
                </a:extLst>
              </a:tr>
              <a:tr h="0">
                <a:tc>
                  <a:txBody>
                    <a:bodyPr/>
                    <a:lstStyle/>
                    <a:p>
                      <a:pPr>
                        <a:lnSpc>
                          <a:spcPct val="200000"/>
                        </a:lnSpc>
                        <a:spcAft>
                          <a:spcPts val="0"/>
                        </a:spcAft>
                      </a:pPr>
                      <a:r>
                        <a:rPr lang="en-IN" sz="1200">
                          <a:effectLst/>
                        </a:rPr>
                        <a:t>Cluster 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78 - 199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50 - 114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0 - 91</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22.9 - 59.4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21 - 70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143739"/>
                  </a:ext>
                </a:extLst>
              </a:tr>
            </a:tbl>
          </a:graphicData>
        </a:graphic>
      </p:graphicFrame>
    </p:spTree>
    <p:extLst>
      <p:ext uri="{BB962C8B-B14F-4D97-AF65-F5344CB8AC3E}">
        <p14:creationId xmlns:p14="http://schemas.microsoft.com/office/powerpoint/2010/main" val="3065480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202B-983C-4525-973F-D0EC38DE990A}"/>
              </a:ext>
            </a:extLst>
          </p:cNvPr>
          <p:cNvSpPr>
            <a:spLocks noGrp="1"/>
          </p:cNvSpPr>
          <p:nvPr>
            <p:ph type="title"/>
          </p:nvPr>
        </p:nvSpPr>
        <p:spPr/>
        <p:txBody>
          <a:bodyPr>
            <a:normAutofit/>
          </a:bodyPr>
          <a:lstStyle/>
          <a:p>
            <a:r>
              <a:rPr lang="en-IN" dirty="0"/>
              <a:t>Search Risk Groups</a:t>
            </a:r>
            <a:br>
              <a:rPr lang="en-IN" dirty="0"/>
            </a:br>
            <a:r>
              <a:rPr lang="en-IN" sz="2400" dirty="0"/>
              <a:t>Random Forest and Attribute Selection</a:t>
            </a:r>
          </a:p>
        </p:txBody>
      </p:sp>
      <p:sp>
        <p:nvSpPr>
          <p:cNvPr id="3" name="Content Placeholder 2">
            <a:extLst>
              <a:ext uri="{FF2B5EF4-FFF2-40B4-BE49-F238E27FC236}">
                <a16:creationId xmlns:a16="http://schemas.microsoft.com/office/drawing/2014/main" id="{83DB1291-AA71-47FE-AFA3-1CDAC9DECD5A}"/>
              </a:ext>
            </a:extLst>
          </p:cNvPr>
          <p:cNvSpPr>
            <a:spLocks noGrp="1"/>
          </p:cNvSpPr>
          <p:nvPr>
            <p:ph idx="1"/>
          </p:nvPr>
        </p:nvSpPr>
        <p:spPr/>
        <p:txBody>
          <a:bodyPr>
            <a:normAutofit/>
          </a:bodyPr>
          <a:lstStyle/>
          <a:p>
            <a:pPr lvl="1"/>
            <a:r>
              <a:rPr lang="en-IN" sz="1600" dirty="0"/>
              <a:t>Random Forest indicated the optimal attribute combination </a:t>
            </a:r>
            <a:br>
              <a:rPr lang="en-IN" sz="1600" dirty="0"/>
            </a:br>
            <a:r>
              <a:rPr lang="en-IN" sz="1600" dirty="0"/>
              <a:t>was [Glucose, BMI, Age]. If range formation is not observed </a:t>
            </a:r>
            <a:br>
              <a:rPr lang="en-IN" sz="1600" dirty="0"/>
            </a:br>
            <a:r>
              <a:rPr lang="en-IN" sz="1600" dirty="0"/>
              <a:t>then DPF attribute can be added.</a:t>
            </a:r>
          </a:p>
          <a:p>
            <a:pPr lvl="1"/>
            <a:r>
              <a:rPr lang="en-IN" sz="1600" dirty="0"/>
              <a:t>Positive results were seen using the [Glucose, BMI, Age] </a:t>
            </a:r>
            <a:br>
              <a:rPr lang="en-IN" sz="1600" dirty="0"/>
            </a:br>
            <a:r>
              <a:rPr lang="en-IN" sz="1600" dirty="0"/>
              <a:t>after clustering.</a:t>
            </a:r>
          </a:p>
          <a:p>
            <a:pPr lvl="1"/>
            <a:r>
              <a:rPr lang="en-IN" sz="1600" dirty="0"/>
              <a:t>ASW = 0.37 was observed and was comparatively low but still in the </a:t>
            </a:r>
            <a:br>
              <a:rPr lang="en-IN" sz="1600" dirty="0"/>
            </a:br>
            <a:r>
              <a:rPr lang="en-IN" sz="1600" dirty="0"/>
              <a:t>valid range (positive</a:t>
            </a:r>
            <a:r>
              <a:rPr lang="en-IN" sz="1600" dirty="0" smtClean="0"/>
              <a:t>).</a:t>
            </a:r>
          </a:p>
          <a:p>
            <a:pPr lvl="1"/>
            <a:r>
              <a:rPr lang="en-IN" sz="1600" dirty="0" smtClean="0"/>
              <a:t>Conclusion: Unsupervised learning can detect risk based groups</a:t>
            </a:r>
            <a:endParaRPr lang="en-IN" sz="1600" dirty="0"/>
          </a:p>
          <a:p>
            <a:endParaRPr lang="en-IN" dirty="0"/>
          </a:p>
          <a:p>
            <a:r>
              <a:rPr lang="en-IN" dirty="0"/>
              <a:t> </a:t>
            </a:r>
          </a:p>
        </p:txBody>
      </p:sp>
      <p:sp>
        <p:nvSpPr>
          <p:cNvPr id="4" name="Footer Placeholder 3">
            <a:extLst>
              <a:ext uri="{FF2B5EF4-FFF2-40B4-BE49-F238E27FC236}">
                <a16:creationId xmlns:a16="http://schemas.microsoft.com/office/drawing/2014/main" id="{C7AFCA6A-8E3A-4C20-B5D8-CFBCB96FDC13}"/>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33BA235D-61D5-4534-A08E-70D68BE67CE0}"/>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8" name="Picture 7">
            <a:extLst>
              <a:ext uri="{FF2B5EF4-FFF2-40B4-BE49-F238E27FC236}">
                <a16:creationId xmlns:a16="http://schemas.microsoft.com/office/drawing/2014/main" id="{5BEE9717-67A5-4ECA-A490-E88C7000EC03}"/>
              </a:ext>
            </a:extLst>
          </p:cNvPr>
          <p:cNvPicPr/>
          <p:nvPr/>
        </p:nvPicPr>
        <p:blipFill>
          <a:blip r:embed="rId3"/>
          <a:stretch>
            <a:fillRect/>
          </a:stretch>
        </p:blipFill>
        <p:spPr>
          <a:xfrm>
            <a:off x="7459494" y="1925945"/>
            <a:ext cx="3924093" cy="2062701"/>
          </a:xfrm>
          <a:prstGeom prst="rect">
            <a:avLst/>
          </a:prstGeom>
        </p:spPr>
      </p:pic>
      <p:pic>
        <p:nvPicPr>
          <p:cNvPr id="9" name="Picture 8">
            <a:extLst>
              <a:ext uri="{FF2B5EF4-FFF2-40B4-BE49-F238E27FC236}">
                <a16:creationId xmlns:a16="http://schemas.microsoft.com/office/drawing/2014/main" id="{BD95589F-BB20-48F2-BDE4-EB0991B31E88}"/>
              </a:ext>
            </a:extLst>
          </p:cNvPr>
          <p:cNvPicPr/>
          <p:nvPr/>
        </p:nvPicPr>
        <p:blipFill>
          <a:blip r:embed="rId4"/>
          <a:stretch>
            <a:fillRect/>
          </a:stretch>
        </p:blipFill>
        <p:spPr>
          <a:xfrm>
            <a:off x="7667760" y="3809792"/>
            <a:ext cx="3715827" cy="2121881"/>
          </a:xfrm>
          <a:prstGeom prst="rect">
            <a:avLst/>
          </a:prstGeom>
        </p:spPr>
      </p:pic>
      <p:graphicFrame>
        <p:nvGraphicFramePr>
          <p:cNvPr id="6" name="Table 5">
            <a:extLst>
              <a:ext uri="{FF2B5EF4-FFF2-40B4-BE49-F238E27FC236}">
                <a16:creationId xmlns:a16="http://schemas.microsoft.com/office/drawing/2014/main" id="{323F7426-56AD-4F38-B128-7CA77A7F8468}"/>
              </a:ext>
            </a:extLst>
          </p:cNvPr>
          <p:cNvGraphicFramePr>
            <a:graphicFrameLocks noGrp="1"/>
          </p:cNvGraphicFramePr>
          <p:nvPr>
            <p:extLst>
              <p:ext uri="{D42A27DB-BD31-4B8C-83A1-F6EECF244321}">
                <p14:modId xmlns:p14="http://schemas.microsoft.com/office/powerpoint/2010/main" val="20648933"/>
              </p:ext>
            </p:extLst>
          </p:nvPr>
        </p:nvGraphicFramePr>
        <p:xfrm>
          <a:off x="1097279" y="4329976"/>
          <a:ext cx="5937250" cy="1463040"/>
        </p:xfrm>
        <a:graphic>
          <a:graphicData uri="http://schemas.openxmlformats.org/drawingml/2006/table">
            <a:tbl>
              <a:tblPr firstRow="1" firstCol="1" bandRow="1">
                <a:tableStyleId>{5C22544A-7EE6-4342-B048-85BDC9FD1C3A}</a:tableStyleId>
              </a:tblPr>
              <a:tblGrid>
                <a:gridCol w="902970">
                  <a:extLst>
                    <a:ext uri="{9D8B030D-6E8A-4147-A177-3AD203B41FA5}">
                      <a16:colId xmlns:a16="http://schemas.microsoft.com/office/drawing/2014/main" val="3409758586"/>
                    </a:ext>
                  </a:extLst>
                </a:gridCol>
                <a:gridCol w="1035050">
                  <a:extLst>
                    <a:ext uri="{9D8B030D-6E8A-4147-A177-3AD203B41FA5}">
                      <a16:colId xmlns:a16="http://schemas.microsoft.com/office/drawing/2014/main" val="3824765814"/>
                    </a:ext>
                  </a:extLst>
                </a:gridCol>
                <a:gridCol w="1146216">
                  <a:extLst>
                    <a:ext uri="{9D8B030D-6E8A-4147-A177-3AD203B41FA5}">
                      <a16:colId xmlns:a16="http://schemas.microsoft.com/office/drawing/2014/main" val="199730066"/>
                    </a:ext>
                  </a:extLst>
                </a:gridCol>
                <a:gridCol w="913089">
                  <a:extLst>
                    <a:ext uri="{9D8B030D-6E8A-4147-A177-3AD203B41FA5}">
                      <a16:colId xmlns:a16="http://schemas.microsoft.com/office/drawing/2014/main" val="2848122319"/>
                    </a:ext>
                  </a:extLst>
                </a:gridCol>
                <a:gridCol w="974725">
                  <a:extLst>
                    <a:ext uri="{9D8B030D-6E8A-4147-A177-3AD203B41FA5}">
                      <a16:colId xmlns:a16="http://schemas.microsoft.com/office/drawing/2014/main" val="2073131038"/>
                    </a:ext>
                  </a:extLst>
                </a:gridCol>
                <a:gridCol w="965200">
                  <a:extLst>
                    <a:ext uri="{9D8B030D-6E8A-4147-A177-3AD203B41FA5}">
                      <a16:colId xmlns:a16="http://schemas.microsoft.com/office/drawing/2014/main" val="3882086366"/>
                    </a:ext>
                  </a:extLst>
                </a:gridCol>
              </a:tblGrid>
              <a:tr h="0">
                <a:tc>
                  <a:txBody>
                    <a:bodyPr/>
                    <a:lstStyle/>
                    <a:p>
                      <a:pPr>
                        <a:lnSpc>
                          <a:spcPct val="200000"/>
                        </a:lnSpc>
                        <a:spcAft>
                          <a:spcPts val="0"/>
                        </a:spcAft>
                      </a:pPr>
                      <a:r>
                        <a:rPr lang="en-IN" sz="1200">
                          <a:effectLst/>
                        </a:rPr>
                        <a:t>Cluster No.</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Glucose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BloodPressure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Insulin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BMI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Age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059109"/>
                  </a:ext>
                </a:extLst>
              </a:tr>
              <a:tr h="0">
                <a:tc>
                  <a:txBody>
                    <a:bodyPr/>
                    <a:lstStyle/>
                    <a:p>
                      <a:pPr>
                        <a:lnSpc>
                          <a:spcPct val="200000"/>
                        </a:lnSpc>
                        <a:spcAft>
                          <a:spcPts val="0"/>
                        </a:spcAft>
                      </a:pPr>
                      <a:r>
                        <a:rPr lang="en-IN" sz="1200">
                          <a:effectLst/>
                        </a:rPr>
                        <a:t>Cluster 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78 - 125</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30 - 100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0 - 258</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22.9 - 55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62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2436250"/>
                  </a:ext>
                </a:extLst>
              </a:tr>
              <a:tr h="0">
                <a:tc>
                  <a:txBody>
                    <a:bodyPr/>
                    <a:lstStyle/>
                    <a:p>
                      <a:pPr>
                        <a:lnSpc>
                          <a:spcPct val="200000"/>
                        </a:lnSpc>
                        <a:spcAft>
                          <a:spcPts val="0"/>
                        </a:spcAft>
                      </a:pPr>
                      <a:r>
                        <a:rPr lang="en-IN" sz="1200">
                          <a:effectLst/>
                        </a:rPr>
                        <a:t>Cluster 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160 - 199</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50 - 110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0 - 846</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23.3 - 59.4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21 – 66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8416288"/>
                  </a:ext>
                </a:extLst>
              </a:tr>
              <a:tr h="0">
                <a:tc>
                  <a:txBody>
                    <a:bodyPr/>
                    <a:lstStyle/>
                    <a:p>
                      <a:pPr>
                        <a:lnSpc>
                          <a:spcPct val="200000"/>
                        </a:lnSpc>
                        <a:spcAft>
                          <a:spcPts val="0"/>
                        </a:spcAft>
                      </a:pPr>
                      <a:r>
                        <a:rPr lang="en-IN" sz="1200">
                          <a:effectLst/>
                        </a:rPr>
                        <a:t>Cluster 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123 - 159</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40 - 114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solidFill>
                            <a:srgbClr val="0070C0"/>
                          </a:solidFill>
                          <a:effectLst/>
                        </a:rPr>
                        <a:t>0 - 600</a:t>
                      </a:r>
                      <a:endParaRPr lang="en-IN"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23.8 - 67.1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21 - 70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061803"/>
                  </a:ext>
                </a:extLst>
              </a:tr>
            </a:tbl>
          </a:graphicData>
        </a:graphic>
      </p:graphicFrame>
    </p:spTree>
    <p:extLst>
      <p:ext uri="{BB962C8B-B14F-4D97-AF65-F5344CB8AC3E}">
        <p14:creationId xmlns:p14="http://schemas.microsoft.com/office/powerpoint/2010/main" val="2788265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CEC5-B211-4638-A0C1-7C0D3E0785F5}"/>
              </a:ext>
            </a:extLst>
          </p:cNvPr>
          <p:cNvSpPr>
            <a:spLocks noGrp="1"/>
          </p:cNvSpPr>
          <p:nvPr>
            <p:ph type="title"/>
          </p:nvPr>
        </p:nvSpPr>
        <p:spPr/>
        <p:txBody>
          <a:bodyPr/>
          <a:lstStyle/>
          <a:p>
            <a:r>
              <a:rPr lang="en-IN" dirty="0"/>
              <a:t>QoC design</a:t>
            </a:r>
          </a:p>
        </p:txBody>
      </p:sp>
      <p:sp>
        <p:nvSpPr>
          <p:cNvPr id="3" name="Content Placeholder 2">
            <a:extLst>
              <a:ext uri="{FF2B5EF4-FFF2-40B4-BE49-F238E27FC236}">
                <a16:creationId xmlns:a16="http://schemas.microsoft.com/office/drawing/2014/main" id="{9C7C6623-5669-4B2E-992D-DDCF446171F6}"/>
              </a:ext>
            </a:extLst>
          </p:cNvPr>
          <p:cNvSpPr>
            <a:spLocks noGrp="1"/>
          </p:cNvSpPr>
          <p:nvPr>
            <p:ph idx="1"/>
          </p:nvPr>
        </p:nvSpPr>
        <p:spPr/>
        <p:txBody>
          <a:bodyPr/>
          <a:lstStyle/>
          <a:p>
            <a:pPr lvl="1"/>
            <a:r>
              <a:rPr lang="en-IN" sz="1600" dirty="0"/>
              <a:t>Clustering Confidence Score (CCS) – was defined as new terms which gives the percentage of valid data points in range to the actual world. Values lies in range [0 - 10]. Score above 7 is reliable. </a:t>
            </a:r>
          </a:p>
          <a:p>
            <a:pPr marL="201168" lvl="1" indent="0">
              <a:buNone/>
            </a:pPr>
            <a:r>
              <a:rPr lang="en-IN" sz="1050" i="1" dirty="0"/>
              <a:t>	CCS = [[Number of correctly identified data points in all significant data attributes in the respective ranges] / [Total number of data points]] × 10</a:t>
            </a:r>
          </a:p>
          <a:p>
            <a:pPr lvl="1"/>
            <a:r>
              <a:rPr lang="en-IN" sz="1600" dirty="0"/>
              <a:t>Design was based on trend analysis of </a:t>
            </a:r>
            <a:r>
              <a:rPr lang="en-IN" sz="1600" dirty="0" smtClean="0"/>
              <a:t>cluster (k=3) </a:t>
            </a:r>
            <a:r>
              <a:rPr lang="en-IN" sz="1600" dirty="0"/>
              <a:t>sizes that are generated from the previous steps.</a:t>
            </a:r>
          </a:p>
          <a:p>
            <a:pPr lvl="1"/>
            <a:r>
              <a:rPr lang="en-IN" sz="1600" dirty="0"/>
              <a:t>The focus is on the high-risk cluster size, </a:t>
            </a:r>
            <a:br>
              <a:rPr lang="en-IN" sz="1600" dirty="0"/>
            </a:br>
            <a:r>
              <a:rPr lang="en-IN" sz="1600" dirty="0"/>
              <a:t>decreasing trend of high-risk cluster indicates good QoC. </a:t>
            </a:r>
          </a:p>
          <a:p>
            <a:pPr lvl="1"/>
            <a:r>
              <a:rPr lang="en-IN" sz="1600" dirty="0"/>
              <a:t>Following example data is plotted (C1: high risk cluster)</a:t>
            </a:r>
          </a:p>
          <a:p>
            <a:pPr lvl="1"/>
            <a:r>
              <a:rPr lang="en-IN" sz="1600" dirty="0"/>
              <a:t>Simple linear regression (colour: red) line is added + slope details</a:t>
            </a:r>
          </a:p>
          <a:p>
            <a:pPr lvl="1"/>
            <a:r>
              <a:rPr lang="en-IN" sz="1600" dirty="0"/>
              <a:t>Negative slope: Good  QoC (for high risk)</a:t>
            </a:r>
          </a:p>
          <a:p>
            <a:pPr marL="0" indent="0">
              <a:buNone/>
            </a:pPr>
            <a:r>
              <a:rPr lang="en-IN" sz="1800" dirty="0"/>
              <a:t> </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DF343C9C-342F-4516-8475-C8ED1D96ECA3}"/>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A5691F1F-EB6D-452C-826C-FDE0B81DF43D}"/>
              </a:ext>
            </a:extLst>
          </p:cNvPr>
          <p:cNvSpPr>
            <a:spLocks noGrp="1"/>
          </p:cNvSpPr>
          <p:nvPr>
            <p:ph type="sldNum" sz="quarter" idx="12"/>
          </p:nvPr>
        </p:nvSpPr>
        <p:spPr/>
        <p:txBody>
          <a:bodyPr/>
          <a:lstStyle/>
          <a:p>
            <a:fld id="{3A98EE3D-8CD1-4C3F-BD1C-C98C9596463C}" type="slidenum">
              <a:rPr lang="en-US" smtClean="0"/>
              <a:t>18</a:t>
            </a:fld>
            <a:endParaRPr lang="en-US" dirty="0"/>
          </a:p>
        </p:txBody>
      </p:sp>
      <p:graphicFrame>
        <p:nvGraphicFramePr>
          <p:cNvPr id="6" name="Table 5">
            <a:extLst>
              <a:ext uri="{FF2B5EF4-FFF2-40B4-BE49-F238E27FC236}">
                <a16:creationId xmlns:a16="http://schemas.microsoft.com/office/drawing/2014/main" id="{326CEB61-144F-4AFE-BF54-92910191B477}"/>
              </a:ext>
            </a:extLst>
          </p:cNvPr>
          <p:cNvGraphicFramePr>
            <a:graphicFrameLocks noGrp="1"/>
          </p:cNvGraphicFramePr>
          <p:nvPr>
            <p:extLst>
              <p:ext uri="{D42A27DB-BD31-4B8C-83A1-F6EECF244321}">
                <p14:modId xmlns:p14="http://schemas.microsoft.com/office/powerpoint/2010/main" val="3096647112"/>
              </p:ext>
            </p:extLst>
          </p:nvPr>
        </p:nvGraphicFramePr>
        <p:xfrm>
          <a:off x="1333254" y="4898813"/>
          <a:ext cx="6025902" cy="1341120"/>
        </p:xfrm>
        <a:graphic>
          <a:graphicData uri="http://schemas.openxmlformats.org/drawingml/2006/table">
            <a:tbl>
              <a:tblPr firstRow="1" firstCol="1" bandRow="1">
                <a:tableStyleId>{5C22544A-7EE6-4342-B048-85BDC9FD1C3A}</a:tableStyleId>
              </a:tblPr>
              <a:tblGrid>
                <a:gridCol w="450493">
                  <a:extLst>
                    <a:ext uri="{9D8B030D-6E8A-4147-A177-3AD203B41FA5}">
                      <a16:colId xmlns:a16="http://schemas.microsoft.com/office/drawing/2014/main" val="899578980"/>
                    </a:ext>
                  </a:extLst>
                </a:gridCol>
                <a:gridCol w="464671">
                  <a:extLst>
                    <a:ext uri="{9D8B030D-6E8A-4147-A177-3AD203B41FA5}">
                      <a16:colId xmlns:a16="http://schemas.microsoft.com/office/drawing/2014/main" val="2974364269"/>
                    </a:ext>
                  </a:extLst>
                </a:gridCol>
                <a:gridCol w="478205">
                  <a:extLst>
                    <a:ext uri="{9D8B030D-6E8A-4147-A177-3AD203B41FA5}">
                      <a16:colId xmlns:a16="http://schemas.microsoft.com/office/drawing/2014/main" val="2918077181"/>
                    </a:ext>
                  </a:extLst>
                </a:gridCol>
                <a:gridCol w="491739">
                  <a:extLst>
                    <a:ext uri="{9D8B030D-6E8A-4147-A177-3AD203B41FA5}">
                      <a16:colId xmlns:a16="http://schemas.microsoft.com/office/drawing/2014/main" val="601083301"/>
                    </a:ext>
                  </a:extLst>
                </a:gridCol>
                <a:gridCol w="483361">
                  <a:extLst>
                    <a:ext uri="{9D8B030D-6E8A-4147-A177-3AD203B41FA5}">
                      <a16:colId xmlns:a16="http://schemas.microsoft.com/office/drawing/2014/main" val="1456294779"/>
                    </a:ext>
                  </a:extLst>
                </a:gridCol>
                <a:gridCol w="505918">
                  <a:extLst>
                    <a:ext uri="{9D8B030D-6E8A-4147-A177-3AD203B41FA5}">
                      <a16:colId xmlns:a16="http://schemas.microsoft.com/office/drawing/2014/main" val="3514394743"/>
                    </a:ext>
                  </a:extLst>
                </a:gridCol>
                <a:gridCol w="469183">
                  <a:extLst>
                    <a:ext uri="{9D8B030D-6E8A-4147-A177-3AD203B41FA5}">
                      <a16:colId xmlns:a16="http://schemas.microsoft.com/office/drawing/2014/main" val="3812452624"/>
                    </a:ext>
                  </a:extLst>
                </a:gridCol>
                <a:gridCol w="451137">
                  <a:extLst>
                    <a:ext uri="{9D8B030D-6E8A-4147-A177-3AD203B41FA5}">
                      <a16:colId xmlns:a16="http://schemas.microsoft.com/office/drawing/2014/main" val="2568605669"/>
                    </a:ext>
                  </a:extLst>
                </a:gridCol>
                <a:gridCol w="496251">
                  <a:extLst>
                    <a:ext uri="{9D8B030D-6E8A-4147-A177-3AD203B41FA5}">
                      <a16:colId xmlns:a16="http://schemas.microsoft.com/office/drawing/2014/main" val="3475957463"/>
                    </a:ext>
                  </a:extLst>
                </a:gridCol>
                <a:gridCol w="478205">
                  <a:extLst>
                    <a:ext uri="{9D8B030D-6E8A-4147-A177-3AD203B41FA5}">
                      <a16:colId xmlns:a16="http://schemas.microsoft.com/office/drawing/2014/main" val="1154298995"/>
                    </a:ext>
                  </a:extLst>
                </a:gridCol>
                <a:gridCol w="409890">
                  <a:extLst>
                    <a:ext uri="{9D8B030D-6E8A-4147-A177-3AD203B41FA5}">
                      <a16:colId xmlns:a16="http://schemas.microsoft.com/office/drawing/2014/main" val="3430994781"/>
                    </a:ext>
                  </a:extLst>
                </a:gridCol>
                <a:gridCol w="456293">
                  <a:extLst>
                    <a:ext uri="{9D8B030D-6E8A-4147-A177-3AD203B41FA5}">
                      <a16:colId xmlns:a16="http://schemas.microsoft.com/office/drawing/2014/main" val="2524283210"/>
                    </a:ext>
                  </a:extLst>
                </a:gridCol>
                <a:gridCol w="390556">
                  <a:extLst>
                    <a:ext uri="{9D8B030D-6E8A-4147-A177-3AD203B41FA5}">
                      <a16:colId xmlns:a16="http://schemas.microsoft.com/office/drawing/2014/main" val="1953733588"/>
                    </a:ext>
                  </a:extLst>
                </a:gridCol>
              </a:tblGrid>
              <a:tr h="0">
                <a:tc>
                  <a:txBody>
                    <a:bodyPr/>
                    <a:lstStyle/>
                    <a:p>
                      <a:pPr>
                        <a:lnSpc>
                          <a:spcPct val="200000"/>
                        </a:lnSpc>
                        <a:spcAft>
                          <a:spcPts val="0"/>
                        </a:spcAft>
                      </a:pPr>
                      <a:r>
                        <a:rPr lang="en-IN" sz="1100" dirty="0">
                          <a:effectLst/>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Jan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Feb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dirty="0">
                          <a:effectLst/>
                        </a:rPr>
                        <a:t>Mar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dirty="0">
                          <a:effectLst/>
                        </a:rPr>
                        <a:t>Apr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May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Jun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Jul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dirty="0">
                          <a:effectLst/>
                        </a:rPr>
                        <a:t>Aug</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Sep</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Oct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dirty="0">
                          <a:effectLst/>
                        </a:rPr>
                        <a:t>Nov</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Dec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3153018"/>
                  </a:ext>
                </a:extLst>
              </a:tr>
              <a:tr h="0">
                <a:tc>
                  <a:txBody>
                    <a:bodyPr/>
                    <a:lstStyle/>
                    <a:p>
                      <a:pPr>
                        <a:lnSpc>
                          <a:spcPct val="200000"/>
                        </a:lnSpc>
                        <a:spcAft>
                          <a:spcPts val="0"/>
                        </a:spcAft>
                      </a:pPr>
                      <a:r>
                        <a:rPr lang="en-IN" sz="1100">
                          <a:effectLst/>
                        </a:rPr>
                        <a:t>C1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65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64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60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56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958562"/>
                  </a:ext>
                </a:extLst>
              </a:tr>
              <a:tr h="0">
                <a:tc>
                  <a:txBody>
                    <a:bodyPr/>
                    <a:lstStyle/>
                    <a:p>
                      <a:pPr>
                        <a:lnSpc>
                          <a:spcPct val="200000"/>
                        </a:lnSpc>
                        <a:spcAft>
                          <a:spcPts val="0"/>
                        </a:spcAft>
                      </a:pPr>
                      <a:r>
                        <a:rPr lang="en-IN" sz="1100">
                          <a:effectLst/>
                        </a:rPr>
                        <a:t>C2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39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39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49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53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54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56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60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7306147"/>
                  </a:ext>
                </a:extLst>
              </a:tr>
              <a:tr h="0">
                <a:tc>
                  <a:txBody>
                    <a:bodyPr/>
                    <a:lstStyle/>
                    <a:p>
                      <a:pPr>
                        <a:lnSpc>
                          <a:spcPct val="200000"/>
                        </a:lnSpc>
                        <a:spcAft>
                          <a:spcPts val="0"/>
                        </a:spcAft>
                      </a:pPr>
                      <a:r>
                        <a:rPr lang="en-IN" sz="1100">
                          <a:effectLst/>
                        </a:rPr>
                        <a:t>C3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78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a:effectLst/>
                        </a:rPr>
                        <a:t>84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100" dirty="0">
                          <a:effectLst/>
                        </a:rPr>
                        <a:t>84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903616"/>
                  </a:ext>
                </a:extLst>
              </a:tr>
            </a:tbl>
          </a:graphicData>
        </a:graphic>
      </p:graphicFrame>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7418149" y="3311012"/>
            <a:ext cx="4032499" cy="3071322"/>
          </a:xfrm>
          <a:prstGeom prst="rect">
            <a:avLst/>
          </a:prstGeom>
          <a:noFill/>
          <a:ln>
            <a:noFill/>
          </a:ln>
        </p:spPr>
      </p:pic>
    </p:spTree>
    <p:extLst>
      <p:ext uri="{BB962C8B-B14F-4D97-AF65-F5344CB8AC3E}">
        <p14:creationId xmlns:p14="http://schemas.microsoft.com/office/powerpoint/2010/main" val="3224532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QoC</a:t>
            </a:r>
            <a:endParaRPr lang="en-US" dirty="0"/>
          </a:p>
        </p:txBody>
      </p:sp>
      <p:sp>
        <p:nvSpPr>
          <p:cNvPr id="3" name="Content Placeholder 2"/>
          <p:cNvSpPr>
            <a:spLocks noGrp="1"/>
          </p:cNvSpPr>
          <p:nvPr>
            <p:ph idx="1"/>
          </p:nvPr>
        </p:nvSpPr>
        <p:spPr/>
        <p:txBody>
          <a:bodyPr/>
          <a:lstStyle/>
          <a:p>
            <a:r>
              <a:rPr lang="en-IN" dirty="0" smtClean="0"/>
              <a:t>Design is based on 3 factors:</a:t>
            </a:r>
          </a:p>
          <a:p>
            <a:r>
              <a:rPr lang="en-IN" dirty="0" smtClean="0"/>
              <a:t>1. CCS (ideal: &gt; 70, observed: 96)</a:t>
            </a:r>
          </a:p>
          <a:p>
            <a:r>
              <a:rPr lang="en-IN" dirty="0" smtClean="0"/>
              <a:t>2. Slope of high-risk cluster (negative, -2.81)</a:t>
            </a:r>
          </a:p>
          <a:p>
            <a:r>
              <a:rPr lang="en-IN" dirty="0" smtClean="0"/>
              <a:t>3. Error in </a:t>
            </a:r>
            <a:r>
              <a:rPr lang="en-IN" dirty="0"/>
              <a:t>LM </a:t>
            </a:r>
            <a:r>
              <a:rPr lang="en-IN" dirty="0" smtClean="0"/>
              <a:t>(multiple </a:t>
            </a:r>
            <a:r>
              <a:rPr lang="en-IN" dirty="0"/>
              <a:t>R-squared:  0.9588,	</a:t>
            </a:r>
            <a:r>
              <a:rPr lang="en-IN" dirty="0" smtClean="0"/>
              <a:t>adjusted </a:t>
            </a:r>
            <a:r>
              <a:rPr lang="en-IN" dirty="0"/>
              <a:t>R-squared:  0.9547</a:t>
            </a:r>
            <a:r>
              <a:rPr lang="en-IN" dirty="0" smtClean="0"/>
              <a:t>)</a:t>
            </a:r>
          </a:p>
          <a:p>
            <a:r>
              <a:rPr lang="en-IN" dirty="0" smtClean="0"/>
              <a:t>Configurations can be setup to define the predicates for “good”, “average” and “bad” QoC in any system on the above mentioned factors.</a:t>
            </a:r>
          </a:p>
          <a:p>
            <a:endParaRPr lang="en-US" dirty="0"/>
          </a:p>
        </p:txBody>
      </p:sp>
      <p:sp>
        <p:nvSpPr>
          <p:cNvPr id="4" name="Footer Placeholder 3"/>
          <p:cNvSpPr>
            <a:spLocks noGrp="1"/>
          </p:cNvSpPr>
          <p:nvPr>
            <p:ph type="ftr" sz="quarter" idx="11"/>
          </p:nvPr>
        </p:nvSpPr>
        <p:spPr/>
        <p:txBody>
          <a:bodyPr/>
          <a:lstStyle/>
          <a:p>
            <a:r>
              <a:rPr lang="en-US" smtClean="0"/>
              <a:t>Vaibhav Gaikwad (2018HT12597)</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66189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Nobody ever figures out what life is all about, and it doesn't matter. Explore the world. Nearly everything is really interesting if you go into it deeply enough.</a:t>
            </a: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Richard P. Feynman </a:t>
            </a:r>
          </a:p>
        </p:txBody>
      </p:sp>
      <p:sp>
        <p:nvSpPr>
          <p:cNvPr id="4" name="Footer Placeholder 3">
            <a:extLst>
              <a:ext uri="{FF2B5EF4-FFF2-40B4-BE49-F238E27FC236}">
                <a16:creationId xmlns:a16="http://schemas.microsoft.com/office/drawing/2014/main" id="{05056245-3833-4981-8A8E-F228708B50A7}"/>
              </a:ext>
            </a:extLst>
          </p:cNvPr>
          <p:cNvSpPr>
            <a:spLocks noGrp="1"/>
          </p:cNvSpPr>
          <p:nvPr>
            <p:ph type="ftr" sz="quarter" idx="11"/>
          </p:nvPr>
        </p:nvSpPr>
        <p:spPr/>
        <p:txBody>
          <a:bodyPr/>
          <a:lstStyle/>
          <a:p>
            <a:r>
              <a:rPr lang="en-US" dirty="0"/>
              <a:t>Vaibhav Gaikwad (2018HT12597)</a:t>
            </a:r>
          </a:p>
        </p:txBody>
      </p:sp>
      <p:sp>
        <p:nvSpPr>
          <p:cNvPr id="5" name="Slide Number Placeholder 4">
            <a:extLst>
              <a:ext uri="{FF2B5EF4-FFF2-40B4-BE49-F238E27FC236}">
                <a16:creationId xmlns:a16="http://schemas.microsoft.com/office/drawing/2014/main" id="{40B82118-76AF-4369-B6F2-0679AF772B14}"/>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CEC5-B211-4638-A0C1-7C0D3E0785F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C7C6623-5669-4B2E-992D-DDCF446171F6}"/>
              </a:ext>
            </a:extLst>
          </p:cNvPr>
          <p:cNvSpPr>
            <a:spLocks noGrp="1"/>
          </p:cNvSpPr>
          <p:nvPr>
            <p:ph idx="1"/>
          </p:nvPr>
        </p:nvSpPr>
        <p:spPr/>
        <p:txBody>
          <a:bodyPr>
            <a:normAutofit fontScale="62500" lnSpcReduction="20000"/>
          </a:bodyPr>
          <a:lstStyle/>
          <a:p>
            <a:pPr lvl="1" fontAlgn="t">
              <a:lnSpc>
                <a:spcPct val="120000"/>
              </a:lnSpc>
            </a:pPr>
            <a:r>
              <a:rPr lang="en-IN" sz="2400" dirty="0" smtClean="0"/>
              <a:t>Real-life </a:t>
            </a:r>
            <a:r>
              <a:rPr lang="en-IN" sz="2400" dirty="0"/>
              <a:t>data on diseases like Diabetes, is not easily separable into clusters using default method of K-means or DBSCAN method. Assumption related to good separated clusters should generate risk-based groups was found to be incorrect.</a:t>
            </a:r>
          </a:p>
          <a:p>
            <a:pPr lvl="1" fontAlgn="t">
              <a:lnSpc>
                <a:spcPct val="120000"/>
              </a:lnSpc>
            </a:pPr>
            <a:r>
              <a:rPr lang="en-IN" sz="2400" dirty="0"/>
              <a:t>Unsupervised learning (K-means clustering) helps in analysis of risk-based groups when we find the right set of data attributes.</a:t>
            </a:r>
          </a:p>
          <a:p>
            <a:pPr lvl="1" fontAlgn="t">
              <a:lnSpc>
                <a:spcPct val="120000"/>
              </a:lnSpc>
            </a:pPr>
            <a:r>
              <a:rPr lang="en-IN" sz="2400" dirty="0"/>
              <a:t>Random Forest provides better results for attribute selection compared to Average Silhouette Width analysis.</a:t>
            </a:r>
          </a:p>
          <a:p>
            <a:pPr lvl="1" fontAlgn="t">
              <a:lnSpc>
                <a:spcPct val="120000"/>
              </a:lnSpc>
            </a:pPr>
            <a:r>
              <a:rPr lang="en-IN" sz="2400" dirty="0"/>
              <a:t>Cluster Confidence Score plays an important role to validate the learning from the model from a medical professional.</a:t>
            </a:r>
          </a:p>
          <a:p>
            <a:pPr lvl="1" fontAlgn="t">
              <a:lnSpc>
                <a:spcPct val="120000"/>
              </a:lnSpc>
            </a:pPr>
            <a:r>
              <a:rPr lang="en-IN" sz="2400" dirty="0"/>
              <a:t>Risk-based groups formation was observed after taking the attributes provided by Random Forest approach when prediction accuracy was acquired around 80%.  </a:t>
            </a:r>
          </a:p>
          <a:p>
            <a:pPr lvl="1" fontAlgn="t">
              <a:lnSpc>
                <a:spcPct val="120000"/>
              </a:lnSpc>
            </a:pPr>
            <a:r>
              <a:rPr lang="en-IN" sz="2400" dirty="0"/>
              <a:t>QoC for existing and new systems do have similar models based on trend of size of clusters.</a:t>
            </a:r>
          </a:p>
          <a:p>
            <a:pPr lvl="1"/>
            <a:endParaRPr lang="en-IN" sz="1800" dirty="0"/>
          </a:p>
          <a:p>
            <a:pPr lvl="0"/>
            <a:endParaRPr lang="en-IN" dirty="0"/>
          </a:p>
          <a:p>
            <a:pPr marL="0" indent="0">
              <a:buNone/>
            </a:pPr>
            <a:r>
              <a:rPr lang="en-IN" sz="1800" dirty="0"/>
              <a:t> </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DF343C9C-342F-4516-8475-C8ED1D96ECA3}"/>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A5691F1F-EB6D-452C-826C-FDE0B81DF43D}"/>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3288038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2AC1-B645-47AB-A6C2-1AD107C51238}"/>
              </a:ext>
            </a:extLst>
          </p:cNvPr>
          <p:cNvSpPr>
            <a:spLocks noGrp="1"/>
          </p:cNvSpPr>
          <p:nvPr>
            <p:ph type="title"/>
          </p:nvPr>
        </p:nvSpPr>
        <p:spPr/>
        <p:txBody>
          <a:bodyPr/>
          <a:lstStyle/>
          <a:p>
            <a:r>
              <a:rPr lang="en-IN" dirty="0"/>
              <a:t>References</a:t>
            </a:r>
          </a:p>
        </p:txBody>
      </p:sp>
      <p:sp>
        <p:nvSpPr>
          <p:cNvPr id="4" name="Footer Placeholder 3">
            <a:extLst>
              <a:ext uri="{FF2B5EF4-FFF2-40B4-BE49-F238E27FC236}">
                <a16:creationId xmlns:a16="http://schemas.microsoft.com/office/drawing/2014/main" id="{DE6B4F98-5A3C-40F4-8F71-2491ABE66B8E}"/>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998E79DC-D345-4C75-BCA8-AB18B93B1749}"/>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0" name="Content Placeholder 9">
            <a:extLst>
              <a:ext uri="{FF2B5EF4-FFF2-40B4-BE49-F238E27FC236}">
                <a16:creationId xmlns:a16="http://schemas.microsoft.com/office/drawing/2014/main" id="{0EA7C94D-365D-49A8-8A45-62E97ACAFAB1}"/>
              </a:ext>
            </a:extLst>
          </p:cNvPr>
          <p:cNvSpPr>
            <a:spLocks noGrp="1"/>
          </p:cNvSpPr>
          <p:nvPr>
            <p:ph idx="1"/>
          </p:nvPr>
        </p:nvSpPr>
        <p:spPr/>
        <p:txBody>
          <a:bodyPr/>
          <a:lstStyle/>
          <a:p>
            <a:pPr lvl="1" fontAlgn="t"/>
            <a:r>
              <a:rPr lang="en-IN" dirty="0"/>
              <a:t>M. J. Hallett, J. J. Fan, X. G. </a:t>
            </a:r>
            <a:r>
              <a:rPr lang="en-IN" dirty="0" err="1"/>
              <a:t>Su</a:t>
            </a:r>
            <a:r>
              <a:rPr lang="en-IN" dirty="0"/>
              <a:t>, R. A. Levine and M. E. Nunn, “Random forest and variable importance rankings for correlated survival data, with applications to tooth loss,” </a:t>
            </a:r>
            <a:r>
              <a:rPr lang="en-IN" i="1" dirty="0"/>
              <a:t>Statistical Modelling, </a:t>
            </a:r>
            <a:r>
              <a:rPr lang="en-IN" dirty="0"/>
              <a:t>pp. 523-547, 2014. </a:t>
            </a:r>
          </a:p>
          <a:p>
            <a:pPr lvl="1" fontAlgn="t"/>
            <a:r>
              <a:rPr lang="en-IN" dirty="0"/>
              <a:t>B. Rai, “Feature Selection and Predictive </a:t>
            </a:r>
            <a:r>
              <a:rPr lang="en-IN" dirty="0" err="1"/>
              <a:t>Modeling</a:t>
            </a:r>
            <a:r>
              <a:rPr lang="en-IN" dirty="0"/>
              <a:t> of Housing Data Using Random Forest,” </a:t>
            </a:r>
            <a:r>
              <a:rPr lang="en-IN" i="1" dirty="0"/>
              <a:t>International Journal of Business and Economics Engineering, </a:t>
            </a:r>
            <a:r>
              <a:rPr lang="en-IN" dirty="0"/>
              <a:t>vol. 11, no. 4, pp. 919-923, 2017. </a:t>
            </a:r>
          </a:p>
          <a:p>
            <a:pPr lvl="1" fontAlgn="t"/>
            <a:r>
              <a:rPr lang="en-IN" dirty="0"/>
              <a:t>C. Chapman and E. M. </a:t>
            </a:r>
            <a:r>
              <a:rPr lang="en-IN" dirty="0" err="1"/>
              <a:t>Feit</a:t>
            </a:r>
            <a:r>
              <a:rPr lang="en-IN" dirty="0"/>
              <a:t>, “R for Marketing Research and Analytics,” in </a:t>
            </a:r>
            <a:r>
              <a:rPr lang="en-IN" i="1" dirty="0"/>
              <a:t>R for Marketing Research and Analytics</a:t>
            </a:r>
            <a:r>
              <a:rPr lang="en-IN" dirty="0"/>
              <a:t>, Springer Nature, 2015, pp. 331,332,333.</a:t>
            </a:r>
          </a:p>
          <a:p>
            <a:endParaRPr lang="en-IN" dirty="0"/>
          </a:p>
        </p:txBody>
      </p:sp>
    </p:spTree>
    <p:extLst>
      <p:ext uri="{BB962C8B-B14F-4D97-AF65-F5344CB8AC3E}">
        <p14:creationId xmlns:p14="http://schemas.microsoft.com/office/powerpoint/2010/main" val="1096407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A817F0-04A7-4B5F-B475-7B6B53E6F9B0}"/>
              </a:ext>
            </a:extLst>
          </p:cNvPr>
          <p:cNvSpPr txBox="1"/>
          <p:nvPr/>
        </p:nvSpPr>
        <p:spPr>
          <a:xfrm>
            <a:off x="4704433" y="3013501"/>
            <a:ext cx="2783134" cy="830997"/>
          </a:xfrm>
          <a:prstGeom prst="rect">
            <a:avLst/>
          </a:prstGeom>
          <a:noFill/>
        </p:spPr>
        <p:txBody>
          <a:bodyPr wrap="none" rtlCol="0">
            <a:spAutoFit/>
          </a:bodyPr>
          <a:lstStyle/>
          <a:p>
            <a:pPr algn="ctr"/>
            <a:r>
              <a:rPr lang="en-IN" sz="4700" dirty="0">
                <a:latin typeface="+mj-lt"/>
              </a:rPr>
              <a:t>THANKS</a:t>
            </a:r>
          </a:p>
        </p:txBody>
      </p:sp>
      <p:sp>
        <p:nvSpPr>
          <p:cNvPr id="2" name="Footer Placeholder 1">
            <a:extLst>
              <a:ext uri="{FF2B5EF4-FFF2-40B4-BE49-F238E27FC236}">
                <a16:creationId xmlns:a16="http://schemas.microsoft.com/office/drawing/2014/main" id="{B1BB7FFE-8B25-40B7-B4EB-40454BBC83E5}"/>
              </a:ext>
            </a:extLst>
          </p:cNvPr>
          <p:cNvSpPr>
            <a:spLocks noGrp="1"/>
          </p:cNvSpPr>
          <p:nvPr>
            <p:ph type="ftr" sz="quarter" idx="11"/>
          </p:nvPr>
        </p:nvSpPr>
        <p:spPr/>
        <p:txBody>
          <a:bodyPr/>
          <a:lstStyle/>
          <a:p>
            <a:r>
              <a:rPr lang="en-US"/>
              <a:t>Vaibhav Gaikwad (2018HT12597)</a:t>
            </a:r>
            <a:endParaRPr lang="en-US" dirty="0"/>
          </a:p>
        </p:txBody>
      </p:sp>
      <p:sp>
        <p:nvSpPr>
          <p:cNvPr id="3" name="Slide Number Placeholder 2">
            <a:extLst>
              <a:ext uri="{FF2B5EF4-FFF2-40B4-BE49-F238E27FC236}">
                <a16:creationId xmlns:a16="http://schemas.microsoft.com/office/drawing/2014/main" id="{EC5CDFDE-FE24-4E6C-B12C-FAD8DD8BBE3E}"/>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20531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29B6-2E44-422A-8871-F06D17509D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CCF10F9-F561-45C3-BFAF-5DAD2BE4E4C8}"/>
              </a:ext>
            </a:extLst>
          </p:cNvPr>
          <p:cNvSpPr>
            <a:spLocks noGrp="1"/>
          </p:cNvSpPr>
          <p:nvPr>
            <p:ph idx="1"/>
          </p:nvPr>
        </p:nvSpPr>
        <p:spPr/>
        <p:txBody>
          <a:bodyPr>
            <a:normAutofit/>
          </a:bodyPr>
          <a:lstStyle/>
          <a:p>
            <a:pPr lvl="1"/>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98224D3-658A-43A0-AB3C-1628624547AA}"/>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F04021E4-030B-4B81-999E-CC7DAD885CFB}"/>
              </a:ext>
            </a:extLst>
          </p:cNvPr>
          <p:cNvSpPr>
            <a:spLocks noGrp="1"/>
          </p:cNvSpPr>
          <p:nvPr>
            <p:ph type="sldNum" sz="quarter" idx="12"/>
          </p:nvPr>
        </p:nvSpPr>
        <p:spPr/>
        <p:txBody>
          <a:bodyPr/>
          <a:lstStyle/>
          <a:p>
            <a:r>
              <a:rPr lang="en-US" dirty="0"/>
              <a:t>2</a:t>
            </a:r>
          </a:p>
        </p:txBody>
      </p:sp>
      <p:sp>
        <p:nvSpPr>
          <p:cNvPr id="6" name="Content Placeholder 2">
            <a:extLst>
              <a:ext uri="{FF2B5EF4-FFF2-40B4-BE49-F238E27FC236}">
                <a16:creationId xmlns:a16="http://schemas.microsoft.com/office/drawing/2014/main" id="{4B04ABB1-3E33-4FBE-A684-54E9AF1787E8}"/>
              </a:ext>
            </a:extLst>
          </p:cNvPr>
          <p:cNvSpPr txBox="1">
            <a:spLocks/>
          </p:cNvSpPr>
          <p:nvPr/>
        </p:nvSpPr>
        <p:spPr>
          <a:xfrm>
            <a:off x="1249680" y="22606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sz="1900" dirty="0"/>
              <a:t>In the healthcare domain, the applications are built around the idea of providing care.</a:t>
            </a:r>
          </a:p>
          <a:p>
            <a:pPr lvl="1"/>
            <a:r>
              <a:rPr lang="en-IN" sz="1900" dirty="0"/>
              <a:t>Philips VitalHealth has various chronic disease management solutions build for diseases (e.g.  Diabetes, COPD, Asthma, etc.).</a:t>
            </a:r>
          </a:p>
          <a:p>
            <a:pPr lvl="1"/>
            <a:r>
              <a:rPr lang="en-IN" sz="1900" dirty="0"/>
              <a:t>Philips culture supports innovation to add more value to the products for staying ahead of the competition.</a:t>
            </a:r>
          </a:p>
          <a:p>
            <a:pPr lvl="1"/>
            <a:r>
              <a:rPr lang="en-IN" sz="1900" dirty="0"/>
              <a:t>One of the widely talked Unique Selling Point (USP) is about Quality of Care (QoC) in the solutions.</a:t>
            </a:r>
          </a:p>
          <a:p>
            <a:pPr lvl="1"/>
            <a:r>
              <a:rPr lang="en-IN" sz="1900" dirty="0"/>
              <a:t>The dissertation work focuses on the research of building a model for the assessment of QoC.</a:t>
            </a:r>
          </a:p>
        </p:txBody>
      </p:sp>
    </p:spTree>
    <p:extLst>
      <p:ext uri="{BB962C8B-B14F-4D97-AF65-F5344CB8AC3E}">
        <p14:creationId xmlns:p14="http://schemas.microsoft.com/office/powerpoint/2010/main" val="38841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BCD9-9286-419F-8B5B-4802ECA6EF9B}"/>
              </a:ext>
            </a:extLst>
          </p:cNvPr>
          <p:cNvSpPr>
            <a:spLocks noGrp="1"/>
          </p:cNvSpPr>
          <p:nvPr>
            <p:ph type="title"/>
          </p:nvPr>
        </p:nvSpPr>
        <p:spPr/>
        <p:txBody>
          <a:bodyPr/>
          <a:lstStyle/>
          <a:p>
            <a:r>
              <a:rPr lang="en-IN" dirty="0"/>
              <a:t>Motivations</a:t>
            </a:r>
          </a:p>
        </p:txBody>
      </p:sp>
      <p:sp>
        <p:nvSpPr>
          <p:cNvPr id="3" name="Content Placeholder 2">
            <a:extLst>
              <a:ext uri="{FF2B5EF4-FFF2-40B4-BE49-F238E27FC236}">
                <a16:creationId xmlns:a16="http://schemas.microsoft.com/office/drawing/2014/main" id="{9C225C3E-67DF-4769-A72A-61052942C46D}"/>
              </a:ext>
            </a:extLst>
          </p:cNvPr>
          <p:cNvSpPr>
            <a:spLocks noGrp="1"/>
          </p:cNvSpPr>
          <p:nvPr>
            <p:ph idx="1"/>
          </p:nvPr>
        </p:nvSpPr>
        <p:spPr/>
        <p:txBody>
          <a:bodyPr>
            <a:normAutofit lnSpcReduction="10000"/>
          </a:bodyPr>
          <a:lstStyle/>
          <a:p>
            <a:pPr>
              <a:lnSpc>
                <a:spcPct val="150000"/>
              </a:lnSpc>
            </a:pPr>
            <a:r>
              <a:rPr lang="en-US" dirty="0"/>
              <a:t>Analysis of Quality of Care (QoC) is about gaining information about the effectiveness of care management for the patients.</a:t>
            </a:r>
          </a:p>
          <a:p>
            <a:pPr lvl="1">
              <a:lnSpc>
                <a:spcPct val="200000"/>
              </a:lnSpc>
            </a:pPr>
            <a:r>
              <a:rPr lang="en-US" dirty="0"/>
              <a:t>QoC is stated good when the health of the population is stable or improving. </a:t>
            </a:r>
          </a:p>
          <a:p>
            <a:pPr lvl="1">
              <a:lnSpc>
                <a:spcPct val="200000"/>
              </a:lnSpc>
            </a:pPr>
            <a:r>
              <a:rPr lang="en-US" dirty="0"/>
              <a:t>QoC is also a measure of the effectiveness of a treatment protocol. </a:t>
            </a:r>
          </a:p>
          <a:p>
            <a:pPr lvl="1">
              <a:lnSpc>
                <a:spcPct val="200000"/>
              </a:lnSpc>
            </a:pPr>
            <a:r>
              <a:rPr lang="en-US" dirty="0"/>
              <a:t>QoC in a business case means proving the ROI (return on investments)</a:t>
            </a:r>
            <a:br>
              <a:rPr lang="en-US" dirty="0"/>
            </a:br>
            <a:r>
              <a:rPr lang="en-US" dirty="0"/>
              <a:t>to customers.</a:t>
            </a:r>
          </a:p>
          <a:p>
            <a:pPr lvl="1">
              <a:lnSpc>
                <a:spcPct val="200000"/>
              </a:lnSpc>
            </a:pPr>
            <a:r>
              <a:rPr lang="en-US" dirty="0"/>
              <a:t>QoC measurement is a must for accountable care as per CDC’s Meaningful Use policy.</a:t>
            </a:r>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CB0CDA57-C2C8-4F5E-B208-4B1BA7DA0B69}"/>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8C785E43-BE2A-4CBF-A5D5-5E9D2E36721D}"/>
              </a:ext>
            </a:extLst>
          </p:cNvPr>
          <p:cNvSpPr>
            <a:spLocks noGrp="1"/>
          </p:cNvSpPr>
          <p:nvPr>
            <p:ph type="sldNum" sz="quarter" idx="12"/>
          </p:nvPr>
        </p:nvSpPr>
        <p:spPr/>
        <p:txBody>
          <a:bodyPr/>
          <a:lstStyle/>
          <a:p>
            <a:r>
              <a:rPr lang="en-US" dirty="0"/>
              <a:t>4</a:t>
            </a:r>
          </a:p>
        </p:txBody>
      </p:sp>
      <p:pic>
        <p:nvPicPr>
          <p:cNvPr id="11" name="Picture 10">
            <a:extLst>
              <a:ext uri="{FF2B5EF4-FFF2-40B4-BE49-F238E27FC236}">
                <a16:creationId xmlns:a16="http://schemas.microsoft.com/office/drawing/2014/main" id="{5734DF77-8F5E-4F86-99F7-4FA6CB6BA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817" y="3006447"/>
            <a:ext cx="2539682" cy="2539682"/>
          </a:xfrm>
          <a:prstGeom prst="rect">
            <a:avLst/>
          </a:prstGeom>
        </p:spPr>
      </p:pic>
    </p:spTree>
    <p:extLst>
      <p:ext uri="{BB962C8B-B14F-4D97-AF65-F5344CB8AC3E}">
        <p14:creationId xmlns:p14="http://schemas.microsoft.com/office/powerpoint/2010/main" val="397147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DBD-8221-41CF-915F-7B2CD2E54405}"/>
              </a:ext>
            </a:extLst>
          </p:cNvPr>
          <p:cNvSpPr>
            <a:spLocks noGrp="1"/>
          </p:cNvSpPr>
          <p:nvPr>
            <p:ph type="title"/>
          </p:nvPr>
        </p:nvSpPr>
        <p:spPr/>
        <p:txBody>
          <a:bodyPr/>
          <a:lstStyle/>
          <a:p>
            <a:r>
              <a:rPr lang="en-IN" dirty="0"/>
              <a:t>Observations &amp; Objectives</a:t>
            </a:r>
          </a:p>
        </p:txBody>
      </p:sp>
      <p:sp>
        <p:nvSpPr>
          <p:cNvPr id="3" name="Content Placeholder 2">
            <a:extLst>
              <a:ext uri="{FF2B5EF4-FFF2-40B4-BE49-F238E27FC236}">
                <a16:creationId xmlns:a16="http://schemas.microsoft.com/office/drawing/2014/main" id="{746C1A7D-48CB-4655-AD64-9CD06CC4C16F}"/>
              </a:ext>
            </a:extLst>
          </p:cNvPr>
          <p:cNvSpPr>
            <a:spLocks noGrp="1"/>
          </p:cNvSpPr>
          <p:nvPr>
            <p:ph idx="1"/>
          </p:nvPr>
        </p:nvSpPr>
        <p:spPr/>
        <p:txBody>
          <a:bodyPr>
            <a:normAutofit fontScale="25000" lnSpcReduction="20000"/>
          </a:bodyPr>
          <a:lstStyle/>
          <a:p>
            <a:r>
              <a:rPr lang="en-IN" sz="7200" dirty="0"/>
              <a:t>Observations</a:t>
            </a:r>
          </a:p>
          <a:p>
            <a:pPr lvl="1"/>
            <a:r>
              <a:rPr lang="en-IN" sz="5600" dirty="0"/>
              <a:t>Current solutions have little or no way to assess the QoC.</a:t>
            </a:r>
          </a:p>
          <a:p>
            <a:pPr lvl="1"/>
            <a:r>
              <a:rPr lang="en-IN" sz="5600" dirty="0"/>
              <a:t>Knowledge related to QoC is observed in the people but is not yet implemented.</a:t>
            </a:r>
          </a:p>
          <a:p>
            <a:pPr lvl="1"/>
            <a:r>
              <a:rPr lang="en-IN" sz="5600" dirty="0"/>
              <a:t>Ad-hoc methods are adopted for QoC report generation on a need basis.</a:t>
            </a:r>
          </a:p>
          <a:p>
            <a:pPr lvl="1"/>
            <a:r>
              <a:rPr lang="en-IN" sz="5600" dirty="0"/>
              <a:t>Data needed for assessing QoC is present in the existing </a:t>
            </a:r>
            <a:r>
              <a:rPr lang="en-IN" sz="5600" dirty="0" smtClean="0"/>
              <a:t>system.</a:t>
            </a:r>
          </a:p>
          <a:p>
            <a:pPr marL="201168" lvl="1" indent="0">
              <a:buNone/>
            </a:pPr>
            <a:endParaRPr lang="en-IN" sz="5600" dirty="0" smtClean="0"/>
          </a:p>
          <a:p>
            <a:r>
              <a:rPr lang="en-IN" sz="8000" dirty="0" smtClean="0"/>
              <a:t>Learning</a:t>
            </a:r>
            <a:endParaRPr lang="en-IN" sz="5600" dirty="0" smtClean="0"/>
          </a:p>
          <a:p>
            <a:pPr lvl="1"/>
            <a:r>
              <a:rPr lang="en-IN" sz="5600" dirty="0" smtClean="0"/>
              <a:t>QoC depends on risk-based groups identification, more care is need for high-risk patients (clustering)</a:t>
            </a:r>
            <a:endParaRPr lang="en-IN" sz="5600" dirty="0"/>
          </a:p>
          <a:p>
            <a:pPr lvl="1"/>
            <a:endParaRPr lang="en-IN" sz="4000" dirty="0"/>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IN" sz="7200" dirty="0"/>
              <a:t>Objectives</a:t>
            </a:r>
          </a:p>
          <a:p>
            <a:pPr lvl="1">
              <a:buSzPct val="100000"/>
            </a:pPr>
            <a:r>
              <a:rPr lang="en-IN" sz="5600" dirty="0"/>
              <a:t>Define a way to find QoC attributes for an application </a:t>
            </a:r>
            <a:endParaRPr lang="en-IN" sz="5600" dirty="0" smtClean="0"/>
          </a:p>
          <a:p>
            <a:pPr lvl="1">
              <a:buSzPct val="100000"/>
            </a:pPr>
            <a:r>
              <a:rPr lang="en-IN" sz="5600" dirty="0" smtClean="0"/>
              <a:t>Identification of low, moderate and high risk patients </a:t>
            </a:r>
            <a:endParaRPr lang="en-IN" sz="5600" dirty="0"/>
          </a:p>
          <a:p>
            <a:pPr lvl="1">
              <a:buSzPct val="100000"/>
            </a:pPr>
            <a:r>
              <a:rPr lang="en-IN" sz="5600" dirty="0"/>
              <a:t>Propose a model to assess the QoC using those attributes</a:t>
            </a:r>
          </a:p>
          <a:p>
            <a:endParaRPr lang="en-IN" sz="2100" dirty="0"/>
          </a:p>
          <a:p>
            <a:endParaRPr lang="en-IN" dirty="0"/>
          </a:p>
          <a:p>
            <a:r>
              <a:rPr lang="en-IN" dirty="0"/>
              <a:t> </a:t>
            </a:r>
          </a:p>
        </p:txBody>
      </p:sp>
      <p:sp>
        <p:nvSpPr>
          <p:cNvPr id="4" name="Footer Placeholder 3">
            <a:extLst>
              <a:ext uri="{FF2B5EF4-FFF2-40B4-BE49-F238E27FC236}">
                <a16:creationId xmlns:a16="http://schemas.microsoft.com/office/drawing/2014/main" id="{BCE7B64F-EC9C-4A45-BE16-0DCB8192427D}"/>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43DDAED6-D020-4057-8F8E-7BFB5CA52F90}"/>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280714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6C3A-984A-4C70-BEFA-D254C9CB8DFD}"/>
              </a:ext>
            </a:extLst>
          </p:cNvPr>
          <p:cNvSpPr>
            <a:spLocks noGrp="1"/>
          </p:cNvSpPr>
          <p:nvPr>
            <p:ph type="title"/>
          </p:nvPr>
        </p:nvSpPr>
        <p:spPr/>
        <p:txBody>
          <a:bodyPr/>
          <a:lstStyle/>
          <a:p>
            <a:r>
              <a:rPr lang="en-IN" dirty="0"/>
              <a:t>Work </a:t>
            </a:r>
            <a:r>
              <a:rPr lang="en-IN" dirty="0" smtClean="0"/>
              <a:t>on Quality of Care</a:t>
            </a:r>
            <a:endParaRPr lang="en-IN" dirty="0"/>
          </a:p>
        </p:txBody>
      </p:sp>
      <p:sp>
        <p:nvSpPr>
          <p:cNvPr id="3" name="Content Placeholder 2">
            <a:extLst>
              <a:ext uri="{FF2B5EF4-FFF2-40B4-BE49-F238E27FC236}">
                <a16:creationId xmlns:a16="http://schemas.microsoft.com/office/drawing/2014/main" id="{830E2704-0C33-41EC-ADE1-319F29E976DF}"/>
              </a:ext>
            </a:extLst>
          </p:cNvPr>
          <p:cNvSpPr>
            <a:spLocks noGrp="1"/>
          </p:cNvSpPr>
          <p:nvPr>
            <p:ph idx="1"/>
          </p:nvPr>
        </p:nvSpPr>
        <p:spPr/>
        <p:txBody>
          <a:bodyPr/>
          <a:lstStyle/>
          <a:p>
            <a:r>
              <a:rPr lang="en-IN" sz="2400" dirty="0"/>
              <a:t>Division of work </a:t>
            </a:r>
          </a:p>
          <a:p>
            <a:pPr lvl="1">
              <a:lnSpc>
                <a:spcPct val="200000"/>
              </a:lnSpc>
            </a:pPr>
            <a:r>
              <a:rPr lang="en-IN" sz="2000" dirty="0"/>
              <a:t>Ideation and design</a:t>
            </a:r>
          </a:p>
          <a:p>
            <a:pPr lvl="1">
              <a:lnSpc>
                <a:spcPct val="200000"/>
              </a:lnSpc>
            </a:pPr>
            <a:r>
              <a:rPr lang="en-IN" sz="2000" dirty="0"/>
              <a:t>Data collection and analysis</a:t>
            </a:r>
          </a:p>
          <a:p>
            <a:pPr lvl="1">
              <a:lnSpc>
                <a:spcPct val="200000"/>
              </a:lnSpc>
            </a:pPr>
            <a:r>
              <a:rPr lang="en-IN" sz="2000" dirty="0"/>
              <a:t>Searching for risk groups</a:t>
            </a:r>
          </a:p>
          <a:p>
            <a:pPr lvl="1">
              <a:lnSpc>
                <a:spcPct val="200000"/>
              </a:lnSpc>
            </a:pPr>
            <a:r>
              <a:rPr lang="en-IN" sz="2000" dirty="0"/>
              <a:t>Design for Quality of Care</a:t>
            </a:r>
          </a:p>
          <a:p>
            <a:pPr lvl="1"/>
            <a:endParaRPr lang="en-IN" dirty="0"/>
          </a:p>
        </p:txBody>
      </p:sp>
      <p:pic>
        <p:nvPicPr>
          <p:cNvPr id="5" name="Picture 4">
            <a:extLst>
              <a:ext uri="{FF2B5EF4-FFF2-40B4-BE49-F238E27FC236}">
                <a16:creationId xmlns:a16="http://schemas.microsoft.com/office/drawing/2014/main" id="{B658A08F-04EE-4240-8784-62639C553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71" y="1890711"/>
            <a:ext cx="1717254" cy="1717254"/>
          </a:xfrm>
          <a:prstGeom prst="rect">
            <a:avLst/>
          </a:prstGeom>
        </p:spPr>
      </p:pic>
      <p:pic>
        <p:nvPicPr>
          <p:cNvPr id="11" name="Graphic 10">
            <a:extLst>
              <a:ext uri="{FF2B5EF4-FFF2-40B4-BE49-F238E27FC236}">
                <a16:creationId xmlns:a16="http://schemas.microsoft.com/office/drawing/2014/main" id="{5731DEB6-23AA-443B-8A55-18FCE5503C2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620669" y="1963373"/>
            <a:ext cx="1644592" cy="1644592"/>
          </a:xfrm>
          <a:prstGeom prst="rect">
            <a:avLst/>
          </a:prstGeom>
        </p:spPr>
      </p:pic>
      <p:pic>
        <p:nvPicPr>
          <p:cNvPr id="17" name="Picture 16">
            <a:extLst>
              <a:ext uri="{FF2B5EF4-FFF2-40B4-BE49-F238E27FC236}">
                <a16:creationId xmlns:a16="http://schemas.microsoft.com/office/drawing/2014/main" id="{11AAB813-7EFF-40D1-9F4C-6EE19C896B5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369804" y="3988646"/>
            <a:ext cx="2542563" cy="2542563"/>
          </a:xfrm>
          <a:prstGeom prst="rect">
            <a:avLst/>
          </a:prstGeom>
        </p:spPr>
      </p:pic>
      <p:sp>
        <p:nvSpPr>
          <p:cNvPr id="18" name="Arrow: Right 17">
            <a:extLst>
              <a:ext uri="{FF2B5EF4-FFF2-40B4-BE49-F238E27FC236}">
                <a16:creationId xmlns:a16="http://schemas.microsoft.com/office/drawing/2014/main" id="{86329677-5318-41A5-BF4D-650A525F42FF}"/>
              </a:ext>
            </a:extLst>
          </p:cNvPr>
          <p:cNvSpPr/>
          <p:nvPr/>
        </p:nvSpPr>
        <p:spPr>
          <a:xfrm>
            <a:off x="6769916" y="2749338"/>
            <a:ext cx="587229" cy="379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C8BC3782-E6A4-4E49-A39F-9141F2F4768C}"/>
              </a:ext>
            </a:extLst>
          </p:cNvPr>
          <p:cNvSpPr/>
          <p:nvPr/>
        </p:nvSpPr>
        <p:spPr>
          <a:xfrm>
            <a:off x="7877263" y="3752793"/>
            <a:ext cx="411060" cy="570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95B277E-4876-4A03-9DFF-054E101C7815}"/>
              </a:ext>
            </a:extLst>
          </p:cNvPr>
          <p:cNvSpPr/>
          <p:nvPr/>
        </p:nvSpPr>
        <p:spPr>
          <a:xfrm>
            <a:off x="8971646" y="4976476"/>
            <a:ext cx="587229" cy="379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ooter Placeholder 20">
            <a:extLst>
              <a:ext uri="{FF2B5EF4-FFF2-40B4-BE49-F238E27FC236}">
                <a16:creationId xmlns:a16="http://schemas.microsoft.com/office/drawing/2014/main" id="{B122116C-80DC-4110-8FE2-2149A421E441}"/>
              </a:ext>
            </a:extLst>
          </p:cNvPr>
          <p:cNvSpPr>
            <a:spLocks noGrp="1"/>
          </p:cNvSpPr>
          <p:nvPr>
            <p:ph type="ftr" sz="quarter" idx="11"/>
          </p:nvPr>
        </p:nvSpPr>
        <p:spPr/>
        <p:txBody>
          <a:bodyPr/>
          <a:lstStyle/>
          <a:p>
            <a:r>
              <a:rPr lang="en-US"/>
              <a:t>Vaibhav Gaikwad (2018HT12597)</a:t>
            </a:r>
            <a:endParaRPr lang="en-US" dirty="0"/>
          </a:p>
        </p:txBody>
      </p:sp>
      <p:sp>
        <p:nvSpPr>
          <p:cNvPr id="22" name="Slide Number Placeholder 21">
            <a:extLst>
              <a:ext uri="{FF2B5EF4-FFF2-40B4-BE49-F238E27FC236}">
                <a16:creationId xmlns:a16="http://schemas.microsoft.com/office/drawing/2014/main" id="{7CADC3F2-7D10-491E-92E0-D883424F587D}"/>
              </a:ext>
            </a:extLst>
          </p:cNvPr>
          <p:cNvSpPr>
            <a:spLocks noGrp="1"/>
          </p:cNvSpPr>
          <p:nvPr>
            <p:ph type="sldNum" sz="quarter" idx="12"/>
          </p:nvPr>
        </p:nvSpPr>
        <p:spPr/>
        <p:txBody>
          <a:bodyPr/>
          <a:lstStyle/>
          <a:p>
            <a:r>
              <a:rPr lang="en-US" dirty="0"/>
              <a:t>3</a:t>
            </a:r>
          </a:p>
        </p:txBody>
      </p:sp>
      <p:pic>
        <p:nvPicPr>
          <p:cNvPr id="31" name="Picture 30">
            <a:extLst>
              <a:ext uri="{FF2B5EF4-FFF2-40B4-BE49-F238E27FC236}">
                <a16:creationId xmlns:a16="http://schemas.microsoft.com/office/drawing/2014/main" id="{D96ADD81-7B48-4CAF-B06F-7D9C3B534A7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271247" y="4598840"/>
            <a:ext cx="1212032" cy="1362117"/>
          </a:xfrm>
          <a:prstGeom prst="rect">
            <a:avLst/>
          </a:prstGeom>
        </p:spPr>
      </p:pic>
    </p:spTree>
    <p:extLst>
      <p:ext uri="{BB962C8B-B14F-4D97-AF65-F5344CB8AC3E}">
        <p14:creationId xmlns:p14="http://schemas.microsoft.com/office/powerpoint/2010/main" val="1688416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4457-93B0-4498-A8D8-B00780979151}"/>
              </a:ext>
            </a:extLst>
          </p:cNvPr>
          <p:cNvSpPr>
            <a:spLocks noGrp="1"/>
          </p:cNvSpPr>
          <p:nvPr>
            <p:ph type="title"/>
          </p:nvPr>
        </p:nvSpPr>
        <p:spPr/>
        <p:txBody>
          <a:bodyPr/>
          <a:lstStyle/>
          <a:p>
            <a:r>
              <a:rPr lang="en-IN" dirty="0"/>
              <a:t>Ideation</a:t>
            </a:r>
          </a:p>
        </p:txBody>
      </p:sp>
      <p:sp>
        <p:nvSpPr>
          <p:cNvPr id="3" name="Content Placeholder 2">
            <a:extLst>
              <a:ext uri="{FF2B5EF4-FFF2-40B4-BE49-F238E27FC236}">
                <a16:creationId xmlns:a16="http://schemas.microsoft.com/office/drawing/2014/main" id="{3AB8CCF2-17EA-47A6-9FF9-B6F2D358423A}"/>
              </a:ext>
            </a:extLst>
          </p:cNvPr>
          <p:cNvSpPr>
            <a:spLocks noGrp="1"/>
          </p:cNvSpPr>
          <p:nvPr>
            <p:ph idx="1"/>
          </p:nvPr>
        </p:nvSpPr>
        <p:spPr/>
        <p:txBody>
          <a:bodyPr/>
          <a:lstStyle/>
          <a:p>
            <a:r>
              <a:rPr lang="en-IN" sz="2000" dirty="0"/>
              <a:t>Brainstorming sessions helped to understand the ways to find QoC.</a:t>
            </a:r>
          </a:p>
          <a:p>
            <a:pPr marL="578358" lvl="1" indent="-285750"/>
            <a:r>
              <a:rPr lang="en-IN" sz="1800" dirty="0"/>
              <a:t>Summarizing the patient feedback at the overall level gives information about the quality of care. </a:t>
            </a:r>
          </a:p>
          <a:p>
            <a:pPr marL="761238" lvl="2" indent="-285750"/>
            <a:r>
              <a:rPr lang="en-IN" sz="1100" dirty="0"/>
              <a:t>The adoption of such a method does not seem very accurate and feedback is always optional.</a:t>
            </a:r>
          </a:p>
          <a:p>
            <a:pPr marL="578358" lvl="1" indent="-285750"/>
            <a:r>
              <a:rPr lang="en-IN" sz="1800" dirty="0"/>
              <a:t>Trend analysis of each patient’s health can also provide details on the Quality of Care. </a:t>
            </a:r>
          </a:p>
          <a:p>
            <a:pPr marL="761238" lvl="2" indent="-285750"/>
            <a:r>
              <a:rPr lang="en-IN" sz="1100" dirty="0"/>
              <a:t>This method is time-consuming and does not generate insights on the population level.</a:t>
            </a:r>
          </a:p>
          <a:p>
            <a:pPr marL="578358" lvl="1" indent="-285750"/>
            <a:r>
              <a:rPr lang="en-IN" sz="1800" dirty="0"/>
              <a:t>Compare data from previously used applications which have proved better Quality of Care. </a:t>
            </a:r>
          </a:p>
          <a:p>
            <a:pPr marL="761238" lvl="2" indent="-285750"/>
            <a:r>
              <a:rPr lang="en-IN" sz="1100" dirty="0"/>
              <a:t>It is difficult to achieve due to the dependency on finding a trustable system.  </a:t>
            </a:r>
          </a:p>
          <a:p>
            <a:r>
              <a:rPr lang="en-IN" sz="2000" dirty="0"/>
              <a:t>Research requirement was gathered, and a proposal was made with the objectives.</a:t>
            </a:r>
          </a:p>
          <a:p>
            <a:pPr lvl="1">
              <a:buSzPct val="100000"/>
            </a:pPr>
            <a:r>
              <a:rPr lang="en-IN" sz="1800" dirty="0"/>
              <a:t>Research a way to find </a:t>
            </a:r>
            <a:r>
              <a:rPr lang="en-IN" sz="1800" dirty="0" smtClean="0"/>
              <a:t>attributes </a:t>
            </a:r>
            <a:r>
              <a:rPr lang="en-IN" sz="1800" dirty="0"/>
              <a:t>for an </a:t>
            </a:r>
            <a:r>
              <a:rPr lang="en-IN" sz="1800" dirty="0" smtClean="0"/>
              <a:t>application useful for QoC</a:t>
            </a:r>
            <a:r>
              <a:rPr lang="en-IN" sz="1800" dirty="0"/>
              <a:t>.</a:t>
            </a:r>
          </a:p>
          <a:p>
            <a:pPr lvl="1">
              <a:buSzPct val="100000"/>
            </a:pPr>
            <a:r>
              <a:rPr lang="en-IN" sz="1800" dirty="0"/>
              <a:t>Propose a </a:t>
            </a:r>
            <a:r>
              <a:rPr lang="en-IN" sz="1800" dirty="0" smtClean="0"/>
              <a:t>design </a:t>
            </a:r>
            <a:r>
              <a:rPr lang="en-IN" sz="1800" dirty="0"/>
              <a:t>to assess the QoC </a:t>
            </a:r>
            <a:r>
              <a:rPr lang="en-IN" sz="1800" dirty="0" smtClean="0"/>
              <a:t>for an application.</a:t>
            </a:r>
            <a:endParaRPr lang="en-IN" sz="1800" dirty="0"/>
          </a:p>
          <a:p>
            <a:endParaRPr lang="en-IN" dirty="0"/>
          </a:p>
        </p:txBody>
      </p:sp>
      <p:sp>
        <p:nvSpPr>
          <p:cNvPr id="4" name="Footer Placeholder 3">
            <a:extLst>
              <a:ext uri="{FF2B5EF4-FFF2-40B4-BE49-F238E27FC236}">
                <a16:creationId xmlns:a16="http://schemas.microsoft.com/office/drawing/2014/main" id="{61857F58-920E-4C93-875D-7BD03284BAE9}"/>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8AC9B530-ABD8-4182-B79D-577ED7356D6D}"/>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74739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957D-C977-43C4-B58F-CF5BCC7B915B}"/>
              </a:ext>
            </a:extLst>
          </p:cNvPr>
          <p:cNvSpPr>
            <a:spLocks noGrp="1"/>
          </p:cNvSpPr>
          <p:nvPr>
            <p:ph type="title"/>
          </p:nvPr>
        </p:nvSpPr>
        <p:spPr/>
        <p:txBody>
          <a:bodyPr/>
          <a:lstStyle/>
          <a:p>
            <a:r>
              <a:rPr lang="en-IN" dirty="0"/>
              <a:t>Ideation</a:t>
            </a:r>
            <a:br>
              <a:rPr lang="en-IN" dirty="0"/>
            </a:br>
            <a:r>
              <a:rPr lang="en-IN" sz="2400" dirty="0"/>
              <a:t>System block diagram</a:t>
            </a:r>
            <a:endParaRPr lang="en-IN" dirty="0"/>
          </a:p>
        </p:txBody>
      </p:sp>
      <p:sp>
        <p:nvSpPr>
          <p:cNvPr id="4" name="Footer Placeholder 3">
            <a:extLst>
              <a:ext uri="{FF2B5EF4-FFF2-40B4-BE49-F238E27FC236}">
                <a16:creationId xmlns:a16="http://schemas.microsoft.com/office/drawing/2014/main" id="{19867EF8-0245-47C6-9FE6-B827904F6F5F}"/>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987F2A72-BD27-4E7B-8B49-158B9656BE0A}"/>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9" name="Content Placeholder 8">
            <a:extLst>
              <a:ext uri="{FF2B5EF4-FFF2-40B4-BE49-F238E27FC236}">
                <a16:creationId xmlns:a16="http://schemas.microsoft.com/office/drawing/2014/main" id="{6EE80732-ACAF-493B-BE14-167A4A24C8C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1460" y="3047206"/>
            <a:ext cx="5926061" cy="3156223"/>
          </a:xfrm>
          <a:prstGeom prst="rect">
            <a:avLst/>
          </a:prstGeom>
          <a:noFill/>
          <a:ln>
            <a:noFill/>
          </a:ln>
        </p:spPr>
      </p:pic>
      <p:sp>
        <p:nvSpPr>
          <p:cNvPr id="6" name="Content Placeholder 2">
            <a:extLst>
              <a:ext uri="{FF2B5EF4-FFF2-40B4-BE49-F238E27FC236}">
                <a16:creationId xmlns:a16="http://schemas.microsoft.com/office/drawing/2014/main" id="{25368742-CC27-4F6B-9BEF-7046CEABE13D}"/>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IN" dirty="0"/>
              <a:t>The focus is on the design of the Analytics Component. </a:t>
            </a:r>
          </a:p>
          <a:p>
            <a:pPr lvl="1"/>
            <a:r>
              <a:rPr lang="en-IN" dirty="0"/>
              <a:t>Rest of the integrations will be considered during the actual implementation.</a:t>
            </a:r>
          </a:p>
        </p:txBody>
      </p:sp>
    </p:spTree>
    <p:extLst>
      <p:ext uri="{BB962C8B-B14F-4D97-AF65-F5344CB8AC3E}">
        <p14:creationId xmlns:p14="http://schemas.microsoft.com/office/powerpoint/2010/main" val="188093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DE0E-2E04-47CB-AE71-F59A072E82A9}"/>
              </a:ext>
            </a:extLst>
          </p:cNvPr>
          <p:cNvSpPr>
            <a:spLocks noGrp="1"/>
          </p:cNvSpPr>
          <p:nvPr>
            <p:ph type="title"/>
          </p:nvPr>
        </p:nvSpPr>
        <p:spPr/>
        <p:txBody>
          <a:bodyPr/>
          <a:lstStyle/>
          <a:p>
            <a:r>
              <a:rPr lang="en-IN" dirty="0"/>
              <a:t>Ideation</a:t>
            </a:r>
            <a:br>
              <a:rPr lang="en-IN" dirty="0"/>
            </a:br>
            <a:r>
              <a:rPr lang="en-IN" sz="2400" dirty="0"/>
              <a:t>Analytics Component</a:t>
            </a:r>
          </a:p>
        </p:txBody>
      </p:sp>
      <p:sp>
        <p:nvSpPr>
          <p:cNvPr id="3" name="Content Placeholder 2">
            <a:extLst>
              <a:ext uri="{FF2B5EF4-FFF2-40B4-BE49-F238E27FC236}">
                <a16:creationId xmlns:a16="http://schemas.microsoft.com/office/drawing/2014/main" id="{25368742-CC27-4F6B-9BEF-7046CEABE13D}"/>
              </a:ext>
            </a:extLst>
          </p:cNvPr>
          <p:cNvSpPr>
            <a:spLocks noGrp="1"/>
          </p:cNvSpPr>
          <p:nvPr>
            <p:ph idx="1"/>
          </p:nvPr>
        </p:nvSpPr>
        <p:spPr/>
        <p:txBody>
          <a:bodyPr>
            <a:normAutofit/>
          </a:bodyPr>
          <a:lstStyle/>
          <a:p>
            <a:endParaRPr lang="en-IN" dirty="0"/>
          </a:p>
          <a:p>
            <a:endParaRPr lang="en-IN" dirty="0"/>
          </a:p>
          <a:p>
            <a:endParaRPr lang="en-IN" dirty="0"/>
          </a:p>
          <a:p>
            <a:pPr lvl="1"/>
            <a:r>
              <a:rPr lang="en-IN" dirty="0"/>
              <a:t>Chronic Disease Management (CDM) application holds the medical data, and can be exported.</a:t>
            </a:r>
          </a:p>
          <a:p>
            <a:pPr lvl="1"/>
            <a:r>
              <a:rPr lang="en-IN" dirty="0"/>
              <a:t>Data cleaning removes insignificant data from the exported dataset.</a:t>
            </a:r>
          </a:p>
          <a:p>
            <a:pPr lvl="1"/>
            <a:r>
              <a:rPr lang="en-IN" dirty="0"/>
              <a:t>Attribute selection helps to find the valuable data attributes helpful for clustering. </a:t>
            </a:r>
          </a:p>
          <a:p>
            <a:pPr lvl="1"/>
            <a:r>
              <a:rPr lang="en-IN" dirty="0"/>
              <a:t>Cluster analysis helps to understand the risk-based group formations.  </a:t>
            </a:r>
          </a:p>
          <a:p>
            <a:pPr lvl="1"/>
            <a:r>
              <a:rPr lang="en-IN" dirty="0"/>
              <a:t>QoC analysis will help in understanding if the care management is effective or not.</a:t>
            </a:r>
          </a:p>
          <a:p>
            <a:pPr lvl="1"/>
            <a:r>
              <a:rPr lang="en-IN" dirty="0"/>
              <a:t>Results will be the reports that are generated for the care organisation.</a:t>
            </a:r>
          </a:p>
        </p:txBody>
      </p:sp>
      <p:sp>
        <p:nvSpPr>
          <p:cNvPr id="4" name="Footer Placeholder 3">
            <a:extLst>
              <a:ext uri="{FF2B5EF4-FFF2-40B4-BE49-F238E27FC236}">
                <a16:creationId xmlns:a16="http://schemas.microsoft.com/office/drawing/2014/main" id="{C9154B08-BB21-4F0E-898D-F892E9BA421D}"/>
              </a:ext>
            </a:extLst>
          </p:cNvPr>
          <p:cNvSpPr>
            <a:spLocks noGrp="1"/>
          </p:cNvSpPr>
          <p:nvPr>
            <p:ph type="ftr" sz="quarter" idx="11"/>
          </p:nvPr>
        </p:nvSpPr>
        <p:spPr/>
        <p:txBody>
          <a:bodyPr/>
          <a:lstStyle/>
          <a:p>
            <a:r>
              <a:rPr lang="en-US"/>
              <a:t>Vaibhav Gaikwad (2018HT12597)</a:t>
            </a:r>
            <a:endParaRPr lang="en-US" dirty="0"/>
          </a:p>
        </p:txBody>
      </p:sp>
      <p:sp>
        <p:nvSpPr>
          <p:cNvPr id="5" name="Slide Number Placeholder 4">
            <a:extLst>
              <a:ext uri="{FF2B5EF4-FFF2-40B4-BE49-F238E27FC236}">
                <a16:creationId xmlns:a16="http://schemas.microsoft.com/office/drawing/2014/main" id="{99F35E91-FF1F-469F-B488-70F32A0CFA23}"/>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Picture 5">
            <a:extLst>
              <a:ext uri="{FF2B5EF4-FFF2-40B4-BE49-F238E27FC236}">
                <a16:creationId xmlns:a16="http://schemas.microsoft.com/office/drawing/2014/main" id="{73C43E74-FF46-4738-B99E-C42B41B70471}"/>
              </a:ext>
            </a:extLst>
          </p:cNvPr>
          <p:cNvPicPr/>
          <p:nvPr/>
        </p:nvPicPr>
        <p:blipFill>
          <a:blip r:embed="rId3"/>
          <a:stretch>
            <a:fillRect/>
          </a:stretch>
        </p:blipFill>
        <p:spPr>
          <a:xfrm>
            <a:off x="3124200" y="2108200"/>
            <a:ext cx="5943600" cy="1096175"/>
          </a:xfrm>
          <a:prstGeom prst="rect">
            <a:avLst/>
          </a:prstGeom>
        </p:spPr>
      </p:pic>
    </p:spTree>
    <p:extLst>
      <p:ext uri="{BB962C8B-B14F-4D97-AF65-F5344CB8AC3E}">
        <p14:creationId xmlns:p14="http://schemas.microsoft.com/office/powerpoint/2010/main" val="1615181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{7A031535-9C55-4A49-9DA3-07BC02340AB7}tf56160789</Template>
  <TotalTime>0</TotalTime>
  <Words>2460</Words>
  <Application>Microsoft Office PowerPoint</Application>
  <PresentationFormat>Widescreen</PresentationFormat>
  <Paragraphs>436</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Times New Roman</vt:lpstr>
      <vt:lpstr>1_RetrospectVTI</vt:lpstr>
      <vt:lpstr>Quality of Care for Chronic Disease Management</vt:lpstr>
      <vt:lpstr>Nobody ever figures out what life is all about, and it doesn't matter. Explore the world. Nearly everything is really interesting if you go into it deeply enough.</vt:lpstr>
      <vt:lpstr>Introduction</vt:lpstr>
      <vt:lpstr>Motivations</vt:lpstr>
      <vt:lpstr>Observations &amp; Objectives</vt:lpstr>
      <vt:lpstr>Work on Quality of Care</vt:lpstr>
      <vt:lpstr>Ideation</vt:lpstr>
      <vt:lpstr>Ideation System block diagram</vt:lpstr>
      <vt:lpstr>Ideation Analytics Component</vt:lpstr>
      <vt:lpstr>Data Analysis Collection</vt:lpstr>
      <vt:lpstr>Data Analysis Cleaning</vt:lpstr>
      <vt:lpstr>Data Analysis Correlations among attributes </vt:lpstr>
      <vt:lpstr>Search Risk Groups Standard K-means (gap-stat)  </vt:lpstr>
      <vt:lpstr>Search Risk Groups Standard DBSCAN (kNN) </vt:lpstr>
      <vt:lpstr>Search Risk Groups K-means clustering &amp; Silhouette analysis </vt:lpstr>
      <vt:lpstr>Search Risk Groups Range formation</vt:lpstr>
      <vt:lpstr>Search Risk Groups Random Forest and Attribute Selection</vt:lpstr>
      <vt:lpstr>QoC design</vt:lpstr>
      <vt:lpstr>QoC</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2020-03-30T15:49:02Z</dcterms:created>
  <dcterms:modified xsi:type="dcterms:W3CDTF">2020-04-28T13:42:56Z</dcterms:modified>
</cp:coreProperties>
</file>