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ongtong Mike Etha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Tongtong Mike Ethan</a:t>
            </a:r>
          </a:p>
        </p:txBody>
      </p:sp>
      <p:sp>
        <p:nvSpPr>
          <p:cNvPr id="172" name="Lesson 2"/>
          <p:cNvSpPr txBox="1"/>
          <p:nvPr>
            <p:ph type="ctrTitle"/>
          </p:nvPr>
        </p:nvSpPr>
        <p:spPr>
          <a:prstGeom prst="rect">
            <a:avLst/>
          </a:prstGeom>
        </p:spPr>
        <p:txBody>
          <a:bodyPr/>
          <a:lstStyle/>
          <a:p>
            <a:pPr/>
            <a:r>
              <a:t>Lesson 2</a:t>
            </a:r>
          </a:p>
        </p:txBody>
      </p:sp>
      <p:sp>
        <p:nvSpPr>
          <p:cNvPr id="173" name="GPIO pins and Interfacing with sensors"/>
          <p:cNvSpPr txBox="1"/>
          <p:nvPr>
            <p:ph type="subTitle" sz="quarter" idx="1"/>
          </p:nvPr>
        </p:nvSpPr>
        <p:spPr>
          <a:prstGeom prst="rect">
            <a:avLst/>
          </a:prstGeom>
        </p:spPr>
        <p:txBody>
          <a:bodyPr/>
          <a:lstStyle/>
          <a:p>
            <a:pPr/>
            <a:r>
              <a:t>GPIO pins and Interfacing with sensors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Overall Communication Process"/>
          <p:cNvSpPr txBox="1"/>
          <p:nvPr>
            <p:ph type="title"/>
          </p:nvPr>
        </p:nvSpPr>
        <p:spPr>
          <a:prstGeom prst="rect">
            <a:avLst/>
          </a:prstGeom>
        </p:spPr>
        <p:txBody>
          <a:bodyPr/>
          <a:lstStyle/>
          <a:p>
            <a:pPr/>
            <a:r>
              <a:t>Overall Communication Process</a:t>
            </a:r>
          </a:p>
        </p:txBody>
      </p:sp>
      <p:pic>
        <p:nvPicPr>
          <p:cNvPr id="257" name="Screenshot 2024-05-13 at 12.56.14 PM.png" descr="Screenshot 2024-05-13 at 12.56.14 PM.png"/>
          <p:cNvPicPr>
            <a:picLocks noChangeAspect="1"/>
          </p:cNvPicPr>
          <p:nvPr/>
        </p:nvPicPr>
        <p:blipFill>
          <a:blip r:embed="rId2">
            <a:extLst/>
          </a:blip>
          <a:srcRect l="0" t="0" r="0" b="39205"/>
          <a:stretch>
            <a:fillRect/>
          </a:stretch>
        </p:blipFill>
        <p:spPr>
          <a:xfrm>
            <a:off x="3243958" y="5131960"/>
            <a:ext cx="21126776" cy="4498024"/>
          </a:xfrm>
          <a:prstGeom prst="rect">
            <a:avLst/>
          </a:prstGeom>
          <a:ln w="12700">
            <a:miter lim="400000"/>
          </a:ln>
        </p:spPr>
      </p:pic>
      <p:sp>
        <p:nvSpPr>
          <p:cNvPr id="258" name="Logic state 1 (3v)"/>
          <p:cNvSpPr txBox="1"/>
          <p:nvPr/>
        </p:nvSpPr>
        <p:spPr>
          <a:xfrm>
            <a:off x="880008" y="4121929"/>
            <a:ext cx="6903195" cy="8084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Logic state 1 (3v)</a:t>
            </a:r>
          </a:p>
        </p:txBody>
      </p:sp>
      <p:sp>
        <p:nvSpPr>
          <p:cNvPr id="259" name="Line"/>
          <p:cNvSpPr/>
          <p:nvPr/>
        </p:nvSpPr>
        <p:spPr>
          <a:xfrm>
            <a:off x="2321871" y="5357621"/>
            <a:ext cx="1215634" cy="1215633"/>
          </a:xfrm>
          <a:prstGeom prst="line">
            <a:avLst/>
          </a:prstGeom>
          <a:ln w="63500">
            <a:solidFill>
              <a:schemeClr val="accent1"/>
            </a:solidFill>
            <a:miter lim="400000"/>
            <a:tailEnd type="triangle"/>
          </a:ln>
        </p:spPr>
        <p:txBody>
          <a:bodyPr lIns="50800" tIns="50800" rIns="50800" bIns="50800" anchor="ctr"/>
          <a:lstStyle/>
          <a:p>
            <a:pPr/>
          </a:p>
        </p:txBody>
      </p:sp>
      <p:sp>
        <p:nvSpPr>
          <p:cNvPr id="260" name="Logic state 0 (GND)"/>
          <p:cNvSpPr txBox="1"/>
          <p:nvPr/>
        </p:nvSpPr>
        <p:spPr>
          <a:xfrm>
            <a:off x="653446" y="9500401"/>
            <a:ext cx="6903195" cy="8084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Logic state 0 (GND)</a:t>
            </a:r>
          </a:p>
        </p:txBody>
      </p:sp>
      <p:sp>
        <p:nvSpPr>
          <p:cNvPr id="261" name="Line"/>
          <p:cNvSpPr/>
          <p:nvPr/>
        </p:nvSpPr>
        <p:spPr>
          <a:xfrm flipV="1">
            <a:off x="1960852" y="7924277"/>
            <a:ext cx="1410713" cy="1410713"/>
          </a:xfrm>
          <a:prstGeom prst="line">
            <a:avLst/>
          </a:prstGeom>
          <a:ln w="63500">
            <a:solidFill>
              <a:schemeClr val="accent1"/>
            </a:solidFill>
            <a:miter lim="400000"/>
            <a:tailEnd type="triangle"/>
          </a:ln>
        </p:spPr>
        <p:txBody>
          <a:bodyPr lIns="50800" tIns="50800" rIns="50800" bIns="50800" anchor="ctr"/>
          <a:lstStyle/>
          <a:p>
            <a:pPr/>
          </a:p>
        </p:txBody>
      </p:sp>
      <p:sp>
        <p:nvSpPr>
          <p:cNvPr id="262" name="Line"/>
          <p:cNvSpPr/>
          <p:nvPr/>
        </p:nvSpPr>
        <p:spPr>
          <a:xfrm>
            <a:off x="4821778" y="11270589"/>
            <a:ext cx="15580542" cy="1"/>
          </a:xfrm>
          <a:prstGeom prst="line">
            <a:avLst/>
          </a:prstGeom>
          <a:ln w="63500">
            <a:solidFill>
              <a:schemeClr val="accent1"/>
            </a:solidFill>
            <a:miter lim="400000"/>
            <a:tailEnd type="triangle"/>
          </a:ln>
        </p:spPr>
        <p:txBody>
          <a:bodyPr lIns="50800" tIns="50800" rIns="50800" bIns="50800" anchor="ctr"/>
          <a:lstStyle/>
          <a:p>
            <a:pPr/>
          </a:p>
        </p:txBody>
      </p:sp>
      <p:sp>
        <p:nvSpPr>
          <p:cNvPr id="263" name="X axis (Time)"/>
          <p:cNvSpPr txBox="1"/>
          <p:nvPr/>
        </p:nvSpPr>
        <p:spPr>
          <a:xfrm>
            <a:off x="10814666" y="11498117"/>
            <a:ext cx="6903196" cy="8084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u="sng"/>
            </a:lvl1pPr>
          </a:lstStyle>
          <a:p>
            <a:pPr/>
            <a:r>
              <a:t>X axis (Time)</a:t>
            </a:r>
          </a:p>
        </p:txBody>
      </p:sp>
      <p:sp>
        <p:nvSpPr>
          <p:cNvPr id="264" name="Y axis (Voltage)"/>
          <p:cNvSpPr txBox="1"/>
          <p:nvPr/>
        </p:nvSpPr>
        <p:spPr>
          <a:xfrm>
            <a:off x="880008" y="2913080"/>
            <a:ext cx="6903195" cy="8084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u="sng"/>
            </a:lvl1pPr>
          </a:lstStyle>
          <a:p>
            <a:pPr/>
            <a:r>
              <a:t>Y axis (Voltage)</a:t>
            </a:r>
          </a:p>
        </p:txBody>
      </p:sp>
      <p:sp>
        <p:nvSpPr>
          <p:cNvPr id="265" name="Data Sent over DHT11 Signal line"/>
          <p:cNvSpPr txBox="1"/>
          <p:nvPr/>
        </p:nvSpPr>
        <p:spPr>
          <a:xfrm>
            <a:off x="8101719" y="2806450"/>
            <a:ext cx="9994472" cy="8207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900"/>
            </a:lvl1pPr>
          </a:lstStyle>
          <a:p>
            <a:pPr/>
            <a:r>
              <a:t>Data Sent over DHT11 Signal line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Overall Communication Process"/>
          <p:cNvSpPr txBox="1"/>
          <p:nvPr>
            <p:ph type="title"/>
          </p:nvPr>
        </p:nvSpPr>
        <p:spPr>
          <a:prstGeom prst="rect">
            <a:avLst/>
          </a:prstGeom>
        </p:spPr>
        <p:txBody>
          <a:bodyPr/>
          <a:lstStyle/>
          <a:p>
            <a:pPr/>
            <a:r>
              <a:t>Overall Communication Process</a:t>
            </a:r>
          </a:p>
        </p:txBody>
      </p:sp>
      <p:pic>
        <p:nvPicPr>
          <p:cNvPr id="268" name="Screenshot 2024-05-13 at 12.56.14 PM.png" descr="Screenshot 2024-05-13 at 12.56.14 PM.png"/>
          <p:cNvPicPr>
            <a:picLocks noChangeAspect="1"/>
          </p:cNvPicPr>
          <p:nvPr/>
        </p:nvPicPr>
        <p:blipFill>
          <a:blip r:embed="rId2">
            <a:extLst/>
          </a:blip>
          <a:stretch>
            <a:fillRect/>
          </a:stretch>
        </p:blipFill>
        <p:spPr>
          <a:xfrm>
            <a:off x="3029234" y="6275401"/>
            <a:ext cx="18325532" cy="6417723"/>
          </a:xfrm>
          <a:prstGeom prst="rect">
            <a:avLst/>
          </a:prstGeom>
          <a:ln w="12700">
            <a:miter lim="400000"/>
          </a:ln>
        </p:spPr>
      </p:pic>
      <p:sp>
        <p:nvSpPr>
          <p:cNvPr id="269" name="MCU sends a start signal to DHT11."/>
          <p:cNvSpPr txBox="1"/>
          <p:nvPr/>
        </p:nvSpPr>
        <p:spPr>
          <a:xfrm>
            <a:off x="2273246" y="3043543"/>
            <a:ext cx="4722442" cy="21148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MCU sends a start signal to DHT11.</a:t>
            </a:r>
          </a:p>
        </p:txBody>
      </p:sp>
      <p:sp>
        <p:nvSpPr>
          <p:cNvPr id="270" name="Line"/>
          <p:cNvSpPr/>
          <p:nvPr/>
        </p:nvSpPr>
        <p:spPr>
          <a:xfrm>
            <a:off x="4506002" y="5370712"/>
            <a:ext cx="1291421" cy="1052235"/>
          </a:xfrm>
          <a:prstGeom prst="line">
            <a:avLst/>
          </a:prstGeom>
          <a:ln w="63500">
            <a:solidFill>
              <a:schemeClr val="accent1"/>
            </a:solidFill>
            <a:miter lim="400000"/>
            <a:tailEnd type="triangle"/>
          </a:ln>
        </p:spPr>
        <p:txBody>
          <a:bodyPr lIns="50800" tIns="50800" rIns="50800" bIns="50800" anchor="ctr"/>
          <a:lstStyle/>
          <a:p>
            <a:pPr/>
          </a:p>
        </p:txBody>
      </p:sp>
      <p:sp>
        <p:nvSpPr>
          <p:cNvPr id="271" name="DHT11 transitions from low-power-consumption mode to running mode."/>
          <p:cNvSpPr txBox="1"/>
          <p:nvPr/>
        </p:nvSpPr>
        <p:spPr>
          <a:xfrm>
            <a:off x="6512739" y="3043544"/>
            <a:ext cx="6903195" cy="21148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DHT11 transitions from low-power-consumption mode to running mode.</a:t>
            </a:r>
          </a:p>
        </p:txBody>
      </p:sp>
      <p:sp>
        <p:nvSpPr>
          <p:cNvPr id="272" name="DHT11 waits for MCU to complete the start signal."/>
          <p:cNvSpPr txBox="1"/>
          <p:nvPr/>
        </p:nvSpPr>
        <p:spPr>
          <a:xfrm>
            <a:off x="14181145" y="3043543"/>
            <a:ext cx="5507650" cy="21148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DHT11 waits for MCU to complete the start signal.</a:t>
            </a:r>
          </a:p>
        </p:txBody>
      </p:sp>
      <p:sp>
        <p:nvSpPr>
          <p:cNvPr id="273" name="Line"/>
          <p:cNvSpPr/>
          <p:nvPr/>
        </p:nvSpPr>
        <p:spPr>
          <a:xfrm>
            <a:off x="2362200" y="5359400"/>
            <a:ext cx="16514234" cy="0"/>
          </a:xfrm>
          <a:prstGeom prst="line">
            <a:avLst/>
          </a:prstGeom>
          <a:ln w="63500">
            <a:solidFill>
              <a:schemeClr val="accent1"/>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Overall Communication Process"/>
          <p:cNvSpPr txBox="1"/>
          <p:nvPr>
            <p:ph type="title"/>
          </p:nvPr>
        </p:nvSpPr>
        <p:spPr>
          <a:prstGeom prst="rect">
            <a:avLst/>
          </a:prstGeom>
        </p:spPr>
        <p:txBody>
          <a:bodyPr/>
          <a:lstStyle/>
          <a:p>
            <a:pPr/>
            <a:r>
              <a:t>Overall Communication Process</a:t>
            </a:r>
          </a:p>
        </p:txBody>
      </p:sp>
      <p:pic>
        <p:nvPicPr>
          <p:cNvPr id="276" name="Screenshot 2024-05-13 at 12.56.14 PM.png" descr="Screenshot 2024-05-13 at 12.56.14 PM.png"/>
          <p:cNvPicPr>
            <a:picLocks noChangeAspect="1"/>
          </p:cNvPicPr>
          <p:nvPr/>
        </p:nvPicPr>
        <p:blipFill>
          <a:blip r:embed="rId2">
            <a:extLst/>
          </a:blip>
          <a:stretch>
            <a:fillRect/>
          </a:stretch>
        </p:blipFill>
        <p:spPr>
          <a:xfrm>
            <a:off x="3029234" y="6275401"/>
            <a:ext cx="18325532" cy="6417723"/>
          </a:xfrm>
          <a:prstGeom prst="rect">
            <a:avLst/>
          </a:prstGeom>
          <a:ln w="12700">
            <a:miter lim="400000"/>
          </a:ln>
        </p:spPr>
      </p:pic>
      <p:sp>
        <p:nvSpPr>
          <p:cNvPr id="277" name="After completion, DHT11 sends a 40-bit response signal containing humidity and temperature data to MCU."/>
          <p:cNvSpPr txBox="1"/>
          <p:nvPr/>
        </p:nvSpPr>
        <p:spPr>
          <a:xfrm>
            <a:off x="5789652" y="3120707"/>
            <a:ext cx="12804696" cy="3339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After completion, DHT11 sends a 40-bit response signal containing humidity and temperature data to MCU.</a:t>
            </a:r>
          </a:p>
        </p:txBody>
      </p:sp>
      <p:sp>
        <p:nvSpPr>
          <p:cNvPr id="278" name="Line"/>
          <p:cNvSpPr/>
          <p:nvPr/>
        </p:nvSpPr>
        <p:spPr>
          <a:xfrm>
            <a:off x="5304365" y="5359400"/>
            <a:ext cx="13368869" cy="1"/>
          </a:xfrm>
          <a:prstGeom prst="line">
            <a:avLst/>
          </a:prstGeom>
          <a:ln w="63500">
            <a:solidFill>
              <a:schemeClr val="accent1"/>
            </a:solidFill>
            <a:miter lim="400000"/>
          </a:ln>
        </p:spPr>
        <p:txBody>
          <a:bodyPr lIns="50800" tIns="50800" rIns="50800" bIns="50800" anchor="ctr"/>
          <a:lstStyle/>
          <a:p>
            <a:pPr/>
          </a:p>
        </p:txBody>
      </p:sp>
      <p:sp>
        <p:nvSpPr>
          <p:cNvPr id="279" name="{"/>
          <p:cNvSpPr txBox="1"/>
          <p:nvPr/>
        </p:nvSpPr>
        <p:spPr>
          <a:xfrm rot="5400000">
            <a:off x="8398460" y="-1221602"/>
            <a:ext cx="3218280" cy="146107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50000">
                <a:solidFill>
                  <a:schemeClr val="accent1"/>
                </a:solidFill>
                <a:latin typeface="Helvetica Neue UltraLight"/>
                <a:ea typeface="Helvetica Neue UltraLight"/>
                <a:cs typeface="Helvetica Neue UltraLight"/>
                <a:sym typeface="Helvetica Neue UltraLight"/>
              </a:defRPr>
            </a:lvl1pPr>
          </a:lstStyle>
          <a:p>
            <a:pP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Overall Communication Process"/>
          <p:cNvSpPr txBox="1"/>
          <p:nvPr>
            <p:ph type="title"/>
          </p:nvPr>
        </p:nvSpPr>
        <p:spPr>
          <a:prstGeom prst="rect">
            <a:avLst/>
          </a:prstGeom>
        </p:spPr>
        <p:txBody>
          <a:bodyPr/>
          <a:lstStyle/>
          <a:p>
            <a:pPr/>
            <a:r>
              <a:t>Overall Communication Process</a:t>
            </a:r>
          </a:p>
        </p:txBody>
      </p:sp>
      <p:pic>
        <p:nvPicPr>
          <p:cNvPr id="282" name="Screenshot 2024-05-13 at 12.56.14 PM.png" descr="Screenshot 2024-05-13 at 12.56.14 PM.png"/>
          <p:cNvPicPr>
            <a:picLocks noChangeAspect="1"/>
          </p:cNvPicPr>
          <p:nvPr/>
        </p:nvPicPr>
        <p:blipFill>
          <a:blip r:embed="rId2">
            <a:extLst/>
          </a:blip>
          <a:stretch>
            <a:fillRect/>
          </a:stretch>
        </p:blipFill>
        <p:spPr>
          <a:xfrm>
            <a:off x="10364079" y="5468792"/>
            <a:ext cx="12997287" cy="4551737"/>
          </a:xfrm>
          <a:prstGeom prst="rect">
            <a:avLst/>
          </a:prstGeom>
          <a:ln w="12700">
            <a:miter lim="400000"/>
          </a:ln>
        </p:spPr>
      </p:pic>
      <p:sp>
        <p:nvSpPr>
          <p:cNvPr id="283" name="Users have the option to collect (read) some or all of the data.…"/>
          <p:cNvSpPr txBox="1"/>
          <p:nvPr/>
        </p:nvSpPr>
        <p:spPr>
          <a:xfrm>
            <a:off x="1233271" y="3946348"/>
            <a:ext cx="7921654" cy="8460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599" indent="-609599">
              <a:buSzPct val="123000"/>
              <a:buChar char="•"/>
              <a:defRPr sz="4400"/>
            </a:pPr>
            <a:r>
              <a:t>Users have the option to collect (read) some or all of the data.</a:t>
            </a:r>
          </a:p>
          <a:p>
            <a:pPr marL="609599" indent="-609599">
              <a:buSzPct val="123000"/>
              <a:buChar char="•"/>
              <a:defRPr sz="4400"/>
            </a:pPr>
            <a:r>
              <a:t>Without the start signal from MCU, DHT11 won't respond.</a:t>
            </a:r>
          </a:p>
          <a:p>
            <a:pPr marL="609599" indent="-609599">
              <a:buSzPct val="123000"/>
              <a:buChar char="•"/>
              <a:defRPr sz="4400"/>
            </a:pPr>
            <a:r>
              <a:t>Once data is collected, DHT11 returns to low-power-consumption mode until it receives another start signal from MCU.</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Arduino libraries"/>
          <p:cNvSpPr txBox="1"/>
          <p:nvPr>
            <p:ph type="title"/>
          </p:nvPr>
        </p:nvSpPr>
        <p:spPr>
          <a:prstGeom prst="rect">
            <a:avLst/>
          </a:prstGeom>
        </p:spPr>
        <p:txBody>
          <a:bodyPr/>
          <a:lstStyle/>
          <a:p>
            <a:pPr/>
            <a:r>
              <a:t>Arduino libraries</a:t>
            </a:r>
          </a:p>
        </p:txBody>
      </p:sp>
      <p:sp>
        <p:nvSpPr>
          <p:cNvPr id="286" name="Dont worry you wont have to interact with these data signals on a low level…"/>
          <p:cNvSpPr txBox="1"/>
          <p:nvPr>
            <p:ph type="body" sz="half" idx="1"/>
          </p:nvPr>
        </p:nvSpPr>
        <p:spPr>
          <a:xfrm>
            <a:off x="1206499" y="3112225"/>
            <a:ext cx="11333448" cy="9392291"/>
          </a:xfrm>
          <a:prstGeom prst="rect">
            <a:avLst/>
          </a:prstGeom>
        </p:spPr>
        <p:txBody>
          <a:bodyPr/>
          <a:lstStyle/>
          <a:p>
            <a:pPr/>
            <a:r>
              <a:t>Dont worry you wont have to interact with these data signals on a low level</a:t>
            </a:r>
          </a:p>
          <a:p>
            <a:pPr/>
            <a:r>
              <a:t>Writing code to support these communication protocols and sensors from scratch takes alot of time and is impractical to do every single time</a:t>
            </a:r>
          </a:p>
          <a:p>
            <a:pPr/>
            <a:r>
              <a:t>libraries on Arduino IDE are additional code that provide additional functions, adding support to various hardware </a:t>
            </a:r>
          </a:p>
        </p:txBody>
      </p:sp>
      <p:pic>
        <p:nvPicPr>
          <p:cNvPr id="287" name="Screenshot 2024-05-13 at 4.50.48 PM.png" descr="Screenshot 2024-05-13 at 4.50.48 PM.png"/>
          <p:cNvPicPr>
            <a:picLocks noChangeAspect="1"/>
          </p:cNvPicPr>
          <p:nvPr/>
        </p:nvPicPr>
        <p:blipFill>
          <a:blip r:embed="rId2">
            <a:extLst/>
          </a:blip>
          <a:srcRect l="0" t="0" r="34929" b="0"/>
          <a:stretch>
            <a:fillRect/>
          </a:stretch>
        </p:blipFill>
        <p:spPr>
          <a:xfrm>
            <a:off x="12705993" y="1200150"/>
            <a:ext cx="10842328" cy="11315701"/>
          </a:xfrm>
          <a:prstGeom prst="rect">
            <a:avLst/>
          </a:prstGeom>
          <a:ln w="12700">
            <a:miter lim="400000"/>
          </a:ln>
        </p:spPr>
      </p:pic>
      <p:sp>
        <p:nvSpPr>
          <p:cNvPr id="288" name="Circle"/>
          <p:cNvSpPr/>
          <p:nvPr/>
        </p:nvSpPr>
        <p:spPr>
          <a:xfrm>
            <a:off x="13134348" y="4004220"/>
            <a:ext cx="1270001" cy="1270001"/>
          </a:xfrm>
          <a:prstGeom prst="ellipse">
            <a:avLst/>
          </a:prstGeom>
          <a:ln w="63500">
            <a:solidFill>
              <a:schemeClr val="accent1"/>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9" name="Rounded Rectangle"/>
          <p:cNvSpPr/>
          <p:nvPr/>
        </p:nvSpPr>
        <p:spPr>
          <a:xfrm>
            <a:off x="13912850" y="6134100"/>
            <a:ext cx="3540870" cy="3053061"/>
          </a:xfrm>
          <a:prstGeom prst="roundRect">
            <a:avLst>
              <a:gd name="adj" fmla="val 29747"/>
            </a:avLst>
          </a:prstGeom>
          <a:ln w="63500">
            <a:solidFill>
              <a:schemeClr val="accent1"/>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F272A"/>
        </a:solidFill>
      </p:bgPr>
    </p:bg>
    <p:spTree>
      <p:nvGrpSpPr>
        <p:cNvPr id="1" name=""/>
        <p:cNvGrpSpPr/>
        <p:nvPr/>
      </p:nvGrpSpPr>
      <p:grpSpPr>
        <a:xfrm>
          <a:off x="0" y="0"/>
          <a:ext cx="0" cy="0"/>
          <a:chOff x="0" y="0"/>
          <a:chExt cx="0" cy="0"/>
        </a:xfrm>
      </p:grpSpPr>
      <p:sp>
        <p:nvSpPr>
          <p:cNvPr id="291" name="using the library"/>
          <p:cNvSpPr txBox="1"/>
          <p:nvPr>
            <p:ph type="title"/>
          </p:nvPr>
        </p:nvSpPr>
        <p:spPr>
          <a:prstGeom prst="rect">
            <a:avLst/>
          </a:prstGeom>
        </p:spPr>
        <p:txBody>
          <a:bodyPr/>
          <a:lstStyle>
            <a:lvl1pPr>
              <a:defRPr>
                <a:solidFill>
                  <a:srgbClr val="FFFFFF"/>
                </a:solidFill>
              </a:defRPr>
            </a:lvl1pPr>
          </a:lstStyle>
          <a:p>
            <a:pPr/>
            <a:r>
              <a:t>using the library </a:t>
            </a:r>
          </a:p>
        </p:txBody>
      </p:sp>
      <p:sp>
        <p:nvSpPr>
          <p:cNvPr id="292" name="DFRobot_DHT11 DHT; creates instance of the DHT11 object…"/>
          <p:cNvSpPr txBox="1"/>
          <p:nvPr>
            <p:ph type="body" sz="half" idx="1"/>
          </p:nvPr>
        </p:nvSpPr>
        <p:spPr>
          <a:xfrm>
            <a:off x="1365872" y="3681846"/>
            <a:ext cx="9438466" cy="8256012"/>
          </a:xfrm>
          <a:prstGeom prst="rect">
            <a:avLst/>
          </a:prstGeom>
        </p:spPr>
        <p:txBody>
          <a:bodyPr/>
          <a:lstStyle/>
          <a:p>
            <a:pPr marL="520700" indent="-520700" defTabSz="457200">
              <a:lnSpc>
                <a:spcPct val="100000"/>
              </a:lnSpc>
              <a:spcBef>
                <a:spcPts val="3600"/>
              </a:spcBef>
              <a:buSzPct val="40000"/>
              <a:buBlip>
                <a:blip r:embed="rId2"/>
              </a:buBlip>
              <a:defRPr sz="4100">
                <a:solidFill>
                  <a:srgbClr val="DAE3E3"/>
                </a:solidFill>
                <a:latin typeface="Menlo Regular"/>
                <a:ea typeface="Menlo Regular"/>
                <a:cs typeface="Menlo Regular"/>
                <a:sym typeface="Menlo Regular"/>
              </a:defRPr>
            </a:pPr>
            <a:r>
              <a:t>DFRobot_DHT11 DHT; </a:t>
            </a:r>
            <a:r>
              <a:rPr>
                <a:solidFill>
                  <a:schemeClr val="accent1"/>
                </a:solidFill>
              </a:rPr>
              <a:t>creates instance of the DHT11 object</a:t>
            </a:r>
          </a:p>
          <a:p>
            <a:pPr marL="520700" indent="-520700" defTabSz="457200">
              <a:lnSpc>
                <a:spcPct val="100000"/>
              </a:lnSpc>
              <a:spcBef>
                <a:spcPts val="3600"/>
              </a:spcBef>
              <a:buSzPct val="40000"/>
              <a:buBlip>
                <a:blip r:embed="rId2"/>
              </a:buBlip>
              <a:defRPr sz="4100">
                <a:solidFill>
                  <a:srgbClr val="F39C12"/>
                </a:solidFill>
                <a:latin typeface="Menlo Regular"/>
                <a:ea typeface="Menlo Regular"/>
                <a:cs typeface="Menlo Regular"/>
                <a:sym typeface="Menlo Regular"/>
              </a:defRPr>
            </a:pPr>
            <a:r>
              <a:rPr>
                <a:solidFill>
                  <a:srgbClr val="C586C0"/>
                </a:solidFill>
              </a:rPr>
              <a:t>#define</a:t>
            </a:r>
            <a:r>
              <a:rPr>
                <a:solidFill>
                  <a:srgbClr val="DAE3E3"/>
                </a:solidFill>
              </a:rPr>
              <a:t> </a:t>
            </a:r>
            <a:r>
              <a:t>DHT11_PIN</a:t>
            </a:r>
            <a:r>
              <a:rPr>
                <a:solidFill>
                  <a:srgbClr val="DAE3E3"/>
                </a:solidFill>
              </a:rPr>
              <a:t> </a:t>
            </a:r>
            <a:r>
              <a:rPr>
                <a:solidFill>
                  <a:schemeClr val="accent1"/>
                </a:solidFill>
              </a:rPr>
              <a:t>10 Set pin 10 as DHT data pin</a:t>
            </a:r>
            <a:endParaRPr>
              <a:solidFill>
                <a:srgbClr val="FFFFFF"/>
              </a:solidFill>
            </a:endParaRPr>
          </a:p>
          <a:p>
            <a:pPr marL="520700" indent="-520700" defTabSz="457200">
              <a:lnSpc>
                <a:spcPct val="100000"/>
              </a:lnSpc>
              <a:spcBef>
                <a:spcPts val="3600"/>
              </a:spcBef>
              <a:buSzPct val="40000"/>
              <a:buBlip>
                <a:blip r:embed="rId2"/>
              </a:buBlip>
              <a:defRPr sz="4100">
                <a:solidFill>
                  <a:srgbClr val="DAE3E3"/>
                </a:solidFill>
                <a:latin typeface="Menlo Regular"/>
                <a:ea typeface="Menlo Regular"/>
                <a:cs typeface="Menlo Regular"/>
                <a:sym typeface="Menlo Regular"/>
              </a:defRPr>
            </a:pPr>
            <a:r>
              <a:rPr>
                <a:solidFill>
                  <a:srgbClr val="F39C12"/>
                </a:solidFill>
              </a:rPr>
              <a:t>DHT</a:t>
            </a:r>
            <a:r>
              <a:t>.</a:t>
            </a:r>
            <a:r>
              <a:rPr>
                <a:solidFill>
                  <a:srgbClr val="F39C12"/>
                </a:solidFill>
              </a:rPr>
              <a:t>read</a:t>
            </a:r>
            <a:r>
              <a:t>(DHT11_PIN); </a:t>
            </a:r>
            <a:r>
              <a:rPr>
                <a:solidFill>
                  <a:schemeClr val="accent1"/>
                </a:solidFill>
              </a:rPr>
              <a:t>Reads Sensor value using communication process mentioned before</a:t>
            </a:r>
            <a:endParaRPr>
              <a:solidFill>
                <a:srgbClr val="FFFFFF"/>
              </a:solidFill>
            </a:endParaRPr>
          </a:p>
          <a:p>
            <a:pPr marL="520700" indent="-520700" defTabSz="457200">
              <a:lnSpc>
                <a:spcPct val="100000"/>
              </a:lnSpc>
              <a:spcBef>
                <a:spcPts val="3600"/>
              </a:spcBef>
              <a:buSzPct val="40000"/>
              <a:buBlip>
                <a:blip r:embed="rId2"/>
              </a:buBlip>
              <a:defRPr sz="4100">
                <a:solidFill>
                  <a:srgbClr val="F39C12"/>
                </a:solidFill>
                <a:latin typeface="Menlo Regular"/>
                <a:ea typeface="Menlo Regular"/>
                <a:cs typeface="Menlo Regular"/>
                <a:sym typeface="Menlo Regular"/>
              </a:defRPr>
            </a:pPr>
            <a:r>
              <a:t>DHT</a:t>
            </a:r>
            <a:r>
              <a:rPr>
                <a:solidFill>
                  <a:srgbClr val="DAE3E3"/>
                </a:solidFill>
              </a:rPr>
              <a:t>.</a:t>
            </a:r>
            <a:r>
              <a:t>temperature </a:t>
            </a:r>
            <a:r>
              <a:rPr>
                <a:solidFill>
                  <a:schemeClr val="accent1"/>
                </a:solidFill>
              </a:rPr>
              <a:t>Returns Temperature sensor value</a:t>
            </a:r>
          </a:p>
        </p:txBody>
      </p:sp>
      <p:sp>
        <p:nvSpPr>
          <p:cNvPr id="293" name="#include &lt;DFRobot_DHT11.h&gt;…"/>
          <p:cNvSpPr txBox="1"/>
          <p:nvPr/>
        </p:nvSpPr>
        <p:spPr>
          <a:xfrm>
            <a:off x="13460477" y="2293004"/>
            <a:ext cx="9903897" cy="102188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43484">
              <a:lnSpc>
                <a:spcPct val="100000"/>
              </a:lnSpc>
              <a:spcBef>
                <a:spcPts val="0"/>
              </a:spcBef>
              <a:defRPr sz="3977">
                <a:solidFill>
                  <a:srgbClr val="7FCBCD"/>
                </a:solidFill>
                <a:latin typeface="Menlo Regular"/>
                <a:ea typeface="Menlo Regular"/>
                <a:cs typeface="Menlo Regular"/>
                <a:sym typeface="Menlo Regular"/>
              </a:defRPr>
            </a:pPr>
            <a:r>
              <a:rPr>
                <a:solidFill>
                  <a:srgbClr val="C586C0"/>
                </a:solidFill>
              </a:rPr>
              <a:t>#include</a:t>
            </a:r>
            <a:r>
              <a:rPr>
                <a:solidFill>
                  <a:srgbClr val="DAE3E3"/>
                </a:solidFill>
              </a:rPr>
              <a:t> </a:t>
            </a:r>
            <a:r>
              <a:t>&lt;DFRobot_DHT11.h&gt;</a:t>
            </a:r>
            <a:endParaRPr>
              <a:solidFill>
                <a:srgbClr val="DAE3E3"/>
              </a:solidFill>
            </a:endParaRPr>
          </a:p>
          <a:p>
            <a:pPr defTabSz="443484">
              <a:lnSpc>
                <a:spcPct val="100000"/>
              </a:lnSpc>
              <a:spcBef>
                <a:spcPts val="0"/>
              </a:spcBef>
              <a:defRPr sz="3977">
                <a:solidFill>
                  <a:srgbClr val="DAE3E3"/>
                </a:solidFill>
                <a:latin typeface="Menlo Regular"/>
                <a:ea typeface="Menlo Regular"/>
                <a:cs typeface="Menlo Regular"/>
                <a:sym typeface="Menlo Regular"/>
              </a:defRPr>
            </a:pPr>
            <a:r>
              <a:t>DFRobot_DHT11 DHT;</a:t>
            </a:r>
          </a:p>
          <a:p>
            <a:pPr defTabSz="443484">
              <a:lnSpc>
                <a:spcPct val="100000"/>
              </a:lnSpc>
              <a:spcBef>
                <a:spcPts val="0"/>
              </a:spcBef>
              <a:defRPr sz="3977">
                <a:solidFill>
                  <a:srgbClr val="F39C12"/>
                </a:solidFill>
                <a:latin typeface="Menlo Regular"/>
                <a:ea typeface="Menlo Regular"/>
                <a:cs typeface="Menlo Regular"/>
                <a:sym typeface="Menlo Regular"/>
              </a:defRPr>
            </a:pPr>
            <a:r>
              <a:rPr>
                <a:solidFill>
                  <a:srgbClr val="C586C0"/>
                </a:solidFill>
              </a:rPr>
              <a:t>#define</a:t>
            </a:r>
            <a:r>
              <a:rPr>
                <a:solidFill>
                  <a:srgbClr val="DAE3E3"/>
                </a:solidFill>
              </a:rPr>
              <a:t> </a:t>
            </a:r>
            <a:r>
              <a:t>DHT11_PIN</a:t>
            </a:r>
            <a:r>
              <a:rPr>
                <a:solidFill>
                  <a:srgbClr val="DAE3E3"/>
                </a:solidFill>
              </a:rPr>
              <a:t> </a:t>
            </a:r>
            <a:r>
              <a:rPr>
                <a:solidFill>
                  <a:srgbClr val="7FCBCD"/>
                </a:solidFill>
              </a:rPr>
              <a:t>10</a:t>
            </a:r>
            <a:endParaRPr>
              <a:solidFill>
                <a:srgbClr val="DAE3E3"/>
              </a:solidFill>
            </a:endParaRPr>
          </a:p>
          <a:p>
            <a:pPr defTabSz="443484">
              <a:lnSpc>
                <a:spcPct val="100000"/>
              </a:lnSpc>
              <a:spcBef>
                <a:spcPts val="0"/>
              </a:spcBef>
              <a:defRPr sz="3977">
                <a:solidFill>
                  <a:srgbClr val="DAE3E3"/>
                </a:solidFill>
                <a:latin typeface="Menlo Regular"/>
                <a:ea typeface="Menlo Regular"/>
                <a:cs typeface="Menlo Regular"/>
                <a:sym typeface="Menlo Regular"/>
              </a:defRPr>
            </a:pPr>
          </a:p>
          <a:p>
            <a:pPr defTabSz="443484">
              <a:lnSpc>
                <a:spcPct val="100000"/>
              </a:lnSpc>
              <a:spcBef>
                <a:spcPts val="0"/>
              </a:spcBef>
              <a:defRPr sz="3977">
                <a:solidFill>
                  <a:srgbClr val="F39C12"/>
                </a:solidFill>
                <a:latin typeface="Menlo Regular"/>
                <a:ea typeface="Menlo Regular"/>
                <a:cs typeface="Menlo Regular"/>
                <a:sym typeface="Menlo Regular"/>
              </a:defRPr>
            </a:pPr>
            <a:r>
              <a:rPr>
                <a:solidFill>
                  <a:srgbClr val="0CA1A6"/>
                </a:solidFill>
              </a:rPr>
              <a:t>void</a:t>
            </a:r>
            <a:r>
              <a:rPr>
                <a:solidFill>
                  <a:srgbClr val="DAE3E3"/>
                </a:solidFill>
              </a:rPr>
              <a:t> </a:t>
            </a:r>
            <a:r>
              <a:t>setup</a:t>
            </a:r>
            <a:r>
              <a:rPr>
                <a:solidFill>
                  <a:srgbClr val="DAE3E3"/>
                </a:solidFill>
              </a:rPr>
              <a:t>(){</a:t>
            </a:r>
            <a:endParaRPr>
              <a:solidFill>
                <a:srgbClr val="DAE3E3"/>
              </a:solidFill>
            </a:endParaRPr>
          </a:p>
          <a:p>
            <a:pPr defTabSz="443484">
              <a:lnSpc>
                <a:spcPct val="100000"/>
              </a:lnSpc>
              <a:spcBef>
                <a:spcPts val="0"/>
              </a:spcBef>
              <a:defRPr sz="3977">
                <a:solidFill>
                  <a:srgbClr val="F39C12"/>
                </a:solidFill>
                <a:latin typeface="Menlo Regular"/>
                <a:ea typeface="Menlo Regular"/>
                <a:cs typeface="Menlo Regular"/>
                <a:sym typeface="Menlo Regular"/>
              </a:defRPr>
            </a:pPr>
            <a:r>
              <a:rPr>
                <a:solidFill>
                  <a:srgbClr val="DAE3E3"/>
                </a:solidFill>
              </a:rPr>
              <a:t>  </a:t>
            </a:r>
            <a:r>
              <a:t>Serial</a:t>
            </a:r>
            <a:r>
              <a:rPr>
                <a:solidFill>
                  <a:srgbClr val="DAE3E3"/>
                </a:solidFill>
              </a:rPr>
              <a:t>.</a:t>
            </a:r>
            <a:r>
              <a:t>begin</a:t>
            </a:r>
            <a:r>
              <a:rPr>
                <a:solidFill>
                  <a:srgbClr val="DAE3E3"/>
                </a:solidFill>
              </a:rPr>
              <a:t>(</a:t>
            </a:r>
            <a:r>
              <a:rPr>
                <a:solidFill>
                  <a:srgbClr val="7FCBCD"/>
                </a:solidFill>
              </a:rPr>
              <a:t>115200</a:t>
            </a:r>
            <a:r>
              <a:rPr>
                <a:solidFill>
                  <a:srgbClr val="DAE3E3"/>
                </a:solidFill>
              </a:rPr>
              <a:t>);</a:t>
            </a:r>
            <a:endParaRPr>
              <a:solidFill>
                <a:srgbClr val="DAE3E3"/>
              </a:solidFill>
            </a:endParaRPr>
          </a:p>
          <a:p>
            <a:pPr defTabSz="443484">
              <a:lnSpc>
                <a:spcPct val="100000"/>
              </a:lnSpc>
              <a:spcBef>
                <a:spcPts val="0"/>
              </a:spcBef>
              <a:defRPr sz="3977">
                <a:solidFill>
                  <a:srgbClr val="DAE3E3"/>
                </a:solidFill>
                <a:latin typeface="Menlo Regular"/>
                <a:ea typeface="Menlo Regular"/>
                <a:cs typeface="Menlo Regular"/>
                <a:sym typeface="Menlo Regular"/>
              </a:defRPr>
            </a:pPr>
            <a:r>
              <a:t>}</a:t>
            </a:r>
          </a:p>
          <a:p>
            <a:pPr defTabSz="443484">
              <a:lnSpc>
                <a:spcPct val="100000"/>
              </a:lnSpc>
              <a:spcBef>
                <a:spcPts val="0"/>
              </a:spcBef>
              <a:defRPr sz="3977">
                <a:solidFill>
                  <a:srgbClr val="DAE3E3"/>
                </a:solidFill>
                <a:latin typeface="Menlo Regular"/>
                <a:ea typeface="Menlo Regular"/>
                <a:cs typeface="Menlo Regular"/>
                <a:sym typeface="Menlo Regular"/>
              </a:defRPr>
            </a:pPr>
          </a:p>
          <a:p>
            <a:pPr defTabSz="443484">
              <a:lnSpc>
                <a:spcPct val="100000"/>
              </a:lnSpc>
              <a:spcBef>
                <a:spcPts val="0"/>
              </a:spcBef>
              <a:defRPr sz="3977">
                <a:solidFill>
                  <a:srgbClr val="0CA1A6"/>
                </a:solidFill>
                <a:latin typeface="Menlo Regular"/>
                <a:ea typeface="Menlo Regular"/>
                <a:cs typeface="Menlo Regular"/>
                <a:sym typeface="Menlo Regular"/>
              </a:defRPr>
            </a:pPr>
            <a:r>
              <a:t>void</a:t>
            </a:r>
            <a:r>
              <a:rPr>
                <a:solidFill>
                  <a:srgbClr val="DAE3E3"/>
                </a:solidFill>
              </a:rPr>
              <a:t> </a:t>
            </a:r>
            <a:r>
              <a:rPr>
                <a:solidFill>
                  <a:srgbClr val="F39C12"/>
                </a:solidFill>
              </a:rPr>
              <a:t>loop</a:t>
            </a:r>
            <a:r>
              <a:rPr>
                <a:solidFill>
                  <a:srgbClr val="DAE3E3"/>
                </a:solidFill>
              </a:rPr>
              <a:t>(){</a:t>
            </a:r>
            <a:endParaRPr>
              <a:solidFill>
                <a:srgbClr val="DAE3E3"/>
              </a:solidFill>
            </a:endParaRPr>
          </a:p>
          <a:p>
            <a:pPr defTabSz="443484">
              <a:lnSpc>
                <a:spcPct val="100000"/>
              </a:lnSpc>
              <a:spcBef>
                <a:spcPts val="0"/>
              </a:spcBef>
              <a:defRPr sz="3977">
                <a:solidFill>
                  <a:srgbClr val="DAE3E3"/>
                </a:solidFill>
                <a:latin typeface="Menlo Regular"/>
                <a:ea typeface="Menlo Regular"/>
                <a:cs typeface="Menlo Regular"/>
                <a:sym typeface="Menlo Regular"/>
              </a:defRPr>
            </a:pPr>
            <a:r>
              <a:t>  </a:t>
            </a:r>
            <a:r>
              <a:rPr>
                <a:solidFill>
                  <a:srgbClr val="F39C12"/>
                </a:solidFill>
              </a:rPr>
              <a:t>DHT</a:t>
            </a:r>
            <a:r>
              <a:t>.</a:t>
            </a:r>
            <a:r>
              <a:rPr>
                <a:solidFill>
                  <a:srgbClr val="F39C12"/>
                </a:solidFill>
              </a:rPr>
              <a:t>read</a:t>
            </a:r>
            <a:r>
              <a:t>(DHT11_PIN);</a:t>
            </a:r>
          </a:p>
          <a:p>
            <a:pPr defTabSz="443484">
              <a:lnSpc>
                <a:spcPct val="100000"/>
              </a:lnSpc>
              <a:spcBef>
                <a:spcPts val="0"/>
              </a:spcBef>
              <a:defRPr sz="3977">
                <a:solidFill>
                  <a:srgbClr val="7FCBCD"/>
                </a:solidFill>
                <a:latin typeface="Menlo Regular"/>
                <a:ea typeface="Menlo Regular"/>
                <a:cs typeface="Menlo Regular"/>
                <a:sym typeface="Menlo Regular"/>
              </a:defRPr>
            </a:pPr>
            <a:r>
              <a:rPr>
                <a:solidFill>
                  <a:srgbClr val="DAE3E3"/>
                </a:solidFill>
              </a:rPr>
              <a:t>  </a:t>
            </a:r>
            <a:r>
              <a:rPr>
                <a:solidFill>
                  <a:srgbClr val="F39C12"/>
                </a:solidFill>
              </a:rPr>
              <a:t>Serial</a:t>
            </a:r>
            <a:r>
              <a:rPr>
                <a:solidFill>
                  <a:srgbClr val="DAE3E3"/>
                </a:solidFill>
              </a:rPr>
              <a:t>.</a:t>
            </a:r>
            <a:r>
              <a:rPr>
                <a:solidFill>
                  <a:srgbClr val="F39C12"/>
                </a:solidFill>
              </a:rPr>
              <a:t>print</a:t>
            </a:r>
            <a:r>
              <a:rPr>
                <a:solidFill>
                  <a:srgbClr val="DAE3E3"/>
                </a:solidFill>
              </a:rPr>
              <a:t>(</a:t>
            </a:r>
            <a:r>
              <a:t>"temp:"</a:t>
            </a:r>
            <a:r>
              <a:rPr>
                <a:solidFill>
                  <a:srgbClr val="DAE3E3"/>
                </a:solidFill>
              </a:rPr>
              <a:t>);</a:t>
            </a:r>
            <a:endParaRPr>
              <a:solidFill>
                <a:srgbClr val="DAE3E3"/>
              </a:solidFill>
            </a:endParaRPr>
          </a:p>
          <a:p>
            <a:pPr defTabSz="443484">
              <a:lnSpc>
                <a:spcPct val="100000"/>
              </a:lnSpc>
              <a:spcBef>
                <a:spcPts val="0"/>
              </a:spcBef>
              <a:defRPr sz="3977">
                <a:solidFill>
                  <a:srgbClr val="F39C12"/>
                </a:solidFill>
                <a:latin typeface="Menlo Regular"/>
                <a:ea typeface="Menlo Regular"/>
                <a:cs typeface="Menlo Regular"/>
                <a:sym typeface="Menlo Regular"/>
              </a:defRPr>
            </a:pPr>
            <a:r>
              <a:rPr>
                <a:solidFill>
                  <a:srgbClr val="DAE3E3"/>
                </a:solidFill>
              </a:rPr>
              <a:t>  </a:t>
            </a:r>
            <a:r>
              <a:t>Serial</a:t>
            </a:r>
            <a:r>
              <a:rPr>
                <a:solidFill>
                  <a:srgbClr val="DAE3E3"/>
                </a:solidFill>
              </a:rPr>
              <a:t>.</a:t>
            </a:r>
            <a:r>
              <a:t>print</a:t>
            </a:r>
            <a:r>
              <a:rPr>
                <a:solidFill>
                  <a:srgbClr val="DAE3E3"/>
                </a:solidFill>
              </a:rPr>
              <a:t>(</a:t>
            </a:r>
            <a:r>
              <a:t>DHT</a:t>
            </a:r>
            <a:r>
              <a:rPr>
                <a:solidFill>
                  <a:srgbClr val="DAE3E3"/>
                </a:solidFill>
              </a:rPr>
              <a:t>.</a:t>
            </a:r>
            <a:r>
              <a:t>temperature</a:t>
            </a:r>
            <a:r>
              <a:rPr>
                <a:solidFill>
                  <a:srgbClr val="DAE3E3"/>
                </a:solidFill>
              </a:rPr>
              <a:t>);</a:t>
            </a:r>
            <a:endParaRPr>
              <a:solidFill>
                <a:srgbClr val="DAE3E3"/>
              </a:solidFill>
            </a:endParaRPr>
          </a:p>
          <a:p>
            <a:pPr defTabSz="443484">
              <a:lnSpc>
                <a:spcPct val="100000"/>
              </a:lnSpc>
              <a:spcBef>
                <a:spcPts val="0"/>
              </a:spcBef>
              <a:defRPr sz="3977">
                <a:solidFill>
                  <a:srgbClr val="7FCBCD"/>
                </a:solidFill>
                <a:latin typeface="Menlo Regular"/>
                <a:ea typeface="Menlo Regular"/>
                <a:cs typeface="Menlo Regular"/>
                <a:sym typeface="Menlo Regular"/>
              </a:defRPr>
            </a:pPr>
            <a:r>
              <a:rPr>
                <a:solidFill>
                  <a:srgbClr val="DAE3E3"/>
                </a:solidFill>
              </a:rPr>
              <a:t>  </a:t>
            </a:r>
            <a:r>
              <a:rPr>
                <a:solidFill>
                  <a:srgbClr val="F39C12"/>
                </a:solidFill>
              </a:rPr>
              <a:t>Serial</a:t>
            </a:r>
            <a:r>
              <a:rPr>
                <a:solidFill>
                  <a:srgbClr val="DAE3E3"/>
                </a:solidFill>
              </a:rPr>
              <a:t>.</a:t>
            </a:r>
            <a:r>
              <a:rPr>
                <a:solidFill>
                  <a:srgbClr val="F39C12"/>
                </a:solidFill>
              </a:rPr>
              <a:t>print</a:t>
            </a:r>
            <a:r>
              <a:rPr>
                <a:solidFill>
                  <a:srgbClr val="DAE3E3"/>
                </a:solidFill>
              </a:rPr>
              <a:t>(</a:t>
            </a:r>
            <a:r>
              <a:t>"  humi:"</a:t>
            </a:r>
            <a:r>
              <a:rPr>
                <a:solidFill>
                  <a:srgbClr val="DAE3E3"/>
                </a:solidFill>
              </a:rPr>
              <a:t>);</a:t>
            </a:r>
            <a:endParaRPr>
              <a:solidFill>
                <a:srgbClr val="DAE3E3"/>
              </a:solidFill>
            </a:endParaRPr>
          </a:p>
          <a:p>
            <a:pPr defTabSz="443484">
              <a:lnSpc>
                <a:spcPct val="100000"/>
              </a:lnSpc>
              <a:spcBef>
                <a:spcPts val="0"/>
              </a:spcBef>
              <a:defRPr sz="3977">
                <a:solidFill>
                  <a:srgbClr val="F39C12"/>
                </a:solidFill>
                <a:latin typeface="Menlo Regular"/>
                <a:ea typeface="Menlo Regular"/>
                <a:cs typeface="Menlo Regular"/>
                <a:sym typeface="Menlo Regular"/>
              </a:defRPr>
            </a:pPr>
            <a:r>
              <a:rPr>
                <a:solidFill>
                  <a:srgbClr val="DAE3E3"/>
                </a:solidFill>
              </a:rPr>
              <a:t>  </a:t>
            </a:r>
            <a:r>
              <a:t>Serial</a:t>
            </a:r>
            <a:r>
              <a:rPr>
                <a:solidFill>
                  <a:srgbClr val="DAE3E3"/>
                </a:solidFill>
              </a:rPr>
              <a:t>.</a:t>
            </a:r>
            <a:r>
              <a:t>println</a:t>
            </a:r>
            <a:r>
              <a:rPr>
                <a:solidFill>
                  <a:srgbClr val="DAE3E3"/>
                </a:solidFill>
              </a:rPr>
              <a:t>(</a:t>
            </a:r>
            <a:r>
              <a:t>DHT</a:t>
            </a:r>
            <a:r>
              <a:rPr>
                <a:solidFill>
                  <a:srgbClr val="DAE3E3"/>
                </a:solidFill>
              </a:rPr>
              <a:t>.</a:t>
            </a:r>
            <a:r>
              <a:t>humidity</a:t>
            </a:r>
            <a:r>
              <a:rPr>
                <a:solidFill>
                  <a:srgbClr val="DAE3E3"/>
                </a:solidFill>
              </a:rPr>
              <a:t>);</a:t>
            </a:r>
            <a:endParaRPr>
              <a:solidFill>
                <a:srgbClr val="DAE3E3"/>
              </a:solidFill>
            </a:endParaRPr>
          </a:p>
          <a:p>
            <a:pPr defTabSz="443484">
              <a:lnSpc>
                <a:spcPct val="100000"/>
              </a:lnSpc>
              <a:spcBef>
                <a:spcPts val="0"/>
              </a:spcBef>
              <a:defRPr sz="3977">
                <a:solidFill>
                  <a:srgbClr val="F39C12"/>
                </a:solidFill>
                <a:latin typeface="Menlo Regular"/>
                <a:ea typeface="Menlo Regular"/>
                <a:cs typeface="Menlo Regular"/>
                <a:sym typeface="Menlo Regular"/>
              </a:defRPr>
            </a:pPr>
            <a:r>
              <a:rPr>
                <a:solidFill>
                  <a:srgbClr val="DAE3E3"/>
                </a:solidFill>
              </a:rPr>
              <a:t>  </a:t>
            </a:r>
            <a:r>
              <a:t>delay</a:t>
            </a:r>
            <a:r>
              <a:rPr>
                <a:solidFill>
                  <a:srgbClr val="DAE3E3"/>
                </a:solidFill>
              </a:rPr>
              <a:t>(</a:t>
            </a:r>
            <a:r>
              <a:rPr>
                <a:solidFill>
                  <a:srgbClr val="7FCBCD"/>
                </a:solidFill>
              </a:rPr>
              <a:t>1000</a:t>
            </a:r>
            <a:r>
              <a:rPr>
                <a:solidFill>
                  <a:srgbClr val="DAE3E3"/>
                </a:solidFill>
              </a:rPr>
              <a:t>);</a:t>
            </a:r>
            <a:endParaRPr>
              <a:solidFill>
                <a:srgbClr val="DAE3E3"/>
              </a:solidFill>
            </a:endParaRPr>
          </a:p>
          <a:p>
            <a:pPr defTabSz="443484">
              <a:lnSpc>
                <a:spcPct val="100000"/>
              </a:lnSpc>
              <a:spcBef>
                <a:spcPts val="0"/>
              </a:spcBef>
              <a:defRPr sz="3977">
                <a:solidFill>
                  <a:srgbClr val="DAE3E3"/>
                </a:solidFill>
                <a:latin typeface="Menlo Regular"/>
                <a:ea typeface="Menlo Regular"/>
                <a:cs typeface="Menlo Regular"/>
                <a:sym typeface="Menlo Regular"/>
              </a:defRPr>
            </a:pPr>
            <a:r>
              <a:t>}</a:t>
            </a:r>
          </a:p>
        </p:txBody>
      </p:sp>
      <p:sp>
        <p:nvSpPr>
          <p:cNvPr id="294" name="Line"/>
          <p:cNvSpPr/>
          <p:nvPr/>
        </p:nvSpPr>
        <p:spPr>
          <a:xfrm>
            <a:off x="13415432" y="3529922"/>
            <a:ext cx="6235849" cy="1"/>
          </a:xfrm>
          <a:prstGeom prst="line">
            <a:avLst/>
          </a:prstGeom>
          <a:ln w="63500">
            <a:solidFill>
              <a:schemeClr val="accent1"/>
            </a:solidFill>
            <a:miter lim="400000"/>
          </a:ln>
        </p:spPr>
        <p:txBody>
          <a:bodyPr lIns="50800" tIns="50800" rIns="50800" bIns="50800" anchor="ctr"/>
          <a:lstStyle/>
          <a:p>
            <a:pPr/>
          </a:p>
        </p:txBody>
      </p:sp>
      <p:sp>
        <p:nvSpPr>
          <p:cNvPr id="295" name="Line"/>
          <p:cNvSpPr/>
          <p:nvPr/>
        </p:nvSpPr>
        <p:spPr>
          <a:xfrm>
            <a:off x="13415432" y="4094139"/>
            <a:ext cx="6235849" cy="1"/>
          </a:xfrm>
          <a:prstGeom prst="line">
            <a:avLst/>
          </a:prstGeom>
          <a:ln w="63500">
            <a:solidFill>
              <a:schemeClr val="accent1"/>
            </a:solidFill>
            <a:miter lim="400000"/>
          </a:ln>
        </p:spPr>
        <p:txBody>
          <a:bodyPr lIns="50800" tIns="50800" rIns="50800" bIns="50800" anchor="ctr"/>
          <a:lstStyle/>
          <a:p>
            <a:pPr/>
          </a:p>
        </p:txBody>
      </p:sp>
      <p:sp>
        <p:nvSpPr>
          <p:cNvPr id="296" name="Line"/>
          <p:cNvSpPr/>
          <p:nvPr/>
        </p:nvSpPr>
        <p:spPr>
          <a:xfrm>
            <a:off x="17906137" y="9344810"/>
            <a:ext cx="4923151" cy="1"/>
          </a:xfrm>
          <a:prstGeom prst="line">
            <a:avLst/>
          </a:prstGeom>
          <a:ln w="63500">
            <a:solidFill>
              <a:schemeClr val="accent1"/>
            </a:solidFill>
            <a:miter lim="400000"/>
          </a:ln>
        </p:spPr>
        <p:txBody>
          <a:bodyPr lIns="50800" tIns="50800" rIns="50800" bIns="50800" anchor="ctr"/>
          <a:lstStyle/>
          <a:p>
            <a:pPr/>
          </a:p>
        </p:txBody>
      </p:sp>
      <p:sp>
        <p:nvSpPr>
          <p:cNvPr id="297" name="Line"/>
          <p:cNvSpPr/>
          <p:nvPr/>
        </p:nvSpPr>
        <p:spPr>
          <a:xfrm>
            <a:off x="13956620" y="8193347"/>
            <a:ext cx="6235849" cy="1"/>
          </a:xfrm>
          <a:prstGeom prst="line">
            <a:avLst/>
          </a:prstGeom>
          <a:ln w="63500">
            <a:solidFill>
              <a:schemeClr val="accent1"/>
            </a:solidFill>
            <a:miter lim="400000"/>
          </a:ln>
        </p:spPr>
        <p:txBody>
          <a:bodyPr lIns="50800" tIns="50800" rIns="50800" bIns="50800" anchor="ctr"/>
          <a:lstStyle/>
          <a:p>
            <a:pPr/>
          </a:p>
        </p:txBody>
      </p:sp>
      <p:sp>
        <p:nvSpPr>
          <p:cNvPr id="298" name="Line"/>
          <p:cNvSpPr/>
          <p:nvPr/>
        </p:nvSpPr>
        <p:spPr>
          <a:xfrm flipH="1">
            <a:off x="10999028" y="4085094"/>
            <a:ext cx="2435934" cy="1703317"/>
          </a:xfrm>
          <a:prstGeom prst="line">
            <a:avLst/>
          </a:prstGeom>
          <a:ln w="63500">
            <a:solidFill>
              <a:schemeClr val="accent1"/>
            </a:solidFill>
            <a:miter lim="400000"/>
          </a:ln>
        </p:spPr>
        <p:txBody>
          <a:bodyPr lIns="50800" tIns="50800" rIns="50800" bIns="50800" anchor="ctr"/>
          <a:lstStyle/>
          <a:p>
            <a:pPr/>
          </a:p>
        </p:txBody>
      </p:sp>
      <p:sp>
        <p:nvSpPr>
          <p:cNvPr id="299" name="Line"/>
          <p:cNvSpPr/>
          <p:nvPr/>
        </p:nvSpPr>
        <p:spPr>
          <a:xfrm flipH="1">
            <a:off x="10913310" y="3523701"/>
            <a:ext cx="2522784" cy="1115081"/>
          </a:xfrm>
          <a:prstGeom prst="line">
            <a:avLst/>
          </a:prstGeom>
          <a:ln w="63500">
            <a:solidFill>
              <a:schemeClr val="accent1"/>
            </a:solidFill>
            <a:miter lim="400000"/>
          </a:ln>
        </p:spPr>
        <p:txBody>
          <a:bodyPr lIns="50800" tIns="50800" rIns="50800" bIns="50800" anchor="ctr"/>
          <a:lstStyle/>
          <a:p>
            <a:pPr/>
          </a:p>
        </p:txBody>
      </p:sp>
      <p:sp>
        <p:nvSpPr>
          <p:cNvPr id="300" name="Line"/>
          <p:cNvSpPr/>
          <p:nvPr/>
        </p:nvSpPr>
        <p:spPr>
          <a:xfrm flipH="1" flipV="1">
            <a:off x="10045145" y="7794733"/>
            <a:ext cx="3911476" cy="398615"/>
          </a:xfrm>
          <a:prstGeom prst="line">
            <a:avLst/>
          </a:prstGeom>
          <a:ln w="63500">
            <a:solidFill>
              <a:schemeClr val="accent1"/>
            </a:solidFill>
            <a:miter lim="400000"/>
          </a:ln>
        </p:spPr>
        <p:txBody>
          <a:bodyPr lIns="50800" tIns="50800" rIns="50800" bIns="50800" anchor="ctr"/>
          <a:lstStyle/>
          <a:p>
            <a:pPr/>
          </a:p>
        </p:txBody>
      </p:sp>
      <p:sp>
        <p:nvSpPr>
          <p:cNvPr id="301" name="Line"/>
          <p:cNvSpPr/>
          <p:nvPr/>
        </p:nvSpPr>
        <p:spPr>
          <a:xfrm flipH="1">
            <a:off x="9789714" y="9344810"/>
            <a:ext cx="8116424" cy="1289575"/>
          </a:xfrm>
          <a:prstGeom prst="line">
            <a:avLst/>
          </a:prstGeom>
          <a:ln w="63500">
            <a:solidFill>
              <a:schemeClr val="accent1"/>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Pins"/>
          <p:cNvSpPr txBox="1"/>
          <p:nvPr>
            <p:ph type="title"/>
          </p:nvPr>
        </p:nvSpPr>
        <p:spPr>
          <a:prstGeom prst="rect">
            <a:avLst/>
          </a:prstGeom>
        </p:spPr>
        <p:txBody>
          <a:bodyPr/>
          <a:lstStyle/>
          <a:p>
            <a:pPr/>
            <a:r>
              <a:t>Pins</a:t>
            </a:r>
          </a:p>
        </p:txBody>
      </p:sp>
      <p:sp>
        <p:nvSpPr>
          <p:cNvPr id="176" name="Legs of the microcontroller are called pins…"/>
          <p:cNvSpPr txBox="1"/>
          <p:nvPr>
            <p:ph type="body" sz="half" idx="1"/>
          </p:nvPr>
        </p:nvSpPr>
        <p:spPr>
          <a:xfrm>
            <a:off x="1206500" y="3536930"/>
            <a:ext cx="9764682" cy="9679159"/>
          </a:xfrm>
          <a:prstGeom prst="rect">
            <a:avLst/>
          </a:prstGeom>
        </p:spPr>
        <p:txBody>
          <a:bodyPr/>
          <a:lstStyle/>
          <a:p>
            <a:pPr/>
            <a:r>
              <a:t>Legs of the microcontroller are called pins</a:t>
            </a:r>
          </a:p>
          <a:p>
            <a:pPr/>
            <a:r>
              <a:t>Normally the functions of the pins range from input and output  (we call these pins GPIO general purpose input output) and also power pins, the power pins allow you to boot the board without touching usb cable, and powering additional sensors from this one.</a:t>
            </a:r>
          </a:p>
        </p:txBody>
      </p:sp>
      <p:pic>
        <p:nvPicPr>
          <p:cNvPr id="177" name="F6961667-01.jpeg" descr="F6961667-01.jpeg"/>
          <p:cNvPicPr>
            <a:picLocks noChangeAspect="1"/>
          </p:cNvPicPr>
          <p:nvPr/>
        </p:nvPicPr>
        <p:blipFill>
          <a:blip r:embed="rId2">
            <a:extLst/>
          </a:blip>
          <a:srcRect l="13063" t="1733" r="13210" b="1979"/>
          <a:stretch>
            <a:fillRect/>
          </a:stretch>
        </p:blipFill>
        <p:spPr>
          <a:xfrm rot="553764">
            <a:off x="12517534" y="2429534"/>
            <a:ext cx="9447745" cy="6946113"/>
          </a:xfrm>
          <a:custGeom>
            <a:avLst/>
            <a:gdLst/>
            <a:ahLst/>
            <a:cxnLst>
              <a:cxn ang="0">
                <a:pos x="wd2" y="hd2"/>
              </a:cxn>
              <a:cxn ang="5400000">
                <a:pos x="wd2" y="hd2"/>
              </a:cxn>
              <a:cxn ang="10800000">
                <a:pos x="wd2" y="hd2"/>
              </a:cxn>
              <a:cxn ang="16200000">
                <a:pos x="wd2" y="hd2"/>
              </a:cxn>
            </a:cxnLst>
            <a:rect l="0" t="0" r="r" b="b"/>
            <a:pathLst>
              <a:path w="21587" h="21589" fill="norm" stroke="1" extrusionOk="0">
                <a:moveTo>
                  <a:pt x="17952" y="0"/>
                </a:moveTo>
                <a:cubicBezTo>
                  <a:pt x="17843" y="-6"/>
                  <a:pt x="17724" y="51"/>
                  <a:pt x="17655" y="152"/>
                </a:cubicBezTo>
                <a:cubicBezTo>
                  <a:pt x="17610" y="217"/>
                  <a:pt x="17608" y="249"/>
                  <a:pt x="17608" y="783"/>
                </a:cubicBezTo>
                <a:cubicBezTo>
                  <a:pt x="17608" y="1257"/>
                  <a:pt x="17603" y="1350"/>
                  <a:pt x="17575" y="1364"/>
                </a:cubicBezTo>
                <a:cubicBezTo>
                  <a:pt x="17557" y="1374"/>
                  <a:pt x="17542" y="1403"/>
                  <a:pt x="17541" y="1430"/>
                </a:cubicBezTo>
                <a:cubicBezTo>
                  <a:pt x="17541" y="1457"/>
                  <a:pt x="17502" y="1513"/>
                  <a:pt x="17454" y="1553"/>
                </a:cubicBezTo>
                <a:cubicBezTo>
                  <a:pt x="17405" y="1593"/>
                  <a:pt x="17366" y="1644"/>
                  <a:pt x="17366" y="1667"/>
                </a:cubicBezTo>
                <a:cubicBezTo>
                  <a:pt x="17366" y="1689"/>
                  <a:pt x="17351" y="1728"/>
                  <a:pt x="17333" y="1753"/>
                </a:cubicBezTo>
                <a:cubicBezTo>
                  <a:pt x="17304" y="1793"/>
                  <a:pt x="17300" y="1791"/>
                  <a:pt x="17300" y="1736"/>
                </a:cubicBezTo>
                <a:cubicBezTo>
                  <a:pt x="17300" y="1702"/>
                  <a:pt x="17291" y="1674"/>
                  <a:pt x="17280" y="1674"/>
                </a:cubicBezTo>
                <a:cubicBezTo>
                  <a:pt x="17244" y="1674"/>
                  <a:pt x="17235" y="1542"/>
                  <a:pt x="17268" y="1493"/>
                </a:cubicBezTo>
                <a:cubicBezTo>
                  <a:pt x="17306" y="1435"/>
                  <a:pt x="17313" y="1031"/>
                  <a:pt x="17277" y="1001"/>
                </a:cubicBezTo>
                <a:cubicBezTo>
                  <a:pt x="17264" y="990"/>
                  <a:pt x="17244" y="950"/>
                  <a:pt x="17234" y="913"/>
                </a:cubicBezTo>
                <a:cubicBezTo>
                  <a:pt x="17202" y="798"/>
                  <a:pt x="17074" y="738"/>
                  <a:pt x="16897" y="755"/>
                </a:cubicBezTo>
                <a:cubicBezTo>
                  <a:pt x="16758" y="769"/>
                  <a:pt x="16735" y="779"/>
                  <a:pt x="16680" y="864"/>
                </a:cubicBezTo>
                <a:cubicBezTo>
                  <a:pt x="16632" y="936"/>
                  <a:pt x="16618" y="987"/>
                  <a:pt x="16618" y="1089"/>
                </a:cubicBezTo>
                <a:cubicBezTo>
                  <a:pt x="16618" y="1162"/>
                  <a:pt x="16609" y="1230"/>
                  <a:pt x="16597" y="1240"/>
                </a:cubicBezTo>
                <a:cubicBezTo>
                  <a:pt x="16583" y="1251"/>
                  <a:pt x="16575" y="1449"/>
                  <a:pt x="16575" y="1733"/>
                </a:cubicBezTo>
                <a:cubicBezTo>
                  <a:pt x="16575" y="2018"/>
                  <a:pt x="16583" y="2216"/>
                  <a:pt x="16597" y="2227"/>
                </a:cubicBezTo>
                <a:cubicBezTo>
                  <a:pt x="16653" y="2274"/>
                  <a:pt x="16584" y="2481"/>
                  <a:pt x="16512" y="2481"/>
                </a:cubicBezTo>
                <a:cubicBezTo>
                  <a:pt x="16472" y="2481"/>
                  <a:pt x="16111" y="2675"/>
                  <a:pt x="15976" y="2768"/>
                </a:cubicBezTo>
                <a:cubicBezTo>
                  <a:pt x="15850" y="2855"/>
                  <a:pt x="15838" y="2855"/>
                  <a:pt x="15722" y="2779"/>
                </a:cubicBezTo>
                <a:cubicBezTo>
                  <a:pt x="15622" y="2713"/>
                  <a:pt x="15456" y="2701"/>
                  <a:pt x="15381" y="2753"/>
                </a:cubicBezTo>
                <a:cubicBezTo>
                  <a:pt x="15302" y="2808"/>
                  <a:pt x="15257" y="2907"/>
                  <a:pt x="15256" y="3026"/>
                </a:cubicBezTo>
                <a:cubicBezTo>
                  <a:pt x="15256" y="3131"/>
                  <a:pt x="15198" y="3258"/>
                  <a:pt x="15150" y="3258"/>
                </a:cubicBezTo>
                <a:cubicBezTo>
                  <a:pt x="15140" y="3258"/>
                  <a:pt x="15091" y="3285"/>
                  <a:pt x="15040" y="3318"/>
                </a:cubicBezTo>
                <a:cubicBezTo>
                  <a:pt x="14928" y="3392"/>
                  <a:pt x="14909" y="3392"/>
                  <a:pt x="14826" y="3318"/>
                </a:cubicBezTo>
                <a:cubicBezTo>
                  <a:pt x="14728" y="3230"/>
                  <a:pt x="14554" y="3237"/>
                  <a:pt x="14441" y="3334"/>
                </a:cubicBezTo>
                <a:cubicBezTo>
                  <a:pt x="14392" y="3376"/>
                  <a:pt x="14347" y="3433"/>
                  <a:pt x="14340" y="3461"/>
                </a:cubicBezTo>
                <a:cubicBezTo>
                  <a:pt x="14299" y="3637"/>
                  <a:pt x="14255" y="3698"/>
                  <a:pt x="14091" y="3813"/>
                </a:cubicBezTo>
                <a:lnTo>
                  <a:pt x="13921" y="3933"/>
                </a:lnTo>
                <a:lnTo>
                  <a:pt x="13826" y="3865"/>
                </a:lnTo>
                <a:cubicBezTo>
                  <a:pt x="13724" y="3791"/>
                  <a:pt x="13588" y="3776"/>
                  <a:pt x="13512" y="3830"/>
                </a:cubicBezTo>
                <a:cubicBezTo>
                  <a:pt x="13421" y="3895"/>
                  <a:pt x="13365" y="4004"/>
                  <a:pt x="13365" y="4113"/>
                </a:cubicBezTo>
                <a:cubicBezTo>
                  <a:pt x="13365" y="4211"/>
                  <a:pt x="13358" y="4221"/>
                  <a:pt x="13228" y="4301"/>
                </a:cubicBezTo>
                <a:cubicBezTo>
                  <a:pt x="13072" y="4398"/>
                  <a:pt x="12972" y="4454"/>
                  <a:pt x="12958" y="4454"/>
                </a:cubicBezTo>
                <a:cubicBezTo>
                  <a:pt x="12952" y="4454"/>
                  <a:pt x="12948" y="4435"/>
                  <a:pt x="12948" y="4411"/>
                </a:cubicBezTo>
                <a:cubicBezTo>
                  <a:pt x="12948" y="4350"/>
                  <a:pt x="12765" y="4263"/>
                  <a:pt x="12683" y="4285"/>
                </a:cubicBezTo>
                <a:cubicBezTo>
                  <a:pt x="12563" y="4318"/>
                  <a:pt x="12468" y="4395"/>
                  <a:pt x="12454" y="4472"/>
                </a:cubicBezTo>
                <a:cubicBezTo>
                  <a:pt x="12447" y="4512"/>
                  <a:pt x="12432" y="4543"/>
                  <a:pt x="12420" y="4543"/>
                </a:cubicBezTo>
                <a:cubicBezTo>
                  <a:pt x="12408" y="4543"/>
                  <a:pt x="12397" y="4574"/>
                  <a:pt x="12397" y="4611"/>
                </a:cubicBezTo>
                <a:cubicBezTo>
                  <a:pt x="12396" y="4699"/>
                  <a:pt x="12298" y="4826"/>
                  <a:pt x="12195" y="4871"/>
                </a:cubicBezTo>
                <a:cubicBezTo>
                  <a:pt x="12150" y="4891"/>
                  <a:pt x="12112" y="4919"/>
                  <a:pt x="12112" y="4934"/>
                </a:cubicBezTo>
                <a:cubicBezTo>
                  <a:pt x="12112" y="4982"/>
                  <a:pt x="12045" y="4965"/>
                  <a:pt x="11986" y="4902"/>
                </a:cubicBezTo>
                <a:cubicBezTo>
                  <a:pt x="11900" y="4810"/>
                  <a:pt x="11686" y="4819"/>
                  <a:pt x="11572" y="4919"/>
                </a:cubicBezTo>
                <a:cubicBezTo>
                  <a:pt x="11487" y="4995"/>
                  <a:pt x="11430" y="5107"/>
                  <a:pt x="11430" y="5201"/>
                </a:cubicBezTo>
                <a:cubicBezTo>
                  <a:pt x="11430" y="5275"/>
                  <a:pt x="11289" y="5417"/>
                  <a:pt x="11148" y="5483"/>
                </a:cubicBezTo>
                <a:cubicBezTo>
                  <a:pt x="11076" y="5517"/>
                  <a:pt x="11060" y="5514"/>
                  <a:pt x="10970" y="5449"/>
                </a:cubicBezTo>
                <a:cubicBezTo>
                  <a:pt x="10832" y="5348"/>
                  <a:pt x="10667" y="5363"/>
                  <a:pt x="10573" y="5486"/>
                </a:cubicBezTo>
                <a:cubicBezTo>
                  <a:pt x="10537" y="5533"/>
                  <a:pt x="10507" y="5594"/>
                  <a:pt x="10507" y="5623"/>
                </a:cubicBezTo>
                <a:cubicBezTo>
                  <a:pt x="10507" y="5651"/>
                  <a:pt x="10493" y="5681"/>
                  <a:pt x="10475" y="5690"/>
                </a:cubicBezTo>
                <a:cubicBezTo>
                  <a:pt x="10457" y="5700"/>
                  <a:pt x="10441" y="5728"/>
                  <a:pt x="10441" y="5753"/>
                </a:cubicBezTo>
                <a:cubicBezTo>
                  <a:pt x="10441" y="5778"/>
                  <a:pt x="10431" y="5799"/>
                  <a:pt x="10419" y="5799"/>
                </a:cubicBezTo>
                <a:cubicBezTo>
                  <a:pt x="10407" y="5799"/>
                  <a:pt x="10398" y="5825"/>
                  <a:pt x="10398" y="5856"/>
                </a:cubicBezTo>
                <a:cubicBezTo>
                  <a:pt x="10398" y="5892"/>
                  <a:pt x="10372" y="5924"/>
                  <a:pt x="10326" y="5947"/>
                </a:cubicBezTo>
                <a:cubicBezTo>
                  <a:pt x="10287" y="5967"/>
                  <a:pt x="10220" y="6005"/>
                  <a:pt x="10178" y="6032"/>
                </a:cubicBezTo>
                <a:cubicBezTo>
                  <a:pt x="10136" y="6059"/>
                  <a:pt x="10094" y="6084"/>
                  <a:pt x="10087" y="6089"/>
                </a:cubicBezTo>
                <a:cubicBezTo>
                  <a:pt x="10079" y="6094"/>
                  <a:pt x="10047" y="6070"/>
                  <a:pt x="10016" y="6037"/>
                </a:cubicBezTo>
                <a:cubicBezTo>
                  <a:pt x="9941" y="5957"/>
                  <a:pt x="9735" y="5934"/>
                  <a:pt x="9648" y="5995"/>
                </a:cubicBezTo>
                <a:cubicBezTo>
                  <a:pt x="9546" y="6067"/>
                  <a:pt x="9474" y="6192"/>
                  <a:pt x="9474" y="6297"/>
                </a:cubicBezTo>
                <a:cubicBezTo>
                  <a:pt x="9474" y="6378"/>
                  <a:pt x="9460" y="6402"/>
                  <a:pt x="9377" y="6465"/>
                </a:cubicBezTo>
                <a:cubicBezTo>
                  <a:pt x="9324" y="6505"/>
                  <a:pt x="9235" y="6560"/>
                  <a:pt x="9179" y="6586"/>
                </a:cubicBezTo>
                <a:cubicBezTo>
                  <a:pt x="9079" y="6632"/>
                  <a:pt x="9076" y="6632"/>
                  <a:pt x="8998" y="6560"/>
                </a:cubicBezTo>
                <a:cubicBezTo>
                  <a:pt x="8955" y="6520"/>
                  <a:pt x="8894" y="6487"/>
                  <a:pt x="8864" y="6487"/>
                </a:cubicBezTo>
                <a:cubicBezTo>
                  <a:pt x="8772" y="6487"/>
                  <a:pt x="8630" y="6556"/>
                  <a:pt x="8590" y="6620"/>
                </a:cubicBezTo>
                <a:cubicBezTo>
                  <a:pt x="8569" y="6654"/>
                  <a:pt x="8542" y="6698"/>
                  <a:pt x="8530" y="6718"/>
                </a:cubicBezTo>
                <a:cubicBezTo>
                  <a:pt x="8517" y="6738"/>
                  <a:pt x="8507" y="6783"/>
                  <a:pt x="8507" y="6819"/>
                </a:cubicBezTo>
                <a:cubicBezTo>
                  <a:pt x="8507" y="6895"/>
                  <a:pt x="8480" y="6926"/>
                  <a:pt x="8292" y="7072"/>
                </a:cubicBezTo>
                <a:lnTo>
                  <a:pt x="8154" y="7179"/>
                </a:lnTo>
                <a:lnTo>
                  <a:pt x="8040" y="7102"/>
                </a:lnTo>
                <a:cubicBezTo>
                  <a:pt x="7977" y="7059"/>
                  <a:pt x="7907" y="7025"/>
                  <a:pt x="7883" y="7025"/>
                </a:cubicBezTo>
                <a:cubicBezTo>
                  <a:pt x="7759" y="7025"/>
                  <a:pt x="7540" y="7195"/>
                  <a:pt x="7540" y="7291"/>
                </a:cubicBezTo>
                <a:cubicBezTo>
                  <a:pt x="7540" y="7321"/>
                  <a:pt x="7525" y="7364"/>
                  <a:pt x="7507" y="7384"/>
                </a:cubicBezTo>
                <a:cubicBezTo>
                  <a:pt x="7489" y="7404"/>
                  <a:pt x="7474" y="7444"/>
                  <a:pt x="7474" y="7472"/>
                </a:cubicBezTo>
                <a:cubicBezTo>
                  <a:pt x="7474" y="7527"/>
                  <a:pt x="7361" y="7624"/>
                  <a:pt x="7217" y="7691"/>
                </a:cubicBezTo>
                <a:cubicBezTo>
                  <a:pt x="7133" y="7730"/>
                  <a:pt x="7123" y="7729"/>
                  <a:pt x="7086" y="7680"/>
                </a:cubicBezTo>
                <a:cubicBezTo>
                  <a:pt x="7064" y="7650"/>
                  <a:pt x="7001" y="7610"/>
                  <a:pt x="6946" y="7590"/>
                </a:cubicBezTo>
                <a:cubicBezTo>
                  <a:pt x="6858" y="7558"/>
                  <a:pt x="6835" y="7562"/>
                  <a:pt x="6732" y="7622"/>
                </a:cubicBezTo>
                <a:cubicBezTo>
                  <a:pt x="6669" y="7659"/>
                  <a:pt x="6617" y="7709"/>
                  <a:pt x="6617" y="7732"/>
                </a:cubicBezTo>
                <a:cubicBezTo>
                  <a:pt x="6617" y="7754"/>
                  <a:pt x="6606" y="7773"/>
                  <a:pt x="6594" y="7773"/>
                </a:cubicBezTo>
                <a:cubicBezTo>
                  <a:pt x="6582" y="7773"/>
                  <a:pt x="6573" y="7822"/>
                  <a:pt x="6573" y="7882"/>
                </a:cubicBezTo>
                <a:cubicBezTo>
                  <a:pt x="6573" y="8002"/>
                  <a:pt x="6504" y="8131"/>
                  <a:pt x="6440" y="8131"/>
                </a:cubicBezTo>
                <a:cubicBezTo>
                  <a:pt x="6420" y="8131"/>
                  <a:pt x="6357" y="8164"/>
                  <a:pt x="6300" y="8205"/>
                </a:cubicBezTo>
                <a:cubicBezTo>
                  <a:pt x="6175" y="8296"/>
                  <a:pt x="6132" y="8299"/>
                  <a:pt x="6083" y="8220"/>
                </a:cubicBezTo>
                <a:cubicBezTo>
                  <a:pt x="6053" y="8172"/>
                  <a:pt x="6019" y="8161"/>
                  <a:pt x="5908" y="8161"/>
                </a:cubicBezTo>
                <a:cubicBezTo>
                  <a:pt x="5795" y="8161"/>
                  <a:pt x="5754" y="8175"/>
                  <a:pt x="5682" y="8241"/>
                </a:cubicBezTo>
                <a:cubicBezTo>
                  <a:pt x="5567" y="8347"/>
                  <a:pt x="5541" y="8396"/>
                  <a:pt x="5540" y="8510"/>
                </a:cubicBezTo>
                <a:cubicBezTo>
                  <a:pt x="5539" y="8593"/>
                  <a:pt x="5525" y="8617"/>
                  <a:pt x="5424" y="8694"/>
                </a:cubicBezTo>
                <a:cubicBezTo>
                  <a:pt x="5283" y="8802"/>
                  <a:pt x="5143" y="8865"/>
                  <a:pt x="5124" y="8830"/>
                </a:cubicBezTo>
                <a:cubicBezTo>
                  <a:pt x="5057" y="8704"/>
                  <a:pt x="4841" y="8693"/>
                  <a:pt x="4708" y="8810"/>
                </a:cubicBezTo>
                <a:cubicBezTo>
                  <a:pt x="4657" y="8855"/>
                  <a:pt x="4617" y="8908"/>
                  <a:pt x="4617" y="8927"/>
                </a:cubicBezTo>
                <a:cubicBezTo>
                  <a:pt x="4617" y="8946"/>
                  <a:pt x="4601" y="8969"/>
                  <a:pt x="4583" y="8979"/>
                </a:cubicBezTo>
                <a:cubicBezTo>
                  <a:pt x="4565" y="8988"/>
                  <a:pt x="4550" y="9030"/>
                  <a:pt x="4550" y="9071"/>
                </a:cubicBezTo>
                <a:cubicBezTo>
                  <a:pt x="4550" y="9149"/>
                  <a:pt x="4483" y="9268"/>
                  <a:pt x="4438" y="9268"/>
                </a:cubicBezTo>
                <a:cubicBezTo>
                  <a:pt x="4424" y="9268"/>
                  <a:pt x="4355" y="9307"/>
                  <a:pt x="4286" y="9355"/>
                </a:cubicBezTo>
                <a:cubicBezTo>
                  <a:pt x="4163" y="9440"/>
                  <a:pt x="4157" y="9441"/>
                  <a:pt x="4122" y="9388"/>
                </a:cubicBezTo>
                <a:cubicBezTo>
                  <a:pt x="4102" y="9359"/>
                  <a:pt x="4044" y="9318"/>
                  <a:pt x="3992" y="9298"/>
                </a:cubicBezTo>
                <a:cubicBezTo>
                  <a:pt x="3808" y="9228"/>
                  <a:pt x="3583" y="9398"/>
                  <a:pt x="3583" y="9608"/>
                </a:cubicBezTo>
                <a:cubicBezTo>
                  <a:pt x="3583" y="9697"/>
                  <a:pt x="3570" y="9720"/>
                  <a:pt x="3479" y="9795"/>
                </a:cubicBezTo>
                <a:cubicBezTo>
                  <a:pt x="3221" y="10009"/>
                  <a:pt x="3194" y="10019"/>
                  <a:pt x="3106" y="9925"/>
                </a:cubicBezTo>
                <a:cubicBezTo>
                  <a:pt x="3025" y="9839"/>
                  <a:pt x="2830" y="9844"/>
                  <a:pt x="2720" y="9936"/>
                </a:cubicBezTo>
                <a:cubicBezTo>
                  <a:pt x="2641" y="10002"/>
                  <a:pt x="2506" y="10221"/>
                  <a:pt x="2506" y="10283"/>
                </a:cubicBezTo>
                <a:cubicBezTo>
                  <a:pt x="2506" y="10347"/>
                  <a:pt x="2368" y="10488"/>
                  <a:pt x="2272" y="10521"/>
                </a:cubicBezTo>
                <a:cubicBezTo>
                  <a:pt x="2184" y="10551"/>
                  <a:pt x="2161" y="10547"/>
                  <a:pt x="2079" y="10494"/>
                </a:cubicBezTo>
                <a:cubicBezTo>
                  <a:pt x="1974" y="10424"/>
                  <a:pt x="1927" y="10419"/>
                  <a:pt x="1793" y="10465"/>
                </a:cubicBezTo>
                <a:cubicBezTo>
                  <a:pt x="1673" y="10506"/>
                  <a:pt x="1588" y="10624"/>
                  <a:pt x="1579" y="10761"/>
                </a:cubicBezTo>
                <a:cubicBezTo>
                  <a:pt x="1573" y="10848"/>
                  <a:pt x="1557" y="10877"/>
                  <a:pt x="1484" y="10930"/>
                </a:cubicBezTo>
                <a:cubicBezTo>
                  <a:pt x="1435" y="10965"/>
                  <a:pt x="1337" y="11039"/>
                  <a:pt x="1264" y="11096"/>
                </a:cubicBezTo>
                <a:cubicBezTo>
                  <a:pt x="1192" y="11152"/>
                  <a:pt x="1082" y="11217"/>
                  <a:pt x="1022" y="11240"/>
                </a:cubicBezTo>
                <a:cubicBezTo>
                  <a:pt x="875" y="11295"/>
                  <a:pt x="605" y="11436"/>
                  <a:pt x="483" y="11522"/>
                </a:cubicBezTo>
                <a:cubicBezTo>
                  <a:pt x="429" y="11561"/>
                  <a:pt x="349" y="11607"/>
                  <a:pt x="306" y="11626"/>
                </a:cubicBezTo>
                <a:cubicBezTo>
                  <a:pt x="215" y="11665"/>
                  <a:pt x="110" y="11810"/>
                  <a:pt x="110" y="11895"/>
                </a:cubicBezTo>
                <a:cubicBezTo>
                  <a:pt x="110" y="11926"/>
                  <a:pt x="95" y="11959"/>
                  <a:pt x="77" y="11969"/>
                </a:cubicBezTo>
                <a:cubicBezTo>
                  <a:pt x="58" y="11979"/>
                  <a:pt x="44" y="12023"/>
                  <a:pt x="44" y="12076"/>
                </a:cubicBezTo>
                <a:cubicBezTo>
                  <a:pt x="44" y="12126"/>
                  <a:pt x="34" y="12168"/>
                  <a:pt x="22" y="12168"/>
                </a:cubicBezTo>
                <a:cubicBezTo>
                  <a:pt x="10" y="12168"/>
                  <a:pt x="0" y="12194"/>
                  <a:pt x="0" y="12225"/>
                </a:cubicBezTo>
                <a:cubicBezTo>
                  <a:pt x="0" y="12257"/>
                  <a:pt x="10" y="12292"/>
                  <a:pt x="22" y="12302"/>
                </a:cubicBezTo>
                <a:cubicBezTo>
                  <a:pt x="34" y="12312"/>
                  <a:pt x="44" y="12366"/>
                  <a:pt x="44" y="12423"/>
                </a:cubicBezTo>
                <a:cubicBezTo>
                  <a:pt x="44" y="12479"/>
                  <a:pt x="61" y="12551"/>
                  <a:pt x="83" y="12582"/>
                </a:cubicBezTo>
                <a:cubicBezTo>
                  <a:pt x="208" y="12767"/>
                  <a:pt x="271" y="12853"/>
                  <a:pt x="363" y="12959"/>
                </a:cubicBezTo>
                <a:cubicBezTo>
                  <a:pt x="419" y="13025"/>
                  <a:pt x="481" y="13105"/>
                  <a:pt x="501" y="13137"/>
                </a:cubicBezTo>
                <a:cubicBezTo>
                  <a:pt x="522" y="13169"/>
                  <a:pt x="562" y="13223"/>
                  <a:pt x="590" y="13257"/>
                </a:cubicBezTo>
                <a:cubicBezTo>
                  <a:pt x="743" y="13437"/>
                  <a:pt x="792" y="13515"/>
                  <a:pt x="792" y="13584"/>
                </a:cubicBezTo>
                <a:cubicBezTo>
                  <a:pt x="792" y="13624"/>
                  <a:pt x="806" y="13695"/>
                  <a:pt x="823" y="13741"/>
                </a:cubicBezTo>
                <a:cubicBezTo>
                  <a:pt x="841" y="13788"/>
                  <a:pt x="870" y="13877"/>
                  <a:pt x="890" y="13939"/>
                </a:cubicBezTo>
                <a:cubicBezTo>
                  <a:pt x="909" y="14000"/>
                  <a:pt x="934" y="14050"/>
                  <a:pt x="946" y="14050"/>
                </a:cubicBezTo>
                <a:cubicBezTo>
                  <a:pt x="957" y="14050"/>
                  <a:pt x="968" y="14071"/>
                  <a:pt x="968" y="14095"/>
                </a:cubicBezTo>
                <a:cubicBezTo>
                  <a:pt x="968" y="14120"/>
                  <a:pt x="977" y="14140"/>
                  <a:pt x="988" y="14140"/>
                </a:cubicBezTo>
                <a:cubicBezTo>
                  <a:pt x="1011" y="14140"/>
                  <a:pt x="1129" y="14300"/>
                  <a:pt x="1368" y="14653"/>
                </a:cubicBezTo>
                <a:cubicBezTo>
                  <a:pt x="1462" y="14791"/>
                  <a:pt x="1565" y="14926"/>
                  <a:pt x="1599" y="14953"/>
                </a:cubicBezTo>
                <a:cubicBezTo>
                  <a:pt x="1707" y="15040"/>
                  <a:pt x="1758" y="15117"/>
                  <a:pt x="1758" y="15193"/>
                </a:cubicBezTo>
                <a:cubicBezTo>
                  <a:pt x="1758" y="15235"/>
                  <a:pt x="1774" y="15285"/>
                  <a:pt x="1792" y="15306"/>
                </a:cubicBezTo>
                <a:cubicBezTo>
                  <a:pt x="1819" y="15336"/>
                  <a:pt x="1825" y="15436"/>
                  <a:pt x="1825" y="15841"/>
                </a:cubicBezTo>
                <a:cubicBezTo>
                  <a:pt x="1826" y="16333"/>
                  <a:pt x="1827" y="16338"/>
                  <a:pt x="1886" y="16455"/>
                </a:cubicBezTo>
                <a:cubicBezTo>
                  <a:pt x="1974" y="16627"/>
                  <a:pt x="2063" y="16688"/>
                  <a:pt x="2224" y="16685"/>
                </a:cubicBezTo>
                <a:cubicBezTo>
                  <a:pt x="2361" y="16682"/>
                  <a:pt x="2440" y="16629"/>
                  <a:pt x="2440" y="16542"/>
                </a:cubicBezTo>
                <a:cubicBezTo>
                  <a:pt x="2440" y="16519"/>
                  <a:pt x="2450" y="16502"/>
                  <a:pt x="2462" y="16502"/>
                </a:cubicBezTo>
                <a:cubicBezTo>
                  <a:pt x="2475" y="16502"/>
                  <a:pt x="2484" y="16369"/>
                  <a:pt x="2484" y="16162"/>
                </a:cubicBezTo>
                <a:cubicBezTo>
                  <a:pt x="2484" y="15758"/>
                  <a:pt x="2503" y="15725"/>
                  <a:pt x="2648" y="15873"/>
                </a:cubicBezTo>
                <a:cubicBezTo>
                  <a:pt x="2697" y="15923"/>
                  <a:pt x="2803" y="16009"/>
                  <a:pt x="2884" y="16064"/>
                </a:cubicBezTo>
                <a:cubicBezTo>
                  <a:pt x="3080" y="16199"/>
                  <a:pt x="3254" y="16371"/>
                  <a:pt x="3254" y="16432"/>
                </a:cubicBezTo>
                <a:cubicBezTo>
                  <a:pt x="3254" y="16459"/>
                  <a:pt x="3285" y="16520"/>
                  <a:pt x="3324" y="16567"/>
                </a:cubicBezTo>
                <a:cubicBezTo>
                  <a:pt x="3462" y="16734"/>
                  <a:pt x="3473" y="16751"/>
                  <a:pt x="3473" y="16799"/>
                </a:cubicBezTo>
                <a:cubicBezTo>
                  <a:pt x="3473" y="16858"/>
                  <a:pt x="3557" y="16979"/>
                  <a:pt x="3911" y="17428"/>
                </a:cubicBezTo>
                <a:cubicBezTo>
                  <a:pt x="4060" y="17618"/>
                  <a:pt x="4238" y="17846"/>
                  <a:pt x="4307" y="17937"/>
                </a:cubicBezTo>
                <a:cubicBezTo>
                  <a:pt x="4566" y="18273"/>
                  <a:pt x="4658" y="18340"/>
                  <a:pt x="4825" y="18310"/>
                </a:cubicBezTo>
                <a:cubicBezTo>
                  <a:pt x="4885" y="18300"/>
                  <a:pt x="4967" y="18265"/>
                  <a:pt x="5007" y="18231"/>
                </a:cubicBezTo>
                <a:cubicBezTo>
                  <a:pt x="5089" y="18162"/>
                  <a:pt x="5143" y="18175"/>
                  <a:pt x="5143" y="18265"/>
                </a:cubicBezTo>
                <a:cubicBezTo>
                  <a:pt x="5143" y="18298"/>
                  <a:pt x="5154" y="18325"/>
                  <a:pt x="5166" y="18325"/>
                </a:cubicBezTo>
                <a:cubicBezTo>
                  <a:pt x="5178" y="18325"/>
                  <a:pt x="5188" y="18338"/>
                  <a:pt x="5188" y="18354"/>
                </a:cubicBezTo>
                <a:cubicBezTo>
                  <a:pt x="5188" y="18385"/>
                  <a:pt x="5431" y="18729"/>
                  <a:pt x="5518" y="18820"/>
                </a:cubicBezTo>
                <a:cubicBezTo>
                  <a:pt x="5650" y="18958"/>
                  <a:pt x="5650" y="18951"/>
                  <a:pt x="5650" y="19879"/>
                </a:cubicBezTo>
                <a:cubicBezTo>
                  <a:pt x="5651" y="20582"/>
                  <a:pt x="5656" y="20742"/>
                  <a:pt x="5683" y="20790"/>
                </a:cubicBezTo>
                <a:cubicBezTo>
                  <a:pt x="5706" y="20830"/>
                  <a:pt x="5716" y="20927"/>
                  <a:pt x="5716" y="21110"/>
                </a:cubicBezTo>
                <a:lnTo>
                  <a:pt x="5716" y="21372"/>
                </a:lnTo>
                <a:lnTo>
                  <a:pt x="5790" y="21450"/>
                </a:lnTo>
                <a:cubicBezTo>
                  <a:pt x="5831" y="21492"/>
                  <a:pt x="5886" y="21533"/>
                  <a:pt x="5913" y="21540"/>
                </a:cubicBezTo>
                <a:cubicBezTo>
                  <a:pt x="5940" y="21547"/>
                  <a:pt x="5969" y="21559"/>
                  <a:pt x="5975" y="21568"/>
                </a:cubicBezTo>
                <a:cubicBezTo>
                  <a:pt x="5983" y="21579"/>
                  <a:pt x="5999" y="21586"/>
                  <a:pt x="6020" y="21588"/>
                </a:cubicBezTo>
                <a:cubicBezTo>
                  <a:pt x="6085" y="21594"/>
                  <a:pt x="6193" y="21563"/>
                  <a:pt x="6244" y="21516"/>
                </a:cubicBezTo>
                <a:cubicBezTo>
                  <a:pt x="6307" y="21459"/>
                  <a:pt x="6320" y="21427"/>
                  <a:pt x="6327" y="21314"/>
                </a:cubicBezTo>
                <a:cubicBezTo>
                  <a:pt x="6331" y="21240"/>
                  <a:pt x="6344" y="21176"/>
                  <a:pt x="6355" y="21171"/>
                </a:cubicBezTo>
                <a:cubicBezTo>
                  <a:pt x="6366" y="21165"/>
                  <a:pt x="6375" y="21107"/>
                  <a:pt x="6375" y="21041"/>
                </a:cubicBezTo>
                <a:cubicBezTo>
                  <a:pt x="6375" y="20974"/>
                  <a:pt x="6389" y="20902"/>
                  <a:pt x="6408" y="20876"/>
                </a:cubicBezTo>
                <a:cubicBezTo>
                  <a:pt x="6442" y="20830"/>
                  <a:pt x="6433" y="20713"/>
                  <a:pt x="6394" y="20692"/>
                </a:cubicBezTo>
                <a:cubicBezTo>
                  <a:pt x="6383" y="20687"/>
                  <a:pt x="6375" y="20301"/>
                  <a:pt x="6375" y="19835"/>
                </a:cubicBezTo>
                <a:lnTo>
                  <a:pt x="6375" y="18988"/>
                </a:lnTo>
                <a:lnTo>
                  <a:pt x="6436" y="18960"/>
                </a:lnTo>
                <a:cubicBezTo>
                  <a:pt x="6473" y="18943"/>
                  <a:pt x="6519" y="18943"/>
                  <a:pt x="6556" y="18960"/>
                </a:cubicBezTo>
                <a:lnTo>
                  <a:pt x="6617" y="18989"/>
                </a:lnTo>
                <a:lnTo>
                  <a:pt x="6617" y="19466"/>
                </a:lnTo>
                <a:cubicBezTo>
                  <a:pt x="6617" y="19851"/>
                  <a:pt x="6623" y="19953"/>
                  <a:pt x="6650" y="19989"/>
                </a:cubicBezTo>
                <a:cubicBezTo>
                  <a:pt x="6674" y="20023"/>
                  <a:pt x="6682" y="20105"/>
                  <a:pt x="6682" y="20316"/>
                </a:cubicBezTo>
                <a:cubicBezTo>
                  <a:pt x="6682" y="20484"/>
                  <a:pt x="6691" y="20597"/>
                  <a:pt x="6704" y="20597"/>
                </a:cubicBezTo>
                <a:cubicBezTo>
                  <a:pt x="6716" y="20597"/>
                  <a:pt x="6727" y="20649"/>
                  <a:pt x="6727" y="20712"/>
                </a:cubicBezTo>
                <a:cubicBezTo>
                  <a:pt x="6727" y="20799"/>
                  <a:pt x="6742" y="20847"/>
                  <a:pt x="6795" y="20920"/>
                </a:cubicBezTo>
                <a:cubicBezTo>
                  <a:pt x="6832" y="20973"/>
                  <a:pt x="6879" y="21018"/>
                  <a:pt x="6899" y="21020"/>
                </a:cubicBezTo>
                <a:cubicBezTo>
                  <a:pt x="7030" y="21037"/>
                  <a:pt x="7076" y="21035"/>
                  <a:pt x="7143" y="21008"/>
                </a:cubicBezTo>
                <a:cubicBezTo>
                  <a:pt x="7185" y="20991"/>
                  <a:pt x="7239" y="20952"/>
                  <a:pt x="7263" y="20922"/>
                </a:cubicBezTo>
                <a:cubicBezTo>
                  <a:pt x="7287" y="20891"/>
                  <a:pt x="7315" y="20866"/>
                  <a:pt x="7324" y="20866"/>
                </a:cubicBezTo>
                <a:cubicBezTo>
                  <a:pt x="7334" y="20866"/>
                  <a:pt x="7342" y="20848"/>
                  <a:pt x="7342" y="20825"/>
                </a:cubicBezTo>
                <a:cubicBezTo>
                  <a:pt x="7342" y="20803"/>
                  <a:pt x="7357" y="20767"/>
                  <a:pt x="7375" y="20747"/>
                </a:cubicBezTo>
                <a:cubicBezTo>
                  <a:pt x="7415" y="20702"/>
                  <a:pt x="7420" y="20488"/>
                  <a:pt x="7382" y="20470"/>
                </a:cubicBezTo>
                <a:cubicBezTo>
                  <a:pt x="7364" y="20462"/>
                  <a:pt x="7351" y="20372"/>
                  <a:pt x="7346" y="20221"/>
                </a:cubicBezTo>
                <a:cubicBezTo>
                  <a:pt x="7342" y="20091"/>
                  <a:pt x="7329" y="19971"/>
                  <a:pt x="7318" y="19956"/>
                </a:cubicBezTo>
                <a:cubicBezTo>
                  <a:pt x="7288" y="19913"/>
                  <a:pt x="7294" y="19747"/>
                  <a:pt x="7330" y="19654"/>
                </a:cubicBezTo>
                <a:cubicBezTo>
                  <a:pt x="7347" y="19608"/>
                  <a:pt x="7357" y="19559"/>
                  <a:pt x="7351" y="19545"/>
                </a:cubicBezTo>
                <a:cubicBezTo>
                  <a:pt x="7344" y="19531"/>
                  <a:pt x="7354" y="19513"/>
                  <a:pt x="7373" y="19503"/>
                </a:cubicBezTo>
                <a:cubicBezTo>
                  <a:pt x="7417" y="19480"/>
                  <a:pt x="7418" y="19345"/>
                  <a:pt x="7375" y="19233"/>
                </a:cubicBezTo>
                <a:cubicBezTo>
                  <a:pt x="7334" y="19125"/>
                  <a:pt x="7333" y="19040"/>
                  <a:pt x="7374" y="18967"/>
                </a:cubicBezTo>
                <a:cubicBezTo>
                  <a:pt x="7413" y="18896"/>
                  <a:pt x="7417" y="18792"/>
                  <a:pt x="7382" y="18717"/>
                </a:cubicBezTo>
                <a:cubicBezTo>
                  <a:pt x="7362" y="18672"/>
                  <a:pt x="7365" y="18650"/>
                  <a:pt x="7404" y="18593"/>
                </a:cubicBezTo>
                <a:cubicBezTo>
                  <a:pt x="7430" y="18555"/>
                  <a:pt x="7452" y="18507"/>
                  <a:pt x="7452" y="18486"/>
                </a:cubicBezTo>
                <a:cubicBezTo>
                  <a:pt x="7452" y="18447"/>
                  <a:pt x="7518" y="18386"/>
                  <a:pt x="7560" y="18386"/>
                </a:cubicBezTo>
                <a:cubicBezTo>
                  <a:pt x="7575" y="18386"/>
                  <a:pt x="7584" y="18473"/>
                  <a:pt x="7584" y="18619"/>
                </a:cubicBezTo>
                <a:cubicBezTo>
                  <a:pt x="7584" y="18778"/>
                  <a:pt x="7594" y="18870"/>
                  <a:pt x="7616" y="18910"/>
                </a:cubicBezTo>
                <a:cubicBezTo>
                  <a:pt x="7642" y="18956"/>
                  <a:pt x="7648" y="19081"/>
                  <a:pt x="7649" y="19511"/>
                </a:cubicBezTo>
                <a:cubicBezTo>
                  <a:pt x="7650" y="19955"/>
                  <a:pt x="7656" y="20059"/>
                  <a:pt x="7683" y="20089"/>
                </a:cubicBezTo>
                <a:cubicBezTo>
                  <a:pt x="7701" y="20110"/>
                  <a:pt x="7716" y="20152"/>
                  <a:pt x="7716" y="20183"/>
                </a:cubicBezTo>
                <a:cubicBezTo>
                  <a:pt x="7716" y="20214"/>
                  <a:pt x="7733" y="20266"/>
                  <a:pt x="7754" y="20300"/>
                </a:cubicBezTo>
                <a:cubicBezTo>
                  <a:pt x="7905" y="20546"/>
                  <a:pt x="8268" y="20473"/>
                  <a:pt x="8320" y="20187"/>
                </a:cubicBezTo>
                <a:cubicBezTo>
                  <a:pt x="8332" y="20119"/>
                  <a:pt x="8350" y="20054"/>
                  <a:pt x="8359" y="20042"/>
                </a:cubicBezTo>
                <a:cubicBezTo>
                  <a:pt x="8385" y="20008"/>
                  <a:pt x="8378" y="18571"/>
                  <a:pt x="8353" y="18550"/>
                </a:cubicBezTo>
                <a:cubicBezTo>
                  <a:pt x="8338" y="18537"/>
                  <a:pt x="8338" y="18513"/>
                  <a:pt x="8353" y="18476"/>
                </a:cubicBezTo>
                <a:cubicBezTo>
                  <a:pt x="8365" y="18445"/>
                  <a:pt x="8375" y="18373"/>
                  <a:pt x="8375" y="18317"/>
                </a:cubicBezTo>
                <a:cubicBezTo>
                  <a:pt x="8375" y="18260"/>
                  <a:pt x="8390" y="18196"/>
                  <a:pt x="8408" y="18176"/>
                </a:cubicBezTo>
                <a:cubicBezTo>
                  <a:pt x="8426" y="18155"/>
                  <a:pt x="8441" y="18107"/>
                  <a:pt x="8441" y="18069"/>
                </a:cubicBezTo>
                <a:cubicBezTo>
                  <a:pt x="8441" y="18027"/>
                  <a:pt x="8461" y="17984"/>
                  <a:pt x="8491" y="17963"/>
                </a:cubicBezTo>
                <a:cubicBezTo>
                  <a:pt x="8553" y="17917"/>
                  <a:pt x="8583" y="17875"/>
                  <a:pt x="8602" y="17806"/>
                </a:cubicBezTo>
                <a:cubicBezTo>
                  <a:pt x="8615" y="17760"/>
                  <a:pt x="8623" y="17757"/>
                  <a:pt x="8650" y="17787"/>
                </a:cubicBezTo>
                <a:cubicBezTo>
                  <a:pt x="8678" y="17818"/>
                  <a:pt x="8683" y="17954"/>
                  <a:pt x="8683" y="18640"/>
                </a:cubicBezTo>
                <a:cubicBezTo>
                  <a:pt x="8683" y="19348"/>
                  <a:pt x="8688" y="19457"/>
                  <a:pt x="8717" y="19472"/>
                </a:cubicBezTo>
                <a:cubicBezTo>
                  <a:pt x="8736" y="19482"/>
                  <a:pt x="8748" y="19510"/>
                  <a:pt x="8744" y="19534"/>
                </a:cubicBezTo>
                <a:cubicBezTo>
                  <a:pt x="8741" y="19558"/>
                  <a:pt x="8762" y="19631"/>
                  <a:pt x="8792" y="19697"/>
                </a:cubicBezTo>
                <a:cubicBezTo>
                  <a:pt x="8839" y="19801"/>
                  <a:pt x="8858" y="19818"/>
                  <a:pt x="8948" y="19835"/>
                </a:cubicBezTo>
                <a:cubicBezTo>
                  <a:pt x="9096" y="19863"/>
                  <a:pt x="9342" y="19769"/>
                  <a:pt x="9342" y="19684"/>
                </a:cubicBezTo>
                <a:cubicBezTo>
                  <a:pt x="9342" y="19665"/>
                  <a:pt x="9357" y="19631"/>
                  <a:pt x="9376" y="19610"/>
                </a:cubicBezTo>
                <a:cubicBezTo>
                  <a:pt x="9402" y="19581"/>
                  <a:pt x="9408" y="19492"/>
                  <a:pt x="9408" y="19163"/>
                </a:cubicBezTo>
                <a:cubicBezTo>
                  <a:pt x="9408" y="18834"/>
                  <a:pt x="9402" y="18744"/>
                  <a:pt x="9376" y="18714"/>
                </a:cubicBezTo>
                <a:cubicBezTo>
                  <a:pt x="9356" y="18691"/>
                  <a:pt x="9342" y="18627"/>
                  <a:pt x="9342" y="18551"/>
                </a:cubicBezTo>
                <a:cubicBezTo>
                  <a:pt x="9342" y="18431"/>
                  <a:pt x="9348" y="18419"/>
                  <a:pt x="9457" y="18326"/>
                </a:cubicBezTo>
                <a:cubicBezTo>
                  <a:pt x="9612" y="18196"/>
                  <a:pt x="9637" y="18220"/>
                  <a:pt x="9646" y="18506"/>
                </a:cubicBezTo>
                <a:cubicBezTo>
                  <a:pt x="9649" y="18627"/>
                  <a:pt x="9663" y="18745"/>
                  <a:pt x="9678" y="18768"/>
                </a:cubicBezTo>
                <a:cubicBezTo>
                  <a:pt x="9692" y="18791"/>
                  <a:pt x="9709" y="18873"/>
                  <a:pt x="9716" y="18949"/>
                </a:cubicBezTo>
                <a:cubicBezTo>
                  <a:pt x="9726" y="19074"/>
                  <a:pt x="9736" y="19094"/>
                  <a:pt x="9815" y="19153"/>
                </a:cubicBezTo>
                <a:cubicBezTo>
                  <a:pt x="9927" y="19235"/>
                  <a:pt x="10037" y="19238"/>
                  <a:pt x="10128" y="19163"/>
                </a:cubicBezTo>
                <a:cubicBezTo>
                  <a:pt x="10181" y="19119"/>
                  <a:pt x="10200" y="19082"/>
                  <a:pt x="10200" y="19020"/>
                </a:cubicBezTo>
                <a:cubicBezTo>
                  <a:pt x="10200" y="18958"/>
                  <a:pt x="10224" y="18909"/>
                  <a:pt x="10288" y="18837"/>
                </a:cubicBezTo>
                <a:cubicBezTo>
                  <a:pt x="10360" y="18756"/>
                  <a:pt x="10376" y="18720"/>
                  <a:pt x="10376" y="18635"/>
                </a:cubicBezTo>
                <a:cubicBezTo>
                  <a:pt x="10376" y="18578"/>
                  <a:pt x="10390" y="18510"/>
                  <a:pt x="10408" y="18486"/>
                </a:cubicBezTo>
                <a:cubicBezTo>
                  <a:pt x="10430" y="18457"/>
                  <a:pt x="10441" y="18383"/>
                  <a:pt x="10441" y="18277"/>
                </a:cubicBezTo>
                <a:cubicBezTo>
                  <a:pt x="10441" y="18146"/>
                  <a:pt x="10453" y="18091"/>
                  <a:pt x="10499" y="18009"/>
                </a:cubicBezTo>
                <a:cubicBezTo>
                  <a:pt x="10580" y="17866"/>
                  <a:pt x="10617" y="17875"/>
                  <a:pt x="10617" y="18038"/>
                </a:cubicBezTo>
                <a:cubicBezTo>
                  <a:pt x="10617" y="18118"/>
                  <a:pt x="10630" y="18183"/>
                  <a:pt x="10651" y="18206"/>
                </a:cubicBezTo>
                <a:cubicBezTo>
                  <a:pt x="10669" y="18226"/>
                  <a:pt x="10683" y="18274"/>
                  <a:pt x="10683" y="18313"/>
                </a:cubicBezTo>
                <a:cubicBezTo>
                  <a:pt x="10683" y="18410"/>
                  <a:pt x="10793" y="18647"/>
                  <a:pt x="10847" y="18667"/>
                </a:cubicBezTo>
                <a:cubicBezTo>
                  <a:pt x="11001" y="18723"/>
                  <a:pt x="11189" y="18655"/>
                  <a:pt x="11189" y="18544"/>
                </a:cubicBezTo>
                <a:cubicBezTo>
                  <a:pt x="11189" y="18522"/>
                  <a:pt x="11199" y="18505"/>
                  <a:pt x="11211" y="18505"/>
                </a:cubicBezTo>
                <a:cubicBezTo>
                  <a:pt x="11223" y="18505"/>
                  <a:pt x="11233" y="18487"/>
                  <a:pt x="11233" y="18465"/>
                </a:cubicBezTo>
                <a:cubicBezTo>
                  <a:pt x="11233" y="18442"/>
                  <a:pt x="11263" y="18393"/>
                  <a:pt x="11299" y="18355"/>
                </a:cubicBezTo>
                <a:cubicBezTo>
                  <a:pt x="11344" y="18307"/>
                  <a:pt x="11365" y="18261"/>
                  <a:pt x="11365" y="18203"/>
                </a:cubicBezTo>
                <a:cubicBezTo>
                  <a:pt x="11365" y="18157"/>
                  <a:pt x="11375" y="18111"/>
                  <a:pt x="11387" y="18101"/>
                </a:cubicBezTo>
                <a:cubicBezTo>
                  <a:pt x="11399" y="18091"/>
                  <a:pt x="11409" y="18017"/>
                  <a:pt x="11409" y="17935"/>
                </a:cubicBezTo>
                <a:cubicBezTo>
                  <a:pt x="11409" y="17854"/>
                  <a:pt x="11418" y="17787"/>
                  <a:pt x="11430" y="17787"/>
                </a:cubicBezTo>
                <a:cubicBezTo>
                  <a:pt x="11441" y="17787"/>
                  <a:pt x="11453" y="17757"/>
                  <a:pt x="11457" y="17720"/>
                </a:cubicBezTo>
                <a:cubicBezTo>
                  <a:pt x="11462" y="17671"/>
                  <a:pt x="11481" y="17650"/>
                  <a:pt x="11526" y="17643"/>
                </a:cubicBezTo>
                <a:cubicBezTo>
                  <a:pt x="11624" y="17628"/>
                  <a:pt x="11651" y="17681"/>
                  <a:pt x="11651" y="17895"/>
                </a:cubicBezTo>
                <a:cubicBezTo>
                  <a:pt x="11651" y="18060"/>
                  <a:pt x="11657" y="18091"/>
                  <a:pt x="11701" y="18130"/>
                </a:cubicBezTo>
                <a:cubicBezTo>
                  <a:pt x="11868" y="18279"/>
                  <a:pt x="12156" y="18150"/>
                  <a:pt x="12156" y="17927"/>
                </a:cubicBezTo>
                <a:cubicBezTo>
                  <a:pt x="12156" y="17867"/>
                  <a:pt x="12176" y="17801"/>
                  <a:pt x="12211" y="17750"/>
                </a:cubicBezTo>
                <a:cubicBezTo>
                  <a:pt x="12241" y="17706"/>
                  <a:pt x="12266" y="17650"/>
                  <a:pt x="12266" y="17625"/>
                </a:cubicBezTo>
                <a:cubicBezTo>
                  <a:pt x="12266" y="17599"/>
                  <a:pt x="12276" y="17578"/>
                  <a:pt x="12288" y="17578"/>
                </a:cubicBezTo>
                <a:cubicBezTo>
                  <a:pt x="12301" y="17578"/>
                  <a:pt x="12310" y="17478"/>
                  <a:pt x="12310" y="17340"/>
                </a:cubicBezTo>
                <a:cubicBezTo>
                  <a:pt x="12310" y="17115"/>
                  <a:pt x="12314" y="17097"/>
                  <a:pt x="12376" y="17010"/>
                </a:cubicBezTo>
                <a:cubicBezTo>
                  <a:pt x="12413" y="16960"/>
                  <a:pt x="12442" y="16901"/>
                  <a:pt x="12442" y="16878"/>
                </a:cubicBezTo>
                <a:cubicBezTo>
                  <a:pt x="12442" y="16836"/>
                  <a:pt x="12487" y="16801"/>
                  <a:pt x="12542" y="16801"/>
                </a:cubicBezTo>
                <a:cubicBezTo>
                  <a:pt x="12559" y="16801"/>
                  <a:pt x="12574" y="16828"/>
                  <a:pt x="12574" y="16861"/>
                </a:cubicBezTo>
                <a:cubicBezTo>
                  <a:pt x="12574" y="16894"/>
                  <a:pt x="12584" y="16920"/>
                  <a:pt x="12596" y="16920"/>
                </a:cubicBezTo>
                <a:cubicBezTo>
                  <a:pt x="12608" y="16920"/>
                  <a:pt x="12617" y="16971"/>
                  <a:pt x="12617" y="17034"/>
                </a:cubicBezTo>
                <a:cubicBezTo>
                  <a:pt x="12617" y="17096"/>
                  <a:pt x="12632" y="17174"/>
                  <a:pt x="12650" y="17206"/>
                </a:cubicBezTo>
                <a:cubicBezTo>
                  <a:pt x="12668" y="17238"/>
                  <a:pt x="12682" y="17305"/>
                  <a:pt x="12683" y="17354"/>
                </a:cubicBezTo>
                <a:cubicBezTo>
                  <a:pt x="12684" y="17531"/>
                  <a:pt x="12908" y="17619"/>
                  <a:pt x="13055" y="17501"/>
                </a:cubicBezTo>
                <a:cubicBezTo>
                  <a:pt x="13114" y="17453"/>
                  <a:pt x="13123" y="17429"/>
                  <a:pt x="13123" y="17321"/>
                </a:cubicBezTo>
                <a:cubicBezTo>
                  <a:pt x="13123" y="17253"/>
                  <a:pt x="13138" y="17157"/>
                  <a:pt x="13156" y="17110"/>
                </a:cubicBezTo>
                <a:cubicBezTo>
                  <a:pt x="13174" y="17063"/>
                  <a:pt x="13189" y="17002"/>
                  <a:pt x="13189" y="16974"/>
                </a:cubicBezTo>
                <a:cubicBezTo>
                  <a:pt x="13189" y="16947"/>
                  <a:pt x="13199" y="16916"/>
                  <a:pt x="13211" y="16907"/>
                </a:cubicBezTo>
                <a:cubicBezTo>
                  <a:pt x="13224" y="16895"/>
                  <a:pt x="13223" y="16862"/>
                  <a:pt x="13208" y="16817"/>
                </a:cubicBezTo>
                <a:cubicBezTo>
                  <a:pt x="13189" y="16760"/>
                  <a:pt x="13191" y="16721"/>
                  <a:pt x="13220" y="16639"/>
                </a:cubicBezTo>
                <a:cubicBezTo>
                  <a:pt x="13240" y="16581"/>
                  <a:pt x="13266" y="16527"/>
                  <a:pt x="13278" y="16517"/>
                </a:cubicBezTo>
                <a:cubicBezTo>
                  <a:pt x="13289" y="16507"/>
                  <a:pt x="13299" y="16459"/>
                  <a:pt x="13299" y="16412"/>
                </a:cubicBezTo>
                <a:cubicBezTo>
                  <a:pt x="13299" y="16365"/>
                  <a:pt x="13309" y="16317"/>
                  <a:pt x="13321" y="16307"/>
                </a:cubicBezTo>
                <a:cubicBezTo>
                  <a:pt x="13333" y="16297"/>
                  <a:pt x="13343" y="16255"/>
                  <a:pt x="13343" y="16215"/>
                </a:cubicBezTo>
                <a:cubicBezTo>
                  <a:pt x="13343" y="16135"/>
                  <a:pt x="13361" y="16121"/>
                  <a:pt x="13464" y="16107"/>
                </a:cubicBezTo>
                <a:cubicBezTo>
                  <a:pt x="13520" y="16100"/>
                  <a:pt x="13532" y="16110"/>
                  <a:pt x="13538" y="16170"/>
                </a:cubicBezTo>
                <a:cubicBezTo>
                  <a:pt x="13542" y="16210"/>
                  <a:pt x="13559" y="16262"/>
                  <a:pt x="13576" y="16285"/>
                </a:cubicBezTo>
                <a:cubicBezTo>
                  <a:pt x="13596" y="16312"/>
                  <a:pt x="13607" y="16391"/>
                  <a:pt x="13607" y="16502"/>
                </a:cubicBezTo>
                <a:cubicBezTo>
                  <a:pt x="13607" y="16599"/>
                  <a:pt x="13616" y="16686"/>
                  <a:pt x="13629" y="16696"/>
                </a:cubicBezTo>
                <a:cubicBezTo>
                  <a:pt x="13641" y="16706"/>
                  <a:pt x="13651" y="16740"/>
                  <a:pt x="13651" y="16771"/>
                </a:cubicBezTo>
                <a:cubicBezTo>
                  <a:pt x="13651" y="16806"/>
                  <a:pt x="13687" y="16857"/>
                  <a:pt x="13746" y="16904"/>
                </a:cubicBezTo>
                <a:cubicBezTo>
                  <a:pt x="13863" y="16997"/>
                  <a:pt x="14050" y="17009"/>
                  <a:pt x="14135" y="16929"/>
                </a:cubicBezTo>
                <a:cubicBezTo>
                  <a:pt x="14257" y="16814"/>
                  <a:pt x="14265" y="16780"/>
                  <a:pt x="14265" y="16412"/>
                </a:cubicBezTo>
                <a:cubicBezTo>
                  <a:pt x="14265" y="16090"/>
                  <a:pt x="14245" y="15964"/>
                  <a:pt x="14193" y="15964"/>
                </a:cubicBezTo>
                <a:cubicBezTo>
                  <a:pt x="14185" y="15964"/>
                  <a:pt x="14159" y="15937"/>
                  <a:pt x="14135" y="15904"/>
                </a:cubicBezTo>
                <a:cubicBezTo>
                  <a:pt x="14071" y="15818"/>
                  <a:pt x="14079" y="15734"/>
                  <a:pt x="14155" y="15681"/>
                </a:cubicBezTo>
                <a:cubicBezTo>
                  <a:pt x="14191" y="15656"/>
                  <a:pt x="14234" y="15607"/>
                  <a:pt x="14252" y="15572"/>
                </a:cubicBezTo>
                <a:cubicBezTo>
                  <a:pt x="14277" y="15524"/>
                  <a:pt x="14299" y="15512"/>
                  <a:pt x="14340" y="15526"/>
                </a:cubicBezTo>
                <a:cubicBezTo>
                  <a:pt x="14416" y="15552"/>
                  <a:pt x="14508" y="15674"/>
                  <a:pt x="14508" y="15747"/>
                </a:cubicBezTo>
                <a:cubicBezTo>
                  <a:pt x="14508" y="15780"/>
                  <a:pt x="14523" y="15824"/>
                  <a:pt x="14541" y="15845"/>
                </a:cubicBezTo>
                <a:cubicBezTo>
                  <a:pt x="14563" y="15870"/>
                  <a:pt x="14574" y="15937"/>
                  <a:pt x="14574" y="16057"/>
                </a:cubicBezTo>
                <a:cubicBezTo>
                  <a:pt x="14574" y="16204"/>
                  <a:pt x="14584" y="16248"/>
                  <a:pt x="14632" y="16321"/>
                </a:cubicBezTo>
                <a:cubicBezTo>
                  <a:pt x="14749" y="16500"/>
                  <a:pt x="14929" y="16518"/>
                  <a:pt x="15055" y="16365"/>
                </a:cubicBezTo>
                <a:cubicBezTo>
                  <a:pt x="15118" y="16288"/>
                  <a:pt x="15124" y="16268"/>
                  <a:pt x="15124" y="16090"/>
                </a:cubicBezTo>
                <a:cubicBezTo>
                  <a:pt x="15124" y="15920"/>
                  <a:pt x="15130" y="15890"/>
                  <a:pt x="15178" y="15838"/>
                </a:cubicBezTo>
                <a:cubicBezTo>
                  <a:pt x="15228" y="15785"/>
                  <a:pt x="15234" y="15760"/>
                  <a:pt x="15234" y="15558"/>
                </a:cubicBezTo>
                <a:cubicBezTo>
                  <a:pt x="15234" y="15430"/>
                  <a:pt x="15225" y="15336"/>
                  <a:pt x="15212" y="15336"/>
                </a:cubicBezTo>
                <a:cubicBezTo>
                  <a:pt x="15200" y="15336"/>
                  <a:pt x="15190" y="15319"/>
                  <a:pt x="15189" y="15298"/>
                </a:cubicBezTo>
                <a:cubicBezTo>
                  <a:pt x="15189" y="15278"/>
                  <a:pt x="15159" y="15222"/>
                  <a:pt x="15123" y="15174"/>
                </a:cubicBezTo>
                <a:cubicBezTo>
                  <a:pt x="15080" y="15116"/>
                  <a:pt x="15058" y="15057"/>
                  <a:pt x="15058" y="15000"/>
                </a:cubicBezTo>
                <a:lnTo>
                  <a:pt x="15058" y="14912"/>
                </a:lnTo>
                <a:lnTo>
                  <a:pt x="15274" y="14924"/>
                </a:lnTo>
                <a:cubicBezTo>
                  <a:pt x="15392" y="14931"/>
                  <a:pt x="15500" y="14947"/>
                  <a:pt x="15515" y="14959"/>
                </a:cubicBezTo>
                <a:cubicBezTo>
                  <a:pt x="15532" y="14973"/>
                  <a:pt x="15541" y="15068"/>
                  <a:pt x="15541" y="15230"/>
                </a:cubicBezTo>
                <a:cubicBezTo>
                  <a:pt x="15541" y="15412"/>
                  <a:pt x="15552" y="15504"/>
                  <a:pt x="15579" y="15570"/>
                </a:cubicBezTo>
                <a:cubicBezTo>
                  <a:pt x="15666" y="15775"/>
                  <a:pt x="15854" y="15817"/>
                  <a:pt x="15975" y="15658"/>
                </a:cubicBezTo>
                <a:lnTo>
                  <a:pt x="16047" y="15563"/>
                </a:lnTo>
                <a:lnTo>
                  <a:pt x="16047" y="14989"/>
                </a:lnTo>
                <a:cubicBezTo>
                  <a:pt x="16047" y="14637"/>
                  <a:pt x="16055" y="14405"/>
                  <a:pt x="16069" y="14394"/>
                </a:cubicBezTo>
                <a:cubicBezTo>
                  <a:pt x="16081" y="14384"/>
                  <a:pt x="16091" y="14345"/>
                  <a:pt x="16091" y="14308"/>
                </a:cubicBezTo>
                <a:cubicBezTo>
                  <a:pt x="16091" y="14266"/>
                  <a:pt x="16112" y="14225"/>
                  <a:pt x="16144" y="14202"/>
                </a:cubicBezTo>
                <a:cubicBezTo>
                  <a:pt x="16173" y="14180"/>
                  <a:pt x="16202" y="14137"/>
                  <a:pt x="16208" y="14105"/>
                </a:cubicBezTo>
                <a:cubicBezTo>
                  <a:pt x="16217" y="14059"/>
                  <a:pt x="16231" y="14052"/>
                  <a:pt x="16281" y="14068"/>
                </a:cubicBezTo>
                <a:cubicBezTo>
                  <a:pt x="16433" y="14118"/>
                  <a:pt x="16436" y="14124"/>
                  <a:pt x="16447" y="14324"/>
                </a:cubicBezTo>
                <a:cubicBezTo>
                  <a:pt x="16453" y="14429"/>
                  <a:pt x="16468" y="14516"/>
                  <a:pt x="16482" y="14522"/>
                </a:cubicBezTo>
                <a:cubicBezTo>
                  <a:pt x="16499" y="14530"/>
                  <a:pt x="16509" y="14624"/>
                  <a:pt x="16509" y="14802"/>
                </a:cubicBezTo>
                <a:cubicBezTo>
                  <a:pt x="16509" y="15067"/>
                  <a:pt x="16510" y="15071"/>
                  <a:pt x="16580" y="15159"/>
                </a:cubicBezTo>
                <a:cubicBezTo>
                  <a:pt x="16701" y="15309"/>
                  <a:pt x="16878" y="15338"/>
                  <a:pt x="16976" y="15223"/>
                </a:cubicBezTo>
                <a:cubicBezTo>
                  <a:pt x="17006" y="15187"/>
                  <a:pt x="17014" y="15130"/>
                  <a:pt x="17014" y="14961"/>
                </a:cubicBezTo>
                <a:cubicBezTo>
                  <a:pt x="17014" y="14797"/>
                  <a:pt x="17022" y="14740"/>
                  <a:pt x="17047" y="14727"/>
                </a:cubicBezTo>
                <a:cubicBezTo>
                  <a:pt x="17073" y="14713"/>
                  <a:pt x="17080" y="14653"/>
                  <a:pt x="17080" y="14440"/>
                </a:cubicBezTo>
                <a:cubicBezTo>
                  <a:pt x="17080" y="14226"/>
                  <a:pt x="17073" y="14165"/>
                  <a:pt x="17047" y="14151"/>
                </a:cubicBezTo>
                <a:cubicBezTo>
                  <a:pt x="17029" y="14142"/>
                  <a:pt x="17014" y="14103"/>
                  <a:pt x="17014" y="14066"/>
                </a:cubicBezTo>
                <a:cubicBezTo>
                  <a:pt x="17014" y="14029"/>
                  <a:pt x="16999" y="13981"/>
                  <a:pt x="16981" y="13961"/>
                </a:cubicBezTo>
                <a:cubicBezTo>
                  <a:pt x="16955" y="13931"/>
                  <a:pt x="16948" y="13841"/>
                  <a:pt x="16948" y="13512"/>
                </a:cubicBezTo>
                <a:cubicBezTo>
                  <a:pt x="16948" y="13183"/>
                  <a:pt x="16955" y="13094"/>
                  <a:pt x="16981" y="13064"/>
                </a:cubicBezTo>
                <a:cubicBezTo>
                  <a:pt x="17004" y="13039"/>
                  <a:pt x="17014" y="12971"/>
                  <a:pt x="17014" y="12850"/>
                </a:cubicBezTo>
                <a:lnTo>
                  <a:pt x="17014" y="12672"/>
                </a:lnTo>
                <a:lnTo>
                  <a:pt x="17181" y="12568"/>
                </a:lnTo>
                <a:cubicBezTo>
                  <a:pt x="17371" y="12450"/>
                  <a:pt x="17366" y="12453"/>
                  <a:pt x="17366" y="12508"/>
                </a:cubicBezTo>
                <a:cubicBezTo>
                  <a:pt x="17366" y="12531"/>
                  <a:pt x="17381" y="12556"/>
                  <a:pt x="17399" y="12566"/>
                </a:cubicBezTo>
                <a:cubicBezTo>
                  <a:pt x="17427" y="12580"/>
                  <a:pt x="17432" y="12681"/>
                  <a:pt x="17432" y="13212"/>
                </a:cubicBezTo>
                <a:cubicBezTo>
                  <a:pt x="17432" y="13612"/>
                  <a:pt x="17440" y="13841"/>
                  <a:pt x="17454" y="13841"/>
                </a:cubicBezTo>
                <a:cubicBezTo>
                  <a:pt x="17467" y="13841"/>
                  <a:pt x="17475" y="13977"/>
                  <a:pt x="17475" y="14188"/>
                </a:cubicBezTo>
                <a:cubicBezTo>
                  <a:pt x="17475" y="14463"/>
                  <a:pt x="17483" y="14553"/>
                  <a:pt x="17513" y="14622"/>
                </a:cubicBezTo>
                <a:cubicBezTo>
                  <a:pt x="17588" y="14794"/>
                  <a:pt x="17873" y="14816"/>
                  <a:pt x="17980" y="14658"/>
                </a:cubicBezTo>
                <a:cubicBezTo>
                  <a:pt x="18026" y="14591"/>
                  <a:pt x="18036" y="14549"/>
                  <a:pt x="18032" y="14435"/>
                </a:cubicBezTo>
                <a:cubicBezTo>
                  <a:pt x="18028" y="14319"/>
                  <a:pt x="18038" y="14275"/>
                  <a:pt x="18092" y="14183"/>
                </a:cubicBezTo>
                <a:cubicBezTo>
                  <a:pt x="18147" y="14089"/>
                  <a:pt x="18157" y="14046"/>
                  <a:pt x="18157" y="13901"/>
                </a:cubicBezTo>
                <a:cubicBezTo>
                  <a:pt x="18157" y="13717"/>
                  <a:pt x="18145" y="13691"/>
                  <a:pt x="18019" y="13606"/>
                </a:cubicBezTo>
                <a:lnTo>
                  <a:pt x="17949" y="13558"/>
                </a:lnTo>
                <a:lnTo>
                  <a:pt x="17942" y="13238"/>
                </a:lnTo>
                <a:cubicBezTo>
                  <a:pt x="17938" y="13003"/>
                  <a:pt x="17927" y="12911"/>
                  <a:pt x="17903" y="12884"/>
                </a:cubicBezTo>
                <a:cubicBezTo>
                  <a:pt x="17862" y="12837"/>
                  <a:pt x="17862" y="12777"/>
                  <a:pt x="17904" y="12755"/>
                </a:cubicBezTo>
                <a:cubicBezTo>
                  <a:pt x="17930" y="12741"/>
                  <a:pt x="17938" y="12681"/>
                  <a:pt x="17938" y="12473"/>
                </a:cubicBezTo>
                <a:cubicBezTo>
                  <a:pt x="17938" y="12155"/>
                  <a:pt x="17965" y="12060"/>
                  <a:pt x="18069" y="12015"/>
                </a:cubicBezTo>
                <a:cubicBezTo>
                  <a:pt x="18112" y="11996"/>
                  <a:pt x="18200" y="11941"/>
                  <a:pt x="18264" y="11892"/>
                </a:cubicBezTo>
                <a:cubicBezTo>
                  <a:pt x="18392" y="11797"/>
                  <a:pt x="18418" y="11797"/>
                  <a:pt x="18373" y="11895"/>
                </a:cubicBezTo>
                <a:cubicBezTo>
                  <a:pt x="18350" y="11945"/>
                  <a:pt x="18350" y="11969"/>
                  <a:pt x="18372" y="12017"/>
                </a:cubicBezTo>
                <a:cubicBezTo>
                  <a:pt x="18392" y="12061"/>
                  <a:pt x="18399" y="12320"/>
                  <a:pt x="18399" y="13017"/>
                </a:cubicBezTo>
                <a:lnTo>
                  <a:pt x="18399" y="13959"/>
                </a:lnTo>
                <a:lnTo>
                  <a:pt x="18462" y="14046"/>
                </a:lnTo>
                <a:cubicBezTo>
                  <a:pt x="18496" y="14094"/>
                  <a:pt x="18543" y="14146"/>
                  <a:pt x="18566" y="14161"/>
                </a:cubicBezTo>
                <a:cubicBezTo>
                  <a:pt x="18633" y="14205"/>
                  <a:pt x="18768" y="14208"/>
                  <a:pt x="18838" y="14166"/>
                </a:cubicBezTo>
                <a:cubicBezTo>
                  <a:pt x="18910" y="14123"/>
                  <a:pt x="18970" y="13999"/>
                  <a:pt x="18936" y="13966"/>
                </a:cubicBezTo>
                <a:cubicBezTo>
                  <a:pt x="18892" y="13923"/>
                  <a:pt x="18861" y="13747"/>
                  <a:pt x="18886" y="13683"/>
                </a:cubicBezTo>
                <a:cubicBezTo>
                  <a:pt x="18916" y="13607"/>
                  <a:pt x="18899" y="13164"/>
                  <a:pt x="18865" y="13116"/>
                </a:cubicBezTo>
                <a:cubicBezTo>
                  <a:pt x="18833" y="13074"/>
                  <a:pt x="18830" y="12855"/>
                  <a:pt x="18861" y="12855"/>
                </a:cubicBezTo>
                <a:cubicBezTo>
                  <a:pt x="18893" y="12855"/>
                  <a:pt x="18888" y="12742"/>
                  <a:pt x="18855" y="12728"/>
                </a:cubicBezTo>
                <a:cubicBezTo>
                  <a:pt x="18834" y="12718"/>
                  <a:pt x="18835" y="12697"/>
                  <a:pt x="18860" y="12634"/>
                </a:cubicBezTo>
                <a:cubicBezTo>
                  <a:pt x="18885" y="12569"/>
                  <a:pt x="18886" y="12540"/>
                  <a:pt x="18865" y="12494"/>
                </a:cubicBezTo>
                <a:cubicBezTo>
                  <a:pt x="18834" y="12425"/>
                  <a:pt x="18830" y="12107"/>
                  <a:pt x="18861" y="12107"/>
                </a:cubicBezTo>
                <a:cubicBezTo>
                  <a:pt x="18873" y="12107"/>
                  <a:pt x="18883" y="12060"/>
                  <a:pt x="18883" y="12002"/>
                </a:cubicBezTo>
                <a:cubicBezTo>
                  <a:pt x="18883" y="11945"/>
                  <a:pt x="18873" y="11897"/>
                  <a:pt x="18861" y="11897"/>
                </a:cubicBezTo>
                <a:cubicBezTo>
                  <a:pt x="18829" y="11897"/>
                  <a:pt x="18834" y="11829"/>
                  <a:pt x="18872" y="11730"/>
                </a:cubicBezTo>
                <a:cubicBezTo>
                  <a:pt x="18890" y="11683"/>
                  <a:pt x="18904" y="11616"/>
                  <a:pt x="18904" y="11582"/>
                </a:cubicBezTo>
                <a:cubicBezTo>
                  <a:pt x="18905" y="11534"/>
                  <a:pt x="18927" y="11510"/>
                  <a:pt x="18998" y="11482"/>
                </a:cubicBezTo>
                <a:cubicBezTo>
                  <a:pt x="19049" y="11461"/>
                  <a:pt x="19116" y="11422"/>
                  <a:pt x="19147" y="11395"/>
                </a:cubicBezTo>
                <a:cubicBezTo>
                  <a:pt x="19209" y="11339"/>
                  <a:pt x="19301" y="11271"/>
                  <a:pt x="19313" y="11271"/>
                </a:cubicBezTo>
                <a:cubicBezTo>
                  <a:pt x="19318" y="11271"/>
                  <a:pt x="19322" y="11700"/>
                  <a:pt x="19322" y="12225"/>
                </a:cubicBezTo>
                <a:cubicBezTo>
                  <a:pt x="19322" y="12830"/>
                  <a:pt x="19330" y="13187"/>
                  <a:pt x="19344" y="13199"/>
                </a:cubicBezTo>
                <a:cubicBezTo>
                  <a:pt x="19356" y="13209"/>
                  <a:pt x="19366" y="13268"/>
                  <a:pt x="19366" y="13329"/>
                </a:cubicBezTo>
                <a:cubicBezTo>
                  <a:pt x="19366" y="13415"/>
                  <a:pt x="19381" y="13462"/>
                  <a:pt x="19432" y="13528"/>
                </a:cubicBezTo>
                <a:cubicBezTo>
                  <a:pt x="19525" y="13649"/>
                  <a:pt x="19735" y="13669"/>
                  <a:pt x="19882" y="13572"/>
                </a:cubicBezTo>
                <a:cubicBezTo>
                  <a:pt x="19946" y="13530"/>
                  <a:pt x="19982" y="13487"/>
                  <a:pt x="19982" y="13453"/>
                </a:cubicBezTo>
                <a:cubicBezTo>
                  <a:pt x="19982" y="13423"/>
                  <a:pt x="19996" y="13392"/>
                  <a:pt x="20014" y="13383"/>
                </a:cubicBezTo>
                <a:cubicBezTo>
                  <a:pt x="20035" y="13372"/>
                  <a:pt x="20048" y="13326"/>
                  <a:pt x="20048" y="13263"/>
                </a:cubicBezTo>
                <a:cubicBezTo>
                  <a:pt x="20048" y="13207"/>
                  <a:pt x="20033" y="13144"/>
                  <a:pt x="20014" y="13123"/>
                </a:cubicBezTo>
                <a:cubicBezTo>
                  <a:pt x="19987" y="13093"/>
                  <a:pt x="19982" y="12981"/>
                  <a:pt x="19982" y="12466"/>
                </a:cubicBezTo>
                <a:cubicBezTo>
                  <a:pt x="19982" y="11951"/>
                  <a:pt x="19976" y="11839"/>
                  <a:pt x="19949" y="11809"/>
                </a:cubicBezTo>
                <a:cubicBezTo>
                  <a:pt x="19927" y="11783"/>
                  <a:pt x="19916" y="11716"/>
                  <a:pt x="19916" y="11598"/>
                </a:cubicBezTo>
                <a:cubicBezTo>
                  <a:pt x="19916" y="11502"/>
                  <a:pt x="19906" y="11415"/>
                  <a:pt x="19894" y="11405"/>
                </a:cubicBezTo>
                <a:cubicBezTo>
                  <a:pt x="19882" y="11395"/>
                  <a:pt x="19872" y="11341"/>
                  <a:pt x="19872" y="11287"/>
                </a:cubicBezTo>
                <a:cubicBezTo>
                  <a:pt x="19872" y="11232"/>
                  <a:pt x="19857" y="11172"/>
                  <a:pt x="19838" y="11151"/>
                </a:cubicBezTo>
                <a:cubicBezTo>
                  <a:pt x="19764" y="11067"/>
                  <a:pt x="19800" y="11005"/>
                  <a:pt x="19998" y="10880"/>
                </a:cubicBezTo>
                <a:cubicBezTo>
                  <a:pt x="20437" y="10601"/>
                  <a:pt x="20468" y="10570"/>
                  <a:pt x="20487" y="10380"/>
                </a:cubicBezTo>
                <a:cubicBezTo>
                  <a:pt x="20498" y="10267"/>
                  <a:pt x="20493" y="10271"/>
                  <a:pt x="20679" y="10214"/>
                </a:cubicBezTo>
                <a:cubicBezTo>
                  <a:pt x="20729" y="10198"/>
                  <a:pt x="20839" y="10073"/>
                  <a:pt x="20839" y="10031"/>
                </a:cubicBezTo>
                <a:cubicBezTo>
                  <a:pt x="20839" y="10008"/>
                  <a:pt x="20814" y="9962"/>
                  <a:pt x="20782" y="9929"/>
                </a:cubicBezTo>
                <a:cubicBezTo>
                  <a:pt x="20710" y="9851"/>
                  <a:pt x="20721" y="9772"/>
                  <a:pt x="20811" y="9718"/>
                </a:cubicBezTo>
                <a:cubicBezTo>
                  <a:pt x="20851" y="9694"/>
                  <a:pt x="20888" y="9650"/>
                  <a:pt x="20895" y="9620"/>
                </a:cubicBezTo>
                <a:cubicBezTo>
                  <a:pt x="20902" y="9590"/>
                  <a:pt x="20917" y="9566"/>
                  <a:pt x="20928" y="9566"/>
                </a:cubicBezTo>
                <a:cubicBezTo>
                  <a:pt x="20940" y="9566"/>
                  <a:pt x="20949" y="9457"/>
                  <a:pt x="20949" y="9324"/>
                </a:cubicBezTo>
                <a:cubicBezTo>
                  <a:pt x="20949" y="9022"/>
                  <a:pt x="20983" y="8933"/>
                  <a:pt x="21147" y="8814"/>
                </a:cubicBezTo>
                <a:cubicBezTo>
                  <a:pt x="21427" y="8609"/>
                  <a:pt x="21489" y="8555"/>
                  <a:pt x="21512" y="8492"/>
                </a:cubicBezTo>
                <a:cubicBezTo>
                  <a:pt x="21526" y="8455"/>
                  <a:pt x="21548" y="8410"/>
                  <a:pt x="21561" y="8392"/>
                </a:cubicBezTo>
                <a:cubicBezTo>
                  <a:pt x="21600" y="8339"/>
                  <a:pt x="21593" y="7908"/>
                  <a:pt x="21553" y="7863"/>
                </a:cubicBezTo>
                <a:cubicBezTo>
                  <a:pt x="21535" y="7842"/>
                  <a:pt x="21521" y="7807"/>
                  <a:pt x="21521" y="7786"/>
                </a:cubicBezTo>
                <a:cubicBezTo>
                  <a:pt x="21521" y="7753"/>
                  <a:pt x="21389" y="7586"/>
                  <a:pt x="21215" y="7396"/>
                </a:cubicBezTo>
                <a:cubicBezTo>
                  <a:pt x="21186" y="7365"/>
                  <a:pt x="21138" y="7302"/>
                  <a:pt x="21108" y="7257"/>
                </a:cubicBezTo>
                <a:cubicBezTo>
                  <a:pt x="21078" y="7212"/>
                  <a:pt x="21045" y="7182"/>
                  <a:pt x="21035" y="7190"/>
                </a:cubicBezTo>
                <a:cubicBezTo>
                  <a:pt x="21026" y="7198"/>
                  <a:pt x="20991" y="7164"/>
                  <a:pt x="20957" y="7115"/>
                </a:cubicBezTo>
                <a:cubicBezTo>
                  <a:pt x="20922" y="7066"/>
                  <a:pt x="20888" y="7025"/>
                  <a:pt x="20881" y="7025"/>
                </a:cubicBezTo>
                <a:cubicBezTo>
                  <a:pt x="20874" y="7025"/>
                  <a:pt x="20820" y="6963"/>
                  <a:pt x="20761" y="6888"/>
                </a:cubicBezTo>
                <a:cubicBezTo>
                  <a:pt x="20701" y="6813"/>
                  <a:pt x="20614" y="6709"/>
                  <a:pt x="20567" y="6656"/>
                </a:cubicBezTo>
                <a:cubicBezTo>
                  <a:pt x="20281" y="6339"/>
                  <a:pt x="20054" y="6075"/>
                  <a:pt x="20021" y="6023"/>
                </a:cubicBezTo>
                <a:cubicBezTo>
                  <a:pt x="19974" y="5950"/>
                  <a:pt x="19971" y="5746"/>
                  <a:pt x="20014" y="5668"/>
                </a:cubicBezTo>
                <a:cubicBezTo>
                  <a:pt x="20042" y="5619"/>
                  <a:pt x="20041" y="5604"/>
                  <a:pt x="20013" y="5550"/>
                </a:cubicBezTo>
                <a:cubicBezTo>
                  <a:pt x="19990" y="5503"/>
                  <a:pt x="19982" y="5394"/>
                  <a:pt x="19982" y="5123"/>
                </a:cubicBezTo>
                <a:lnTo>
                  <a:pt x="19982" y="4758"/>
                </a:lnTo>
                <a:lnTo>
                  <a:pt x="19910" y="4667"/>
                </a:lnTo>
                <a:cubicBezTo>
                  <a:pt x="19871" y="4616"/>
                  <a:pt x="19792" y="4517"/>
                  <a:pt x="19734" y="4447"/>
                </a:cubicBezTo>
                <a:lnTo>
                  <a:pt x="19630" y="4320"/>
                </a:lnTo>
                <a:lnTo>
                  <a:pt x="19630" y="3148"/>
                </a:lnTo>
                <a:cubicBezTo>
                  <a:pt x="19630" y="2399"/>
                  <a:pt x="19622" y="1970"/>
                  <a:pt x="19608" y="1958"/>
                </a:cubicBezTo>
                <a:cubicBezTo>
                  <a:pt x="19596" y="1948"/>
                  <a:pt x="19586" y="1895"/>
                  <a:pt x="19586" y="1841"/>
                </a:cubicBezTo>
                <a:cubicBezTo>
                  <a:pt x="19586" y="1729"/>
                  <a:pt x="19545" y="1667"/>
                  <a:pt x="19427" y="1600"/>
                </a:cubicBezTo>
                <a:cubicBezTo>
                  <a:pt x="19317" y="1537"/>
                  <a:pt x="19265" y="1543"/>
                  <a:pt x="19130" y="1628"/>
                </a:cubicBezTo>
                <a:cubicBezTo>
                  <a:pt x="19021" y="1697"/>
                  <a:pt x="19014" y="1698"/>
                  <a:pt x="19014" y="1644"/>
                </a:cubicBezTo>
                <a:cubicBezTo>
                  <a:pt x="19014" y="1613"/>
                  <a:pt x="19004" y="1579"/>
                  <a:pt x="18992" y="1569"/>
                </a:cubicBezTo>
                <a:cubicBezTo>
                  <a:pt x="18980" y="1559"/>
                  <a:pt x="18971" y="1430"/>
                  <a:pt x="18971" y="1283"/>
                </a:cubicBezTo>
                <a:lnTo>
                  <a:pt x="18971" y="1017"/>
                </a:lnTo>
                <a:lnTo>
                  <a:pt x="18888" y="901"/>
                </a:lnTo>
                <a:cubicBezTo>
                  <a:pt x="18828" y="817"/>
                  <a:pt x="18779" y="778"/>
                  <a:pt x="18711" y="763"/>
                </a:cubicBezTo>
                <a:cubicBezTo>
                  <a:pt x="18615" y="740"/>
                  <a:pt x="18409" y="790"/>
                  <a:pt x="18387" y="840"/>
                </a:cubicBezTo>
                <a:cubicBezTo>
                  <a:pt x="18368" y="881"/>
                  <a:pt x="18333" y="872"/>
                  <a:pt x="18333" y="825"/>
                </a:cubicBezTo>
                <a:cubicBezTo>
                  <a:pt x="18333" y="803"/>
                  <a:pt x="18319" y="767"/>
                  <a:pt x="18300" y="746"/>
                </a:cubicBezTo>
                <a:cubicBezTo>
                  <a:pt x="18277" y="720"/>
                  <a:pt x="18267" y="649"/>
                  <a:pt x="18267" y="495"/>
                </a:cubicBezTo>
                <a:cubicBezTo>
                  <a:pt x="18267" y="291"/>
                  <a:pt x="18264" y="276"/>
                  <a:pt x="18190" y="169"/>
                </a:cubicBezTo>
                <a:cubicBezTo>
                  <a:pt x="18147" y="108"/>
                  <a:pt x="18087" y="44"/>
                  <a:pt x="18057" y="29"/>
                </a:cubicBezTo>
                <a:cubicBezTo>
                  <a:pt x="18024" y="12"/>
                  <a:pt x="17989" y="2"/>
                  <a:pt x="17952" y="0"/>
                </a:cubicBezTo>
                <a:close/>
                <a:moveTo>
                  <a:pt x="17295" y="2282"/>
                </a:moveTo>
                <a:cubicBezTo>
                  <a:pt x="17299" y="2287"/>
                  <a:pt x="17300" y="2301"/>
                  <a:pt x="17300" y="2325"/>
                </a:cubicBezTo>
                <a:cubicBezTo>
                  <a:pt x="17300" y="2398"/>
                  <a:pt x="17289" y="2409"/>
                  <a:pt x="17266" y="2359"/>
                </a:cubicBezTo>
                <a:cubicBezTo>
                  <a:pt x="17258" y="2341"/>
                  <a:pt x="17262" y="2312"/>
                  <a:pt x="17276" y="2293"/>
                </a:cubicBezTo>
                <a:cubicBezTo>
                  <a:pt x="17285" y="2281"/>
                  <a:pt x="17291" y="2277"/>
                  <a:pt x="17295" y="2282"/>
                </a:cubicBezTo>
                <a:close/>
              </a:path>
            </a:pathLst>
          </a:custGeom>
          <a:ln w="12700">
            <a:miter lim="400000"/>
          </a:ln>
        </p:spPr>
      </p:pic>
      <p:sp>
        <p:nvSpPr>
          <p:cNvPr id="178" name="Line"/>
          <p:cNvSpPr/>
          <p:nvPr/>
        </p:nvSpPr>
        <p:spPr>
          <a:xfrm flipV="1">
            <a:off x="12212198" y="8775519"/>
            <a:ext cx="2437280" cy="1727852"/>
          </a:xfrm>
          <a:prstGeom prst="line">
            <a:avLst/>
          </a:prstGeom>
          <a:ln w="101600">
            <a:solidFill>
              <a:schemeClr val="accent1"/>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Pinout-Arduino-Nano-low-resolution-1024x834.jpg" descr="Pinout-Arduino-Nano-low-resolution-1024x834.jpg"/>
          <p:cNvPicPr>
            <a:picLocks noChangeAspect="1"/>
          </p:cNvPicPr>
          <p:nvPr/>
        </p:nvPicPr>
        <p:blipFill>
          <a:blip r:embed="rId2">
            <a:extLst/>
          </a:blip>
          <a:stretch>
            <a:fillRect/>
          </a:stretch>
        </p:blipFill>
        <p:spPr>
          <a:xfrm>
            <a:off x="9260195" y="3080610"/>
            <a:ext cx="13004801" cy="10591801"/>
          </a:xfrm>
          <a:prstGeom prst="rect">
            <a:avLst/>
          </a:prstGeom>
          <a:ln w="12700">
            <a:miter lim="400000"/>
          </a:ln>
        </p:spPr>
      </p:pic>
      <p:sp>
        <p:nvSpPr>
          <p:cNvPr id="181" name="GPIO General purpose input output"/>
          <p:cNvSpPr txBox="1"/>
          <p:nvPr>
            <p:ph type="title"/>
          </p:nvPr>
        </p:nvSpPr>
        <p:spPr>
          <a:prstGeom prst="rect">
            <a:avLst/>
          </a:prstGeom>
        </p:spPr>
        <p:txBody>
          <a:bodyPr/>
          <a:lstStyle/>
          <a:p>
            <a:pPr/>
            <a:r>
              <a:t>GPIO General purpose input output</a:t>
            </a:r>
          </a:p>
        </p:txBody>
      </p:sp>
      <p:sp>
        <p:nvSpPr>
          <p:cNvPr id="182" name="GPIO pins are labeled with the letter D as labeled. pins with analog functions are labeled starting with A, and the two power pins 3v3 or 5v can be used to get a temporary source to power an additional sensor…"/>
          <p:cNvSpPr txBox="1"/>
          <p:nvPr>
            <p:ph type="body" sz="half" idx="1"/>
          </p:nvPr>
        </p:nvSpPr>
        <p:spPr>
          <a:xfrm>
            <a:off x="197140" y="2969823"/>
            <a:ext cx="9048820" cy="9396729"/>
          </a:xfrm>
          <a:prstGeom prst="rect">
            <a:avLst/>
          </a:prstGeom>
        </p:spPr>
        <p:txBody>
          <a:bodyPr/>
          <a:lstStyle/>
          <a:p>
            <a:pPr/>
            <a:r>
              <a:t>GPIO pins are labeled with the letter D as labeled. pins with analog functions are labeled starting with A, and the two power pins 3v3 or 5v can be used to get a temporary source to power an additional sensor</a:t>
            </a:r>
          </a:p>
          <a:p>
            <a:pPr/>
            <a:r>
              <a:t>These gpio pins can be configured on the fly, to be an input or an output within the code. Inputs sense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ending data"/>
          <p:cNvSpPr txBox="1"/>
          <p:nvPr>
            <p:ph type="title"/>
          </p:nvPr>
        </p:nvSpPr>
        <p:spPr>
          <a:prstGeom prst="rect">
            <a:avLst/>
          </a:prstGeom>
        </p:spPr>
        <p:txBody>
          <a:bodyPr/>
          <a:lstStyle/>
          <a:p>
            <a:pPr/>
            <a:r>
              <a:t>Sending data</a:t>
            </a:r>
          </a:p>
        </p:txBody>
      </p:sp>
      <p:sp>
        <p:nvSpPr>
          <p:cNvPr id="185" name="Due to the sensing abilities of the gpio pins data can be transferred in-between chips.…"/>
          <p:cNvSpPr txBox="1"/>
          <p:nvPr>
            <p:ph type="body" sz="half" idx="1"/>
          </p:nvPr>
        </p:nvSpPr>
        <p:spPr>
          <a:xfrm>
            <a:off x="1338220" y="2969823"/>
            <a:ext cx="9048820" cy="9396729"/>
          </a:xfrm>
          <a:prstGeom prst="rect">
            <a:avLst/>
          </a:prstGeom>
        </p:spPr>
        <p:txBody>
          <a:bodyPr/>
          <a:lstStyle/>
          <a:p>
            <a:pPr/>
            <a:r>
              <a:t>Due to the sensing abilities of the gpio pins data can be transferred in-between chips. </a:t>
            </a:r>
          </a:p>
          <a:p>
            <a:pPr/>
            <a:r>
              <a:t>For example a sensor could output power on a pin when a certain physical event ranging from a simple button press to receiving an infrared pulse.</a:t>
            </a:r>
          </a:p>
          <a:p>
            <a:pPr/>
            <a:r>
              <a:t>this pin can be sensed by the microcontroller to determine if the action happened.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erial data"/>
          <p:cNvSpPr txBox="1"/>
          <p:nvPr>
            <p:ph type="title"/>
          </p:nvPr>
        </p:nvSpPr>
        <p:spPr>
          <a:prstGeom prst="rect">
            <a:avLst/>
          </a:prstGeom>
        </p:spPr>
        <p:txBody>
          <a:bodyPr/>
          <a:lstStyle/>
          <a:p>
            <a:pPr/>
            <a:r>
              <a:t>Serial data</a:t>
            </a:r>
          </a:p>
        </p:txBody>
      </p:sp>
      <p:sp>
        <p:nvSpPr>
          <p:cNvPr id="188" name="Microcontroller operates extremely fast, we can send alot of information within a short period of time, imperceivable by humans…"/>
          <p:cNvSpPr txBox="1"/>
          <p:nvPr>
            <p:ph type="body" sz="half" idx="1"/>
          </p:nvPr>
        </p:nvSpPr>
        <p:spPr>
          <a:xfrm>
            <a:off x="1338220" y="2969823"/>
            <a:ext cx="9048820" cy="9396729"/>
          </a:xfrm>
          <a:prstGeom prst="rect">
            <a:avLst/>
          </a:prstGeom>
        </p:spPr>
        <p:txBody>
          <a:bodyPr/>
          <a:lstStyle/>
          <a:p>
            <a:pPr/>
            <a:r>
              <a:t>Microcontroller operates extremely fast, we can send alot of information within a short period of time, imperceivable by humans</a:t>
            </a:r>
          </a:p>
          <a:p>
            <a:pPr/>
            <a:r>
              <a:t>Encoder encodes input into binary using a standard communication protocol</a:t>
            </a:r>
          </a:p>
          <a:p>
            <a:pPr/>
            <a:r>
              <a:t>Sends binary one wire</a:t>
            </a:r>
          </a:p>
          <a:p>
            <a:pPr/>
            <a:r>
              <a:t>Sometimes has Clock to sync up data</a:t>
            </a:r>
          </a:p>
        </p:txBody>
      </p:sp>
      <p:sp>
        <p:nvSpPr>
          <p:cNvPr id="189" name="Arduino"/>
          <p:cNvSpPr/>
          <p:nvPr/>
        </p:nvSpPr>
        <p:spPr>
          <a:xfrm>
            <a:off x="19676819" y="2780659"/>
            <a:ext cx="4076311" cy="8154682"/>
          </a:xfrm>
          <a:prstGeom prst="roundRect">
            <a:avLst>
              <a:gd name="adj" fmla="val 12419"/>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800"/>
            </a:lvl1pPr>
          </a:lstStyle>
          <a:p>
            <a:pPr/>
            <a:r>
              <a:t>Arduino</a:t>
            </a:r>
          </a:p>
        </p:txBody>
      </p:sp>
      <p:sp>
        <p:nvSpPr>
          <p:cNvPr id="190" name="Line"/>
          <p:cNvSpPr/>
          <p:nvPr/>
        </p:nvSpPr>
        <p:spPr>
          <a:xfrm>
            <a:off x="11513268" y="4284958"/>
            <a:ext cx="1450026" cy="1"/>
          </a:xfrm>
          <a:prstGeom prst="line">
            <a:avLst/>
          </a:prstGeom>
          <a:ln w="25400">
            <a:solidFill>
              <a:srgbClr val="000000"/>
            </a:solidFill>
            <a:miter lim="400000"/>
          </a:ln>
        </p:spPr>
        <p:txBody>
          <a:bodyPr lIns="50800" tIns="50800" rIns="50800" bIns="50800" anchor="ctr"/>
          <a:lstStyle/>
          <a:p>
            <a:pPr/>
          </a:p>
        </p:txBody>
      </p:sp>
      <p:sp>
        <p:nvSpPr>
          <p:cNvPr id="191" name="Line"/>
          <p:cNvSpPr/>
          <p:nvPr/>
        </p:nvSpPr>
        <p:spPr>
          <a:xfrm flipV="1">
            <a:off x="12949606" y="3868364"/>
            <a:ext cx="924023" cy="416595"/>
          </a:xfrm>
          <a:prstGeom prst="line">
            <a:avLst/>
          </a:prstGeom>
          <a:ln w="25400">
            <a:solidFill>
              <a:srgbClr val="000000"/>
            </a:solidFill>
            <a:miter lim="400000"/>
          </a:ln>
        </p:spPr>
        <p:txBody>
          <a:bodyPr lIns="50800" tIns="50800" rIns="50800" bIns="50800" anchor="ctr"/>
          <a:lstStyle/>
          <a:p>
            <a:pPr/>
          </a:p>
        </p:txBody>
      </p:sp>
      <p:sp>
        <p:nvSpPr>
          <p:cNvPr id="192" name="Line"/>
          <p:cNvSpPr/>
          <p:nvPr/>
        </p:nvSpPr>
        <p:spPr>
          <a:xfrm>
            <a:off x="13972996" y="4284958"/>
            <a:ext cx="1450026" cy="1"/>
          </a:xfrm>
          <a:prstGeom prst="line">
            <a:avLst/>
          </a:prstGeom>
          <a:ln w="25400">
            <a:solidFill>
              <a:srgbClr val="000000"/>
            </a:solidFill>
            <a:miter lim="400000"/>
          </a:ln>
        </p:spPr>
        <p:txBody>
          <a:bodyPr lIns="50800" tIns="50800" rIns="50800" bIns="50800" anchor="ctr"/>
          <a:lstStyle/>
          <a:p>
            <a:pPr/>
          </a:p>
        </p:txBody>
      </p:sp>
      <p:sp>
        <p:nvSpPr>
          <p:cNvPr id="193" name="Circle"/>
          <p:cNvSpPr/>
          <p:nvPr/>
        </p:nvSpPr>
        <p:spPr>
          <a:xfrm>
            <a:off x="13926931" y="4234255"/>
            <a:ext cx="101409" cy="101408"/>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4" name="Circle"/>
          <p:cNvSpPr/>
          <p:nvPr/>
        </p:nvSpPr>
        <p:spPr>
          <a:xfrm>
            <a:off x="13822398" y="3820665"/>
            <a:ext cx="101408" cy="101409"/>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5" name="Line"/>
          <p:cNvSpPr/>
          <p:nvPr/>
        </p:nvSpPr>
        <p:spPr>
          <a:xfrm>
            <a:off x="11513268" y="5301932"/>
            <a:ext cx="1450026" cy="1"/>
          </a:xfrm>
          <a:prstGeom prst="line">
            <a:avLst/>
          </a:prstGeom>
          <a:ln w="25400">
            <a:solidFill>
              <a:srgbClr val="000000"/>
            </a:solidFill>
            <a:miter lim="400000"/>
          </a:ln>
        </p:spPr>
        <p:txBody>
          <a:bodyPr lIns="50800" tIns="50800" rIns="50800" bIns="50800" anchor="ctr"/>
          <a:lstStyle/>
          <a:p>
            <a:pPr/>
          </a:p>
        </p:txBody>
      </p:sp>
      <p:sp>
        <p:nvSpPr>
          <p:cNvPr id="196" name="Line"/>
          <p:cNvSpPr/>
          <p:nvPr/>
        </p:nvSpPr>
        <p:spPr>
          <a:xfrm flipV="1">
            <a:off x="12949606" y="4885338"/>
            <a:ext cx="924023" cy="416595"/>
          </a:xfrm>
          <a:prstGeom prst="line">
            <a:avLst/>
          </a:prstGeom>
          <a:ln w="25400">
            <a:solidFill>
              <a:srgbClr val="000000"/>
            </a:solidFill>
            <a:miter lim="400000"/>
          </a:ln>
        </p:spPr>
        <p:txBody>
          <a:bodyPr lIns="50800" tIns="50800" rIns="50800" bIns="50800" anchor="ctr"/>
          <a:lstStyle/>
          <a:p>
            <a:pPr/>
          </a:p>
        </p:txBody>
      </p:sp>
      <p:sp>
        <p:nvSpPr>
          <p:cNvPr id="197" name="Line"/>
          <p:cNvSpPr/>
          <p:nvPr/>
        </p:nvSpPr>
        <p:spPr>
          <a:xfrm>
            <a:off x="13972996" y="5301932"/>
            <a:ext cx="1450026" cy="1"/>
          </a:xfrm>
          <a:prstGeom prst="line">
            <a:avLst/>
          </a:prstGeom>
          <a:ln w="25400">
            <a:solidFill>
              <a:srgbClr val="000000"/>
            </a:solidFill>
            <a:miter lim="400000"/>
          </a:ln>
        </p:spPr>
        <p:txBody>
          <a:bodyPr lIns="50800" tIns="50800" rIns="50800" bIns="50800" anchor="ctr"/>
          <a:lstStyle/>
          <a:p>
            <a:pPr/>
          </a:p>
        </p:txBody>
      </p:sp>
      <p:sp>
        <p:nvSpPr>
          <p:cNvPr id="198" name="Circle"/>
          <p:cNvSpPr/>
          <p:nvPr/>
        </p:nvSpPr>
        <p:spPr>
          <a:xfrm>
            <a:off x="13926931" y="5251228"/>
            <a:ext cx="101409" cy="101409"/>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9" name="Circle"/>
          <p:cNvSpPr/>
          <p:nvPr/>
        </p:nvSpPr>
        <p:spPr>
          <a:xfrm>
            <a:off x="13822398" y="4837639"/>
            <a:ext cx="101408" cy="101408"/>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0" name="Line"/>
          <p:cNvSpPr/>
          <p:nvPr/>
        </p:nvSpPr>
        <p:spPr>
          <a:xfrm>
            <a:off x="11513268" y="6351430"/>
            <a:ext cx="1450026" cy="1"/>
          </a:xfrm>
          <a:prstGeom prst="line">
            <a:avLst/>
          </a:prstGeom>
          <a:ln w="25400">
            <a:solidFill>
              <a:srgbClr val="000000"/>
            </a:solidFill>
            <a:miter lim="400000"/>
          </a:ln>
        </p:spPr>
        <p:txBody>
          <a:bodyPr lIns="50800" tIns="50800" rIns="50800" bIns="50800" anchor="ctr"/>
          <a:lstStyle/>
          <a:p>
            <a:pPr/>
          </a:p>
        </p:txBody>
      </p:sp>
      <p:sp>
        <p:nvSpPr>
          <p:cNvPr id="201" name="Line"/>
          <p:cNvSpPr/>
          <p:nvPr/>
        </p:nvSpPr>
        <p:spPr>
          <a:xfrm flipV="1">
            <a:off x="12949606" y="5934835"/>
            <a:ext cx="924023" cy="416595"/>
          </a:xfrm>
          <a:prstGeom prst="line">
            <a:avLst/>
          </a:prstGeom>
          <a:ln w="25400">
            <a:solidFill>
              <a:srgbClr val="000000"/>
            </a:solidFill>
            <a:miter lim="400000"/>
          </a:ln>
        </p:spPr>
        <p:txBody>
          <a:bodyPr lIns="50800" tIns="50800" rIns="50800" bIns="50800" anchor="ctr"/>
          <a:lstStyle/>
          <a:p>
            <a:pPr/>
          </a:p>
        </p:txBody>
      </p:sp>
      <p:sp>
        <p:nvSpPr>
          <p:cNvPr id="202" name="Line"/>
          <p:cNvSpPr/>
          <p:nvPr/>
        </p:nvSpPr>
        <p:spPr>
          <a:xfrm>
            <a:off x="13972996" y="6351430"/>
            <a:ext cx="1450026" cy="1"/>
          </a:xfrm>
          <a:prstGeom prst="line">
            <a:avLst/>
          </a:prstGeom>
          <a:ln w="25400">
            <a:solidFill>
              <a:srgbClr val="000000"/>
            </a:solidFill>
            <a:miter lim="400000"/>
          </a:ln>
        </p:spPr>
        <p:txBody>
          <a:bodyPr lIns="50800" tIns="50800" rIns="50800" bIns="50800" anchor="ctr"/>
          <a:lstStyle/>
          <a:p>
            <a:pPr/>
          </a:p>
        </p:txBody>
      </p:sp>
      <p:sp>
        <p:nvSpPr>
          <p:cNvPr id="203" name="Circle"/>
          <p:cNvSpPr/>
          <p:nvPr/>
        </p:nvSpPr>
        <p:spPr>
          <a:xfrm>
            <a:off x="13926931" y="6300726"/>
            <a:ext cx="101409" cy="101409"/>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4" name="Circle"/>
          <p:cNvSpPr/>
          <p:nvPr/>
        </p:nvSpPr>
        <p:spPr>
          <a:xfrm>
            <a:off x="13822398" y="5887136"/>
            <a:ext cx="101408" cy="101409"/>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5" name="Line"/>
          <p:cNvSpPr/>
          <p:nvPr/>
        </p:nvSpPr>
        <p:spPr>
          <a:xfrm>
            <a:off x="11513268" y="7368402"/>
            <a:ext cx="1450026" cy="1"/>
          </a:xfrm>
          <a:prstGeom prst="line">
            <a:avLst/>
          </a:prstGeom>
          <a:ln w="25400">
            <a:solidFill>
              <a:srgbClr val="000000"/>
            </a:solidFill>
            <a:miter lim="400000"/>
          </a:ln>
        </p:spPr>
        <p:txBody>
          <a:bodyPr lIns="50800" tIns="50800" rIns="50800" bIns="50800" anchor="ctr"/>
          <a:lstStyle/>
          <a:p>
            <a:pPr/>
          </a:p>
        </p:txBody>
      </p:sp>
      <p:sp>
        <p:nvSpPr>
          <p:cNvPr id="206" name="Line"/>
          <p:cNvSpPr/>
          <p:nvPr/>
        </p:nvSpPr>
        <p:spPr>
          <a:xfrm flipV="1">
            <a:off x="12949606" y="6951809"/>
            <a:ext cx="924023" cy="416595"/>
          </a:xfrm>
          <a:prstGeom prst="line">
            <a:avLst/>
          </a:prstGeom>
          <a:ln w="25400">
            <a:solidFill>
              <a:srgbClr val="000000"/>
            </a:solidFill>
            <a:miter lim="400000"/>
          </a:ln>
        </p:spPr>
        <p:txBody>
          <a:bodyPr lIns="50800" tIns="50800" rIns="50800" bIns="50800" anchor="ctr"/>
          <a:lstStyle/>
          <a:p>
            <a:pPr/>
          </a:p>
        </p:txBody>
      </p:sp>
      <p:sp>
        <p:nvSpPr>
          <p:cNvPr id="207" name="Line"/>
          <p:cNvSpPr/>
          <p:nvPr/>
        </p:nvSpPr>
        <p:spPr>
          <a:xfrm>
            <a:off x="13972996" y="7368402"/>
            <a:ext cx="1450026" cy="1"/>
          </a:xfrm>
          <a:prstGeom prst="line">
            <a:avLst/>
          </a:prstGeom>
          <a:ln w="25400">
            <a:solidFill>
              <a:srgbClr val="000000"/>
            </a:solidFill>
            <a:miter lim="400000"/>
          </a:ln>
        </p:spPr>
        <p:txBody>
          <a:bodyPr lIns="50800" tIns="50800" rIns="50800" bIns="50800" anchor="ctr"/>
          <a:lstStyle/>
          <a:p>
            <a:pPr/>
          </a:p>
        </p:txBody>
      </p:sp>
      <p:sp>
        <p:nvSpPr>
          <p:cNvPr id="208" name="Circle"/>
          <p:cNvSpPr/>
          <p:nvPr/>
        </p:nvSpPr>
        <p:spPr>
          <a:xfrm>
            <a:off x="13926931" y="7317699"/>
            <a:ext cx="101409" cy="101408"/>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9" name="Circle"/>
          <p:cNvSpPr/>
          <p:nvPr/>
        </p:nvSpPr>
        <p:spPr>
          <a:xfrm>
            <a:off x="13822398" y="6904109"/>
            <a:ext cx="101408" cy="101409"/>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0" name="Line"/>
          <p:cNvSpPr/>
          <p:nvPr/>
        </p:nvSpPr>
        <p:spPr>
          <a:xfrm>
            <a:off x="11513268" y="8385377"/>
            <a:ext cx="1450026" cy="1"/>
          </a:xfrm>
          <a:prstGeom prst="line">
            <a:avLst/>
          </a:prstGeom>
          <a:ln w="25400">
            <a:solidFill>
              <a:srgbClr val="000000"/>
            </a:solidFill>
            <a:miter lim="400000"/>
          </a:ln>
        </p:spPr>
        <p:txBody>
          <a:bodyPr lIns="50800" tIns="50800" rIns="50800" bIns="50800" anchor="ctr"/>
          <a:lstStyle/>
          <a:p>
            <a:pPr/>
          </a:p>
        </p:txBody>
      </p:sp>
      <p:sp>
        <p:nvSpPr>
          <p:cNvPr id="211" name="Line"/>
          <p:cNvSpPr/>
          <p:nvPr/>
        </p:nvSpPr>
        <p:spPr>
          <a:xfrm flipV="1">
            <a:off x="12949606" y="7968782"/>
            <a:ext cx="924023" cy="416596"/>
          </a:xfrm>
          <a:prstGeom prst="line">
            <a:avLst/>
          </a:prstGeom>
          <a:ln w="25400">
            <a:solidFill>
              <a:srgbClr val="000000"/>
            </a:solidFill>
            <a:miter lim="400000"/>
          </a:ln>
        </p:spPr>
        <p:txBody>
          <a:bodyPr lIns="50800" tIns="50800" rIns="50800" bIns="50800" anchor="ctr"/>
          <a:lstStyle/>
          <a:p>
            <a:pPr/>
          </a:p>
        </p:txBody>
      </p:sp>
      <p:sp>
        <p:nvSpPr>
          <p:cNvPr id="212" name="Line"/>
          <p:cNvSpPr/>
          <p:nvPr/>
        </p:nvSpPr>
        <p:spPr>
          <a:xfrm>
            <a:off x="13972996" y="8385377"/>
            <a:ext cx="1450026" cy="1"/>
          </a:xfrm>
          <a:prstGeom prst="line">
            <a:avLst/>
          </a:prstGeom>
          <a:ln w="25400">
            <a:solidFill>
              <a:srgbClr val="000000"/>
            </a:solidFill>
            <a:miter lim="400000"/>
          </a:ln>
        </p:spPr>
        <p:txBody>
          <a:bodyPr lIns="50800" tIns="50800" rIns="50800" bIns="50800" anchor="ctr"/>
          <a:lstStyle/>
          <a:p>
            <a:pPr/>
          </a:p>
        </p:txBody>
      </p:sp>
      <p:sp>
        <p:nvSpPr>
          <p:cNvPr id="213" name="Circle"/>
          <p:cNvSpPr/>
          <p:nvPr/>
        </p:nvSpPr>
        <p:spPr>
          <a:xfrm>
            <a:off x="13926931" y="8334672"/>
            <a:ext cx="101409" cy="101409"/>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4" name="Circle"/>
          <p:cNvSpPr/>
          <p:nvPr/>
        </p:nvSpPr>
        <p:spPr>
          <a:xfrm>
            <a:off x="13822398" y="7921083"/>
            <a:ext cx="101408" cy="101409"/>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5" name="Line"/>
          <p:cNvSpPr/>
          <p:nvPr/>
        </p:nvSpPr>
        <p:spPr>
          <a:xfrm>
            <a:off x="11513268" y="9400573"/>
            <a:ext cx="1450026" cy="1"/>
          </a:xfrm>
          <a:prstGeom prst="line">
            <a:avLst/>
          </a:prstGeom>
          <a:ln w="25400">
            <a:solidFill>
              <a:srgbClr val="000000"/>
            </a:solidFill>
            <a:miter lim="400000"/>
          </a:ln>
        </p:spPr>
        <p:txBody>
          <a:bodyPr lIns="50800" tIns="50800" rIns="50800" bIns="50800" anchor="ctr"/>
          <a:lstStyle/>
          <a:p>
            <a:pPr/>
          </a:p>
        </p:txBody>
      </p:sp>
      <p:sp>
        <p:nvSpPr>
          <p:cNvPr id="216" name="Line"/>
          <p:cNvSpPr/>
          <p:nvPr/>
        </p:nvSpPr>
        <p:spPr>
          <a:xfrm flipV="1">
            <a:off x="12949606" y="8983979"/>
            <a:ext cx="924023" cy="416595"/>
          </a:xfrm>
          <a:prstGeom prst="line">
            <a:avLst/>
          </a:prstGeom>
          <a:ln w="25400">
            <a:solidFill>
              <a:srgbClr val="000000"/>
            </a:solidFill>
            <a:miter lim="400000"/>
          </a:ln>
        </p:spPr>
        <p:txBody>
          <a:bodyPr lIns="50800" tIns="50800" rIns="50800" bIns="50800" anchor="ctr"/>
          <a:lstStyle/>
          <a:p>
            <a:pPr/>
          </a:p>
        </p:txBody>
      </p:sp>
      <p:sp>
        <p:nvSpPr>
          <p:cNvPr id="217" name="Line"/>
          <p:cNvSpPr/>
          <p:nvPr/>
        </p:nvSpPr>
        <p:spPr>
          <a:xfrm>
            <a:off x="13972996" y="9400573"/>
            <a:ext cx="1450026" cy="1"/>
          </a:xfrm>
          <a:prstGeom prst="line">
            <a:avLst/>
          </a:prstGeom>
          <a:ln w="25400">
            <a:solidFill>
              <a:srgbClr val="000000"/>
            </a:solidFill>
            <a:miter lim="400000"/>
          </a:ln>
        </p:spPr>
        <p:txBody>
          <a:bodyPr lIns="50800" tIns="50800" rIns="50800" bIns="50800" anchor="ctr"/>
          <a:lstStyle/>
          <a:p>
            <a:pPr/>
          </a:p>
        </p:txBody>
      </p:sp>
      <p:sp>
        <p:nvSpPr>
          <p:cNvPr id="218" name="Circle"/>
          <p:cNvSpPr/>
          <p:nvPr/>
        </p:nvSpPr>
        <p:spPr>
          <a:xfrm>
            <a:off x="13926931" y="9349868"/>
            <a:ext cx="101409" cy="101409"/>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9" name="…"/>
          <p:cNvSpPr txBox="1"/>
          <p:nvPr/>
        </p:nvSpPr>
        <p:spPr>
          <a:xfrm>
            <a:off x="14151525" y="9487803"/>
            <a:ext cx="1092968" cy="9977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000"/>
            </a:lvl1pPr>
          </a:lstStyle>
          <a:p>
            <a:pPr/>
            <a:r>
              <a:t>… </a:t>
            </a:r>
          </a:p>
        </p:txBody>
      </p:sp>
      <p:sp>
        <p:nvSpPr>
          <p:cNvPr id="220" name="Circle"/>
          <p:cNvSpPr/>
          <p:nvPr/>
        </p:nvSpPr>
        <p:spPr>
          <a:xfrm>
            <a:off x="13822398" y="8938056"/>
            <a:ext cx="101408" cy="101409"/>
          </a:xfrm>
          <a:prstGeom prst="ellipse">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1" name="Line"/>
          <p:cNvSpPr/>
          <p:nvPr/>
        </p:nvSpPr>
        <p:spPr>
          <a:xfrm flipH="1">
            <a:off x="11513268" y="4284958"/>
            <a:ext cx="1" cy="5701698"/>
          </a:xfrm>
          <a:prstGeom prst="line">
            <a:avLst/>
          </a:prstGeom>
          <a:ln w="25400">
            <a:solidFill>
              <a:srgbClr val="000000"/>
            </a:solidFill>
            <a:miter lim="400000"/>
          </a:ln>
        </p:spPr>
        <p:txBody>
          <a:bodyPr lIns="50800" tIns="50800" rIns="50800" bIns="50800" anchor="ctr"/>
          <a:lstStyle/>
          <a:p>
            <a:pPr/>
          </a:p>
        </p:txBody>
      </p:sp>
      <p:sp>
        <p:nvSpPr>
          <p:cNvPr id="222" name="Line"/>
          <p:cNvSpPr/>
          <p:nvPr/>
        </p:nvSpPr>
        <p:spPr>
          <a:xfrm>
            <a:off x="10990922" y="9986655"/>
            <a:ext cx="1044692" cy="1"/>
          </a:xfrm>
          <a:prstGeom prst="line">
            <a:avLst/>
          </a:prstGeom>
          <a:ln w="25400">
            <a:solidFill>
              <a:srgbClr val="000000"/>
            </a:solidFill>
            <a:miter lim="400000"/>
          </a:ln>
        </p:spPr>
        <p:txBody>
          <a:bodyPr lIns="50800" tIns="50800" rIns="50800" bIns="50800" anchor="ctr"/>
          <a:lstStyle/>
          <a:p>
            <a:pPr/>
          </a:p>
        </p:txBody>
      </p:sp>
      <p:sp>
        <p:nvSpPr>
          <p:cNvPr id="223" name="Line"/>
          <p:cNvSpPr/>
          <p:nvPr/>
        </p:nvSpPr>
        <p:spPr>
          <a:xfrm>
            <a:off x="11200788" y="10132093"/>
            <a:ext cx="624960" cy="1"/>
          </a:xfrm>
          <a:prstGeom prst="line">
            <a:avLst/>
          </a:prstGeom>
          <a:ln w="25400">
            <a:solidFill>
              <a:srgbClr val="000000"/>
            </a:solidFill>
            <a:miter lim="400000"/>
          </a:ln>
        </p:spPr>
        <p:txBody>
          <a:bodyPr lIns="50800" tIns="50800" rIns="50800" bIns="50800" anchor="ctr"/>
          <a:lstStyle/>
          <a:p>
            <a:pPr/>
          </a:p>
        </p:txBody>
      </p:sp>
      <p:sp>
        <p:nvSpPr>
          <p:cNvPr id="224" name="Line"/>
          <p:cNvSpPr/>
          <p:nvPr/>
        </p:nvSpPr>
        <p:spPr>
          <a:xfrm>
            <a:off x="11391511" y="10277532"/>
            <a:ext cx="243515" cy="1"/>
          </a:xfrm>
          <a:prstGeom prst="line">
            <a:avLst/>
          </a:prstGeom>
          <a:ln w="25400">
            <a:solidFill>
              <a:srgbClr val="000000"/>
            </a:solidFill>
            <a:miter lim="400000"/>
          </a:ln>
        </p:spPr>
        <p:txBody>
          <a:bodyPr lIns="50800" tIns="50800" rIns="50800" bIns="50800" anchor="ctr"/>
          <a:lstStyle/>
          <a:p>
            <a:pPr/>
          </a:p>
        </p:txBody>
      </p:sp>
      <p:sp>
        <p:nvSpPr>
          <p:cNvPr id="225" name="Encoder"/>
          <p:cNvSpPr/>
          <p:nvPr/>
        </p:nvSpPr>
        <p:spPr>
          <a:xfrm>
            <a:off x="15419266" y="3996478"/>
            <a:ext cx="1934987" cy="5676298"/>
          </a:xfrm>
          <a:prstGeom prst="roundRect">
            <a:avLst>
              <a:gd name="adj" fmla="val 15840"/>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lvl1pPr>
          </a:lstStyle>
          <a:p>
            <a:pPr/>
            <a:r>
              <a:t>Encoder</a:t>
            </a:r>
          </a:p>
        </p:txBody>
      </p:sp>
      <p:sp>
        <p:nvSpPr>
          <p:cNvPr id="226" name="Line"/>
          <p:cNvSpPr/>
          <p:nvPr/>
        </p:nvSpPr>
        <p:spPr>
          <a:xfrm>
            <a:off x="17360684" y="7668187"/>
            <a:ext cx="2326181" cy="1"/>
          </a:xfrm>
          <a:prstGeom prst="line">
            <a:avLst/>
          </a:prstGeom>
          <a:ln w="25400">
            <a:solidFill>
              <a:srgbClr val="000000"/>
            </a:solidFill>
            <a:miter lim="400000"/>
          </a:ln>
        </p:spPr>
        <p:txBody>
          <a:bodyPr lIns="50800" tIns="50800" rIns="50800" bIns="50800" anchor="ctr"/>
          <a:lstStyle/>
          <a:p>
            <a:pPr/>
          </a:p>
        </p:txBody>
      </p:sp>
      <p:sp>
        <p:nvSpPr>
          <p:cNvPr id="227" name="Line"/>
          <p:cNvSpPr/>
          <p:nvPr/>
        </p:nvSpPr>
        <p:spPr>
          <a:xfrm flipV="1">
            <a:off x="17686303" y="7915309"/>
            <a:ext cx="773226" cy="2967389"/>
          </a:xfrm>
          <a:prstGeom prst="line">
            <a:avLst/>
          </a:prstGeom>
          <a:ln w="25400">
            <a:solidFill>
              <a:srgbClr val="000000"/>
            </a:solidFill>
            <a:miter lim="400000"/>
            <a:tailEnd type="triangle"/>
          </a:ln>
        </p:spPr>
        <p:txBody>
          <a:bodyPr lIns="50800" tIns="50800" rIns="50800" bIns="50800" anchor="ctr"/>
          <a:lstStyle/>
          <a:p>
            <a:pPr/>
          </a:p>
        </p:txBody>
      </p:sp>
      <p:sp>
        <p:nvSpPr>
          <p:cNvPr id="228" name="Single wire Binary data bus"/>
          <p:cNvSpPr txBox="1"/>
          <p:nvPr/>
        </p:nvSpPr>
        <p:spPr>
          <a:xfrm>
            <a:off x="12890928" y="11120322"/>
            <a:ext cx="6449658" cy="709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Single wire Binary data bus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erial data"/>
          <p:cNvSpPr txBox="1"/>
          <p:nvPr>
            <p:ph type="title"/>
          </p:nvPr>
        </p:nvSpPr>
        <p:spPr>
          <a:prstGeom prst="rect">
            <a:avLst/>
          </a:prstGeom>
        </p:spPr>
        <p:txBody>
          <a:bodyPr/>
          <a:lstStyle/>
          <a:p>
            <a:pPr/>
            <a:r>
              <a:t>Serial data</a:t>
            </a:r>
          </a:p>
        </p:txBody>
      </p:sp>
      <p:sp>
        <p:nvSpPr>
          <p:cNvPr id="231" name="Also works for non binary sensors such as analog temperature sensors and humidity sensors…"/>
          <p:cNvSpPr txBox="1"/>
          <p:nvPr>
            <p:ph type="body" sz="half" idx="1"/>
          </p:nvPr>
        </p:nvSpPr>
        <p:spPr>
          <a:xfrm>
            <a:off x="1338220" y="2969823"/>
            <a:ext cx="9048820" cy="9396729"/>
          </a:xfrm>
          <a:prstGeom prst="rect">
            <a:avLst/>
          </a:prstGeom>
        </p:spPr>
        <p:txBody>
          <a:bodyPr/>
          <a:lstStyle/>
          <a:p>
            <a:pPr/>
            <a:r>
              <a:t>Also works for non binary sensors such as analog temperature sensors and humidity sensors</a:t>
            </a:r>
          </a:p>
          <a:p>
            <a:pPr/>
            <a:r>
              <a:t>Sending numerical temperature values through Serial.</a:t>
            </a:r>
          </a:p>
        </p:txBody>
      </p:sp>
      <p:sp>
        <p:nvSpPr>
          <p:cNvPr id="232" name="Arduino"/>
          <p:cNvSpPr/>
          <p:nvPr/>
        </p:nvSpPr>
        <p:spPr>
          <a:xfrm>
            <a:off x="19676819" y="2780659"/>
            <a:ext cx="4076311" cy="8154682"/>
          </a:xfrm>
          <a:prstGeom prst="roundRect">
            <a:avLst>
              <a:gd name="adj" fmla="val 12419"/>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800"/>
            </a:lvl1pPr>
          </a:lstStyle>
          <a:p>
            <a:pPr/>
            <a:r>
              <a:t>Arduino</a:t>
            </a:r>
          </a:p>
        </p:txBody>
      </p:sp>
      <p:sp>
        <p:nvSpPr>
          <p:cNvPr id="233" name="Encoder"/>
          <p:cNvSpPr/>
          <p:nvPr/>
        </p:nvSpPr>
        <p:spPr>
          <a:xfrm>
            <a:off x="15377477" y="3118905"/>
            <a:ext cx="1934986" cy="5676298"/>
          </a:xfrm>
          <a:prstGeom prst="roundRect">
            <a:avLst>
              <a:gd name="adj" fmla="val 15840"/>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lvl1pPr>
          </a:lstStyle>
          <a:p>
            <a:pPr/>
            <a:r>
              <a:t>Encoder</a:t>
            </a:r>
          </a:p>
        </p:txBody>
      </p:sp>
      <p:sp>
        <p:nvSpPr>
          <p:cNvPr id="234" name="Line"/>
          <p:cNvSpPr/>
          <p:nvPr/>
        </p:nvSpPr>
        <p:spPr>
          <a:xfrm flipV="1">
            <a:off x="17665408" y="7330261"/>
            <a:ext cx="773227" cy="2967388"/>
          </a:xfrm>
          <a:prstGeom prst="line">
            <a:avLst/>
          </a:prstGeom>
          <a:ln w="25400">
            <a:solidFill>
              <a:srgbClr val="000000"/>
            </a:solidFill>
            <a:miter lim="400000"/>
            <a:tailEnd type="triangle"/>
          </a:ln>
        </p:spPr>
        <p:txBody>
          <a:bodyPr lIns="50800" tIns="50800" rIns="50800" bIns="50800" anchor="ctr"/>
          <a:lstStyle/>
          <a:p>
            <a:pPr/>
          </a:p>
        </p:txBody>
      </p:sp>
      <p:sp>
        <p:nvSpPr>
          <p:cNvPr id="235" name="Single wire Binary data bus"/>
          <p:cNvSpPr txBox="1"/>
          <p:nvPr/>
        </p:nvSpPr>
        <p:spPr>
          <a:xfrm>
            <a:off x="12870034" y="10535273"/>
            <a:ext cx="6449657" cy="709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Single wire Binary data bus</a:t>
            </a:r>
          </a:p>
        </p:txBody>
      </p:sp>
      <p:sp>
        <p:nvSpPr>
          <p:cNvPr id="236" name="Temperature"/>
          <p:cNvSpPr/>
          <p:nvPr/>
        </p:nvSpPr>
        <p:spPr>
          <a:xfrm>
            <a:off x="11034077" y="3110025"/>
            <a:ext cx="2974948" cy="2573678"/>
          </a:xfrm>
          <a:prstGeom prst="roundRect">
            <a:avLst>
              <a:gd name="adj" fmla="val 11909"/>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lvl1pPr>
          </a:lstStyle>
          <a:p>
            <a:pPr/>
            <a:r>
              <a:t>Temperature</a:t>
            </a:r>
          </a:p>
        </p:txBody>
      </p:sp>
      <p:sp>
        <p:nvSpPr>
          <p:cNvPr id="237" name="Humidity"/>
          <p:cNvSpPr/>
          <p:nvPr/>
        </p:nvSpPr>
        <p:spPr>
          <a:xfrm>
            <a:off x="11034077" y="6212097"/>
            <a:ext cx="2974948" cy="2573678"/>
          </a:xfrm>
          <a:prstGeom prst="roundRect">
            <a:avLst>
              <a:gd name="adj" fmla="val 11909"/>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lvl1pPr>
          </a:lstStyle>
          <a:p>
            <a:pPr/>
            <a:r>
              <a:t>Humidity</a:t>
            </a:r>
          </a:p>
        </p:txBody>
      </p:sp>
      <p:sp>
        <p:nvSpPr>
          <p:cNvPr id="238" name="Line"/>
          <p:cNvSpPr/>
          <p:nvPr/>
        </p:nvSpPr>
        <p:spPr>
          <a:xfrm>
            <a:off x="17471175" y="6742354"/>
            <a:ext cx="2005143" cy="1"/>
          </a:xfrm>
          <a:prstGeom prst="line">
            <a:avLst/>
          </a:prstGeom>
          <a:ln w="25400">
            <a:solidFill>
              <a:srgbClr val="000000"/>
            </a:solidFill>
            <a:miter lim="400000"/>
            <a:tailEnd type="triangle"/>
          </a:ln>
        </p:spPr>
        <p:txBody>
          <a:bodyPr lIns="50800" tIns="50800" rIns="50800" bIns="50800" anchor="ctr"/>
          <a:lstStyle/>
          <a:p>
            <a:pPr/>
          </a:p>
        </p:txBody>
      </p:sp>
      <p:sp>
        <p:nvSpPr>
          <p:cNvPr id="239" name="Line"/>
          <p:cNvSpPr/>
          <p:nvPr/>
        </p:nvSpPr>
        <p:spPr>
          <a:xfrm>
            <a:off x="14156475" y="4396864"/>
            <a:ext cx="1073551" cy="1"/>
          </a:xfrm>
          <a:prstGeom prst="line">
            <a:avLst/>
          </a:prstGeom>
          <a:ln w="25400">
            <a:solidFill>
              <a:srgbClr val="000000"/>
            </a:solidFill>
            <a:miter lim="400000"/>
            <a:tailEnd type="triangle"/>
          </a:ln>
        </p:spPr>
        <p:txBody>
          <a:bodyPr lIns="50800" tIns="50800" rIns="50800" bIns="50800" anchor="ctr"/>
          <a:lstStyle/>
          <a:p>
            <a:pPr/>
          </a:p>
        </p:txBody>
      </p:sp>
      <p:sp>
        <p:nvSpPr>
          <p:cNvPr id="240" name="Line"/>
          <p:cNvSpPr/>
          <p:nvPr/>
        </p:nvSpPr>
        <p:spPr>
          <a:xfrm>
            <a:off x="14156475" y="7498936"/>
            <a:ext cx="1073551" cy="1"/>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DHT11 Humidity &amp; Temperature Sensor"/>
          <p:cNvSpPr txBox="1"/>
          <p:nvPr>
            <p:ph type="title"/>
          </p:nvPr>
        </p:nvSpPr>
        <p:spPr>
          <a:prstGeom prst="rect">
            <a:avLst/>
          </a:prstGeom>
        </p:spPr>
        <p:txBody>
          <a:bodyPr/>
          <a:lstStyle/>
          <a:p>
            <a:pPr/>
            <a:r>
              <a:t>DHT11 Humidity &amp; Temperature Sensor</a:t>
            </a:r>
          </a:p>
        </p:txBody>
      </p:sp>
      <p:sp>
        <p:nvSpPr>
          <p:cNvPr id="243" name="Datasheet: https://www.mouser.com/datasheet/2/758/DHT11-Technical-Data-Sheet-Translated-Version-1143054.pdf"/>
          <p:cNvSpPr txBox="1"/>
          <p:nvPr/>
        </p:nvSpPr>
        <p:spPr>
          <a:xfrm>
            <a:off x="1161499" y="12748394"/>
            <a:ext cx="11371543" cy="3495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lvl1pPr>
          </a:lstStyle>
          <a:p>
            <a:pPr/>
            <a:r>
              <a:t>Datasheet: https://www.mouser.com/datasheet/2/758/DHT11-Technical-Data-Sheet-Translated-Version-1143054.pdf</a:t>
            </a:r>
          </a:p>
        </p:txBody>
      </p:sp>
      <p:sp>
        <p:nvSpPr>
          <p:cNvPr id="244" name="Temperature &amp; Humidity Sensor…"/>
          <p:cNvSpPr txBox="1"/>
          <p:nvPr>
            <p:ph type="body" sz="half" idx="1"/>
          </p:nvPr>
        </p:nvSpPr>
        <p:spPr>
          <a:xfrm>
            <a:off x="1648159" y="3475012"/>
            <a:ext cx="10198526" cy="8256012"/>
          </a:xfrm>
          <a:prstGeom prst="rect">
            <a:avLst/>
          </a:prstGeom>
        </p:spPr>
        <p:txBody>
          <a:bodyPr/>
          <a:lstStyle/>
          <a:p>
            <a:pPr marL="499872" indent="-499872" defTabSz="1999437">
              <a:spcBef>
                <a:spcPts val="3600"/>
              </a:spcBef>
              <a:defRPr sz="3854"/>
            </a:pPr>
            <a:r>
              <a:t>Temperature &amp; Humidity Sensor</a:t>
            </a:r>
          </a:p>
          <a:p>
            <a:pPr marL="499872" indent="-499872" defTabSz="1999437">
              <a:spcBef>
                <a:spcPts val="3600"/>
              </a:spcBef>
              <a:defRPr sz="3854"/>
            </a:pPr>
            <a:r>
              <a:t>Calibrated digital signal output</a:t>
            </a:r>
          </a:p>
          <a:p>
            <a:pPr marL="499872" indent="-499872" defTabSz="1999437">
              <a:spcBef>
                <a:spcPts val="3600"/>
              </a:spcBef>
              <a:defRPr sz="3854"/>
            </a:pPr>
            <a:r>
              <a:t>High reliability and excellent long-term stability</a:t>
            </a:r>
          </a:p>
          <a:p>
            <a:pPr marL="499872" indent="-499872" defTabSz="1999437">
              <a:spcBef>
                <a:spcPts val="3600"/>
              </a:spcBef>
              <a:defRPr sz="3854"/>
            </a:pPr>
            <a:r>
              <a:t>Resistive-type humidity measurement component</a:t>
            </a:r>
          </a:p>
          <a:p>
            <a:pPr marL="499872" indent="-499872" defTabSz="1999437">
              <a:spcBef>
                <a:spcPts val="3600"/>
              </a:spcBef>
              <a:defRPr sz="3854"/>
            </a:pPr>
            <a:r>
              <a:t>NTC temperature measurement component</a:t>
            </a:r>
          </a:p>
          <a:p>
            <a:pPr marL="499872" indent="-499872" defTabSz="1999437">
              <a:spcBef>
                <a:spcPts val="3600"/>
              </a:spcBef>
              <a:defRPr sz="3854"/>
            </a:pPr>
            <a:r>
              <a:t>Connects to high-performance 8-bit microcontroller</a:t>
            </a:r>
          </a:p>
          <a:p>
            <a:pPr marL="499872" indent="-499872" defTabSz="1999437">
              <a:spcBef>
                <a:spcPts val="3600"/>
              </a:spcBef>
              <a:defRPr sz="3854"/>
            </a:pPr>
            <a:r>
              <a:t>Anti-interference ability</a:t>
            </a:r>
          </a:p>
        </p:txBody>
      </p:sp>
      <p:pic>
        <p:nvPicPr>
          <p:cNvPr id="245" name="DHT11–Temperature-Sensor-Pinout.jpg" descr="DHT11–Temperature-Sensor-Pinout.jpg"/>
          <p:cNvPicPr>
            <a:picLocks noChangeAspect="1"/>
          </p:cNvPicPr>
          <p:nvPr/>
        </p:nvPicPr>
        <p:blipFill>
          <a:blip r:embed="rId2">
            <a:extLst/>
          </a:blip>
          <a:stretch>
            <a:fillRect/>
          </a:stretch>
        </p:blipFill>
        <p:spPr>
          <a:xfrm>
            <a:off x="16028491" y="6529189"/>
            <a:ext cx="6350001" cy="5778501"/>
          </a:xfrm>
          <a:prstGeom prst="rect">
            <a:avLst/>
          </a:prstGeom>
          <a:ln w="12700">
            <a:miter lim="400000"/>
          </a:ln>
        </p:spPr>
      </p:pic>
      <p:pic>
        <p:nvPicPr>
          <p:cNvPr id="246" name="Screenshot 2024-05-13 at 12.43.48 PM.png" descr="Screenshot 2024-05-13 at 12.43.48 PM.png"/>
          <p:cNvPicPr>
            <a:picLocks noChangeAspect="1"/>
          </p:cNvPicPr>
          <p:nvPr/>
        </p:nvPicPr>
        <p:blipFill>
          <a:blip r:embed="rId3">
            <a:extLst/>
          </a:blip>
          <a:srcRect l="3484" t="3399" r="3074" b="2833"/>
          <a:stretch>
            <a:fillRect/>
          </a:stretch>
        </p:blipFill>
        <p:spPr>
          <a:xfrm>
            <a:off x="13216608" y="3386700"/>
            <a:ext cx="4845651" cy="5119106"/>
          </a:xfrm>
          <a:custGeom>
            <a:avLst/>
            <a:gdLst/>
            <a:ahLst/>
            <a:cxnLst>
              <a:cxn ang="0">
                <a:pos x="wd2" y="hd2"/>
              </a:cxn>
              <a:cxn ang="5400000">
                <a:pos x="wd2" y="hd2"/>
              </a:cxn>
              <a:cxn ang="10800000">
                <a:pos x="wd2" y="hd2"/>
              </a:cxn>
              <a:cxn ang="16200000">
                <a:pos x="wd2" y="hd2"/>
              </a:cxn>
            </a:cxnLst>
            <a:rect l="0" t="0" r="r" b="b"/>
            <a:pathLst>
              <a:path w="21502" h="21586" fill="norm" stroke="1" extrusionOk="0">
                <a:moveTo>
                  <a:pt x="10497" y="2"/>
                </a:moveTo>
                <a:cubicBezTo>
                  <a:pt x="10443" y="5"/>
                  <a:pt x="10400" y="15"/>
                  <a:pt x="10371" y="30"/>
                </a:cubicBezTo>
                <a:cubicBezTo>
                  <a:pt x="10098" y="169"/>
                  <a:pt x="9228" y="1131"/>
                  <a:pt x="9081" y="1454"/>
                </a:cubicBezTo>
                <a:cubicBezTo>
                  <a:pt x="9008" y="1617"/>
                  <a:pt x="8778" y="1895"/>
                  <a:pt x="8571" y="2073"/>
                </a:cubicBezTo>
                <a:cubicBezTo>
                  <a:pt x="8330" y="2281"/>
                  <a:pt x="8196" y="2477"/>
                  <a:pt x="8196" y="2616"/>
                </a:cubicBezTo>
                <a:cubicBezTo>
                  <a:pt x="8196" y="2760"/>
                  <a:pt x="8121" y="2859"/>
                  <a:pt x="7976" y="2912"/>
                </a:cubicBezTo>
                <a:cubicBezTo>
                  <a:pt x="7655" y="3028"/>
                  <a:pt x="7153" y="3612"/>
                  <a:pt x="7153" y="3869"/>
                </a:cubicBezTo>
                <a:cubicBezTo>
                  <a:pt x="7153" y="3995"/>
                  <a:pt x="7099" y="4092"/>
                  <a:pt x="7026" y="4092"/>
                </a:cubicBezTo>
                <a:cubicBezTo>
                  <a:pt x="6808" y="4092"/>
                  <a:pt x="6220" y="4707"/>
                  <a:pt x="6188" y="4969"/>
                </a:cubicBezTo>
                <a:cubicBezTo>
                  <a:pt x="6170" y="5118"/>
                  <a:pt x="6072" y="5257"/>
                  <a:pt x="5941" y="5318"/>
                </a:cubicBezTo>
                <a:cubicBezTo>
                  <a:pt x="5559" y="5499"/>
                  <a:pt x="5259" y="5832"/>
                  <a:pt x="5160" y="6185"/>
                </a:cubicBezTo>
                <a:cubicBezTo>
                  <a:pt x="5106" y="6375"/>
                  <a:pt x="5006" y="6530"/>
                  <a:pt x="4936" y="6530"/>
                </a:cubicBezTo>
                <a:cubicBezTo>
                  <a:pt x="4814" y="6530"/>
                  <a:pt x="4401" y="6952"/>
                  <a:pt x="3240" y="8269"/>
                </a:cubicBezTo>
                <a:cubicBezTo>
                  <a:pt x="2739" y="8837"/>
                  <a:pt x="2703" y="8911"/>
                  <a:pt x="2703" y="9340"/>
                </a:cubicBezTo>
                <a:cubicBezTo>
                  <a:pt x="2703" y="9593"/>
                  <a:pt x="2762" y="10213"/>
                  <a:pt x="2837" y="10715"/>
                </a:cubicBezTo>
                <a:cubicBezTo>
                  <a:pt x="2911" y="11218"/>
                  <a:pt x="3001" y="11874"/>
                  <a:pt x="3036" y="12171"/>
                </a:cubicBezTo>
                <a:cubicBezTo>
                  <a:pt x="3096" y="12680"/>
                  <a:pt x="3337" y="13160"/>
                  <a:pt x="3612" y="13323"/>
                </a:cubicBezTo>
                <a:cubicBezTo>
                  <a:pt x="3660" y="13351"/>
                  <a:pt x="3682" y="13403"/>
                  <a:pt x="3684" y="13477"/>
                </a:cubicBezTo>
                <a:cubicBezTo>
                  <a:pt x="3706" y="13490"/>
                  <a:pt x="3723" y="13502"/>
                  <a:pt x="3723" y="13510"/>
                </a:cubicBezTo>
                <a:cubicBezTo>
                  <a:pt x="3723" y="13517"/>
                  <a:pt x="3681" y="13594"/>
                  <a:pt x="3657" y="13641"/>
                </a:cubicBezTo>
                <a:cubicBezTo>
                  <a:pt x="3592" y="13882"/>
                  <a:pt x="3398" y="14241"/>
                  <a:pt x="3078" y="14700"/>
                </a:cubicBezTo>
                <a:cubicBezTo>
                  <a:pt x="2801" y="15097"/>
                  <a:pt x="2516" y="15476"/>
                  <a:pt x="2448" y="15542"/>
                </a:cubicBezTo>
                <a:cubicBezTo>
                  <a:pt x="2379" y="15607"/>
                  <a:pt x="2322" y="15694"/>
                  <a:pt x="2322" y="15734"/>
                </a:cubicBezTo>
                <a:cubicBezTo>
                  <a:pt x="2322" y="15775"/>
                  <a:pt x="2127" y="16062"/>
                  <a:pt x="1887" y="16372"/>
                </a:cubicBezTo>
                <a:cubicBezTo>
                  <a:pt x="1648" y="16682"/>
                  <a:pt x="1293" y="17225"/>
                  <a:pt x="1099" y="17579"/>
                </a:cubicBezTo>
                <a:cubicBezTo>
                  <a:pt x="796" y="18129"/>
                  <a:pt x="707" y="18224"/>
                  <a:pt x="470" y="18246"/>
                </a:cubicBezTo>
                <a:cubicBezTo>
                  <a:pt x="-32" y="18294"/>
                  <a:pt x="-89" y="18340"/>
                  <a:pt x="100" y="18539"/>
                </a:cubicBezTo>
                <a:cubicBezTo>
                  <a:pt x="193" y="18637"/>
                  <a:pt x="362" y="18717"/>
                  <a:pt x="475" y="18717"/>
                </a:cubicBezTo>
                <a:cubicBezTo>
                  <a:pt x="672" y="18717"/>
                  <a:pt x="808" y="18564"/>
                  <a:pt x="1965" y="17046"/>
                </a:cubicBezTo>
                <a:cubicBezTo>
                  <a:pt x="2116" y="16848"/>
                  <a:pt x="2533" y="16300"/>
                  <a:pt x="2893" y="15828"/>
                </a:cubicBezTo>
                <a:cubicBezTo>
                  <a:pt x="3253" y="15356"/>
                  <a:pt x="3752" y="14697"/>
                  <a:pt x="4001" y="14362"/>
                </a:cubicBezTo>
                <a:cubicBezTo>
                  <a:pt x="4178" y="14123"/>
                  <a:pt x="4317" y="13966"/>
                  <a:pt x="4430" y="13870"/>
                </a:cubicBezTo>
                <a:cubicBezTo>
                  <a:pt x="4496" y="13787"/>
                  <a:pt x="4530" y="13769"/>
                  <a:pt x="4568" y="13776"/>
                </a:cubicBezTo>
                <a:cubicBezTo>
                  <a:pt x="4595" y="13765"/>
                  <a:pt x="4621" y="13759"/>
                  <a:pt x="4644" y="13760"/>
                </a:cubicBezTo>
                <a:cubicBezTo>
                  <a:pt x="4748" y="13763"/>
                  <a:pt x="5194" y="13877"/>
                  <a:pt x="5637" y="14012"/>
                </a:cubicBezTo>
                <a:cubicBezTo>
                  <a:pt x="6038" y="14135"/>
                  <a:pt x="6278" y="14232"/>
                  <a:pt x="6375" y="14310"/>
                </a:cubicBezTo>
                <a:cubicBezTo>
                  <a:pt x="6387" y="14315"/>
                  <a:pt x="6420" y="14322"/>
                  <a:pt x="6431" y="14327"/>
                </a:cubicBezTo>
                <a:cubicBezTo>
                  <a:pt x="6497" y="14353"/>
                  <a:pt x="6501" y="14361"/>
                  <a:pt x="6468" y="14409"/>
                </a:cubicBezTo>
                <a:cubicBezTo>
                  <a:pt x="6445" y="14443"/>
                  <a:pt x="6410" y="14502"/>
                  <a:pt x="6380" y="14553"/>
                </a:cubicBezTo>
                <a:cubicBezTo>
                  <a:pt x="6293" y="14842"/>
                  <a:pt x="6090" y="15338"/>
                  <a:pt x="6008" y="15431"/>
                </a:cubicBezTo>
                <a:cubicBezTo>
                  <a:pt x="5890" y="15568"/>
                  <a:pt x="4159" y="18291"/>
                  <a:pt x="3851" y="18827"/>
                </a:cubicBezTo>
                <a:cubicBezTo>
                  <a:pt x="3574" y="19309"/>
                  <a:pt x="3431" y="19399"/>
                  <a:pt x="3235" y="19212"/>
                </a:cubicBezTo>
                <a:cubicBezTo>
                  <a:pt x="3117" y="19100"/>
                  <a:pt x="3092" y="19104"/>
                  <a:pt x="3037" y="19239"/>
                </a:cubicBezTo>
                <a:cubicBezTo>
                  <a:pt x="2964" y="19422"/>
                  <a:pt x="3372" y="19801"/>
                  <a:pt x="3643" y="19801"/>
                </a:cubicBezTo>
                <a:cubicBezTo>
                  <a:pt x="3765" y="19801"/>
                  <a:pt x="4050" y="19432"/>
                  <a:pt x="4600" y="18559"/>
                </a:cubicBezTo>
                <a:cubicBezTo>
                  <a:pt x="5030" y="17876"/>
                  <a:pt x="5517" y="17114"/>
                  <a:pt x="5683" y="16866"/>
                </a:cubicBezTo>
                <a:cubicBezTo>
                  <a:pt x="6679" y="15372"/>
                  <a:pt x="7030" y="14857"/>
                  <a:pt x="7171" y="14667"/>
                </a:cubicBezTo>
                <a:lnTo>
                  <a:pt x="7329" y="14452"/>
                </a:lnTo>
                <a:lnTo>
                  <a:pt x="8021" y="14653"/>
                </a:lnTo>
                <a:cubicBezTo>
                  <a:pt x="8403" y="14763"/>
                  <a:pt x="8852" y="14907"/>
                  <a:pt x="9018" y="14973"/>
                </a:cubicBezTo>
                <a:cubicBezTo>
                  <a:pt x="9141" y="15022"/>
                  <a:pt x="9211" y="15053"/>
                  <a:pt x="9247" y="15097"/>
                </a:cubicBezTo>
                <a:cubicBezTo>
                  <a:pt x="9260" y="15100"/>
                  <a:pt x="9273" y="15107"/>
                  <a:pt x="9282" y="15107"/>
                </a:cubicBezTo>
                <a:cubicBezTo>
                  <a:pt x="9361" y="15107"/>
                  <a:pt x="9359" y="15227"/>
                  <a:pt x="9279" y="15400"/>
                </a:cubicBezTo>
                <a:cubicBezTo>
                  <a:pt x="9236" y="15491"/>
                  <a:pt x="9194" y="15571"/>
                  <a:pt x="9184" y="15579"/>
                </a:cubicBezTo>
                <a:cubicBezTo>
                  <a:pt x="9176" y="15584"/>
                  <a:pt x="9147" y="15636"/>
                  <a:pt x="9120" y="15682"/>
                </a:cubicBezTo>
                <a:cubicBezTo>
                  <a:pt x="8948" y="16070"/>
                  <a:pt x="8599" y="16663"/>
                  <a:pt x="8046" y="17498"/>
                </a:cubicBezTo>
                <a:cubicBezTo>
                  <a:pt x="7816" y="17846"/>
                  <a:pt x="7546" y="18298"/>
                  <a:pt x="7445" y="18504"/>
                </a:cubicBezTo>
                <a:cubicBezTo>
                  <a:pt x="7345" y="18710"/>
                  <a:pt x="7132" y="18953"/>
                  <a:pt x="6972" y="19043"/>
                </a:cubicBezTo>
                <a:cubicBezTo>
                  <a:pt x="6811" y="19133"/>
                  <a:pt x="6679" y="19234"/>
                  <a:pt x="6679" y="19267"/>
                </a:cubicBezTo>
                <a:cubicBezTo>
                  <a:pt x="6679" y="19301"/>
                  <a:pt x="6527" y="19540"/>
                  <a:pt x="6341" y="19798"/>
                </a:cubicBezTo>
                <a:cubicBezTo>
                  <a:pt x="6016" y="20249"/>
                  <a:pt x="6009" y="20272"/>
                  <a:pt x="6158" y="20489"/>
                </a:cubicBezTo>
                <a:cubicBezTo>
                  <a:pt x="6270" y="20652"/>
                  <a:pt x="6381" y="20707"/>
                  <a:pt x="6563" y="20686"/>
                </a:cubicBezTo>
                <a:cubicBezTo>
                  <a:pt x="6777" y="20662"/>
                  <a:pt x="6969" y="20413"/>
                  <a:pt x="7877" y="18988"/>
                </a:cubicBezTo>
                <a:cubicBezTo>
                  <a:pt x="8462" y="18069"/>
                  <a:pt x="9024" y="17173"/>
                  <a:pt x="9126" y="16996"/>
                </a:cubicBezTo>
                <a:cubicBezTo>
                  <a:pt x="9227" y="16819"/>
                  <a:pt x="9505" y="16382"/>
                  <a:pt x="9745" y="16026"/>
                </a:cubicBezTo>
                <a:cubicBezTo>
                  <a:pt x="9934" y="15745"/>
                  <a:pt x="10061" y="15578"/>
                  <a:pt x="10180" y="15483"/>
                </a:cubicBezTo>
                <a:cubicBezTo>
                  <a:pt x="10208" y="15449"/>
                  <a:pt x="10255" y="15386"/>
                  <a:pt x="10261" y="15383"/>
                </a:cubicBezTo>
                <a:cubicBezTo>
                  <a:pt x="10275" y="15375"/>
                  <a:pt x="10294" y="15378"/>
                  <a:pt x="10304" y="15393"/>
                </a:cubicBezTo>
                <a:cubicBezTo>
                  <a:pt x="10307" y="15397"/>
                  <a:pt x="10317" y="15401"/>
                  <a:pt x="10325" y="15405"/>
                </a:cubicBezTo>
                <a:cubicBezTo>
                  <a:pt x="10450" y="15368"/>
                  <a:pt x="10592" y="15395"/>
                  <a:pt x="10809" y="15463"/>
                </a:cubicBezTo>
                <a:cubicBezTo>
                  <a:pt x="10960" y="15510"/>
                  <a:pt x="11268" y="15594"/>
                  <a:pt x="11494" y="15649"/>
                </a:cubicBezTo>
                <a:cubicBezTo>
                  <a:pt x="11861" y="15739"/>
                  <a:pt x="11900" y="15772"/>
                  <a:pt x="11850" y="15962"/>
                </a:cubicBezTo>
                <a:cubicBezTo>
                  <a:pt x="11798" y="16159"/>
                  <a:pt x="11266" y="17119"/>
                  <a:pt x="10781" y="17891"/>
                </a:cubicBezTo>
                <a:cubicBezTo>
                  <a:pt x="10667" y="18073"/>
                  <a:pt x="10401" y="18525"/>
                  <a:pt x="10189" y="18897"/>
                </a:cubicBezTo>
                <a:cubicBezTo>
                  <a:pt x="9736" y="19693"/>
                  <a:pt x="9578" y="19953"/>
                  <a:pt x="9164" y="20593"/>
                </a:cubicBezTo>
                <a:cubicBezTo>
                  <a:pt x="8818" y="21127"/>
                  <a:pt x="8781" y="21373"/>
                  <a:pt x="9023" y="21508"/>
                </a:cubicBezTo>
                <a:cubicBezTo>
                  <a:pt x="9122" y="21563"/>
                  <a:pt x="9214" y="21590"/>
                  <a:pt x="9305" y="21585"/>
                </a:cubicBezTo>
                <a:cubicBezTo>
                  <a:pt x="9578" y="21570"/>
                  <a:pt x="9840" y="21267"/>
                  <a:pt x="10237" y="20567"/>
                </a:cubicBezTo>
                <a:cubicBezTo>
                  <a:pt x="11545" y="18260"/>
                  <a:pt x="12369" y="16866"/>
                  <a:pt x="12723" y="16354"/>
                </a:cubicBezTo>
                <a:cubicBezTo>
                  <a:pt x="12747" y="16312"/>
                  <a:pt x="12772" y="16271"/>
                  <a:pt x="12789" y="16238"/>
                </a:cubicBezTo>
                <a:lnTo>
                  <a:pt x="12857" y="16099"/>
                </a:lnTo>
                <a:lnTo>
                  <a:pt x="12973" y="16116"/>
                </a:lnTo>
                <a:cubicBezTo>
                  <a:pt x="12988" y="16118"/>
                  <a:pt x="12996" y="16123"/>
                  <a:pt x="13010" y="16126"/>
                </a:cubicBezTo>
                <a:cubicBezTo>
                  <a:pt x="13216" y="16143"/>
                  <a:pt x="13754" y="16253"/>
                  <a:pt x="14366" y="16407"/>
                </a:cubicBezTo>
                <a:cubicBezTo>
                  <a:pt x="16193" y="16865"/>
                  <a:pt x="15967" y="17034"/>
                  <a:pt x="17549" y="14022"/>
                </a:cubicBezTo>
                <a:cubicBezTo>
                  <a:pt x="18240" y="12707"/>
                  <a:pt x="18927" y="11366"/>
                  <a:pt x="19076" y="11043"/>
                </a:cubicBezTo>
                <a:cubicBezTo>
                  <a:pt x="19224" y="10721"/>
                  <a:pt x="19632" y="9888"/>
                  <a:pt x="19981" y="9193"/>
                </a:cubicBezTo>
                <a:cubicBezTo>
                  <a:pt x="20330" y="8497"/>
                  <a:pt x="20812" y="7524"/>
                  <a:pt x="21052" y="7027"/>
                </a:cubicBezTo>
                <a:lnTo>
                  <a:pt x="21487" y="6123"/>
                </a:lnTo>
                <a:lnTo>
                  <a:pt x="21499" y="4408"/>
                </a:lnTo>
                <a:cubicBezTo>
                  <a:pt x="21511" y="2816"/>
                  <a:pt x="21498" y="2672"/>
                  <a:pt x="21316" y="2401"/>
                </a:cubicBezTo>
                <a:cubicBezTo>
                  <a:pt x="21085" y="2058"/>
                  <a:pt x="21094" y="2061"/>
                  <a:pt x="20042" y="1842"/>
                </a:cubicBezTo>
                <a:cubicBezTo>
                  <a:pt x="18764" y="1577"/>
                  <a:pt x="18181" y="1526"/>
                  <a:pt x="18058" y="1668"/>
                </a:cubicBezTo>
                <a:cubicBezTo>
                  <a:pt x="17795" y="1973"/>
                  <a:pt x="17660" y="2128"/>
                  <a:pt x="17572" y="2204"/>
                </a:cubicBezTo>
                <a:lnTo>
                  <a:pt x="17565" y="2214"/>
                </a:lnTo>
                <a:lnTo>
                  <a:pt x="17563" y="2212"/>
                </a:lnTo>
                <a:cubicBezTo>
                  <a:pt x="17467" y="2292"/>
                  <a:pt x="17434" y="2268"/>
                  <a:pt x="17383" y="2196"/>
                </a:cubicBezTo>
                <a:cubicBezTo>
                  <a:pt x="17331" y="2121"/>
                  <a:pt x="17287" y="1949"/>
                  <a:pt x="17286" y="1812"/>
                </a:cubicBezTo>
                <a:cubicBezTo>
                  <a:pt x="17284" y="1435"/>
                  <a:pt x="16983" y="1203"/>
                  <a:pt x="16494" y="1203"/>
                </a:cubicBezTo>
                <a:cubicBezTo>
                  <a:pt x="16127" y="1203"/>
                  <a:pt x="16052" y="1238"/>
                  <a:pt x="15853" y="1518"/>
                </a:cubicBezTo>
                <a:cubicBezTo>
                  <a:pt x="15562" y="1925"/>
                  <a:pt x="15391" y="1927"/>
                  <a:pt x="15391" y="1519"/>
                </a:cubicBezTo>
                <a:cubicBezTo>
                  <a:pt x="15391" y="1124"/>
                  <a:pt x="15154" y="888"/>
                  <a:pt x="14673" y="801"/>
                </a:cubicBezTo>
                <a:cubicBezTo>
                  <a:pt x="14328" y="740"/>
                  <a:pt x="14289" y="757"/>
                  <a:pt x="13972" y="1111"/>
                </a:cubicBezTo>
                <a:cubicBezTo>
                  <a:pt x="13616" y="1509"/>
                  <a:pt x="13498" y="1508"/>
                  <a:pt x="13498" y="1108"/>
                </a:cubicBezTo>
                <a:cubicBezTo>
                  <a:pt x="13498" y="746"/>
                  <a:pt x="13226" y="507"/>
                  <a:pt x="12692" y="398"/>
                </a:cubicBezTo>
                <a:cubicBezTo>
                  <a:pt x="12431" y="345"/>
                  <a:pt x="11843" y="221"/>
                  <a:pt x="11381" y="122"/>
                </a:cubicBezTo>
                <a:cubicBezTo>
                  <a:pt x="10947" y="29"/>
                  <a:pt x="10662" y="-10"/>
                  <a:pt x="10497" y="2"/>
                </a:cubicBezTo>
                <a:close/>
              </a:path>
            </a:pathLst>
          </a:cu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DHT11 Humidity &amp; Temperature Sensor"/>
          <p:cNvSpPr txBox="1"/>
          <p:nvPr>
            <p:ph type="title"/>
          </p:nvPr>
        </p:nvSpPr>
        <p:spPr>
          <a:prstGeom prst="rect">
            <a:avLst/>
          </a:prstGeom>
        </p:spPr>
        <p:txBody>
          <a:bodyPr/>
          <a:lstStyle/>
          <a:p>
            <a:pPr/>
            <a:r>
              <a:t>DHT11 Humidity &amp; Temperature Sensor</a:t>
            </a:r>
          </a:p>
        </p:txBody>
      </p:sp>
      <p:sp>
        <p:nvSpPr>
          <p:cNvPr id="249" name="DHT11’s power supply (VDD) is 3-5.5V DC.…"/>
          <p:cNvSpPr txBox="1"/>
          <p:nvPr>
            <p:ph type="body" sz="quarter" idx="1"/>
          </p:nvPr>
        </p:nvSpPr>
        <p:spPr>
          <a:xfrm>
            <a:off x="1648159" y="5709755"/>
            <a:ext cx="10198526" cy="6021269"/>
          </a:xfrm>
          <a:prstGeom prst="rect">
            <a:avLst/>
          </a:prstGeom>
        </p:spPr>
        <p:txBody>
          <a:bodyPr/>
          <a:lstStyle/>
          <a:p>
            <a:pPr>
              <a:defRPr sz="4700"/>
            </a:pPr>
            <a:r>
              <a:t>DHT11’s power supply (VDD) is 3-5.5V DC.</a:t>
            </a:r>
          </a:p>
          <a:p>
            <a:pPr>
              <a:defRPr sz="4700"/>
            </a:pPr>
            <a:r>
              <a:t>Data pin: Serial Interface (Single-Wire Two-Way)</a:t>
            </a:r>
          </a:p>
        </p:txBody>
      </p:sp>
      <p:pic>
        <p:nvPicPr>
          <p:cNvPr id="250" name="Screenshot 2024-05-13 at 12.46.19 PM.png" descr="Screenshot 2024-05-13 at 12.46.19 PM.png"/>
          <p:cNvPicPr>
            <a:picLocks noChangeAspect="1"/>
          </p:cNvPicPr>
          <p:nvPr/>
        </p:nvPicPr>
        <p:blipFill>
          <a:blip r:embed="rId2">
            <a:extLst/>
          </a:blip>
          <a:srcRect l="3271" t="3148" r="9435" b="15351"/>
          <a:stretch>
            <a:fillRect/>
          </a:stretch>
        </p:blipFill>
        <p:spPr>
          <a:xfrm>
            <a:off x="12269944" y="4855738"/>
            <a:ext cx="9711599" cy="5578922"/>
          </a:xfrm>
          <a:custGeom>
            <a:avLst/>
            <a:gdLst/>
            <a:ahLst/>
            <a:cxnLst>
              <a:cxn ang="0">
                <a:pos x="wd2" y="hd2"/>
              </a:cxn>
              <a:cxn ang="5400000">
                <a:pos x="wd2" y="hd2"/>
              </a:cxn>
              <a:cxn ang="10800000">
                <a:pos x="wd2" y="hd2"/>
              </a:cxn>
              <a:cxn ang="16200000">
                <a:pos x="wd2" y="hd2"/>
              </a:cxn>
            </a:cxnLst>
            <a:rect l="0" t="0" r="r" b="b"/>
            <a:pathLst>
              <a:path w="21582" h="21476" fill="norm" stroke="1" extrusionOk="0">
                <a:moveTo>
                  <a:pt x="3237" y="0"/>
                </a:moveTo>
                <a:cubicBezTo>
                  <a:pt x="3143" y="0"/>
                  <a:pt x="3125" y="44"/>
                  <a:pt x="3179" y="137"/>
                </a:cubicBezTo>
                <a:cubicBezTo>
                  <a:pt x="3223" y="214"/>
                  <a:pt x="3202" y="842"/>
                  <a:pt x="3155" y="869"/>
                </a:cubicBezTo>
                <a:cubicBezTo>
                  <a:pt x="3129" y="884"/>
                  <a:pt x="3117" y="821"/>
                  <a:pt x="3117" y="657"/>
                </a:cubicBezTo>
                <a:cubicBezTo>
                  <a:pt x="3117" y="405"/>
                  <a:pt x="3062" y="260"/>
                  <a:pt x="2967" y="260"/>
                </a:cubicBezTo>
                <a:cubicBezTo>
                  <a:pt x="2871" y="260"/>
                  <a:pt x="2757" y="357"/>
                  <a:pt x="2757" y="440"/>
                </a:cubicBezTo>
                <a:cubicBezTo>
                  <a:pt x="2757" y="532"/>
                  <a:pt x="2867" y="548"/>
                  <a:pt x="2884" y="458"/>
                </a:cubicBezTo>
                <a:cubicBezTo>
                  <a:pt x="2890" y="425"/>
                  <a:pt x="2912" y="414"/>
                  <a:pt x="2932" y="435"/>
                </a:cubicBezTo>
                <a:cubicBezTo>
                  <a:pt x="2991" y="498"/>
                  <a:pt x="2972" y="546"/>
                  <a:pt x="2870" y="599"/>
                </a:cubicBezTo>
                <a:cubicBezTo>
                  <a:pt x="2774" y="647"/>
                  <a:pt x="2736" y="763"/>
                  <a:pt x="2768" y="906"/>
                </a:cubicBezTo>
                <a:cubicBezTo>
                  <a:pt x="2779" y="958"/>
                  <a:pt x="2862" y="978"/>
                  <a:pt x="3085" y="982"/>
                </a:cubicBezTo>
                <a:cubicBezTo>
                  <a:pt x="3360" y="987"/>
                  <a:pt x="3443" y="947"/>
                  <a:pt x="3357" y="855"/>
                </a:cubicBezTo>
                <a:cubicBezTo>
                  <a:pt x="3340" y="838"/>
                  <a:pt x="3327" y="639"/>
                  <a:pt x="3327" y="412"/>
                </a:cubicBezTo>
                <a:lnTo>
                  <a:pt x="3327" y="0"/>
                </a:lnTo>
                <a:lnTo>
                  <a:pt x="3237" y="0"/>
                </a:lnTo>
                <a:close/>
                <a:moveTo>
                  <a:pt x="5080" y="0"/>
                </a:moveTo>
                <a:cubicBezTo>
                  <a:pt x="4972" y="0"/>
                  <a:pt x="4951" y="41"/>
                  <a:pt x="5009" y="140"/>
                </a:cubicBezTo>
                <a:cubicBezTo>
                  <a:pt x="5030" y="176"/>
                  <a:pt x="5037" y="347"/>
                  <a:pt x="5030" y="593"/>
                </a:cubicBezTo>
                <a:lnTo>
                  <a:pt x="5018" y="985"/>
                </a:lnTo>
                <a:lnTo>
                  <a:pt x="5120" y="985"/>
                </a:lnTo>
                <a:cubicBezTo>
                  <a:pt x="5200" y="985"/>
                  <a:pt x="5217" y="969"/>
                  <a:pt x="5203" y="904"/>
                </a:cubicBezTo>
                <a:cubicBezTo>
                  <a:pt x="5193" y="859"/>
                  <a:pt x="5185" y="637"/>
                  <a:pt x="5185" y="411"/>
                </a:cubicBezTo>
                <a:lnTo>
                  <a:pt x="5185" y="0"/>
                </a:lnTo>
                <a:lnTo>
                  <a:pt x="5080" y="0"/>
                </a:lnTo>
                <a:close/>
                <a:moveTo>
                  <a:pt x="6653" y="0"/>
                </a:moveTo>
                <a:cubicBezTo>
                  <a:pt x="6614" y="0"/>
                  <a:pt x="6594" y="45"/>
                  <a:pt x="6587" y="143"/>
                </a:cubicBezTo>
                <a:cubicBezTo>
                  <a:pt x="6580" y="254"/>
                  <a:pt x="6565" y="281"/>
                  <a:pt x="6519" y="267"/>
                </a:cubicBezTo>
                <a:cubicBezTo>
                  <a:pt x="6486" y="257"/>
                  <a:pt x="6448" y="217"/>
                  <a:pt x="6435" y="177"/>
                </a:cubicBezTo>
                <a:cubicBezTo>
                  <a:pt x="6396" y="58"/>
                  <a:pt x="6331" y="93"/>
                  <a:pt x="6283" y="260"/>
                </a:cubicBezTo>
                <a:cubicBezTo>
                  <a:pt x="6258" y="345"/>
                  <a:pt x="6250" y="415"/>
                  <a:pt x="6266" y="415"/>
                </a:cubicBezTo>
                <a:cubicBezTo>
                  <a:pt x="6281" y="415"/>
                  <a:pt x="6294" y="516"/>
                  <a:pt x="6294" y="638"/>
                </a:cubicBezTo>
                <a:cubicBezTo>
                  <a:pt x="6294" y="761"/>
                  <a:pt x="6309" y="887"/>
                  <a:pt x="6326" y="918"/>
                </a:cubicBezTo>
                <a:cubicBezTo>
                  <a:pt x="6344" y="949"/>
                  <a:pt x="6451" y="974"/>
                  <a:pt x="6565" y="976"/>
                </a:cubicBezTo>
                <a:lnTo>
                  <a:pt x="6771" y="981"/>
                </a:lnTo>
                <a:lnTo>
                  <a:pt x="6758" y="840"/>
                </a:lnTo>
                <a:cubicBezTo>
                  <a:pt x="6751" y="763"/>
                  <a:pt x="6737" y="542"/>
                  <a:pt x="6727" y="350"/>
                </a:cubicBezTo>
                <a:cubicBezTo>
                  <a:pt x="6711" y="55"/>
                  <a:pt x="6700" y="0"/>
                  <a:pt x="6653" y="0"/>
                </a:cubicBezTo>
                <a:close/>
                <a:moveTo>
                  <a:pt x="11159" y="0"/>
                </a:moveTo>
                <a:cubicBezTo>
                  <a:pt x="11076" y="0"/>
                  <a:pt x="11067" y="78"/>
                  <a:pt x="11141" y="150"/>
                </a:cubicBezTo>
                <a:cubicBezTo>
                  <a:pt x="11220" y="226"/>
                  <a:pt x="11217" y="1016"/>
                  <a:pt x="11138" y="1117"/>
                </a:cubicBezTo>
                <a:cubicBezTo>
                  <a:pt x="11107" y="1155"/>
                  <a:pt x="11091" y="1210"/>
                  <a:pt x="11101" y="1239"/>
                </a:cubicBezTo>
                <a:cubicBezTo>
                  <a:pt x="11114" y="1274"/>
                  <a:pt x="11148" y="1273"/>
                  <a:pt x="11207" y="1237"/>
                </a:cubicBezTo>
                <a:cubicBezTo>
                  <a:pt x="11320" y="1169"/>
                  <a:pt x="11369" y="923"/>
                  <a:pt x="11352" y="515"/>
                </a:cubicBezTo>
                <a:cubicBezTo>
                  <a:pt x="11338" y="175"/>
                  <a:pt x="11272" y="0"/>
                  <a:pt x="11159" y="0"/>
                </a:cubicBezTo>
                <a:close/>
                <a:moveTo>
                  <a:pt x="8089" y="3"/>
                </a:moveTo>
                <a:cubicBezTo>
                  <a:pt x="8053" y="8"/>
                  <a:pt x="8008" y="41"/>
                  <a:pt x="7974" y="101"/>
                </a:cubicBezTo>
                <a:cubicBezTo>
                  <a:pt x="7901" y="227"/>
                  <a:pt x="7868" y="508"/>
                  <a:pt x="7893" y="816"/>
                </a:cubicBezTo>
                <a:cubicBezTo>
                  <a:pt x="7913" y="1074"/>
                  <a:pt x="7951" y="1182"/>
                  <a:pt x="8045" y="1248"/>
                </a:cubicBezTo>
                <a:cubicBezTo>
                  <a:pt x="8134" y="1310"/>
                  <a:pt x="8151" y="1306"/>
                  <a:pt x="8151" y="1225"/>
                </a:cubicBezTo>
                <a:cubicBezTo>
                  <a:pt x="8151" y="1185"/>
                  <a:pt x="8132" y="1140"/>
                  <a:pt x="8109" y="1124"/>
                </a:cubicBezTo>
                <a:cubicBezTo>
                  <a:pt x="8014" y="1061"/>
                  <a:pt x="8014" y="156"/>
                  <a:pt x="8109" y="156"/>
                </a:cubicBezTo>
                <a:cubicBezTo>
                  <a:pt x="8133" y="156"/>
                  <a:pt x="8151" y="121"/>
                  <a:pt x="8151" y="78"/>
                </a:cubicBezTo>
                <a:cubicBezTo>
                  <a:pt x="8151" y="22"/>
                  <a:pt x="8124" y="-2"/>
                  <a:pt x="8089" y="3"/>
                </a:cubicBezTo>
                <a:close/>
                <a:moveTo>
                  <a:pt x="2255" y="9"/>
                </a:moveTo>
                <a:cubicBezTo>
                  <a:pt x="2201" y="-4"/>
                  <a:pt x="2188" y="18"/>
                  <a:pt x="2188" y="124"/>
                </a:cubicBezTo>
                <a:cubicBezTo>
                  <a:pt x="2188" y="195"/>
                  <a:pt x="2174" y="269"/>
                  <a:pt x="2156" y="287"/>
                </a:cubicBezTo>
                <a:cubicBezTo>
                  <a:pt x="2135" y="310"/>
                  <a:pt x="2136" y="344"/>
                  <a:pt x="2160" y="394"/>
                </a:cubicBezTo>
                <a:cubicBezTo>
                  <a:pt x="2181" y="439"/>
                  <a:pt x="2190" y="569"/>
                  <a:pt x="2181" y="727"/>
                </a:cubicBezTo>
                <a:lnTo>
                  <a:pt x="2167" y="985"/>
                </a:lnTo>
                <a:lnTo>
                  <a:pt x="2266" y="985"/>
                </a:lnTo>
                <a:cubicBezTo>
                  <a:pt x="2360" y="985"/>
                  <a:pt x="2363" y="978"/>
                  <a:pt x="2350" y="817"/>
                </a:cubicBezTo>
                <a:cubicBezTo>
                  <a:pt x="2342" y="724"/>
                  <a:pt x="2333" y="509"/>
                  <a:pt x="2329" y="337"/>
                </a:cubicBezTo>
                <a:cubicBezTo>
                  <a:pt x="2323" y="58"/>
                  <a:pt x="2316" y="24"/>
                  <a:pt x="2255" y="9"/>
                </a:cubicBezTo>
                <a:close/>
                <a:moveTo>
                  <a:pt x="8714" y="9"/>
                </a:moveTo>
                <a:cubicBezTo>
                  <a:pt x="8672" y="19"/>
                  <a:pt x="8644" y="65"/>
                  <a:pt x="8642" y="130"/>
                </a:cubicBezTo>
                <a:cubicBezTo>
                  <a:pt x="8639" y="187"/>
                  <a:pt x="8635" y="245"/>
                  <a:pt x="8632" y="260"/>
                </a:cubicBezTo>
                <a:cubicBezTo>
                  <a:pt x="8629" y="274"/>
                  <a:pt x="8624" y="443"/>
                  <a:pt x="8621" y="635"/>
                </a:cubicBezTo>
                <a:lnTo>
                  <a:pt x="8616" y="985"/>
                </a:lnTo>
                <a:lnTo>
                  <a:pt x="8717" y="985"/>
                </a:lnTo>
                <a:cubicBezTo>
                  <a:pt x="8796" y="985"/>
                  <a:pt x="8814" y="969"/>
                  <a:pt x="8799" y="904"/>
                </a:cubicBezTo>
                <a:cubicBezTo>
                  <a:pt x="8789" y="859"/>
                  <a:pt x="8781" y="636"/>
                  <a:pt x="8781" y="408"/>
                </a:cubicBezTo>
                <a:cubicBezTo>
                  <a:pt x="8781" y="8"/>
                  <a:pt x="8779" y="-7"/>
                  <a:pt x="8714" y="9"/>
                </a:cubicBezTo>
                <a:close/>
                <a:moveTo>
                  <a:pt x="5357" y="11"/>
                </a:moveTo>
                <a:cubicBezTo>
                  <a:pt x="5327" y="0"/>
                  <a:pt x="5297" y="32"/>
                  <a:pt x="5287" y="87"/>
                </a:cubicBezTo>
                <a:cubicBezTo>
                  <a:pt x="5278" y="139"/>
                  <a:pt x="5258" y="222"/>
                  <a:pt x="5243" y="270"/>
                </a:cubicBezTo>
                <a:cubicBezTo>
                  <a:pt x="5226" y="327"/>
                  <a:pt x="5228" y="372"/>
                  <a:pt x="5249" y="394"/>
                </a:cubicBezTo>
                <a:cubicBezTo>
                  <a:pt x="5269" y="415"/>
                  <a:pt x="5276" y="537"/>
                  <a:pt x="5268" y="707"/>
                </a:cubicBezTo>
                <a:lnTo>
                  <a:pt x="5255" y="985"/>
                </a:lnTo>
                <a:lnTo>
                  <a:pt x="5353" y="985"/>
                </a:lnTo>
                <a:cubicBezTo>
                  <a:pt x="5446" y="985"/>
                  <a:pt x="5450" y="978"/>
                  <a:pt x="5436" y="817"/>
                </a:cubicBezTo>
                <a:cubicBezTo>
                  <a:pt x="5429" y="724"/>
                  <a:pt x="5420" y="508"/>
                  <a:pt x="5416" y="337"/>
                </a:cubicBezTo>
                <a:cubicBezTo>
                  <a:pt x="5411" y="88"/>
                  <a:pt x="5399" y="25"/>
                  <a:pt x="5357" y="11"/>
                </a:cubicBezTo>
                <a:close/>
                <a:moveTo>
                  <a:pt x="10944" y="32"/>
                </a:moveTo>
                <a:cubicBezTo>
                  <a:pt x="10908" y="-7"/>
                  <a:pt x="10686" y="226"/>
                  <a:pt x="10701" y="286"/>
                </a:cubicBezTo>
                <a:cubicBezTo>
                  <a:pt x="10708" y="314"/>
                  <a:pt x="10737" y="332"/>
                  <a:pt x="10766" y="325"/>
                </a:cubicBezTo>
                <a:cubicBezTo>
                  <a:pt x="10848" y="306"/>
                  <a:pt x="10842" y="753"/>
                  <a:pt x="10759" y="842"/>
                </a:cubicBezTo>
                <a:cubicBezTo>
                  <a:pt x="10726" y="877"/>
                  <a:pt x="10699" y="925"/>
                  <a:pt x="10699" y="947"/>
                </a:cubicBezTo>
                <a:cubicBezTo>
                  <a:pt x="10699" y="969"/>
                  <a:pt x="10779" y="985"/>
                  <a:pt x="10878" y="985"/>
                </a:cubicBezTo>
                <a:cubicBezTo>
                  <a:pt x="11049" y="985"/>
                  <a:pt x="11112" y="928"/>
                  <a:pt x="11013" y="863"/>
                </a:cubicBezTo>
                <a:cubicBezTo>
                  <a:pt x="10979" y="840"/>
                  <a:pt x="10968" y="743"/>
                  <a:pt x="10968" y="446"/>
                </a:cubicBezTo>
                <a:cubicBezTo>
                  <a:pt x="10968" y="233"/>
                  <a:pt x="10958" y="46"/>
                  <a:pt x="10944" y="32"/>
                </a:cubicBezTo>
                <a:close/>
                <a:moveTo>
                  <a:pt x="1020" y="52"/>
                </a:moveTo>
                <a:cubicBezTo>
                  <a:pt x="784" y="52"/>
                  <a:pt x="780" y="54"/>
                  <a:pt x="780" y="182"/>
                </a:cubicBezTo>
                <a:cubicBezTo>
                  <a:pt x="780" y="262"/>
                  <a:pt x="797" y="312"/>
                  <a:pt x="825" y="312"/>
                </a:cubicBezTo>
                <a:cubicBezTo>
                  <a:pt x="849" y="312"/>
                  <a:pt x="870" y="288"/>
                  <a:pt x="870" y="260"/>
                </a:cubicBezTo>
                <a:cubicBezTo>
                  <a:pt x="870" y="231"/>
                  <a:pt x="884" y="208"/>
                  <a:pt x="902" y="208"/>
                </a:cubicBezTo>
                <a:cubicBezTo>
                  <a:pt x="925" y="208"/>
                  <a:pt x="932" y="335"/>
                  <a:pt x="924" y="597"/>
                </a:cubicBezTo>
                <a:lnTo>
                  <a:pt x="913" y="985"/>
                </a:lnTo>
                <a:lnTo>
                  <a:pt x="1027" y="985"/>
                </a:lnTo>
                <a:cubicBezTo>
                  <a:pt x="1089" y="985"/>
                  <a:pt x="1139" y="962"/>
                  <a:pt x="1139" y="933"/>
                </a:cubicBezTo>
                <a:cubicBezTo>
                  <a:pt x="1139" y="905"/>
                  <a:pt x="1126" y="881"/>
                  <a:pt x="1109" y="881"/>
                </a:cubicBezTo>
                <a:cubicBezTo>
                  <a:pt x="1093" y="881"/>
                  <a:pt x="1079" y="734"/>
                  <a:pt x="1079" y="541"/>
                </a:cubicBezTo>
                <a:cubicBezTo>
                  <a:pt x="1079" y="286"/>
                  <a:pt x="1089" y="206"/>
                  <a:pt x="1117" y="229"/>
                </a:cubicBezTo>
                <a:cubicBezTo>
                  <a:pt x="1137" y="246"/>
                  <a:pt x="1177" y="274"/>
                  <a:pt x="1206" y="292"/>
                </a:cubicBezTo>
                <a:cubicBezTo>
                  <a:pt x="1253" y="321"/>
                  <a:pt x="1360" y="721"/>
                  <a:pt x="1384" y="962"/>
                </a:cubicBezTo>
                <a:cubicBezTo>
                  <a:pt x="1392" y="1041"/>
                  <a:pt x="1379" y="1061"/>
                  <a:pt x="1326" y="1051"/>
                </a:cubicBezTo>
                <a:cubicBezTo>
                  <a:pt x="1279" y="1042"/>
                  <a:pt x="1259" y="1066"/>
                  <a:pt x="1259" y="1133"/>
                </a:cubicBezTo>
                <a:cubicBezTo>
                  <a:pt x="1259" y="1185"/>
                  <a:pt x="1268" y="1243"/>
                  <a:pt x="1279" y="1262"/>
                </a:cubicBezTo>
                <a:cubicBezTo>
                  <a:pt x="1341" y="1370"/>
                  <a:pt x="1448" y="1186"/>
                  <a:pt x="1556" y="782"/>
                </a:cubicBezTo>
                <a:cubicBezTo>
                  <a:pt x="1609" y="580"/>
                  <a:pt x="1667" y="415"/>
                  <a:pt x="1684" y="415"/>
                </a:cubicBezTo>
                <a:cubicBezTo>
                  <a:pt x="1702" y="415"/>
                  <a:pt x="1710" y="579"/>
                  <a:pt x="1704" y="843"/>
                </a:cubicBezTo>
                <a:lnTo>
                  <a:pt x="1694" y="1271"/>
                </a:lnTo>
                <a:lnTo>
                  <a:pt x="1794" y="1288"/>
                </a:lnTo>
                <a:cubicBezTo>
                  <a:pt x="1891" y="1304"/>
                  <a:pt x="1894" y="1301"/>
                  <a:pt x="1874" y="1146"/>
                </a:cubicBezTo>
                <a:cubicBezTo>
                  <a:pt x="1856" y="1001"/>
                  <a:pt x="1861" y="985"/>
                  <a:pt x="1929" y="985"/>
                </a:cubicBezTo>
                <a:cubicBezTo>
                  <a:pt x="2037" y="985"/>
                  <a:pt x="2098" y="855"/>
                  <a:pt x="2098" y="623"/>
                </a:cubicBezTo>
                <a:cubicBezTo>
                  <a:pt x="2098" y="320"/>
                  <a:pt x="2052" y="272"/>
                  <a:pt x="1763" y="279"/>
                </a:cubicBezTo>
                <a:cubicBezTo>
                  <a:pt x="1523" y="285"/>
                  <a:pt x="1514" y="290"/>
                  <a:pt x="1523" y="402"/>
                </a:cubicBezTo>
                <a:cubicBezTo>
                  <a:pt x="1528" y="465"/>
                  <a:pt x="1518" y="559"/>
                  <a:pt x="1501" y="609"/>
                </a:cubicBezTo>
                <a:cubicBezTo>
                  <a:pt x="1468" y="708"/>
                  <a:pt x="1466" y="696"/>
                  <a:pt x="1457" y="389"/>
                </a:cubicBezTo>
                <a:cubicBezTo>
                  <a:pt x="1455" y="312"/>
                  <a:pt x="1429" y="281"/>
                  <a:pt x="1356" y="269"/>
                </a:cubicBezTo>
                <a:cubicBezTo>
                  <a:pt x="1283" y="257"/>
                  <a:pt x="1259" y="228"/>
                  <a:pt x="1259" y="153"/>
                </a:cubicBezTo>
                <a:cubicBezTo>
                  <a:pt x="1259" y="62"/>
                  <a:pt x="1237" y="52"/>
                  <a:pt x="1020" y="52"/>
                </a:cubicBezTo>
                <a:close/>
                <a:moveTo>
                  <a:pt x="3822" y="52"/>
                </a:moveTo>
                <a:cubicBezTo>
                  <a:pt x="3762" y="52"/>
                  <a:pt x="3740" y="110"/>
                  <a:pt x="3670" y="443"/>
                </a:cubicBezTo>
                <a:cubicBezTo>
                  <a:pt x="3625" y="658"/>
                  <a:pt x="3576" y="846"/>
                  <a:pt x="3562" y="862"/>
                </a:cubicBezTo>
                <a:cubicBezTo>
                  <a:pt x="3548" y="877"/>
                  <a:pt x="3537" y="910"/>
                  <a:pt x="3537" y="936"/>
                </a:cubicBezTo>
                <a:cubicBezTo>
                  <a:pt x="3537" y="963"/>
                  <a:pt x="3585" y="985"/>
                  <a:pt x="3645" y="985"/>
                </a:cubicBezTo>
                <a:cubicBezTo>
                  <a:pt x="3737" y="985"/>
                  <a:pt x="3748" y="974"/>
                  <a:pt x="3717" y="910"/>
                </a:cubicBezTo>
                <a:cubicBezTo>
                  <a:pt x="3668" y="808"/>
                  <a:pt x="3703" y="727"/>
                  <a:pt x="3796" y="727"/>
                </a:cubicBezTo>
                <a:cubicBezTo>
                  <a:pt x="3863" y="727"/>
                  <a:pt x="3871" y="742"/>
                  <a:pt x="3854" y="855"/>
                </a:cubicBezTo>
                <a:cubicBezTo>
                  <a:pt x="3836" y="978"/>
                  <a:pt x="3842" y="985"/>
                  <a:pt x="3956" y="985"/>
                </a:cubicBezTo>
                <a:cubicBezTo>
                  <a:pt x="4067" y="985"/>
                  <a:pt x="4112" y="927"/>
                  <a:pt x="4051" y="862"/>
                </a:cubicBezTo>
                <a:cubicBezTo>
                  <a:pt x="4037" y="847"/>
                  <a:pt x="3995" y="658"/>
                  <a:pt x="3958" y="443"/>
                </a:cubicBezTo>
                <a:cubicBezTo>
                  <a:pt x="3900" y="102"/>
                  <a:pt x="3882" y="52"/>
                  <a:pt x="3822" y="52"/>
                </a:cubicBezTo>
                <a:close/>
                <a:moveTo>
                  <a:pt x="8196" y="52"/>
                </a:moveTo>
                <a:lnTo>
                  <a:pt x="8196" y="519"/>
                </a:lnTo>
                <a:lnTo>
                  <a:pt x="8196" y="985"/>
                </a:lnTo>
                <a:lnTo>
                  <a:pt x="8306" y="985"/>
                </a:lnTo>
                <a:lnTo>
                  <a:pt x="8416" y="985"/>
                </a:lnTo>
                <a:lnTo>
                  <a:pt x="8400" y="765"/>
                </a:lnTo>
                <a:cubicBezTo>
                  <a:pt x="8387" y="583"/>
                  <a:pt x="8391" y="556"/>
                  <a:pt x="8424" y="609"/>
                </a:cubicBezTo>
                <a:cubicBezTo>
                  <a:pt x="8487" y="712"/>
                  <a:pt x="8511" y="687"/>
                  <a:pt x="8511" y="519"/>
                </a:cubicBezTo>
                <a:cubicBezTo>
                  <a:pt x="8511" y="354"/>
                  <a:pt x="8486" y="325"/>
                  <a:pt x="8427" y="426"/>
                </a:cubicBezTo>
                <a:cubicBezTo>
                  <a:pt x="8399" y="474"/>
                  <a:pt x="8391" y="457"/>
                  <a:pt x="8391" y="348"/>
                </a:cubicBezTo>
                <a:cubicBezTo>
                  <a:pt x="8391" y="200"/>
                  <a:pt x="8444" y="164"/>
                  <a:pt x="8505" y="270"/>
                </a:cubicBezTo>
                <a:cubicBezTo>
                  <a:pt x="8552" y="352"/>
                  <a:pt x="8617" y="248"/>
                  <a:pt x="8591" y="133"/>
                </a:cubicBezTo>
                <a:cubicBezTo>
                  <a:pt x="8578" y="71"/>
                  <a:pt x="8528" y="52"/>
                  <a:pt x="8385" y="52"/>
                </a:cubicBezTo>
                <a:lnTo>
                  <a:pt x="8196" y="52"/>
                </a:lnTo>
                <a:close/>
                <a:moveTo>
                  <a:pt x="162" y="78"/>
                </a:moveTo>
                <a:cubicBezTo>
                  <a:pt x="33" y="78"/>
                  <a:pt x="15" y="93"/>
                  <a:pt x="6" y="195"/>
                </a:cubicBezTo>
                <a:cubicBezTo>
                  <a:pt x="-5" y="331"/>
                  <a:pt x="63" y="353"/>
                  <a:pt x="120" y="234"/>
                </a:cubicBezTo>
                <a:cubicBezTo>
                  <a:pt x="162" y="145"/>
                  <a:pt x="210" y="176"/>
                  <a:pt x="210" y="293"/>
                </a:cubicBezTo>
                <a:cubicBezTo>
                  <a:pt x="210" y="337"/>
                  <a:pt x="183" y="385"/>
                  <a:pt x="150" y="400"/>
                </a:cubicBezTo>
                <a:cubicBezTo>
                  <a:pt x="117" y="415"/>
                  <a:pt x="90" y="457"/>
                  <a:pt x="90" y="493"/>
                </a:cubicBezTo>
                <a:cubicBezTo>
                  <a:pt x="90" y="529"/>
                  <a:pt x="117" y="572"/>
                  <a:pt x="150" y="587"/>
                </a:cubicBezTo>
                <a:cubicBezTo>
                  <a:pt x="185" y="602"/>
                  <a:pt x="210" y="656"/>
                  <a:pt x="210" y="718"/>
                </a:cubicBezTo>
                <a:cubicBezTo>
                  <a:pt x="210" y="858"/>
                  <a:pt x="166" y="900"/>
                  <a:pt x="120" y="803"/>
                </a:cubicBezTo>
                <a:cubicBezTo>
                  <a:pt x="62" y="683"/>
                  <a:pt x="0" y="710"/>
                  <a:pt x="0" y="855"/>
                </a:cubicBezTo>
                <a:cubicBezTo>
                  <a:pt x="0" y="972"/>
                  <a:pt x="13" y="985"/>
                  <a:pt x="123" y="985"/>
                </a:cubicBezTo>
                <a:cubicBezTo>
                  <a:pt x="289" y="985"/>
                  <a:pt x="360" y="910"/>
                  <a:pt x="360" y="735"/>
                </a:cubicBezTo>
                <a:cubicBezTo>
                  <a:pt x="360" y="656"/>
                  <a:pt x="345" y="567"/>
                  <a:pt x="327" y="536"/>
                </a:cubicBezTo>
                <a:cubicBezTo>
                  <a:pt x="304" y="496"/>
                  <a:pt x="307" y="448"/>
                  <a:pt x="335" y="370"/>
                </a:cubicBezTo>
                <a:cubicBezTo>
                  <a:pt x="401" y="187"/>
                  <a:pt x="337" y="78"/>
                  <a:pt x="162" y="78"/>
                </a:cubicBezTo>
                <a:close/>
                <a:moveTo>
                  <a:pt x="4091" y="258"/>
                </a:moveTo>
                <a:lnTo>
                  <a:pt x="4097" y="765"/>
                </a:lnTo>
                <a:cubicBezTo>
                  <a:pt x="4100" y="1044"/>
                  <a:pt x="4104" y="1278"/>
                  <a:pt x="4105" y="1285"/>
                </a:cubicBezTo>
                <a:cubicBezTo>
                  <a:pt x="4105" y="1292"/>
                  <a:pt x="4147" y="1297"/>
                  <a:pt x="4198" y="1297"/>
                </a:cubicBezTo>
                <a:cubicBezTo>
                  <a:pt x="4285" y="1297"/>
                  <a:pt x="4289" y="1288"/>
                  <a:pt x="4270" y="1141"/>
                </a:cubicBezTo>
                <a:cubicBezTo>
                  <a:pt x="4253" y="1000"/>
                  <a:pt x="4258" y="985"/>
                  <a:pt x="4326" y="985"/>
                </a:cubicBezTo>
                <a:cubicBezTo>
                  <a:pt x="4433" y="985"/>
                  <a:pt x="4496" y="854"/>
                  <a:pt x="4495" y="632"/>
                </a:cubicBezTo>
                <a:cubicBezTo>
                  <a:pt x="4495" y="345"/>
                  <a:pt x="4463" y="294"/>
                  <a:pt x="4266" y="275"/>
                </a:cubicBezTo>
                <a:lnTo>
                  <a:pt x="4091" y="258"/>
                </a:lnTo>
                <a:close/>
                <a:moveTo>
                  <a:pt x="10278" y="260"/>
                </a:moveTo>
                <a:cubicBezTo>
                  <a:pt x="10195" y="260"/>
                  <a:pt x="10069" y="486"/>
                  <a:pt x="10069" y="635"/>
                </a:cubicBezTo>
                <a:cubicBezTo>
                  <a:pt x="10069" y="702"/>
                  <a:pt x="10091" y="807"/>
                  <a:pt x="10116" y="871"/>
                </a:cubicBezTo>
                <a:cubicBezTo>
                  <a:pt x="10171" y="1006"/>
                  <a:pt x="10326" y="1027"/>
                  <a:pt x="10416" y="912"/>
                </a:cubicBezTo>
                <a:cubicBezTo>
                  <a:pt x="10464" y="851"/>
                  <a:pt x="10466" y="833"/>
                  <a:pt x="10429" y="811"/>
                </a:cubicBezTo>
                <a:cubicBezTo>
                  <a:pt x="10405" y="797"/>
                  <a:pt x="10352" y="789"/>
                  <a:pt x="10312" y="794"/>
                </a:cubicBezTo>
                <a:cubicBezTo>
                  <a:pt x="10273" y="799"/>
                  <a:pt x="10235" y="775"/>
                  <a:pt x="10227" y="739"/>
                </a:cubicBezTo>
                <a:cubicBezTo>
                  <a:pt x="10218" y="694"/>
                  <a:pt x="10252" y="675"/>
                  <a:pt x="10337" y="675"/>
                </a:cubicBezTo>
                <a:cubicBezTo>
                  <a:pt x="10439" y="675"/>
                  <a:pt x="10459" y="658"/>
                  <a:pt x="10459" y="571"/>
                </a:cubicBezTo>
                <a:cubicBezTo>
                  <a:pt x="10459" y="437"/>
                  <a:pt x="10356" y="260"/>
                  <a:pt x="10278" y="260"/>
                </a:cubicBezTo>
                <a:close/>
                <a:moveTo>
                  <a:pt x="2618" y="264"/>
                </a:moveTo>
                <a:cubicBezTo>
                  <a:pt x="2564" y="256"/>
                  <a:pt x="2503" y="286"/>
                  <a:pt x="2460" y="360"/>
                </a:cubicBezTo>
                <a:cubicBezTo>
                  <a:pt x="2393" y="476"/>
                  <a:pt x="2378" y="722"/>
                  <a:pt x="2429" y="886"/>
                </a:cubicBezTo>
                <a:cubicBezTo>
                  <a:pt x="2477" y="1043"/>
                  <a:pt x="2727" y="1012"/>
                  <a:pt x="2727" y="849"/>
                </a:cubicBezTo>
                <a:cubicBezTo>
                  <a:pt x="2727" y="799"/>
                  <a:pt x="2701" y="780"/>
                  <a:pt x="2645" y="790"/>
                </a:cubicBezTo>
                <a:cubicBezTo>
                  <a:pt x="2570" y="803"/>
                  <a:pt x="2562" y="787"/>
                  <a:pt x="2553" y="609"/>
                </a:cubicBezTo>
                <a:cubicBezTo>
                  <a:pt x="2548" y="497"/>
                  <a:pt x="2557" y="415"/>
                  <a:pt x="2575" y="415"/>
                </a:cubicBezTo>
                <a:cubicBezTo>
                  <a:pt x="2593" y="415"/>
                  <a:pt x="2608" y="439"/>
                  <a:pt x="2608" y="467"/>
                </a:cubicBezTo>
                <a:cubicBezTo>
                  <a:pt x="2608" y="496"/>
                  <a:pt x="2636" y="519"/>
                  <a:pt x="2670" y="519"/>
                </a:cubicBezTo>
                <a:cubicBezTo>
                  <a:pt x="2717" y="519"/>
                  <a:pt x="2729" y="490"/>
                  <a:pt x="2722" y="402"/>
                </a:cubicBezTo>
                <a:cubicBezTo>
                  <a:pt x="2715" y="320"/>
                  <a:pt x="2671" y="273"/>
                  <a:pt x="2618" y="264"/>
                </a:cubicBezTo>
                <a:close/>
                <a:moveTo>
                  <a:pt x="9553" y="269"/>
                </a:moveTo>
                <a:cubicBezTo>
                  <a:pt x="9491" y="284"/>
                  <a:pt x="9486" y="308"/>
                  <a:pt x="9495" y="557"/>
                </a:cubicBezTo>
                <a:cubicBezTo>
                  <a:pt x="9502" y="723"/>
                  <a:pt x="9493" y="829"/>
                  <a:pt x="9474" y="829"/>
                </a:cubicBezTo>
                <a:cubicBezTo>
                  <a:pt x="9457" y="829"/>
                  <a:pt x="9439" y="707"/>
                  <a:pt x="9434" y="557"/>
                </a:cubicBezTo>
                <a:lnTo>
                  <a:pt x="9426" y="286"/>
                </a:lnTo>
                <a:lnTo>
                  <a:pt x="9207" y="272"/>
                </a:lnTo>
                <a:cubicBezTo>
                  <a:pt x="8920" y="254"/>
                  <a:pt x="8866" y="304"/>
                  <a:pt x="8874" y="587"/>
                </a:cubicBezTo>
                <a:cubicBezTo>
                  <a:pt x="8878" y="706"/>
                  <a:pt x="8871" y="889"/>
                  <a:pt x="8859" y="993"/>
                </a:cubicBezTo>
                <a:cubicBezTo>
                  <a:pt x="8840" y="1148"/>
                  <a:pt x="8845" y="1193"/>
                  <a:pt x="8890" y="1239"/>
                </a:cubicBezTo>
                <a:cubicBezTo>
                  <a:pt x="9008" y="1357"/>
                  <a:pt x="9212" y="1272"/>
                  <a:pt x="9246" y="1091"/>
                </a:cubicBezTo>
                <a:cubicBezTo>
                  <a:pt x="9274" y="936"/>
                  <a:pt x="9211" y="831"/>
                  <a:pt x="9084" y="822"/>
                </a:cubicBezTo>
                <a:cubicBezTo>
                  <a:pt x="8993" y="815"/>
                  <a:pt x="8989" y="811"/>
                  <a:pt x="9059" y="793"/>
                </a:cubicBezTo>
                <a:cubicBezTo>
                  <a:pt x="9147" y="770"/>
                  <a:pt x="9249" y="560"/>
                  <a:pt x="9217" y="469"/>
                </a:cubicBezTo>
                <a:cubicBezTo>
                  <a:pt x="9206" y="439"/>
                  <a:pt x="9217" y="415"/>
                  <a:pt x="9242" y="415"/>
                </a:cubicBezTo>
                <a:cubicBezTo>
                  <a:pt x="9276" y="415"/>
                  <a:pt x="9289" y="486"/>
                  <a:pt x="9296" y="687"/>
                </a:cubicBezTo>
                <a:lnTo>
                  <a:pt x="9306" y="959"/>
                </a:lnTo>
                <a:lnTo>
                  <a:pt x="9487" y="975"/>
                </a:lnTo>
                <a:lnTo>
                  <a:pt x="9670" y="990"/>
                </a:lnTo>
                <a:lnTo>
                  <a:pt x="9658" y="690"/>
                </a:lnTo>
                <a:cubicBezTo>
                  <a:pt x="9641" y="289"/>
                  <a:pt x="9632" y="249"/>
                  <a:pt x="9553" y="269"/>
                </a:cubicBezTo>
                <a:close/>
                <a:moveTo>
                  <a:pt x="4721" y="270"/>
                </a:moveTo>
                <a:cubicBezTo>
                  <a:pt x="4562" y="268"/>
                  <a:pt x="4491" y="320"/>
                  <a:pt x="4555" y="389"/>
                </a:cubicBezTo>
                <a:cubicBezTo>
                  <a:pt x="4572" y="407"/>
                  <a:pt x="4585" y="583"/>
                  <a:pt x="4585" y="779"/>
                </a:cubicBezTo>
                <a:cubicBezTo>
                  <a:pt x="4585" y="975"/>
                  <a:pt x="4572" y="1151"/>
                  <a:pt x="4555" y="1169"/>
                </a:cubicBezTo>
                <a:cubicBezTo>
                  <a:pt x="4539" y="1187"/>
                  <a:pt x="4533" y="1223"/>
                  <a:pt x="4543" y="1251"/>
                </a:cubicBezTo>
                <a:cubicBezTo>
                  <a:pt x="4553" y="1279"/>
                  <a:pt x="4604" y="1295"/>
                  <a:pt x="4656" y="1286"/>
                </a:cubicBezTo>
                <a:cubicBezTo>
                  <a:pt x="4739" y="1272"/>
                  <a:pt x="4749" y="1255"/>
                  <a:pt x="4741" y="1129"/>
                </a:cubicBezTo>
                <a:cubicBezTo>
                  <a:pt x="4734" y="1008"/>
                  <a:pt x="4744" y="985"/>
                  <a:pt x="4808" y="985"/>
                </a:cubicBezTo>
                <a:cubicBezTo>
                  <a:pt x="4949" y="985"/>
                  <a:pt x="5025" y="614"/>
                  <a:pt x="4931" y="382"/>
                </a:cubicBezTo>
                <a:cubicBezTo>
                  <a:pt x="4896" y="295"/>
                  <a:pt x="4854" y="272"/>
                  <a:pt x="4721" y="270"/>
                </a:cubicBezTo>
                <a:close/>
                <a:moveTo>
                  <a:pt x="6021" y="272"/>
                </a:moveTo>
                <a:cubicBezTo>
                  <a:pt x="5940" y="283"/>
                  <a:pt x="5858" y="351"/>
                  <a:pt x="5849" y="432"/>
                </a:cubicBezTo>
                <a:cubicBezTo>
                  <a:pt x="5838" y="533"/>
                  <a:pt x="5952" y="557"/>
                  <a:pt x="5971" y="458"/>
                </a:cubicBezTo>
                <a:cubicBezTo>
                  <a:pt x="5977" y="425"/>
                  <a:pt x="5999" y="414"/>
                  <a:pt x="6019" y="435"/>
                </a:cubicBezTo>
                <a:cubicBezTo>
                  <a:pt x="6078" y="498"/>
                  <a:pt x="6059" y="546"/>
                  <a:pt x="5957" y="599"/>
                </a:cubicBezTo>
                <a:cubicBezTo>
                  <a:pt x="5860" y="648"/>
                  <a:pt x="5823" y="762"/>
                  <a:pt x="5855" y="910"/>
                </a:cubicBezTo>
                <a:cubicBezTo>
                  <a:pt x="5867" y="964"/>
                  <a:pt x="5923" y="985"/>
                  <a:pt x="6050" y="985"/>
                </a:cubicBezTo>
                <a:lnTo>
                  <a:pt x="6228" y="985"/>
                </a:lnTo>
                <a:lnTo>
                  <a:pt x="6214" y="765"/>
                </a:lnTo>
                <a:cubicBezTo>
                  <a:pt x="6189" y="372"/>
                  <a:pt x="6175" y="314"/>
                  <a:pt x="6100" y="281"/>
                </a:cubicBezTo>
                <a:cubicBezTo>
                  <a:pt x="6075" y="270"/>
                  <a:pt x="6048" y="268"/>
                  <a:pt x="6021" y="272"/>
                </a:cubicBezTo>
                <a:close/>
                <a:moveTo>
                  <a:pt x="7287" y="272"/>
                </a:moveTo>
                <a:cubicBezTo>
                  <a:pt x="7253" y="275"/>
                  <a:pt x="7226" y="284"/>
                  <a:pt x="7214" y="296"/>
                </a:cubicBezTo>
                <a:cubicBezTo>
                  <a:pt x="7200" y="310"/>
                  <a:pt x="7206" y="354"/>
                  <a:pt x="7225" y="394"/>
                </a:cubicBezTo>
                <a:cubicBezTo>
                  <a:pt x="7247" y="439"/>
                  <a:pt x="7254" y="569"/>
                  <a:pt x="7245" y="727"/>
                </a:cubicBezTo>
                <a:lnTo>
                  <a:pt x="7231" y="985"/>
                </a:lnTo>
                <a:lnTo>
                  <a:pt x="7432" y="985"/>
                </a:lnTo>
                <a:lnTo>
                  <a:pt x="7632" y="985"/>
                </a:lnTo>
                <a:lnTo>
                  <a:pt x="7618" y="687"/>
                </a:lnTo>
                <a:cubicBezTo>
                  <a:pt x="7611" y="523"/>
                  <a:pt x="7593" y="362"/>
                  <a:pt x="7578" y="330"/>
                </a:cubicBezTo>
                <a:cubicBezTo>
                  <a:pt x="7558" y="287"/>
                  <a:pt x="7390" y="261"/>
                  <a:pt x="7287" y="272"/>
                </a:cubicBezTo>
                <a:close/>
                <a:moveTo>
                  <a:pt x="9903" y="276"/>
                </a:moveTo>
                <a:lnTo>
                  <a:pt x="9735" y="286"/>
                </a:lnTo>
                <a:lnTo>
                  <a:pt x="9730" y="635"/>
                </a:lnTo>
                <a:lnTo>
                  <a:pt x="9725" y="985"/>
                </a:lnTo>
                <a:lnTo>
                  <a:pt x="9838" y="985"/>
                </a:lnTo>
                <a:cubicBezTo>
                  <a:pt x="9952" y="985"/>
                  <a:pt x="9975" y="946"/>
                  <a:pt x="9918" y="846"/>
                </a:cubicBezTo>
                <a:cubicBezTo>
                  <a:pt x="9900" y="815"/>
                  <a:pt x="9889" y="723"/>
                  <a:pt x="9895" y="642"/>
                </a:cubicBezTo>
                <a:cubicBezTo>
                  <a:pt x="9903" y="513"/>
                  <a:pt x="9916" y="496"/>
                  <a:pt x="9987" y="510"/>
                </a:cubicBezTo>
                <a:cubicBezTo>
                  <a:pt x="10058" y="524"/>
                  <a:pt x="10069" y="507"/>
                  <a:pt x="10069" y="397"/>
                </a:cubicBezTo>
                <a:cubicBezTo>
                  <a:pt x="10069" y="274"/>
                  <a:pt x="10062" y="268"/>
                  <a:pt x="9903" y="276"/>
                </a:cubicBezTo>
                <a:close/>
                <a:moveTo>
                  <a:pt x="6944" y="281"/>
                </a:moveTo>
                <a:cubicBezTo>
                  <a:pt x="6780" y="337"/>
                  <a:pt x="6719" y="623"/>
                  <a:pt x="6819" y="871"/>
                </a:cubicBezTo>
                <a:cubicBezTo>
                  <a:pt x="6851" y="950"/>
                  <a:pt x="6897" y="985"/>
                  <a:pt x="6964" y="985"/>
                </a:cubicBezTo>
                <a:cubicBezTo>
                  <a:pt x="7091" y="985"/>
                  <a:pt x="7158" y="895"/>
                  <a:pt x="7181" y="690"/>
                </a:cubicBezTo>
                <a:cubicBezTo>
                  <a:pt x="7196" y="556"/>
                  <a:pt x="7185" y="500"/>
                  <a:pt x="7119" y="386"/>
                </a:cubicBezTo>
                <a:cubicBezTo>
                  <a:pt x="7054" y="273"/>
                  <a:pt x="7022" y="254"/>
                  <a:pt x="6944" y="281"/>
                </a:cubicBezTo>
                <a:close/>
                <a:moveTo>
                  <a:pt x="5682" y="292"/>
                </a:moveTo>
                <a:cubicBezTo>
                  <a:pt x="5606" y="296"/>
                  <a:pt x="5549" y="332"/>
                  <a:pt x="5524" y="392"/>
                </a:cubicBezTo>
                <a:cubicBezTo>
                  <a:pt x="5470" y="521"/>
                  <a:pt x="5474" y="805"/>
                  <a:pt x="5532" y="904"/>
                </a:cubicBezTo>
                <a:cubicBezTo>
                  <a:pt x="5609" y="1038"/>
                  <a:pt x="5814" y="998"/>
                  <a:pt x="5814" y="849"/>
                </a:cubicBezTo>
                <a:cubicBezTo>
                  <a:pt x="5814" y="799"/>
                  <a:pt x="5787" y="780"/>
                  <a:pt x="5732" y="790"/>
                </a:cubicBezTo>
                <a:cubicBezTo>
                  <a:pt x="5661" y="803"/>
                  <a:pt x="5648" y="784"/>
                  <a:pt x="5639" y="655"/>
                </a:cubicBezTo>
                <a:cubicBezTo>
                  <a:pt x="5634" y="573"/>
                  <a:pt x="5644" y="481"/>
                  <a:pt x="5662" y="451"/>
                </a:cubicBezTo>
                <a:cubicBezTo>
                  <a:pt x="5685" y="411"/>
                  <a:pt x="5694" y="412"/>
                  <a:pt x="5694" y="457"/>
                </a:cubicBezTo>
                <a:cubicBezTo>
                  <a:pt x="5694" y="491"/>
                  <a:pt x="5723" y="519"/>
                  <a:pt x="5757" y="519"/>
                </a:cubicBezTo>
                <a:cubicBezTo>
                  <a:pt x="5804" y="519"/>
                  <a:pt x="5816" y="490"/>
                  <a:pt x="5809" y="402"/>
                </a:cubicBezTo>
                <a:cubicBezTo>
                  <a:pt x="5800" y="302"/>
                  <a:pt x="5782" y="286"/>
                  <a:pt x="5682" y="292"/>
                </a:cubicBezTo>
                <a:close/>
                <a:moveTo>
                  <a:pt x="495" y="727"/>
                </a:moveTo>
                <a:cubicBezTo>
                  <a:pt x="435" y="727"/>
                  <a:pt x="420" y="752"/>
                  <a:pt x="420" y="855"/>
                </a:cubicBezTo>
                <a:cubicBezTo>
                  <a:pt x="420" y="959"/>
                  <a:pt x="435" y="985"/>
                  <a:pt x="495" y="985"/>
                </a:cubicBezTo>
                <a:cubicBezTo>
                  <a:pt x="555" y="985"/>
                  <a:pt x="570" y="959"/>
                  <a:pt x="570" y="855"/>
                </a:cubicBezTo>
                <a:cubicBezTo>
                  <a:pt x="570" y="752"/>
                  <a:pt x="555" y="727"/>
                  <a:pt x="495" y="727"/>
                </a:cubicBezTo>
                <a:close/>
                <a:moveTo>
                  <a:pt x="13063" y="1919"/>
                </a:moveTo>
                <a:cubicBezTo>
                  <a:pt x="13019" y="1919"/>
                  <a:pt x="13033" y="2100"/>
                  <a:pt x="13098" y="2366"/>
                </a:cubicBezTo>
                <a:cubicBezTo>
                  <a:pt x="13132" y="2506"/>
                  <a:pt x="13172" y="2674"/>
                  <a:pt x="13188" y="2741"/>
                </a:cubicBezTo>
                <a:cubicBezTo>
                  <a:pt x="13237" y="2947"/>
                  <a:pt x="13306" y="2848"/>
                  <a:pt x="13398" y="2438"/>
                </a:cubicBezTo>
                <a:cubicBezTo>
                  <a:pt x="13490" y="2030"/>
                  <a:pt x="13503" y="1919"/>
                  <a:pt x="13460" y="1919"/>
                </a:cubicBezTo>
                <a:cubicBezTo>
                  <a:pt x="13417" y="1919"/>
                  <a:pt x="13378" y="2031"/>
                  <a:pt x="13314" y="2331"/>
                </a:cubicBezTo>
                <a:lnTo>
                  <a:pt x="13254" y="2612"/>
                </a:lnTo>
                <a:lnTo>
                  <a:pt x="13201" y="2331"/>
                </a:lnTo>
                <a:cubicBezTo>
                  <a:pt x="13146" y="2036"/>
                  <a:pt x="13107" y="1919"/>
                  <a:pt x="13063" y="1919"/>
                </a:cubicBezTo>
                <a:close/>
                <a:moveTo>
                  <a:pt x="9143" y="1926"/>
                </a:moveTo>
                <a:cubicBezTo>
                  <a:pt x="9131" y="1924"/>
                  <a:pt x="9120" y="1934"/>
                  <a:pt x="9109" y="1954"/>
                </a:cubicBezTo>
                <a:cubicBezTo>
                  <a:pt x="9094" y="1980"/>
                  <a:pt x="9123" y="2181"/>
                  <a:pt x="9177" y="2427"/>
                </a:cubicBezTo>
                <a:cubicBezTo>
                  <a:pt x="9244" y="2732"/>
                  <a:pt x="9286" y="2852"/>
                  <a:pt x="9318" y="2841"/>
                </a:cubicBezTo>
                <a:cubicBezTo>
                  <a:pt x="9378" y="2822"/>
                  <a:pt x="9572" y="2023"/>
                  <a:pt x="9533" y="1957"/>
                </a:cubicBezTo>
                <a:cubicBezTo>
                  <a:pt x="9487" y="1878"/>
                  <a:pt x="9455" y="1948"/>
                  <a:pt x="9395" y="2253"/>
                </a:cubicBezTo>
                <a:cubicBezTo>
                  <a:pt x="9364" y="2412"/>
                  <a:pt x="9330" y="2542"/>
                  <a:pt x="9320" y="2542"/>
                </a:cubicBezTo>
                <a:cubicBezTo>
                  <a:pt x="9310" y="2542"/>
                  <a:pt x="9279" y="2414"/>
                  <a:pt x="9250" y="2258"/>
                </a:cubicBezTo>
                <a:cubicBezTo>
                  <a:pt x="9210" y="2038"/>
                  <a:pt x="9176" y="1932"/>
                  <a:pt x="9143" y="1926"/>
                </a:cubicBezTo>
                <a:close/>
                <a:moveTo>
                  <a:pt x="9635" y="1945"/>
                </a:moveTo>
                <a:lnTo>
                  <a:pt x="9627" y="2400"/>
                </a:lnTo>
                <a:lnTo>
                  <a:pt x="9618" y="2854"/>
                </a:lnTo>
                <a:lnTo>
                  <a:pt x="9769" y="2854"/>
                </a:lnTo>
                <a:cubicBezTo>
                  <a:pt x="9971" y="2854"/>
                  <a:pt x="10040" y="2737"/>
                  <a:pt x="10040" y="2394"/>
                </a:cubicBezTo>
                <a:cubicBezTo>
                  <a:pt x="10040" y="2067"/>
                  <a:pt x="9971" y="1954"/>
                  <a:pt x="9776" y="1949"/>
                </a:cubicBezTo>
                <a:lnTo>
                  <a:pt x="9635" y="1945"/>
                </a:lnTo>
                <a:close/>
                <a:moveTo>
                  <a:pt x="10144" y="1945"/>
                </a:moveTo>
                <a:lnTo>
                  <a:pt x="10136" y="2330"/>
                </a:lnTo>
                <a:cubicBezTo>
                  <a:pt x="10131" y="2541"/>
                  <a:pt x="10133" y="2745"/>
                  <a:pt x="10142" y="2783"/>
                </a:cubicBezTo>
                <a:cubicBezTo>
                  <a:pt x="10152" y="2828"/>
                  <a:pt x="10207" y="2854"/>
                  <a:pt x="10294" y="2854"/>
                </a:cubicBezTo>
                <a:cubicBezTo>
                  <a:pt x="10476" y="2854"/>
                  <a:pt x="10579" y="2688"/>
                  <a:pt x="10579" y="2394"/>
                </a:cubicBezTo>
                <a:cubicBezTo>
                  <a:pt x="10579" y="2076"/>
                  <a:pt x="10502" y="1951"/>
                  <a:pt x="10306" y="1948"/>
                </a:cubicBezTo>
                <a:lnTo>
                  <a:pt x="10144" y="1945"/>
                </a:lnTo>
                <a:close/>
                <a:moveTo>
                  <a:pt x="13561" y="1945"/>
                </a:moveTo>
                <a:lnTo>
                  <a:pt x="13552" y="2330"/>
                </a:lnTo>
                <a:cubicBezTo>
                  <a:pt x="13547" y="2541"/>
                  <a:pt x="13550" y="2745"/>
                  <a:pt x="13559" y="2783"/>
                </a:cubicBezTo>
                <a:cubicBezTo>
                  <a:pt x="13568" y="2828"/>
                  <a:pt x="13624" y="2854"/>
                  <a:pt x="13711" y="2854"/>
                </a:cubicBezTo>
                <a:cubicBezTo>
                  <a:pt x="13893" y="2854"/>
                  <a:pt x="13995" y="2688"/>
                  <a:pt x="13995" y="2394"/>
                </a:cubicBezTo>
                <a:cubicBezTo>
                  <a:pt x="13995" y="2076"/>
                  <a:pt x="13918" y="1951"/>
                  <a:pt x="13722" y="1948"/>
                </a:cubicBezTo>
                <a:lnTo>
                  <a:pt x="13561" y="1945"/>
                </a:lnTo>
                <a:close/>
                <a:moveTo>
                  <a:pt x="14100" y="1945"/>
                </a:moveTo>
                <a:lnTo>
                  <a:pt x="14091" y="2400"/>
                </a:lnTo>
                <a:lnTo>
                  <a:pt x="14083" y="2854"/>
                </a:lnTo>
                <a:lnTo>
                  <a:pt x="14221" y="2854"/>
                </a:lnTo>
                <a:cubicBezTo>
                  <a:pt x="14400" y="2854"/>
                  <a:pt x="14466" y="2788"/>
                  <a:pt x="14500" y="2574"/>
                </a:cubicBezTo>
                <a:cubicBezTo>
                  <a:pt x="14562" y="2185"/>
                  <a:pt x="14466" y="1954"/>
                  <a:pt x="14241" y="1949"/>
                </a:cubicBezTo>
                <a:lnTo>
                  <a:pt x="14100" y="1945"/>
                </a:lnTo>
                <a:close/>
                <a:moveTo>
                  <a:pt x="13785" y="2906"/>
                </a:moveTo>
                <a:cubicBezTo>
                  <a:pt x="13416" y="2906"/>
                  <a:pt x="13396" y="2911"/>
                  <a:pt x="13396" y="3010"/>
                </a:cubicBezTo>
                <a:cubicBezTo>
                  <a:pt x="13396" y="3100"/>
                  <a:pt x="13416" y="3112"/>
                  <a:pt x="13556" y="3112"/>
                </a:cubicBezTo>
                <a:lnTo>
                  <a:pt x="13716" y="3112"/>
                </a:lnTo>
                <a:lnTo>
                  <a:pt x="13736" y="3899"/>
                </a:lnTo>
                <a:cubicBezTo>
                  <a:pt x="13747" y="4331"/>
                  <a:pt x="13755" y="5391"/>
                  <a:pt x="13755" y="6255"/>
                </a:cubicBezTo>
                <a:cubicBezTo>
                  <a:pt x="13755" y="7118"/>
                  <a:pt x="13764" y="7861"/>
                  <a:pt x="13774" y="7906"/>
                </a:cubicBezTo>
                <a:cubicBezTo>
                  <a:pt x="13790" y="7979"/>
                  <a:pt x="13938" y="7989"/>
                  <a:pt x="15137" y="7989"/>
                </a:cubicBezTo>
                <a:lnTo>
                  <a:pt x="16482" y="7989"/>
                </a:lnTo>
                <a:lnTo>
                  <a:pt x="16482" y="11620"/>
                </a:lnTo>
                <a:lnTo>
                  <a:pt x="16482" y="15250"/>
                </a:lnTo>
                <a:lnTo>
                  <a:pt x="15137" y="15250"/>
                </a:lnTo>
                <a:cubicBezTo>
                  <a:pt x="13938" y="15250"/>
                  <a:pt x="13790" y="15259"/>
                  <a:pt x="13774" y="15333"/>
                </a:cubicBezTo>
                <a:cubicBezTo>
                  <a:pt x="13764" y="15378"/>
                  <a:pt x="13755" y="16121"/>
                  <a:pt x="13755" y="16984"/>
                </a:cubicBezTo>
                <a:cubicBezTo>
                  <a:pt x="13755" y="17847"/>
                  <a:pt x="13747" y="18907"/>
                  <a:pt x="13736" y="19340"/>
                </a:cubicBezTo>
                <a:lnTo>
                  <a:pt x="13716" y="20127"/>
                </a:lnTo>
                <a:lnTo>
                  <a:pt x="13556" y="20127"/>
                </a:lnTo>
                <a:cubicBezTo>
                  <a:pt x="13416" y="20127"/>
                  <a:pt x="13396" y="20140"/>
                  <a:pt x="13396" y="20231"/>
                </a:cubicBezTo>
                <a:cubicBezTo>
                  <a:pt x="13396" y="20329"/>
                  <a:pt x="13416" y="20335"/>
                  <a:pt x="13785" y="20335"/>
                </a:cubicBezTo>
                <a:cubicBezTo>
                  <a:pt x="14155" y="20335"/>
                  <a:pt x="14175" y="20329"/>
                  <a:pt x="14175" y="20231"/>
                </a:cubicBezTo>
                <a:cubicBezTo>
                  <a:pt x="14175" y="20140"/>
                  <a:pt x="14155" y="20127"/>
                  <a:pt x="14018" y="20127"/>
                </a:cubicBezTo>
                <a:lnTo>
                  <a:pt x="13860" y="20127"/>
                </a:lnTo>
                <a:lnTo>
                  <a:pt x="13868" y="18220"/>
                </a:lnTo>
                <a:cubicBezTo>
                  <a:pt x="13872" y="17172"/>
                  <a:pt x="13883" y="16121"/>
                  <a:pt x="13893" y="15886"/>
                </a:cubicBezTo>
                <a:lnTo>
                  <a:pt x="13911" y="15458"/>
                </a:lnTo>
                <a:lnTo>
                  <a:pt x="15196" y="15458"/>
                </a:lnTo>
                <a:lnTo>
                  <a:pt x="16482" y="15458"/>
                </a:lnTo>
                <a:lnTo>
                  <a:pt x="16482" y="16286"/>
                </a:lnTo>
                <a:cubicBezTo>
                  <a:pt x="16482" y="17050"/>
                  <a:pt x="16487" y="17118"/>
                  <a:pt x="16541" y="17167"/>
                </a:cubicBezTo>
                <a:cubicBezTo>
                  <a:pt x="16629" y="17249"/>
                  <a:pt x="21508" y="17239"/>
                  <a:pt x="21537" y="17157"/>
                </a:cubicBezTo>
                <a:cubicBezTo>
                  <a:pt x="21549" y="17123"/>
                  <a:pt x="21560" y="14609"/>
                  <a:pt x="21561" y="11570"/>
                </a:cubicBezTo>
                <a:cubicBezTo>
                  <a:pt x="21562" y="8530"/>
                  <a:pt x="21571" y="6020"/>
                  <a:pt x="21582" y="5992"/>
                </a:cubicBezTo>
                <a:cubicBezTo>
                  <a:pt x="21595" y="5957"/>
                  <a:pt x="20743" y="5945"/>
                  <a:pt x="19042" y="5954"/>
                </a:cubicBezTo>
                <a:lnTo>
                  <a:pt x="16482" y="5967"/>
                </a:lnTo>
                <a:lnTo>
                  <a:pt x="16482" y="6873"/>
                </a:lnTo>
                <a:lnTo>
                  <a:pt x="16482" y="7781"/>
                </a:lnTo>
                <a:lnTo>
                  <a:pt x="15196" y="7781"/>
                </a:lnTo>
                <a:lnTo>
                  <a:pt x="13911" y="7781"/>
                </a:lnTo>
                <a:lnTo>
                  <a:pt x="13893" y="7353"/>
                </a:lnTo>
                <a:cubicBezTo>
                  <a:pt x="13883" y="7118"/>
                  <a:pt x="13872" y="6067"/>
                  <a:pt x="13868" y="5019"/>
                </a:cubicBezTo>
                <a:lnTo>
                  <a:pt x="13860" y="3112"/>
                </a:lnTo>
                <a:lnTo>
                  <a:pt x="14018" y="3112"/>
                </a:lnTo>
                <a:cubicBezTo>
                  <a:pt x="14155" y="3112"/>
                  <a:pt x="14175" y="3100"/>
                  <a:pt x="14175" y="3010"/>
                </a:cubicBezTo>
                <a:cubicBezTo>
                  <a:pt x="14175" y="2911"/>
                  <a:pt x="14155" y="2906"/>
                  <a:pt x="13785" y="2906"/>
                </a:cubicBezTo>
                <a:close/>
                <a:moveTo>
                  <a:pt x="9853" y="2916"/>
                </a:moveTo>
                <a:cubicBezTo>
                  <a:pt x="9523" y="2928"/>
                  <a:pt x="9456" y="2945"/>
                  <a:pt x="9456" y="3010"/>
                </a:cubicBezTo>
                <a:cubicBezTo>
                  <a:pt x="9456" y="3068"/>
                  <a:pt x="9498" y="3091"/>
                  <a:pt x="9628" y="3103"/>
                </a:cubicBezTo>
                <a:lnTo>
                  <a:pt x="9800" y="3118"/>
                </a:lnTo>
                <a:lnTo>
                  <a:pt x="9800" y="4568"/>
                </a:lnTo>
                <a:lnTo>
                  <a:pt x="9800" y="6018"/>
                </a:lnTo>
                <a:lnTo>
                  <a:pt x="9725" y="6018"/>
                </a:lnTo>
                <a:lnTo>
                  <a:pt x="9649" y="6018"/>
                </a:lnTo>
                <a:lnTo>
                  <a:pt x="9657" y="6963"/>
                </a:lnTo>
                <a:lnTo>
                  <a:pt x="9665" y="7911"/>
                </a:lnTo>
                <a:lnTo>
                  <a:pt x="9748" y="7927"/>
                </a:lnTo>
                <a:lnTo>
                  <a:pt x="9830" y="7944"/>
                </a:lnTo>
                <a:lnTo>
                  <a:pt x="9830" y="9736"/>
                </a:lnTo>
                <a:lnTo>
                  <a:pt x="9830" y="11528"/>
                </a:lnTo>
                <a:lnTo>
                  <a:pt x="8973" y="11507"/>
                </a:lnTo>
                <a:cubicBezTo>
                  <a:pt x="8373" y="11491"/>
                  <a:pt x="8111" y="11466"/>
                  <a:pt x="8096" y="11425"/>
                </a:cubicBezTo>
                <a:cubicBezTo>
                  <a:pt x="8080" y="11380"/>
                  <a:pt x="8033" y="11382"/>
                  <a:pt x="7910" y="11434"/>
                </a:cubicBezTo>
                <a:cubicBezTo>
                  <a:pt x="7820" y="11472"/>
                  <a:pt x="7642" y="11545"/>
                  <a:pt x="7514" y="11594"/>
                </a:cubicBezTo>
                <a:cubicBezTo>
                  <a:pt x="7387" y="11644"/>
                  <a:pt x="7282" y="11703"/>
                  <a:pt x="7282" y="11726"/>
                </a:cubicBezTo>
                <a:cubicBezTo>
                  <a:pt x="7282" y="11748"/>
                  <a:pt x="7447" y="11836"/>
                  <a:pt x="7649" y="11921"/>
                </a:cubicBezTo>
                <a:cubicBezTo>
                  <a:pt x="8086" y="12105"/>
                  <a:pt x="8083" y="12104"/>
                  <a:pt x="8099" y="12022"/>
                </a:cubicBezTo>
                <a:cubicBezTo>
                  <a:pt x="8118" y="11926"/>
                  <a:pt x="15395" y="11927"/>
                  <a:pt x="15429" y="12023"/>
                </a:cubicBezTo>
                <a:cubicBezTo>
                  <a:pt x="15448" y="12075"/>
                  <a:pt x="15538" y="12054"/>
                  <a:pt x="15848" y="11927"/>
                </a:cubicBezTo>
                <a:cubicBezTo>
                  <a:pt x="16065" y="11838"/>
                  <a:pt x="16243" y="11747"/>
                  <a:pt x="16243" y="11724"/>
                </a:cubicBezTo>
                <a:cubicBezTo>
                  <a:pt x="16243" y="11701"/>
                  <a:pt x="16138" y="11644"/>
                  <a:pt x="16011" y="11594"/>
                </a:cubicBezTo>
                <a:cubicBezTo>
                  <a:pt x="15883" y="11545"/>
                  <a:pt x="15705" y="11472"/>
                  <a:pt x="15614" y="11434"/>
                </a:cubicBezTo>
                <a:cubicBezTo>
                  <a:pt x="15487" y="11380"/>
                  <a:pt x="15446" y="11379"/>
                  <a:pt x="15428" y="11428"/>
                </a:cubicBezTo>
                <a:cubicBezTo>
                  <a:pt x="15411" y="11476"/>
                  <a:pt x="14773" y="11493"/>
                  <a:pt x="12678" y="11506"/>
                </a:cubicBezTo>
                <a:lnTo>
                  <a:pt x="9950" y="11521"/>
                </a:lnTo>
                <a:lnTo>
                  <a:pt x="9950" y="9729"/>
                </a:lnTo>
                <a:cubicBezTo>
                  <a:pt x="9950" y="7971"/>
                  <a:pt x="9951" y="7937"/>
                  <a:pt x="10010" y="7937"/>
                </a:cubicBezTo>
                <a:cubicBezTo>
                  <a:pt x="10067" y="7937"/>
                  <a:pt x="10069" y="7902"/>
                  <a:pt x="10069" y="6980"/>
                </a:cubicBezTo>
                <a:cubicBezTo>
                  <a:pt x="10069" y="6028"/>
                  <a:pt x="10070" y="6025"/>
                  <a:pt x="10002" y="6009"/>
                </a:cubicBezTo>
                <a:lnTo>
                  <a:pt x="9935" y="5992"/>
                </a:lnTo>
                <a:lnTo>
                  <a:pt x="9927" y="4553"/>
                </a:lnTo>
                <a:lnTo>
                  <a:pt x="9919" y="3112"/>
                </a:lnTo>
                <a:lnTo>
                  <a:pt x="10084" y="3112"/>
                </a:lnTo>
                <a:cubicBezTo>
                  <a:pt x="10231" y="3112"/>
                  <a:pt x="10249" y="3101"/>
                  <a:pt x="10249" y="3008"/>
                </a:cubicBezTo>
                <a:cubicBezTo>
                  <a:pt x="10249" y="2907"/>
                  <a:pt x="10234" y="2902"/>
                  <a:pt x="9853" y="2916"/>
                </a:cubicBezTo>
                <a:close/>
                <a:moveTo>
                  <a:pt x="2068" y="3268"/>
                </a:moveTo>
                <a:lnTo>
                  <a:pt x="2068" y="11715"/>
                </a:lnTo>
                <a:cubicBezTo>
                  <a:pt x="2068" y="16360"/>
                  <a:pt x="2077" y="20176"/>
                  <a:pt x="2088" y="20195"/>
                </a:cubicBezTo>
                <a:cubicBezTo>
                  <a:pt x="2099" y="20215"/>
                  <a:pt x="3225" y="20231"/>
                  <a:pt x="4591" y="20231"/>
                </a:cubicBezTo>
                <a:lnTo>
                  <a:pt x="7073" y="20231"/>
                </a:lnTo>
                <a:lnTo>
                  <a:pt x="7076" y="12008"/>
                </a:lnTo>
                <a:cubicBezTo>
                  <a:pt x="7078" y="7486"/>
                  <a:pt x="7080" y="3740"/>
                  <a:pt x="7080" y="3683"/>
                </a:cubicBezTo>
                <a:cubicBezTo>
                  <a:pt x="7080" y="3626"/>
                  <a:pt x="7078" y="3509"/>
                  <a:pt x="7076" y="3424"/>
                </a:cubicBezTo>
                <a:lnTo>
                  <a:pt x="7073" y="3268"/>
                </a:lnTo>
                <a:lnTo>
                  <a:pt x="4570" y="3268"/>
                </a:lnTo>
                <a:lnTo>
                  <a:pt x="2068" y="3268"/>
                </a:lnTo>
                <a:close/>
                <a:moveTo>
                  <a:pt x="11279" y="6531"/>
                </a:moveTo>
                <a:cubicBezTo>
                  <a:pt x="11242" y="6521"/>
                  <a:pt x="11158" y="6600"/>
                  <a:pt x="11082" y="6728"/>
                </a:cubicBezTo>
                <a:lnTo>
                  <a:pt x="10968" y="6921"/>
                </a:lnTo>
                <a:lnTo>
                  <a:pt x="10968" y="6728"/>
                </a:lnTo>
                <a:cubicBezTo>
                  <a:pt x="10968" y="6592"/>
                  <a:pt x="10955" y="6536"/>
                  <a:pt x="10923" y="6536"/>
                </a:cubicBezTo>
                <a:cubicBezTo>
                  <a:pt x="10887" y="6536"/>
                  <a:pt x="10878" y="6620"/>
                  <a:pt x="10878" y="6977"/>
                </a:cubicBezTo>
                <a:cubicBezTo>
                  <a:pt x="10878" y="7326"/>
                  <a:pt x="10887" y="7417"/>
                  <a:pt x="10921" y="7417"/>
                </a:cubicBezTo>
                <a:cubicBezTo>
                  <a:pt x="10948" y="7417"/>
                  <a:pt x="10969" y="7355"/>
                  <a:pt x="10974" y="7254"/>
                </a:cubicBezTo>
                <a:cubicBezTo>
                  <a:pt x="10987" y="7028"/>
                  <a:pt x="11031" y="7022"/>
                  <a:pt x="11111" y="7237"/>
                </a:cubicBezTo>
                <a:cubicBezTo>
                  <a:pt x="11151" y="7344"/>
                  <a:pt x="11204" y="7417"/>
                  <a:pt x="11239" y="7417"/>
                </a:cubicBezTo>
                <a:cubicBezTo>
                  <a:pt x="11318" y="7417"/>
                  <a:pt x="11315" y="7391"/>
                  <a:pt x="11205" y="7150"/>
                </a:cubicBezTo>
                <a:lnTo>
                  <a:pt x="11110" y="6945"/>
                </a:lnTo>
                <a:lnTo>
                  <a:pt x="11205" y="6777"/>
                </a:lnTo>
                <a:cubicBezTo>
                  <a:pt x="11256" y="6685"/>
                  <a:pt x="11298" y="6592"/>
                  <a:pt x="11298" y="6572"/>
                </a:cubicBezTo>
                <a:cubicBezTo>
                  <a:pt x="11298" y="6548"/>
                  <a:pt x="11291" y="6534"/>
                  <a:pt x="11279" y="6531"/>
                </a:cubicBezTo>
                <a:close/>
                <a:moveTo>
                  <a:pt x="10557" y="6542"/>
                </a:moveTo>
                <a:cubicBezTo>
                  <a:pt x="10498" y="6544"/>
                  <a:pt x="10492" y="6576"/>
                  <a:pt x="10478" y="6696"/>
                </a:cubicBezTo>
                <a:cubicBezTo>
                  <a:pt x="10440" y="7027"/>
                  <a:pt x="10449" y="7062"/>
                  <a:pt x="10560" y="7026"/>
                </a:cubicBezTo>
                <a:cubicBezTo>
                  <a:pt x="10639" y="7000"/>
                  <a:pt x="10665" y="7013"/>
                  <a:pt x="10681" y="7086"/>
                </a:cubicBezTo>
                <a:cubicBezTo>
                  <a:pt x="10693" y="7141"/>
                  <a:pt x="10682" y="7209"/>
                  <a:pt x="10653" y="7258"/>
                </a:cubicBezTo>
                <a:cubicBezTo>
                  <a:pt x="10610" y="7333"/>
                  <a:pt x="10601" y="7332"/>
                  <a:pt x="10566" y="7249"/>
                </a:cubicBezTo>
                <a:cubicBezTo>
                  <a:pt x="10545" y="7199"/>
                  <a:pt x="10513" y="7159"/>
                  <a:pt x="10495" y="7159"/>
                </a:cubicBezTo>
                <a:cubicBezTo>
                  <a:pt x="10432" y="7159"/>
                  <a:pt x="10428" y="7260"/>
                  <a:pt x="10488" y="7364"/>
                </a:cubicBezTo>
                <a:cubicBezTo>
                  <a:pt x="10608" y="7571"/>
                  <a:pt x="10789" y="7432"/>
                  <a:pt x="10789" y="7131"/>
                </a:cubicBezTo>
                <a:cubicBezTo>
                  <a:pt x="10789" y="6941"/>
                  <a:pt x="10728" y="6847"/>
                  <a:pt x="10605" y="6847"/>
                </a:cubicBezTo>
                <a:cubicBezTo>
                  <a:pt x="10508" y="6847"/>
                  <a:pt x="10573" y="6755"/>
                  <a:pt x="10684" y="6734"/>
                </a:cubicBezTo>
                <a:cubicBezTo>
                  <a:pt x="10835" y="6706"/>
                  <a:pt x="10799" y="6565"/>
                  <a:pt x="10636" y="6546"/>
                </a:cubicBezTo>
                <a:cubicBezTo>
                  <a:pt x="10602" y="6543"/>
                  <a:pt x="10577" y="6541"/>
                  <a:pt x="10557" y="6542"/>
                </a:cubicBezTo>
                <a:close/>
                <a:moveTo>
                  <a:pt x="14867" y="6743"/>
                </a:moveTo>
                <a:cubicBezTo>
                  <a:pt x="14824" y="6743"/>
                  <a:pt x="14685" y="6979"/>
                  <a:pt x="14685" y="7054"/>
                </a:cubicBezTo>
                <a:cubicBezTo>
                  <a:pt x="14685" y="7090"/>
                  <a:pt x="14705" y="7104"/>
                  <a:pt x="14730" y="7087"/>
                </a:cubicBezTo>
                <a:cubicBezTo>
                  <a:pt x="14766" y="7063"/>
                  <a:pt x="14775" y="7110"/>
                  <a:pt x="14775" y="7333"/>
                </a:cubicBezTo>
                <a:cubicBezTo>
                  <a:pt x="14775" y="7484"/>
                  <a:pt x="14784" y="7624"/>
                  <a:pt x="14795" y="7643"/>
                </a:cubicBezTo>
                <a:cubicBezTo>
                  <a:pt x="14806" y="7663"/>
                  <a:pt x="14830" y="7672"/>
                  <a:pt x="14847" y="7662"/>
                </a:cubicBezTo>
                <a:cubicBezTo>
                  <a:pt x="14888" y="7638"/>
                  <a:pt x="14908" y="6743"/>
                  <a:pt x="14867" y="6743"/>
                </a:cubicBezTo>
                <a:close/>
                <a:moveTo>
                  <a:pt x="15074" y="6743"/>
                </a:moveTo>
                <a:lnTo>
                  <a:pt x="15074" y="7216"/>
                </a:lnTo>
                <a:cubicBezTo>
                  <a:pt x="15074" y="7569"/>
                  <a:pt x="15084" y="7681"/>
                  <a:pt x="15112" y="7665"/>
                </a:cubicBezTo>
                <a:cubicBezTo>
                  <a:pt x="15132" y="7653"/>
                  <a:pt x="15153" y="7569"/>
                  <a:pt x="15159" y="7478"/>
                </a:cubicBezTo>
                <a:cubicBezTo>
                  <a:pt x="15167" y="7334"/>
                  <a:pt x="15179" y="7315"/>
                  <a:pt x="15258" y="7315"/>
                </a:cubicBezTo>
                <a:cubicBezTo>
                  <a:pt x="15396" y="7315"/>
                  <a:pt x="15464" y="7228"/>
                  <a:pt x="15464" y="7057"/>
                </a:cubicBezTo>
                <a:cubicBezTo>
                  <a:pt x="15464" y="6834"/>
                  <a:pt x="15394" y="6743"/>
                  <a:pt x="15222" y="6743"/>
                </a:cubicBezTo>
                <a:lnTo>
                  <a:pt x="15074" y="6743"/>
                </a:lnTo>
                <a:close/>
                <a:moveTo>
                  <a:pt x="15599" y="6743"/>
                </a:moveTo>
                <a:cubicBezTo>
                  <a:pt x="15574" y="6743"/>
                  <a:pt x="15554" y="6790"/>
                  <a:pt x="15554" y="6847"/>
                </a:cubicBezTo>
                <a:cubicBezTo>
                  <a:pt x="15554" y="6905"/>
                  <a:pt x="15574" y="6951"/>
                  <a:pt x="15599" y="6951"/>
                </a:cubicBezTo>
                <a:cubicBezTo>
                  <a:pt x="15624" y="6951"/>
                  <a:pt x="15644" y="6905"/>
                  <a:pt x="15644" y="6847"/>
                </a:cubicBezTo>
                <a:cubicBezTo>
                  <a:pt x="15644" y="6790"/>
                  <a:pt x="15624" y="6743"/>
                  <a:pt x="15599" y="6743"/>
                </a:cubicBezTo>
                <a:close/>
                <a:moveTo>
                  <a:pt x="15816" y="6994"/>
                </a:moveTo>
                <a:cubicBezTo>
                  <a:pt x="15736" y="7002"/>
                  <a:pt x="15734" y="7012"/>
                  <a:pt x="15734" y="7306"/>
                </a:cubicBezTo>
                <a:cubicBezTo>
                  <a:pt x="15734" y="7472"/>
                  <a:pt x="15743" y="7624"/>
                  <a:pt x="15754" y="7643"/>
                </a:cubicBezTo>
                <a:cubicBezTo>
                  <a:pt x="15798" y="7720"/>
                  <a:pt x="15824" y="7668"/>
                  <a:pt x="15824" y="7500"/>
                </a:cubicBezTo>
                <a:cubicBezTo>
                  <a:pt x="15824" y="7273"/>
                  <a:pt x="15850" y="7159"/>
                  <a:pt x="15900" y="7159"/>
                </a:cubicBezTo>
                <a:cubicBezTo>
                  <a:pt x="15927" y="7159"/>
                  <a:pt x="15943" y="7242"/>
                  <a:pt x="15949" y="7405"/>
                </a:cubicBezTo>
                <a:cubicBezTo>
                  <a:pt x="15955" y="7582"/>
                  <a:pt x="15971" y="7651"/>
                  <a:pt x="16003" y="7651"/>
                </a:cubicBezTo>
                <a:cubicBezTo>
                  <a:pt x="16036" y="7651"/>
                  <a:pt x="16051" y="7583"/>
                  <a:pt x="16056" y="7393"/>
                </a:cubicBezTo>
                <a:cubicBezTo>
                  <a:pt x="16068" y="7020"/>
                  <a:pt x="16038" y="6972"/>
                  <a:pt x="15816" y="6994"/>
                </a:cubicBezTo>
                <a:close/>
                <a:moveTo>
                  <a:pt x="15599" y="7003"/>
                </a:moveTo>
                <a:cubicBezTo>
                  <a:pt x="15564" y="7003"/>
                  <a:pt x="15554" y="7071"/>
                  <a:pt x="15554" y="7306"/>
                </a:cubicBezTo>
                <a:cubicBezTo>
                  <a:pt x="15554" y="7472"/>
                  <a:pt x="15563" y="7624"/>
                  <a:pt x="15573" y="7642"/>
                </a:cubicBezTo>
                <a:cubicBezTo>
                  <a:pt x="15618" y="7720"/>
                  <a:pt x="15644" y="7600"/>
                  <a:pt x="15644" y="7312"/>
                </a:cubicBezTo>
                <a:cubicBezTo>
                  <a:pt x="15644" y="7072"/>
                  <a:pt x="15634" y="7003"/>
                  <a:pt x="15599" y="7003"/>
                </a:cubicBezTo>
                <a:close/>
                <a:moveTo>
                  <a:pt x="14805" y="10323"/>
                </a:moveTo>
                <a:cubicBezTo>
                  <a:pt x="14742" y="10323"/>
                  <a:pt x="14625" y="10493"/>
                  <a:pt x="14625" y="10583"/>
                </a:cubicBezTo>
                <a:cubicBezTo>
                  <a:pt x="14625" y="10666"/>
                  <a:pt x="14719" y="10641"/>
                  <a:pt x="14759" y="10548"/>
                </a:cubicBezTo>
                <a:cubicBezTo>
                  <a:pt x="14798" y="10454"/>
                  <a:pt x="14865" y="10492"/>
                  <a:pt x="14865" y="10609"/>
                </a:cubicBezTo>
                <a:cubicBezTo>
                  <a:pt x="14865" y="10649"/>
                  <a:pt x="14811" y="10774"/>
                  <a:pt x="14745" y="10887"/>
                </a:cubicBezTo>
                <a:cubicBezTo>
                  <a:pt x="14679" y="11000"/>
                  <a:pt x="14625" y="11131"/>
                  <a:pt x="14625" y="11177"/>
                </a:cubicBezTo>
                <a:cubicBezTo>
                  <a:pt x="14625" y="11247"/>
                  <a:pt x="14654" y="11259"/>
                  <a:pt x="14794" y="11246"/>
                </a:cubicBezTo>
                <a:cubicBezTo>
                  <a:pt x="14990" y="11228"/>
                  <a:pt x="15063" y="11101"/>
                  <a:pt x="14878" y="11101"/>
                </a:cubicBezTo>
                <a:lnTo>
                  <a:pt x="14768" y="11101"/>
                </a:lnTo>
                <a:lnTo>
                  <a:pt x="14876" y="10893"/>
                </a:lnTo>
                <a:cubicBezTo>
                  <a:pt x="14936" y="10779"/>
                  <a:pt x="14985" y="10650"/>
                  <a:pt x="14985" y="10607"/>
                </a:cubicBezTo>
                <a:cubicBezTo>
                  <a:pt x="14985" y="10496"/>
                  <a:pt x="14875" y="10323"/>
                  <a:pt x="14805" y="10323"/>
                </a:cubicBezTo>
                <a:close/>
                <a:moveTo>
                  <a:pt x="15074" y="10323"/>
                </a:moveTo>
                <a:lnTo>
                  <a:pt x="15074" y="10789"/>
                </a:lnTo>
                <a:cubicBezTo>
                  <a:pt x="15074" y="11169"/>
                  <a:pt x="15082" y="11256"/>
                  <a:pt x="15119" y="11256"/>
                </a:cubicBezTo>
                <a:cubicBezTo>
                  <a:pt x="15150" y="11256"/>
                  <a:pt x="15164" y="11201"/>
                  <a:pt x="15164" y="11075"/>
                </a:cubicBezTo>
                <a:cubicBezTo>
                  <a:pt x="15164" y="10899"/>
                  <a:pt x="15167" y="10893"/>
                  <a:pt x="15278" y="10893"/>
                </a:cubicBezTo>
                <a:cubicBezTo>
                  <a:pt x="15413" y="10893"/>
                  <a:pt x="15464" y="10821"/>
                  <a:pt x="15464" y="10627"/>
                </a:cubicBezTo>
                <a:cubicBezTo>
                  <a:pt x="15464" y="10439"/>
                  <a:pt x="15365" y="10323"/>
                  <a:pt x="15203" y="10323"/>
                </a:cubicBezTo>
                <a:lnTo>
                  <a:pt x="15074" y="10323"/>
                </a:lnTo>
                <a:close/>
                <a:moveTo>
                  <a:pt x="15607" y="10337"/>
                </a:moveTo>
                <a:cubicBezTo>
                  <a:pt x="15587" y="10342"/>
                  <a:pt x="15566" y="10379"/>
                  <a:pt x="15559" y="10444"/>
                </a:cubicBezTo>
                <a:cubicBezTo>
                  <a:pt x="15553" y="10495"/>
                  <a:pt x="15569" y="10531"/>
                  <a:pt x="15597" y="10531"/>
                </a:cubicBezTo>
                <a:cubicBezTo>
                  <a:pt x="15625" y="10531"/>
                  <a:pt x="15644" y="10486"/>
                  <a:pt x="15644" y="10422"/>
                </a:cubicBezTo>
                <a:cubicBezTo>
                  <a:pt x="15644" y="10359"/>
                  <a:pt x="15626" y="10332"/>
                  <a:pt x="15607" y="10337"/>
                </a:cubicBezTo>
                <a:close/>
                <a:moveTo>
                  <a:pt x="12063" y="10522"/>
                </a:moveTo>
                <a:cubicBezTo>
                  <a:pt x="12019" y="10519"/>
                  <a:pt x="11977" y="10650"/>
                  <a:pt x="11920" y="10913"/>
                </a:cubicBezTo>
                <a:cubicBezTo>
                  <a:pt x="11875" y="11122"/>
                  <a:pt x="11838" y="11320"/>
                  <a:pt x="11838" y="11353"/>
                </a:cubicBezTo>
                <a:cubicBezTo>
                  <a:pt x="11838" y="11463"/>
                  <a:pt x="11918" y="11414"/>
                  <a:pt x="11953" y="11282"/>
                </a:cubicBezTo>
                <a:cubicBezTo>
                  <a:pt x="11976" y="11194"/>
                  <a:pt x="12011" y="11153"/>
                  <a:pt x="12063" y="11153"/>
                </a:cubicBezTo>
                <a:cubicBezTo>
                  <a:pt x="12115" y="11153"/>
                  <a:pt x="12150" y="11194"/>
                  <a:pt x="12173" y="11282"/>
                </a:cubicBezTo>
                <a:cubicBezTo>
                  <a:pt x="12203" y="11396"/>
                  <a:pt x="12339" y="11481"/>
                  <a:pt x="12312" y="11370"/>
                </a:cubicBezTo>
                <a:cubicBezTo>
                  <a:pt x="12307" y="11346"/>
                  <a:pt x="12262" y="11148"/>
                  <a:pt x="12213" y="10930"/>
                </a:cubicBezTo>
                <a:cubicBezTo>
                  <a:pt x="12152" y="10660"/>
                  <a:pt x="12106" y="10524"/>
                  <a:pt x="12063" y="10522"/>
                </a:cubicBezTo>
                <a:close/>
                <a:moveTo>
                  <a:pt x="10519" y="10531"/>
                </a:moveTo>
                <a:lnTo>
                  <a:pt x="10519" y="10971"/>
                </a:lnTo>
                <a:lnTo>
                  <a:pt x="10519" y="11412"/>
                </a:lnTo>
                <a:lnTo>
                  <a:pt x="10660" y="11412"/>
                </a:lnTo>
                <a:cubicBezTo>
                  <a:pt x="10851" y="11412"/>
                  <a:pt x="10938" y="11270"/>
                  <a:pt x="10938" y="10962"/>
                </a:cubicBezTo>
                <a:cubicBezTo>
                  <a:pt x="10938" y="10648"/>
                  <a:pt x="10865" y="10531"/>
                  <a:pt x="10669" y="10531"/>
                </a:cubicBezTo>
                <a:lnTo>
                  <a:pt x="10519" y="10531"/>
                </a:lnTo>
                <a:close/>
                <a:moveTo>
                  <a:pt x="11658" y="10531"/>
                </a:moveTo>
                <a:cubicBezTo>
                  <a:pt x="11491" y="10531"/>
                  <a:pt x="11448" y="10547"/>
                  <a:pt x="11448" y="10609"/>
                </a:cubicBezTo>
                <a:cubicBezTo>
                  <a:pt x="11448" y="10657"/>
                  <a:pt x="11476" y="10687"/>
                  <a:pt x="11523" y="10687"/>
                </a:cubicBezTo>
                <a:cubicBezTo>
                  <a:pt x="11596" y="10687"/>
                  <a:pt x="11598" y="10696"/>
                  <a:pt x="11598" y="11049"/>
                </a:cubicBezTo>
                <a:cubicBezTo>
                  <a:pt x="11598" y="11323"/>
                  <a:pt x="11608" y="11412"/>
                  <a:pt x="11639" y="11412"/>
                </a:cubicBezTo>
                <a:cubicBezTo>
                  <a:pt x="11692" y="11412"/>
                  <a:pt x="11707" y="11302"/>
                  <a:pt x="11704" y="10959"/>
                </a:cubicBezTo>
                <a:cubicBezTo>
                  <a:pt x="11701" y="10694"/>
                  <a:pt x="11703" y="10687"/>
                  <a:pt x="11784" y="10687"/>
                </a:cubicBezTo>
                <a:cubicBezTo>
                  <a:pt x="11838" y="10687"/>
                  <a:pt x="11868" y="10659"/>
                  <a:pt x="11868" y="10609"/>
                </a:cubicBezTo>
                <a:cubicBezTo>
                  <a:pt x="11868" y="10547"/>
                  <a:pt x="11824" y="10531"/>
                  <a:pt x="11658" y="10531"/>
                </a:cubicBezTo>
                <a:close/>
                <a:moveTo>
                  <a:pt x="11224" y="10554"/>
                </a:moveTo>
                <a:cubicBezTo>
                  <a:pt x="11181" y="10542"/>
                  <a:pt x="11140" y="10657"/>
                  <a:pt x="11084" y="10893"/>
                </a:cubicBezTo>
                <a:cubicBezTo>
                  <a:pt x="11040" y="11078"/>
                  <a:pt x="11002" y="11271"/>
                  <a:pt x="11001" y="11321"/>
                </a:cubicBezTo>
                <a:cubicBezTo>
                  <a:pt x="10997" y="11460"/>
                  <a:pt x="11085" y="11429"/>
                  <a:pt x="11106" y="11282"/>
                </a:cubicBezTo>
                <a:cubicBezTo>
                  <a:pt x="11121" y="11177"/>
                  <a:pt x="11143" y="11153"/>
                  <a:pt x="11223" y="11153"/>
                </a:cubicBezTo>
                <a:cubicBezTo>
                  <a:pt x="11303" y="11153"/>
                  <a:pt x="11325" y="11177"/>
                  <a:pt x="11340" y="11282"/>
                </a:cubicBezTo>
                <a:cubicBezTo>
                  <a:pt x="11353" y="11366"/>
                  <a:pt x="11381" y="11412"/>
                  <a:pt x="11419" y="11412"/>
                </a:cubicBezTo>
                <a:cubicBezTo>
                  <a:pt x="11452" y="11412"/>
                  <a:pt x="11478" y="11406"/>
                  <a:pt x="11478" y="11399"/>
                </a:cubicBezTo>
                <a:cubicBezTo>
                  <a:pt x="11478" y="11391"/>
                  <a:pt x="11433" y="11197"/>
                  <a:pt x="11377" y="10969"/>
                </a:cubicBezTo>
                <a:cubicBezTo>
                  <a:pt x="11312" y="10702"/>
                  <a:pt x="11267" y="10565"/>
                  <a:pt x="11224" y="10554"/>
                </a:cubicBezTo>
                <a:close/>
                <a:moveTo>
                  <a:pt x="15599" y="10583"/>
                </a:moveTo>
                <a:cubicBezTo>
                  <a:pt x="15563" y="10583"/>
                  <a:pt x="15554" y="10654"/>
                  <a:pt x="15554" y="10919"/>
                </a:cubicBezTo>
                <a:cubicBezTo>
                  <a:pt x="15554" y="11184"/>
                  <a:pt x="15563" y="11256"/>
                  <a:pt x="15599" y="11256"/>
                </a:cubicBezTo>
                <a:cubicBezTo>
                  <a:pt x="15634" y="11256"/>
                  <a:pt x="15644" y="11184"/>
                  <a:pt x="15644" y="10919"/>
                </a:cubicBezTo>
                <a:cubicBezTo>
                  <a:pt x="15644" y="10654"/>
                  <a:pt x="15634" y="10583"/>
                  <a:pt x="15599" y="10583"/>
                </a:cubicBezTo>
                <a:close/>
                <a:moveTo>
                  <a:pt x="15734" y="10583"/>
                </a:moveTo>
                <a:lnTo>
                  <a:pt x="15734" y="10919"/>
                </a:lnTo>
                <a:cubicBezTo>
                  <a:pt x="15734" y="11184"/>
                  <a:pt x="15743" y="11256"/>
                  <a:pt x="15779" y="11256"/>
                </a:cubicBezTo>
                <a:cubicBezTo>
                  <a:pt x="15810" y="11256"/>
                  <a:pt x="15824" y="11202"/>
                  <a:pt x="15824" y="11079"/>
                </a:cubicBezTo>
                <a:cubicBezTo>
                  <a:pt x="15824" y="10851"/>
                  <a:pt x="15849" y="10737"/>
                  <a:pt x="15901" y="10737"/>
                </a:cubicBezTo>
                <a:cubicBezTo>
                  <a:pt x="15927" y="10737"/>
                  <a:pt x="15943" y="10794"/>
                  <a:pt x="15943" y="10881"/>
                </a:cubicBezTo>
                <a:cubicBezTo>
                  <a:pt x="15944" y="11103"/>
                  <a:pt x="15977" y="11256"/>
                  <a:pt x="16022" y="11256"/>
                </a:cubicBezTo>
                <a:cubicBezTo>
                  <a:pt x="16075" y="11256"/>
                  <a:pt x="16080" y="10734"/>
                  <a:pt x="16027" y="10644"/>
                </a:cubicBezTo>
                <a:cubicBezTo>
                  <a:pt x="16007" y="10610"/>
                  <a:pt x="15933" y="10583"/>
                  <a:pt x="15862" y="10583"/>
                </a:cubicBezTo>
                <a:lnTo>
                  <a:pt x="15734" y="10583"/>
                </a:lnTo>
                <a:close/>
                <a:moveTo>
                  <a:pt x="15074" y="14317"/>
                </a:moveTo>
                <a:lnTo>
                  <a:pt x="15074" y="14758"/>
                </a:lnTo>
                <a:cubicBezTo>
                  <a:pt x="15074" y="15115"/>
                  <a:pt x="15082" y="15198"/>
                  <a:pt x="15119" y="15198"/>
                </a:cubicBezTo>
                <a:cubicBezTo>
                  <a:pt x="15149" y="15198"/>
                  <a:pt x="15164" y="15148"/>
                  <a:pt x="15164" y="15044"/>
                </a:cubicBezTo>
                <a:cubicBezTo>
                  <a:pt x="15164" y="14904"/>
                  <a:pt x="15173" y="14888"/>
                  <a:pt x="15259" y="14888"/>
                </a:cubicBezTo>
                <a:cubicBezTo>
                  <a:pt x="15380" y="14888"/>
                  <a:pt x="15464" y="14757"/>
                  <a:pt x="15464" y="14570"/>
                </a:cubicBezTo>
                <a:cubicBezTo>
                  <a:pt x="15464" y="14388"/>
                  <a:pt x="15393" y="14317"/>
                  <a:pt x="15211" y="14317"/>
                </a:cubicBezTo>
                <a:lnTo>
                  <a:pt x="15074" y="14317"/>
                </a:lnTo>
                <a:close/>
                <a:moveTo>
                  <a:pt x="15599" y="14317"/>
                </a:moveTo>
                <a:cubicBezTo>
                  <a:pt x="15574" y="14317"/>
                  <a:pt x="15554" y="14352"/>
                  <a:pt x="15554" y="14395"/>
                </a:cubicBezTo>
                <a:cubicBezTo>
                  <a:pt x="15554" y="14437"/>
                  <a:pt x="15574" y="14472"/>
                  <a:pt x="15599" y="14472"/>
                </a:cubicBezTo>
                <a:cubicBezTo>
                  <a:pt x="15623" y="14472"/>
                  <a:pt x="15644" y="14437"/>
                  <a:pt x="15644" y="14395"/>
                </a:cubicBezTo>
                <a:cubicBezTo>
                  <a:pt x="15644" y="14352"/>
                  <a:pt x="15623" y="14317"/>
                  <a:pt x="15599" y="14317"/>
                </a:cubicBezTo>
                <a:close/>
                <a:moveTo>
                  <a:pt x="14881" y="14321"/>
                </a:moveTo>
                <a:cubicBezTo>
                  <a:pt x="14850" y="14322"/>
                  <a:pt x="14802" y="14405"/>
                  <a:pt x="14733" y="14570"/>
                </a:cubicBezTo>
                <a:cubicBezTo>
                  <a:pt x="14596" y="14892"/>
                  <a:pt x="14590" y="15044"/>
                  <a:pt x="14715" y="15044"/>
                </a:cubicBezTo>
                <a:cubicBezTo>
                  <a:pt x="14775" y="15044"/>
                  <a:pt x="14805" y="15068"/>
                  <a:pt x="14805" y="15120"/>
                </a:cubicBezTo>
                <a:cubicBezTo>
                  <a:pt x="14805" y="15163"/>
                  <a:pt x="14828" y="15198"/>
                  <a:pt x="14857" y="15198"/>
                </a:cubicBezTo>
                <a:cubicBezTo>
                  <a:pt x="14922" y="15198"/>
                  <a:pt x="14998" y="14941"/>
                  <a:pt x="14955" y="14867"/>
                </a:cubicBezTo>
                <a:cubicBezTo>
                  <a:pt x="14938" y="14838"/>
                  <a:pt x="14925" y="14703"/>
                  <a:pt x="14925" y="14566"/>
                </a:cubicBezTo>
                <a:cubicBezTo>
                  <a:pt x="14925" y="14402"/>
                  <a:pt x="14911" y="14321"/>
                  <a:pt x="14881" y="14321"/>
                </a:cubicBezTo>
                <a:close/>
                <a:moveTo>
                  <a:pt x="15599" y="14524"/>
                </a:moveTo>
                <a:cubicBezTo>
                  <a:pt x="15563" y="14524"/>
                  <a:pt x="15554" y="14597"/>
                  <a:pt x="15554" y="14862"/>
                </a:cubicBezTo>
                <a:cubicBezTo>
                  <a:pt x="15554" y="15127"/>
                  <a:pt x="15563" y="15198"/>
                  <a:pt x="15599" y="15198"/>
                </a:cubicBezTo>
                <a:cubicBezTo>
                  <a:pt x="15634" y="15198"/>
                  <a:pt x="15644" y="15127"/>
                  <a:pt x="15644" y="14862"/>
                </a:cubicBezTo>
                <a:cubicBezTo>
                  <a:pt x="15644" y="14597"/>
                  <a:pt x="15634" y="14524"/>
                  <a:pt x="15599" y="14524"/>
                </a:cubicBezTo>
                <a:close/>
                <a:moveTo>
                  <a:pt x="15854" y="14534"/>
                </a:moveTo>
                <a:lnTo>
                  <a:pt x="15734" y="14537"/>
                </a:lnTo>
                <a:lnTo>
                  <a:pt x="15734" y="14868"/>
                </a:lnTo>
                <a:cubicBezTo>
                  <a:pt x="15734" y="15128"/>
                  <a:pt x="15743" y="15198"/>
                  <a:pt x="15779" y="15198"/>
                </a:cubicBezTo>
                <a:cubicBezTo>
                  <a:pt x="15811" y="15198"/>
                  <a:pt x="15824" y="15142"/>
                  <a:pt x="15824" y="15001"/>
                </a:cubicBezTo>
                <a:cubicBezTo>
                  <a:pt x="15824" y="14819"/>
                  <a:pt x="15864" y="14680"/>
                  <a:pt x="15918" y="14680"/>
                </a:cubicBezTo>
                <a:cubicBezTo>
                  <a:pt x="15930" y="14680"/>
                  <a:pt x="15944" y="14791"/>
                  <a:pt x="15949" y="14926"/>
                </a:cubicBezTo>
                <a:cubicBezTo>
                  <a:pt x="15956" y="15112"/>
                  <a:pt x="15971" y="15176"/>
                  <a:pt x="16011" y="15189"/>
                </a:cubicBezTo>
                <a:cubicBezTo>
                  <a:pt x="16055" y="15204"/>
                  <a:pt x="16063" y="15167"/>
                  <a:pt x="16063" y="14948"/>
                </a:cubicBezTo>
                <a:cubicBezTo>
                  <a:pt x="16063" y="14627"/>
                  <a:pt x="16014" y="14530"/>
                  <a:pt x="15854" y="14534"/>
                </a:cubicBezTo>
                <a:close/>
                <a:moveTo>
                  <a:pt x="13305" y="20542"/>
                </a:moveTo>
                <a:cubicBezTo>
                  <a:pt x="13258" y="20542"/>
                  <a:pt x="13182" y="20598"/>
                  <a:pt x="13136" y="20666"/>
                </a:cubicBezTo>
                <a:cubicBezTo>
                  <a:pt x="13069" y="20765"/>
                  <a:pt x="13052" y="20834"/>
                  <a:pt x="13052" y="21008"/>
                </a:cubicBezTo>
                <a:cubicBezTo>
                  <a:pt x="13052" y="21183"/>
                  <a:pt x="13069" y="21251"/>
                  <a:pt x="13136" y="21350"/>
                </a:cubicBezTo>
                <a:cubicBezTo>
                  <a:pt x="13299" y="21593"/>
                  <a:pt x="13558" y="21462"/>
                  <a:pt x="13540" y="21146"/>
                </a:cubicBezTo>
                <a:cubicBezTo>
                  <a:pt x="13532" y="21009"/>
                  <a:pt x="13517" y="20980"/>
                  <a:pt x="13446" y="20965"/>
                </a:cubicBezTo>
                <a:cubicBezTo>
                  <a:pt x="13317" y="20940"/>
                  <a:pt x="13260" y="20991"/>
                  <a:pt x="13307" y="21089"/>
                </a:cubicBezTo>
                <a:cubicBezTo>
                  <a:pt x="13328" y="21133"/>
                  <a:pt x="13364" y="21157"/>
                  <a:pt x="13386" y="21143"/>
                </a:cubicBezTo>
                <a:cubicBezTo>
                  <a:pt x="13408" y="21128"/>
                  <a:pt x="13426" y="21149"/>
                  <a:pt x="13426" y="21189"/>
                </a:cubicBezTo>
                <a:cubicBezTo>
                  <a:pt x="13426" y="21305"/>
                  <a:pt x="13311" y="21338"/>
                  <a:pt x="13230" y="21245"/>
                </a:cubicBezTo>
                <a:cubicBezTo>
                  <a:pt x="13139" y="21143"/>
                  <a:pt x="13134" y="20944"/>
                  <a:pt x="13216" y="20800"/>
                </a:cubicBezTo>
                <a:cubicBezTo>
                  <a:pt x="13293" y="20668"/>
                  <a:pt x="13331" y="20670"/>
                  <a:pt x="13416" y="20808"/>
                </a:cubicBezTo>
                <a:cubicBezTo>
                  <a:pt x="13480" y="20913"/>
                  <a:pt x="13485" y="20914"/>
                  <a:pt x="13505" y="20826"/>
                </a:cubicBezTo>
                <a:cubicBezTo>
                  <a:pt x="13532" y="20703"/>
                  <a:pt x="13419" y="20542"/>
                  <a:pt x="13305" y="20542"/>
                </a:cubicBezTo>
                <a:close/>
                <a:moveTo>
                  <a:pt x="13993" y="20547"/>
                </a:moveTo>
                <a:cubicBezTo>
                  <a:pt x="13968" y="20550"/>
                  <a:pt x="13957" y="20620"/>
                  <a:pt x="13950" y="20785"/>
                </a:cubicBezTo>
                <a:cubicBezTo>
                  <a:pt x="13946" y="20894"/>
                  <a:pt x="13941" y="21004"/>
                  <a:pt x="13939" y="21031"/>
                </a:cubicBezTo>
                <a:cubicBezTo>
                  <a:pt x="13937" y="21058"/>
                  <a:pt x="13887" y="20960"/>
                  <a:pt x="13827" y="20811"/>
                </a:cubicBezTo>
                <a:cubicBezTo>
                  <a:pt x="13667" y="20416"/>
                  <a:pt x="13635" y="20447"/>
                  <a:pt x="13635" y="21008"/>
                </a:cubicBezTo>
                <a:cubicBezTo>
                  <a:pt x="13635" y="21389"/>
                  <a:pt x="13644" y="21476"/>
                  <a:pt x="13680" y="21476"/>
                </a:cubicBezTo>
                <a:cubicBezTo>
                  <a:pt x="13715" y="21476"/>
                  <a:pt x="13725" y="21408"/>
                  <a:pt x="13725" y="21181"/>
                </a:cubicBezTo>
                <a:lnTo>
                  <a:pt x="13725" y="20888"/>
                </a:lnTo>
                <a:lnTo>
                  <a:pt x="13839" y="21167"/>
                </a:lnTo>
                <a:cubicBezTo>
                  <a:pt x="13901" y="21322"/>
                  <a:pt x="13976" y="21456"/>
                  <a:pt x="14004" y="21465"/>
                </a:cubicBezTo>
                <a:cubicBezTo>
                  <a:pt x="14049" y="21480"/>
                  <a:pt x="14055" y="21431"/>
                  <a:pt x="14055" y="21042"/>
                </a:cubicBezTo>
                <a:cubicBezTo>
                  <a:pt x="14055" y="20785"/>
                  <a:pt x="14042" y="20585"/>
                  <a:pt x="14023" y="20565"/>
                </a:cubicBezTo>
                <a:cubicBezTo>
                  <a:pt x="14012" y="20553"/>
                  <a:pt x="14002" y="20546"/>
                  <a:pt x="13993" y="20547"/>
                </a:cubicBezTo>
                <a:close/>
                <a:moveTo>
                  <a:pt x="14302" y="20551"/>
                </a:moveTo>
                <a:lnTo>
                  <a:pt x="14160" y="20568"/>
                </a:lnTo>
                <a:lnTo>
                  <a:pt x="14151" y="20952"/>
                </a:lnTo>
                <a:cubicBezTo>
                  <a:pt x="14146" y="21163"/>
                  <a:pt x="14149" y="21367"/>
                  <a:pt x="14157" y="21405"/>
                </a:cubicBezTo>
                <a:cubicBezTo>
                  <a:pt x="14167" y="21450"/>
                  <a:pt x="14223" y="21476"/>
                  <a:pt x="14310" y="21476"/>
                </a:cubicBezTo>
                <a:cubicBezTo>
                  <a:pt x="14494" y="21476"/>
                  <a:pt x="14595" y="21311"/>
                  <a:pt x="14595" y="21008"/>
                </a:cubicBezTo>
                <a:cubicBezTo>
                  <a:pt x="14595" y="20692"/>
                  <a:pt x="14491" y="20530"/>
                  <a:pt x="14302" y="20551"/>
                </a:cubicBezTo>
                <a:close/>
              </a:path>
            </a:pathLst>
          </a:cu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Overall Communication Process"/>
          <p:cNvSpPr txBox="1"/>
          <p:nvPr>
            <p:ph type="title"/>
          </p:nvPr>
        </p:nvSpPr>
        <p:spPr>
          <a:prstGeom prst="rect">
            <a:avLst/>
          </a:prstGeom>
        </p:spPr>
        <p:txBody>
          <a:bodyPr/>
          <a:lstStyle/>
          <a:p>
            <a:pPr/>
            <a:r>
              <a:t>Overall Communication Process</a:t>
            </a:r>
          </a:p>
        </p:txBody>
      </p:sp>
      <p:sp>
        <p:nvSpPr>
          <p:cNvPr id="253" name="MCU sends a start signal to DHT11.…"/>
          <p:cNvSpPr txBox="1"/>
          <p:nvPr>
            <p:ph type="body" sz="half" idx="1"/>
          </p:nvPr>
        </p:nvSpPr>
        <p:spPr>
          <a:xfrm>
            <a:off x="1648159" y="3270800"/>
            <a:ext cx="10198526" cy="8460224"/>
          </a:xfrm>
          <a:prstGeom prst="rect">
            <a:avLst/>
          </a:prstGeom>
        </p:spPr>
        <p:txBody>
          <a:bodyPr/>
          <a:lstStyle/>
          <a:p>
            <a:pPr marL="609599" indent="-609599">
              <a:lnSpc>
                <a:spcPct val="100000"/>
              </a:lnSpc>
              <a:spcBef>
                <a:spcPts val="1800"/>
              </a:spcBef>
              <a:defRPr sz="4400"/>
            </a:pPr>
            <a:r>
              <a:t>MCU sends a start signal to DHT11.</a:t>
            </a:r>
          </a:p>
          <a:p>
            <a:pPr marL="609599" indent="-609599">
              <a:lnSpc>
                <a:spcPct val="100000"/>
              </a:lnSpc>
              <a:spcBef>
                <a:spcPts val="1800"/>
              </a:spcBef>
              <a:defRPr sz="4400"/>
            </a:pPr>
            <a:r>
              <a:t>DHT11 transitions from low-power-consumption mode to running mode.</a:t>
            </a:r>
          </a:p>
          <a:p>
            <a:pPr marL="609599" indent="-609599">
              <a:lnSpc>
                <a:spcPct val="100000"/>
              </a:lnSpc>
              <a:spcBef>
                <a:spcPts val="1800"/>
              </a:spcBef>
              <a:defRPr sz="4400"/>
            </a:pPr>
            <a:r>
              <a:t>DHT11 waits for MCU to complete the start signal.</a:t>
            </a:r>
          </a:p>
        </p:txBody>
      </p:sp>
      <p:sp>
        <p:nvSpPr>
          <p:cNvPr id="254" name="After completion, DHT11 sends a 40-bit response signal containing humidity and temperature data to MCU.…"/>
          <p:cNvSpPr txBox="1"/>
          <p:nvPr/>
        </p:nvSpPr>
        <p:spPr>
          <a:xfrm>
            <a:off x="12053671" y="3082748"/>
            <a:ext cx="10198526" cy="84602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91311" indent="-591311" defTabSz="2365188">
              <a:spcBef>
                <a:spcPts val="4300"/>
              </a:spcBef>
              <a:buSzPct val="123000"/>
              <a:buChar char="•"/>
              <a:defRPr sz="4268"/>
            </a:pPr>
            <a:r>
              <a:t>After completion, DHT11 sends a 40-bit response signal containing humidity and temperature data to MCU.</a:t>
            </a:r>
          </a:p>
          <a:p>
            <a:pPr marL="591311" indent="-591311" defTabSz="2365188">
              <a:spcBef>
                <a:spcPts val="4300"/>
              </a:spcBef>
              <a:buSzPct val="123000"/>
              <a:buChar char="•"/>
              <a:defRPr sz="4268"/>
            </a:pPr>
            <a:r>
              <a:t>Users have the option to collect (read) some or all of the data.</a:t>
            </a:r>
          </a:p>
          <a:p>
            <a:pPr marL="591311" indent="-591311" defTabSz="2365188">
              <a:spcBef>
                <a:spcPts val="4300"/>
              </a:spcBef>
              <a:buSzPct val="123000"/>
              <a:buChar char="•"/>
              <a:defRPr sz="4268"/>
            </a:pPr>
            <a:r>
              <a:t>Without the start signal from MCU, DHT11 won't respond.</a:t>
            </a:r>
          </a:p>
          <a:p>
            <a:pPr marL="591311" indent="-591311" defTabSz="2365188">
              <a:spcBef>
                <a:spcPts val="4300"/>
              </a:spcBef>
              <a:buSzPct val="123000"/>
              <a:buChar char="•"/>
              <a:defRPr sz="4268"/>
            </a:pPr>
            <a:r>
              <a:t>Once data is collected, DHT11 returns to low-power-consumption mode until it receives another start signal from MCU.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