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3" r:id="rId15"/>
    <p:sldId id="272" r:id="rId16"/>
    <p:sldId id="267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1D53-717B-476F-9F9F-436E0F902124}" type="datetimeFigureOut">
              <a:rPr lang="en-CA" smtClean="0"/>
              <a:pPr/>
              <a:t>20/10/2010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B5-81A0-42A2-97D4-0D10A12094B7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1D53-717B-476F-9F9F-436E0F902124}" type="datetimeFigureOut">
              <a:rPr lang="en-CA" smtClean="0"/>
              <a:pPr/>
              <a:t>20/10/2010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B5-81A0-42A2-97D4-0D10A12094B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1D53-717B-476F-9F9F-436E0F902124}" type="datetimeFigureOut">
              <a:rPr lang="en-CA" smtClean="0"/>
              <a:pPr/>
              <a:t>20/10/2010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B5-81A0-42A2-97D4-0D10A12094B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1D53-717B-476F-9F9F-436E0F902124}" type="datetimeFigureOut">
              <a:rPr lang="en-CA" smtClean="0"/>
              <a:pPr/>
              <a:t>20/10/2010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B5-81A0-42A2-97D4-0D10A12094B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1D53-717B-476F-9F9F-436E0F902124}" type="datetimeFigureOut">
              <a:rPr lang="en-CA" smtClean="0"/>
              <a:pPr/>
              <a:t>20/10/2010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B5-81A0-42A2-97D4-0D10A12094B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1D53-717B-476F-9F9F-436E0F902124}" type="datetimeFigureOut">
              <a:rPr lang="en-CA" smtClean="0"/>
              <a:pPr/>
              <a:t>20/10/2010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B5-81A0-42A2-97D4-0D10A12094B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1D53-717B-476F-9F9F-436E0F902124}" type="datetimeFigureOut">
              <a:rPr lang="en-CA" smtClean="0"/>
              <a:pPr/>
              <a:t>20/10/2010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B5-81A0-42A2-97D4-0D10A12094B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1D53-717B-476F-9F9F-436E0F902124}" type="datetimeFigureOut">
              <a:rPr lang="en-CA" smtClean="0"/>
              <a:pPr/>
              <a:t>20/10/2010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B5-81A0-42A2-97D4-0D10A12094B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1D53-717B-476F-9F9F-436E0F902124}" type="datetimeFigureOut">
              <a:rPr lang="en-CA" smtClean="0"/>
              <a:pPr/>
              <a:t>20/10/2010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B5-81A0-42A2-97D4-0D10A12094B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1D53-717B-476F-9F9F-436E0F902124}" type="datetimeFigureOut">
              <a:rPr lang="en-CA" smtClean="0"/>
              <a:pPr/>
              <a:t>20/10/2010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B5-81A0-42A2-97D4-0D10A12094B7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B651D53-717B-476F-9F9F-436E0F902124}" type="datetimeFigureOut">
              <a:rPr lang="en-CA" smtClean="0"/>
              <a:pPr/>
              <a:t>20/10/2010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5DC0B5-81A0-42A2-97D4-0D10A12094B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B651D53-717B-476F-9F9F-436E0F902124}" type="datetimeFigureOut">
              <a:rPr lang="en-CA" smtClean="0"/>
              <a:pPr/>
              <a:t>20/10/2010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5DC0B5-81A0-42A2-97D4-0D10A12094B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Exception Safety and Garbage Collection and Some Other Stuff</a:t>
            </a:r>
            <a:endParaRPr lang="en-CA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 Moderately Directed Rant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Sure, but I don’t use C++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That’s understandable. We are (for better or worse) a Java school, so let’s see if we can’t make RAII work in Java</a:t>
            </a:r>
          </a:p>
          <a:p>
            <a:r>
              <a:rPr lang="en-CA" dirty="0" smtClean="0"/>
              <a:t>Immediately we run into some problems</a:t>
            </a:r>
          </a:p>
          <a:p>
            <a:pPr lvl="1"/>
            <a:r>
              <a:rPr lang="en-CA" dirty="0" smtClean="0"/>
              <a:t>Java doesn’t have destructors</a:t>
            </a:r>
          </a:p>
          <a:p>
            <a:pPr lvl="1"/>
            <a:r>
              <a:rPr lang="en-CA" dirty="0" smtClean="0"/>
              <a:t>Java doesn’t have stack allocation for objects</a:t>
            </a:r>
          </a:p>
          <a:p>
            <a:r>
              <a:rPr lang="en-CA" dirty="0" smtClean="0"/>
              <a:t>So RAII won’t work with Java, then. What else have we got?</a:t>
            </a:r>
          </a:p>
          <a:p>
            <a:pPr lvl="1"/>
            <a:r>
              <a:rPr lang="en-CA" dirty="0" smtClean="0"/>
              <a:t>For dynamic memory we have garbage collection, but that’s a special case of the problem that doesn’t really need (or provide) determinism</a:t>
            </a:r>
          </a:p>
          <a:p>
            <a:pPr lvl="1"/>
            <a:r>
              <a:rPr lang="en-CA" dirty="0" smtClean="0"/>
              <a:t>The best we can do is the Dispose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Dispose Pattern (Java)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void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example</a:t>
            </a:r>
            <a:r>
              <a:rPr lang="en-CA" sz="2400" dirty="0" smtClean="0">
                <a:latin typeface="Inconsolata" pitchFamily="49" charset="0"/>
              </a:rPr>
              <a:t>() {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</a:t>
            </a:r>
            <a:r>
              <a:rPr lang="en-CA" sz="2400" dirty="0" smtClean="0">
                <a:solidFill>
                  <a:srgbClr val="7030A0"/>
                </a:solidFill>
                <a:latin typeface="Inconsolata" pitchFamily="49" charset="0"/>
              </a:rPr>
              <a:t>Integer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myInteger</a:t>
            </a:r>
            <a:r>
              <a:rPr lang="en-CA" sz="2400" dirty="0" smtClean="0">
                <a:latin typeface="Inconsolata" pitchFamily="49" charset="0"/>
              </a:rPr>
              <a:t> = </a:t>
            </a: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new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smtClean="0">
                <a:solidFill>
                  <a:srgbClr val="7030A0"/>
                </a:solidFill>
                <a:latin typeface="Inconsolata" pitchFamily="49" charset="0"/>
              </a:rPr>
              <a:t>Integer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  <a:latin typeface="Inconsolata" pitchFamily="49" charset="0"/>
              </a:rPr>
              <a:t>0</a:t>
            </a:r>
            <a:r>
              <a:rPr lang="en-CA" sz="24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</a:t>
            </a:r>
            <a:r>
              <a:rPr lang="en-CA" sz="2400" dirty="0" smtClean="0">
                <a:solidFill>
                  <a:srgbClr val="7030A0"/>
                </a:solidFill>
                <a:latin typeface="Inconsolata" pitchFamily="49" charset="0"/>
              </a:rPr>
              <a:t>Lock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lock</a:t>
            </a:r>
            <a:r>
              <a:rPr lang="en-CA" sz="2400" dirty="0" smtClean="0">
                <a:latin typeface="Inconsolata" pitchFamily="49" charset="0"/>
              </a:rPr>
              <a:t> = </a:t>
            </a: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new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smtClean="0">
                <a:solidFill>
                  <a:srgbClr val="7030A0"/>
                </a:solidFill>
                <a:latin typeface="Inconsolata" pitchFamily="49" charset="0"/>
              </a:rPr>
              <a:t>Lock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g_mutex</a:t>
            </a:r>
            <a:r>
              <a:rPr lang="en-CA" sz="24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</a:t>
            </a: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try</a:t>
            </a:r>
            <a:r>
              <a:rPr lang="en-CA" sz="2400" dirty="0" smtClean="0">
                <a:latin typeface="Inconsolata" pitchFamily="49" charset="0"/>
              </a:rPr>
              <a:t> {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	</a:t>
            </a:r>
            <a:r>
              <a:rPr lang="en-CA" sz="2400" dirty="0" err="1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doSomethingWith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myInteger</a:t>
            </a:r>
            <a:r>
              <a:rPr lang="en-CA" sz="24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} </a:t>
            </a: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finally</a:t>
            </a:r>
            <a:r>
              <a:rPr lang="en-CA" sz="2400" dirty="0" smtClean="0">
                <a:latin typeface="Inconsolata" pitchFamily="49" charset="0"/>
              </a:rPr>
              <a:t> {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	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lock</a:t>
            </a:r>
            <a:r>
              <a:rPr lang="en-CA" sz="2400" dirty="0" err="1" smtClean="0">
                <a:latin typeface="Inconsolata" pitchFamily="49" charset="0"/>
              </a:rPr>
              <a:t>.</a:t>
            </a:r>
            <a:r>
              <a:rPr lang="en-CA" sz="2400" dirty="0" err="1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dispose</a:t>
            </a:r>
            <a:r>
              <a:rPr lang="en-CA" sz="2400" dirty="0" smtClean="0">
                <a:latin typeface="Inconsolata" pitchFamily="49" charset="0"/>
              </a:rPr>
              <a:t>();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}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}</a:t>
            </a:r>
          </a:p>
          <a:p>
            <a:pPr>
              <a:buNone/>
            </a:pPr>
            <a:endParaRPr lang="en-CA" sz="2400" dirty="0" smtClean="0">
              <a:latin typeface="Inconsolata" pitchFamily="49" charset="0"/>
            </a:endParaRPr>
          </a:p>
          <a:p>
            <a:r>
              <a:rPr lang="en-CA" dirty="0" smtClean="0"/>
              <a:t>While rewriting this every time gives you exception safety, it’s really easy to forget it</a:t>
            </a:r>
          </a:p>
          <a:p>
            <a:pPr lvl="1"/>
            <a:r>
              <a:rPr lang="en-CA" dirty="0" smtClean="0"/>
              <a:t>If you forget to do this, your program will still compile and run with no warnings, despite being wrong. Awesome!</a:t>
            </a:r>
          </a:p>
          <a:p>
            <a:r>
              <a:rPr lang="en-CA" dirty="0" smtClean="0"/>
              <a:t>This is more verbose than even the C example, yet is the minimum amount of code required for Java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Dispose Loveliness (Java)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void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example</a:t>
            </a:r>
            <a:r>
              <a:rPr lang="en-CA" sz="2400" dirty="0" smtClean="0">
                <a:latin typeface="Inconsolata" pitchFamily="49" charset="0"/>
              </a:rPr>
              <a:t>() {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</a:t>
            </a:r>
            <a:r>
              <a:rPr lang="en-CA" sz="2400" dirty="0" smtClean="0">
                <a:solidFill>
                  <a:srgbClr val="7030A0"/>
                </a:solidFill>
                <a:latin typeface="Inconsolata" pitchFamily="49" charset="0"/>
              </a:rPr>
              <a:t>File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myFile</a:t>
            </a:r>
            <a:r>
              <a:rPr lang="en-CA" sz="2400" dirty="0" smtClean="0">
                <a:latin typeface="Inconsolata" pitchFamily="49" charset="0"/>
              </a:rPr>
              <a:t> = </a:t>
            </a: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new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smtClean="0">
                <a:solidFill>
                  <a:srgbClr val="7030A0"/>
                </a:solidFill>
                <a:latin typeface="Inconsolata" pitchFamily="49" charset="0"/>
              </a:rPr>
              <a:t>File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filename</a:t>
            </a:r>
            <a:r>
              <a:rPr lang="en-CA" sz="24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</a:t>
            </a: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try</a:t>
            </a:r>
            <a:r>
              <a:rPr lang="en-CA" sz="2400" dirty="0" smtClean="0">
                <a:latin typeface="Inconsolata" pitchFamily="49" charset="0"/>
              </a:rPr>
              <a:t> {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	</a:t>
            </a:r>
            <a:r>
              <a:rPr lang="en-CA" sz="2400" dirty="0" err="1" smtClean="0">
                <a:solidFill>
                  <a:srgbClr val="7030A0"/>
                </a:solidFill>
                <a:latin typeface="Inconsolata" pitchFamily="49" charset="0"/>
              </a:rPr>
              <a:t>DBConnection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dbConn</a:t>
            </a:r>
            <a:r>
              <a:rPr lang="en-CA" sz="2400" dirty="0" smtClean="0">
                <a:latin typeface="Inconsolata" pitchFamily="49" charset="0"/>
              </a:rPr>
              <a:t> = </a:t>
            </a: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new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err="1" smtClean="0">
                <a:solidFill>
                  <a:srgbClr val="7030A0"/>
                </a:solidFill>
                <a:latin typeface="Inconsolata" pitchFamily="49" charset="0"/>
              </a:rPr>
              <a:t>DBConnection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credentials</a:t>
            </a:r>
            <a:r>
              <a:rPr lang="en-CA" sz="24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	</a:t>
            </a: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try</a:t>
            </a:r>
            <a:r>
              <a:rPr lang="en-CA" sz="2400" dirty="0" smtClean="0">
                <a:latin typeface="Inconsolata" pitchFamily="49" charset="0"/>
              </a:rPr>
              <a:t> {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	    </a:t>
            </a:r>
            <a:r>
              <a:rPr lang="en-CA" sz="2400" dirty="0" smtClean="0">
                <a:solidFill>
                  <a:srgbClr val="7030A0"/>
                </a:solidFill>
                <a:latin typeface="Inconsolata" pitchFamily="49" charset="0"/>
              </a:rPr>
              <a:t>Lock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myLock</a:t>
            </a:r>
            <a:r>
              <a:rPr lang="en-CA" sz="2400" dirty="0" smtClean="0">
                <a:latin typeface="Inconsolata" pitchFamily="49" charset="0"/>
              </a:rPr>
              <a:t> = </a:t>
            </a: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new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smtClean="0">
                <a:solidFill>
                  <a:srgbClr val="7030A0"/>
                </a:solidFill>
                <a:latin typeface="Inconsolata" pitchFamily="49" charset="0"/>
              </a:rPr>
              <a:t>Lock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g_mutex</a:t>
            </a:r>
            <a:r>
              <a:rPr lang="en-CA" sz="24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	    </a:t>
            </a: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try</a:t>
            </a:r>
            <a:r>
              <a:rPr lang="en-CA" sz="2400" dirty="0" smtClean="0">
                <a:latin typeface="Inconsolata" pitchFamily="49" charset="0"/>
              </a:rPr>
              <a:t> {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	        </a:t>
            </a:r>
            <a:r>
              <a:rPr lang="en-CA" sz="2400" dirty="0" err="1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doSomething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myFile</a:t>
            </a:r>
            <a:r>
              <a:rPr lang="en-CA" sz="2400" dirty="0" smtClean="0">
                <a:latin typeface="Inconsolata" pitchFamily="49" charset="0"/>
              </a:rPr>
              <a:t>, 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dbConn</a:t>
            </a:r>
            <a:r>
              <a:rPr lang="en-CA" sz="24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	    } </a:t>
            </a: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finally</a:t>
            </a:r>
            <a:r>
              <a:rPr lang="en-CA" sz="2400" dirty="0" smtClean="0">
                <a:latin typeface="Inconsolata" pitchFamily="49" charset="0"/>
              </a:rPr>
              <a:t> {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	        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myLock</a:t>
            </a:r>
            <a:r>
              <a:rPr lang="en-CA" sz="2400" dirty="0" err="1" smtClean="0">
                <a:latin typeface="Inconsolata" pitchFamily="49" charset="0"/>
              </a:rPr>
              <a:t>.</a:t>
            </a:r>
            <a:r>
              <a:rPr lang="en-CA" sz="2400" dirty="0" err="1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dispose</a:t>
            </a:r>
            <a:r>
              <a:rPr lang="en-CA" sz="2400" dirty="0" smtClean="0">
                <a:latin typeface="Inconsolata" pitchFamily="49" charset="0"/>
              </a:rPr>
              <a:t>();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	    }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	} </a:t>
            </a: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finally</a:t>
            </a:r>
            <a:r>
              <a:rPr lang="en-CA" sz="2400" dirty="0" smtClean="0">
                <a:latin typeface="Inconsolata" pitchFamily="49" charset="0"/>
              </a:rPr>
              <a:t> {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	    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dbConn</a:t>
            </a:r>
            <a:r>
              <a:rPr lang="en-CA" sz="2400" dirty="0" err="1" smtClean="0">
                <a:latin typeface="Inconsolata" pitchFamily="49" charset="0"/>
              </a:rPr>
              <a:t>.</a:t>
            </a:r>
            <a:r>
              <a:rPr lang="en-CA" sz="2400" dirty="0" err="1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dispose</a:t>
            </a:r>
            <a:r>
              <a:rPr lang="en-CA" sz="2400" dirty="0" smtClean="0">
                <a:latin typeface="Inconsolata" pitchFamily="49" charset="0"/>
              </a:rPr>
              <a:t>();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	}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} </a:t>
            </a: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finally</a:t>
            </a:r>
            <a:r>
              <a:rPr lang="en-CA" sz="2400" dirty="0" smtClean="0">
                <a:latin typeface="Inconsolata" pitchFamily="49" charset="0"/>
              </a:rPr>
              <a:t> {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	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myFile</a:t>
            </a:r>
            <a:r>
              <a:rPr lang="en-CA" sz="2400" dirty="0" err="1" smtClean="0">
                <a:latin typeface="Inconsolata" pitchFamily="49" charset="0"/>
              </a:rPr>
              <a:t>.</a:t>
            </a:r>
            <a:r>
              <a:rPr lang="en-CA" sz="2400" dirty="0" err="1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dispose</a:t>
            </a:r>
            <a:r>
              <a:rPr lang="en-CA" sz="2400" dirty="0" smtClean="0">
                <a:latin typeface="Inconsolata" pitchFamily="49" charset="0"/>
              </a:rPr>
              <a:t>();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}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}</a:t>
            </a:r>
          </a:p>
          <a:p>
            <a:pPr>
              <a:buNone/>
            </a:pPr>
            <a:endParaRPr lang="en-CA" sz="2400" dirty="0" smtClean="0">
              <a:latin typeface="Inconsolata" pitchFamily="49" charset="0"/>
            </a:endParaRPr>
          </a:p>
          <a:p>
            <a:r>
              <a:rPr lang="en-CA" sz="3400" dirty="0" smtClean="0"/>
              <a:t>This is again the minimum code required to be correct</a:t>
            </a:r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Again, but with RAII (C++)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void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example</a:t>
            </a:r>
            <a:r>
              <a:rPr lang="en-CA" sz="2400" dirty="0" smtClean="0">
                <a:latin typeface="Inconsolata" pitchFamily="49" charset="0"/>
              </a:rPr>
              <a:t>() {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</a:t>
            </a:r>
            <a:r>
              <a:rPr lang="en-CA" sz="2400" dirty="0" smtClean="0">
                <a:solidFill>
                  <a:srgbClr val="7030A0"/>
                </a:solidFill>
                <a:latin typeface="Inconsolata" pitchFamily="49" charset="0"/>
              </a:rPr>
              <a:t>File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myFile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filename</a:t>
            </a:r>
            <a:r>
              <a:rPr lang="en-CA" sz="24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</a:t>
            </a:r>
            <a:r>
              <a:rPr lang="en-CA" sz="2400" dirty="0" err="1" smtClean="0">
                <a:solidFill>
                  <a:srgbClr val="7030A0"/>
                </a:solidFill>
                <a:latin typeface="Inconsolata" pitchFamily="49" charset="0"/>
              </a:rPr>
              <a:t>DBConnection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dbConn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credentials</a:t>
            </a:r>
            <a:r>
              <a:rPr lang="en-CA" sz="24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</a:t>
            </a:r>
            <a:r>
              <a:rPr lang="en-CA" sz="2400" dirty="0" smtClean="0">
                <a:solidFill>
                  <a:srgbClr val="7030A0"/>
                </a:solidFill>
                <a:latin typeface="Inconsolata" pitchFamily="49" charset="0"/>
              </a:rPr>
              <a:t>Lock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myLock</a:t>
            </a:r>
            <a:r>
              <a:rPr lang="en-CA" sz="2400" dirty="0" smtClean="0">
                <a:latin typeface="Inconsolata" pitchFamily="49" charset="0"/>
              </a:rPr>
              <a:t>(&amp;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g_mutex</a:t>
            </a:r>
            <a:r>
              <a:rPr lang="en-CA" sz="24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</a:t>
            </a:r>
            <a:r>
              <a:rPr lang="en-CA" sz="2400" dirty="0" err="1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doSomething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myFile</a:t>
            </a:r>
            <a:r>
              <a:rPr lang="en-CA" sz="2400" dirty="0" smtClean="0">
                <a:latin typeface="Inconsolata" pitchFamily="49" charset="0"/>
              </a:rPr>
              <a:t>, 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dbConn</a:t>
            </a:r>
            <a:r>
              <a:rPr lang="en-CA" sz="24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}</a:t>
            </a:r>
          </a:p>
          <a:p>
            <a:pPr>
              <a:buNone/>
            </a:pPr>
            <a:endParaRPr lang="en-CA" sz="2400" dirty="0" smtClean="0">
              <a:latin typeface="Inconsolata" pitchFamily="49" charset="0"/>
            </a:endParaRPr>
          </a:p>
          <a:p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One More Time (D)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void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example</a:t>
            </a:r>
            <a:r>
              <a:rPr lang="en-CA" sz="2400" dirty="0" smtClean="0">
                <a:latin typeface="Inconsolata" pitchFamily="49" charset="0"/>
              </a:rPr>
              <a:t>() {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</a:t>
            </a: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scope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myFile</a:t>
            </a:r>
            <a:r>
              <a:rPr lang="en-CA" sz="2400" dirty="0" smtClean="0">
                <a:latin typeface="Inconsolata" pitchFamily="49" charset="0"/>
              </a:rPr>
              <a:t> = </a:t>
            </a: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new</a:t>
            </a:r>
            <a:r>
              <a:rPr lang="en-CA" sz="2400" dirty="0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 </a:t>
            </a:r>
            <a:r>
              <a:rPr lang="en-CA" sz="2400" dirty="0" smtClean="0">
                <a:solidFill>
                  <a:srgbClr val="7030A0"/>
                </a:solidFill>
                <a:latin typeface="Inconsolata" pitchFamily="49" charset="0"/>
              </a:rPr>
              <a:t>File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filename</a:t>
            </a:r>
            <a:r>
              <a:rPr lang="en-CA" sz="24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</a:t>
            </a: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scope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dbConn</a:t>
            </a:r>
            <a:r>
              <a:rPr lang="en-CA" sz="2400" dirty="0" smtClean="0">
                <a:solidFill>
                  <a:srgbClr val="7030A0"/>
                </a:solidFill>
                <a:latin typeface="Inconsolata" pitchFamily="49" charset="0"/>
              </a:rPr>
              <a:t> </a:t>
            </a:r>
            <a:r>
              <a:rPr lang="en-CA" sz="2400" dirty="0" smtClean="0">
                <a:latin typeface="Inconsolata" pitchFamily="49" charset="0"/>
              </a:rPr>
              <a:t>= </a:t>
            </a: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new</a:t>
            </a:r>
            <a:r>
              <a:rPr lang="en-CA" sz="2400" dirty="0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 </a:t>
            </a:r>
            <a:r>
              <a:rPr lang="en-CA" sz="2400" dirty="0" err="1" smtClean="0">
                <a:solidFill>
                  <a:srgbClr val="7030A0"/>
                </a:solidFill>
                <a:latin typeface="Inconsolata" pitchFamily="49" charset="0"/>
              </a:rPr>
              <a:t>DBConnection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credentials</a:t>
            </a:r>
            <a:r>
              <a:rPr lang="en-CA" sz="24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</a:t>
            </a: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scope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myLock</a:t>
            </a:r>
            <a:r>
              <a:rPr lang="en-CA" sz="2400" dirty="0" smtClean="0">
                <a:latin typeface="Inconsolata" pitchFamily="49" charset="0"/>
              </a:rPr>
              <a:t> = </a:t>
            </a: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new</a:t>
            </a:r>
            <a:r>
              <a:rPr lang="en-CA" sz="2400" dirty="0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 </a:t>
            </a:r>
            <a:r>
              <a:rPr lang="en-CA" sz="2400" dirty="0" smtClean="0">
                <a:solidFill>
                  <a:srgbClr val="7030A0"/>
                </a:solidFill>
                <a:latin typeface="Inconsolata" pitchFamily="49" charset="0"/>
              </a:rPr>
              <a:t>Lock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g_mutex</a:t>
            </a:r>
            <a:r>
              <a:rPr lang="en-CA" sz="24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</a:t>
            </a:r>
            <a:r>
              <a:rPr lang="en-CA" sz="2400" dirty="0" err="1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doSomething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myFile</a:t>
            </a:r>
            <a:r>
              <a:rPr lang="en-CA" sz="2400" dirty="0" smtClean="0">
                <a:latin typeface="Inconsolata" pitchFamily="49" charset="0"/>
              </a:rPr>
              <a:t>, 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dbConn</a:t>
            </a:r>
            <a:r>
              <a:rPr lang="en-CA" sz="24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}</a:t>
            </a:r>
          </a:p>
          <a:p>
            <a:pPr>
              <a:buNone/>
            </a:pPr>
            <a:endParaRPr lang="en-CA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8229600" cy="4625609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CA" sz="3600" dirty="0" smtClean="0"/>
          </a:p>
          <a:p>
            <a:pPr algn="ctr">
              <a:buNone/>
            </a:pPr>
            <a:endParaRPr lang="en-CA" sz="3600" dirty="0" smtClean="0"/>
          </a:p>
          <a:p>
            <a:pPr algn="ctr">
              <a:buNone/>
            </a:pPr>
            <a:r>
              <a:rPr lang="en-CA" sz="3600" dirty="0" smtClean="0"/>
              <a:t>“You can take my deterministic resource management when my cold dead hand goes out of scope.” -- Anon</a:t>
            </a:r>
            <a:endParaRPr lang="en-CA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Why does Java suck so bad?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78145"/>
          </a:xfrm>
        </p:spPr>
        <p:txBody>
          <a:bodyPr>
            <a:normAutofit fontScale="85000" lnSpcReduction="10000"/>
          </a:bodyPr>
          <a:lstStyle/>
          <a:p>
            <a:r>
              <a:rPr lang="en-CA" dirty="0" smtClean="0"/>
              <a:t>By choice. You can have deterministic resource management alongside garbage collection, but the Java guys specifically chose not to</a:t>
            </a:r>
          </a:p>
          <a:p>
            <a:pPr lvl="1"/>
            <a:r>
              <a:rPr lang="en-CA" dirty="0" smtClean="0"/>
              <a:t>The D programming language supports RAII and has a garbage collector, so it’s definitely possible</a:t>
            </a:r>
          </a:p>
          <a:p>
            <a:pPr lvl="1"/>
            <a:r>
              <a:rPr lang="en-CA" dirty="0" smtClean="0"/>
              <a:t>Java, C#, Python, Ruby all screw this up to varying degrees</a:t>
            </a:r>
          </a:p>
          <a:p>
            <a:pPr lvl="2"/>
            <a:r>
              <a:rPr lang="en-CA" dirty="0" smtClean="0"/>
              <a:t>The latter three have some syntactic sugar for resource management, but the onus is still on you to remember to use it</a:t>
            </a:r>
          </a:p>
          <a:p>
            <a:pPr lvl="2"/>
            <a:r>
              <a:rPr lang="en-CA" dirty="0" smtClean="0"/>
              <a:t>Java 7 catches up with C# and adds the same syntactic sugar, but still doesn’t solve the problem</a:t>
            </a:r>
          </a:p>
          <a:p>
            <a:pPr lvl="1"/>
            <a:r>
              <a:rPr lang="en-CA" dirty="0" smtClean="0"/>
              <a:t>Perl, PHP, C++ and D all get it right to varying degrees</a:t>
            </a:r>
          </a:p>
          <a:p>
            <a:pPr lvl="2"/>
            <a:r>
              <a:rPr lang="en-CA" dirty="0" smtClean="0"/>
              <a:t>If </a:t>
            </a:r>
            <a:r>
              <a:rPr lang="en-CA" i="1" dirty="0" smtClean="0"/>
              <a:t>PHP</a:t>
            </a:r>
            <a:r>
              <a:rPr lang="en-CA" dirty="0" smtClean="0"/>
              <a:t> gets something right before your language does, you should reassess your life goals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 what should I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My </a:t>
            </a:r>
            <a:r>
              <a:rPr lang="en-CA" dirty="0" smtClean="0"/>
              <a:t>(unpopular) answer</a:t>
            </a:r>
            <a:r>
              <a:rPr lang="en-CA" dirty="0" smtClean="0"/>
              <a:t>? Use C++ and Perl/PHP for everything until the D ecosystem matures a bit, then switch over to D entirely</a:t>
            </a:r>
          </a:p>
          <a:p>
            <a:pPr lvl="1"/>
            <a:r>
              <a:rPr lang="en-CA" dirty="0" smtClean="0"/>
              <a:t>C++ has its own set of problems, but it’s my opinion that they’re exaggerated and the benefits far outweigh them</a:t>
            </a:r>
          </a:p>
          <a:p>
            <a:r>
              <a:rPr lang="en-CA" dirty="0" smtClean="0"/>
              <a:t>If you’re stuck using a broken language like Java, I really don’t know what to tell you</a:t>
            </a:r>
          </a:p>
          <a:p>
            <a:pPr lvl="1"/>
            <a:r>
              <a:rPr lang="en-CA" dirty="0" smtClean="0"/>
              <a:t>I guess you could cry a little bit, but I don’t think it would solve the problem</a:t>
            </a:r>
          </a:p>
          <a:p>
            <a:pPr lvl="1"/>
            <a:r>
              <a:rPr lang="en-CA" dirty="0" smtClean="0"/>
              <a:t>Learn the Dispose pattern, always remember to use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Okay, done ranting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I wish I had more helpful advice for Java, C#, Python, Ruby users, but this is the unfortunate state we find ourselves in</a:t>
            </a:r>
          </a:p>
          <a:p>
            <a:endParaRPr lang="en-CA" dirty="0" smtClean="0"/>
          </a:p>
          <a:p>
            <a:r>
              <a:rPr lang="en-CA" dirty="0" smtClean="0"/>
              <a:t>If you want more information about anything mentioned:</a:t>
            </a:r>
          </a:p>
          <a:p>
            <a:pPr lvl="1"/>
            <a:r>
              <a:rPr lang="en-CA" dirty="0" smtClean="0"/>
              <a:t>The D Programming Language by Andrei </a:t>
            </a:r>
            <a:r>
              <a:rPr lang="en-CA" dirty="0" err="1" smtClean="0"/>
              <a:t>Alexandrescu</a:t>
            </a:r>
            <a:r>
              <a:rPr lang="en-CA" dirty="0" smtClean="0"/>
              <a:t> is an excellent D introduction</a:t>
            </a:r>
          </a:p>
          <a:p>
            <a:pPr lvl="1"/>
            <a:r>
              <a:rPr lang="en-CA" dirty="0" smtClean="0"/>
              <a:t>If you want to learn how to code modern C++, you should read Effective C++ by Scott Meyers</a:t>
            </a:r>
          </a:p>
          <a:p>
            <a:pPr lvl="1"/>
            <a:r>
              <a:rPr lang="en-CA" dirty="0" smtClean="0"/>
              <a:t>The Boost website has good information about exception safety and reference-counted smart pointers, which I didn’t really talk about (Scott Meyers does in Effective C++)</a:t>
            </a:r>
          </a:p>
          <a:p>
            <a:pPr lvl="1"/>
            <a:r>
              <a:rPr lang="en-CA" dirty="0" smtClean="0"/>
              <a:t>Google knows all</a:t>
            </a:r>
          </a:p>
          <a:p>
            <a:endParaRPr lang="en-CA" dirty="0" smtClean="0"/>
          </a:p>
          <a:p>
            <a:r>
              <a:rPr lang="en-CA" dirty="0" smtClean="0"/>
              <a:t>Questions?</a:t>
            </a:r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should I care about this?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It’s very likely that you’ve been writing totally incorrect code without realizing it</a:t>
            </a:r>
          </a:p>
          <a:p>
            <a:pPr lvl="1"/>
            <a:r>
              <a:rPr lang="en-CA" dirty="0" smtClean="0"/>
              <a:t>Once you </a:t>
            </a:r>
            <a:r>
              <a:rPr lang="en-CA" i="1" dirty="0" smtClean="0"/>
              <a:t>do</a:t>
            </a:r>
            <a:r>
              <a:rPr lang="en-CA" dirty="0" smtClean="0"/>
              <a:t> realize it, it’s usually not too hard to fix the problem, depending on the language</a:t>
            </a:r>
          </a:p>
          <a:p>
            <a:r>
              <a:rPr lang="en-CA" dirty="0" smtClean="0"/>
              <a:t>This is information that isn’t all that widely known, for whatever reason</a:t>
            </a:r>
          </a:p>
          <a:p>
            <a:r>
              <a:rPr lang="en-CA" dirty="0" smtClean="0"/>
              <a:t>You can use it to show off at interviews!</a:t>
            </a:r>
          </a:p>
          <a:p>
            <a:r>
              <a:rPr lang="en-CA" dirty="0" smtClean="0"/>
              <a:t>You can use it to start arguments about which programming language is the best!</a:t>
            </a:r>
          </a:p>
          <a:p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Boring Definitions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 need to define a couple basic things at the beginning so everybody’s on the same page</a:t>
            </a:r>
          </a:p>
          <a:p>
            <a:pPr lvl="1"/>
            <a:r>
              <a:rPr lang="en-CA" dirty="0" smtClean="0"/>
              <a:t>It’ll be quick, I promise</a:t>
            </a:r>
          </a:p>
          <a:p>
            <a:r>
              <a:rPr lang="en-CA" dirty="0" smtClean="0"/>
              <a:t>Garbage collection is a method of managing dynamic (heap-allocated) memory</a:t>
            </a:r>
          </a:p>
          <a:p>
            <a:pPr lvl="1"/>
            <a:r>
              <a:rPr lang="en-CA" dirty="0" smtClean="0"/>
              <a:t>It’s non-deterministic, and there is usually no guarantee that memory is cleaned up at all</a:t>
            </a:r>
          </a:p>
          <a:p>
            <a:pPr lvl="1"/>
            <a:r>
              <a:rPr lang="en-CA" dirty="0" smtClean="0"/>
              <a:t>Most modern languages use garbage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Boring Definitions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resource is anything you need to return to the system once you’re done using it</a:t>
            </a:r>
          </a:p>
          <a:p>
            <a:pPr lvl="1"/>
            <a:r>
              <a:rPr lang="en-CA" dirty="0" smtClean="0"/>
              <a:t>File handles, dynamic memory, locks, etc.</a:t>
            </a:r>
          </a:p>
          <a:p>
            <a:r>
              <a:rPr lang="en-CA" dirty="0" smtClean="0"/>
              <a:t>Exception safety means that you can throw an exception in the middle of your function without bad things happening</a:t>
            </a:r>
          </a:p>
          <a:p>
            <a:pPr lvl="1"/>
            <a:r>
              <a:rPr lang="en-CA" dirty="0" smtClean="0"/>
              <a:t>There’s a complicated formal definition with degrees of exception safety but this is good enough for our purposes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Reasonable Code Example (C)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Let’s look at some C code so we can figure out what this talk is even about</a:t>
            </a:r>
          </a:p>
          <a:p>
            <a:pPr>
              <a:buNone/>
            </a:pPr>
            <a:endParaRPr lang="en-CA" sz="2400" dirty="0" smtClean="0">
              <a:latin typeface="Inconsolata" pitchFamily="49" charset="0"/>
            </a:endParaRPr>
          </a:p>
          <a:p>
            <a:pPr>
              <a:buNone/>
            </a:pP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void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example</a:t>
            </a:r>
            <a:r>
              <a:rPr lang="en-CA" sz="2400" dirty="0" smtClean="0">
                <a:latin typeface="Inconsolata" pitchFamily="49" charset="0"/>
              </a:rPr>
              <a:t>() {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</a:t>
            </a:r>
            <a:r>
              <a:rPr lang="en-CA" sz="2400" dirty="0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lock</a:t>
            </a:r>
            <a:r>
              <a:rPr lang="en-CA" sz="2400" dirty="0" smtClean="0">
                <a:latin typeface="Inconsolata" pitchFamily="49" charset="0"/>
              </a:rPr>
              <a:t>(&amp;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g_mutex</a:t>
            </a:r>
            <a:r>
              <a:rPr lang="en-CA" sz="24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</a:t>
            </a:r>
            <a:r>
              <a:rPr lang="en-CA" sz="2400" dirty="0" err="1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int</a:t>
            </a:r>
            <a:r>
              <a:rPr lang="en-CA" sz="2400" dirty="0" smtClean="0">
                <a:latin typeface="Inconsolata" pitchFamily="49" charset="0"/>
              </a:rPr>
              <a:t>* 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my_int_pointer</a:t>
            </a:r>
            <a:r>
              <a:rPr lang="en-CA" sz="2400" dirty="0" smtClean="0">
                <a:latin typeface="Inconsolata" pitchFamily="49" charset="0"/>
              </a:rPr>
              <a:t> = (</a:t>
            </a:r>
            <a:r>
              <a:rPr lang="en-CA" sz="2400" dirty="0" err="1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int</a:t>
            </a:r>
            <a:r>
              <a:rPr lang="en-CA" sz="2400" dirty="0" smtClean="0">
                <a:latin typeface="Inconsolata" pitchFamily="49" charset="0"/>
              </a:rPr>
              <a:t>*)</a:t>
            </a:r>
            <a:r>
              <a:rPr lang="en-CA" sz="2400" dirty="0" err="1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malloc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err="1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sizeof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err="1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int</a:t>
            </a:r>
            <a:r>
              <a:rPr lang="en-CA" sz="2400" dirty="0" smtClean="0">
                <a:latin typeface="Inconsolata" pitchFamily="49" charset="0"/>
              </a:rPr>
              <a:t>));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</a:t>
            </a:r>
            <a:r>
              <a:rPr lang="en-CA" sz="2400" dirty="0" err="1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do_something_with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my_int_pointer</a:t>
            </a:r>
            <a:r>
              <a:rPr lang="en-CA" sz="2400" dirty="0" smtClean="0">
                <a:latin typeface="Inconsolata" pitchFamily="49" charset="0"/>
              </a:rPr>
              <a:t>);</a:t>
            </a:r>
            <a:br>
              <a:rPr lang="en-CA" sz="2400" dirty="0" smtClean="0">
                <a:latin typeface="Inconsolata" pitchFamily="49" charset="0"/>
              </a:rPr>
            </a:br>
            <a:r>
              <a:rPr lang="en-CA" sz="2400" dirty="0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free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my_int_pointer</a:t>
            </a:r>
            <a:r>
              <a:rPr lang="en-CA" sz="24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</a:t>
            </a:r>
            <a:r>
              <a:rPr lang="en-CA" sz="2400" dirty="0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unlock</a:t>
            </a:r>
            <a:r>
              <a:rPr lang="en-CA" sz="2400" dirty="0" smtClean="0">
                <a:latin typeface="Inconsolata" pitchFamily="49" charset="0"/>
              </a:rPr>
              <a:t>(&amp;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g_mutex</a:t>
            </a:r>
            <a:r>
              <a:rPr lang="en-CA" sz="24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}</a:t>
            </a:r>
          </a:p>
          <a:p>
            <a:pPr>
              <a:buNone/>
            </a:pPr>
            <a:endParaRPr lang="en-CA" sz="2400" dirty="0" smtClean="0">
              <a:latin typeface="Inconsolata" pitchFamily="49" charset="0"/>
            </a:endParaRPr>
          </a:p>
          <a:p>
            <a:r>
              <a:rPr lang="en-CA" dirty="0" smtClean="0"/>
              <a:t>This is fairly reasonable, safe C code. It executes deterministically and everyone is happy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Terrible Code Example (C++)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Let’s see that exact same code, but now we’ll pretend that it was compiled as C++</a:t>
            </a:r>
          </a:p>
          <a:p>
            <a:pPr>
              <a:buNone/>
            </a:pPr>
            <a:endParaRPr lang="en-CA" sz="2600" dirty="0" smtClean="0">
              <a:latin typeface="Inconsolata" pitchFamily="49" charset="0"/>
            </a:endParaRPr>
          </a:p>
          <a:p>
            <a:pPr>
              <a:buNone/>
            </a:pPr>
            <a:r>
              <a:rPr lang="en-CA" sz="28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void</a:t>
            </a:r>
            <a:r>
              <a:rPr lang="en-CA" sz="2800" dirty="0" smtClean="0">
                <a:latin typeface="Inconsolata" pitchFamily="49" charset="0"/>
              </a:rPr>
              <a:t> </a:t>
            </a:r>
            <a:r>
              <a:rPr lang="en-CA" sz="2800" dirty="0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example</a:t>
            </a:r>
            <a:r>
              <a:rPr lang="en-CA" sz="2800" dirty="0" smtClean="0">
                <a:latin typeface="Inconsolata" pitchFamily="49" charset="0"/>
              </a:rPr>
              <a:t>() {</a:t>
            </a:r>
          </a:p>
          <a:p>
            <a:pPr>
              <a:buNone/>
            </a:pPr>
            <a:r>
              <a:rPr lang="en-CA" sz="2800" dirty="0" smtClean="0">
                <a:latin typeface="Inconsolata" pitchFamily="49" charset="0"/>
              </a:rPr>
              <a:t>	</a:t>
            </a:r>
            <a:r>
              <a:rPr lang="en-CA" sz="2800" dirty="0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lock</a:t>
            </a:r>
            <a:r>
              <a:rPr lang="en-CA" sz="2800" dirty="0" smtClean="0">
                <a:latin typeface="Inconsolata" pitchFamily="49" charset="0"/>
              </a:rPr>
              <a:t>(&amp;</a:t>
            </a:r>
            <a:r>
              <a:rPr lang="en-CA" sz="28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g_mutex</a:t>
            </a:r>
            <a:r>
              <a:rPr lang="en-CA" sz="28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800" dirty="0" smtClean="0">
                <a:latin typeface="Inconsolata" pitchFamily="49" charset="0"/>
              </a:rPr>
              <a:t>	</a:t>
            </a:r>
            <a:r>
              <a:rPr lang="en-CA" sz="2800" dirty="0" err="1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int</a:t>
            </a:r>
            <a:r>
              <a:rPr lang="en-CA" sz="2800" dirty="0" smtClean="0">
                <a:latin typeface="Inconsolata" pitchFamily="49" charset="0"/>
              </a:rPr>
              <a:t>* </a:t>
            </a:r>
            <a:r>
              <a:rPr lang="en-CA" sz="28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my_int_pointer</a:t>
            </a:r>
            <a:r>
              <a:rPr lang="en-CA" sz="2800" dirty="0" smtClean="0">
                <a:latin typeface="Inconsolata" pitchFamily="49" charset="0"/>
              </a:rPr>
              <a:t> = (</a:t>
            </a:r>
            <a:r>
              <a:rPr lang="en-CA" sz="2800" dirty="0" err="1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int</a:t>
            </a:r>
            <a:r>
              <a:rPr lang="en-CA" sz="2800" dirty="0" smtClean="0">
                <a:latin typeface="Inconsolata" pitchFamily="49" charset="0"/>
              </a:rPr>
              <a:t>*)</a:t>
            </a:r>
            <a:r>
              <a:rPr lang="en-CA" sz="2800" dirty="0" err="1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malloc</a:t>
            </a:r>
            <a:r>
              <a:rPr lang="en-CA" sz="2800" dirty="0" smtClean="0">
                <a:latin typeface="Inconsolata" pitchFamily="49" charset="0"/>
              </a:rPr>
              <a:t>(</a:t>
            </a:r>
            <a:r>
              <a:rPr lang="en-CA" sz="2800" dirty="0" err="1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sizeof</a:t>
            </a:r>
            <a:r>
              <a:rPr lang="en-CA" sz="2800" dirty="0" smtClean="0">
                <a:latin typeface="Inconsolata" pitchFamily="49" charset="0"/>
              </a:rPr>
              <a:t>(</a:t>
            </a:r>
            <a:r>
              <a:rPr lang="en-CA" sz="2800" dirty="0" err="1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int</a:t>
            </a:r>
            <a:r>
              <a:rPr lang="en-CA" sz="2800" dirty="0" smtClean="0">
                <a:latin typeface="Inconsolata" pitchFamily="49" charset="0"/>
              </a:rPr>
              <a:t>));</a:t>
            </a:r>
          </a:p>
          <a:p>
            <a:pPr>
              <a:buNone/>
            </a:pPr>
            <a:r>
              <a:rPr lang="en-CA" sz="2800" dirty="0" smtClean="0">
                <a:latin typeface="Inconsolata" pitchFamily="49" charset="0"/>
              </a:rPr>
              <a:t>	</a:t>
            </a:r>
            <a:r>
              <a:rPr lang="en-CA" sz="2800" dirty="0" err="1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do_something_with</a:t>
            </a:r>
            <a:r>
              <a:rPr lang="en-CA" sz="2800" dirty="0" smtClean="0">
                <a:latin typeface="Inconsolata" pitchFamily="49" charset="0"/>
              </a:rPr>
              <a:t>(</a:t>
            </a:r>
            <a:r>
              <a:rPr lang="en-CA" sz="28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my_int_pointer</a:t>
            </a:r>
            <a:r>
              <a:rPr lang="en-CA" sz="2800" dirty="0" smtClean="0">
                <a:latin typeface="Inconsolata" pitchFamily="49" charset="0"/>
              </a:rPr>
              <a:t>);</a:t>
            </a:r>
            <a:br>
              <a:rPr lang="en-CA" sz="2800" dirty="0" smtClean="0">
                <a:latin typeface="Inconsolata" pitchFamily="49" charset="0"/>
              </a:rPr>
            </a:br>
            <a:r>
              <a:rPr lang="en-CA" sz="2800" dirty="0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free</a:t>
            </a:r>
            <a:r>
              <a:rPr lang="en-CA" sz="2800" dirty="0" smtClean="0">
                <a:latin typeface="Inconsolata" pitchFamily="49" charset="0"/>
              </a:rPr>
              <a:t>(</a:t>
            </a:r>
            <a:r>
              <a:rPr lang="en-CA" sz="28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my_int_pointer</a:t>
            </a:r>
            <a:r>
              <a:rPr lang="en-CA" sz="28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800" dirty="0" smtClean="0">
                <a:latin typeface="Inconsolata" pitchFamily="49" charset="0"/>
              </a:rPr>
              <a:t>	</a:t>
            </a:r>
            <a:r>
              <a:rPr lang="en-CA" sz="2800" dirty="0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unlock</a:t>
            </a:r>
            <a:r>
              <a:rPr lang="en-CA" sz="2800" dirty="0" smtClean="0">
                <a:latin typeface="Inconsolata" pitchFamily="49" charset="0"/>
              </a:rPr>
              <a:t>(&amp;</a:t>
            </a:r>
            <a:r>
              <a:rPr lang="en-CA" sz="28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g_mutex</a:t>
            </a:r>
            <a:r>
              <a:rPr lang="en-CA" sz="28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800" dirty="0" smtClean="0">
                <a:latin typeface="Inconsolata" pitchFamily="49" charset="0"/>
              </a:rPr>
              <a:t>}</a:t>
            </a:r>
          </a:p>
          <a:p>
            <a:pPr>
              <a:buNone/>
            </a:pPr>
            <a:endParaRPr lang="en-CA" dirty="0" smtClean="0">
              <a:latin typeface="Inconsolata" pitchFamily="49" charset="0"/>
            </a:endParaRPr>
          </a:p>
          <a:p>
            <a:r>
              <a:rPr lang="en-CA" dirty="0" smtClean="0"/>
              <a:t>Catastrophe! This is going to compile and run without warnings, but be completely and totally unsafe!</a:t>
            </a:r>
          </a:p>
          <a:p>
            <a:pPr lvl="1"/>
            <a:r>
              <a:rPr lang="en-CA" dirty="0" smtClean="0"/>
              <a:t>Why? Exceptions!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That Sucks!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Yes, it does suck! It’s such a problem that people were motivated to go try to solve it</a:t>
            </a:r>
          </a:p>
          <a:p>
            <a:r>
              <a:rPr lang="en-CA" dirty="0" err="1" smtClean="0"/>
              <a:t>Bjarne</a:t>
            </a:r>
            <a:r>
              <a:rPr lang="en-CA" dirty="0" smtClean="0"/>
              <a:t> </a:t>
            </a:r>
            <a:r>
              <a:rPr lang="en-CA" dirty="0" err="1" smtClean="0"/>
              <a:t>Stroustrup</a:t>
            </a:r>
            <a:r>
              <a:rPr lang="en-CA" dirty="0" smtClean="0"/>
              <a:t> (C++ language creator) came up with a solution which he named Resource Acquisition Is Initialization (RAII)</a:t>
            </a:r>
          </a:p>
          <a:p>
            <a:pPr lvl="1"/>
            <a:r>
              <a:rPr lang="en-CA" dirty="0" smtClean="0"/>
              <a:t>Incidentally, in addition to providing exception safety, RAII made C++ way easier to use</a:t>
            </a:r>
          </a:p>
          <a:p>
            <a:r>
              <a:rPr lang="en-CA" dirty="0" smtClean="0"/>
              <a:t>Let’s look at a correct C++ version of our code example, using RAII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Modern Code Example (C++)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void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example</a:t>
            </a:r>
            <a:r>
              <a:rPr lang="en-CA" sz="2400" dirty="0" smtClean="0">
                <a:latin typeface="Inconsolata" pitchFamily="49" charset="0"/>
              </a:rPr>
              <a:t>() {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</a:t>
            </a:r>
            <a:r>
              <a:rPr lang="en-CA" sz="2400" dirty="0" smtClean="0">
                <a:solidFill>
                  <a:srgbClr val="7030A0"/>
                </a:solidFill>
                <a:latin typeface="Inconsolata" pitchFamily="49" charset="0"/>
              </a:rPr>
              <a:t>Lock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my_lock</a:t>
            </a:r>
            <a:r>
              <a:rPr lang="en-CA" sz="2400" dirty="0" smtClean="0">
                <a:latin typeface="Inconsolata" pitchFamily="49" charset="0"/>
              </a:rPr>
              <a:t>(&amp;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g_mutex</a:t>
            </a:r>
            <a:r>
              <a:rPr lang="en-CA" sz="24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</a:t>
            </a:r>
            <a:r>
              <a:rPr lang="en-CA" sz="2400" dirty="0" err="1" smtClean="0">
                <a:solidFill>
                  <a:srgbClr val="7030A0"/>
                </a:solidFill>
                <a:latin typeface="Inconsolata" pitchFamily="49" charset="0"/>
              </a:rPr>
              <a:t>auto_ptr</a:t>
            </a:r>
            <a:r>
              <a:rPr lang="en-CA" sz="2400" dirty="0" smtClean="0">
                <a:latin typeface="Inconsolata" pitchFamily="49" charset="0"/>
              </a:rPr>
              <a:t>&lt;</a:t>
            </a:r>
            <a:r>
              <a:rPr lang="en-CA" sz="2400" dirty="0" err="1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int</a:t>
            </a:r>
            <a:r>
              <a:rPr lang="en-CA" sz="2400" dirty="0" smtClean="0">
                <a:latin typeface="Inconsolata" pitchFamily="49" charset="0"/>
              </a:rPr>
              <a:t>&gt; 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my_int_pointer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new </a:t>
            </a:r>
            <a:r>
              <a:rPr lang="en-CA" sz="2400" dirty="0" err="1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int</a:t>
            </a:r>
            <a:r>
              <a:rPr lang="en-CA" sz="2400" dirty="0" smtClean="0">
                <a:latin typeface="Inconsolata" pitchFamily="49" charset="0"/>
              </a:rPr>
              <a:t>());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</a:t>
            </a:r>
            <a:r>
              <a:rPr lang="en-CA" sz="2400" dirty="0" err="1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do_something_with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my_int_pointer</a:t>
            </a:r>
            <a:r>
              <a:rPr lang="en-CA" sz="24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}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Thanks to RAII this example is exception safe, and we don’t have to worry about cleanup.</a:t>
            </a:r>
          </a:p>
          <a:p>
            <a:r>
              <a:rPr lang="en-CA" sz="2800" dirty="0" err="1" smtClean="0">
                <a:latin typeface="Inconsolata" pitchFamily="49" charset="0"/>
              </a:rPr>
              <a:t>auto_ptr</a:t>
            </a:r>
            <a:r>
              <a:rPr lang="en-CA" sz="2800" dirty="0" smtClean="0">
                <a:latin typeface="Inconsolata" pitchFamily="49" charset="0"/>
              </a:rPr>
              <a:t>&lt;T&gt;</a:t>
            </a:r>
            <a:r>
              <a:rPr lang="en-CA" dirty="0" smtClean="0"/>
              <a:t> is part of the C++ standard library, but we’ve just made up </a:t>
            </a:r>
            <a:r>
              <a:rPr lang="en-CA" sz="2800" dirty="0" smtClean="0">
                <a:latin typeface="Inconsolata" pitchFamily="49" charset="0"/>
              </a:rPr>
              <a:t>Lock</a:t>
            </a:r>
            <a:endParaRPr lang="en-CA" sz="2800" dirty="0" smtClean="0"/>
          </a:p>
          <a:p>
            <a:pPr lvl="1"/>
            <a:r>
              <a:rPr lang="en-CA" dirty="0" smtClean="0"/>
              <a:t>Let’s look at the code for our made-up </a:t>
            </a:r>
            <a:r>
              <a:rPr lang="en-CA" dirty="0" smtClean="0">
                <a:latin typeface="Inconsolata" pitchFamily="49" charset="0"/>
              </a:rPr>
              <a:t>Lock</a:t>
            </a:r>
            <a:r>
              <a:rPr lang="en-CA" dirty="0" smtClean="0"/>
              <a:t> class so we can see how RAII actually works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RAII Actually Works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class</a:t>
            </a:r>
            <a:r>
              <a:rPr lang="en-CA" sz="2400" dirty="0" smtClean="0">
                <a:latin typeface="Inconsolata" pitchFamily="49" charset="0"/>
              </a:rPr>
              <a:t> </a:t>
            </a:r>
            <a:r>
              <a:rPr lang="en-CA" sz="2400" dirty="0" smtClean="0">
                <a:solidFill>
                  <a:srgbClr val="7030A0"/>
                </a:solidFill>
                <a:latin typeface="Inconsolata" pitchFamily="49" charset="0"/>
              </a:rPr>
              <a:t>Lock</a:t>
            </a:r>
            <a:r>
              <a:rPr lang="en-CA" sz="2400" dirty="0" smtClean="0">
                <a:latin typeface="Inconsolata" pitchFamily="49" charset="0"/>
              </a:rPr>
              <a:t> {</a:t>
            </a:r>
          </a:p>
          <a:p>
            <a:pPr>
              <a:buNone/>
            </a:pP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private</a:t>
            </a:r>
            <a:r>
              <a:rPr lang="en-CA" sz="2400" dirty="0" smtClean="0">
                <a:latin typeface="Inconsolata" pitchFamily="49" charset="0"/>
              </a:rPr>
              <a:t>: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</a:t>
            </a:r>
            <a:r>
              <a:rPr lang="en-CA" sz="2400" dirty="0" err="1" smtClean="0">
                <a:solidFill>
                  <a:srgbClr val="7030A0"/>
                </a:solidFill>
                <a:latin typeface="Inconsolata" pitchFamily="49" charset="0"/>
              </a:rPr>
              <a:t>mutex</a:t>
            </a:r>
            <a:r>
              <a:rPr lang="en-CA" sz="2400" dirty="0" smtClean="0">
                <a:latin typeface="Inconsolata" pitchFamily="49" charset="0"/>
              </a:rPr>
              <a:t>* 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m_pMutex</a:t>
            </a:r>
            <a:r>
              <a:rPr lang="en-CA" sz="2400" dirty="0" smtClean="0">
                <a:latin typeface="Inconsolata" pitchFamily="49" charset="0"/>
              </a:rPr>
              <a:t>;</a:t>
            </a:r>
          </a:p>
          <a:p>
            <a:pPr>
              <a:buNone/>
            </a:pPr>
            <a:r>
              <a:rPr lang="en-CA" sz="2400" dirty="0" smtClean="0">
                <a:solidFill>
                  <a:schemeClr val="accent2">
                    <a:lumMod val="50000"/>
                  </a:schemeClr>
                </a:solidFill>
                <a:latin typeface="Inconsolata" pitchFamily="49" charset="0"/>
              </a:rPr>
              <a:t>public</a:t>
            </a:r>
            <a:r>
              <a:rPr lang="en-CA" sz="2400" dirty="0" smtClean="0">
                <a:latin typeface="Inconsolata" pitchFamily="49" charset="0"/>
              </a:rPr>
              <a:t>: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</a:t>
            </a:r>
            <a:r>
              <a:rPr lang="en-CA" sz="2400" dirty="0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Lock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err="1" smtClean="0">
                <a:solidFill>
                  <a:srgbClr val="7030A0"/>
                </a:solidFill>
                <a:latin typeface="Inconsolata" pitchFamily="49" charset="0"/>
              </a:rPr>
              <a:t>mutex</a:t>
            </a:r>
            <a:r>
              <a:rPr lang="en-CA" sz="2400" dirty="0" smtClean="0">
                <a:latin typeface="Inconsolata" pitchFamily="49" charset="0"/>
              </a:rPr>
              <a:t>* 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pMutex</a:t>
            </a:r>
            <a:r>
              <a:rPr lang="en-CA" sz="2400" dirty="0" smtClean="0">
                <a:latin typeface="Inconsolata" pitchFamily="49" charset="0"/>
              </a:rPr>
              <a:t>) : 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m_pMutex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pMutex</a:t>
            </a:r>
            <a:r>
              <a:rPr lang="en-CA" sz="2400" dirty="0" smtClean="0">
                <a:latin typeface="Inconsolata" pitchFamily="49" charset="0"/>
              </a:rPr>
              <a:t>) { 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	</a:t>
            </a:r>
            <a:r>
              <a:rPr lang="en-CA" sz="2400" dirty="0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lock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m_pMutex</a:t>
            </a:r>
            <a:r>
              <a:rPr lang="en-CA" sz="24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}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~</a:t>
            </a:r>
            <a:r>
              <a:rPr lang="en-CA" sz="2400" dirty="0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Lock</a:t>
            </a:r>
            <a:r>
              <a:rPr lang="en-CA" sz="2400" dirty="0" smtClean="0">
                <a:latin typeface="Inconsolata" pitchFamily="49" charset="0"/>
              </a:rPr>
              <a:t>() {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	</a:t>
            </a:r>
            <a:r>
              <a:rPr lang="en-CA" sz="2400" dirty="0" smtClean="0">
                <a:solidFill>
                  <a:schemeClr val="accent5">
                    <a:lumMod val="50000"/>
                  </a:schemeClr>
                </a:solidFill>
                <a:latin typeface="Inconsolata" pitchFamily="49" charset="0"/>
              </a:rPr>
              <a:t>unlock</a:t>
            </a:r>
            <a:r>
              <a:rPr lang="en-CA" sz="2400" dirty="0" smtClean="0">
                <a:latin typeface="Inconsolata" pitchFamily="49" charset="0"/>
              </a:rPr>
              <a:t>(</a:t>
            </a:r>
            <a:r>
              <a:rPr lang="en-CA" sz="2400" dirty="0" err="1" smtClean="0">
                <a:solidFill>
                  <a:schemeClr val="accent4">
                    <a:lumMod val="50000"/>
                  </a:schemeClr>
                </a:solidFill>
                <a:latin typeface="Inconsolata" pitchFamily="49" charset="0"/>
              </a:rPr>
              <a:t>m_pMutex</a:t>
            </a:r>
            <a:r>
              <a:rPr lang="en-CA" sz="2400" dirty="0" smtClean="0">
                <a:latin typeface="Inconsolata" pitchFamily="49" charset="0"/>
              </a:rPr>
              <a:t>);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	}</a:t>
            </a:r>
          </a:p>
          <a:p>
            <a:pPr>
              <a:buNone/>
            </a:pPr>
            <a:r>
              <a:rPr lang="en-CA" sz="2400" dirty="0" smtClean="0">
                <a:latin typeface="Inconsolata" pitchFamily="49" charset="0"/>
              </a:rPr>
              <a:t>};</a:t>
            </a:r>
          </a:p>
          <a:p>
            <a:pPr>
              <a:buNone/>
            </a:pPr>
            <a:endParaRPr lang="en-CA" sz="2400" dirty="0" smtClean="0">
              <a:latin typeface="Inconsolata" pitchFamily="49" charset="0"/>
            </a:endParaRPr>
          </a:p>
          <a:p>
            <a:r>
              <a:rPr lang="en-CA" dirty="0" smtClean="0"/>
              <a:t>In C++ a stack-allocated object’s destructor is </a:t>
            </a:r>
            <a:r>
              <a:rPr lang="en-CA" i="1" dirty="0" smtClean="0"/>
              <a:t>always</a:t>
            </a:r>
            <a:r>
              <a:rPr lang="en-CA" dirty="0" smtClean="0"/>
              <a:t> called once it goes out of scope, whether due to a function returning, due to normal code execution, or due to stack unwinding caused by a thrown exception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823</TotalTime>
  <Words>868</Words>
  <Application>Microsoft Office PowerPoint</Application>
  <PresentationFormat>On-screen Show (4:3)</PresentationFormat>
  <Paragraphs>155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Exception Safety and Garbage Collection and Some Other Stuff</vt:lpstr>
      <vt:lpstr>Why should I care about this?</vt:lpstr>
      <vt:lpstr>Boring Definitions</vt:lpstr>
      <vt:lpstr>More Boring Definitions</vt:lpstr>
      <vt:lpstr>Reasonable Code Example (C)</vt:lpstr>
      <vt:lpstr>Terrible Code Example (C++)</vt:lpstr>
      <vt:lpstr>That Sucks!</vt:lpstr>
      <vt:lpstr>Modern Code Example (C++)</vt:lpstr>
      <vt:lpstr>How RAII Actually Works</vt:lpstr>
      <vt:lpstr>Sure, but I don’t use C++</vt:lpstr>
      <vt:lpstr>The Dispose Pattern (Java)</vt:lpstr>
      <vt:lpstr>More Dispose Loveliness (Java)</vt:lpstr>
      <vt:lpstr>Again, but with RAII (C++)</vt:lpstr>
      <vt:lpstr>One More Time (D)</vt:lpstr>
      <vt:lpstr>Slide 15</vt:lpstr>
      <vt:lpstr>Why does Java suck so bad?</vt:lpstr>
      <vt:lpstr>So what should I do?</vt:lpstr>
      <vt:lpstr>Okay, done ranting</vt:lpstr>
    </vt:vector>
  </TitlesOfParts>
  <Company>Carleton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Management</dc:title>
  <dc:creator>Eric Lawless</dc:creator>
  <cp:lastModifiedBy>Eric Lawless</cp:lastModifiedBy>
  <cp:revision>400</cp:revision>
  <dcterms:created xsi:type="dcterms:W3CDTF">2010-10-19T02:21:41Z</dcterms:created>
  <dcterms:modified xsi:type="dcterms:W3CDTF">2010-10-20T15:27:18Z</dcterms:modified>
</cp:coreProperties>
</file>