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6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masurkar" userId="8150e9b5cd08ab12" providerId="LiveId" clId="{3893117C-5790-453E-AD95-60BF23AD10A7}"/>
    <pc:docChg chg="modSld">
      <pc:chgData name="sanket masurkar" userId="8150e9b5cd08ab12" providerId="LiveId" clId="{3893117C-5790-453E-AD95-60BF23AD10A7}" dt="2023-12-03T17:11:24.022" v="0" actId="1076"/>
      <pc:docMkLst>
        <pc:docMk/>
      </pc:docMkLst>
      <pc:sldChg chg="modSp mod">
        <pc:chgData name="sanket masurkar" userId="8150e9b5cd08ab12" providerId="LiveId" clId="{3893117C-5790-453E-AD95-60BF23AD10A7}" dt="2023-12-03T17:11:24.022" v="0" actId="1076"/>
        <pc:sldMkLst>
          <pc:docMk/>
          <pc:sldMk cId="0" sldId="258"/>
        </pc:sldMkLst>
        <pc:spChg chg="mod">
          <ac:chgData name="sanket masurkar" userId="8150e9b5cd08ab12" providerId="LiveId" clId="{3893117C-5790-453E-AD95-60BF23AD10A7}" dt="2023-12-03T17:11:24.022" v="0" actId="1076"/>
          <ac:spMkLst>
            <pc:docMk/>
            <pc:sldMk cId="0" sldId="258"/>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17922DC-EA96-4C48-AA6B-D3C43B8980FD}" type="datetimeFigureOut">
              <a:rPr lang="en-US" smtClean="0"/>
              <a:t>12/3/2023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A66613A-49BE-4EFD-A5F0-503816A887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922DC-EA96-4C48-AA6B-D3C43B8980F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613A-49BE-4EFD-A5F0-503816A887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922DC-EA96-4C48-AA6B-D3C43B8980F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613A-49BE-4EFD-A5F0-503816A887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17922DC-EA96-4C48-AA6B-D3C43B8980FD}" type="datetimeFigureOut">
              <a:rPr lang="en-US" smtClean="0"/>
              <a:t>12/3/2023</a:t>
            </a:fld>
            <a:endParaRPr lang="en-US"/>
          </a:p>
        </p:txBody>
      </p:sp>
      <p:sp>
        <p:nvSpPr>
          <p:cNvPr id="9" name="Slide Number Placeholder 8"/>
          <p:cNvSpPr>
            <a:spLocks noGrp="1"/>
          </p:cNvSpPr>
          <p:nvPr>
            <p:ph type="sldNum" sz="quarter" idx="15"/>
          </p:nvPr>
        </p:nvSpPr>
        <p:spPr/>
        <p:txBody>
          <a:bodyPr rtlCol="0"/>
          <a:lstStyle/>
          <a:p>
            <a:fld id="{7A66613A-49BE-4EFD-A5F0-503816A8870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7922DC-EA96-4C48-AA6B-D3C43B8980FD}" type="datetimeFigureOut">
              <a:rPr lang="en-US" smtClean="0"/>
              <a:t>12/3/2023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A66613A-49BE-4EFD-A5F0-503816A8870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7922DC-EA96-4C48-AA6B-D3C43B8980FD}"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6613A-49BE-4EFD-A5F0-503816A8870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17922DC-EA96-4C48-AA6B-D3C43B8980FD}"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6613A-49BE-4EFD-A5F0-503816A8870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17922DC-EA96-4C48-AA6B-D3C43B8980FD}" type="datetimeFigureOut">
              <a:rPr lang="en-US" smtClean="0"/>
              <a:t>12/3/2023</a:t>
            </a:fld>
            <a:endParaRPr lang="en-US"/>
          </a:p>
        </p:txBody>
      </p:sp>
      <p:sp>
        <p:nvSpPr>
          <p:cNvPr id="7" name="Slide Number Placeholder 6"/>
          <p:cNvSpPr>
            <a:spLocks noGrp="1"/>
          </p:cNvSpPr>
          <p:nvPr>
            <p:ph type="sldNum" sz="quarter" idx="11"/>
          </p:nvPr>
        </p:nvSpPr>
        <p:spPr/>
        <p:txBody>
          <a:bodyPr rtlCol="0"/>
          <a:lstStyle/>
          <a:p>
            <a:fld id="{7A66613A-49BE-4EFD-A5F0-503816A8870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922DC-EA96-4C48-AA6B-D3C43B8980FD}"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6613A-49BE-4EFD-A5F0-503816A887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17922DC-EA96-4C48-AA6B-D3C43B8980FD}" type="datetimeFigureOut">
              <a:rPr lang="en-US" smtClean="0"/>
              <a:t>12/3/2023</a:t>
            </a:fld>
            <a:endParaRPr lang="en-US"/>
          </a:p>
        </p:txBody>
      </p:sp>
      <p:sp>
        <p:nvSpPr>
          <p:cNvPr id="22" name="Slide Number Placeholder 21"/>
          <p:cNvSpPr>
            <a:spLocks noGrp="1"/>
          </p:cNvSpPr>
          <p:nvPr>
            <p:ph type="sldNum" sz="quarter" idx="15"/>
          </p:nvPr>
        </p:nvSpPr>
        <p:spPr/>
        <p:txBody>
          <a:bodyPr rtlCol="0"/>
          <a:lstStyle/>
          <a:p>
            <a:fld id="{7A66613A-49BE-4EFD-A5F0-503816A8870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7922DC-EA96-4C48-AA6B-D3C43B8980FD}" type="datetimeFigureOut">
              <a:rPr lang="en-US" smtClean="0"/>
              <a:t>12/3/2023</a:t>
            </a:fld>
            <a:endParaRPr lang="en-US"/>
          </a:p>
        </p:txBody>
      </p:sp>
      <p:sp>
        <p:nvSpPr>
          <p:cNvPr id="18" name="Slide Number Placeholder 17"/>
          <p:cNvSpPr>
            <a:spLocks noGrp="1"/>
          </p:cNvSpPr>
          <p:nvPr>
            <p:ph type="sldNum" sz="quarter" idx="11"/>
          </p:nvPr>
        </p:nvSpPr>
        <p:spPr/>
        <p:txBody>
          <a:bodyPr rtlCol="0"/>
          <a:lstStyle/>
          <a:p>
            <a:fld id="{7A66613A-49BE-4EFD-A5F0-503816A8870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7922DC-EA96-4C48-AA6B-D3C43B8980FD}" type="datetimeFigureOut">
              <a:rPr lang="en-US" smtClean="0"/>
              <a:t>12/3/2023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A66613A-49BE-4EFD-A5F0-503816A887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1196632"/>
            <a:ext cx="8143932"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en-I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Capstone Project – </a:t>
            </a:r>
            <a:r>
              <a:rPr lang="en-IN" sz="4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Walmart</a:t>
            </a:r>
            <a:r>
              <a:rPr lang="en-I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Sales Analysis</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372704" y="3013501"/>
            <a:ext cx="3500462" cy="830997"/>
          </a:xfrm>
          <a:prstGeom prst="rect">
            <a:avLst/>
          </a:prstGeom>
          <a:noFill/>
        </p:spPr>
        <p:txBody>
          <a:bodyPr wrap="square" rtlCol="0">
            <a:spAutoFit/>
          </a:bodyPr>
          <a:lstStyle/>
          <a:p>
            <a:r>
              <a:rPr lang="en-IN" sz="2400" dirty="0">
                <a:latin typeface="Algerian" pitchFamily="82" charset="0"/>
              </a:rPr>
              <a:t>Project Report:</a:t>
            </a:r>
          </a:p>
          <a:p>
            <a:endParaRPr lang="en-US" sz="2400" dirty="0">
              <a:latin typeface="Arial Narrow" pitchFamily="34" charset="0"/>
            </a:endParaRPr>
          </a:p>
        </p:txBody>
      </p:sp>
      <p:sp>
        <p:nvSpPr>
          <p:cNvPr id="5" name="TextBox 4"/>
          <p:cNvSpPr txBox="1"/>
          <p:nvPr/>
        </p:nvSpPr>
        <p:spPr>
          <a:xfrm>
            <a:off x="571472" y="3638512"/>
            <a:ext cx="5356082" cy="2862322"/>
          </a:xfrm>
          <a:prstGeom prst="rect">
            <a:avLst/>
          </a:prstGeom>
          <a:noFill/>
        </p:spPr>
        <p:txBody>
          <a:bodyPr wrap="none" rtlCol="0">
            <a:spAutoFit/>
          </a:bodyPr>
          <a:lstStyle/>
          <a:p>
            <a:pPr marL="342900" indent="-342900"/>
            <a:r>
              <a:rPr lang="en-US" dirty="0"/>
              <a:t>1. Problem Statement</a:t>
            </a:r>
          </a:p>
          <a:p>
            <a:pPr marL="342900" indent="-342900"/>
            <a:r>
              <a:rPr lang="en-US" dirty="0"/>
              <a:t>2. Project Objective </a:t>
            </a:r>
          </a:p>
          <a:p>
            <a:pPr marL="342900" indent="-342900"/>
            <a:r>
              <a:rPr lang="en-US" dirty="0"/>
              <a:t>3. Data Description </a:t>
            </a:r>
          </a:p>
          <a:p>
            <a:pPr marL="342900" indent="-342900"/>
            <a:r>
              <a:rPr lang="en-US" dirty="0"/>
              <a:t>4. Data Pre-processing Steps and Inspiration e</a:t>
            </a:r>
          </a:p>
          <a:p>
            <a:pPr marL="342900" indent="-342900"/>
            <a:r>
              <a:rPr lang="en-US" dirty="0"/>
              <a:t>5. Choosing the Algorithm for the Project</a:t>
            </a:r>
          </a:p>
          <a:p>
            <a:pPr marL="342900" indent="-342900"/>
            <a:r>
              <a:rPr lang="en-US" dirty="0"/>
              <a:t>6. Motivation and Reasons For Choosing the Algorithm.</a:t>
            </a:r>
          </a:p>
          <a:p>
            <a:pPr marL="342900" indent="-342900"/>
            <a:r>
              <a:rPr lang="en-US" dirty="0"/>
              <a:t>7. Assumptions </a:t>
            </a:r>
          </a:p>
          <a:p>
            <a:pPr marL="342900" indent="-342900"/>
            <a:r>
              <a:rPr lang="en-US" dirty="0"/>
              <a:t>8. Model Evaluation and Techniques</a:t>
            </a:r>
          </a:p>
          <a:p>
            <a:pPr marL="342900" indent="-342900"/>
            <a:r>
              <a:rPr lang="en-US" dirty="0"/>
              <a:t>9. Inferences from the Same </a:t>
            </a:r>
          </a:p>
          <a:p>
            <a:pPr marL="342900" indent="-342900"/>
            <a:r>
              <a:rPr lang="en-US" dirty="0"/>
              <a:t>10. Future Possibilities of the Project</a:t>
            </a:r>
          </a:p>
        </p:txBody>
      </p:sp>
      <p:pic>
        <p:nvPicPr>
          <p:cNvPr id="7" name="Picture 6" descr="download1.png"/>
          <p:cNvPicPr>
            <a:picLocks noChangeAspect="1"/>
          </p:cNvPicPr>
          <p:nvPr/>
        </p:nvPicPr>
        <p:blipFill>
          <a:blip r:embed="rId2"/>
          <a:stretch>
            <a:fillRect/>
          </a:stretch>
        </p:blipFill>
        <p:spPr>
          <a:xfrm>
            <a:off x="2643175" y="71438"/>
            <a:ext cx="3714776" cy="9753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14"/>
            <a:ext cx="8715436" cy="6740307"/>
          </a:xfrm>
          <a:prstGeom prst="rect">
            <a:avLst/>
          </a:prstGeom>
        </p:spPr>
        <p:txBody>
          <a:bodyPr wrap="square">
            <a:spAutoFit/>
          </a:bodyPr>
          <a:lstStyle/>
          <a:p>
            <a:r>
              <a:rPr lang="en-US" b="1" dirty="0"/>
              <a:t>Assumptions:</a:t>
            </a:r>
          </a:p>
          <a:p>
            <a:r>
              <a:rPr lang="en-US" b="1" dirty="0"/>
              <a:t>Consistent Historical Patterns:</a:t>
            </a:r>
            <a:endParaRPr lang="en-US" dirty="0"/>
          </a:p>
          <a:p>
            <a:pPr lvl="1"/>
            <a:r>
              <a:rPr lang="en-US" dirty="0"/>
              <a:t>I assume that the historical sales patterns, characterized by trends and seasonality, will persist in the future. This assumption lays the foundation for constructing predictive models that rely on historical data.</a:t>
            </a:r>
          </a:p>
          <a:p>
            <a:r>
              <a:rPr lang="en-US" b="1" dirty="0"/>
              <a:t>Stable Consumer Behavior:</a:t>
            </a:r>
            <a:endParaRPr lang="en-US" dirty="0"/>
          </a:p>
          <a:p>
            <a:pPr lvl="1"/>
            <a:r>
              <a:rPr lang="en-US" dirty="0"/>
              <a:t>The models operate on the assumption that consumer behavior remains relatively stable over the forecast period. No significant shifts in preferences or buying habits are anticipated during this time.</a:t>
            </a:r>
          </a:p>
          <a:p>
            <a:r>
              <a:rPr lang="en-US" b="1" dirty="0"/>
              <a:t>Feature Independence:</a:t>
            </a:r>
            <a:endParaRPr lang="en-US" dirty="0"/>
          </a:p>
          <a:p>
            <a:pPr lvl="1"/>
            <a:r>
              <a:rPr lang="en-US" dirty="0"/>
              <a:t>Assumption is made that the features utilized in my models are independent of each other. While I've taken steps to capture relevant relationships, this assumption guides my feature selection process.</a:t>
            </a:r>
          </a:p>
          <a:p>
            <a:r>
              <a:rPr lang="en-US" b="1" dirty="0"/>
              <a:t>Temporal Consistency:</a:t>
            </a:r>
            <a:endParaRPr lang="en-US" dirty="0"/>
          </a:p>
          <a:p>
            <a:pPr lvl="1"/>
            <a:r>
              <a:rPr lang="en-US" dirty="0"/>
              <a:t>The temporal patterns observed in historical sales data are assumed to remain consistent. This assumption is particularly crucial for the SARIMA time series model to make accurate predictions based on temporal dependencies.</a:t>
            </a:r>
          </a:p>
          <a:p>
            <a:r>
              <a:rPr lang="en-US" b="1" dirty="0"/>
              <a:t>Fuel Price Stability:</a:t>
            </a:r>
            <a:endParaRPr lang="en-US" dirty="0"/>
          </a:p>
          <a:p>
            <a:pPr lvl="1"/>
            <a:r>
              <a:rPr lang="en-US" dirty="0"/>
              <a:t>I assume that fuel prices, included as a feature, will remain relatively stable during the forecast period. Extreme fluctuations in fuel prices are not explicitly modeled.</a:t>
            </a:r>
          </a:p>
          <a:p>
            <a:r>
              <a:rPr lang="en-US" b="1" dirty="0"/>
              <a:t>No Major External Shocks:</a:t>
            </a:r>
            <a:endParaRPr lang="en-US" dirty="0"/>
          </a:p>
          <a:p>
            <a:pPr lvl="1"/>
            <a:r>
              <a:rPr lang="en-US" dirty="0"/>
              <a:t>The models operate under the assumption of an absence of major external shocks or unforeseen events that could drastically impact sales. While unforeseen circumstances cannot be predicted entirely, the assumption is based on relatively </a:t>
            </a:r>
            <a:r>
              <a:rPr lang="en-US" dirty="0" err="1"/>
              <a:t>stableenvironment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072494" cy="4524315"/>
          </a:xfrm>
          <a:prstGeom prst="rect">
            <a:avLst/>
          </a:prstGeom>
        </p:spPr>
        <p:txBody>
          <a:bodyPr wrap="square">
            <a:spAutoFit/>
          </a:bodyPr>
          <a:lstStyle/>
          <a:p>
            <a:r>
              <a:rPr lang="en-US" b="1" dirty="0" err="1"/>
              <a:t>Homoscedasticity</a:t>
            </a:r>
            <a:r>
              <a:rPr lang="en-US" b="1" dirty="0"/>
              <a:t> in Linear Regression:</a:t>
            </a:r>
            <a:endParaRPr lang="en-US" dirty="0"/>
          </a:p>
          <a:p>
            <a:pPr lvl="1"/>
            <a:r>
              <a:rPr lang="en-US" dirty="0"/>
              <a:t>For the linear regression model, I assume </a:t>
            </a:r>
            <a:r>
              <a:rPr lang="en-US" dirty="0" err="1"/>
              <a:t>homoscedasticity</a:t>
            </a:r>
            <a:r>
              <a:rPr lang="en-US" dirty="0"/>
              <a:t>, signifying that the variance of errors remains constant across different levels of independent variables.</a:t>
            </a:r>
          </a:p>
          <a:p>
            <a:r>
              <a:rPr lang="en-US" b="1" dirty="0"/>
              <a:t>Normality of Residuals:</a:t>
            </a:r>
            <a:endParaRPr lang="en-US" dirty="0"/>
          </a:p>
          <a:p>
            <a:pPr lvl="1"/>
            <a:r>
              <a:rPr lang="en-US" dirty="0"/>
              <a:t>Linear regression assumes that the residuals, representing the differences between actual and predicted values, follow a normal distribution. This assumption guides my interpretation of statistical tests.</a:t>
            </a:r>
          </a:p>
          <a:p>
            <a:r>
              <a:rPr lang="en-US" b="1" dirty="0"/>
              <a:t>Predictive Validity:</a:t>
            </a:r>
            <a:endParaRPr lang="en-US" dirty="0"/>
          </a:p>
          <a:p>
            <a:pPr lvl="1"/>
            <a:r>
              <a:rPr lang="en-US" dirty="0"/>
              <a:t>The models assume that the observed relationships in historical data will persist for future predictions. This assumption instills confidence in leveraging historical data to forecast future sales.</a:t>
            </a:r>
          </a:p>
          <a:p>
            <a:r>
              <a:rPr lang="en-US" b="1" dirty="0"/>
              <a:t>Feature Importance in Random Forest:</a:t>
            </a:r>
            <a:endParaRPr lang="en-US" dirty="0"/>
          </a:p>
          <a:p>
            <a:pPr lvl="1"/>
            <a:r>
              <a:rPr lang="en-US" dirty="0"/>
              <a:t>In the Random Forest model, I assume that the assigned importance to features accurately reflects their true impact on sales. This assumption guides my decision-making based on feature rankings.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31142"/>
            <a:ext cx="8572560" cy="5355312"/>
          </a:xfrm>
          <a:prstGeom prst="rect">
            <a:avLst/>
          </a:prstGeom>
        </p:spPr>
        <p:txBody>
          <a:bodyPr wrap="square">
            <a:spAutoFit/>
          </a:bodyPr>
          <a:lstStyle/>
          <a:p>
            <a:r>
              <a:rPr lang="en-US" b="1" dirty="0"/>
              <a:t>6. Model Evaluation and Techniques:</a:t>
            </a:r>
          </a:p>
          <a:p>
            <a:r>
              <a:rPr lang="en-US" dirty="0"/>
              <a:t>Linear Regression Model:</a:t>
            </a:r>
          </a:p>
          <a:p>
            <a:r>
              <a:rPr lang="en-US" b="1" dirty="0"/>
              <a:t>Training and Testing:</a:t>
            </a:r>
            <a:endParaRPr lang="en-US" dirty="0"/>
          </a:p>
          <a:p>
            <a:pPr lvl="1"/>
            <a:r>
              <a:rPr lang="en-US" dirty="0"/>
              <a:t>The dataset was split into training and testing sets using the </a:t>
            </a:r>
            <a:r>
              <a:rPr lang="en-US" dirty="0" err="1"/>
              <a:t>train_test_split</a:t>
            </a:r>
            <a:r>
              <a:rPr lang="en-US" dirty="0"/>
              <a:t> method, with 80% of the data used for training and 20% for testing.</a:t>
            </a:r>
          </a:p>
          <a:p>
            <a:r>
              <a:rPr lang="en-US" b="1" dirty="0"/>
              <a:t>Model Training:</a:t>
            </a:r>
            <a:endParaRPr lang="en-US" dirty="0"/>
          </a:p>
          <a:p>
            <a:pPr lvl="1"/>
            <a:r>
              <a:rPr lang="en-US" dirty="0"/>
              <a:t>The linear regression model was trained on the training set using features such as store number, holiday flag, CPI, day of the week, month, and year.</a:t>
            </a:r>
          </a:p>
          <a:p>
            <a:r>
              <a:rPr lang="en-US" b="1" dirty="0"/>
              <a:t>Prediction and Evaluation:</a:t>
            </a:r>
            <a:endParaRPr lang="en-US" dirty="0"/>
          </a:p>
          <a:p>
            <a:pPr lvl="1"/>
            <a:r>
              <a:rPr lang="en-US" dirty="0"/>
              <a:t>Predictions were made on the test set, and the model's performance was evaluated using metrics such as Mean Squared Error (MSE), R-squared, and Mean Absolute Error (MAE).</a:t>
            </a:r>
          </a:p>
          <a:p>
            <a:r>
              <a:rPr lang="en-US" dirty="0"/>
              <a:t>Random Forest Model:</a:t>
            </a:r>
          </a:p>
          <a:p>
            <a:r>
              <a:rPr lang="en-US" b="1" dirty="0"/>
              <a:t>Feature Importance:</a:t>
            </a:r>
            <a:endParaRPr lang="en-US" dirty="0"/>
          </a:p>
          <a:p>
            <a:pPr lvl="1"/>
            <a:r>
              <a:rPr lang="en-US" dirty="0"/>
              <a:t>Feature importance was extracted from the trained Random Forest model to understand the relative impact of different features on weekly sales.</a:t>
            </a:r>
          </a:p>
          <a:p>
            <a:r>
              <a:rPr lang="en-US" b="1" dirty="0"/>
              <a:t>Prediction and Evaluation:</a:t>
            </a:r>
            <a:endParaRPr lang="en-US" dirty="0"/>
          </a:p>
          <a:p>
            <a:pPr lvl="1"/>
            <a:r>
              <a:rPr lang="en-US" dirty="0"/>
              <a:t>Similar to linear regression, the Random Forest model was used to make predictions on the test set, and its performance was assessed using metrics like MSE and MAE.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87376"/>
            <a:ext cx="8501122" cy="3970318"/>
          </a:xfrm>
          <a:prstGeom prst="rect">
            <a:avLst/>
          </a:prstGeom>
        </p:spPr>
        <p:txBody>
          <a:bodyPr wrap="square">
            <a:spAutoFit/>
          </a:bodyPr>
          <a:lstStyle/>
          <a:p>
            <a:r>
              <a:rPr lang="en-US" dirty="0"/>
              <a:t>SARIMA Model:</a:t>
            </a:r>
          </a:p>
          <a:p>
            <a:r>
              <a:rPr lang="en-US" b="1" dirty="0"/>
              <a:t>Time Series Analysis:</a:t>
            </a:r>
            <a:endParaRPr lang="en-US" dirty="0"/>
          </a:p>
          <a:p>
            <a:pPr lvl="1"/>
            <a:r>
              <a:rPr lang="en-US" dirty="0"/>
              <a:t>Seasonal Decomposition of Time Series (STL) was performed to understand the underlying trend, seasonality, and residuals in the weekly sales data.</a:t>
            </a:r>
          </a:p>
          <a:p>
            <a:r>
              <a:rPr lang="en-US" b="1" dirty="0"/>
              <a:t>Model Order Selection:</a:t>
            </a:r>
            <a:endParaRPr lang="en-US" dirty="0"/>
          </a:p>
          <a:p>
            <a:pPr lvl="1"/>
            <a:r>
              <a:rPr lang="en-US" dirty="0"/>
              <a:t>Grid search was employed to find the best parameters (p, d, q) and seasonal parameters (P, D, Q, s) for the SARIMA model, optimizing for Mean Squared Error (MSE).</a:t>
            </a:r>
          </a:p>
          <a:p>
            <a:r>
              <a:rPr lang="en-US" b="1" dirty="0"/>
              <a:t>Training and Testing:</a:t>
            </a:r>
            <a:endParaRPr lang="en-US" dirty="0"/>
          </a:p>
          <a:p>
            <a:pPr lvl="1"/>
            <a:r>
              <a:rPr lang="en-US" dirty="0"/>
              <a:t>The SARIMA model was trained on a subset of the data and tested on the remaining portion to evaluate its predictive accuracy.</a:t>
            </a:r>
          </a:p>
          <a:p>
            <a:r>
              <a:rPr lang="en-US" b="1" dirty="0"/>
              <a:t>Forecasting Future Sales:</a:t>
            </a:r>
            <a:endParaRPr lang="en-US" dirty="0"/>
          </a:p>
          <a:p>
            <a:pPr lvl="1"/>
            <a:r>
              <a:rPr lang="en-US" dirty="0"/>
              <a:t>Future sales were forecasted using the trained SARIMA model, providing insights into potential sales trends in the upcoming weeks.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429684" cy="5078313"/>
          </a:xfrm>
          <a:prstGeom prst="rect">
            <a:avLst/>
          </a:prstGeom>
        </p:spPr>
        <p:txBody>
          <a:bodyPr wrap="square">
            <a:spAutoFit/>
          </a:bodyPr>
          <a:lstStyle/>
          <a:p>
            <a:r>
              <a:rPr lang="en-US" b="1" dirty="0"/>
              <a:t>7. Inferences from the Analysis:</a:t>
            </a:r>
          </a:p>
          <a:p>
            <a:r>
              <a:rPr lang="en-US" dirty="0"/>
              <a:t>Linear Regression Model:</a:t>
            </a:r>
          </a:p>
          <a:p>
            <a:r>
              <a:rPr lang="en-US" b="1" dirty="0"/>
              <a:t>Performance Metrics:</a:t>
            </a:r>
            <a:endParaRPr lang="en-US" dirty="0"/>
          </a:p>
          <a:p>
            <a:pPr lvl="1"/>
            <a:r>
              <a:rPr lang="en-US" dirty="0"/>
              <a:t>The linear regression model demonstrated moderate performance, with an MSE of 274,358,062,063.70 and an R-squared value of 0.1484. The model struggled to capture the non-linear complexities in the data.</a:t>
            </a:r>
          </a:p>
          <a:p>
            <a:r>
              <a:rPr lang="en-US" dirty="0"/>
              <a:t>Random Forest Model:</a:t>
            </a:r>
          </a:p>
          <a:p>
            <a:r>
              <a:rPr lang="en-US" b="1" dirty="0"/>
              <a:t>Feature Importance:</a:t>
            </a:r>
            <a:endParaRPr lang="en-US" dirty="0"/>
          </a:p>
          <a:p>
            <a:pPr lvl="1"/>
            <a:r>
              <a:rPr lang="en-US" dirty="0"/>
              <a:t>Features like store number and CPI were identified as significant contributors to sales. The Random Forest model exhibited superior performance with an MSE of 18,565,147,603.98 and an R-squared value of 0.9424.</a:t>
            </a:r>
          </a:p>
          <a:p>
            <a:r>
              <a:rPr lang="en-US" dirty="0"/>
              <a:t>SARIMA Model:</a:t>
            </a:r>
          </a:p>
          <a:p>
            <a:r>
              <a:rPr lang="en-US" b="1" dirty="0"/>
              <a:t>Temporal Patterns:</a:t>
            </a:r>
            <a:endParaRPr lang="en-US" dirty="0"/>
          </a:p>
          <a:p>
            <a:pPr lvl="1"/>
            <a:r>
              <a:rPr lang="en-US" dirty="0"/>
              <a:t>Seasonal decomposition revealed clear temporal patterns in weekly sales, helping the SARIMA model capture seasonality for more accurate predictions.</a:t>
            </a:r>
          </a:p>
          <a:p>
            <a:r>
              <a:rPr lang="en-US" b="1" dirty="0"/>
              <a:t>Forecasting Accuracy:</a:t>
            </a:r>
            <a:endParaRPr lang="en-US" dirty="0"/>
          </a:p>
          <a:p>
            <a:pPr lvl="1"/>
            <a:r>
              <a:rPr lang="en-US" dirty="0"/>
              <a:t>The SARIMA model showed promising results, with a mean squared error of 326,098,736,766.54, indicating its ability to capture time-dependent fluctuations.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39895"/>
            <a:ext cx="8572560" cy="5632311"/>
          </a:xfrm>
          <a:prstGeom prst="rect">
            <a:avLst/>
          </a:prstGeom>
        </p:spPr>
        <p:txBody>
          <a:bodyPr wrap="square">
            <a:spAutoFit/>
          </a:bodyPr>
          <a:lstStyle/>
          <a:p>
            <a:r>
              <a:rPr lang="en-US" b="1" dirty="0"/>
              <a:t>8. Future Possibilities of the Project:</a:t>
            </a:r>
          </a:p>
          <a:p>
            <a:r>
              <a:rPr lang="en-US" b="1" dirty="0"/>
              <a:t>Model Refinement:</a:t>
            </a:r>
            <a:endParaRPr lang="en-US" dirty="0"/>
          </a:p>
          <a:p>
            <a:pPr lvl="1"/>
            <a:r>
              <a:rPr lang="en-US" dirty="0"/>
              <a:t>Continuous refinement of models, particularly SARIMA, by experimenting with different </a:t>
            </a:r>
            <a:r>
              <a:rPr lang="en-US" dirty="0" err="1"/>
              <a:t>hyperparameters</a:t>
            </a:r>
            <a:r>
              <a:rPr lang="en-US" dirty="0"/>
              <a:t> and incorporating additional relevant features to improve accuracy.</a:t>
            </a:r>
          </a:p>
          <a:p>
            <a:r>
              <a:rPr lang="en-US" b="1" dirty="0"/>
              <a:t>Ensemble Modeling:</a:t>
            </a:r>
            <a:endParaRPr lang="en-US" dirty="0"/>
          </a:p>
          <a:p>
            <a:pPr lvl="1"/>
            <a:r>
              <a:rPr lang="en-US" dirty="0"/>
              <a:t>Exploration of ensemble modeling techniques by combining the strengths of different models to create a more robust and accurate predictive system.</a:t>
            </a:r>
          </a:p>
          <a:p>
            <a:r>
              <a:rPr lang="en-US" b="1" dirty="0"/>
              <a:t>External Factors Integration:</a:t>
            </a:r>
            <a:endParaRPr lang="en-US" dirty="0"/>
          </a:p>
          <a:p>
            <a:pPr lvl="1"/>
            <a:r>
              <a:rPr lang="en-US" dirty="0"/>
              <a:t>Inclusion of external factors like promotional events, economic indicators, and regional factors to enhance the models' predictive capabilities.</a:t>
            </a:r>
          </a:p>
          <a:p>
            <a:r>
              <a:rPr lang="en-US" b="1" dirty="0"/>
              <a:t>Dynamic Feature Engineering:</a:t>
            </a:r>
            <a:endParaRPr lang="en-US" dirty="0"/>
          </a:p>
          <a:p>
            <a:pPr lvl="1"/>
            <a:r>
              <a:rPr lang="en-US" dirty="0"/>
              <a:t>Ongoing development of dynamic feature engineering strategies to adapt the models to changing consumer behavior and market dynamics.</a:t>
            </a:r>
          </a:p>
          <a:p>
            <a:r>
              <a:rPr lang="en-US" b="1" dirty="0"/>
              <a:t>Real-time Updates:</a:t>
            </a:r>
            <a:endParaRPr lang="en-US" dirty="0"/>
          </a:p>
          <a:p>
            <a:pPr lvl="1"/>
            <a:r>
              <a:rPr lang="en-US" dirty="0"/>
              <a:t>Implementation of real-time data integration to ensure that models are continuously updated with the latest information for more accurate and responsive predictions.</a:t>
            </a:r>
          </a:p>
          <a:p>
            <a:r>
              <a:rPr lang="en-US" b="1" dirty="0"/>
              <a:t>User Interface Development:</a:t>
            </a:r>
            <a:endParaRPr lang="en-US" dirty="0"/>
          </a:p>
          <a:p>
            <a:pPr lvl="1"/>
            <a:r>
              <a:rPr lang="en-US" dirty="0"/>
              <a:t>Creation of a user-friendly interface for stakeholders to interact with the models, visualize predictions, and gain insights for informed decision-making.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358246" cy="2862322"/>
          </a:xfrm>
          <a:prstGeom prst="rect">
            <a:avLst/>
          </a:prstGeom>
        </p:spPr>
        <p:txBody>
          <a:bodyPr wrap="square">
            <a:spAutoFit/>
          </a:bodyPr>
          <a:lstStyle/>
          <a:p>
            <a:r>
              <a:rPr lang="en-US" b="1" dirty="0"/>
              <a:t>Scenario Analysis:</a:t>
            </a:r>
            <a:endParaRPr lang="en-US" dirty="0"/>
          </a:p>
          <a:p>
            <a:pPr lvl="1"/>
            <a:r>
              <a:rPr lang="en-US" dirty="0"/>
              <a:t>Conducting scenario analyses to assess the impact of potential external shocks or unforeseen events on sales, allowing for proactive adjustments to inventory management strategies.</a:t>
            </a:r>
          </a:p>
          <a:p>
            <a:r>
              <a:rPr lang="en-US" b="1" dirty="0"/>
              <a:t>Collaboration with Supply Chain:</a:t>
            </a:r>
            <a:endParaRPr lang="en-US" dirty="0"/>
          </a:p>
          <a:p>
            <a:pPr lvl="1"/>
            <a:r>
              <a:rPr lang="en-US" dirty="0"/>
              <a:t>Collaboration with supply chain management to align inventory levels with forecasted sales, optimizing stocking strategies for different stores and regions.</a:t>
            </a:r>
          </a:p>
          <a:p>
            <a:r>
              <a:rPr lang="en-US" dirty="0"/>
              <a:t>These future possibilities aim to enhance the project's predictive capabilities, making it a valuable tool for </a:t>
            </a:r>
            <a:r>
              <a:rPr lang="en-US" dirty="0" err="1"/>
              <a:t>Walmart's</a:t>
            </a:r>
            <a:r>
              <a:rPr lang="en-US" dirty="0"/>
              <a:t> inventory management, and ensuring adaptability to the ever-evolving retail landscape.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62896"/>
            <a:ext cx="8429684" cy="5909310"/>
          </a:xfrm>
          <a:prstGeom prst="rect">
            <a:avLst/>
          </a:prstGeom>
        </p:spPr>
        <p:txBody>
          <a:bodyPr wrap="square">
            <a:spAutoFit/>
          </a:bodyPr>
          <a:lstStyle/>
          <a:p>
            <a:r>
              <a:rPr lang="en-US" b="1" dirty="0"/>
              <a:t>9. Conclusion:</a:t>
            </a:r>
          </a:p>
          <a:p>
            <a:r>
              <a:rPr lang="en-US" dirty="0"/>
              <a:t>The </a:t>
            </a:r>
            <a:r>
              <a:rPr lang="en-US" dirty="0" err="1"/>
              <a:t>Walmart</a:t>
            </a:r>
            <a:r>
              <a:rPr lang="en-US" dirty="0"/>
              <a:t> Inventory Management project has been a comprehensive exploration into the intricate dynamics of sales forecasting, leveraging data-driven methodologies to optimize inventory strategies. Throughout this endeavor, several key findings and insights have come to light.</a:t>
            </a:r>
          </a:p>
          <a:p>
            <a:r>
              <a:rPr lang="en-US" b="1" dirty="0"/>
              <a:t>Insights from the Analysis:</a:t>
            </a:r>
            <a:endParaRPr lang="en-US" dirty="0"/>
          </a:p>
          <a:p>
            <a:r>
              <a:rPr lang="en-US" b="1" dirty="0"/>
              <a:t>Seasonal Patterns:</a:t>
            </a:r>
            <a:r>
              <a:rPr lang="en-US" dirty="0"/>
              <a:t> The project uncovered significant seasonal patterns in sales, with a notable spike during the festive seasons from November to January. This surge in sales, particularly around holidays such as Christmas and Thanksgiving, underscores the influence of external events on consumer spending.</a:t>
            </a:r>
          </a:p>
          <a:p>
            <a:r>
              <a:rPr lang="en-US" b="1" dirty="0"/>
              <a:t>Model Performances:</a:t>
            </a:r>
            <a:r>
              <a:rPr lang="en-US" dirty="0"/>
              <a:t> The evaluation of three distinct models—Linear Regression, Random Forest, and SARIMA—revealed varying levels of effectiveness. The Random Forest model emerged as the most robust performer, showcasing superior accuracy in predicting weekly sales.</a:t>
            </a:r>
          </a:p>
          <a:p>
            <a:r>
              <a:rPr lang="en-US" b="1" dirty="0"/>
              <a:t>Feature Importance:</a:t>
            </a:r>
            <a:r>
              <a:rPr lang="en-US" dirty="0"/>
              <a:t> The Random Forest model identified key features such as store number and Consumer Price Index (CPI) as crucial contributors to sales. This feature importance analysis provides actionable insights for refining inventory management strategies.</a:t>
            </a:r>
          </a:p>
          <a:p>
            <a:r>
              <a:rPr lang="en-US" b="1" dirty="0"/>
              <a:t>Temporal Patterns:</a:t>
            </a:r>
            <a:r>
              <a:rPr lang="en-US" dirty="0"/>
              <a:t> Time series analysis using SARIMA unveiled clear temporal patterns in weekly sales, enabling the model to capture seasonality for more accurate predictions.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838958" cy="2677656"/>
          </a:xfrm>
          <a:prstGeom prst="rect">
            <a:avLst/>
          </a:prstGeom>
          <a:noFill/>
        </p:spPr>
        <p:txBody>
          <a:bodyPr wrap="none" rtlCol="0">
            <a:spAutoFit/>
          </a:bodyPr>
          <a:lstStyle/>
          <a:p>
            <a:r>
              <a:rPr lang="en-IN" sz="2400" dirty="0">
                <a:latin typeface="Arial" pitchFamily="34" charset="0"/>
                <a:cs typeface="Arial" pitchFamily="34" charset="0"/>
              </a:rPr>
              <a:t>1.Problem Statement : </a:t>
            </a:r>
          </a:p>
          <a:p>
            <a:pPr>
              <a:buFont typeface="Arial" pitchFamily="34" charset="0"/>
              <a:buChar char="•"/>
            </a:pPr>
            <a:r>
              <a:rPr lang="en-US" sz="2400" dirty="0"/>
              <a:t>The company is suffering from Financial crisis, and the  retail store,</a:t>
            </a:r>
          </a:p>
          <a:p>
            <a:r>
              <a:rPr lang="en-US" sz="2400" dirty="0"/>
              <a:t>  with multiple outlets across the country, is facing challenges in</a:t>
            </a:r>
          </a:p>
          <a:p>
            <a:r>
              <a:rPr lang="en-US" sz="2400" dirty="0"/>
              <a:t>  efficiently managing inventory to meet the demand and</a:t>
            </a:r>
          </a:p>
          <a:p>
            <a:r>
              <a:rPr lang="en-US" sz="2400" dirty="0"/>
              <a:t>  supply dynamics. </a:t>
            </a:r>
          </a:p>
          <a:p>
            <a:pPr>
              <a:buFont typeface="Arial" pitchFamily="34" charset="0"/>
              <a:buChar char="•"/>
            </a:pPr>
            <a:r>
              <a:rPr lang="en-US" sz="2400" dirty="0"/>
              <a:t>The objective is to address these issues through data-driven insights </a:t>
            </a:r>
          </a:p>
          <a:p>
            <a:r>
              <a:rPr lang="en-US" sz="2400" dirty="0"/>
              <a:t>  and predictive modeling.</a:t>
            </a:r>
            <a:endParaRPr lang="en-US" sz="2400" dirty="0">
              <a:latin typeface="Arial" pitchFamily="34" charset="0"/>
              <a:cs typeface="Arial" pitchFamily="34" charset="0"/>
            </a:endParaRPr>
          </a:p>
        </p:txBody>
      </p:sp>
      <p:sp>
        <p:nvSpPr>
          <p:cNvPr id="3" name="Rectangle 2"/>
          <p:cNvSpPr/>
          <p:nvPr/>
        </p:nvSpPr>
        <p:spPr>
          <a:xfrm>
            <a:off x="428596" y="3286124"/>
            <a:ext cx="8358246" cy="2677656"/>
          </a:xfrm>
          <a:prstGeom prst="rect">
            <a:avLst/>
          </a:prstGeom>
        </p:spPr>
        <p:txBody>
          <a:bodyPr wrap="square">
            <a:spAutoFit/>
          </a:bodyPr>
          <a:lstStyle/>
          <a:p>
            <a:r>
              <a:rPr lang="en-IN" sz="2400" dirty="0">
                <a:latin typeface="Arial" pitchFamily="34" charset="0"/>
                <a:cs typeface="Arial" pitchFamily="34" charset="0"/>
              </a:rPr>
              <a:t>2.Project Objective: </a:t>
            </a:r>
          </a:p>
          <a:p>
            <a:pPr>
              <a:buFont typeface="Arial" pitchFamily="34" charset="0"/>
              <a:buChar char="•"/>
            </a:pPr>
            <a:r>
              <a:rPr lang="en-US" dirty="0"/>
              <a:t> </a:t>
            </a:r>
            <a:r>
              <a:rPr lang="en-US" sz="2400" dirty="0"/>
              <a:t>The objective of the project and the primary goal of this project    is to leverage data analytics and predictive modeling techniques  to gain valuable insights into sales patterns and create accurate  forecasting models. </a:t>
            </a:r>
          </a:p>
          <a:p>
            <a:pPr>
              <a:buFont typeface="Arial" pitchFamily="34" charset="0"/>
              <a:buChar char="•"/>
            </a:pPr>
            <a:r>
              <a:rPr lang="en-US" sz="2400" dirty="0"/>
              <a:t>The aim is to enhance inventory management, optimize resource allocation, and improve overall operational efficiency..</a:t>
            </a:r>
            <a:endParaRPr lang="en-US" sz="2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214290"/>
            <a:ext cx="8715436" cy="5262979"/>
          </a:xfrm>
          <a:prstGeom prst="rect">
            <a:avLst/>
          </a:prstGeom>
        </p:spPr>
        <p:txBody>
          <a:bodyPr wrap="square">
            <a:spAutoFit/>
          </a:bodyPr>
          <a:lstStyle/>
          <a:p>
            <a:r>
              <a:rPr lang="en-US" sz="2400" dirty="0">
                <a:latin typeface="Arial" pitchFamily="34" charset="0"/>
                <a:cs typeface="Arial" pitchFamily="34" charset="0"/>
              </a:rPr>
              <a:t>3. Data Description:</a:t>
            </a:r>
          </a:p>
          <a:p>
            <a:pPr>
              <a:buFont typeface="Arial" pitchFamily="34" charset="0"/>
              <a:buChar char="•"/>
            </a:pPr>
            <a:r>
              <a:rPr lang="en-US" sz="2400" dirty="0"/>
              <a:t> The dataset (walmart.csv) comprises 6435 rows and 8 columns.</a:t>
            </a:r>
          </a:p>
          <a:p>
            <a:pPr>
              <a:buFont typeface="Arial" pitchFamily="34" charset="0"/>
              <a:buChar char="•"/>
            </a:pPr>
            <a:r>
              <a:rPr lang="en-US" sz="2400" dirty="0"/>
              <a:t> Features:</a:t>
            </a:r>
          </a:p>
          <a:p>
            <a:pPr>
              <a:buFont typeface="Wingdings" pitchFamily="2" charset="2"/>
              <a:buChar char="Ø"/>
            </a:pPr>
            <a:r>
              <a:rPr lang="en-US" sz="2400" dirty="0"/>
              <a:t>      Store: Store number</a:t>
            </a:r>
          </a:p>
          <a:p>
            <a:pPr>
              <a:buFont typeface="Wingdings" pitchFamily="2" charset="2"/>
              <a:buChar char="Ø"/>
            </a:pPr>
            <a:r>
              <a:rPr lang="en-US" sz="2400" dirty="0"/>
              <a:t>      Date: Week of Sales</a:t>
            </a:r>
          </a:p>
          <a:p>
            <a:pPr>
              <a:buFont typeface="Wingdings" pitchFamily="2" charset="2"/>
              <a:buChar char="Ø"/>
            </a:pPr>
            <a:r>
              <a:rPr lang="en-US" sz="2400" dirty="0"/>
              <a:t>      </a:t>
            </a:r>
            <a:r>
              <a:rPr lang="en-US" sz="2400" dirty="0" err="1"/>
              <a:t>Weekly_Sales</a:t>
            </a:r>
            <a:r>
              <a:rPr lang="en-US" sz="2400" dirty="0"/>
              <a:t>: Sales for the given store in that week</a:t>
            </a:r>
          </a:p>
          <a:p>
            <a:pPr>
              <a:buFont typeface="Wingdings" pitchFamily="2" charset="2"/>
              <a:buChar char="Ø"/>
            </a:pPr>
            <a:r>
              <a:rPr lang="en-US" sz="2400" dirty="0"/>
              <a:t>      </a:t>
            </a:r>
            <a:r>
              <a:rPr lang="en-US" sz="2400" dirty="0" err="1"/>
              <a:t>Holiday_Flag</a:t>
            </a:r>
            <a:r>
              <a:rPr lang="en-US" sz="2400" dirty="0"/>
              <a:t>: Indicator for a holiday week</a:t>
            </a:r>
          </a:p>
          <a:p>
            <a:pPr>
              <a:buFont typeface="Wingdings" pitchFamily="2" charset="2"/>
              <a:buChar char="Ø"/>
            </a:pPr>
            <a:r>
              <a:rPr lang="en-US" sz="2400" dirty="0"/>
              <a:t>      Temperature: Temperature on the day of the sale</a:t>
            </a:r>
          </a:p>
          <a:p>
            <a:pPr>
              <a:buFont typeface="Wingdings" pitchFamily="2" charset="2"/>
              <a:buChar char="Ø"/>
            </a:pPr>
            <a:r>
              <a:rPr lang="en-US" sz="2400" dirty="0"/>
              <a:t>      </a:t>
            </a:r>
            <a:r>
              <a:rPr lang="en-US" sz="2400" dirty="0" err="1"/>
              <a:t>Fuel_Price</a:t>
            </a:r>
            <a:r>
              <a:rPr lang="en-US" sz="2400" dirty="0"/>
              <a:t>: Cost of fuel in the region</a:t>
            </a:r>
          </a:p>
          <a:p>
            <a:pPr>
              <a:buFont typeface="Wingdings" pitchFamily="2" charset="2"/>
              <a:buChar char="Ø"/>
            </a:pPr>
            <a:r>
              <a:rPr lang="en-US" sz="2400" dirty="0"/>
              <a:t>      CPI: Consumer Price Index</a:t>
            </a:r>
          </a:p>
          <a:p>
            <a:pPr>
              <a:buFont typeface="Wingdings" pitchFamily="2" charset="2"/>
              <a:buChar char="Ø"/>
            </a:pPr>
            <a:r>
              <a:rPr lang="en-US" sz="2400" dirty="0"/>
              <a:t>      Unemployment: Unemployment Rate</a:t>
            </a:r>
          </a:p>
          <a:p>
            <a:pPr>
              <a:buFont typeface="Arial" pitchFamily="34" charset="0"/>
              <a:buChar char="•"/>
            </a:pPr>
            <a:endParaRPr lang="en-US" sz="2400" dirty="0"/>
          </a:p>
          <a:p>
            <a:br>
              <a:rPr lang="en-US" sz="2400" dirty="0"/>
            </a:b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01122" cy="4154984"/>
          </a:xfrm>
          <a:prstGeom prst="rect">
            <a:avLst/>
          </a:prstGeom>
        </p:spPr>
        <p:txBody>
          <a:bodyPr wrap="square">
            <a:spAutoFit/>
          </a:bodyPr>
          <a:lstStyle/>
          <a:p>
            <a:r>
              <a:rPr lang="en-US" sz="2400" dirty="0">
                <a:latin typeface="Arial" pitchFamily="34" charset="0"/>
                <a:cs typeface="Arial" pitchFamily="34" charset="0"/>
              </a:rPr>
              <a:t>4. Data Preprocessing Steps And Inspiration </a:t>
            </a:r>
            <a:r>
              <a:rPr lang="en-IN" sz="2400" dirty="0">
                <a:latin typeface="Arial" pitchFamily="34" charset="0"/>
                <a:cs typeface="Arial" pitchFamily="34" charset="0"/>
              </a:rPr>
              <a:t>: </a:t>
            </a:r>
          </a:p>
          <a:p>
            <a:r>
              <a:rPr lang="en-US" sz="2400" dirty="0"/>
              <a:t>The preprocessing of the data included the following steps: </a:t>
            </a:r>
          </a:p>
          <a:p>
            <a:endParaRPr lang="en-US" sz="2400" dirty="0"/>
          </a:p>
          <a:p>
            <a:r>
              <a:rPr lang="en-US" sz="2400" dirty="0"/>
              <a:t>1. Load and Initial Exploration:</a:t>
            </a:r>
          </a:p>
          <a:p>
            <a:pPr>
              <a:buFont typeface="Arial" pitchFamily="34" charset="0"/>
              <a:buChar char="•"/>
            </a:pPr>
            <a:r>
              <a:rPr lang="en-US" sz="2400" dirty="0"/>
              <a:t>Loaded the dataset into the data variable.</a:t>
            </a:r>
          </a:p>
          <a:p>
            <a:pPr>
              <a:buFont typeface="Arial" pitchFamily="34" charset="0"/>
              <a:buChar char="•"/>
            </a:pPr>
            <a:r>
              <a:rPr lang="en-US" sz="2400" dirty="0"/>
              <a:t>Checked basics like .info() to understand data types and missing   values.</a:t>
            </a:r>
          </a:p>
          <a:p>
            <a:pPr>
              <a:buFont typeface="Arial" pitchFamily="34" charset="0"/>
              <a:buChar char="•"/>
            </a:pPr>
            <a:r>
              <a:rPr lang="en-US" sz="2400" dirty="0"/>
              <a:t> Converted the 'Date' column from object to </a:t>
            </a:r>
            <a:r>
              <a:rPr lang="en-US" sz="2400" dirty="0" err="1"/>
              <a:t>datetime</a:t>
            </a:r>
            <a:r>
              <a:rPr lang="en-US" sz="2400" dirty="0"/>
              <a:t> format.</a:t>
            </a:r>
          </a:p>
          <a:p>
            <a:pPr>
              <a:buFont typeface="Arial" pitchFamily="34" charset="0"/>
              <a:buChar char="•"/>
            </a:pPr>
            <a:r>
              <a:rPr lang="en-US" sz="2400" dirty="0"/>
              <a:t>Extracted additional date features like day of the week, month, and year.</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429684" cy="3693319"/>
          </a:xfrm>
          <a:prstGeom prst="rect">
            <a:avLst/>
          </a:prstGeom>
        </p:spPr>
        <p:txBody>
          <a:bodyPr wrap="square">
            <a:spAutoFit/>
          </a:bodyPr>
          <a:lstStyle/>
          <a:p>
            <a:r>
              <a:rPr lang="en-US" dirty="0"/>
              <a:t>2. Basic Exploratory Data Analysis (EDA):</a:t>
            </a:r>
          </a:p>
          <a:p>
            <a:pPr>
              <a:buFont typeface="Arial" pitchFamily="34" charset="0"/>
              <a:buChar char="•"/>
            </a:pPr>
            <a:r>
              <a:rPr lang="en-US" dirty="0"/>
              <a:t>Performed basic exploratory data analysis.</a:t>
            </a:r>
          </a:p>
          <a:p>
            <a:pPr>
              <a:buFont typeface="Arial" pitchFamily="34" charset="0"/>
              <a:buChar char="•"/>
            </a:pPr>
            <a:r>
              <a:rPr lang="en-US" dirty="0"/>
              <a:t>Checked for null values and utilized .describe() for statistical insights.</a:t>
            </a:r>
          </a:p>
          <a:p>
            <a:pPr>
              <a:buFont typeface="Arial" pitchFamily="34" charset="0"/>
              <a:buChar char="•"/>
            </a:pPr>
            <a:r>
              <a:rPr lang="en-US" dirty="0"/>
              <a:t>Ranked sales in descending order of total weekly sales.</a:t>
            </a:r>
          </a:p>
          <a:p>
            <a:pPr>
              <a:buFont typeface="Arial" pitchFamily="34" charset="0"/>
              <a:buChar char="•"/>
            </a:pPr>
            <a:r>
              <a:rPr lang="en-US" dirty="0"/>
              <a:t>Plotted a line graph to visualize weekly sales over time.</a:t>
            </a:r>
          </a:p>
          <a:p>
            <a:pPr>
              <a:buFont typeface="Arial" pitchFamily="34" charset="0"/>
              <a:buChar char="•"/>
            </a:pPr>
            <a:r>
              <a:rPr lang="en-US" dirty="0"/>
              <a:t>Created a scatter plot to examine the relationship between temperature and weekly sales.</a:t>
            </a:r>
          </a:p>
          <a:p>
            <a:pPr>
              <a:buFont typeface="Arial" pitchFamily="34" charset="0"/>
              <a:buChar char="•"/>
            </a:pPr>
            <a:r>
              <a:rPr lang="en-US" dirty="0"/>
              <a:t>Utilized box plots to compare sales during holidays and non-holidays.</a:t>
            </a:r>
          </a:p>
          <a:p>
            <a:pPr>
              <a:buFont typeface="Arial" pitchFamily="34" charset="0"/>
              <a:buChar char="•"/>
            </a:pPr>
            <a:r>
              <a:rPr lang="en-US" dirty="0"/>
              <a:t>Grouped data by month and visualized monthly sales trends using a bar graph.</a:t>
            </a:r>
          </a:p>
          <a:p>
            <a:pPr>
              <a:buFont typeface="Arial" pitchFamily="34" charset="0"/>
              <a:buChar char="•"/>
            </a:pPr>
            <a:r>
              <a:rPr lang="en-US" dirty="0"/>
              <a:t>Investigated the decrease in yearly sales between 2010 to 2012, correlating with an increase in Consumer Price Index (CPI), indicating a potential impact on customer buying power.</a:t>
            </a:r>
          </a:p>
          <a:p>
            <a:pPr>
              <a:buFont typeface="Arial" pitchFamily="34" charset="0"/>
              <a:buChar char="•"/>
            </a:pPr>
            <a:r>
              <a:rPr lang="en-US" dirty="0"/>
              <a:t>Plotted a correlation matrix to explore relationships between 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358246" cy="1477328"/>
          </a:xfrm>
          <a:prstGeom prst="rect">
            <a:avLst/>
          </a:prstGeom>
        </p:spPr>
        <p:txBody>
          <a:bodyPr wrap="square">
            <a:spAutoFit/>
          </a:bodyPr>
          <a:lstStyle/>
          <a:p>
            <a:r>
              <a:rPr lang="en-US" dirty="0"/>
              <a:t>3. Time Series Analysis:</a:t>
            </a:r>
          </a:p>
          <a:p>
            <a:pPr>
              <a:buFont typeface="Arial" pitchFamily="34" charset="0"/>
              <a:buChar char="•"/>
            </a:pPr>
            <a:r>
              <a:rPr lang="en-US" dirty="0"/>
              <a:t>Visualized the trend, seasonality, and residuals in the time series data.</a:t>
            </a:r>
          </a:p>
          <a:p>
            <a:pPr>
              <a:buFont typeface="Arial" pitchFamily="34" charset="0"/>
              <a:buChar char="•"/>
            </a:pPr>
            <a:r>
              <a:rPr lang="en-US" dirty="0"/>
              <a:t>Started with SARIMA (Seasonal </a:t>
            </a:r>
            <a:r>
              <a:rPr lang="en-US" dirty="0" err="1"/>
              <a:t>AutoRegressive</a:t>
            </a:r>
            <a:r>
              <a:rPr lang="en-US" dirty="0"/>
              <a:t> Integrated Moving Average) modeling for time series forecasting.</a:t>
            </a:r>
          </a:p>
          <a:p>
            <a:pPr>
              <a:buFont typeface="Arial" pitchFamily="34" charset="0"/>
              <a:buChar char="•"/>
            </a:pPr>
            <a:r>
              <a:rPr lang="en-US" dirty="0"/>
              <a:t>Utilized order=(1,1,1) and </a:t>
            </a:r>
            <a:r>
              <a:rPr lang="en-US" dirty="0" err="1"/>
              <a:t>seasonal_order</a:t>
            </a:r>
            <a:r>
              <a:rPr lang="en-US" dirty="0"/>
              <a:t>=(1,1,1,12) for SARIMA model.</a:t>
            </a:r>
          </a:p>
        </p:txBody>
      </p:sp>
      <p:sp>
        <p:nvSpPr>
          <p:cNvPr id="3" name="Rectangle 2"/>
          <p:cNvSpPr/>
          <p:nvPr/>
        </p:nvSpPr>
        <p:spPr>
          <a:xfrm>
            <a:off x="214282" y="1928802"/>
            <a:ext cx="8429684" cy="2092881"/>
          </a:xfrm>
          <a:prstGeom prst="rect">
            <a:avLst/>
          </a:prstGeom>
        </p:spPr>
        <p:txBody>
          <a:bodyPr wrap="square">
            <a:spAutoFit/>
          </a:bodyPr>
          <a:lstStyle/>
          <a:p>
            <a:r>
              <a:rPr lang="en-US" sz="2000" dirty="0">
                <a:cs typeface="Arial" pitchFamily="34" charset="0"/>
              </a:rPr>
              <a:t>4.Machine Learning Modeling:</a:t>
            </a:r>
          </a:p>
          <a:p>
            <a:pPr>
              <a:buFont typeface="Arial" pitchFamily="34" charset="0"/>
              <a:buChar char="•"/>
            </a:pPr>
            <a:r>
              <a:rPr lang="en-IN" sz="2000" dirty="0">
                <a:cs typeface="Arial" pitchFamily="34" charset="0"/>
              </a:rPr>
              <a:t>Linear regression model</a:t>
            </a:r>
            <a:endParaRPr lang="en-US" sz="2000" dirty="0">
              <a:cs typeface="Arial" pitchFamily="34" charset="0"/>
            </a:endParaRPr>
          </a:p>
          <a:p>
            <a:pPr lvl="1">
              <a:buFont typeface="Arial" pitchFamily="34" charset="0"/>
              <a:buChar char="•"/>
            </a:pPr>
            <a:r>
              <a:rPr lang="en-US" dirty="0"/>
              <a:t>Split the data into features and target.</a:t>
            </a:r>
          </a:p>
          <a:p>
            <a:pPr lvl="1">
              <a:buFont typeface="Arial" pitchFamily="34" charset="0"/>
              <a:buChar char="•"/>
            </a:pPr>
            <a:r>
              <a:rPr lang="en-US" dirty="0"/>
              <a:t>Imported and built the Linear Regression model, storing the coefficients.</a:t>
            </a:r>
          </a:p>
          <a:p>
            <a:pPr lvl="1">
              <a:buFont typeface="Arial" pitchFamily="34" charset="0"/>
              <a:buChar char="•"/>
            </a:pPr>
            <a:r>
              <a:rPr lang="en-US" dirty="0"/>
              <a:t>Checked model accuracy using metrics such as mean squared error, R-squared, and  mean absolute error.</a:t>
            </a:r>
          </a:p>
          <a:p>
            <a:pPr lvl="1">
              <a:buFont typeface="Arial" pitchFamily="34" charset="0"/>
              <a:buChar char="•"/>
            </a:pPr>
            <a:r>
              <a:rPr lang="en-US" dirty="0"/>
              <a:t>Plotted actual vs. predicted sales for the Linear Regression model.</a:t>
            </a:r>
          </a:p>
        </p:txBody>
      </p:sp>
      <p:sp>
        <p:nvSpPr>
          <p:cNvPr id="4" name="Rectangle 3"/>
          <p:cNvSpPr/>
          <p:nvPr/>
        </p:nvSpPr>
        <p:spPr>
          <a:xfrm>
            <a:off x="428596" y="4215664"/>
            <a:ext cx="8143932" cy="1631216"/>
          </a:xfrm>
          <a:prstGeom prst="rect">
            <a:avLst/>
          </a:prstGeom>
        </p:spPr>
        <p:txBody>
          <a:bodyPr wrap="square">
            <a:spAutoFit/>
          </a:bodyPr>
          <a:lstStyle/>
          <a:p>
            <a:pPr>
              <a:buFont typeface="Arial" pitchFamily="34" charset="0"/>
              <a:buChar char="•"/>
            </a:pPr>
            <a:r>
              <a:rPr lang="en-US" sz="2000" dirty="0"/>
              <a:t>Random Forest </a:t>
            </a:r>
            <a:r>
              <a:rPr lang="en-US" sz="2000" dirty="0" err="1"/>
              <a:t>Regressor</a:t>
            </a:r>
            <a:r>
              <a:rPr lang="en-US" sz="2000" dirty="0"/>
              <a:t>:</a:t>
            </a:r>
          </a:p>
          <a:p>
            <a:pPr lvl="1">
              <a:buFont typeface="Arial" pitchFamily="34" charset="0"/>
              <a:buChar char="•"/>
            </a:pPr>
            <a:r>
              <a:rPr lang="en-US" sz="2000" dirty="0"/>
              <a:t>Trained a Random Forest </a:t>
            </a:r>
            <a:r>
              <a:rPr lang="en-US" sz="2000" dirty="0" err="1"/>
              <a:t>Regressor</a:t>
            </a:r>
            <a:r>
              <a:rPr lang="en-US" sz="2000" dirty="0"/>
              <a:t> model and predicted weekly sales</a:t>
            </a:r>
          </a:p>
          <a:p>
            <a:pPr lvl="1">
              <a:buFont typeface="Arial" pitchFamily="34" charset="0"/>
              <a:buChar char="•"/>
            </a:pPr>
            <a:r>
              <a:rPr lang="en-US" sz="2000" dirty="0"/>
              <a:t>Evaluated the model's performance using the same metrics</a:t>
            </a:r>
          </a:p>
          <a:p>
            <a:pPr lvl="1">
              <a:buFont typeface="Arial" pitchFamily="34" charset="0"/>
              <a:buChar char="•"/>
            </a:pPr>
            <a:r>
              <a:rPr lang="en-US" sz="2000" dirty="0"/>
              <a:t>Extracted feature importance values to identify the most influential factors on </a:t>
            </a:r>
            <a:r>
              <a:rPr lang="en-US" sz="2000" dirty="0" err="1"/>
              <a:t>weeklysales</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358246" cy="1200329"/>
          </a:xfrm>
          <a:prstGeom prst="rect">
            <a:avLst/>
          </a:prstGeom>
        </p:spPr>
        <p:txBody>
          <a:bodyPr wrap="square">
            <a:spAutoFit/>
          </a:bodyPr>
          <a:lstStyle/>
          <a:p>
            <a:pPr>
              <a:buFont typeface="Arial" pitchFamily="34" charset="0"/>
              <a:buChar char="•"/>
            </a:pPr>
            <a:r>
              <a:rPr lang="en-US" dirty="0"/>
              <a:t> SARIMA:</a:t>
            </a:r>
          </a:p>
          <a:p>
            <a:pPr lvl="1">
              <a:buFont typeface="Arial" pitchFamily="34" charset="0"/>
              <a:buChar char="•"/>
            </a:pPr>
            <a:r>
              <a:rPr lang="en-US" dirty="0"/>
              <a:t>Fitted a SARIMA model with order (1,1,1) and seasonal order (1,1,1,12)</a:t>
            </a:r>
          </a:p>
          <a:p>
            <a:pPr lvl="1">
              <a:buFont typeface="Arial" pitchFamily="34" charset="0"/>
              <a:buChar char="•"/>
            </a:pPr>
            <a:r>
              <a:rPr lang="en-US" dirty="0"/>
              <a:t>Predicted sales using the SARIMA model and evaluated its performance</a:t>
            </a:r>
          </a:p>
          <a:p>
            <a:pPr lvl="1">
              <a:buFont typeface="Arial" pitchFamily="34" charset="0"/>
              <a:buChar char="•"/>
            </a:pPr>
            <a:r>
              <a:rPr lang="en-US" dirty="0"/>
              <a:t>Compared the performance of all three models</a:t>
            </a:r>
          </a:p>
        </p:txBody>
      </p:sp>
      <p:sp>
        <p:nvSpPr>
          <p:cNvPr id="3" name="Rectangle 2"/>
          <p:cNvSpPr/>
          <p:nvPr/>
        </p:nvSpPr>
        <p:spPr>
          <a:xfrm>
            <a:off x="500034" y="2274838"/>
            <a:ext cx="8001056" cy="1477328"/>
          </a:xfrm>
          <a:prstGeom prst="rect">
            <a:avLst/>
          </a:prstGeom>
        </p:spPr>
        <p:txBody>
          <a:bodyPr wrap="square">
            <a:spAutoFit/>
          </a:bodyPr>
          <a:lstStyle/>
          <a:p>
            <a:r>
              <a:rPr lang="en-US" dirty="0"/>
              <a:t>5.Model Comparison:</a:t>
            </a:r>
          </a:p>
          <a:p>
            <a:pPr>
              <a:buFont typeface="Arial" pitchFamily="34" charset="0"/>
              <a:buChar char="•"/>
            </a:pPr>
            <a:r>
              <a:rPr lang="en-US" dirty="0"/>
              <a:t>To evaluate the performance of the three forecasting models, we compared their mean squared error (MSE) and R-squared values. The Random Forest model outperformed both Linear Regression and SARIMA, with the lowest MSE and a high R-squared value of 0.94.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27950"/>
            <a:ext cx="8429684" cy="4801314"/>
          </a:xfrm>
          <a:prstGeom prst="rect">
            <a:avLst/>
          </a:prstGeom>
        </p:spPr>
        <p:txBody>
          <a:bodyPr wrap="square">
            <a:spAutoFit/>
          </a:bodyPr>
          <a:lstStyle/>
          <a:p>
            <a:r>
              <a:rPr lang="en-US" b="1" dirty="0"/>
              <a:t>5. Motivation and Reasons For Choosing the Models:</a:t>
            </a:r>
          </a:p>
          <a:p>
            <a:r>
              <a:rPr lang="en-US" dirty="0"/>
              <a:t>The selection of models for the </a:t>
            </a:r>
            <a:r>
              <a:rPr lang="en-US" dirty="0" err="1"/>
              <a:t>Walmart</a:t>
            </a:r>
            <a:r>
              <a:rPr lang="en-US" dirty="0"/>
              <a:t> Inventory Management project was a strategic decision based on their unique strengths and relevance to the project requirements:</a:t>
            </a:r>
          </a:p>
          <a:p>
            <a:r>
              <a:rPr lang="en-US" b="1" dirty="0"/>
              <a:t>Linear Regression Model:</a:t>
            </a:r>
            <a:endParaRPr lang="en-US" dirty="0"/>
          </a:p>
          <a:p>
            <a:r>
              <a:rPr lang="en-US" b="1" dirty="0"/>
              <a:t>Interpretable Insights:</a:t>
            </a:r>
            <a:endParaRPr lang="en-US" dirty="0"/>
          </a:p>
          <a:p>
            <a:pPr lvl="1"/>
            <a:r>
              <a:rPr lang="en-US" dirty="0"/>
              <a:t>Linear Regression provides straightforward interpretability, allowing stakeholders to easily comprehend the impact of each feature on sales predictions.</a:t>
            </a:r>
          </a:p>
          <a:p>
            <a:r>
              <a:rPr lang="en-US" b="1" dirty="0"/>
              <a:t>Baseline Predictive Performance:</a:t>
            </a:r>
            <a:endParaRPr lang="en-US" dirty="0"/>
          </a:p>
          <a:p>
            <a:pPr lvl="1"/>
            <a:r>
              <a:rPr lang="en-US" dirty="0"/>
              <a:t>As a foundational model, Linear Regression serves as a baseline for comparison, offering insights into the linear relationships within the dataset.</a:t>
            </a:r>
          </a:p>
          <a:p>
            <a:r>
              <a:rPr lang="en-US" b="1" dirty="0"/>
              <a:t>Random Forest </a:t>
            </a:r>
            <a:r>
              <a:rPr lang="en-US" b="1" dirty="0" err="1"/>
              <a:t>Regressor</a:t>
            </a:r>
            <a:r>
              <a:rPr lang="en-US" b="1" dirty="0"/>
              <a:t>:</a:t>
            </a:r>
            <a:endParaRPr lang="en-US" dirty="0"/>
          </a:p>
          <a:p>
            <a:r>
              <a:rPr lang="en-US" b="1" dirty="0"/>
              <a:t>Non-Linear Relationship Modeling:</a:t>
            </a:r>
            <a:endParaRPr lang="en-US" dirty="0"/>
          </a:p>
          <a:p>
            <a:pPr lvl="1"/>
            <a:r>
              <a:rPr lang="en-US" dirty="0"/>
              <a:t>Random Forest excels in capturing non-linear relationships, a crucial aspect given the complex nature of sales data influenced by various factors.</a:t>
            </a:r>
          </a:p>
          <a:p>
            <a:r>
              <a:rPr lang="en-US" b="1" dirty="0"/>
              <a:t>Feature Importance Analysis:</a:t>
            </a:r>
            <a:endParaRPr lang="en-US" dirty="0"/>
          </a:p>
          <a:p>
            <a:pPr lvl="1"/>
            <a:r>
              <a:rPr lang="en-US" dirty="0"/>
              <a:t>The model's ability to rank feature importance provides valuable insights into the key drivers affecting sales, aiding in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2580"/>
            <a:ext cx="8215370" cy="5355312"/>
          </a:xfrm>
          <a:prstGeom prst="rect">
            <a:avLst/>
          </a:prstGeom>
        </p:spPr>
        <p:txBody>
          <a:bodyPr wrap="square">
            <a:spAutoFit/>
          </a:bodyPr>
          <a:lstStyle/>
          <a:p>
            <a:r>
              <a:rPr lang="en-US" b="1" dirty="0"/>
              <a:t>SARIMA Model:</a:t>
            </a:r>
            <a:endParaRPr lang="en-US" dirty="0"/>
          </a:p>
          <a:p>
            <a:r>
              <a:rPr lang="en-US" b="1" dirty="0"/>
              <a:t>Time Series Analysis:</a:t>
            </a:r>
            <a:endParaRPr lang="en-US" dirty="0"/>
          </a:p>
          <a:p>
            <a:pPr lvl="1"/>
            <a:r>
              <a:rPr lang="en-US" dirty="0"/>
              <a:t>SARIMA is specifically tailored for time series forecasting, making it well-suited for capturing temporal patterns and seasonality present in sales data.</a:t>
            </a:r>
          </a:p>
          <a:p>
            <a:r>
              <a:rPr lang="en-US" b="1" dirty="0"/>
              <a:t>Handling Seasonal Variations:</a:t>
            </a:r>
            <a:endParaRPr lang="en-US" dirty="0"/>
          </a:p>
          <a:p>
            <a:pPr lvl="1"/>
            <a:r>
              <a:rPr lang="en-US" dirty="0"/>
              <a:t>The model's effectiveness in handling seasonality ensures accurate predictions during peak shopping periods and holidays.</a:t>
            </a:r>
          </a:p>
          <a:p>
            <a:r>
              <a:rPr lang="en-US" b="1" dirty="0"/>
              <a:t>Collective Strengths:</a:t>
            </a:r>
            <a:endParaRPr lang="en-US" dirty="0"/>
          </a:p>
          <a:p>
            <a:r>
              <a:rPr lang="en-US" b="1" dirty="0"/>
              <a:t>Diverse Model Ensemble:</a:t>
            </a:r>
            <a:endParaRPr lang="en-US" dirty="0"/>
          </a:p>
          <a:p>
            <a:pPr lvl="1"/>
            <a:r>
              <a:rPr lang="en-US" dirty="0"/>
              <a:t>By employing a mix of Linear Regression, Random Forest, and SARIMA models, the project benefits from a diverse ensemble capable of capturing different aspects of the data.</a:t>
            </a:r>
          </a:p>
          <a:p>
            <a:r>
              <a:rPr lang="en-US" b="1" dirty="0"/>
              <a:t>Comprehensive Understanding:</a:t>
            </a:r>
            <a:endParaRPr lang="en-US" dirty="0"/>
          </a:p>
          <a:p>
            <a:pPr lvl="1"/>
            <a:r>
              <a:rPr lang="en-US" dirty="0"/>
              <a:t>The combination of models allows for a comprehensive understanding of the dataset, encompassing linear and non-linear relationships, temporal patterns, and seasonal variations.</a:t>
            </a:r>
          </a:p>
          <a:p>
            <a:r>
              <a:rPr lang="en-US" b="1" dirty="0"/>
              <a:t>Robustness in Varied Conditions:</a:t>
            </a:r>
            <a:endParaRPr lang="en-US" dirty="0"/>
          </a:p>
          <a:p>
            <a:pPr lvl="1"/>
            <a:r>
              <a:rPr lang="en-US" dirty="0"/>
              <a:t>Each model brings its strengths to the table, ensuring robust predictions under varied conditions and scenarios, thereby enhancing the project's adaptability.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192</TotalTime>
  <Words>2270</Words>
  <Application>Microsoft Office PowerPoint</Application>
  <PresentationFormat>On-screen Show (4:3)</PresentationFormat>
  <Paragraphs>177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Arial Narrow</vt:lpstr>
      <vt:lpstr>Century Schoolbook</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SANKET</dc:creator>
  <cp:lastModifiedBy>sanket masurkar</cp:lastModifiedBy>
  <cp:revision>21</cp:revision>
  <dcterms:created xsi:type="dcterms:W3CDTF">2023-12-01T10:15:55Z</dcterms:created>
  <dcterms:modified xsi:type="dcterms:W3CDTF">2023-12-03T17:11:27Z</dcterms:modified>
</cp:coreProperties>
</file>