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8" r:id="rId5"/>
    <p:sldId id="265" r:id="rId6"/>
    <p:sldId id="266" r:id="rId7"/>
    <p:sldId id="267" r:id="rId8"/>
    <p:sldId id="269" r:id="rId9"/>
    <p:sldId id="259" r:id="rId10"/>
    <p:sldId id="270" r:id="rId11"/>
    <p:sldId id="260" r:id="rId12"/>
    <p:sldId id="271" r:id="rId13"/>
    <p:sldId id="272" r:id="rId14"/>
    <p:sldId id="258" r:id="rId15"/>
    <p:sldId id="256" r:id="rId16"/>
    <p:sldId id="257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8" autoAdjust="0"/>
    <p:restoredTop sz="94660"/>
  </p:normalViewPr>
  <p:slideViewPr>
    <p:cSldViewPr>
      <p:cViewPr varScale="1">
        <p:scale>
          <a:sx n="108" d="100"/>
          <a:sy n="108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ietf-oauth-v2-22#section-1.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ocalhost:8080/tonr2/demo.html#access_token=xxx-xxx-xxx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-security/site/docs/3.1.4.RELEASE/apidocs/org/springframework/security/core/userdetails/UserDetails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springsource.org/spring-security/oauth/apidocs/org/springframework/security/oauth2/provider/endpoint/TokenEndpoint.html" TargetMode="External"/><Relationship Id="rId2" Type="http://schemas.openxmlformats.org/officeDocument/2006/relationships/hyperlink" Target="http://static.springsource.org/spring-security/oauth/apidocs/org/springframework/security/oauth2/provider/endpoint/AuthorizationEndpoint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github.com/spring-projects/spring-security-oauth/tree/master/sample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ietf-oauth-json-web-token-15" TargetMode="External"/><Relationship Id="rId2" Type="http://schemas.openxmlformats.org/officeDocument/2006/relationships/hyperlink" Target="http://tools.ietf.org/html/draft-ietf-oauth-v2-22#section-1.4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draft-ietf-oauth-v2-22#section-1.3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id.net/specs/openid-connect-core-1_0.html#UserInfo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ocalhost:8080/tonr2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OAuth2 - Roles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50482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371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Resource Owner : Normally a human who owns protected resources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Resource Server </a:t>
            </a:r>
            <a:r>
              <a:rPr lang="en-US" dirty="0" smtClean="0"/>
              <a:t>:  A server hosting the protected resources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Client : An Application making protected resource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Authorization Server : A server issuing access tokens to the 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725" y="609302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(from section </a:t>
            </a:r>
            <a:r>
              <a:rPr lang="en-US" sz="1400" dirty="0" smtClean="0">
                <a:hlinkClick r:id="rId3"/>
              </a:rPr>
              <a:t>1.2 Process Flow of </a:t>
            </a:r>
            <a:r>
              <a:rPr lang="en-US" sz="1400" i="1" dirty="0" smtClean="0">
                <a:hlinkClick r:id="rId3"/>
              </a:rPr>
              <a:t>RFC</a:t>
            </a:r>
            <a:r>
              <a:rPr lang="en-US" sz="1400" dirty="0" smtClean="0">
                <a:hlinkClick r:id="rId3"/>
              </a:rPr>
              <a:t> 6749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072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Demo – Client to Resource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00400" y="2701074"/>
            <a:ext cx="5105400" cy="3928326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6787" y="1929095"/>
            <a:ext cx="4866636" cy="126958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87" y="2318330"/>
            <a:ext cx="1037997" cy="77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81" y="2340196"/>
            <a:ext cx="804447" cy="4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67" y="2318330"/>
            <a:ext cx="830397" cy="45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4400"/>
            <a:ext cx="1392646" cy="41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85" y="3369020"/>
            <a:ext cx="1522395" cy="48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Straight Arrow Connector 43"/>
          <p:cNvCxnSpPr>
            <a:endCxn id="40" idx="1"/>
          </p:cNvCxnSpPr>
          <p:nvPr/>
        </p:nvCxnSpPr>
        <p:spPr>
          <a:xfrm>
            <a:off x="1174984" y="2544284"/>
            <a:ext cx="11417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41" idx="1"/>
          </p:cNvCxnSpPr>
          <p:nvPr/>
        </p:nvCxnSpPr>
        <p:spPr>
          <a:xfrm>
            <a:off x="3121228" y="2544284"/>
            <a:ext cx="7107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51162" y="2832184"/>
            <a:ext cx="0" cy="1892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83342" y="2021064"/>
            <a:ext cx="116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GET /</a:t>
            </a:r>
            <a:r>
              <a:rPr lang="en-US" sz="1400" dirty="0" err="1" smtClean="0"/>
              <a:t>tonr</a:t>
            </a:r>
            <a:r>
              <a:rPr lang="en-US" sz="1400" dirty="0" smtClean="0"/>
              <a:t>/photos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662365" y="2118706"/>
            <a:ext cx="1926300" cy="360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loud 55"/>
          <p:cNvSpPr/>
          <p:nvPr/>
        </p:nvSpPr>
        <p:spPr>
          <a:xfrm>
            <a:off x="6588665" y="1741765"/>
            <a:ext cx="1258122" cy="480539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Facebook</a:t>
            </a:r>
            <a:endParaRPr lang="en-US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429631" y="2818445"/>
            <a:ext cx="1" cy="1829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ocument 57"/>
          <p:cNvSpPr/>
          <p:nvPr/>
        </p:nvSpPr>
        <p:spPr>
          <a:xfrm>
            <a:off x="3789811" y="3760395"/>
            <a:ext cx="564111" cy="400385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Token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49035" y="2212554"/>
            <a:ext cx="1511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Show me photos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32850" y="3186382"/>
            <a:ext cx="152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GET /</a:t>
            </a:r>
            <a:r>
              <a:rPr lang="en-US" sz="1400" dirty="0" err="1" smtClean="0"/>
              <a:t>sparklr</a:t>
            </a:r>
            <a:r>
              <a:rPr lang="en-US" sz="1400" dirty="0" smtClean="0"/>
              <a:t>/photos</a:t>
            </a:r>
            <a:endParaRPr lang="en-US" dirty="0"/>
          </a:p>
        </p:txBody>
      </p:sp>
      <p:cxnSp>
        <p:nvCxnSpPr>
          <p:cNvPr id="61" name="Straight Arrow Connector 60"/>
          <p:cNvCxnSpPr>
            <a:endCxn id="43" idx="2"/>
          </p:cNvCxnSpPr>
          <p:nvPr/>
        </p:nvCxnSpPr>
        <p:spPr>
          <a:xfrm flipV="1">
            <a:off x="5055839" y="3850084"/>
            <a:ext cx="1495944" cy="11164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50054" y="4038962"/>
            <a:ext cx="1951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GET /me</a:t>
            </a:r>
          </a:p>
          <a:p>
            <a:r>
              <a:rPr lang="en-US" sz="1400" dirty="0" smtClean="0"/>
              <a:t>(verify a token and get user info)</a:t>
            </a:r>
            <a:endParaRPr lang="en-US" dirty="0"/>
          </a:p>
        </p:txBody>
      </p:sp>
      <p:sp>
        <p:nvSpPr>
          <p:cNvPr id="5139" name="TextBox 5138"/>
          <p:cNvSpPr txBox="1"/>
          <p:nvPr/>
        </p:nvSpPr>
        <p:spPr>
          <a:xfrm>
            <a:off x="5350054" y="5003379"/>
            <a:ext cx="281496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{</a:t>
            </a:r>
          </a:p>
          <a:p>
            <a:r>
              <a:rPr lang="en-US" sz="1050" b="1" dirty="0" err="1"/>
              <a:t>exp</a:t>
            </a:r>
            <a:r>
              <a:rPr lang="en-US" sz="1050" dirty="0"/>
              <a:t>: 1392442804,</a:t>
            </a:r>
          </a:p>
          <a:p>
            <a:r>
              <a:rPr lang="en-US" sz="1050" b="1" dirty="0" err="1"/>
              <a:t>user_name</a:t>
            </a:r>
            <a:r>
              <a:rPr lang="en-US" sz="1050" dirty="0"/>
              <a:t>: "</a:t>
            </a:r>
            <a:r>
              <a:rPr lang="en-US" sz="1050" dirty="0" err="1"/>
              <a:t>marissa</a:t>
            </a:r>
            <a:r>
              <a:rPr lang="en-US" sz="1050" dirty="0"/>
              <a:t>",</a:t>
            </a:r>
          </a:p>
          <a:p>
            <a:r>
              <a:rPr lang="en-US" sz="1050" b="1" dirty="0"/>
              <a:t>scope</a:t>
            </a:r>
            <a:r>
              <a:rPr lang="en-US" sz="1050" dirty="0"/>
              <a:t>: ["</a:t>
            </a:r>
            <a:r>
              <a:rPr lang="en-US" sz="1050" dirty="0" err="1"/>
              <a:t>read","write</a:t>
            </a:r>
            <a:r>
              <a:rPr lang="en-US" sz="1050" dirty="0"/>
              <a:t>"],</a:t>
            </a:r>
          </a:p>
          <a:p>
            <a:r>
              <a:rPr lang="en-US" sz="1050" b="1" dirty="0"/>
              <a:t>authorities</a:t>
            </a:r>
            <a:r>
              <a:rPr lang="en-US" sz="1050" dirty="0"/>
              <a:t>: ["ROLE_USER"],</a:t>
            </a:r>
          </a:p>
          <a:p>
            <a:r>
              <a:rPr lang="en-US" sz="1050" b="1" dirty="0" err="1"/>
              <a:t>aud</a:t>
            </a:r>
            <a:r>
              <a:rPr lang="en-US" sz="1050" dirty="0"/>
              <a:t>: ["</a:t>
            </a:r>
            <a:r>
              <a:rPr lang="en-US" sz="1050" dirty="0" err="1"/>
              <a:t>sparklr</a:t>
            </a:r>
            <a:r>
              <a:rPr lang="en-US" sz="1050" dirty="0"/>
              <a:t>"],</a:t>
            </a:r>
          </a:p>
          <a:p>
            <a:r>
              <a:rPr lang="en-US" sz="1050" b="1" dirty="0" err="1"/>
              <a:t>jti</a:t>
            </a:r>
            <a:r>
              <a:rPr lang="en-US" sz="1050" dirty="0"/>
              <a:t>: "b89aa445d5d87962acf9f91f152c22a8",</a:t>
            </a:r>
          </a:p>
          <a:p>
            <a:r>
              <a:rPr lang="en-US" sz="1050" b="1" dirty="0" err="1"/>
              <a:t>client_id</a:t>
            </a:r>
            <a:r>
              <a:rPr lang="en-US" sz="1050" dirty="0"/>
              <a:t>: "</a:t>
            </a:r>
            <a:r>
              <a:rPr lang="en-US" sz="1050" dirty="0" err="1"/>
              <a:t>tonr</a:t>
            </a:r>
            <a:r>
              <a:rPr lang="en-US" sz="1050" dirty="0"/>
              <a:t>"</a:t>
            </a:r>
          </a:p>
          <a:p>
            <a:r>
              <a:rPr lang="en-US" sz="105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9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– Client to Resource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28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Demo – Login (</a:t>
            </a:r>
            <a:r>
              <a:rPr lang="en-US" smtClean="0"/>
              <a:t>Implicit Grant)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0867" y="1634601"/>
            <a:ext cx="7264933" cy="3699399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68" y="2446635"/>
            <a:ext cx="1037997" cy="77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62" y="2468501"/>
            <a:ext cx="804447" cy="4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48" y="2446635"/>
            <a:ext cx="830397" cy="45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666" y="3497325"/>
            <a:ext cx="1522395" cy="48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endCxn id="5123" idx="1"/>
          </p:cNvCxnSpPr>
          <p:nvPr/>
        </p:nvCxnSpPr>
        <p:spPr>
          <a:xfrm>
            <a:off x="1989065" y="2672589"/>
            <a:ext cx="11417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123" idx="3"/>
            <a:endCxn id="5124" idx="1"/>
          </p:cNvCxnSpPr>
          <p:nvPr/>
        </p:nvCxnSpPr>
        <p:spPr>
          <a:xfrm>
            <a:off x="3935309" y="2672589"/>
            <a:ext cx="7107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3" name="TextBox 5132"/>
          <p:cNvSpPr txBox="1"/>
          <p:nvPr/>
        </p:nvSpPr>
        <p:spPr>
          <a:xfrm>
            <a:off x="3885995" y="2357676"/>
            <a:ext cx="11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login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860267" y="2829379"/>
            <a:ext cx="782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97423" y="2876676"/>
            <a:ext cx="2807243" cy="704724"/>
          </a:xfrm>
          <a:prstGeom prst="bentConnector3">
            <a:avLst>
              <a:gd name="adj1" fmla="val -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35309" y="2916467"/>
            <a:ext cx="175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Redirect to login page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959078" y="3312356"/>
            <a:ext cx="290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r>
              <a:rPr lang="en-US" sz="1200" dirty="0" smtClean="0"/>
              <a:t>. POST username and password</a:t>
            </a:r>
            <a:endParaRPr lang="en-US" sz="1600" dirty="0"/>
          </a:p>
        </p:txBody>
      </p:sp>
      <p:cxnSp>
        <p:nvCxnSpPr>
          <p:cNvPr id="30" name="Elbow Connector 29"/>
          <p:cNvCxnSpPr/>
          <p:nvPr/>
        </p:nvCxnSpPr>
        <p:spPr>
          <a:xfrm rot="10800000">
            <a:off x="3533085" y="2898543"/>
            <a:ext cx="3124760" cy="1042042"/>
          </a:xfrm>
          <a:prstGeom prst="bentConnector3">
            <a:avLst>
              <a:gd name="adj1" fmla="val 1004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85995" y="3704830"/>
            <a:ext cx="29088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r>
              <a:rPr lang="en-US" sz="1200" dirty="0" smtClean="0"/>
              <a:t>. Here is your temporary </a:t>
            </a:r>
          </a:p>
          <a:p>
            <a:r>
              <a:rPr lang="en-US" sz="1200" dirty="0" smtClean="0"/>
              <a:t>Access token</a:t>
            </a:r>
            <a:endParaRPr lang="en-US" sz="16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424586" y="1914527"/>
            <a:ext cx="0" cy="60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24586" y="1905000"/>
            <a:ext cx="1670878" cy="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95462" y="1905000"/>
            <a:ext cx="0" cy="54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56154" y="1634601"/>
            <a:ext cx="290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</a:t>
            </a:r>
            <a:r>
              <a:rPr lang="en-US" sz="1200" dirty="0" smtClean="0"/>
              <a:t>. </a:t>
            </a:r>
            <a:r>
              <a:rPr lang="en-US" sz="1200" dirty="0" smtClean="0"/>
              <a:t>Redirect to </a:t>
            </a:r>
            <a:r>
              <a:rPr lang="en-US" sz="1200" dirty="0" err="1" smtClean="0"/>
              <a:t>tonr</a:t>
            </a:r>
            <a:endParaRPr lang="en-US" sz="1600" dirty="0"/>
          </a:p>
        </p:txBody>
      </p:sp>
      <p:sp>
        <p:nvSpPr>
          <p:cNvPr id="31" name="Flowchart: Document 30"/>
          <p:cNvSpPr/>
          <p:nvPr/>
        </p:nvSpPr>
        <p:spPr>
          <a:xfrm>
            <a:off x="4884134" y="1816228"/>
            <a:ext cx="564111" cy="400385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Token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178236" y="3851274"/>
            <a:ext cx="564111" cy="400385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Token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263" y="4419600"/>
            <a:ext cx="5151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Location: </a:t>
            </a:r>
            <a:r>
              <a:rPr lang="en-US" sz="1200" dirty="0" smtClean="0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localhost:8080/tonr2/demo.html#access_token=xxx-xxx-xxx</a:t>
            </a:r>
            <a:endParaRPr lang="en-US" sz="1200" dirty="0" smtClean="0"/>
          </a:p>
          <a:p>
            <a:r>
              <a:rPr lang="en-US" sz="1200" dirty="0" smtClean="0"/>
              <a:t>&amp;</a:t>
            </a:r>
            <a:r>
              <a:rPr lang="en-US" sz="1200" dirty="0" err="1" smtClean="0"/>
              <a:t>token_type</a:t>
            </a:r>
            <a:r>
              <a:rPr lang="en-US" sz="1200" dirty="0" smtClean="0"/>
              <a:t>=bearer</a:t>
            </a:r>
          </a:p>
          <a:p>
            <a:r>
              <a:rPr lang="en-US" sz="1200" dirty="0" smtClean="0"/>
              <a:t>&amp;state=123</a:t>
            </a:r>
          </a:p>
          <a:p>
            <a:r>
              <a:rPr lang="en-US" sz="1200" dirty="0" smtClean="0"/>
              <a:t>&amp;</a:t>
            </a:r>
            <a:r>
              <a:rPr lang="en-US" sz="1200" dirty="0" err="1" smtClean="0"/>
              <a:t>expires_in</a:t>
            </a:r>
            <a:r>
              <a:rPr lang="en-US" sz="1200" dirty="0" smtClean="0"/>
              <a:t>=43199</a:t>
            </a:r>
          </a:p>
          <a:p>
            <a:r>
              <a:rPr lang="en-US" sz="1200" dirty="0" smtClean="0"/>
              <a:t>&amp;</a:t>
            </a:r>
            <a:r>
              <a:rPr lang="en-US" sz="1200" dirty="0" err="1" smtClean="0"/>
              <a:t>client_id</a:t>
            </a:r>
            <a:r>
              <a:rPr lang="en-US" sz="1200" dirty="0" smtClean="0"/>
              <a:t>=</a:t>
            </a:r>
            <a:r>
              <a:rPr lang="en-US" sz="1200" dirty="0" err="1" smtClean="0"/>
              <a:t>tonr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677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Sequence (Implicit)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8" y="1524000"/>
            <a:ext cx="8458200" cy="856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99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in Spring OAuth2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400" y="2514600"/>
            <a:ext cx="8229600" cy="2438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Example of User definition (in spring bean definitions)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security:user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 name</a:t>
            </a:r>
            <a:r>
              <a:rPr lang="en-US" sz="1800" dirty="0"/>
              <a:t>=</a:t>
            </a:r>
            <a:r>
              <a:rPr lang="en-US" sz="1800" i="1" dirty="0"/>
              <a:t>"</a:t>
            </a:r>
            <a:r>
              <a:rPr lang="en-US" sz="1800" i="1" dirty="0" err="1" smtClean="0"/>
              <a:t>marissa</a:t>
            </a:r>
            <a:r>
              <a:rPr lang="en-US" sz="1800" i="1" dirty="0" smtClean="0"/>
              <a:t>“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password</a:t>
            </a:r>
            <a:r>
              <a:rPr lang="en-US" sz="1800" i="1" dirty="0"/>
              <a:t>="koala"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authorities</a:t>
            </a:r>
            <a:r>
              <a:rPr lang="en-US" sz="1800" i="1" dirty="0"/>
              <a:t>="ROLE_USER"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disabled=“false”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locked=“false”</a:t>
            </a:r>
          </a:p>
          <a:p>
            <a:pPr marL="0" indent="0">
              <a:buNone/>
            </a:pPr>
            <a:r>
              <a:rPr lang="en-US" sz="1800" i="1" dirty="0" smtClean="0"/>
              <a:t>/&gt;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295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Defined in Authorization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 needs to implement </a:t>
            </a:r>
            <a:r>
              <a:rPr lang="en-US" dirty="0" err="1" smtClean="0">
                <a:hlinkClick r:id="rId2"/>
              </a:rPr>
              <a:t>UserDetails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of spring security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 err="1" smtClean="0"/>
              <a:t>OAuth</a:t>
            </a:r>
            <a:r>
              <a:rPr lang="en-US" dirty="0" smtClean="0"/>
              <a:t> provides In-Memory, JDBC and LDAP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0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in Spring OAuth2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err="1"/>
              <a:t>oauth:client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client-id</a:t>
            </a:r>
            <a:r>
              <a:rPr lang="en-US" sz="1800" dirty="0"/>
              <a:t>=</a:t>
            </a:r>
            <a:r>
              <a:rPr lang="en-US" sz="1800" i="1" dirty="0"/>
              <a:t>"</a:t>
            </a:r>
            <a:r>
              <a:rPr lang="en-US" sz="1800" i="1" dirty="0" err="1" smtClean="0"/>
              <a:t>tonr</a:t>
            </a:r>
            <a:r>
              <a:rPr lang="en-US" sz="1800" i="1" dirty="0" smtClean="0"/>
              <a:t>“	         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en-US" sz="1600" i="1" dirty="0" smtClean="0">
                <a:solidFill>
                  <a:schemeClr val="accent1"/>
                </a:solidFill>
              </a:rPr>
              <a:t>client ID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</a:t>
            </a:r>
            <a:r>
              <a:rPr lang="en-US" sz="1800" i="1" dirty="0"/>
              <a:t> secret="secret" </a:t>
            </a:r>
            <a:r>
              <a:rPr lang="en-US" sz="1800" i="1" dirty="0" smtClean="0"/>
              <a:t>	</a:t>
            </a:r>
            <a:r>
              <a:rPr lang="en-US" sz="1800" i="1" dirty="0"/>
              <a:t> </a:t>
            </a:r>
            <a:r>
              <a:rPr lang="en-US" sz="1800" i="1" dirty="0" smtClean="0"/>
              <a:t>         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en-US" sz="1600" i="1" dirty="0" smtClean="0">
                <a:solidFill>
                  <a:schemeClr val="accent1"/>
                </a:solidFill>
              </a:rPr>
              <a:t>passwords used for HTTP basic auth.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resource-ids</a:t>
            </a:r>
            <a:r>
              <a:rPr lang="en-US" sz="1800" i="1" dirty="0"/>
              <a:t>="</a:t>
            </a:r>
            <a:r>
              <a:rPr lang="en-US" sz="1800" i="1" dirty="0" err="1" smtClean="0"/>
              <a:t>sparklr</a:t>
            </a:r>
            <a:r>
              <a:rPr lang="en-US" sz="1800" i="1" dirty="0" smtClean="0"/>
              <a:t>“  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en-US" sz="1600" i="1" dirty="0" smtClean="0">
                <a:solidFill>
                  <a:schemeClr val="accent1"/>
                </a:solidFill>
              </a:rPr>
              <a:t>(optional) </a:t>
            </a:r>
            <a:r>
              <a:rPr lang="en-US" sz="1600" dirty="0">
                <a:solidFill>
                  <a:schemeClr val="accent1"/>
                </a:solidFill>
              </a:rPr>
              <a:t>The resources that this client can access</a:t>
            </a:r>
            <a:endParaRPr lang="en-US" sz="18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 authorized-grant-types= 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    "</a:t>
            </a:r>
            <a:r>
              <a:rPr lang="en-US" sz="1800" i="1" dirty="0" err="1" smtClean="0"/>
              <a:t>authorization_code,implicit</a:t>
            </a:r>
            <a:r>
              <a:rPr lang="en-US" sz="1800" i="1" dirty="0" smtClean="0"/>
              <a:t>“ </a:t>
            </a:r>
            <a:r>
              <a:rPr lang="en-US" sz="1800" i="1" dirty="0" smtClean="0">
                <a:solidFill>
                  <a:schemeClr val="accent1"/>
                </a:solidFill>
              </a:rPr>
              <a:t>//</a:t>
            </a:r>
            <a:r>
              <a:rPr lang="en-US" sz="1600" i="1" dirty="0" smtClean="0">
                <a:solidFill>
                  <a:schemeClr val="accent1"/>
                </a:solidFill>
              </a:rPr>
              <a:t> supporting grant types</a:t>
            </a:r>
            <a:endParaRPr lang="en-US" sz="1800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authorities</a:t>
            </a:r>
            <a:r>
              <a:rPr lang="en-US" sz="1800" i="1" dirty="0"/>
              <a:t>="</a:t>
            </a:r>
            <a:r>
              <a:rPr lang="en-US" sz="1800" i="1" dirty="0" smtClean="0"/>
              <a:t>ROLE_CLIENT“         </a:t>
            </a:r>
            <a:r>
              <a:rPr lang="en-US" sz="1800" i="1" dirty="0" smtClean="0">
                <a:solidFill>
                  <a:schemeClr val="accent1"/>
                </a:solidFill>
              </a:rPr>
              <a:t> // client’s authorities</a:t>
            </a:r>
            <a:endParaRPr lang="en-US" sz="18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scope</a:t>
            </a:r>
            <a:r>
              <a:rPr lang="en-US" sz="1800" dirty="0"/>
              <a:t>=</a:t>
            </a:r>
            <a:r>
              <a:rPr lang="en-US" sz="1800" i="1" dirty="0"/>
              <a:t>"</a:t>
            </a:r>
            <a:r>
              <a:rPr lang="en-US" sz="1800" i="1" dirty="0" err="1"/>
              <a:t>read,write</a:t>
            </a:r>
            <a:r>
              <a:rPr lang="en-US" sz="1800" i="1" dirty="0"/>
              <a:t>" </a:t>
            </a:r>
            <a:r>
              <a:rPr lang="en-US" sz="1800" i="1" dirty="0" smtClean="0"/>
              <a:t>                       </a:t>
            </a:r>
            <a:r>
              <a:rPr lang="en-US" sz="1800" i="1" dirty="0" smtClean="0">
                <a:solidFill>
                  <a:schemeClr val="accent1"/>
                </a:solidFill>
              </a:rPr>
              <a:t>// client’s scope</a:t>
            </a:r>
          </a:p>
          <a:p>
            <a:pPr marL="0" indent="0">
              <a:buNone/>
            </a:pPr>
            <a:r>
              <a:rPr lang="en-US" sz="1800" i="1" dirty="0" smtClean="0"/>
              <a:t>/&gt;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551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Spring OAuth2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oauth:resource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id</a:t>
            </a:r>
            <a:r>
              <a:rPr lang="en-US" sz="1800" dirty="0"/>
              <a:t>=</a:t>
            </a:r>
            <a:r>
              <a:rPr lang="en-US" sz="1800" i="1" dirty="0"/>
              <a:t>"</a:t>
            </a:r>
            <a:r>
              <a:rPr lang="en-US" sz="1800" i="1" dirty="0" err="1"/>
              <a:t>sparklr</a:t>
            </a:r>
            <a:r>
              <a:rPr lang="en-US" sz="1800" i="1" dirty="0"/>
              <a:t>"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client-id</a:t>
            </a:r>
            <a:r>
              <a:rPr lang="en-US" sz="1800" dirty="0"/>
              <a:t>=</a:t>
            </a:r>
            <a:r>
              <a:rPr lang="en-US" sz="1800" i="1" dirty="0"/>
              <a:t>"</a:t>
            </a:r>
            <a:r>
              <a:rPr lang="en-US" sz="1800" i="1" dirty="0" err="1"/>
              <a:t>tonr</a:t>
            </a:r>
            <a:r>
              <a:rPr lang="en-US" sz="1800" i="1" dirty="0"/>
              <a:t>" </a:t>
            </a:r>
          </a:p>
          <a:p>
            <a:pPr marL="0" indent="0">
              <a:buNone/>
            </a:pPr>
            <a:r>
              <a:rPr lang="en-US" sz="1800" i="1" dirty="0"/>
              <a:t>  client-secret="secret"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  type</a:t>
            </a:r>
            <a:r>
              <a:rPr lang="en-US" sz="1800" i="1" dirty="0"/>
              <a:t>="</a:t>
            </a:r>
            <a:r>
              <a:rPr lang="en-US" sz="1800" i="1" dirty="0" err="1"/>
              <a:t>authorization_code</a:t>
            </a:r>
            <a:r>
              <a:rPr lang="en-US" sz="1800" i="1" dirty="0"/>
              <a:t>"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i="1" dirty="0"/>
              <a:t>scope="</a:t>
            </a:r>
            <a:r>
              <a:rPr lang="en-US" sz="1800" i="1" dirty="0" err="1"/>
              <a:t>read,write</a:t>
            </a:r>
            <a:r>
              <a:rPr lang="en-US" sz="1800" i="1" dirty="0"/>
              <a:t>" 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smtClean="0">
                <a:hlinkClick r:id="rId2"/>
              </a:rPr>
              <a:t>user-authorization-</a:t>
            </a:r>
            <a:r>
              <a:rPr lang="en-US" sz="1800" dirty="0" err="1" smtClean="0">
                <a:hlinkClick r:id="rId2"/>
              </a:rPr>
              <a:t>uri</a:t>
            </a:r>
            <a:r>
              <a:rPr lang="en-US" sz="1800" dirty="0"/>
              <a:t>=</a:t>
            </a:r>
            <a:r>
              <a:rPr lang="en-US" sz="1800" i="1" dirty="0"/>
              <a:t>"${</a:t>
            </a:r>
            <a:r>
              <a:rPr lang="en-US" sz="1800" i="1" dirty="0" err="1"/>
              <a:t>userAuthorizationUri</a:t>
            </a:r>
            <a:r>
              <a:rPr lang="en-US" sz="1800" i="1" dirty="0"/>
              <a:t>}" </a:t>
            </a:r>
            <a:r>
              <a:rPr lang="en-US" sz="1800" i="1" dirty="0" smtClean="0"/>
              <a:t> 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en-US" sz="1600" i="1" dirty="0" smtClean="0">
                <a:solidFill>
                  <a:schemeClr val="accent1"/>
                </a:solidFill>
              </a:rPr>
              <a:t>e.g. “/</a:t>
            </a:r>
            <a:r>
              <a:rPr lang="en-US" sz="1600" i="1" dirty="0" err="1" smtClean="0">
                <a:solidFill>
                  <a:schemeClr val="accent1"/>
                </a:solidFill>
              </a:rPr>
              <a:t>oauth</a:t>
            </a:r>
            <a:r>
              <a:rPr lang="en-US" sz="1600" i="1" dirty="0" smtClean="0">
                <a:solidFill>
                  <a:schemeClr val="accent1"/>
                </a:solidFill>
              </a:rPr>
              <a:t>/authorize”</a:t>
            </a:r>
          </a:p>
          <a:p>
            <a:pPr marL="0" indent="0">
              <a:buNone/>
            </a:pPr>
            <a:r>
              <a:rPr lang="en-US" sz="1800" i="1" dirty="0">
                <a:hlinkClick r:id="rId3"/>
              </a:rPr>
              <a:t> </a:t>
            </a:r>
            <a:r>
              <a:rPr lang="en-US" sz="1800" i="1" dirty="0" smtClean="0">
                <a:hlinkClick r:id="rId3"/>
              </a:rPr>
              <a:t> access-token-</a:t>
            </a:r>
            <a:r>
              <a:rPr lang="en-US" sz="1800" i="1" dirty="0" err="1" smtClean="0">
                <a:hlinkClick r:id="rId3"/>
              </a:rPr>
              <a:t>uri</a:t>
            </a:r>
            <a:r>
              <a:rPr lang="en-US" sz="1800" i="1" dirty="0"/>
              <a:t>="${</a:t>
            </a:r>
            <a:r>
              <a:rPr lang="en-US" sz="1800" i="1" dirty="0" err="1"/>
              <a:t>accessTokenUri</a:t>
            </a:r>
            <a:r>
              <a:rPr lang="en-US" sz="1800" i="1" dirty="0" smtClean="0"/>
              <a:t>}“                      </a:t>
            </a:r>
            <a:r>
              <a:rPr lang="en-US" sz="1800" i="1" dirty="0" smtClean="0">
                <a:solidFill>
                  <a:schemeClr val="accent1"/>
                </a:solidFill>
              </a:rPr>
              <a:t>// </a:t>
            </a:r>
            <a:r>
              <a:rPr lang="en-US" sz="1600" i="1" dirty="0" smtClean="0">
                <a:solidFill>
                  <a:schemeClr val="accent1"/>
                </a:solidFill>
              </a:rPr>
              <a:t>e.g. “/</a:t>
            </a:r>
            <a:r>
              <a:rPr lang="en-US" sz="1600" i="1" dirty="0" err="1" smtClean="0">
                <a:solidFill>
                  <a:schemeClr val="accent1"/>
                </a:solidFill>
              </a:rPr>
              <a:t>oauth</a:t>
            </a:r>
            <a:r>
              <a:rPr lang="en-US" sz="1600" i="1" dirty="0" smtClean="0">
                <a:solidFill>
                  <a:schemeClr val="accent1"/>
                </a:solidFill>
              </a:rPr>
              <a:t>/token”</a:t>
            </a:r>
            <a:endParaRPr lang="en-US" sz="18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i="1" dirty="0" smtClean="0"/>
              <a:t>/&gt;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276600" y="2332566"/>
            <a:ext cx="3657600" cy="791633"/>
            <a:chOff x="2971800" y="2362200"/>
            <a:chExt cx="3657600" cy="533400"/>
          </a:xfrm>
        </p:grpSpPr>
        <p:sp>
          <p:nvSpPr>
            <p:cNvPr id="2" name="Right Brace 1"/>
            <p:cNvSpPr/>
            <p:nvPr/>
          </p:nvSpPr>
          <p:spPr>
            <a:xfrm>
              <a:off x="2971800" y="2362200"/>
              <a:ext cx="152400" cy="533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200400" y="2514600"/>
              <a:ext cx="34290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i="1" dirty="0" smtClean="0">
                  <a:solidFill>
                    <a:schemeClr val="accent1"/>
                  </a:solidFill>
                </a:rPr>
                <a:t>Should match Clients definition in Authorization Server </a:t>
              </a:r>
              <a:endParaRPr lang="en-US" sz="1600" i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29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– Resource Filter (Detail)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9250"/>
            <a:ext cx="8153400" cy="1047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61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OAuth2 SSO - Demo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77823" y="6503890"/>
            <a:ext cx="674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Reference: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://github.com/spring-projects/spring-security-oauth/tree/master/samples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" y="1286494"/>
            <a:ext cx="708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Sparklr</a:t>
            </a:r>
            <a:r>
              <a:rPr lang="en-US" dirty="0" smtClean="0"/>
              <a:t> 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photo storage and browsing service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i="1" u="sng" dirty="0" smtClean="0"/>
              <a:t>but does not have print service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Tonr</a:t>
            </a:r>
            <a:r>
              <a:rPr lang="en-US" dirty="0" smtClean="0"/>
              <a:t> 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Photo browse &amp; print service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Keyhole 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mtClean="0"/>
              <a:t>Single Sign </a:t>
            </a:r>
            <a:r>
              <a:rPr lang="en-US" dirty="0" smtClean="0"/>
              <a:t>On server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33401" y="3039960"/>
            <a:ext cx="8280398" cy="3463930"/>
            <a:chOff x="533401" y="3039960"/>
            <a:chExt cx="8280398" cy="346393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3616525"/>
              <a:ext cx="1037997" cy="779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995" y="3638391"/>
              <a:ext cx="804447" cy="40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181" y="3616525"/>
              <a:ext cx="830397" cy="451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989" y="5351793"/>
              <a:ext cx="1392646" cy="415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799" y="4667215"/>
              <a:ext cx="1522395" cy="481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Arrow Connector 3"/>
            <p:cNvCxnSpPr>
              <a:stCxn id="5124" idx="2"/>
            </p:cNvCxnSpPr>
            <p:nvPr/>
          </p:nvCxnSpPr>
          <p:spPr>
            <a:xfrm>
              <a:off x="4401380" y="4068433"/>
              <a:ext cx="41806" cy="1283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123" idx="1"/>
            </p:cNvCxnSpPr>
            <p:nvPr/>
          </p:nvCxnSpPr>
          <p:spPr>
            <a:xfrm>
              <a:off x="1329198" y="3842479"/>
              <a:ext cx="11417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123" idx="3"/>
              <a:endCxn id="5124" idx="1"/>
            </p:cNvCxnSpPr>
            <p:nvPr/>
          </p:nvCxnSpPr>
          <p:spPr>
            <a:xfrm>
              <a:off x="3275442" y="3842479"/>
              <a:ext cx="7107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124" idx="3"/>
            </p:cNvCxnSpPr>
            <p:nvPr/>
          </p:nvCxnSpPr>
          <p:spPr>
            <a:xfrm>
              <a:off x="4816579" y="3842479"/>
              <a:ext cx="1128221" cy="937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5126" idx="1"/>
            </p:cNvCxnSpPr>
            <p:nvPr/>
          </p:nvCxnSpPr>
          <p:spPr>
            <a:xfrm flipV="1">
              <a:off x="5169786" y="4907747"/>
              <a:ext cx="775013" cy="6517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7" name="TextBox 5126"/>
            <p:cNvSpPr txBox="1"/>
            <p:nvPr/>
          </p:nvSpPr>
          <p:spPr>
            <a:xfrm>
              <a:off x="5557292" y="3961155"/>
              <a:ext cx="1053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Login/</a:t>
              </a:r>
            </a:p>
            <a:p>
              <a:r>
                <a:rPr lang="en-US" sz="1400" dirty="0" smtClean="0"/>
                <a:t>authorize</a:t>
              </a:r>
              <a:endParaRPr lang="en-US" dirty="0"/>
            </a:p>
          </p:txBody>
        </p:sp>
        <p:sp>
          <p:nvSpPr>
            <p:cNvPr id="5128" name="TextBox 5127"/>
            <p:cNvSpPr txBox="1"/>
            <p:nvPr/>
          </p:nvSpPr>
          <p:spPr>
            <a:xfrm>
              <a:off x="3578191" y="4496875"/>
              <a:ext cx="1669445" cy="40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Get user’s photos in </a:t>
              </a:r>
              <a:r>
                <a:rPr lang="en-US" sz="1400" dirty="0" err="1" smtClean="0"/>
                <a:t>sparklr</a:t>
              </a:r>
              <a:endParaRPr lang="en-US" dirty="0"/>
            </a:p>
          </p:txBody>
        </p:sp>
        <p:sp>
          <p:nvSpPr>
            <p:cNvPr id="5129" name="TextBox 5128"/>
            <p:cNvSpPr txBox="1"/>
            <p:nvPr/>
          </p:nvSpPr>
          <p:spPr>
            <a:xfrm>
              <a:off x="1210467" y="3520498"/>
              <a:ext cx="1512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Print my photos</a:t>
              </a:r>
              <a:endParaRPr lang="en-US" sz="1400" dirty="0"/>
            </a:p>
          </p:txBody>
        </p:sp>
        <p:sp>
          <p:nvSpPr>
            <p:cNvPr id="5133" name="TextBox 5132"/>
            <p:cNvSpPr txBox="1"/>
            <p:nvPr/>
          </p:nvSpPr>
          <p:spPr>
            <a:xfrm>
              <a:off x="3137556" y="3544159"/>
              <a:ext cx="1167744" cy="235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Print photos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80689" y="5293482"/>
              <a:ext cx="943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Login/</a:t>
              </a:r>
            </a:p>
            <a:p>
              <a:r>
                <a:rPr lang="en-US" sz="1400" dirty="0" smtClean="0"/>
                <a:t>authorize</a:t>
              </a:r>
              <a:endParaRPr lang="en-US" dirty="0"/>
            </a:p>
          </p:txBody>
        </p:sp>
        <p:sp>
          <p:nvSpPr>
            <p:cNvPr id="5136" name="Can 5135"/>
            <p:cNvSpPr/>
            <p:nvPr/>
          </p:nvSpPr>
          <p:spPr>
            <a:xfrm>
              <a:off x="4027988" y="5934900"/>
              <a:ext cx="1046647" cy="568990"/>
            </a:xfrm>
            <a:prstGeom prst="ca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Photo repository</a:t>
              </a:r>
              <a:endParaRPr lang="en-US" sz="1400" dirty="0"/>
            </a:p>
          </p:txBody>
        </p:sp>
        <p:cxnSp>
          <p:nvCxnSpPr>
            <p:cNvPr id="5138" name="Straight Connector 5137"/>
            <p:cNvCxnSpPr/>
            <p:nvPr/>
          </p:nvCxnSpPr>
          <p:spPr>
            <a:xfrm>
              <a:off x="4551312" y="5759402"/>
              <a:ext cx="0" cy="167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1" name="Can 5140"/>
            <p:cNvSpPr/>
            <p:nvPr/>
          </p:nvSpPr>
          <p:spPr>
            <a:xfrm>
              <a:off x="7824674" y="3999268"/>
              <a:ext cx="989125" cy="970214"/>
            </a:xfrm>
            <a:prstGeom prst="ca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Users</a:t>
              </a:r>
              <a:endParaRPr lang="en-US" sz="1600" dirty="0"/>
            </a:p>
            <a:p>
              <a:pPr marL="285750" indent="-285750">
                <a:buFontTx/>
                <a:buChar char="-"/>
              </a:pPr>
              <a:r>
                <a:rPr lang="en-US" sz="1000" dirty="0" smtClean="0"/>
                <a:t>Name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 smtClean="0"/>
                <a:t>Password</a:t>
              </a:r>
            </a:p>
          </p:txBody>
        </p:sp>
        <p:cxnSp>
          <p:nvCxnSpPr>
            <p:cNvPr id="5143" name="Straight Connector 5142"/>
            <p:cNvCxnSpPr>
              <a:endCxn id="5141" idx="2"/>
            </p:cNvCxnSpPr>
            <p:nvPr/>
          </p:nvCxnSpPr>
          <p:spPr>
            <a:xfrm flipV="1">
              <a:off x="7296477" y="4484375"/>
              <a:ext cx="528197" cy="41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7" name="Straight Arrow Connector 5146"/>
            <p:cNvCxnSpPr/>
            <p:nvPr/>
          </p:nvCxnSpPr>
          <p:spPr>
            <a:xfrm flipV="1">
              <a:off x="4816579" y="3416901"/>
              <a:ext cx="1926300" cy="3605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8" name="Cloud 5147"/>
            <p:cNvSpPr/>
            <p:nvPr/>
          </p:nvSpPr>
          <p:spPr>
            <a:xfrm>
              <a:off x="6742879" y="3039960"/>
              <a:ext cx="1107196" cy="480539"/>
            </a:xfrm>
            <a:prstGeom prst="clou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1" name="TextBox 5150"/>
            <p:cNvSpPr txBox="1"/>
            <p:nvPr/>
          </p:nvSpPr>
          <p:spPr>
            <a:xfrm>
              <a:off x="4883847" y="3129902"/>
              <a:ext cx="1937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Get user list of my </a:t>
              </a:r>
              <a:r>
                <a:rPr lang="en-US" sz="1400" dirty="0" err="1" smtClean="0"/>
                <a:t>facebook</a:t>
              </a:r>
              <a:r>
                <a:rPr lang="en-US" sz="1400" dirty="0" smtClean="0"/>
                <a:t> account</a:t>
              </a:r>
              <a:endParaRPr lang="en-US" sz="1400" dirty="0"/>
            </a:p>
          </p:txBody>
        </p:sp>
        <p:cxnSp>
          <p:nvCxnSpPr>
            <p:cNvPr id="36" name="Straight Arrow Connector 35"/>
            <p:cNvCxnSpPr>
              <a:endCxn id="5125" idx="1"/>
            </p:cNvCxnSpPr>
            <p:nvPr/>
          </p:nvCxnSpPr>
          <p:spPr>
            <a:xfrm rot="16200000" flipH="1">
              <a:off x="2595851" y="4300387"/>
              <a:ext cx="1536506" cy="98177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966687" y="5120429"/>
              <a:ext cx="161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Just browse photos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05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SSO – Access Token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7848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string representing an authorization issues to the client o access </a:t>
            </a:r>
            <a:r>
              <a:rPr lang="en-US" dirty="0"/>
              <a:t>protected resources </a:t>
            </a:r>
            <a:r>
              <a:rPr lang="en-US" i="1" dirty="0"/>
              <a:t>(from section </a:t>
            </a:r>
            <a:r>
              <a:rPr lang="en-US" i="1" dirty="0">
                <a:hlinkClick r:id="rId2"/>
              </a:rPr>
              <a:t>1.4 Access Token of RFC 6749</a:t>
            </a:r>
            <a:r>
              <a:rPr lang="en-US" i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have any formats based on the resource server security 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Spring OAuth2 provides UUID and JWT formats. E.g</a:t>
            </a:r>
            <a:r>
              <a:rPr lang="en-US" dirty="0"/>
              <a:t>.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Java UUID format: </a:t>
            </a:r>
            <a:r>
              <a:rPr lang="en-US" dirty="0" smtClean="0">
                <a:solidFill>
                  <a:schemeClr val="accent1"/>
                </a:solidFill>
              </a:rPr>
              <a:t>“6a91445c-e690-466c-9629-c9fd5176c1fa”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JWT</a:t>
            </a:r>
            <a:r>
              <a:rPr lang="en-US" dirty="0" smtClean="0"/>
              <a:t> format:</a:t>
            </a:r>
          </a:p>
          <a:p>
            <a:pPr lvl="1"/>
            <a:r>
              <a:rPr lang="en-US" sz="1400" dirty="0" smtClean="0">
                <a:solidFill>
                  <a:schemeClr val="accent1"/>
                </a:solidFill>
              </a:rPr>
              <a:t>“eyJhbGciOiJIUzI1NiJ9.eyJleHAiOjEzOTI0NDI3NTUsInVzZXJfbmFtZSI6Im1hcmlzc2EiLCJzY29wZSI6WyJyZWFkIiwid3JpdGUiXSwiYXV0aG9yaXRpZXMiOlsiUk9MRV9VU0VSIl0sImF1ZCI6WyJzcGFya2xyIl0sImp0aSI6ImI4OWFhNDQ1ZDVkODc5NjJhY2Y5ZjkxZjE1MmMyMmE4IiwiY2xpZW50X2lkIjoidG9uciJ9.Tyi27wKO-uqtyrB2qJQvtAM_XM_5yLEJH02KVdxGfUY”</a:t>
            </a:r>
          </a:p>
          <a:p>
            <a:pPr lvl="1"/>
            <a:r>
              <a:rPr lang="en-US" i="1" dirty="0" smtClean="0"/>
              <a:t>a signed JSON of</a:t>
            </a:r>
            <a:endParaRPr lang="en-US" i="1" dirty="0"/>
          </a:p>
          <a:p>
            <a:pPr lvl="1"/>
            <a:r>
              <a:rPr lang="en-US" sz="1400" dirty="0" smtClean="0">
                <a:solidFill>
                  <a:schemeClr val="accent1"/>
                </a:solidFill>
              </a:rPr>
              <a:t>{</a:t>
            </a:r>
          </a:p>
          <a:p>
            <a:pPr lvl="1"/>
            <a:r>
              <a:rPr lang="en-US" sz="1400" b="1" dirty="0" smtClean="0">
                <a:solidFill>
                  <a:schemeClr val="accent1"/>
                </a:solidFill>
              </a:rPr>
              <a:t>	</a:t>
            </a:r>
            <a:r>
              <a:rPr lang="en-US" sz="1400" b="1" dirty="0" err="1" smtClean="0">
                <a:solidFill>
                  <a:schemeClr val="accent1"/>
                </a:solidFill>
              </a:rPr>
              <a:t>exp</a:t>
            </a:r>
            <a:r>
              <a:rPr lang="en-US" sz="1400" dirty="0">
                <a:solidFill>
                  <a:schemeClr val="accent1"/>
                </a:solidFill>
              </a:rPr>
              <a:t>: 1392442804,</a:t>
            </a:r>
          </a:p>
          <a:p>
            <a:pPr lvl="1"/>
            <a:r>
              <a:rPr lang="en-US" sz="1400" b="1" dirty="0" smtClean="0">
                <a:solidFill>
                  <a:schemeClr val="accent1"/>
                </a:solidFill>
              </a:rPr>
              <a:t>	</a:t>
            </a:r>
            <a:r>
              <a:rPr lang="en-US" sz="1400" b="1" dirty="0" err="1" smtClean="0">
                <a:solidFill>
                  <a:schemeClr val="accent1"/>
                </a:solidFill>
              </a:rPr>
              <a:t>user_name</a:t>
            </a:r>
            <a:r>
              <a:rPr lang="en-US" sz="1400" dirty="0">
                <a:solidFill>
                  <a:schemeClr val="accent1"/>
                </a:solidFill>
              </a:rPr>
              <a:t>: "</a:t>
            </a:r>
            <a:r>
              <a:rPr lang="en-US" sz="1400" dirty="0" err="1">
                <a:solidFill>
                  <a:schemeClr val="accent1"/>
                </a:solidFill>
              </a:rPr>
              <a:t>marissa</a:t>
            </a:r>
            <a:r>
              <a:rPr lang="en-US" sz="1400" dirty="0">
                <a:solidFill>
                  <a:schemeClr val="accent1"/>
                </a:solidFill>
              </a:rPr>
              <a:t>",</a:t>
            </a:r>
          </a:p>
          <a:p>
            <a:pPr lvl="1"/>
            <a:r>
              <a:rPr lang="en-US" sz="1400" b="1" dirty="0" smtClean="0">
                <a:solidFill>
                  <a:schemeClr val="accent1"/>
                </a:solidFill>
              </a:rPr>
              <a:t>	scope</a:t>
            </a:r>
            <a:r>
              <a:rPr lang="en-US" sz="1400" dirty="0">
                <a:solidFill>
                  <a:schemeClr val="accent1"/>
                </a:solidFill>
              </a:rPr>
              <a:t>: </a:t>
            </a:r>
            <a:r>
              <a:rPr lang="en-US" sz="1400" dirty="0" smtClean="0">
                <a:solidFill>
                  <a:schemeClr val="accent1"/>
                </a:solidFill>
              </a:rPr>
              <a:t>["</a:t>
            </a:r>
            <a:r>
              <a:rPr lang="en-US" sz="1400" dirty="0" err="1">
                <a:solidFill>
                  <a:schemeClr val="accent1"/>
                </a:solidFill>
              </a:rPr>
              <a:t>read</a:t>
            </a:r>
            <a:r>
              <a:rPr lang="en-US" sz="1400" dirty="0" err="1" smtClean="0">
                <a:solidFill>
                  <a:schemeClr val="accent1"/>
                </a:solidFill>
              </a:rPr>
              <a:t>","</a:t>
            </a:r>
            <a:r>
              <a:rPr lang="en-US" sz="1400" dirty="0" err="1">
                <a:solidFill>
                  <a:schemeClr val="accent1"/>
                </a:solidFill>
              </a:rPr>
              <a:t>write</a:t>
            </a:r>
            <a:r>
              <a:rPr lang="en-US" sz="1400" dirty="0" smtClean="0">
                <a:solidFill>
                  <a:schemeClr val="accent1"/>
                </a:solidFill>
              </a:rPr>
              <a:t>"],</a:t>
            </a:r>
            <a:endParaRPr lang="en-US" sz="1400" dirty="0">
              <a:solidFill>
                <a:schemeClr val="accent1"/>
              </a:solidFill>
            </a:endParaRPr>
          </a:p>
          <a:p>
            <a:pPr lvl="1"/>
            <a:r>
              <a:rPr lang="en-US" sz="1400" b="1" dirty="0" smtClean="0">
                <a:solidFill>
                  <a:schemeClr val="accent1"/>
                </a:solidFill>
              </a:rPr>
              <a:t>	authorities</a:t>
            </a:r>
            <a:r>
              <a:rPr lang="en-US" sz="1400" dirty="0">
                <a:solidFill>
                  <a:schemeClr val="accent1"/>
                </a:solidFill>
              </a:rPr>
              <a:t>: </a:t>
            </a:r>
            <a:r>
              <a:rPr lang="en-US" sz="1400" dirty="0" smtClean="0">
                <a:solidFill>
                  <a:schemeClr val="accent1"/>
                </a:solidFill>
              </a:rPr>
              <a:t>["</a:t>
            </a:r>
            <a:r>
              <a:rPr lang="en-US" sz="1400" dirty="0">
                <a:solidFill>
                  <a:schemeClr val="accent1"/>
                </a:solidFill>
              </a:rPr>
              <a:t>ROLE_USER</a:t>
            </a:r>
            <a:r>
              <a:rPr lang="en-US" sz="1400" dirty="0" smtClean="0">
                <a:solidFill>
                  <a:schemeClr val="accent1"/>
                </a:solidFill>
              </a:rPr>
              <a:t>"],</a:t>
            </a:r>
            <a:endParaRPr lang="en-US" sz="1400" dirty="0">
              <a:solidFill>
                <a:schemeClr val="accent1"/>
              </a:solidFill>
            </a:endParaRPr>
          </a:p>
          <a:p>
            <a:pPr lvl="1"/>
            <a:r>
              <a:rPr lang="en-US" sz="1400" b="1" dirty="0" smtClean="0">
                <a:solidFill>
                  <a:schemeClr val="accent1"/>
                </a:solidFill>
              </a:rPr>
              <a:t>	</a:t>
            </a:r>
            <a:r>
              <a:rPr lang="en-US" sz="1400" b="1" dirty="0" err="1" smtClean="0">
                <a:solidFill>
                  <a:schemeClr val="accent1"/>
                </a:solidFill>
              </a:rPr>
              <a:t>aud</a:t>
            </a:r>
            <a:r>
              <a:rPr lang="en-US" sz="1400" dirty="0">
                <a:solidFill>
                  <a:schemeClr val="accent1"/>
                </a:solidFill>
              </a:rPr>
              <a:t>: </a:t>
            </a:r>
            <a:r>
              <a:rPr lang="en-US" sz="1400" dirty="0" smtClean="0">
                <a:solidFill>
                  <a:schemeClr val="accent1"/>
                </a:solidFill>
              </a:rPr>
              <a:t>["</a:t>
            </a:r>
            <a:r>
              <a:rPr lang="en-US" sz="1400" dirty="0" err="1">
                <a:solidFill>
                  <a:schemeClr val="accent1"/>
                </a:solidFill>
              </a:rPr>
              <a:t>sparklr</a:t>
            </a:r>
            <a:r>
              <a:rPr lang="en-US" sz="1400" dirty="0" smtClean="0">
                <a:solidFill>
                  <a:schemeClr val="accent1"/>
                </a:solidFill>
              </a:rPr>
              <a:t>"],</a:t>
            </a:r>
            <a:endParaRPr lang="en-US" sz="1400" dirty="0">
              <a:solidFill>
                <a:schemeClr val="accent1"/>
              </a:solidFill>
            </a:endParaRPr>
          </a:p>
          <a:p>
            <a:pPr lvl="1"/>
            <a:r>
              <a:rPr lang="en-US" sz="1400" b="1" dirty="0" smtClean="0">
                <a:solidFill>
                  <a:schemeClr val="accent1"/>
                </a:solidFill>
              </a:rPr>
              <a:t>	</a:t>
            </a:r>
            <a:r>
              <a:rPr lang="en-US" sz="1400" b="1" dirty="0" err="1" smtClean="0">
                <a:solidFill>
                  <a:schemeClr val="accent1"/>
                </a:solidFill>
              </a:rPr>
              <a:t>jti</a:t>
            </a:r>
            <a:r>
              <a:rPr lang="en-US" sz="1400" dirty="0">
                <a:solidFill>
                  <a:schemeClr val="accent1"/>
                </a:solidFill>
              </a:rPr>
              <a:t>: "b89aa445d5d87962acf9f91f152c22a8",</a:t>
            </a:r>
          </a:p>
          <a:p>
            <a:pPr lvl="1"/>
            <a:r>
              <a:rPr lang="en-US" sz="1400" b="1" dirty="0" smtClean="0">
                <a:solidFill>
                  <a:schemeClr val="accent1"/>
                </a:solidFill>
              </a:rPr>
              <a:t>	</a:t>
            </a:r>
            <a:r>
              <a:rPr lang="en-US" sz="1400" b="1" dirty="0" err="1" smtClean="0">
                <a:solidFill>
                  <a:schemeClr val="accent1"/>
                </a:solidFill>
              </a:rPr>
              <a:t>client_id</a:t>
            </a:r>
            <a:r>
              <a:rPr lang="en-US" sz="1400" dirty="0">
                <a:solidFill>
                  <a:schemeClr val="accent1"/>
                </a:solidFill>
              </a:rPr>
              <a:t>: "</a:t>
            </a:r>
            <a:r>
              <a:rPr lang="en-US" sz="1400" dirty="0" err="1">
                <a:solidFill>
                  <a:schemeClr val="accent1"/>
                </a:solidFill>
              </a:rPr>
              <a:t>tonr</a:t>
            </a:r>
            <a:r>
              <a:rPr lang="en-US" sz="1400" dirty="0">
                <a:solidFill>
                  <a:schemeClr val="accent1"/>
                </a:solidFill>
              </a:rPr>
              <a:t>"</a:t>
            </a:r>
          </a:p>
          <a:p>
            <a:pPr lvl="1"/>
            <a:r>
              <a:rPr lang="en-US" sz="1400" dirty="0" smtClean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57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SSO – Authorization Grant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Defines how clients obtain an access token to access protected resources </a:t>
            </a:r>
            <a:r>
              <a:rPr lang="en-US" i="1" dirty="0" smtClean="0"/>
              <a:t>(from </a:t>
            </a:r>
            <a:r>
              <a:rPr lang="en-US" i="1" dirty="0" smtClean="0">
                <a:hlinkClick r:id="rId2"/>
              </a:rPr>
              <a:t>section 1.3 Authorization Grant</a:t>
            </a:r>
            <a:r>
              <a:rPr lang="en-US" i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4 Grant types are defined: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Authorization Code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Implicit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Resource Owner Password Credentials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Client Credentials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i="1" dirty="0" smtClean="0">
                <a:solidFill>
                  <a:schemeClr val="accent1"/>
                </a:solidFill>
              </a:rPr>
              <a:t>This Demo will cover “Authorization Code” and “Implicit”</a:t>
            </a:r>
          </a:p>
        </p:txBody>
      </p:sp>
    </p:spTree>
    <p:extLst>
      <p:ext uri="{BB962C8B-B14F-4D97-AF65-F5344CB8AC3E}">
        <p14:creationId xmlns:p14="http://schemas.microsoft.com/office/powerpoint/2010/main" val="168020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OAuth2 SSO – Authorization Endpoint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6399" y="2495729"/>
            <a:ext cx="8669867" cy="4038600"/>
            <a:chOff x="550333" y="2133600"/>
            <a:chExt cx="8669867" cy="40386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33" y="2133600"/>
              <a:ext cx="8382000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68" y="3143250"/>
              <a:ext cx="8424332" cy="302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533400" y="12954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REST endpoint to perform Authentication/Authorization of the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Issues an </a:t>
            </a:r>
            <a:r>
              <a:rPr lang="en-US" i="1" dirty="0" smtClean="0">
                <a:solidFill>
                  <a:schemeClr val="accent1"/>
                </a:solidFill>
              </a:rPr>
              <a:t>Authorization Code</a:t>
            </a:r>
            <a:r>
              <a:rPr lang="en-US" dirty="0" smtClean="0"/>
              <a:t> or an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i="1" dirty="0" smtClean="0">
                <a:solidFill>
                  <a:schemeClr val="accent1"/>
                </a:solidFill>
              </a:rPr>
              <a:t>ccess </a:t>
            </a:r>
            <a:r>
              <a:rPr lang="en-US" i="1" dirty="0">
                <a:solidFill>
                  <a:schemeClr val="accent1"/>
                </a:solidFill>
              </a:rPr>
              <a:t>T</a:t>
            </a:r>
            <a:r>
              <a:rPr lang="en-US" i="1" dirty="0" smtClean="0">
                <a:solidFill>
                  <a:schemeClr val="accent1"/>
                </a:solidFill>
              </a:rPr>
              <a:t>oken </a:t>
            </a:r>
            <a:r>
              <a:rPr lang="en-US" dirty="0" smtClean="0"/>
              <a:t>(only when “implicit” grant)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Spring provides standard implementation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1336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(Example </a:t>
            </a:r>
            <a:r>
              <a:rPr lang="en-US" i="1" dirty="0"/>
              <a:t>Sequence of “Authentication Code” </a:t>
            </a:r>
            <a:r>
              <a:rPr lang="en-US" i="1" dirty="0" smtClean="0"/>
              <a:t>grant)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9467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SSO – Token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06399" y="2495729"/>
            <a:ext cx="8661401" cy="2815167"/>
            <a:chOff x="406399" y="2495729"/>
            <a:chExt cx="8661401" cy="281516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99" y="2495729"/>
              <a:ext cx="8382000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539246"/>
              <a:ext cx="8610600" cy="177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09600" y="1295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Issues an Access Token from an Authorization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with the Authorization Code Flow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Spring provides standard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4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SSO – </a:t>
            </a:r>
            <a:r>
              <a:rPr lang="en-US" dirty="0" err="1" smtClean="0"/>
              <a:t>UserInfo</a:t>
            </a:r>
            <a:r>
              <a:rPr lang="en-US" dirty="0" smtClean="0"/>
              <a:t> Endpoint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 </a:t>
            </a:r>
            <a:r>
              <a:rPr lang="en-US" dirty="0" err="1"/>
              <a:t>OAuth</a:t>
            </a:r>
            <a:r>
              <a:rPr lang="en-US" dirty="0"/>
              <a:t> 2.0 Protected Resource that returns Claims about the authenticated </a:t>
            </a:r>
            <a:r>
              <a:rPr lang="en-US" dirty="0" smtClean="0"/>
              <a:t>End-User (from </a:t>
            </a:r>
            <a:r>
              <a:rPr lang="en-US" dirty="0" err="1" smtClean="0">
                <a:hlinkClick r:id="rId2"/>
              </a:rPr>
              <a:t>OpenID</a:t>
            </a:r>
            <a:r>
              <a:rPr lang="en-US" dirty="0" smtClean="0">
                <a:hlinkClick r:id="rId2"/>
              </a:rPr>
              <a:t> Connect core section 5.3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It’s beyond a OAuth2 spec, a part of </a:t>
            </a:r>
            <a:r>
              <a:rPr lang="en-US" dirty="0" err="1" smtClean="0"/>
              <a:t>OpenID</a:t>
            </a:r>
            <a:r>
              <a:rPr lang="en-US" dirty="0" smtClean="0"/>
              <a:t> Connect spec.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 info lookup REST service in an Authorization Server (e.g. /me)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772728"/>
            <a:ext cx="990600" cy="370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2772728"/>
            <a:ext cx="1295400" cy="370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Auth.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2590800"/>
            <a:ext cx="3107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</a:t>
            </a:r>
            <a:r>
              <a:rPr lang="en-US" sz="1400" dirty="0" smtClean="0"/>
              <a:t>/me HTTP/1.1 </a:t>
            </a:r>
          </a:p>
          <a:p>
            <a:r>
              <a:rPr lang="en-US" sz="1400" dirty="0" smtClean="0"/>
              <a:t>Host</a:t>
            </a:r>
            <a:r>
              <a:rPr lang="en-US" sz="1400" dirty="0"/>
              <a:t>: server.example.com Authorization: Bearer SlAV32hkKG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2200" y="4114800"/>
            <a:ext cx="4114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HTTP/1.1 200 OK </a:t>
            </a:r>
            <a:endParaRPr lang="en-US" sz="1400" dirty="0" smtClean="0"/>
          </a:p>
          <a:p>
            <a:r>
              <a:rPr lang="en-US" sz="1400" dirty="0" smtClean="0"/>
              <a:t>Content-Type</a:t>
            </a:r>
            <a:r>
              <a:rPr lang="en-US" sz="1400" dirty="0"/>
              <a:t>: application/</a:t>
            </a:r>
            <a:r>
              <a:rPr lang="en-US" sz="1400" dirty="0" err="1"/>
              <a:t>json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1400" b="1" dirty="0" err="1" smtClean="0">
                <a:solidFill>
                  <a:schemeClr val="accent1"/>
                </a:solidFill>
              </a:rPr>
              <a:t>exp</a:t>
            </a:r>
            <a:r>
              <a:rPr lang="en-US" sz="1400" dirty="0">
                <a:solidFill>
                  <a:schemeClr val="accent1"/>
                </a:solidFill>
              </a:rPr>
              <a:t>: 1392442804,</a:t>
            </a:r>
          </a:p>
          <a:p>
            <a:r>
              <a:rPr lang="en-US" sz="1400" b="1" dirty="0" err="1" smtClean="0">
                <a:solidFill>
                  <a:schemeClr val="accent1"/>
                </a:solidFill>
              </a:rPr>
              <a:t>user_name</a:t>
            </a:r>
            <a:r>
              <a:rPr lang="en-US" sz="1400" dirty="0">
                <a:solidFill>
                  <a:schemeClr val="accent1"/>
                </a:solidFill>
              </a:rPr>
              <a:t>: "</a:t>
            </a:r>
            <a:r>
              <a:rPr lang="en-US" sz="1400" dirty="0" err="1">
                <a:solidFill>
                  <a:schemeClr val="accent1"/>
                </a:solidFill>
              </a:rPr>
              <a:t>marissa</a:t>
            </a:r>
            <a:r>
              <a:rPr lang="en-US" sz="1400" dirty="0">
                <a:solidFill>
                  <a:schemeClr val="accent1"/>
                </a:solidFill>
              </a:rPr>
              <a:t>",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scope</a:t>
            </a:r>
            <a:r>
              <a:rPr lang="en-US" sz="1400" dirty="0">
                <a:solidFill>
                  <a:schemeClr val="accent1"/>
                </a:solidFill>
              </a:rPr>
              <a:t>: ["</a:t>
            </a:r>
            <a:r>
              <a:rPr lang="en-US" sz="1400" dirty="0" err="1">
                <a:solidFill>
                  <a:schemeClr val="accent1"/>
                </a:solidFill>
              </a:rPr>
              <a:t>read","write</a:t>
            </a:r>
            <a:r>
              <a:rPr lang="en-US" sz="1400" dirty="0">
                <a:solidFill>
                  <a:schemeClr val="accent1"/>
                </a:solidFill>
              </a:rPr>
              <a:t>"],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authorities</a:t>
            </a:r>
            <a:r>
              <a:rPr lang="en-US" sz="1400" dirty="0">
                <a:solidFill>
                  <a:schemeClr val="accent1"/>
                </a:solidFill>
              </a:rPr>
              <a:t>: ["ROLE_USER"],</a:t>
            </a:r>
          </a:p>
          <a:p>
            <a:r>
              <a:rPr lang="en-US" sz="1400" b="1" dirty="0" err="1" smtClean="0">
                <a:solidFill>
                  <a:schemeClr val="accent1"/>
                </a:solidFill>
              </a:rPr>
              <a:t>aud</a:t>
            </a:r>
            <a:r>
              <a:rPr lang="en-US" sz="1400" dirty="0">
                <a:solidFill>
                  <a:schemeClr val="accent1"/>
                </a:solidFill>
              </a:rPr>
              <a:t>: ["</a:t>
            </a:r>
            <a:r>
              <a:rPr lang="en-US" sz="1400" dirty="0" err="1">
                <a:solidFill>
                  <a:schemeClr val="accent1"/>
                </a:solidFill>
              </a:rPr>
              <a:t>sparklr</a:t>
            </a:r>
            <a:r>
              <a:rPr lang="en-US" sz="1400" dirty="0">
                <a:solidFill>
                  <a:schemeClr val="accent1"/>
                </a:solidFill>
              </a:rPr>
              <a:t>"],</a:t>
            </a:r>
          </a:p>
          <a:p>
            <a:r>
              <a:rPr lang="en-US" sz="1400" b="1" dirty="0" err="1" smtClean="0">
                <a:solidFill>
                  <a:schemeClr val="accent1"/>
                </a:solidFill>
              </a:rPr>
              <a:t>jti</a:t>
            </a:r>
            <a:r>
              <a:rPr lang="en-US" sz="1400" dirty="0">
                <a:solidFill>
                  <a:schemeClr val="accent1"/>
                </a:solidFill>
              </a:rPr>
              <a:t>: "b89aa445d5d87962acf9f91f152c22a8",</a:t>
            </a:r>
          </a:p>
          <a:p>
            <a:r>
              <a:rPr lang="en-US" sz="1400" b="1" dirty="0" err="1" smtClean="0">
                <a:solidFill>
                  <a:schemeClr val="accent1"/>
                </a:solidFill>
              </a:rPr>
              <a:t>client_id</a:t>
            </a:r>
            <a:r>
              <a:rPr lang="en-US" sz="1400" dirty="0">
                <a:solidFill>
                  <a:schemeClr val="accent1"/>
                </a:solidFill>
              </a:rPr>
              <a:t>: "</a:t>
            </a:r>
            <a:r>
              <a:rPr lang="en-US" sz="1400" dirty="0" err="1">
                <a:solidFill>
                  <a:schemeClr val="accent1"/>
                </a:solidFill>
              </a:rPr>
              <a:t>tonr</a:t>
            </a:r>
            <a:r>
              <a:rPr lang="en-US" sz="1400" dirty="0">
                <a:solidFill>
                  <a:schemeClr val="accent1"/>
                </a:solidFill>
              </a:rPr>
              <a:t>"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362200" y="3264677"/>
            <a:ext cx="4191000" cy="2405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2362199" y="3937000"/>
            <a:ext cx="4152900" cy="2286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4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Demo – Login (Auth. Code Grant)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873362"/>
            <a:ext cx="8077200" cy="323203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446635"/>
            <a:ext cx="1037997" cy="77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95" y="2468501"/>
            <a:ext cx="804447" cy="4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181" y="2446635"/>
            <a:ext cx="830397" cy="45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799" y="3497325"/>
            <a:ext cx="1522395" cy="48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endCxn id="5123" idx="1"/>
          </p:cNvCxnSpPr>
          <p:nvPr/>
        </p:nvCxnSpPr>
        <p:spPr>
          <a:xfrm>
            <a:off x="1329198" y="2672589"/>
            <a:ext cx="11417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123" idx="3"/>
            <a:endCxn id="5124" idx="1"/>
          </p:cNvCxnSpPr>
          <p:nvPr/>
        </p:nvCxnSpPr>
        <p:spPr>
          <a:xfrm>
            <a:off x="3275442" y="2672589"/>
            <a:ext cx="7107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3" name="TextBox 5132"/>
          <p:cNvSpPr txBox="1"/>
          <p:nvPr/>
        </p:nvSpPr>
        <p:spPr>
          <a:xfrm>
            <a:off x="3226128" y="2357676"/>
            <a:ext cx="11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login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867558" y="2659203"/>
            <a:ext cx="1679598" cy="838122"/>
          </a:xfrm>
          <a:prstGeom prst="bentConnector3">
            <a:avLst>
              <a:gd name="adj1" fmla="val 55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/>
          <p:cNvSpPr/>
          <p:nvPr/>
        </p:nvSpPr>
        <p:spPr>
          <a:xfrm>
            <a:off x="5662743" y="2793081"/>
            <a:ext cx="564111" cy="400385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Token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00400" y="2829379"/>
            <a:ext cx="782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37556" y="2876676"/>
            <a:ext cx="2807243" cy="704724"/>
          </a:xfrm>
          <a:prstGeom prst="bentConnector3">
            <a:avLst>
              <a:gd name="adj1" fmla="val -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5442" y="2916467"/>
            <a:ext cx="175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Redirect to login page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299211" y="3312356"/>
            <a:ext cx="290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r>
              <a:rPr lang="en-US" sz="1200" dirty="0" smtClean="0"/>
              <a:t>. POST username and password</a:t>
            </a:r>
            <a:endParaRPr lang="en-US" sz="1600" dirty="0"/>
          </a:p>
        </p:txBody>
      </p:sp>
      <p:cxnSp>
        <p:nvCxnSpPr>
          <p:cNvPr id="30" name="Elbow Connector 29"/>
          <p:cNvCxnSpPr/>
          <p:nvPr/>
        </p:nvCxnSpPr>
        <p:spPr>
          <a:xfrm rot="10800000">
            <a:off x="2873218" y="2898543"/>
            <a:ext cx="3124760" cy="1042042"/>
          </a:xfrm>
          <a:prstGeom prst="bentConnector3">
            <a:avLst>
              <a:gd name="adj1" fmla="val 1004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26128" y="3704830"/>
            <a:ext cx="29088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r>
              <a:rPr lang="en-US" sz="1200" dirty="0" smtClean="0"/>
              <a:t>. Here is your temporary </a:t>
            </a:r>
          </a:p>
          <a:p>
            <a:r>
              <a:rPr lang="en-US" sz="1200" dirty="0" smtClean="0"/>
              <a:t>authorization code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764719" y="2175816"/>
            <a:ext cx="1670878" cy="342883"/>
            <a:chOff x="2764719" y="1905000"/>
            <a:chExt cx="1670878" cy="613700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2764719" y="1914527"/>
              <a:ext cx="0" cy="60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764719" y="1905000"/>
              <a:ext cx="1670878" cy="9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435595" y="1905000"/>
              <a:ext cx="0" cy="5416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5039507" y="2364812"/>
            <a:ext cx="290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r>
              <a:rPr lang="en-US" sz="1200" dirty="0" smtClean="0"/>
              <a:t>. Get an access token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2798474" y="1873362"/>
            <a:ext cx="290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</a:t>
            </a:r>
            <a:r>
              <a:rPr lang="en-US" sz="1200" dirty="0" smtClean="0"/>
              <a:t>. Send an auth. code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53796" y="4197273"/>
            <a:ext cx="32717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200" b="1" smtClean="0"/>
              <a:t>Location: </a:t>
            </a:r>
            <a:r>
              <a:rPr lang="en-US" sz="1200" smtClean="0">
                <a:hlinkClick r:id="rId6"/>
              </a:rPr>
              <a:t>http</a:t>
            </a:r>
            <a:r>
              <a:rPr lang="en-US" sz="1200" dirty="0" smtClean="0">
                <a:hlinkClick r:id="rId6"/>
              </a:rPr>
              <a:t>://localhost:8080/tonr2/</a:t>
            </a:r>
            <a:endParaRPr lang="en-US" sz="1200" dirty="0" smtClean="0"/>
          </a:p>
          <a:p>
            <a:pPr latinLnBrk="1"/>
            <a:r>
              <a:rPr lang="en-US" sz="1200" dirty="0" smtClean="0"/>
              <a:t>?code=5tweIi</a:t>
            </a:r>
          </a:p>
          <a:p>
            <a:pPr latinLnBrk="1"/>
            <a:r>
              <a:rPr lang="en-US" sz="1200" dirty="0" smtClean="0"/>
              <a:t>&amp;</a:t>
            </a:r>
            <a:r>
              <a:rPr lang="en-US" sz="1200" dirty="0"/>
              <a:t>state=7ZSxzp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1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Sequence (Auth. Code)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7" y="1346198"/>
            <a:ext cx="8229600" cy="548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7" y="1346198"/>
            <a:ext cx="8271933" cy="1122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64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679</Words>
  <Application>Microsoft Office PowerPoint</Application>
  <PresentationFormat>On-screen Show (4:3)</PresentationFormat>
  <Paragraphs>168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OAuth2 - Roles</vt:lpstr>
      <vt:lpstr>OAuth2 SSO - Demo</vt:lpstr>
      <vt:lpstr>OAuth2 SSO – Access Token</vt:lpstr>
      <vt:lpstr>OAuth2 SSO – Authorization Grant</vt:lpstr>
      <vt:lpstr>OAuth2 SSO – Authorization Endpoint</vt:lpstr>
      <vt:lpstr>OAuth2 SSO – Token Endpoint</vt:lpstr>
      <vt:lpstr>OAuth2 SSO – UserInfo Endpoint</vt:lpstr>
      <vt:lpstr>Demo – Login (Auth. Code Grant)</vt:lpstr>
      <vt:lpstr>Login Sequence (Auth. Code)</vt:lpstr>
      <vt:lpstr>Demo – Client to Resource</vt:lpstr>
      <vt:lpstr>Sequence – Client to Resource</vt:lpstr>
      <vt:lpstr>Demo – Login (Implicit Grant)</vt:lpstr>
      <vt:lpstr>Login Sequence (Implicit)</vt:lpstr>
      <vt:lpstr>Users in Spring OAuth2</vt:lpstr>
      <vt:lpstr>Clients in Spring OAuth2</vt:lpstr>
      <vt:lpstr>Resources in Spring OAuth2</vt:lpstr>
      <vt:lpstr>Sequence – Resource Filter (Detail)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Hirobumi Kurosu</dc:creator>
  <cp:lastModifiedBy>Hirobumi Kurosu</cp:lastModifiedBy>
  <cp:revision>147</cp:revision>
  <dcterms:created xsi:type="dcterms:W3CDTF">2006-08-16T00:00:00Z</dcterms:created>
  <dcterms:modified xsi:type="dcterms:W3CDTF">2014-02-14T21:38:14Z</dcterms:modified>
</cp:coreProperties>
</file>