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22" r:id="rId5"/>
    <p:sldId id="420" r:id="rId6"/>
    <p:sldId id="421" r:id="rId7"/>
    <p:sldId id="414" r:id="rId8"/>
    <p:sldId id="402" r:id="rId9"/>
    <p:sldId id="425" r:id="rId10"/>
    <p:sldId id="424" r:id="rId11"/>
    <p:sldId id="413" r:id="rId12"/>
    <p:sldId id="423" r:id="rId13"/>
    <p:sldId id="260" r:id="rId14"/>
  </p:sldIdLst>
  <p:sldSz cx="9144000" cy="5143500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3673" autoAdjust="0"/>
  </p:normalViewPr>
  <p:slideViewPr>
    <p:cSldViewPr snapToGrid="0">
      <p:cViewPr varScale="1">
        <p:scale>
          <a:sx n="85" d="100"/>
          <a:sy n="85" d="100"/>
        </p:scale>
        <p:origin x="948" y="90"/>
      </p:cViewPr>
      <p:guideLst>
        <p:guide orient="horz" pos="1591"/>
        <p:guide pos="2924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我的分享完毕</a:t>
            </a:r>
            <a:r>
              <a:rPr lang="en-US" altLang="zh-CN"/>
              <a:t>,</a:t>
            </a:r>
            <a:r>
              <a:rPr lang="zh-CN" altLang="en-US"/>
              <a:t>感谢各位聆听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"/>
              <a:t>这次讲评分两部分，对照代码分析课程中讲的内容</a:t>
            </a:r>
            <a:endParaRPr lang="zh-CN" altLang=""/>
          </a:p>
          <a:p>
            <a:r>
              <a:rPr lang="zh-CN" altLang=""/>
              <a:t>第一部分是</a:t>
            </a:r>
            <a:r>
              <a:rPr lang="en-US" altLang="zh-CN"/>
              <a:t>MDP</a:t>
            </a:r>
            <a:r>
              <a:rPr lang="zh-CN" altLang="en-US"/>
              <a:t>框架，如何去</a:t>
            </a:r>
            <a:r>
              <a:rPr lang="en-US" altLang="zh-CN"/>
              <a:t>formalize MDP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zh-CN" altLang="en-US"/>
              <a:t>第二部分是</a:t>
            </a:r>
            <a:r>
              <a:rPr lang="en-US" altLang="zh-CN"/>
              <a:t>DP</a:t>
            </a:r>
            <a:r>
              <a:rPr lang="zh-CN" altLang="en-US"/>
              <a:t>和</a:t>
            </a:r>
            <a:r>
              <a:rPr lang="en-US" altLang="zh-CN"/>
              <a:t>RTDP</a:t>
            </a:r>
            <a:r>
              <a:rPr lang="zh-CN" altLang="en-US"/>
              <a:t>算法流程，并对比两者的不同之处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首先，复习一下</a:t>
            </a:r>
            <a:r>
              <a:rPr lang="en-US" altLang="zh-CN"/>
              <a:t>MDP</a:t>
            </a:r>
            <a:r>
              <a:rPr lang="zh-CN" altLang="en-US"/>
              <a:t>框架。</a:t>
            </a:r>
            <a:r>
              <a:rPr lang="en-US" altLang="zh-CN"/>
              <a:t>MDP model</a:t>
            </a:r>
            <a:r>
              <a:rPr lang="zh-CN" altLang="en-US"/>
              <a:t>包括以下四个部分</a:t>
            </a:r>
            <a:endParaRPr lang="zh-CN" altLang="en-US"/>
          </a:p>
          <a:p>
            <a:r>
              <a:rPr lang="" altLang="en-US"/>
              <a:t>1.</a:t>
            </a:r>
            <a:r>
              <a:rPr lang="en-US" altLang="zh-CN"/>
              <a:t>state space</a:t>
            </a:r>
            <a:r>
              <a:rPr lang="" altLang="en-US"/>
              <a:t> X</a:t>
            </a:r>
            <a:endParaRPr lang="" altLang="en-US"/>
          </a:p>
          <a:p>
            <a:r>
              <a:rPr lang="" altLang="en-US"/>
              <a:t>2.action space U</a:t>
            </a:r>
            <a:endParaRPr lang="" altLang="en-US"/>
          </a:p>
          <a:p>
            <a:r>
              <a:rPr lang="" altLang="en-US"/>
              <a:t>3.state transition function P</a:t>
            </a:r>
            <a:endParaRPr lang="" altLang="en-US"/>
          </a:p>
          <a:p>
            <a:r>
              <a:rPr lang="" altLang="en-US"/>
              <a:t>4.cost function l</a:t>
            </a:r>
            <a:endParaRPr lang="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以上四个部分对应代码中右侧截取的片段</a:t>
            </a:r>
            <a:endParaRPr lang="zh-CN" altLang="en-US"/>
          </a:p>
          <a:p>
            <a:r>
              <a:rPr lang="zh-CN" altLang="en-US"/>
              <a:t>在文件</a:t>
            </a:r>
            <a:r>
              <a:rPr lang="" altLang="en-US"/>
              <a:t>,</a:t>
            </a:r>
            <a:r>
              <a:rPr lang="zh-CN" altLang=""/>
              <a:t>和</a:t>
            </a:r>
            <a:r>
              <a:rPr lang="" altLang="zh-CN"/>
              <a:t>race_track</a:t>
            </a:r>
            <a:r>
              <a:rPr lang="zh-CN" altLang=""/>
              <a:t>中</a:t>
            </a:r>
            <a:r>
              <a:rPr lang="" altLang="zh-CN"/>
              <a:t>formalize </a:t>
            </a:r>
            <a:r>
              <a:rPr lang="zh-CN" altLang=""/>
              <a:t>了</a:t>
            </a:r>
            <a:r>
              <a:rPr lang="en-US" altLang="zh-CN"/>
              <a:t> state </a:t>
            </a:r>
            <a:endParaRPr lang="zh-CN" altLang=""/>
          </a:p>
          <a:p>
            <a:r>
              <a:rPr lang="en-US" altLang="zh-CN">
                <a:sym typeface="+mn-ea"/>
              </a:rPr>
              <a:t>graph</a:t>
            </a:r>
            <a:r>
              <a:rPr lang="en-US" altLang="en-US">
                <a:sym typeface="+mn-ea"/>
              </a:rPr>
              <a:t>_node</a:t>
            </a:r>
            <a:r>
              <a:rPr lang="zh-CN" altLang=""/>
              <a:t>这个文件主要是为了建立</a:t>
            </a:r>
            <a:r>
              <a:rPr lang="en-US" altLang="zh-CN"/>
              <a:t>state</a:t>
            </a:r>
            <a:r>
              <a:rPr lang="" altLang="en-US"/>
              <a:t> transition function</a:t>
            </a:r>
            <a:endParaRPr lang="zh-CN" altLang=""/>
          </a:p>
          <a:p>
            <a:endParaRPr lang="zh-CN" altLang="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模型建立好之后，就是如何搜索到最优路径，代码中展示了</a:t>
            </a:r>
            <a:r>
              <a:rPr lang="en-US" altLang="zh-CN"/>
              <a:t>DP</a:t>
            </a:r>
            <a:r>
              <a:rPr lang="zh-CN" altLang="en-US"/>
              <a:t>和</a:t>
            </a:r>
            <a:r>
              <a:rPr lang="en-US" altLang="zh-CN"/>
              <a:t>RTDP</a:t>
            </a:r>
            <a:r>
              <a:rPr lang="zh-CN" altLang="en-US"/>
              <a:t>两种方式</a:t>
            </a:r>
            <a:endParaRPr lang="zh-CN" altLang="en-US"/>
          </a:p>
          <a:p>
            <a:r>
              <a:rPr lang="zh-CN" altLang="en-US"/>
              <a:t>对于DP和RTDP：</a:t>
            </a:r>
            <a:endParaRPr lang="zh-CN" altLang="en-US"/>
          </a:p>
          <a:p>
            <a:r>
              <a:rPr lang="zh-CN" altLang="en-US"/>
              <a:t>RTDP有初始化state </a:t>
            </a:r>
            <a:r>
              <a:rPr lang="en-US" altLang="zh-CN"/>
              <a:t> </a:t>
            </a:r>
            <a:r>
              <a:rPr lang="zh-CN" altLang="en-US"/>
              <a:t>g_value的过程，而DP则对初始化的g_value没有要求。</a:t>
            </a:r>
            <a:endParaRPr lang="zh-CN" altLang="en-US"/>
          </a:p>
          <a:p>
            <a:r>
              <a:rPr lang="zh-CN" altLang="en-US"/>
              <a:t>RTDP先用贪心算法搜索出路径后，然后只更新了路径上的节点。</a:t>
            </a:r>
            <a:endParaRPr lang="zh-CN" altLang="en-US"/>
          </a:p>
          <a:p>
            <a:r>
              <a:rPr lang="zh-CN" altLang="en-US"/>
              <a:t>注意：不要忽略了RTDP中back_up过程。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</a:t>
            </a:r>
            <a:r>
              <a:rPr lang="en-US" altLang="zh-CN"/>
              <a:t>build</a:t>
            </a:r>
            <a:r>
              <a:rPr lang="" altLang="en-US"/>
              <a:t>_up_graph</a:t>
            </a:r>
            <a:r>
              <a:rPr lang="zh-CN" altLang=""/>
              <a:t>初始化</a:t>
            </a:r>
            <a:r>
              <a:rPr lang="" altLang="zh-CN"/>
              <a:t>g_value</a:t>
            </a:r>
            <a:r>
              <a:rPr lang="zh-CN" altLang=""/>
              <a:t>部分的具体实现，这里我采用了欧氏距离</a:t>
            </a:r>
            <a:r>
              <a:rPr lang="en-US" altLang="zh-CN"/>
              <a:t>/3</a:t>
            </a:r>
            <a:r>
              <a:rPr lang="zh-CN" altLang="en-US"/>
              <a:t>来初始化</a:t>
            </a:r>
            <a:r>
              <a:rPr lang="" altLang="zh-CN"/>
              <a:t>g_value</a:t>
            </a:r>
            <a:r>
              <a:rPr lang="zh-CN" altLang=""/>
              <a:t>。</a:t>
            </a:r>
            <a:endParaRPr lang="zh-CN" altLang=""/>
          </a:p>
          <a:p>
            <a:r>
              <a:rPr lang="en-US" altLang="zh-CN">
                <a:sym typeface="+mn-ea"/>
              </a:rPr>
              <a:t>TIPS1</a:t>
            </a:r>
            <a:r>
              <a:rPr lang="zh-CN" altLang="en-US">
                <a:sym typeface="+mn-ea"/>
              </a:rPr>
              <a:t>：由于</a:t>
            </a:r>
            <a:r>
              <a:rPr lang="en-US" altLang="zh-CN">
                <a:sym typeface="+mn-ea"/>
              </a:rPr>
              <a:t>cost function</a:t>
            </a:r>
            <a:r>
              <a:rPr lang="zh-CN" altLang="en-US">
                <a:sym typeface="+mn-ea"/>
              </a:rPr>
              <a:t>是执行一个动作加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，所以</a:t>
            </a:r>
            <a:r>
              <a:rPr lang="en-US" altLang="zh-CN">
                <a:sym typeface="+mn-ea"/>
              </a:rPr>
              <a:t>g</a:t>
            </a:r>
            <a:r>
              <a:rPr lang="en-US" altLang="en-US">
                <a:sym typeface="+mn-ea"/>
              </a:rPr>
              <a:t>_value</a:t>
            </a:r>
            <a:r>
              <a:rPr lang="zh-CN" altLang="en-US">
                <a:sym typeface="+mn-ea"/>
              </a:rPr>
              <a:t>可以按照加速度变化的次数来确定，所以采用欧氏距离</a:t>
            </a:r>
            <a:r>
              <a:rPr lang="en-US" altLang="zh-CN">
                <a:sym typeface="+mn-ea"/>
              </a:rPr>
              <a:t>/3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</a:t>
            </a:r>
            <a:r>
              <a:rPr lang="en-US" altLang="zh-CN"/>
              <a:t>RTDP</a:t>
            </a:r>
            <a:r>
              <a:rPr lang="zh-CN" altLang="en-US"/>
              <a:t>中作业代码的具体实现</a:t>
            </a:r>
            <a:endParaRPr lang="zh-CN" altLang="en-US"/>
          </a:p>
          <a:p>
            <a:r>
              <a:rPr lang="zh-CN" altLang="en-US"/>
              <a:t>主要是对贪心算法搜索到的路径上的点更新</a:t>
            </a:r>
            <a:r>
              <a:rPr lang="en-US" altLang="zh-CN"/>
              <a:t>g_value</a:t>
            </a:r>
            <a:r>
              <a:rPr lang="zh-CN" altLang="en-US"/>
              <a:t>，并计算</a:t>
            </a:r>
            <a:r>
              <a:rPr lang="en-US" altLang="zh-CN"/>
              <a:t>bellman error</a:t>
            </a:r>
            <a:endParaRPr lang="en-US" altLang="zh-CN"/>
          </a:p>
          <a:p>
            <a:r>
              <a:rPr lang="zh-CN" altLang="en-US"/>
              <a:t>第二步和第三步的代码实现自己看一下，这里就不做介绍了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false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false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true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true"/>
          <p:nvPr/>
        </p:nvSpPr>
        <p:spPr>
          <a:xfrm>
            <a:off x="1061020" y="1501245"/>
            <a:ext cx="544896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第七章作业讲评</a:t>
            </a:r>
            <a:endParaRPr lang="zh-CN" altLang="en-US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true"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true"/>
          <p:nvPr/>
        </p:nvSpPr>
        <p:spPr>
          <a:xfrm>
            <a:off x="2350135" y="3408680"/>
            <a:ext cx="973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李笑莹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true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205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最优路径判断</a:t>
            </a:r>
            <a:endParaRPr lang="zh-CN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true">
            <a:spLocks noChangeArrowheads="true"/>
          </p:cNvSpPr>
          <p:nvPr/>
        </p:nvSpPr>
        <p:spPr>
          <a:xfrm>
            <a:off x="341488" y="1151174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171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151255"/>
            <a:ext cx="1887220" cy="334200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401445" y="4359910"/>
            <a:ext cx="275590" cy="283210"/>
            <a:chOff x="2098" y="7046"/>
            <a:chExt cx="434" cy="44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098" y="7058"/>
              <a:ext cx="434" cy="434"/>
            </a:xfrm>
            <a:prstGeom prst="line">
              <a:avLst/>
            </a:prstGeom>
            <a:ln w="47625" cmpd="sng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true">
              <a:off x="2134" y="7046"/>
              <a:ext cx="374" cy="446"/>
            </a:xfrm>
            <a:prstGeom prst="line">
              <a:avLst/>
            </a:prstGeom>
            <a:ln w="47625" cmpd="sng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635" y="1151255"/>
            <a:ext cx="2481580" cy="323151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842635" y="4371340"/>
            <a:ext cx="479425" cy="271780"/>
            <a:chOff x="9201" y="6980"/>
            <a:chExt cx="755" cy="428"/>
          </a:xfrm>
        </p:grpSpPr>
        <p:cxnSp>
          <p:nvCxnSpPr>
            <p:cNvPr id="13" name="直接连接符 12"/>
            <p:cNvCxnSpPr/>
            <p:nvPr/>
          </p:nvCxnSpPr>
          <p:spPr>
            <a:xfrm flipH="true">
              <a:off x="9298" y="6980"/>
              <a:ext cx="658" cy="428"/>
            </a:xfrm>
            <a:prstGeom prst="line">
              <a:avLst/>
            </a:prstGeom>
            <a:ln w="47625" cmpd="sng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9201" y="7131"/>
              <a:ext cx="133" cy="265"/>
            </a:xfrm>
            <a:prstGeom prst="line">
              <a:avLst/>
            </a:prstGeom>
            <a:ln w="47625" cmpd="sng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true"/>
          <p:nvPr/>
        </p:nvSpPr>
        <p:spPr>
          <a:xfrm>
            <a:off x="924560" y="4658360"/>
            <a:ext cx="686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ym typeface="+mn-ea"/>
              </a:rPr>
              <a:t>TIPS1</a:t>
            </a:r>
            <a:r>
              <a:rPr lang="zh-CN" altLang="en-US" sz="800">
                <a:sym typeface="+mn-ea"/>
              </a:rPr>
              <a:t>：由于</a:t>
            </a:r>
            <a:r>
              <a:rPr lang="en-US" altLang="zh-CN" sz="800">
                <a:sym typeface="+mn-ea"/>
              </a:rPr>
              <a:t>cost function</a:t>
            </a:r>
            <a:r>
              <a:rPr lang="zh-CN" altLang="en-US" sz="800">
                <a:sym typeface="+mn-ea"/>
              </a:rPr>
              <a:t>是执行一个动作加</a:t>
            </a:r>
            <a:r>
              <a:rPr lang="en-US" altLang="zh-CN" sz="800">
                <a:sym typeface="+mn-ea"/>
              </a:rPr>
              <a:t>1</a:t>
            </a:r>
            <a:r>
              <a:rPr lang="zh-CN" altLang="en-US" sz="800">
                <a:sym typeface="+mn-ea"/>
              </a:rPr>
              <a:t>，所以用动作个数来判断是否达到最优，即路径段数</a:t>
            </a:r>
            <a:endParaRPr lang="zh-CN" altLang="en-US" sz="800">
              <a:sym typeface="+mn-ea"/>
            </a:endParaRPr>
          </a:p>
          <a:p>
            <a:r>
              <a:rPr lang="en-US" altLang="zh-CN" sz="800">
                <a:sym typeface="+mn-ea"/>
              </a:rPr>
              <a:t>TIPS2</a:t>
            </a:r>
            <a:r>
              <a:rPr lang="zh-CN" altLang="en-US" sz="800">
                <a:sym typeface="+mn-ea"/>
              </a:rPr>
              <a:t>：最优路径的判断是路径的段数，基本是</a:t>
            </a:r>
            <a:r>
              <a:rPr lang="en-US" altLang="zh-CN" sz="800">
                <a:sym typeface="+mn-ea"/>
              </a:rPr>
              <a:t>12</a:t>
            </a:r>
            <a:r>
              <a:rPr lang="zh-CN" altLang="en-US" sz="800">
                <a:sym typeface="+mn-ea"/>
              </a:rPr>
              <a:t>段，和形状没有关系</a:t>
            </a:r>
            <a:endParaRPr lang="zh-CN" altLang="en-US"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true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  <a:endParaRPr lang="zh-CN" altLang="en-US" sz="3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80604020202020204" pitchFamily="34" charset="0"/>
              </a:rPr>
              <a:t>Thanks for Listening</a:t>
            </a:r>
            <a:endParaRPr lang="en-US" altLang="zh-CN" sz="2000" b="1">
              <a:solidFill>
                <a:srgbClr val="464646"/>
              </a:solidFill>
              <a:latin typeface="Arial" panose="02080604020202020204" pitchFamily="34" charset="0"/>
            </a:endParaRPr>
          </a:p>
        </p:txBody>
      </p:sp>
      <p:sp>
        <p:nvSpPr>
          <p:cNvPr id="10" name="文本框 9"/>
          <p:cNvSpPr txBox="true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8000" b="1" dirty="0">
              <a:solidFill>
                <a:srgbClr val="005BA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true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大纲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true">
            <a:spLocks noChangeArrowheads="true"/>
          </p:cNvSpPr>
          <p:nvPr/>
        </p:nvSpPr>
        <p:spPr>
          <a:xfrm>
            <a:off x="342265" y="1151255"/>
            <a:ext cx="8355330" cy="366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MDP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框架</a:t>
            </a:r>
            <a:endParaRPr lang="zh-CN" altLang="en-US" sz="18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</a:pPr>
            <a:endParaRPr lang="zh-CN" altLang="en-US" sz="18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</a:pPr>
            <a:endParaRPr lang="zh-CN" altLang="en-US" sz="18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</a:pPr>
            <a:endParaRPr lang="zh-CN" altLang="en-US" sz="18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DP&amp;RTDP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流程</a:t>
            </a:r>
            <a:endParaRPr lang="zh-CN" altLang="en-US" sz="18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1628775"/>
            <a:ext cx="2447925" cy="1333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3735" y="1847215"/>
            <a:ext cx="1148715" cy="207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3735" y="2288540"/>
            <a:ext cx="1148715" cy="207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3394710"/>
            <a:ext cx="2447925" cy="13335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31215" y="3429635"/>
            <a:ext cx="1554480" cy="207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1215" y="4455160"/>
            <a:ext cx="2113280" cy="207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MDP formalize</a:t>
            </a:r>
            <a:endParaRPr lang="en-US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true">
            <a:spLocks noChangeArrowheads="true"/>
          </p:cNvSpPr>
          <p:nvPr/>
        </p:nvSpPr>
        <p:spPr>
          <a:xfrm>
            <a:off x="6099810" y="3632200"/>
            <a:ext cx="944245" cy="509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latin typeface="+mn-ea"/>
                <a:cs typeface="Times New Roman" panose="02020603050405020304" pitchFamily="18" charset="0"/>
              </a:rPr>
              <a:t>RTDP</a:t>
            </a:r>
            <a:endParaRPr lang="en-US" altLang="en-US" sz="18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1749425"/>
            <a:ext cx="4060190" cy="1882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115" y="1632585"/>
            <a:ext cx="4476115" cy="1999615"/>
          </a:xfrm>
          <a:prstGeom prst="rect">
            <a:avLst/>
          </a:prstGeom>
        </p:spPr>
      </p:pic>
      <p:sp>
        <p:nvSpPr>
          <p:cNvPr id="6" name="Rectangle 3"/>
          <p:cNvSpPr txBox="true">
            <a:spLocks noChangeArrowheads="true"/>
          </p:cNvSpPr>
          <p:nvPr/>
        </p:nvSpPr>
        <p:spPr>
          <a:xfrm>
            <a:off x="2170430" y="3632200"/>
            <a:ext cx="551180" cy="509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latin typeface="+mn-ea"/>
                <a:cs typeface="Times New Roman" panose="02020603050405020304" pitchFamily="18" charset="0"/>
              </a:rPr>
              <a:t>DP</a:t>
            </a:r>
            <a:endParaRPr lang="en-US" altLang="en-US" sz="18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1224280"/>
            <a:ext cx="882015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49425" y="2915285"/>
            <a:ext cx="3120390" cy="735965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285" y="2350770"/>
            <a:ext cx="2533650" cy="171450"/>
          </a:xfrm>
          <a:prstGeom prst="rect">
            <a:avLst/>
          </a:prstGeom>
        </p:spPr>
      </p:pic>
      <p:sp>
        <p:nvSpPr>
          <p:cNvPr id="3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p>
            <a:r>
              <a:rPr lang="en-US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MDP formalize</a:t>
            </a:r>
            <a:endParaRPr lang="en-US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84150" y="1351280"/>
            <a:ext cx="3141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1400"/>
              <a:t>1.state space</a:t>
            </a:r>
            <a:endParaRPr lang="en-US" altLang="zh-CN" sz="1400"/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425" y="1217930"/>
            <a:ext cx="3222625" cy="7740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285" y="1490980"/>
            <a:ext cx="3705225" cy="22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315" y="1786255"/>
            <a:ext cx="3733800" cy="219075"/>
          </a:xfrm>
          <a:prstGeom prst="rect">
            <a:avLst/>
          </a:prstGeom>
        </p:spPr>
      </p:pic>
      <p:sp>
        <p:nvSpPr>
          <p:cNvPr id="11" name="文本框 10"/>
          <p:cNvSpPr txBox="true"/>
          <p:nvPr/>
        </p:nvSpPr>
        <p:spPr>
          <a:xfrm>
            <a:off x="184150" y="2282825"/>
            <a:ext cx="3141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en-US" sz="1400"/>
              <a:t>2.action space</a:t>
            </a:r>
            <a:endParaRPr lang="en-US" altLang="en-US" sz="1400"/>
          </a:p>
        </p:txBody>
      </p:sp>
      <p:pic>
        <p:nvPicPr>
          <p:cNvPr id="13" name="图片 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1749425" y="2333625"/>
            <a:ext cx="3222625" cy="25590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258445" y="2144395"/>
            <a:ext cx="8578850" cy="0"/>
          </a:xfrm>
          <a:prstGeom prst="line">
            <a:avLst/>
          </a:prstGeom>
          <a:ln w="25400" cmpd="sng">
            <a:solidFill>
              <a:schemeClr val="accent5">
                <a:alpha val="8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8445" y="2748280"/>
            <a:ext cx="8578850" cy="0"/>
          </a:xfrm>
          <a:prstGeom prst="line">
            <a:avLst/>
          </a:prstGeom>
          <a:ln w="25400" cmpd="sng">
            <a:solidFill>
              <a:schemeClr val="accent5">
                <a:alpha val="8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true"/>
          <p:nvPr/>
        </p:nvSpPr>
        <p:spPr>
          <a:xfrm>
            <a:off x="123190" y="2846070"/>
            <a:ext cx="1899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en-US" sz="1400"/>
              <a:t>3.state transition     function</a:t>
            </a:r>
            <a:endParaRPr lang="en-US" altLang="en-US" sz="1400"/>
          </a:p>
        </p:txBody>
      </p:sp>
      <p:sp>
        <p:nvSpPr>
          <p:cNvPr id="21" name="文本框 20"/>
          <p:cNvSpPr txBox="true"/>
          <p:nvPr/>
        </p:nvSpPr>
        <p:spPr>
          <a:xfrm>
            <a:off x="184150" y="4069080"/>
            <a:ext cx="1508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en-US" sz="1400"/>
              <a:t>4.cost function</a:t>
            </a:r>
            <a:endParaRPr lang="en-US" altLang="en-US" sz="1400"/>
          </a:p>
        </p:txBody>
      </p:sp>
      <p:pic>
        <p:nvPicPr>
          <p:cNvPr id="24" name="图片 2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5060315" y="3084195"/>
            <a:ext cx="3776345" cy="490220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>
            <a:off x="184150" y="3883025"/>
            <a:ext cx="8578850" cy="0"/>
          </a:xfrm>
          <a:prstGeom prst="line">
            <a:avLst/>
          </a:prstGeom>
          <a:ln w="25400" cmpd="sng">
            <a:solidFill>
              <a:schemeClr val="accent5">
                <a:alpha val="8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1749425" y="4069080"/>
            <a:ext cx="1744980" cy="25590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5074285" y="4003675"/>
            <a:ext cx="3788410" cy="372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DP&amp;RTDP</a:t>
            </a:r>
            <a:endParaRPr lang="en-US" altLang="zh-CN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true">
            <a:spLocks noChangeArrowheads="true"/>
          </p:cNvSpPr>
          <p:nvPr/>
        </p:nvSpPr>
        <p:spPr>
          <a:xfrm>
            <a:off x="6099810" y="3632200"/>
            <a:ext cx="944245" cy="509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latin typeface="+mn-ea"/>
                <a:cs typeface="Times New Roman" panose="02020603050405020304" pitchFamily="18" charset="0"/>
              </a:rPr>
              <a:t>RTDP</a:t>
            </a:r>
            <a:endParaRPr lang="en-US" altLang="en-US" sz="18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1749425"/>
            <a:ext cx="4060190" cy="1882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115" y="1632585"/>
            <a:ext cx="4476115" cy="1999615"/>
          </a:xfrm>
          <a:prstGeom prst="rect">
            <a:avLst/>
          </a:prstGeom>
        </p:spPr>
      </p:pic>
      <p:sp>
        <p:nvSpPr>
          <p:cNvPr id="6" name="Rectangle 3"/>
          <p:cNvSpPr txBox="true">
            <a:spLocks noChangeArrowheads="true"/>
          </p:cNvSpPr>
          <p:nvPr/>
        </p:nvSpPr>
        <p:spPr>
          <a:xfrm>
            <a:off x="1588135" y="3632200"/>
            <a:ext cx="551180" cy="509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latin typeface="+mn-ea"/>
                <a:cs typeface="Times New Roman" panose="02020603050405020304" pitchFamily="18" charset="0"/>
              </a:rPr>
              <a:t>DP</a:t>
            </a:r>
            <a:endParaRPr lang="en-US" altLang="en-US" sz="18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重新构建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graph</a:t>
            </a:r>
            <a:endParaRPr lang="en-US" altLang="zh-CN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true">
            <a:spLocks noChangeArrowheads="true"/>
          </p:cNvSpPr>
          <p:nvPr/>
        </p:nvSpPr>
        <p:spPr>
          <a:xfrm>
            <a:off x="341488" y="1151174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171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" y="1151255"/>
            <a:ext cx="2564130" cy="3177540"/>
          </a:xfrm>
          <a:prstGeom prst="rect">
            <a:avLst/>
          </a:prstGeom>
        </p:spPr>
      </p:pic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1565275" y="4350385"/>
            <a:ext cx="551180" cy="509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latin typeface="+mn-ea"/>
                <a:cs typeface="Times New Roman" panose="02020603050405020304" pitchFamily="18" charset="0"/>
              </a:rPr>
              <a:t>DP</a:t>
            </a:r>
            <a:endParaRPr lang="en-US" altLang="en-US" sz="18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true">
            <a:spLocks noChangeArrowheads="true"/>
          </p:cNvSpPr>
          <p:nvPr/>
        </p:nvSpPr>
        <p:spPr>
          <a:xfrm>
            <a:off x="5494655" y="4258310"/>
            <a:ext cx="944245" cy="509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latin typeface="+mn-ea"/>
                <a:cs typeface="Times New Roman" panose="02020603050405020304" pitchFamily="18" charset="0"/>
              </a:rPr>
              <a:t>RTDP</a:t>
            </a:r>
            <a:endParaRPr lang="en-US" altLang="en-US" sz="18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924560" y="4704080"/>
            <a:ext cx="686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ym typeface="+mn-ea"/>
              </a:rPr>
              <a:t>TIPS1</a:t>
            </a:r>
            <a:r>
              <a:rPr lang="zh-CN" altLang="en-US" sz="900">
                <a:sym typeface="+mn-ea"/>
              </a:rPr>
              <a:t>：</a:t>
            </a:r>
            <a:r>
              <a:rPr lang="en-US" altLang="zh-CN" sz="900">
                <a:sym typeface="+mn-ea"/>
              </a:rPr>
              <a:t>DP</a:t>
            </a:r>
            <a:r>
              <a:rPr lang="zh-CN" altLang="en-US" sz="900">
                <a:sym typeface="+mn-ea"/>
              </a:rPr>
              <a:t>的</a:t>
            </a:r>
            <a:r>
              <a:rPr lang="en-US" altLang="zh-CN" sz="900">
                <a:sym typeface="+mn-ea"/>
              </a:rPr>
              <a:t>g_value</a:t>
            </a:r>
            <a:r>
              <a:rPr lang="zh-CN" altLang="en-US" sz="900">
                <a:sym typeface="+mn-ea"/>
              </a:rPr>
              <a:t>为默认</a:t>
            </a:r>
            <a:r>
              <a:rPr lang="en-US" altLang="zh-CN" sz="900">
                <a:sym typeface="+mn-ea"/>
              </a:rPr>
              <a:t>0</a:t>
            </a:r>
            <a:r>
              <a:rPr lang="zh-CN" altLang="en-US" sz="900">
                <a:sym typeface="+mn-ea"/>
              </a:rPr>
              <a:t>，</a:t>
            </a:r>
            <a:r>
              <a:rPr lang="en-US" altLang="zh-CN" sz="900">
                <a:sym typeface="+mn-ea"/>
              </a:rPr>
              <a:t>RTDP</a:t>
            </a:r>
            <a:r>
              <a:rPr lang="zh-CN" altLang="en-US" sz="900">
                <a:sym typeface="+mn-ea"/>
              </a:rPr>
              <a:t>的</a:t>
            </a:r>
            <a:r>
              <a:rPr lang="en-US" altLang="zh-CN" sz="900">
                <a:sym typeface="+mn-ea"/>
              </a:rPr>
              <a:t>g_value</a:t>
            </a:r>
            <a:r>
              <a:rPr lang="zh-CN" altLang="en-US" sz="900">
                <a:sym typeface="+mn-ea"/>
              </a:rPr>
              <a:t>需要初始化</a:t>
            </a:r>
            <a:endParaRPr lang="zh-CN" altLang="en-US" sz="900">
              <a:sym typeface="+mn-ea"/>
            </a:endParaRPr>
          </a:p>
          <a:p>
            <a:r>
              <a:rPr lang="en-US" altLang="zh-CN" sz="900">
                <a:sym typeface="+mn-ea"/>
              </a:rPr>
              <a:t>TIPS2</a:t>
            </a:r>
            <a:r>
              <a:rPr lang="zh-CN" altLang="en-US" sz="900">
                <a:sym typeface="+mn-ea"/>
              </a:rPr>
              <a:t>：程序要跑两次，第一次在主函数运行build_up_graph，第二次屏蔽掉主函数的build_up_graph函数。</a:t>
            </a:r>
            <a:endParaRPr lang="zh-CN" altLang="en-US" sz="900">
              <a:sym typeface="+mn-ea"/>
            </a:endParaRPr>
          </a:p>
        </p:txBody>
      </p:sp>
      <p:pic>
        <p:nvPicPr>
          <p:cNvPr id="11" name="图片 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1151255"/>
            <a:ext cx="3456305" cy="317754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86300" y="3287395"/>
            <a:ext cx="1708150" cy="1835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6" name="Rectangle 3"/>
          <p:cNvSpPr txBox="true">
            <a:spLocks noChangeArrowheads="true"/>
          </p:cNvSpPr>
          <p:nvPr/>
        </p:nvSpPr>
        <p:spPr>
          <a:xfrm>
            <a:off x="341488" y="1151174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171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" y="585470"/>
            <a:ext cx="5353050" cy="37147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41020" y="1262380"/>
            <a:ext cx="7019290" cy="3352800"/>
            <a:chOff x="852" y="1988"/>
            <a:chExt cx="11054" cy="5280"/>
          </a:xfrm>
        </p:grpSpPr>
        <p:pic>
          <p:nvPicPr>
            <p:cNvPr id="6" name="图片 5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" y="1988"/>
              <a:ext cx="11055" cy="528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869" y="3766"/>
              <a:ext cx="5728" cy="62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02" y="5787"/>
              <a:ext cx="9176" cy="56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value update</a:t>
            </a:r>
            <a:endParaRPr lang="en-US" altLang="zh-CN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true">
            <a:spLocks noChangeArrowheads="true"/>
          </p:cNvSpPr>
          <p:nvPr/>
        </p:nvSpPr>
        <p:spPr>
          <a:xfrm>
            <a:off x="341488" y="1151174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171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1925320" y="4104640"/>
            <a:ext cx="551180" cy="46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latin typeface="+mn-ea"/>
                <a:cs typeface="Times New Roman" panose="02020603050405020304" pitchFamily="18" charset="0"/>
              </a:rPr>
              <a:t>DP</a:t>
            </a:r>
            <a:endParaRPr lang="en-US" altLang="en-US" sz="18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true">
            <a:spLocks noChangeArrowheads="true"/>
          </p:cNvSpPr>
          <p:nvPr/>
        </p:nvSpPr>
        <p:spPr>
          <a:xfrm>
            <a:off x="6054090" y="4104640"/>
            <a:ext cx="944245" cy="509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latin typeface="+mn-ea"/>
                <a:cs typeface="Times New Roman" panose="02020603050405020304" pitchFamily="18" charset="0"/>
              </a:rPr>
              <a:t>RTDP</a:t>
            </a:r>
            <a:endParaRPr lang="en-US" altLang="en-US" sz="18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901065" y="4630420"/>
            <a:ext cx="6869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ym typeface="+mn-ea"/>
              </a:rPr>
              <a:t>TIPS1</a:t>
            </a:r>
            <a:r>
              <a:rPr lang="zh-CN" altLang="en-US" sz="1400">
                <a:sym typeface="+mn-ea"/>
              </a:rPr>
              <a:t>：</a:t>
            </a:r>
            <a:r>
              <a:rPr lang="en-US" altLang="zh-CN" sz="1400">
                <a:sym typeface="+mn-ea"/>
              </a:rPr>
              <a:t>DP</a:t>
            </a:r>
            <a:r>
              <a:rPr lang="zh-CN" altLang="en-US" sz="1400">
                <a:sym typeface="+mn-ea"/>
              </a:rPr>
              <a:t>更新</a:t>
            </a:r>
            <a:r>
              <a:rPr lang="en-US" altLang="zh-CN" sz="1400">
                <a:sym typeface="+mn-ea"/>
              </a:rPr>
              <a:t>graph</a:t>
            </a:r>
            <a:r>
              <a:rPr lang="zh-CN" altLang="en-US" sz="1400">
                <a:sym typeface="+mn-ea"/>
              </a:rPr>
              <a:t>上的所有节点，</a:t>
            </a:r>
            <a:r>
              <a:rPr lang="en-US" altLang="zh-CN" sz="1400">
                <a:sym typeface="+mn-ea"/>
              </a:rPr>
              <a:t>RTDP</a:t>
            </a:r>
            <a:r>
              <a:rPr lang="zh-CN" altLang="en-US" sz="1400">
                <a:sym typeface="+mn-ea"/>
              </a:rPr>
              <a:t>只更新已搜索到路径上的点。</a:t>
            </a:r>
            <a:endParaRPr lang="zh-CN" altLang="en-US" sz="1400"/>
          </a:p>
        </p:txBody>
      </p:sp>
      <p:grpSp>
        <p:nvGrpSpPr>
          <p:cNvPr id="14" name="组合 13"/>
          <p:cNvGrpSpPr/>
          <p:nvPr/>
        </p:nvGrpSpPr>
        <p:grpSpPr>
          <a:xfrm>
            <a:off x="394335" y="1174750"/>
            <a:ext cx="4764405" cy="2793365"/>
            <a:chOff x="621" y="1850"/>
            <a:chExt cx="7503" cy="4399"/>
          </a:xfrm>
        </p:grpSpPr>
        <p:pic>
          <p:nvPicPr>
            <p:cNvPr id="4" name="图片 3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" y="1850"/>
              <a:ext cx="7503" cy="439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76" y="2391"/>
              <a:ext cx="1977" cy="181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33670" y="1151255"/>
            <a:ext cx="3102610" cy="2815590"/>
            <a:chOff x="8242" y="1813"/>
            <a:chExt cx="4886" cy="4434"/>
          </a:xfrm>
        </p:grpSpPr>
        <p:pic>
          <p:nvPicPr>
            <p:cNvPr id="5" name="图片 4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2" y="1813"/>
              <a:ext cx="4887" cy="443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496" y="2572"/>
              <a:ext cx="2525" cy="254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value update</a:t>
            </a:r>
            <a:endParaRPr lang="en-US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true">
            <a:spLocks noChangeArrowheads="true"/>
          </p:cNvSpPr>
          <p:nvPr/>
        </p:nvSpPr>
        <p:spPr>
          <a:xfrm>
            <a:off x="341488" y="1151174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171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" y="3008630"/>
            <a:ext cx="6362700" cy="2038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" y="1062990"/>
            <a:ext cx="4476115" cy="199961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90525" y="2230755"/>
            <a:ext cx="4050665" cy="688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WPS 演示</Application>
  <PresentationFormat>全屏显示(16:9)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DejaVu Sans</vt:lpstr>
      <vt:lpstr>微软雅黑</vt:lpstr>
      <vt:lpstr>Droid Sans Fallback</vt:lpstr>
      <vt:lpstr>黑体</vt:lpstr>
      <vt:lpstr>隶书</vt:lpstr>
      <vt:lpstr>Times New Roman</vt:lpstr>
      <vt:lpstr>Calibri</vt:lpstr>
      <vt:lpstr>宋体</vt:lpstr>
      <vt:lpstr>Arial Unicode MS</vt:lpstr>
      <vt:lpstr>Calibri Light</vt:lpstr>
      <vt:lpstr>OpenSymbol</vt:lpstr>
      <vt:lpstr>Office 主题</vt:lpstr>
      <vt:lpstr>PowerPoint 演示文稿</vt:lpstr>
      <vt:lpstr>大纲</vt:lpstr>
      <vt:lpstr>MDP formalize</vt:lpstr>
      <vt:lpstr>MDP formalize</vt:lpstr>
      <vt:lpstr>DP&amp;RTDP</vt:lpstr>
      <vt:lpstr>重新构建graph</vt:lpstr>
      <vt:lpstr>PowerPoint 演示文稿</vt:lpstr>
      <vt:lpstr>value update</vt:lpstr>
      <vt:lpstr>value update</vt:lpstr>
      <vt:lpstr>最优路径判断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pv0847</cp:lastModifiedBy>
  <cp:revision>1003</cp:revision>
  <dcterms:created xsi:type="dcterms:W3CDTF">2020-08-20T11:11:17Z</dcterms:created>
  <dcterms:modified xsi:type="dcterms:W3CDTF">2020-08-20T11:11:17Z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