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88" d="100"/>
          <a:sy n="188" d="100"/>
        </p:scale>
        <p:origin x="389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EE12D-EB52-FDF6-EED2-3B58C5F8F2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74135B-6F44-F927-D202-0150BBB8A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FAD0-6E8F-8F13-496A-8ACAB154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903-DC53-4D4A-BDD2-6985C354B05A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4FF5A-F890-EE3B-9048-BE4995A8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750B1-2C02-B9A3-2334-A4B27137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56F1-91A1-4EEC-BE27-265529E3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6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AD3FE6-4CEE-E38A-CF13-3A5AF1AE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F62CBF-91F4-6383-58E7-C82373B0D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2966A-CA44-E669-BAD2-156507E2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903-DC53-4D4A-BDD2-6985C354B05A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6BD151-BF46-C0DD-2912-13831E1C5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3BAE3-2C40-ADFD-0D9D-FC47558A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56F1-91A1-4EEC-BE27-265529E3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256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A214CC-232F-E7CF-C3C5-55D07D49AB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93B7B-0DD7-714A-8EE6-EABDB244B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FB2AF-0BF0-3650-C005-C32CC48E8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903-DC53-4D4A-BDD2-6985C354B05A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CD0939-5F9A-1214-73E6-48257C78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3A5A6-7701-8500-1BAC-F9729852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56F1-91A1-4EEC-BE27-265529E3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0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9D2C9-067D-139A-7BB0-D9DA30B3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71DEC-AE67-24DA-AC89-71E543D8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B6E4E-CA3A-0CC8-9958-9B905C26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903-DC53-4D4A-BDD2-6985C354B05A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B22DB-45D5-F647-04E5-38FF38DE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C00BF9-50A3-37F6-0A14-CE4CA818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56F1-91A1-4EEC-BE27-265529E3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48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47DDD-52BA-2671-5A1C-F546F00C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12D97-A31B-DE58-0EBA-824DFE9C7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BD59F-CF74-6620-5EF5-64AF8153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903-DC53-4D4A-BDD2-6985C354B05A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801B3-698A-E99B-94A1-E967CE58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3E884-01E3-889F-7950-F250357D7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56F1-91A1-4EEC-BE27-265529E3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0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3278C-8FB2-F114-7051-AE8208AD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D9F18-19E5-6C9F-84FD-0B1D8503B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6E7AB3-E4D2-8493-B4C7-3F82432EF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1ED48E-E3D1-D7C0-EB60-AB526E42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903-DC53-4D4A-BDD2-6985C354B05A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900048-F4A4-F758-984C-C3B7AB06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881A8-79BD-87B5-9BD4-B1784887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56F1-91A1-4EEC-BE27-265529E3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37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0162C-03D5-75D9-DDF3-8BB5C91E9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60437A-2E62-0153-A004-619156809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169D22-34B8-FD78-743A-B0D5C8BAF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FC0808-6875-F330-7039-25D2E76D1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8CA94B-B895-6D0F-97CD-56DEA4131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A659C3-5CEE-32C5-DCED-D4FC34D6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903-DC53-4D4A-BDD2-6985C354B05A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4ECC31-7F79-F671-182A-8875F9B0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6AB64B-0633-740E-3DD1-C1F34D7F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56F1-91A1-4EEC-BE27-265529E3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37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BEA3E-DA91-42F7-A24D-4240E5A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82ED7-35C8-6989-06CF-43D5DC63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903-DC53-4D4A-BDD2-6985C354B05A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363958-06A2-EB22-E852-533D00BB7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6CE958-2B49-6636-D6E5-DC02758C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56F1-91A1-4EEC-BE27-265529E3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77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AFA1CE-82B0-AFB2-A9E3-FADA759E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903-DC53-4D4A-BDD2-6985C354B05A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69E9EA-89EC-02A1-76B9-B88652CC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234137-8041-9255-0443-36961E7C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56F1-91A1-4EEC-BE27-265529E3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14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A8056-15C0-D878-D5E2-57EBC7C4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E0F69-8E36-81AE-9F32-D72444DC9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F40D31-F01E-07BE-EEEC-2977DB95F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8DB19A-7E34-382A-61B4-67AA567B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903-DC53-4D4A-BDD2-6985C354B05A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CF0075-4ACF-47FA-A3C1-86D035F05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3A7F4B-3B01-9F5B-11F8-7F33EF93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56F1-91A1-4EEC-BE27-265529E3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93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3AFB1-65F1-C1D8-7260-61D7FF90C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B5CAF7-5883-A202-256B-275BD959F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8105A1-22E1-B224-9412-10263F415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6069C2-07C4-75AB-184B-7CF6953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AB903-DC53-4D4A-BDD2-6985C354B05A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E8C82E-287A-9508-CD44-41F07CFCD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D56FD7-1EAC-A228-9018-67B4FAFC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E56F1-91A1-4EEC-BE27-265529E3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E4DA1B-9F8F-1656-3D9B-7A7A44C3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5EF037-5D7F-BE4F-1A3C-2DA2234A0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F978A-26B5-B392-9315-CEC97F6A2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AB903-DC53-4D4A-BDD2-6985C354B05A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D070E-8994-3C11-82E8-E59FA0E48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616097-6DCE-70A7-2567-B614B51EE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8E56F1-91A1-4EEC-BE27-265529E324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0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hopee.co.id/almotor9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hopee.co.i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C7F4E2-A082-2972-45EC-ABA9FAD9C82C}"/>
              </a:ext>
            </a:extLst>
          </p:cNvPr>
          <p:cNvSpPr txBox="1"/>
          <p:nvPr/>
        </p:nvSpPr>
        <p:spPr>
          <a:xfrm>
            <a:off x="154432" y="65024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</a:t>
            </a:r>
            <a:r>
              <a:rPr lang="en-US" altLang="ko-KR" dirty="0"/>
              <a:t>URL </a:t>
            </a:r>
            <a:r>
              <a:rPr lang="ko-KR" altLang="en-US" dirty="0"/>
              <a:t>전체 스크린샷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AF87B5-032A-B147-5A73-11DBB5FE3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75" y="0"/>
            <a:ext cx="1592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332A3-CE25-64DB-03AD-56E029B21944}"/>
              </a:ext>
            </a:extLst>
          </p:cNvPr>
          <p:cNvSpPr txBox="1"/>
          <p:nvPr/>
        </p:nvSpPr>
        <p:spPr>
          <a:xfrm>
            <a:off x="154432" y="848144"/>
            <a:ext cx="50612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중요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크롤링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대상 사이트인 </a:t>
            </a:r>
            <a:r>
              <a:rPr lang="ko-KR" altLang="en-US" sz="1400" dirty="0" err="1">
                <a:solidFill>
                  <a:srgbClr val="FF0000"/>
                </a:solidFill>
                <a:latin typeface="+mn-ea"/>
              </a:rPr>
              <a:t>쇼피는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shopee.co.id 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인도네시아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와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</a:rPr>
              <a:t>shopee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푸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 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</a:rPr>
              <a:t>베트남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400" dirty="0">
                <a:solidFill>
                  <a:srgbClr val="FF0000"/>
                </a:solidFill>
                <a:latin typeface="+mn-ea"/>
              </a:rPr>
              <a:t>으로 디자인은 동일하나 도메인과 국가만 상이한 상황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1400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335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632C3AD1-0348-3BA6-0AA8-E056B3E3E71F}"/>
              </a:ext>
            </a:extLst>
          </p:cNvPr>
          <p:cNvSpPr txBox="1"/>
          <p:nvPr/>
        </p:nvSpPr>
        <p:spPr>
          <a:xfrm>
            <a:off x="64160" y="4347807"/>
            <a:ext cx="506123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sz="1400" dirty="0">
                <a:solidFill>
                  <a:srgbClr val="FF0000"/>
                </a:solidFill>
              </a:rPr>
              <a:t>1. </a:t>
            </a:r>
            <a:r>
              <a:rPr lang="ko-KR" altLang="en-US" sz="1400" dirty="0">
                <a:solidFill>
                  <a:srgbClr val="FF0000"/>
                </a:solidFill>
              </a:rPr>
              <a:t>상품번호</a:t>
            </a:r>
            <a:r>
              <a:rPr lang="en-US" altLang="ko-KR" sz="1400" dirty="0"/>
              <a:t>: </a:t>
            </a:r>
            <a:r>
              <a:rPr lang="ko-KR" altLang="en-US" sz="1400" dirty="0"/>
              <a:t>상품 정보 </a:t>
            </a:r>
            <a:r>
              <a:rPr lang="en-US" altLang="ko-KR" sz="1400" dirty="0"/>
              <a:t>URL</a:t>
            </a:r>
            <a:r>
              <a:rPr lang="ko-KR" altLang="en-US" sz="1400" dirty="0"/>
              <a:t> 에서 </a:t>
            </a:r>
            <a:r>
              <a:rPr lang="ko-KR" altLang="en-US" sz="1400" dirty="0" err="1"/>
              <a:t>파싱하여</a:t>
            </a:r>
            <a:r>
              <a:rPr lang="ko-KR" altLang="en-US" sz="1400" dirty="0"/>
              <a:t> 추출</a:t>
            </a:r>
            <a:endParaRPr lang="en-US" altLang="ko-KR" sz="1400" dirty="0"/>
          </a:p>
          <a:p>
            <a:r>
              <a:rPr lang="en-US" altLang="ko-KR" sz="1400" dirty="0"/>
              <a:t>      - </a:t>
            </a:r>
            <a:r>
              <a:rPr lang="ko-KR" altLang="en-US" sz="1400" dirty="0"/>
              <a:t>상품번호 </a:t>
            </a:r>
            <a:r>
              <a:rPr lang="en-US" altLang="ko-KR" sz="1400" dirty="0"/>
              <a:t>: </a:t>
            </a:r>
            <a:r>
              <a:rPr lang="ko-KR" altLang="en-US" sz="1400" dirty="0">
                <a:solidFill>
                  <a:srgbClr val="0070C0"/>
                </a:solidFill>
              </a:rPr>
              <a:t>i.633935757.23930810428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ko-KR" altLang="en-US" sz="1400" dirty="0"/>
              <a:t>        예</a:t>
            </a:r>
            <a:r>
              <a:rPr lang="en-US" altLang="ko-KR" sz="1400" dirty="0"/>
              <a:t>) </a:t>
            </a:r>
            <a:r>
              <a:rPr lang="ko-KR" altLang="en-US" sz="1400" dirty="0">
                <a:latin typeface="+mn-ea"/>
              </a:rPr>
              <a:t>https://shopee.co.id/shockbreaker-shock-breaker-Hyundai-Getz-belakang-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i.633935757.23930810428</a:t>
            </a:r>
            <a:endParaRPr lang="en-US" altLang="ko-KR" sz="1400" dirty="0">
              <a:solidFill>
                <a:srgbClr val="0070C0"/>
              </a:solidFill>
              <a:latin typeface="+mn-ea"/>
            </a:endParaRPr>
          </a:p>
          <a:p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en-US" altLang="ko-KR" sz="1400" dirty="0"/>
              <a:t>  </a:t>
            </a:r>
            <a:r>
              <a:rPr lang="en-US" altLang="ko-KR" sz="1400" dirty="0">
                <a:solidFill>
                  <a:srgbClr val="FF0000"/>
                </a:solidFill>
              </a:rPr>
              <a:t>2. </a:t>
            </a:r>
            <a:r>
              <a:rPr lang="ko-KR" altLang="en-US" sz="1400" dirty="0">
                <a:solidFill>
                  <a:srgbClr val="FF0000"/>
                </a:solidFill>
              </a:rPr>
              <a:t>판매자 정보</a:t>
            </a:r>
            <a:r>
              <a:rPr lang="en-US" altLang="ko-KR" sz="1400" dirty="0"/>
              <a:t>: </a:t>
            </a:r>
            <a:r>
              <a:rPr lang="ko-KR" altLang="en-US" sz="1400" dirty="0"/>
              <a:t>스토어 </a:t>
            </a:r>
            <a:r>
              <a:rPr lang="en-US" altLang="ko-KR" sz="1400" dirty="0"/>
              <a:t>URL 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파싱하여</a:t>
            </a:r>
            <a:r>
              <a:rPr lang="ko-KR" altLang="en-US" sz="1400" dirty="0"/>
              <a:t> 추출</a:t>
            </a:r>
            <a:endParaRPr lang="en-US" altLang="ko-KR" sz="1400" dirty="0"/>
          </a:p>
          <a:p>
            <a:r>
              <a:rPr lang="en-US" altLang="ko-KR" sz="1400" dirty="0"/>
              <a:t>      - </a:t>
            </a:r>
            <a:r>
              <a:rPr lang="ko-KR" altLang="en-US" sz="1400" dirty="0"/>
              <a:t>판매자명</a:t>
            </a:r>
            <a:r>
              <a:rPr lang="en-US" altLang="ko-KR" sz="1400" dirty="0"/>
              <a:t>: </a:t>
            </a:r>
            <a:r>
              <a:rPr lang="en-US" altLang="ko-KR" sz="14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almotor99</a:t>
            </a:r>
            <a:endParaRPr lang="en-US" altLang="ko-KR" sz="1400" dirty="0">
              <a:solidFill>
                <a:srgbClr val="0070C0"/>
              </a:solidFill>
            </a:endParaRPr>
          </a:p>
          <a:p>
            <a:r>
              <a:rPr lang="en-US" altLang="ko-KR" sz="1400" dirty="0"/>
              <a:t>        </a:t>
            </a:r>
            <a:r>
              <a:rPr lang="ko-KR" altLang="en-US" sz="1400" dirty="0"/>
              <a:t>예</a:t>
            </a:r>
            <a:r>
              <a:rPr lang="en-US" altLang="ko-KR" sz="1400" dirty="0"/>
              <a:t>) </a:t>
            </a:r>
            <a:r>
              <a:rPr lang="en-US" altLang="ko-KR" sz="1400" b="0" i="0" u="none" strike="noStrike" dirty="0">
                <a:effectLst/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https://shopee.co.id/</a:t>
            </a:r>
            <a:r>
              <a:rPr lang="en-US" altLang="ko-KR" sz="1400" b="0" i="0" u="none" strike="noStrike" dirty="0">
                <a:solidFill>
                  <a:srgbClr val="0070C0"/>
                </a:solidFill>
                <a:effectLst/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almotor99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5D27B6B-E50C-35CE-986E-3EB149B9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289" y="0"/>
            <a:ext cx="4463905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D6DFE6-2748-57F0-14FC-031BE9942E4A}"/>
              </a:ext>
            </a:extLst>
          </p:cNvPr>
          <p:cNvSpPr/>
          <p:nvPr/>
        </p:nvSpPr>
        <p:spPr>
          <a:xfrm>
            <a:off x="8118649" y="658229"/>
            <a:ext cx="378005" cy="12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14E82-F17B-EA41-2BE5-ADD42D18E8DB}"/>
              </a:ext>
            </a:extLst>
          </p:cNvPr>
          <p:cNvSpPr txBox="1"/>
          <p:nvPr/>
        </p:nvSpPr>
        <p:spPr>
          <a:xfrm>
            <a:off x="10559989" y="1171438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6. </a:t>
            </a:r>
            <a:r>
              <a:rPr lang="ko-KR" altLang="en-US" sz="1000" dirty="0">
                <a:solidFill>
                  <a:srgbClr val="FF0000"/>
                </a:solidFill>
              </a:rPr>
              <a:t>댓글 건수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C3DC8C2-CCDA-4A59-325B-5EAD5B683005}"/>
              </a:ext>
            </a:extLst>
          </p:cNvPr>
          <p:cNvSpPr/>
          <p:nvPr/>
        </p:nvSpPr>
        <p:spPr>
          <a:xfrm>
            <a:off x="5999292" y="3239250"/>
            <a:ext cx="4187952" cy="1501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266A00-3569-E4B0-3D15-06458454E695}"/>
              </a:ext>
            </a:extLst>
          </p:cNvPr>
          <p:cNvSpPr txBox="1"/>
          <p:nvPr/>
        </p:nvSpPr>
        <p:spPr>
          <a:xfrm>
            <a:off x="3281532" y="3866963"/>
            <a:ext cx="1688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10. </a:t>
            </a:r>
            <a:r>
              <a:rPr lang="ko-KR" altLang="en-US" sz="1000" dirty="0">
                <a:solidFill>
                  <a:srgbClr val="FF0000"/>
                </a:solidFill>
              </a:rPr>
              <a:t>텍스트로 된 상세 설명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D6BAC3-97C0-B141-A264-BBD298366100}"/>
              </a:ext>
            </a:extLst>
          </p:cNvPr>
          <p:cNvSpPr/>
          <p:nvPr/>
        </p:nvSpPr>
        <p:spPr>
          <a:xfrm>
            <a:off x="6209112" y="432815"/>
            <a:ext cx="1240199" cy="1641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BB3193-D6BD-E776-AE0B-387FA5E8E04C}"/>
              </a:ext>
            </a:extLst>
          </p:cNvPr>
          <p:cNvSpPr txBox="1"/>
          <p:nvPr/>
        </p:nvSpPr>
        <p:spPr>
          <a:xfrm>
            <a:off x="3186031" y="1127424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3. </a:t>
            </a:r>
            <a:r>
              <a:rPr lang="ko-KR" altLang="en-US" sz="1000" dirty="0">
                <a:solidFill>
                  <a:srgbClr val="FF0000"/>
                </a:solidFill>
              </a:rPr>
              <a:t>대표 이미지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756877-A347-955D-E25C-C67EBCAFEA07}"/>
              </a:ext>
            </a:extLst>
          </p:cNvPr>
          <p:cNvSpPr/>
          <p:nvPr/>
        </p:nvSpPr>
        <p:spPr>
          <a:xfrm>
            <a:off x="5944318" y="2080029"/>
            <a:ext cx="1659877" cy="372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3FB391-0918-E477-A1F0-BC7C881B1A77}"/>
              </a:ext>
            </a:extLst>
          </p:cNvPr>
          <p:cNvSpPr txBox="1"/>
          <p:nvPr/>
        </p:nvSpPr>
        <p:spPr>
          <a:xfrm>
            <a:off x="3162911" y="2130966"/>
            <a:ext cx="18549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8. </a:t>
            </a:r>
            <a:r>
              <a:rPr lang="ko-KR" altLang="en-US" sz="1000" dirty="0">
                <a:solidFill>
                  <a:srgbClr val="FF0000"/>
                </a:solidFill>
              </a:rPr>
              <a:t>슬라이드로 이미지 </a:t>
            </a:r>
            <a:r>
              <a:rPr lang="ko-KR" altLang="en-US" sz="1000" dirty="0" err="1">
                <a:solidFill>
                  <a:srgbClr val="FF0000"/>
                </a:solidFill>
              </a:rPr>
              <a:t>여러장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98B9FB-08E1-6550-3C4B-D5E5DF20DEC8}"/>
              </a:ext>
            </a:extLst>
          </p:cNvPr>
          <p:cNvSpPr/>
          <p:nvPr/>
        </p:nvSpPr>
        <p:spPr>
          <a:xfrm>
            <a:off x="7604195" y="511478"/>
            <a:ext cx="1974653" cy="1184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010CB9-A871-774C-5BE5-65762A0F1CF0}"/>
              </a:ext>
            </a:extLst>
          </p:cNvPr>
          <p:cNvSpPr txBox="1"/>
          <p:nvPr/>
        </p:nvSpPr>
        <p:spPr>
          <a:xfrm>
            <a:off x="10565250" y="432815"/>
            <a:ext cx="7136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4. </a:t>
            </a:r>
            <a:r>
              <a:rPr lang="ko-KR" altLang="en-US" sz="1000" dirty="0">
                <a:solidFill>
                  <a:srgbClr val="FF0000"/>
                </a:solidFill>
              </a:rPr>
              <a:t>상품명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0406DB7-1F2F-0BE5-107E-EA5129581F19}"/>
              </a:ext>
            </a:extLst>
          </p:cNvPr>
          <p:cNvSpPr/>
          <p:nvPr/>
        </p:nvSpPr>
        <p:spPr>
          <a:xfrm>
            <a:off x="7725853" y="833036"/>
            <a:ext cx="692117" cy="149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4E0038-7D89-BF9A-58A6-EE598EEDB607}"/>
              </a:ext>
            </a:extLst>
          </p:cNvPr>
          <p:cNvSpPr txBox="1"/>
          <p:nvPr/>
        </p:nvSpPr>
        <p:spPr>
          <a:xfrm>
            <a:off x="10565250" y="1517733"/>
            <a:ext cx="982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7. </a:t>
            </a:r>
            <a:r>
              <a:rPr lang="ko-KR" altLang="en-US" sz="1000" dirty="0">
                <a:solidFill>
                  <a:srgbClr val="FF0000"/>
                </a:solidFill>
              </a:rPr>
              <a:t>가격 </a:t>
            </a:r>
            <a:r>
              <a:rPr lang="en-US" altLang="ko-KR" sz="1000" dirty="0">
                <a:solidFill>
                  <a:srgbClr val="FF0000"/>
                </a:solidFill>
              </a:rPr>
              <a:t>/ </a:t>
            </a:r>
            <a:r>
              <a:rPr lang="ko-KR" altLang="en-US" sz="1000" dirty="0">
                <a:solidFill>
                  <a:srgbClr val="FF0000"/>
                </a:solidFill>
              </a:rPr>
              <a:t>통화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348811-5845-B6DC-1074-8B5A62EBFC84}"/>
              </a:ext>
            </a:extLst>
          </p:cNvPr>
          <p:cNvSpPr/>
          <p:nvPr/>
        </p:nvSpPr>
        <p:spPr>
          <a:xfrm>
            <a:off x="6378977" y="2739595"/>
            <a:ext cx="574527" cy="179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B5E01-0288-985A-CCAA-31D71D971622}"/>
              </a:ext>
            </a:extLst>
          </p:cNvPr>
          <p:cNvSpPr txBox="1"/>
          <p:nvPr/>
        </p:nvSpPr>
        <p:spPr>
          <a:xfrm>
            <a:off x="3186031" y="2562142"/>
            <a:ext cx="22749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9. </a:t>
            </a:r>
            <a:r>
              <a:rPr lang="ko-KR" altLang="en-US" sz="1000" dirty="0">
                <a:solidFill>
                  <a:srgbClr val="FF0000"/>
                </a:solidFill>
              </a:rPr>
              <a:t>스토어명 </a:t>
            </a:r>
            <a:r>
              <a:rPr lang="en-US" altLang="ko-KR" sz="1000" dirty="0">
                <a:solidFill>
                  <a:srgbClr val="FF0000"/>
                </a:solidFill>
              </a:rPr>
              <a:t>/ </a:t>
            </a:r>
            <a:r>
              <a:rPr lang="ko-KR" altLang="en-US" sz="1000" dirty="0">
                <a:solidFill>
                  <a:srgbClr val="FF0000"/>
                </a:solidFill>
              </a:rPr>
              <a:t>스토어 </a:t>
            </a:r>
            <a:r>
              <a:rPr lang="en-US" altLang="ko-KR" sz="1000" dirty="0">
                <a:solidFill>
                  <a:srgbClr val="FF0000"/>
                </a:solidFill>
              </a:rPr>
              <a:t>URL</a:t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 err="1">
                <a:solidFill>
                  <a:srgbClr val="FF0000"/>
                </a:solidFill>
              </a:rPr>
              <a:t>그외</a:t>
            </a:r>
            <a:r>
              <a:rPr lang="ko-KR" altLang="en-US" sz="1000" dirty="0">
                <a:solidFill>
                  <a:srgbClr val="FF0000"/>
                </a:solidFill>
              </a:rPr>
              <a:t> 판매자명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사업자등록 번호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회사명 등 </a:t>
            </a:r>
            <a:r>
              <a:rPr lang="en-US" altLang="ko-KR" sz="1000" dirty="0">
                <a:solidFill>
                  <a:srgbClr val="FF0000"/>
                </a:solidFill>
              </a:rPr>
              <a:t>.. </a:t>
            </a:r>
            <a:r>
              <a:rPr lang="ko-KR" altLang="en-US" sz="1000" dirty="0">
                <a:solidFill>
                  <a:srgbClr val="FF0000"/>
                </a:solidFill>
              </a:rPr>
              <a:t>수집 가능하다면 전부</a:t>
            </a:r>
            <a:r>
              <a:rPr lang="en-US" altLang="ko-KR" sz="1000" dirty="0">
                <a:solidFill>
                  <a:srgbClr val="FF0000"/>
                </a:solidFill>
              </a:rPr>
              <a:t>.)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80FBAA-FF76-8FEA-F96C-8ADE3B6B9B35}"/>
              </a:ext>
            </a:extLst>
          </p:cNvPr>
          <p:cNvSpPr txBox="1"/>
          <p:nvPr/>
        </p:nvSpPr>
        <p:spPr>
          <a:xfrm>
            <a:off x="154432" y="65024"/>
            <a:ext cx="2771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상품 </a:t>
            </a:r>
            <a:r>
              <a:rPr lang="en-US" altLang="ko-KR" dirty="0"/>
              <a:t>URL </a:t>
            </a:r>
            <a:r>
              <a:rPr lang="ko-KR" altLang="en-US" dirty="0"/>
              <a:t>수집 대상 정보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8809D4A-E586-2ABB-58D5-ECDF82562D57}"/>
              </a:ext>
            </a:extLst>
          </p:cNvPr>
          <p:cNvSpPr/>
          <p:nvPr/>
        </p:nvSpPr>
        <p:spPr>
          <a:xfrm>
            <a:off x="8530706" y="658228"/>
            <a:ext cx="378005" cy="1265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E8EC982-219A-10FD-E5B6-A0F930D16A93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9178952" y="-86489"/>
            <a:ext cx="509737" cy="225233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E2D7C5F-41CC-AED8-D0DB-BC4D04022563}"/>
              </a:ext>
            </a:extLst>
          </p:cNvPr>
          <p:cNvSpPr txBox="1"/>
          <p:nvPr/>
        </p:nvSpPr>
        <p:spPr>
          <a:xfrm>
            <a:off x="10557702" y="784810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5. </a:t>
            </a:r>
            <a:r>
              <a:rPr lang="ko-KR" altLang="en-US" sz="1000" dirty="0">
                <a:solidFill>
                  <a:srgbClr val="FF0000"/>
                </a:solidFill>
              </a:rPr>
              <a:t>판매 건수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DFD7D264-E7CD-AC40-FE3E-5F82CDDF7E58}"/>
              </a:ext>
            </a:extLst>
          </p:cNvPr>
          <p:cNvCxnSpPr>
            <a:cxnSpLocks/>
            <a:stCxn id="28" idx="2"/>
            <a:endCxn id="32" idx="1"/>
          </p:cNvCxnSpPr>
          <p:nvPr/>
        </p:nvCxnSpPr>
        <p:spPr>
          <a:xfrm rot="16200000" flipH="1">
            <a:off x="9577150" y="-72631"/>
            <a:ext cx="123110" cy="1837993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F72AE60-6563-9E58-502D-F445AAECC1E8}"/>
              </a:ext>
            </a:extLst>
          </p:cNvPr>
          <p:cNvCxnSpPr>
            <a:cxnSpLocks/>
            <a:stCxn id="16" idx="2"/>
            <a:endCxn id="17" idx="1"/>
          </p:cNvCxnSpPr>
          <p:nvPr/>
        </p:nvCxnSpPr>
        <p:spPr>
          <a:xfrm rot="16200000" flipH="1">
            <a:off x="8989565" y="65158"/>
            <a:ext cx="658033" cy="249333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F0A4B8E-A489-3B1A-B12E-486471E2A36B}"/>
              </a:ext>
            </a:extLst>
          </p:cNvPr>
          <p:cNvCxnSpPr>
            <a:endCxn id="13" idx="3"/>
          </p:cNvCxnSpPr>
          <p:nvPr/>
        </p:nvCxnSpPr>
        <p:spPr>
          <a:xfrm flipH="1">
            <a:off x="5017906" y="2254076"/>
            <a:ext cx="92641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C834506-043F-519D-3D11-5CD865DB7638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4201052" y="1250535"/>
            <a:ext cx="2008060" cy="28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553B77F-6998-D52D-AE2A-9CE07A3D6EF5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4969815" y="3990074"/>
            <a:ext cx="10294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직선 화살표 연결선 2052">
            <a:extLst>
              <a:ext uri="{FF2B5EF4-FFF2-40B4-BE49-F238E27FC236}">
                <a16:creationId xmlns:a16="http://schemas.microsoft.com/office/drawing/2014/main" id="{1E201CAE-3A4E-4E8B-B523-61AF24878807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>
            <a:off x="5461013" y="2829528"/>
            <a:ext cx="917964" cy="9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7" name="직선 화살표 연결선 2056">
            <a:extLst>
              <a:ext uri="{FF2B5EF4-FFF2-40B4-BE49-F238E27FC236}">
                <a16:creationId xmlns:a16="http://schemas.microsoft.com/office/drawing/2014/main" id="{EDB2ADD9-6099-7C82-625B-15EB319F4D19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9578848" y="555926"/>
            <a:ext cx="986402" cy="13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53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8651BC-1324-9537-D9AB-A9EAA05BF1F1}"/>
              </a:ext>
            </a:extLst>
          </p:cNvPr>
          <p:cNvSpPr txBox="1"/>
          <p:nvPr/>
        </p:nvSpPr>
        <p:spPr>
          <a:xfrm>
            <a:off x="154432" y="650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엑셀 항목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57C94-2019-A86B-463C-88BE46B151A0}"/>
              </a:ext>
            </a:extLst>
          </p:cNvPr>
          <p:cNvSpPr txBox="1"/>
          <p:nvPr/>
        </p:nvSpPr>
        <p:spPr>
          <a:xfrm>
            <a:off x="441187" y="746544"/>
            <a:ext cx="50612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1) </a:t>
            </a:r>
            <a:r>
              <a:rPr lang="ko-KR" altLang="en-US" sz="1400" dirty="0">
                <a:latin typeface="+mn-ea"/>
              </a:rPr>
              <a:t>엑셀의 </a:t>
            </a:r>
            <a:r>
              <a:rPr lang="ko-KR" altLang="en-US" sz="1400" dirty="0" err="1">
                <a:latin typeface="+mn-ea"/>
              </a:rPr>
              <a:t>대표이미지</a:t>
            </a:r>
            <a:r>
              <a:rPr lang="ko-KR" altLang="en-US" sz="1400" dirty="0">
                <a:latin typeface="+mn-ea"/>
              </a:rPr>
              <a:t> 항목에는 이미지 파일 삽입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2) </a:t>
            </a:r>
            <a:r>
              <a:rPr lang="ko-KR" altLang="en-US" sz="1400" dirty="0">
                <a:latin typeface="+mn-ea"/>
              </a:rPr>
              <a:t>대표 이미지는 추가 이미지들 중 첫번째 이미지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3) </a:t>
            </a:r>
            <a:r>
              <a:rPr lang="ko-KR" altLang="en-US" sz="1400" dirty="0">
                <a:latin typeface="+mn-ea"/>
              </a:rPr>
              <a:t>추가 이미지는 </a:t>
            </a:r>
            <a:r>
              <a:rPr lang="en-US" altLang="ko-KR" sz="1400" dirty="0">
                <a:latin typeface="+mn-ea"/>
              </a:rPr>
              <a:t>1</a:t>
            </a:r>
            <a:r>
              <a:rPr lang="ko-KR" altLang="en-US" sz="1400" dirty="0">
                <a:latin typeface="+mn-ea"/>
              </a:rPr>
              <a:t>건 이상 </a:t>
            </a:r>
            <a:r>
              <a:rPr lang="en-US" altLang="ko-KR" sz="1400" dirty="0">
                <a:latin typeface="+mn-ea"/>
              </a:rPr>
              <a:t>(</a:t>
            </a:r>
            <a:r>
              <a:rPr lang="ko-KR" altLang="en-US" sz="1400" dirty="0">
                <a:latin typeface="+mn-ea"/>
              </a:rPr>
              <a:t>최대 </a:t>
            </a:r>
            <a:r>
              <a:rPr lang="en-US" altLang="ko-KR" sz="1400" dirty="0">
                <a:latin typeface="+mn-ea"/>
              </a:rPr>
              <a:t>6</a:t>
            </a:r>
            <a:r>
              <a:rPr lang="ko-KR" altLang="en-US" sz="1400" dirty="0">
                <a:latin typeface="+mn-ea"/>
              </a:rPr>
              <a:t>건 까지만 처리</a:t>
            </a:r>
            <a:r>
              <a:rPr lang="en-US" altLang="ko-KR" sz="1400" dirty="0">
                <a:latin typeface="+mn-ea"/>
              </a:rPr>
              <a:t>)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A9877E1-5497-0C19-4F89-EE1F5B467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658401"/>
              </p:ext>
            </p:extLst>
          </p:nvPr>
        </p:nvGraphicFramePr>
        <p:xfrm>
          <a:off x="358648" y="1922407"/>
          <a:ext cx="10677131" cy="3875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7938">
                  <a:extLst>
                    <a:ext uri="{9D8B030D-6E8A-4147-A177-3AD203B41FA5}">
                      <a16:colId xmlns:a16="http://schemas.microsoft.com/office/drawing/2014/main" val="3533201168"/>
                    </a:ext>
                  </a:extLst>
                </a:gridCol>
                <a:gridCol w="668338">
                  <a:extLst>
                    <a:ext uri="{9D8B030D-6E8A-4147-A177-3AD203B41FA5}">
                      <a16:colId xmlns:a16="http://schemas.microsoft.com/office/drawing/2014/main" val="747906078"/>
                    </a:ext>
                  </a:extLst>
                </a:gridCol>
                <a:gridCol w="635615">
                  <a:extLst>
                    <a:ext uri="{9D8B030D-6E8A-4147-A177-3AD203B41FA5}">
                      <a16:colId xmlns:a16="http://schemas.microsoft.com/office/drawing/2014/main" val="798610402"/>
                    </a:ext>
                  </a:extLst>
                </a:gridCol>
                <a:gridCol w="635615">
                  <a:extLst>
                    <a:ext uri="{9D8B030D-6E8A-4147-A177-3AD203B41FA5}">
                      <a16:colId xmlns:a16="http://schemas.microsoft.com/office/drawing/2014/main" val="3249251852"/>
                    </a:ext>
                  </a:extLst>
                </a:gridCol>
                <a:gridCol w="372066">
                  <a:extLst>
                    <a:ext uri="{9D8B030D-6E8A-4147-A177-3AD203B41FA5}">
                      <a16:colId xmlns:a16="http://schemas.microsoft.com/office/drawing/2014/main" val="1262794934"/>
                    </a:ext>
                  </a:extLst>
                </a:gridCol>
                <a:gridCol w="425636">
                  <a:extLst>
                    <a:ext uri="{9D8B030D-6E8A-4147-A177-3AD203B41FA5}">
                      <a16:colId xmlns:a16="http://schemas.microsoft.com/office/drawing/2014/main" val="3011469534"/>
                    </a:ext>
                  </a:extLst>
                </a:gridCol>
                <a:gridCol w="318496">
                  <a:extLst>
                    <a:ext uri="{9D8B030D-6E8A-4147-A177-3AD203B41FA5}">
                      <a16:colId xmlns:a16="http://schemas.microsoft.com/office/drawing/2014/main" val="1810340638"/>
                    </a:ext>
                  </a:extLst>
                </a:gridCol>
                <a:gridCol w="372066">
                  <a:extLst>
                    <a:ext uri="{9D8B030D-6E8A-4147-A177-3AD203B41FA5}">
                      <a16:colId xmlns:a16="http://schemas.microsoft.com/office/drawing/2014/main" val="1145699109"/>
                    </a:ext>
                  </a:extLst>
                </a:gridCol>
                <a:gridCol w="372066">
                  <a:extLst>
                    <a:ext uri="{9D8B030D-6E8A-4147-A177-3AD203B41FA5}">
                      <a16:colId xmlns:a16="http://schemas.microsoft.com/office/drawing/2014/main" val="1317150176"/>
                    </a:ext>
                  </a:extLst>
                </a:gridCol>
                <a:gridCol w="399627">
                  <a:extLst>
                    <a:ext uri="{9D8B030D-6E8A-4147-A177-3AD203B41FA5}">
                      <a16:colId xmlns:a16="http://schemas.microsoft.com/office/drawing/2014/main" val="3299706206"/>
                    </a:ext>
                  </a:extLst>
                </a:gridCol>
                <a:gridCol w="468530">
                  <a:extLst>
                    <a:ext uri="{9D8B030D-6E8A-4147-A177-3AD203B41FA5}">
                      <a16:colId xmlns:a16="http://schemas.microsoft.com/office/drawing/2014/main" val="543645742"/>
                    </a:ext>
                  </a:extLst>
                </a:gridCol>
                <a:gridCol w="372066">
                  <a:extLst>
                    <a:ext uri="{9D8B030D-6E8A-4147-A177-3AD203B41FA5}">
                      <a16:colId xmlns:a16="http://schemas.microsoft.com/office/drawing/2014/main" val="1407745384"/>
                    </a:ext>
                  </a:extLst>
                </a:gridCol>
                <a:gridCol w="372066">
                  <a:extLst>
                    <a:ext uri="{9D8B030D-6E8A-4147-A177-3AD203B41FA5}">
                      <a16:colId xmlns:a16="http://schemas.microsoft.com/office/drawing/2014/main" val="2314183344"/>
                    </a:ext>
                  </a:extLst>
                </a:gridCol>
                <a:gridCol w="372066">
                  <a:extLst>
                    <a:ext uri="{9D8B030D-6E8A-4147-A177-3AD203B41FA5}">
                      <a16:colId xmlns:a16="http://schemas.microsoft.com/office/drawing/2014/main" val="1794753584"/>
                    </a:ext>
                  </a:extLst>
                </a:gridCol>
                <a:gridCol w="372066">
                  <a:extLst>
                    <a:ext uri="{9D8B030D-6E8A-4147-A177-3AD203B41FA5}">
                      <a16:colId xmlns:a16="http://schemas.microsoft.com/office/drawing/2014/main" val="2580194170"/>
                    </a:ext>
                  </a:extLst>
                </a:gridCol>
                <a:gridCol w="372066">
                  <a:extLst>
                    <a:ext uri="{9D8B030D-6E8A-4147-A177-3AD203B41FA5}">
                      <a16:colId xmlns:a16="http://schemas.microsoft.com/office/drawing/2014/main" val="468630095"/>
                    </a:ext>
                  </a:extLst>
                </a:gridCol>
                <a:gridCol w="372066">
                  <a:extLst>
                    <a:ext uri="{9D8B030D-6E8A-4147-A177-3AD203B41FA5}">
                      <a16:colId xmlns:a16="http://schemas.microsoft.com/office/drawing/2014/main" val="475156695"/>
                    </a:ext>
                  </a:extLst>
                </a:gridCol>
                <a:gridCol w="656285">
                  <a:extLst>
                    <a:ext uri="{9D8B030D-6E8A-4147-A177-3AD203B41FA5}">
                      <a16:colId xmlns:a16="http://schemas.microsoft.com/office/drawing/2014/main" val="3352747106"/>
                    </a:ext>
                  </a:extLst>
                </a:gridCol>
                <a:gridCol w="571880">
                  <a:extLst>
                    <a:ext uri="{9D8B030D-6E8A-4147-A177-3AD203B41FA5}">
                      <a16:colId xmlns:a16="http://schemas.microsoft.com/office/drawing/2014/main" val="3080038129"/>
                    </a:ext>
                  </a:extLst>
                </a:gridCol>
                <a:gridCol w="482309">
                  <a:extLst>
                    <a:ext uri="{9D8B030D-6E8A-4147-A177-3AD203B41FA5}">
                      <a16:colId xmlns:a16="http://schemas.microsoft.com/office/drawing/2014/main" val="1016351378"/>
                    </a:ext>
                  </a:extLst>
                </a:gridCol>
                <a:gridCol w="372066">
                  <a:extLst>
                    <a:ext uri="{9D8B030D-6E8A-4147-A177-3AD203B41FA5}">
                      <a16:colId xmlns:a16="http://schemas.microsoft.com/office/drawing/2014/main" val="2546357865"/>
                    </a:ext>
                  </a:extLst>
                </a:gridCol>
                <a:gridCol w="558101">
                  <a:extLst>
                    <a:ext uri="{9D8B030D-6E8A-4147-A177-3AD203B41FA5}">
                      <a16:colId xmlns:a16="http://schemas.microsoft.com/office/drawing/2014/main" val="2086902810"/>
                    </a:ext>
                  </a:extLst>
                </a:gridCol>
                <a:gridCol w="558101">
                  <a:extLst>
                    <a:ext uri="{9D8B030D-6E8A-4147-A177-3AD203B41FA5}">
                      <a16:colId xmlns:a16="http://schemas.microsoft.com/office/drawing/2014/main" val="3984917547"/>
                    </a:ext>
                  </a:extLst>
                </a:gridCol>
              </a:tblGrid>
              <a:tr h="2618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수집 일시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플랫폼</a:t>
                      </a: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대표이미지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rgbClr val="FF0000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대표이미지</a:t>
                      </a:r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b="1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URL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상품명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상품 </a:t>
                      </a:r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URL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상품 번호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판매 가격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통화코드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판매 수량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상품평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댓글</a:t>
                      </a:r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건수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스토어 </a:t>
                      </a:r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URL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스토어명</a:t>
                      </a:r>
                      <a:endParaRPr lang="ko-KR" altLang="en-US" sz="7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판매자 </a:t>
                      </a:r>
                      <a:endParaRPr lang="en-US" altLang="ko-KR" sz="700" b="1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rgbClr val="FF0000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ID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판매자명</a:t>
                      </a:r>
                      <a:endParaRPr lang="ko-KR" altLang="en-US" sz="700" b="1" i="0" u="none" strike="noStrike">
                        <a:solidFill>
                          <a:schemeClr val="tx1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회사명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대표자명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사업자번호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판매자 전화번호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판매자 이메일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게시일 정보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추가 이미지 </a:t>
                      </a:r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1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추가 이미지 </a:t>
                      </a:r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URL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E8E8E8"/>
                          </a:highlight>
                          <a:latin typeface="+mn-ea"/>
                          <a:ea typeface="+mn-ea"/>
                        </a:rPr>
                        <a:t>2</a:t>
                      </a:r>
                      <a:endParaRPr lang="en-US" altLang="ko-KR" sz="7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E8E8E8"/>
                        </a:highlight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3107434872"/>
                  </a:ext>
                </a:extLst>
              </a:tr>
              <a:tr h="12573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r>
                        <a:rPr lang="en-US" altLang="ko-KR" sz="700" u="none" strike="noStrike" dirty="0">
                          <a:effectLst/>
                          <a:latin typeface="+mn-ea"/>
                          <a:ea typeface="+mn-ea"/>
                        </a:rPr>
                        <a:t>2024-07-03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shopee.co.id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715" marR="5715" marT="5715" marB="0" anchor="ctr"/>
                </a:tc>
                <a:extLst>
                  <a:ext uri="{0D108BD9-81ED-4DB2-BD59-A6C34878D82A}">
                    <a16:rowId xmlns:a16="http://schemas.microsoft.com/office/drawing/2014/main" val="1606157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00D3DB-89DC-8E68-CCBF-4D3F1B67364E}"/>
              </a:ext>
            </a:extLst>
          </p:cNvPr>
          <p:cNvSpPr txBox="1"/>
          <p:nvPr/>
        </p:nvSpPr>
        <p:spPr>
          <a:xfrm>
            <a:off x="309107" y="1706963"/>
            <a:ext cx="50612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800" dirty="0">
                <a:solidFill>
                  <a:srgbClr val="FF0000"/>
                </a:solidFill>
                <a:latin typeface="+mn-ea"/>
              </a:rPr>
              <a:t>빨간색 항목은 필수 입력</a:t>
            </a:r>
          </a:p>
        </p:txBody>
      </p:sp>
    </p:spTree>
    <p:extLst>
      <p:ext uri="{BB962C8B-B14F-4D97-AF65-F5344CB8AC3E}">
        <p14:creationId xmlns:p14="http://schemas.microsoft.com/office/powerpoint/2010/main" val="1420437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09068E-50E9-60B1-D5C8-C07EE2BF35EE}"/>
              </a:ext>
            </a:extLst>
          </p:cNvPr>
          <p:cNvSpPr txBox="1"/>
          <p:nvPr/>
        </p:nvSpPr>
        <p:spPr>
          <a:xfrm>
            <a:off x="434848" y="782074"/>
            <a:ext cx="107045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https://shopee.co.id/%E2%9C%A8COD-Switch-Inhibitor-Matic-Hyundai-All-New-Tucson-Kia-All-New-Sportage-Diskon-i.585595155.22188574358</a:t>
            </a:r>
          </a:p>
          <a:p>
            <a:r>
              <a:rPr lang="ko-KR" altLang="en-US" sz="600" dirty="0"/>
              <a:t>https://shopee.co.id/SHOCKBREAKER-HYUNDAI-NEW-TUCSON-DEPAN-BELAKANG-TAHUN-2011-2016-ORIGINAL-MANDO-PART-i.265326093.3755070232</a:t>
            </a:r>
          </a:p>
          <a:p>
            <a:r>
              <a:rPr lang="ko-KR" altLang="en-US" sz="600" dirty="0"/>
              <a:t>https://shopee.co.id/SHOCKBREAKER-HYUNDAI-NEW-TUCSON-DEPAN-TAHUN-2011-2016-ORIGINAL-MANDO-PART-i.265326093.7053876797</a:t>
            </a:r>
          </a:p>
          <a:p>
            <a:r>
              <a:rPr lang="ko-KR" altLang="en-US" sz="600" dirty="0"/>
              <a:t>https://shopee.co.id/Shockbreaker-hyundai-new-tucson-depan-original-merk-mando-i.57374108.24407485924</a:t>
            </a:r>
          </a:p>
          <a:p>
            <a:r>
              <a:rPr lang="ko-KR" altLang="en-US" sz="600" dirty="0"/>
              <a:t>https://shopee.co.id/SHOCKBREAKER-HYUNDAI-NEW-TUCSON-BELAKANG-TAHUN-2011-2015-ORIGINAL-i.312234283.6255223897</a:t>
            </a:r>
          </a:p>
          <a:p>
            <a:r>
              <a:rPr lang="ko-KR" altLang="en-US" sz="600" dirty="0"/>
              <a:t>https://shopee.co.id/shockbreaker-belakang-Tucson-i.474130465.4192730424</a:t>
            </a:r>
          </a:p>
          <a:p>
            <a:r>
              <a:rPr lang="ko-KR" altLang="en-US" sz="600" dirty="0"/>
              <a:t>https://shopee.co.id/SHOCKBREAKER-SHOCK-ABSORBER-HYUNDAI-TUCSON-DEPAN-BELAKANG-ORIGINAL-i.237954009.9314937866</a:t>
            </a:r>
          </a:p>
          <a:p>
            <a:r>
              <a:rPr lang="ko-KR" altLang="en-US" sz="600" dirty="0"/>
              <a:t>https://shopee.co.id/shock-shockbreaker-hyundai-tucson-depan-tahun-2011-2012-2013-2014-2015-original-i.210678592.17329710271</a:t>
            </a:r>
          </a:p>
          <a:p>
            <a:r>
              <a:rPr lang="ko-KR" altLang="en-US" sz="600" dirty="0"/>
              <a:t>https://shopee.co.id/SHOCKBREAKER-SHOCK-ABSORBER-BELAKANG-HYUNDAI-TUCSON-ORIGINAL-i.237954009.24028340993</a:t>
            </a:r>
          </a:p>
          <a:p>
            <a:r>
              <a:rPr lang="ko-KR" altLang="en-US" sz="600" dirty="0"/>
              <a:t>https://shopee.co.id/shockbreaker-shock-absorber-depan-tucson-sportage-2-tahun-2005-2010-i.116962116.21159940688</a:t>
            </a:r>
          </a:p>
          <a:p>
            <a:r>
              <a:rPr lang="ko-KR" altLang="en-US" sz="600" dirty="0"/>
              <a:t>https://shopee.co.id/Stiker-Pelindung-Pintu-Mobil-Tucson-3D-Door-Sill-Plate-Guard-Hyundai-Tucson-Sticker-Anti-Gores-Untuk-Lantai-Pintu-Mobil-i.1056155933.24466291296</a:t>
            </a:r>
          </a:p>
          <a:p>
            <a:r>
              <a:rPr lang="ko-KR" altLang="en-US" sz="600" dirty="0"/>
              <a:t>https://shopee.co.id/shock-breaker-shockbreaker-Sportage-new-Tucson-2012-2013-2014-2015-2016-2017-depan-i.106603828.7448805437</a:t>
            </a:r>
          </a:p>
          <a:p>
            <a:r>
              <a:rPr lang="ko-KR" altLang="en-US" sz="600" dirty="0"/>
              <a:t>https://shopee.co.id/rumah-casing-kunci-remot-2tombol-hyundai-tucson-elantra-santa-fe-77part-i.334406104.13547089932</a:t>
            </a:r>
          </a:p>
          <a:p>
            <a:r>
              <a:rPr lang="ko-KR" altLang="en-US" sz="600" dirty="0"/>
              <a:t>https://shopee.co.id/SENSOR-TPS-GAS-THROTTLE-BODY-HYUNDAI-KIA-ACCENT-MATRIX-EXCEL-TUCSON-i.935567223.22690193613</a:t>
            </a:r>
          </a:p>
          <a:p>
            <a:r>
              <a:rPr lang="ko-KR" altLang="en-US" sz="600" dirty="0"/>
              <a:t>https://shopee.co.id/8pcs-stiker-carbon-pelindung-gagang-pintu-mobil-hyundai-sticker-anti-gores-untuk-mobil-hyundai-tucson-kona-all-tipe-i.942893964.24530664490</a:t>
            </a:r>
          </a:p>
          <a:p>
            <a:r>
              <a:rPr lang="ko-KR" altLang="en-US" sz="600" dirty="0"/>
              <a:t>https://shopee.co.id/New-Pully-Alternator-Hyundai-Tucson-Ix-Kia-All-New-Sportage-Produk-Berkualitas-i.1217934402.26501288979</a:t>
            </a:r>
          </a:p>
          <a:p>
            <a:r>
              <a:rPr lang="ko-KR" altLang="en-US" sz="600" dirty="0"/>
              <a:t>https://shopee.co.id/%E2%9C%A8New-Paket-Kaki-Belakang-Hyundai-New-Tucson-Kia-New-Sportage-Berkualitas-i.556627717.25309652891</a:t>
            </a:r>
          </a:p>
          <a:p>
            <a:r>
              <a:rPr lang="ko-KR" altLang="en-US" sz="600" dirty="0"/>
              <a:t>https://shopee.co.id/Dudukan-Mesin-Engine-Mounting-Kanan-Hyundai-Tucson-2004-Kia-Sportage-2005-Made-In-Korea-i.355861471.25378545942</a:t>
            </a:r>
          </a:p>
          <a:p>
            <a:r>
              <a:rPr lang="ko-KR" altLang="en-US" sz="600" dirty="0"/>
              <a:t>https://shopee.co.id/SENSOR-SWITCH-TEMPERATUR-ECT-HYUNDAI-ATOZ-ATOS-TUCSON-SANTA-FE-KIA-PICANTO-FORTE-SPORTAGE-OPTIMA-i.26419111.16025677579</a:t>
            </a:r>
          </a:p>
          <a:p>
            <a:r>
              <a:rPr lang="ko-KR" altLang="en-US" sz="600" dirty="0"/>
              <a:t>https://shopee.co.id/8pcs-Stiker-Karbon-3D-Pelindung-Handle-Pintu-Mobil-Hyundai-Tucson-Stiker-Pelindung-Mobil-Anti-Gores-Untuk-Dan-Logo-i.981898600.25765656429</a:t>
            </a:r>
          </a:p>
          <a:p>
            <a:r>
              <a:rPr lang="ko-KR" altLang="en-US" sz="600" dirty="0"/>
              <a:t>https://shopee.co.id/SENSOR-SEITVH-OLI-PRESSURE-COMMONRAIL-HYUNDAI-SANTA-FE-TUCSON-SONATA-SORENTO-KIA-SPORTAGE-CERATO-i30-i.26419111.15762093260</a:t>
            </a:r>
          </a:p>
          <a:p>
            <a:r>
              <a:rPr lang="ko-KR" altLang="en-US" sz="600" dirty="0"/>
              <a:t>https://shopee.co.id/SENSOR-TPS-GAS-THROTOLLE-TROTOL-BODY-KIA-ACCENT-CAKRA-EXCEL-AVEGA-GETZ-VERNA-MATRIX-MATRIK-TUCSON-SPORTAGE-2-BARU-i.392635969.15016650437</a:t>
            </a:r>
          </a:p>
          <a:p>
            <a:r>
              <a:rPr lang="ko-KR" altLang="en-US" sz="600" dirty="0"/>
              <a:t>https://shopee.co.id/SENSOR-OUTPUT-MATIC-METIK-AT-HYUNDAI-SANTA-FE-TUCSON-KIA-SONATA-TRAJET-i.768021269.21277675187</a:t>
            </a:r>
          </a:p>
          <a:p>
            <a:r>
              <a:rPr lang="ko-KR" altLang="en-US" sz="600" dirty="0"/>
              <a:t>https://shopee.co.id/Sensor-Speed-Spidometer-Hyundai-Verna-Tucson-Sonata-Elantra-I20-Kode-Aa307-i.1097191385.24050023543</a:t>
            </a:r>
          </a:p>
          <a:p>
            <a:r>
              <a:rPr lang="ko-KR" altLang="en-US" sz="600" dirty="0"/>
              <a:t>https://shopee.co.id/Sticker-Cutting-Terlaris-Bahan-Oracal-HYUNDAI-1-Set-Stiker-Pintu-Bagasi-Bahan-Kulit-Serat-Karbon-Tebal-Untuk-Accent-I10-i20-Elantra-Sonata-IX35-Tucson-Bisa-COD--i.842723334.18638827226</a:t>
            </a:r>
          </a:p>
          <a:p>
            <a:r>
              <a:rPr lang="ko-KR" altLang="en-US" sz="600" dirty="0"/>
              <a:t>https://shopee.co.id/Filter-matic-Hyundai-Trajet-Santa-Fe-Gen-1-2-Tucson-lama-Limited-i.526756210.20953827641</a:t>
            </a:r>
          </a:p>
          <a:p>
            <a:r>
              <a:rPr lang="ko-KR" altLang="en-US" sz="600" dirty="0"/>
              <a:t>https://shopee.co.id/VANBELT-POWER-STEERING-HYUNDAI-TUCSON-TRAJET-CVVT-KIA-SPORTAGE-2-HY-i.962727310.23985988408</a:t>
            </a:r>
          </a:p>
          <a:p>
            <a:r>
              <a:rPr lang="ko-KR" altLang="en-US" sz="600" dirty="0"/>
              <a:t>https://shopee.co.id/Sensor-Knock-Knok-Hyundai-Tucson-Trajet-Cvvt-Fl-Kia-Sportage-2-Kode-Dt-011-i.1058242879.16198697484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B6C74-E87E-E45B-2329-CDA94401E551}"/>
              </a:ext>
            </a:extLst>
          </p:cNvPr>
          <p:cNvSpPr txBox="1"/>
          <p:nvPr/>
        </p:nvSpPr>
        <p:spPr>
          <a:xfrm>
            <a:off x="373888" y="4127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인도네시아 </a:t>
            </a:r>
            <a:r>
              <a:rPr lang="ko-KR" altLang="en-US" dirty="0" err="1"/>
              <a:t>쇼피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sz="1800" dirty="0">
                <a:hlinkClick r:id="rId2"/>
              </a:rPr>
              <a:t>https://shopee.co.id</a:t>
            </a:r>
            <a:r>
              <a:rPr lang="en-US" altLang="ko-KR" sz="1800" dirty="0"/>
              <a:t>) </a:t>
            </a:r>
            <a:r>
              <a:rPr lang="ko-KR" altLang="en-US" sz="1800" dirty="0"/>
              <a:t>테스트 </a:t>
            </a:r>
            <a:r>
              <a:rPr lang="en-US" altLang="ko-KR" sz="1800" dirty="0"/>
              <a:t>URL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A2D52-3B4B-8692-5D0F-A858A2842AE8}"/>
              </a:ext>
            </a:extLst>
          </p:cNvPr>
          <p:cNvSpPr txBox="1"/>
          <p:nvPr/>
        </p:nvSpPr>
        <p:spPr>
          <a:xfrm>
            <a:off x="434848" y="4785690"/>
            <a:ext cx="116799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https://shopee.vn/Hyundai-Stargazer-L%E1%BB%8Dc-gi%C3%B3-%C4%91%E1%BB%99ng-c%C6%A1-L%E1%BB%8Dc-%C4%91i%E1%BB%81u-h%C3%B2a-L%E1%BB%8Dc-d%E1%BA%A7u-nh%E1%BB%9Bt-i.138815552.25209268681</a:t>
            </a:r>
          </a:p>
          <a:p>
            <a:r>
              <a:rPr lang="ko-KR" altLang="en-US" sz="600" dirty="0"/>
              <a:t>https://shopee.vn/L%E1%BB%8Dc-gi%C3%B3-%C4%91i%E1%BB%81u-h%C3%B2a-m%C3%A1y-l%E1%BA%A1nh-xe-Hyundai-i10-2021-Nay-(M%C3%A3-97133XXXXX)-i.138815552.15599037793</a:t>
            </a:r>
          </a:p>
          <a:p>
            <a:r>
              <a:rPr lang="ko-KR" altLang="en-US" sz="600" dirty="0"/>
              <a:t>https://shopee.vn/L%E1%BB%8Dc-nh%E1%BB%9Bt-l%E1%BB%8Dc-d%E1%BA%A7u-Kia-Sorento-3.5L-3.0L-(2010-2021)-Hyundai-Santafe-3.3L-(2014-2021)-Hyundai-Azera-OEM-26320-3CAA0-i.138815552.25767907736</a:t>
            </a:r>
          </a:p>
          <a:p>
            <a:r>
              <a:rPr lang="ko-KR" altLang="en-US" sz="600" dirty="0"/>
              <a:t>https://shopee.vn/L%E1%BB%8Dc-gi%C3%B3-th%C6%B0%E1%BB%9Dng-v%C3%A0-than-ho%E1%BA%A1t-t%C3%ADnh-L%E1%BB%8Dc-gi%C3%B3-%C4%91i%E1%BB%81u-h%C3%B2a-kia-Morning-Hyundai-I10-l%E1%BB%8Dc-nh%E1%BB%9Bt-%C4%91%E1%BB%99ng-c%C6%A1-97133-07000-i.138815552.23254475169</a:t>
            </a:r>
          </a:p>
          <a:p>
            <a:r>
              <a:rPr lang="ko-KR" altLang="en-US" sz="600" dirty="0"/>
              <a:t>https://shopee.vn/L%E1%BB%8Dc-nh%E1%BB%9Bt-Hyundai-Starex-Porter-Solati-M%C3%A3-SP-26300-42040-i.138815552.5833782303</a:t>
            </a:r>
          </a:p>
          <a:p>
            <a:r>
              <a:rPr lang="ko-KR" altLang="en-US" sz="600" dirty="0"/>
              <a:t>https://shopee.vn/D%C3%A2y-curoa-cho-nhi%E1%BB%81u-c%C3%A1c-d%C3%B2ng-xe-%C3%B4-t%C3%B4-Toyota-Hyundai-Mitsubishi-i.138815552.24656131208</a:t>
            </a:r>
          </a:p>
          <a:p>
            <a:r>
              <a:rPr lang="ko-KR" altLang="en-US" sz="600" dirty="0"/>
              <a:t>https://shopee.vn/L%E1%BB%8Dc-gi%C3%B3-%C4%91%E1%BB%99ng-c%C6%A1-Hyundai-Solati-M%C3%83-SP-28113-4H000-i.138815552.6228940377</a:t>
            </a:r>
          </a:p>
          <a:p>
            <a:r>
              <a:rPr lang="ko-KR" altLang="en-US" sz="600" dirty="0"/>
              <a:t>https://shopee.vn/M%C3%A1-phanh-(b%E1%BB%91-th%E1%BA%AFng-gu%E1%BB%91c-phanh)-sau-xe-Hyundai-Grand-I10-(2014-NAY)-M%C3%A3-58305B4A70-58350H6A00-i.138815552.19896266409</a:t>
            </a:r>
          </a:p>
          <a:p>
            <a:r>
              <a:rPr lang="ko-KR" altLang="en-US" sz="600" dirty="0"/>
              <a:t>https://shopee.vn/(KM-KH%C4%82N-LAU-)-Combo-3-M%C3%B3n-Kia-Sonet-Caren-2023-nay-L%E1%BB%8Dc-gi%C3%B3-%C4%91%E1%BB%99ng-c%C6%A1-L%E1%BB%8Dc-%C4%91i%E1%BB%81u-h%C3%B2a-Than-L%E1%BB%8Dc-d%E1%BA%A7u-nh%E1%BB%9Bt-i.138815552.22164251013</a:t>
            </a:r>
          </a:p>
          <a:p>
            <a:r>
              <a:rPr lang="ko-KR" altLang="en-US" sz="600" dirty="0"/>
              <a:t>https://shopee.vn/Combo-3-m%C3%B3n-l%E1%BB%8Dc-Kia-Morning-than-ho%E1%BA%A1t-t%C3%ADnh-v%C3%A0-th%C6%B0%E1%BB%9Dng-2012-nay-(-l%E1%BB%8Dc-nh%E1%BB%9Bt-%C4%91%E1%BB%99ng-c%C6%A1-l%E1%BB%8Dc-l%E1%BA%A1nh)-i.138815552.4216170316</a:t>
            </a:r>
          </a:p>
          <a:p>
            <a:r>
              <a:rPr lang="ko-KR" altLang="en-US" sz="600" dirty="0"/>
              <a:t>https://shopee.vn/D%C3%A2y-Curoa-t%E1%BB%95ng-d%C3%A2y-%C4%91ai-t%E1%BB%95ng-Kia-Morning-3-m%C3%A1y-1.0-accent-11-16-2012-2021-M%C3%A3-2521204011-5PK1257-i.138815552.24406122329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F235D-02AC-89B7-6F0A-BAE0E9F7C617}"/>
              </a:ext>
            </a:extLst>
          </p:cNvPr>
          <p:cNvSpPr txBox="1"/>
          <p:nvPr/>
        </p:nvSpPr>
        <p:spPr>
          <a:xfrm>
            <a:off x="373888" y="43202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베트남 </a:t>
            </a:r>
            <a:r>
              <a:rPr lang="ko-KR" altLang="en-US" dirty="0" err="1"/>
              <a:t>쇼피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sz="1800" dirty="0">
                <a:hlinkClick r:id="rId2"/>
              </a:rPr>
              <a:t>https://shopee.</a:t>
            </a:r>
            <a:r>
              <a:rPr lang="en-US" altLang="ko-KR" sz="1800" dirty="0" err="1"/>
              <a:t>vn</a:t>
            </a:r>
            <a:r>
              <a:rPr lang="en-US" altLang="ko-KR" sz="1800" dirty="0"/>
              <a:t>) </a:t>
            </a:r>
            <a:r>
              <a:rPr lang="ko-KR" altLang="en-US" sz="1800" dirty="0"/>
              <a:t>테스트 </a:t>
            </a:r>
            <a:r>
              <a:rPr lang="en-US" altLang="ko-KR" sz="1800" dirty="0"/>
              <a:t>URL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99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1183</Words>
  <Application>Microsoft Office PowerPoint</Application>
  <PresentationFormat>와이드스크린</PresentationFormat>
  <Paragraphs>112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 정민</dc:creator>
  <cp:lastModifiedBy>이 정민</cp:lastModifiedBy>
  <cp:revision>4</cp:revision>
  <dcterms:created xsi:type="dcterms:W3CDTF">2024-07-03T06:07:53Z</dcterms:created>
  <dcterms:modified xsi:type="dcterms:W3CDTF">2024-07-03T06:52:44Z</dcterms:modified>
</cp:coreProperties>
</file>