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29" r:id="rId3"/>
    <p:sldId id="257" r:id="rId4"/>
    <p:sldId id="260" r:id="rId5"/>
    <p:sldId id="262" r:id="rId6"/>
    <p:sldId id="265" r:id="rId7"/>
    <p:sldId id="263" r:id="rId8"/>
    <p:sldId id="264" r:id="rId9"/>
    <p:sldId id="267" r:id="rId10"/>
    <p:sldId id="310" r:id="rId11"/>
    <p:sldId id="269" r:id="rId12"/>
    <p:sldId id="261" r:id="rId13"/>
    <p:sldId id="331" r:id="rId14"/>
    <p:sldId id="330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311" r:id="rId23"/>
    <p:sldId id="299" r:id="rId24"/>
    <p:sldId id="312" r:id="rId25"/>
    <p:sldId id="313" r:id="rId26"/>
    <p:sldId id="318" r:id="rId27"/>
    <p:sldId id="317" r:id="rId28"/>
    <p:sldId id="321" r:id="rId29"/>
    <p:sldId id="319" r:id="rId30"/>
    <p:sldId id="314" r:id="rId31"/>
    <p:sldId id="322" r:id="rId32"/>
    <p:sldId id="332" r:id="rId33"/>
    <p:sldId id="282" r:id="rId34"/>
    <p:sldId id="283" r:id="rId35"/>
    <p:sldId id="323" r:id="rId36"/>
    <p:sldId id="324" r:id="rId37"/>
    <p:sldId id="284" r:id="rId38"/>
    <p:sldId id="327" r:id="rId39"/>
    <p:sldId id="285" r:id="rId40"/>
    <p:sldId id="325" r:id="rId41"/>
    <p:sldId id="297" r:id="rId42"/>
    <p:sldId id="326" r:id="rId43"/>
    <p:sldId id="32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2" y="2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327AF-32C1-4C9D-8AD5-75A9CA67E99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2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D2BF8AD-DC67-48FC-B6C8-5F82D214B89C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7FD1-CE08-4CDE-B3ED-C7492877AB41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953E9AD-8920-417F-8412-03F09C253FB6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279A7E0-1F5B-40E2-BF80-0F52C6097C9A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F5A1E9-2916-43CD-AA8F-203A24C466BF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7740B92-4449-486E-9D34-E072B33A9870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765D81E-8B08-4D29-B59C-94827754443F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E9EB598-5224-4E07-942B-9E7E4F5EEA78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A6B45D4-D564-4003-A0C2-3A0B94E1849F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5292921-FB62-4AE8-9699-860EF9671A05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6979080-5DA7-4688-9872-E549936EB552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54BE30-F379-4578-B51B-1C291B9E4E1D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gif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ll.com/user/smalin/mill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244079"/>
          </a:xfrm>
        </p:spPr>
        <p:txBody>
          <a:bodyPr/>
          <a:lstStyle/>
          <a:p>
            <a:r>
              <a:rPr lang="en-US" altLang="ko-KR" dirty="0" smtClean="0"/>
              <a:t>IE 362 Lecture 2: </a:t>
            </a:r>
            <a:br>
              <a:rPr lang="en-US" altLang="ko-KR" dirty="0" smtClean="0"/>
            </a:br>
            <a:r>
              <a:rPr lang="en-US" altLang="ko-KR" dirty="0" smtClean="0"/>
              <a:t>Object-oriented paradigm and Software design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Object-Oriented Design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5163" y="4077072"/>
            <a:ext cx="7864475" cy="2304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83568" y="1328236"/>
            <a:ext cx="7834312" cy="1981200"/>
            <a:chOff x="419" y="624"/>
            <a:chExt cx="4935" cy="1248"/>
          </a:xfrm>
          <a:solidFill>
            <a:schemeClr val="bg1"/>
          </a:solidFill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9" y="624"/>
              <a:ext cx="4935" cy="124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20" y="651"/>
              <a:ext cx="190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800" b="1" i="1" u="sng" dirty="0">
                  <a:latin typeface="Arial Narrow" pitchFamily="34" charset="0"/>
                </a:rPr>
                <a:t>Real world concepts</a:t>
              </a: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705814" y="5930116"/>
            <a:ext cx="3546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i="1" u="sng" dirty="0">
                <a:latin typeface="Arial Narrow" pitchFamily="34" charset="0"/>
              </a:rPr>
              <a:t>Software </a:t>
            </a:r>
            <a:r>
              <a:rPr lang="en-US" altLang="ko-KR" sz="2800" b="1" i="1" u="sng" dirty="0" smtClean="0">
                <a:latin typeface="Arial Narrow" pitchFamily="34" charset="0"/>
              </a:rPr>
              <a:t>design entities</a:t>
            </a:r>
            <a:endParaRPr lang="en-US" altLang="ko-KR" sz="2800" b="1" i="1" u="sng" dirty="0">
              <a:latin typeface="Arial Narrow" pitchFamily="34" charset="0"/>
            </a:endParaRPr>
          </a:p>
        </p:txBody>
      </p:sp>
      <p:pic>
        <p:nvPicPr>
          <p:cNvPr id="3098" name="Picture 26" descr="C:\Users\User\Pictures\Microsoft Clip Organizer\j0432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83" y="1632106"/>
            <a:ext cx="1373460" cy="13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56" y="2024267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http://www.tdcommercialbanking.com/tour/images/screen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8" b="6172"/>
          <a:stretch/>
        </p:blipFill>
        <p:spPr bwMode="auto">
          <a:xfrm>
            <a:off x="6380736" y="1707978"/>
            <a:ext cx="1960345" cy="1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1043608" y="3005566"/>
            <a:ext cx="1872208" cy="1215522"/>
          </a:xfrm>
          <a:prstGeom prst="downArrow">
            <a:avLst>
              <a:gd name="adj1" fmla="val 7992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29" name="Down Arrow 28"/>
          <p:cNvSpPr/>
          <p:nvPr/>
        </p:nvSpPr>
        <p:spPr>
          <a:xfrm>
            <a:off x="3638426" y="3005566"/>
            <a:ext cx="1872208" cy="1215522"/>
          </a:xfrm>
          <a:prstGeom prst="downArrow">
            <a:avLst>
              <a:gd name="adj1" fmla="val 7992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30" name="Down Arrow 29"/>
          <p:cNvSpPr/>
          <p:nvPr/>
        </p:nvSpPr>
        <p:spPr>
          <a:xfrm>
            <a:off x="6424804" y="3005566"/>
            <a:ext cx="1872208" cy="1215522"/>
          </a:xfrm>
          <a:prstGeom prst="downArrow">
            <a:avLst>
              <a:gd name="adj1" fmla="val 7992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2" y="4221088"/>
            <a:ext cx="22479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4221088"/>
            <a:ext cx="1666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489" y="4221088"/>
            <a:ext cx="1828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7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are Class and Instance?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3848" y="1600200"/>
            <a:ext cx="3168352" cy="4925144"/>
          </a:xfrm>
        </p:spPr>
        <p:txBody>
          <a:bodyPr/>
          <a:lstStyle/>
          <a:p>
            <a:r>
              <a:rPr lang="en-US" altLang="ko-KR" dirty="0" smtClean="0"/>
              <a:t>Class vs. Instance</a:t>
            </a:r>
          </a:p>
          <a:p>
            <a:r>
              <a:rPr lang="en-US" altLang="ko-KR" dirty="0" smtClean="0"/>
              <a:t>Class</a:t>
            </a:r>
          </a:p>
          <a:p>
            <a:pPr lvl="1"/>
            <a:r>
              <a:rPr lang="en-US" altLang="ko-KR" dirty="0" smtClean="0"/>
              <a:t>Result of design and implementation</a:t>
            </a:r>
          </a:p>
          <a:p>
            <a:pPr lvl="1"/>
            <a:r>
              <a:rPr lang="en-US" altLang="ko-KR" dirty="0" smtClean="0"/>
              <a:t>Conceptualization</a:t>
            </a:r>
          </a:p>
          <a:p>
            <a:pPr lvl="1"/>
            <a:r>
              <a:rPr lang="en-US" altLang="ko-KR" dirty="0" smtClean="0"/>
              <a:t>Corresponds to design abstractions</a:t>
            </a:r>
          </a:p>
          <a:p>
            <a:r>
              <a:rPr lang="en-US" altLang="ko-KR" dirty="0" smtClean="0"/>
              <a:t>Instance</a:t>
            </a:r>
          </a:p>
          <a:p>
            <a:pPr lvl="1"/>
            <a:r>
              <a:rPr lang="en-US" altLang="ko-KR" dirty="0" smtClean="0"/>
              <a:t>Result of execution</a:t>
            </a:r>
          </a:p>
          <a:p>
            <a:pPr lvl="1"/>
            <a:r>
              <a:rPr lang="en-US" altLang="ko-KR" dirty="0" smtClean="0"/>
              <a:t>Realization</a:t>
            </a:r>
          </a:p>
          <a:p>
            <a:pPr lvl="1"/>
            <a:r>
              <a:rPr lang="en-US" altLang="ko-KR" dirty="0" smtClean="0"/>
              <a:t>Corresponds to real world entities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08" y="1484784"/>
            <a:ext cx="22479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User\Pictures\Microsoft Clip Organizer\j04326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11" y="34403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Pictures\Microsoft Clip Organizer\j0432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429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Pictures\Microsoft Clip Organizer\j04326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96" y="50132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ser\Pictures\Microsoft Clip Organizer\j04326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11" y="50132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4208" y="4437112"/>
            <a:ext cx="13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ID: John</a:t>
            </a:r>
            <a:br>
              <a:rPr lang="en-US" altLang="ko-KR" b="1" dirty="0" smtClean="0"/>
            </a:br>
            <a:r>
              <a:rPr lang="en-US" altLang="ko-KR" b="1" dirty="0" smtClean="0"/>
              <a:t>Acct #: 123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12360" y="4438853"/>
            <a:ext cx="13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ID: Park</a:t>
            </a:r>
            <a:br>
              <a:rPr lang="en-US" altLang="ko-KR" b="1" dirty="0" smtClean="0"/>
            </a:br>
            <a:r>
              <a:rPr lang="en-US" altLang="ko-KR" b="1" dirty="0" smtClean="0"/>
              <a:t>Acct #: 456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5949280"/>
            <a:ext cx="13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ID: Kim</a:t>
            </a:r>
            <a:br>
              <a:rPr lang="en-US" altLang="ko-KR" b="1" dirty="0" smtClean="0"/>
            </a:br>
            <a:r>
              <a:rPr lang="en-US" altLang="ko-KR" b="1" dirty="0" smtClean="0"/>
              <a:t>Acct #: 789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12360" y="5951021"/>
            <a:ext cx="13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ID: </a:t>
            </a:r>
            <a:r>
              <a:rPr lang="en-US" altLang="ko-KR" b="1" dirty="0" err="1" smtClean="0"/>
              <a:t>Koh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Acct #: 035</a:t>
            </a:r>
            <a:endParaRPr lang="ko-KR" altLang="en-US" b="1" dirty="0"/>
          </a:p>
        </p:txBody>
      </p:sp>
      <p:pic>
        <p:nvPicPr>
          <p:cNvPr id="16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8" y="1616340"/>
            <a:ext cx="2016224" cy="162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2" y="3543643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2" y="4659198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6" y="3571878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6" y="4687433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Design as House </a:t>
            </a:r>
            <a:r>
              <a:rPr lang="en-US" altLang="ko-KR" dirty="0" err="1" smtClean="0"/>
              <a:t>Floorplan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After your graduation, some of you will be constructors of software</a:t>
            </a:r>
          </a:p>
          <a:p>
            <a:pPr lvl="1"/>
            <a:r>
              <a:rPr lang="en-US" altLang="ko-KR" dirty="0" smtClean="0"/>
              <a:t>Mainly design</a:t>
            </a:r>
          </a:p>
          <a:p>
            <a:pPr lvl="1"/>
            <a:r>
              <a:rPr lang="en-US" altLang="ko-KR" dirty="0" smtClean="0"/>
              <a:t>Some coding </a:t>
            </a:r>
          </a:p>
          <a:p>
            <a:r>
              <a:rPr lang="en-US" altLang="ko-KR" dirty="0" smtClean="0"/>
              <a:t>Need to learn how to communicate your colleagues</a:t>
            </a:r>
          </a:p>
          <a:p>
            <a:pPr lvl="1"/>
            <a:r>
              <a:rPr lang="en-US" altLang="ko-KR" dirty="0" smtClean="0"/>
              <a:t>Learn standard</a:t>
            </a:r>
          </a:p>
          <a:p>
            <a:pPr lvl="1"/>
            <a:r>
              <a:rPr lang="en-US" altLang="ko-KR" dirty="0" smtClean="0"/>
              <a:t>Learn how to represent your design to your boss</a:t>
            </a:r>
          </a:p>
          <a:p>
            <a:r>
              <a:rPr lang="en-US" altLang="ko-KR" dirty="0" smtClean="0"/>
              <a:t>In software engineering,</a:t>
            </a:r>
          </a:p>
          <a:p>
            <a:pPr lvl="1"/>
            <a:r>
              <a:rPr lang="en-US" altLang="ko-KR" dirty="0" smtClean="0"/>
              <a:t>UML is the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 descr="http://www.openscenegraph.org/projects/osg/raw-attachment/wiki/Support/ReferenceGuides/Osg/osg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4023736" cy="31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48" y="1363992"/>
            <a:ext cx="2506220" cy="20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87" y="2371492"/>
            <a:ext cx="1805548" cy="90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47" y="6043922"/>
            <a:ext cx="4044305" cy="49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for software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1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Design as House </a:t>
            </a:r>
            <a:r>
              <a:rPr lang="en-US" altLang="ko-KR" dirty="0" err="1" smtClean="0"/>
              <a:t>Floorplan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After your graduation, some of you will be constructors of software</a:t>
            </a:r>
          </a:p>
          <a:p>
            <a:pPr lvl="1"/>
            <a:r>
              <a:rPr lang="en-US" altLang="ko-KR" dirty="0" smtClean="0"/>
              <a:t>Mainly design</a:t>
            </a:r>
          </a:p>
          <a:p>
            <a:pPr lvl="1"/>
            <a:r>
              <a:rPr lang="en-US" altLang="ko-KR" dirty="0" smtClean="0"/>
              <a:t>Some coding </a:t>
            </a:r>
          </a:p>
          <a:p>
            <a:r>
              <a:rPr lang="en-US" altLang="ko-KR" dirty="0" smtClean="0"/>
              <a:t>Need to learn how to communicate your colleagues</a:t>
            </a:r>
          </a:p>
          <a:p>
            <a:pPr lvl="1"/>
            <a:r>
              <a:rPr lang="en-US" altLang="ko-KR" dirty="0" smtClean="0"/>
              <a:t>Learn standard</a:t>
            </a:r>
          </a:p>
          <a:p>
            <a:pPr lvl="1"/>
            <a:r>
              <a:rPr lang="en-US" altLang="ko-KR" dirty="0" smtClean="0"/>
              <a:t>Learn how to represent your design to your boss</a:t>
            </a:r>
          </a:p>
          <a:p>
            <a:r>
              <a:rPr lang="en-US" altLang="ko-KR" dirty="0" smtClean="0"/>
              <a:t>In software engineering,</a:t>
            </a:r>
          </a:p>
          <a:p>
            <a:pPr lvl="1"/>
            <a:r>
              <a:rPr lang="en-US" altLang="ko-KR" dirty="0" smtClean="0"/>
              <a:t>UML is the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 descr="http://www.openscenegraph.org/projects/osg/raw-attachment/wiki/Support/ReferenceGuides/Osg/osg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4023736" cy="31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48" y="1363992"/>
            <a:ext cx="2506220" cy="20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87" y="2371492"/>
            <a:ext cx="1805548" cy="90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47" y="6043922"/>
            <a:ext cx="4044305" cy="49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6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0952"/>
            <a:ext cx="8321842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UML notation : Class and Instance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9828" y="1517564"/>
            <a:ext cx="1379538" cy="609600"/>
            <a:chOff x="759828" y="1742778"/>
            <a:chExt cx="1379538" cy="609600"/>
          </a:xfrm>
        </p:grpSpPr>
        <p:sp>
          <p:nvSpPr>
            <p:cNvPr id="30736" name="Rectangle 22"/>
            <p:cNvSpPr>
              <a:spLocks noChangeArrowheads="1"/>
            </p:cNvSpPr>
            <p:nvPr/>
          </p:nvSpPr>
          <p:spPr bwMode="auto">
            <a:xfrm>
              <a:off x="759828" y="1988840"/>
              <a:ext cx="1379538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1" dirty="0" smtClean="0">
                  <a:latin typeface="Arial Narrow" pitchFamily="34" charset="0"/>
                </a:rPr>
                <a:t>Person</a:t>
              </a:r>
              <a:endParaRPr lang="en-US" altLang="ko-KR" sz="1800" i="1" dirty="0">
                <a:latin typeface="Arial Narrow" pitchFamily="34" charset="0"/>
              </a:endParaRPr>
            </a:p>
          </p:txBody>
        </p:sp>
        <p:sp>
          <p:nvSpPr>
            <p:cNvPr id="30739" name="Text Box 25"/>
            <p:cNvSpPr txBox="1">
              <a:spLocks noChangeArrowheads="1"/>
            </p:cNvSpPr>
            <p:nvPr/>
          </p:nvSpPr>
          <p:spPr bwMode="auto">
            <a:xfrm>
              <a:off x="832853" y="1742778"/>
              <a:ext cx="1233488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Abstract class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10977" y="1501174"/>
            <a:ext cx="1431925" cy="624403"/>
            <a:chOff x="4640262" y="1726388"/>
            <a:chExt cx="1431925" cy="624403"/>
          </a:xfrm>
        </p:grpSpPr>
        <p:sp>
          <p:nvSpPr>
            <p:cNvPr id="30737" name="Rectangle 23"/>
            <p:cNvSpPr>
              <a:spLocks noChangeArrowheads="1"/>
            </p:cNvSpPr>
            <p:nvPr/>
          </p:nvSpPr>
          <p:spPr bwMode="auto">
            <a:xfrm>
              <a:off x="4665663" y="1987253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u="sng" dirty="0" smtClean="0">
                  <a:latin typeface="Arial Narrow" pitchFamily="34" charset="0"/>
                </a:rPr>
                <a:t>Park::Customer</a:t>
              </a:r>
              <a:endParaRPr lang="en-US" altLang="ko-KR" sz="1800" u="sng" dirty="0">
                <a:latin typeface="Arial Narrow" pitchFamily="34" charset="0"/>
              </a:endParaRPr>
            </a:p>
          </p:txBody>
        </p:sp>
        <p:sp>
          <p:nvSpPr>
            <p:cNvPr id="30740" name="Text Box 26"/>
            <p:cNvSpPr txBox="1">
              <a:spLocks noChangeArrowheads="1"/>
            </p:cNvSpPr>
            <p:nvPr/>
          </p:nvSpPr>
          <p:spPr bwMode="auto">
            <a:xfrm>
              <a:off x="4640262" y="1726388"/>
              <a:ext cx="14319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Named instance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38144" y="1484784"/>
            <a:ext cx="1655762" cy="607841"/>
            <a:chOff x="6738144" y="1709998"/>
            <a:chExt cx="1655762" cy="607841"/>
          </a:xfrm>
        </p:grpSpPr>
        <p:sp>
          <p:nvSpPr>
            <p:cNvPr id="30738" name="Rectangle 24"/>
            <p:cNvSpPr>
              <a:spLocks noChangeArrowheads="1"/>
            </p:cNvSpPr>
            <p:nvPr/>
          </p:nvSpPr>
          <p:spPr bwMode="auto">
            <a:xfrm>
              <a:off x="6916652" y="1954301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u="sng" dirty="0" smtClean="0">
                  <a:latin typeface="Arial Narrow" pitchFamily="34" charset="0"/>
                </a:rPr>
                <a:t>:Customer</a:t>
              </a:r>
              <a:endParaRPr lang="en-US" altLang="ko-KR" sz="1800" u="sng" dirty="0">
                <a:latin typeface="Arial Narrow" pitchFamily="34" charset="0"/>
              </a:endParaRPr>
            </a:p>
          </p:txBody>
        </p:sp>
        <p:sp>
          <p:nvSpPr>
            <p:cNvPr id="30741" name="Text Box 27"/>
            <p:cNvSpPr txBox="1">
              <a:spLocks noChangeArrowheads="1"/>
            </p:cNvSpPr>
            <p:nvPr/>
          </p:nvSpPr>
          <p:spPr bwMode="auto">
            <a:xfrm>
              <a:off x="6738144" y="1709998"/>
              <a:ext cx="16557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Unnamed instance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34609" y="1517564"/>
            <a:ext cx="1381125" cy="609600"/>
            <a:chOff x="2538413" y="1742778"/>
            <a:chExt cx="1381125" cy="609600"/>
          </a:xfrm>
        </p:grpSpPr>
        <p:sp>
          <p:nvSpPr>
            <p:cNvPr id="30744" name="Rectangle 22"/>
            <p:cNvSpPr>
              <a:spLocks noChangeArrowheads="1"/>
            </p:cNvSpPr>
            <p:nvPr/>
          </p:nvSpPr>
          <p:spPr bwMode="auto">
            <a:xfrm>
              <a:off x="2538413" y="1988840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 smtClean="0">
                  <a:latin typeface="Arial Narrow" pitchFamily="34" charset="0"/>
                </a:rPr>
                <a:t>Customer</a:t>
              </a:r>
              <a:endParaRPr lang="en-US" altLang="ko-KR" sz="1800" dirty="0">
                <a:latin typeface="Arial Narrow" pitchFamily="34" charset="0"/>
              </a:endParaRP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001168" y="1742778"/>
              <a:ext cx="4556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Class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80" y="2924944"/>
            <a:ext cx="4752528" cy="256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164406" y="2276872"/>
            <a:ext cx="1935986" cy="504056"/>
          </a:xfrm>
          <a:prstGeom prst="wedgeRectCallout">
            <a:avLst>
              <a:gd name="adj1" fmla="val -108514"/>
              <a:gd name="adj2" fmla="val 9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Name</a:t>
            </a:r>
            <a:endParaRPr lang="ko-KR" alt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1043608" y="2276872"/>
            <a:ext cx="1935986" cy="504056"/>
          </a:xfrm>
          <a:prstGeom prst="wedgeRectCallout">
            <a:avLst>
              <a:gd name="adj1" fmla="val 99987"/>
              <a:gd name="adj2" fmla="val 9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Name</a:t>
            </a:r>
            <a:endParaRPr lang="ko-KR" alt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5508104" y="3212976"/>
            <a:ext cx="3419872" cy="1028006"/>
          </a:xfrm>
          <a:prstGeom prst="wedgeRectCallout">
            <a:avLst>
              <a:gd name="adj1" fmla="val -61243"/>
              <a:gd name="adj2" fmla="val 21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 variables</a:t>
            </a:r>
          </a:p>
          <a:p>
            <a:pPr algn="ctr"/>
            <a:r>
              <a:rPr lang="en-US" altLang="ko-KR" dirty="0" smtClean="0"/>
              <a:t>+-#(name):(type)=(default value)</a:t>
            </a:r>
            <a:endParaRPr lang="ko-KR" altLang="en-US" dirty="0"/>
          </a:p>
        </p:txBody>
      </p:sp>
      <p:sp>
        <p:nvSpPr>
          <p:cNvPr id="42" name="Rectangular Callout 41"/>
          <p:cNvSpPr/>
          <p:nvPr/>
        </p:nvSpPr>
        <p:spPr>
          <a:xfrm>
            <a:off x="5206716" y="5538042"/>
            <a:ext cx="3419872" cy="1028006"/>
          </a:xfrm>
          <a:prstGeom prst="wedgeRectCallout">
            <a:avLst>
              <a:gd name="adj1" fmla="val -30169"/>
              <a:gd name="adj2" fmla="val -619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Methods</a:t>
            </a:r>
          </a:p>
          <a:p>
            <a:pPr algn="ctr"/>
            <a:r>
              <a:rPr lang="en-US" altLang="ko-KR" dirty="0" smtClean="0"/>
              <a:t>+-#(name)(arguments):(type)</a:t>
            </a:r>
            <a:endParaRPr lang="ko-KR" altLang="en-US" dirty="0"/>
          </a:p>
        </p:txBody>
      </p:sp>
      <p:sp>
        <p:nvSpPr>
          <p:cNvPr id="43" name="Rectangular Callout 42"/>
          <p:cNvSpPr/>
          <p:nvPr/>
        </p:nvSpPr>
        <p:spPr>
          <a:xfrm>
            <a:off x="72433" y="4581128"/>
            <a:ext cx="1935986" cy="1440160"/>
          </a:xfrm>
          <a:prstGeom prst="wedgeRectCallout">
            <a:avLst>
              <a:gd name="adj1" fmla="val 56159"/>
              <a:gd name="adj2" fmla="val -1087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Visibility options</a:t>
            </a:r>
          </a:p>
          <a:p>
            <a:pPr algn="ctr"/>
            <a:r>
              <a:rPr lang="en-US" altLang="ko-KR" dirty="0" smtClean="0"/>
              <a:t>+ </a:t>
            </a:r>
            <a:r>
              <a:rPr lang="en-US" altLang="ko-KR" dirty="0" smtClean="0">
                <a:sym typeface="Wingdings" pitchFamily="2" charset="2"/>
              </a:rPr>
              <a:t> public</a:t>
            </a:r>
          </a:p>
          <a:p>
            <a:pPr algn="ctr"/>
            <a:r>
              <a:rPr lang="en-US" altLang="ko-KR" dirty="0" smtClean="0">
                <a:sym typeface="Wingdings" pitchFamily="2" charset="2"/>
              </a:rPr>
              <a:t>#  protected</a:t>
            </a:r>
          </a:p>
          <a:p>
            <a:pPr algn="ctr"/>
            <a:r>
              <a:rPr lang="en-US" altLang="ko-KR" dirty="0" smtClean="0">
                <a:sym typeface="Wingdings" pitchFamily="2" charset="2"/>
              </a:rPr>
              <a:t>-  private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ular Callout 22"/>
          <p:cNvSpPr/>
          <p:nvPr/>
        </p:nvSpPr>
        <p:spPr>
          <a:xfrm>
            <a:off x="683568" y="3573015"/>
            <a:ext cx="2448272" cy="1886873"/>
          </a:xfrm>
          <a:prstGeom prst="wedgeRectCallout">
            <a:avLst>
              <a:gd name="adj1" fmla="val 701"/>
              <a:gd name="adj2" fmla="val 61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Building Architecture</a:t>
            </a:r>
          </a:p>
          <a:p>
            <a:pPr algn="ctr"/>
            <a:r>
              <a:rPr lang="en-US" altLang="ko-KR" sz="1400" dirty="0" smtClean="0"/>
              <a:t>I care overall composition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2" name="Rectangular Callout 11"/>
          <p:cNvSpPr/>
          <p:nvPr/>
        </p:nvSpPr>
        <p:spPr>
          <a:xfrm>
            <a:off x="6228184" y="3573016"/>
            <a:ext cx="2448272" cy="1886873"/>
          </a:xfrm>
          <a:prstGeom prst="wedgeRectCallout">
            <a:avLst>
              <a:gd name="adj1" fmla="val 2384"/>
              <a:gd name="adj2" fmla="val 67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Interior Designer</a:t>
            </a:r>
          </a:p>
          <a:p>
            <a:pPr algn="ctr"/>
            <a:r>
              <a:rPr lang="en-US" altLang="ko-KR" sz="1400" dirty="0" smtClean="0"/>
              <a:t>I care inside implementation</a:t>
            </a:r>
            <a:endParaRPr lang="en-US" altLang="ko-KR" sz="1400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435280" cy="576064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Encapsulation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39977"/>
            <a:ext cx="8124825" cy="27137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ea typeface="굴림" pitchFamily="50" charset="-127"/>
              </a:rPr>
              <a:t>Object = Data + Behavior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Data : field, member variable, attribute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Behavior : method, member function,  operation</a:t>
            </a:r>
          </a:p>
          <a:p>
            <a:r>
              <a:rPr lang="en-US" altLang="ko-KR" dirty="0" smtClean="0">
                <a:ea typeface="굴림" pitchFamily="50" charset="-127"/>
              </a:rPr>
              <a:t>Delegating the implementation responsibility!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Bring me a sausage, and I don’t care how you made it</a:t>
            </a:r>
          </a:p>
          <a:p>
            <a:r>
              <a:rPr lang="en-US" altLang="ko-KR" dirty="0" smtClean="0">
                <a:ea typeface="굴림" pitchFamily="50" charset="-127"/>
              </a:rPr>
              <a:t>Utilizing the visibility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private: seen only within the class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protected: seen only within the class and its descendants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public: seen </a:t>
            </a:r>
            <a:r>
              <a:rPr lang="en-US" altLang="ko-KR" dirty="0" smtClean="0">
                <a:ea typeface="굴림" pitchFamily="50" charset="-127"/>
              </a:rPr>
              <a:t>everywhere</a:t>
            </a:r>
            <a:endParaRPr lang="en-US" altLang="ko-KR" dirty="0" smtClean="0">
              <a:ea typeface="굴림" pitchFamily="50" charset="-127"/>
            </a:endParaRPr>
          </a:p>
        </p:txBody>
      </p:sp>
      <p:pic>
        <p:nvPicPr>
          <p:cNvPr id="9218" name="Picture 2" descr="http://www.hvpsi.com/images/encapsul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2424056" cy="18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1656184" cy="13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areyes.com.ar/fotos/complejo/lob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49252"/>
            <a:ext cx="1919072" cy="12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890245" y="4718450"/>
            <a:ext cx="1723549" cy="1255382"/>
            <a:chOff x="3748535" y="5229200"/>
            <a:chExt cx="1723549" cy="1255382"/>
          </a:xfrm>
        </p:grpSpPr>
        <p:pic>
          <p:nvPicPr>
            <p:cNvPr id="16" name="Picture 2" descr="http://t1.gstatic.com/images?q=tbn:ANd9GcSS_yXSQawQSoYlzofHBu9uyXs_OGkxiuloNxuCO4jHOBnvOyRP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1" t="30507" r="44421" b="45439"/>
            <a:stretch/>
          </p:blipFill>
          <p:spPr bwMode="auto">
            <a:xfrm>
              <a:off x="4067944" y="5229200"/>
              <a:ext cx="1135640" cy="88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748535" y="6115250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Class Definition</a:t>
              </a:r>
              <a:endParaRPr lang="ko-KR" altLang="en-US" dirty="0"/>
            </a:p>
          </p:txBody>
        </p:sp>
      </p:grpSp>
      <p:pic>
        <p:nvPicPr>
          <p:cNvPr id="9219" name="Picture 3" descr="C:\Users\User\Pictures\Microsoft Clip Organizer\j04348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08" y="5419400"/>
            <a:ext cx="1170568" cy="117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User\Pictures\Microsoft Clip Organizer\j043488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50188"/>
            <a:ext cx="1039780" cy="10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-Right Arrow 12"/>
          <p:cNvSpPr/>
          <p:nvPr/>
        </p:nvSpPr>
        <p:spPr>
          <a:xfrm>
            <a:off x="2483768" y="5877272"/>
            <a:ext cx="4536504" cy="50405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 as a specification</a:t>
            </a:r>
            <a:endParaRPr lang="ko-KR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682" y="3652868"/>
            <a:ext cx="1354232" cy="110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435280" cy="634082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40768"/>
            <a:ext cx="4479032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ea typeface="굴림" pitchFamily="50" charset="-127"/>
              </a:rPr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Giving my attributes to my descendants</a:t>
            </a:r>
          </a:p>
          <a:p>
            <a:pPr lvl="2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ea typeface="굴림" pitchFamily="50" charset="-127"/>
              </a:rPr>
              <a:t>My attributes include</a:t>
            </a:r>
          </a:p>
          <a:p>
            <a:pPr lvl="3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ea typeface="굴림" pitchFamily="50" charset="-127"/>
              </a:rPr>
              <a:t>Member variables</a:t>
            </a:r>
          </a:p>
          <a:p>
            <a:pPr lvl="3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ea typeface="굴림" pitchFamily="50" charset="-127"/>
              </a:rPr>
              <a:t>Methods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My descendants may have new attributes of their own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My descendants may mask the received attributes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But, if not specified, sons follow their father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ea typeface="굴림" pitchFamily="50" charset="-127"/>
              </a:rPr>
              <a:t>Superclass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My ancestors, specifically my father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Generalized from the conceptual view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ea typeface="굴림" pitchFamily="50" charset="-127"/>
              </a:rPr>
              <a:t>Subclass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My descendants, specifically my son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Specialized from the conceptual view</a:t>
            </a:r>
          </a:p>
          <a:p>
            <a:pPr lvl="1">
              <a:lnSpc>
                <a:spcPct val="90000"/>
              </a:lnSpc>
            </a:pP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 smtClean="0">
              <a:ea typeface="굴림" pitchFamily="50" charset="-127"/>
            </a:endParaRPr>
          </a:p>
        </p:txBody>
      </p:sp>
      <p:pic>
        <p:nvPicPr>
          <p:cNvPr id="10242" name="Picture 2" descr="http://www.themaninchina.com/images/spring%20festival%20holiday%202009%20he%20xia/he%20xia%20son%20and%20fath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92696"/>
            <a:ext cx="2718873" cy="20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21338"/>
            <a:ext cx="3673080" cy="23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8388424" y="3356992"/>
            <a:ext cx="373361" cy="28803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00382" y="2996952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Generalized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04948" y="62373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Specialized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Inheritance in </a:t>
            </a:r>
            <a:r>
              <a:rPr lang="en-US" altLang="ko-KR" dirty="0" err="1" smtClean="0">
                <a:ea typeface="굴림" pitchFamily="50" charset="-127"/>
              </a:rPr>
              <a:t>Matlab</a:t>
            </a:r>
            <a:endParaRPr lang="en-US" altLang="ko-KR" dirty="0" smtClean="0">
              <a:solidFill>
                <a:schemeClr val="tx1"/>
              </a:solidFill>
              <a:ea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3" y="1196752"/>
            <a:ext cx="3153703" cy="4173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464" y="1206451"/>
            <a:ext cx="2974535" cy="3277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999" y="1196752"/>
            <a:ext cx="2919505" cy="3785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53" y="5584786"/>
            <a:ext cx="5449157" cy="861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256" y="4625658"/>
            <a:ext cx="2032746" cy="213256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1" name="Rectangular Callout 40"/>
          <p:cNvSpPr/>
          <p:nvPr/>
        </p:nvSpPr>
        <p:spPr>
          <a:xfrm>
            <a:off x="6136583" y="288801"/>
            <a:ext cx="1512168" cy="792088"/>
          </a:xfrm>
          <a:prstGeom prst="wedgeRectCallout">
            <a:avLst>
              <a:gd name="adj1" fmla="val 56926"/>
              <a:gd name="adj2" fmla="val 68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 Class</a:t>
            </a:r>
          </a:p>
          <a:p>
            <a:pPr algn="ctr"/>
            <a:r>
              <a:rPr lang="en-US" altLang="ko-KR" dirty="0" smtClean="0"/>
              <a:t>(Super class)</a:t>
            </a:r>
            <a:endParaRPr lang="ko-KR" alt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2571793" y="4587359"/>
            <a:ext cx="3312368" cy="1136873"/>
          </a:xfrm>
          <a:prstGeom prst="wedgeRectCallout">
            <a:avLst>
              <a:gd name="adj1" fmla="val 81410"/>
              <a:gd name="adj2" fmla="val 401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/>
              <a:t>See Child has Father’s attribute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See Child overwrite Father’s method by his 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0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thworks.co.kr/help/matlab/matlab_oop/superclass_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4945701"/>
            <a:ext cx="6114103" cy="19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36" y="1052736"/>
            <a:ext cx="3285052" cy="3727980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ea typeface="굴림" pitchFamily="50" charset="-127"/>
              </a:rPr>
              <a:t>self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i="1" dirty="0" smtClean="0">
                <a:ea typeface="굴림" pitchFamily="50" charset="-127"/>
              </a:rPr>
              <a:t>super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4679"/>
            <a:ext cx="4690864" cy="248436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i="1" dirty="0" smtClean="0">
                <a:ea typeface="굴림" pitchFamily="50" charset="-127"/>
              </a:rPr>
              <a:t>self</a:t>
            </a:r>
            <a:r>
              <a:rPr lang="en-US" altLang="ko-KR" dirty="0" smtClean="0">
                <a:ea typeface="굴림" pitchFamily="50" charset="-127"/>
              </a:rPr>
              <a:t> : reference variable pointing the instance itself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In this case, “this” is the return of the created instance</a:t>
            </a:r>
          </a:p>
          <a:p>
            <a:r>
              <a:rPr lang="en-US" altLang="ko-KR" i="1" dirty="0" smtClean="0">
                <a:ea typeface="굴림" pitchFamily="50" charset="-127"/>
              </a:rPr>
              <a:t>super</a:t>
            </a:r>
            <a:r>
              <a:rPr lang="en-US" altLang="ko-KR" dirty="0" smtClean="0">
                <a:ea typeface="굴림" pitchFamily="50" charset="-127"/>
              </a:rPr>
              <a:t> : reference variable pointing the base class instance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In this case, “@Father” indicates the superclass to be called.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82966" y="4148956"/>
            <a:ext cx="1512168" cy="792088"/>
          </a:xfrm>
          <a:prstGeom prst="wedgeRectCallout">
            <a:avLst>
              <a:gd name="adj1" fmla="val 177981"/>
              <a:gd name="adj2" fmla="val -1486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Referring itself to point its attributes</a:t>
            </a:r>
            <a:endParaRPr lang="ko-KR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106782" y="-3488"/>
            <a:ext cx="2880320" cy="936104"/>
          </a:xfrm>
          <a:prstGeom prst="wedgeRectCallout">
            <a:avLst>
              <a:gd name="adj1" fmla="val 8506"/>
              <a:gd name="adj2" fmla="val 27609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Referring Father to point Father’s constructor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05064"/>
            <a:ext cx="2304256" cy="24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better way to develop  software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2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Polymorphism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4390" y="1443275"/>
            <a:ext cx="4394448" cy="381642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ea typeface="굴림" pitchFamily="50" charset="-127"/>
              </a:rPr>
              <a:t>Polymorphism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Poly: Many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Morph: Shape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Different behaviors with similar signature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Signature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= Method name + Parameter list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Method Overriding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Base class has a method A(</a:t>
            </a:r>
            <a:r>
              <a:rPr lang="en-US" altLang="ko-KR" dirty="0" err="1" smtClean="0">
                <a:ea typeface="굴림" pitchFamily="50" charset="-127"/>
              </a:rPr>
              <a:t>num</a:t>
            </a:r>
            <a:r>
              <a:rPr lang="en-US" altLang="ko-KR" dirty="0" smtClean="0">
                <a:ea typeface="굴림" pitchFamily="50" charset="-127"/>
              </a:rPr>
              <a:t>), and its derived class has a method A(</a:t>
            </a:r>
            <a:r>
              <a:rPr lang="en-US" altLang="ko-KR" dirty="0" err="1" smtClean="0">
                <a:ea typeface="굴림" pitchFamily="50" charset="-127"/>
              </a:rPr>
              <a:t>num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Method Overloading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A class has a method A(</a:t>
            </a:r>
            <a:r>
              <a:rPr lang="en-US" altLang="ko-KR" dirty="0" err="1" smtClean="0">
                <a:ea typeface="굴림" pitchFamily="50" charset="-127"/>
              </a:rPr>
              <a:t>num</a:t>
            </a:r>
            <a:r>
              <a:rPr lang="en-US" altLang="ko-KR" dirty="0" smtClean="0">
                <a:ea typeface="굴림" pitchFamily="50" charset="-127"/>
              </a:rPr>
              <a:t>), A(</a:t>
            </a:r>
            <a:r>
              <a:rPr lang="en-US" altLang="ko-KR" dirty="0" err="1" smtClean="0">
                <a:ea typeface="굴림" pitchFamily="50" charset="-127"/>
              </a:rPr>
              <a:t>num</a:t>
            </a:r>
            <a:r>
              <a:rPr lang="en-US" altLang="ko-KR" dirty="0" smtClean="0">
                <a:ea typeface="굴림" pitchFamily="50" charset="-127"/>
              </a:rPr>
              <a:t>, name), and A(</a:t>
            </a:r>
            <a:r>
              <a:rPr lang="en-US" altLang="ko-KR" dirty="0" err="1" smtClean="0">
                <a:ea typeface="굴림" pitchFamily="50" charset="-127"/>
              </a:rPr>
              <a:t>num</a:t>
            </a:r>
            <a:r>
              <a:rPr lang="en-US" altLang="ko-KR" dirty="0" smtClean="0">
                <a:ea typeface="굴림" pitchFamily="50" charset="-127"/>
              </a:rPr>
              <a:t>, name, home)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4047" y="44624"/>
            <a:ext cx="3895701" cy="1488935"/>
            <a:chOff x="5004047" y="315904"/>
            <a:chExt cx="3895701" cy="1776967"/>
          </a:xfrm>
        </p:grpSpPr>
        <p:pic>
          <p:nvPicPr>
            <p:cNvPr id="13314" name="Picture 2" descr="http://upload.wikimedia.org/wikipedia/commons/thumb/f/f6/Jaguar_head_shot.jpg/220px-Jaguar_head_sho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7" y="692695"/>
              <a:ext cx="1711325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http://upload.wikimedia.org/wikipedia/commons/thumb/7/72/Black_jaguar.jpg/220px-Black_jagua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692696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59036" y="315904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Light Morph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4494" y="315904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Black Morph</a:t>
              </a:r>
              <a:endParaRPr lang="ko-KR" alt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01" y="1651063"/>
            <a:ext cx="3500791" cy="2586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201" y="4237362"/>
            <a:ext cx="4119538" cy="2444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170" y="4941168"/>
            <a:ext cx="2362200" cy="13525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Abstract </a:t>
            </a:r>
            <a:r>
              <a:rPr lang="en-US" altLang="ko-KR" dirty="0" smtClean="0">
                <a:ea typeface="굴림" pitchFamily="50" charset="-127"/>
              </a:rPr>
              <a:t>Class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3962400" cy="547260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ea typeface="굴림" pitchFamily="50" charset="-127"/>
              </a:rPr>
              <a:t>Abstract class, or Abstract Base Class in </a:t>
            </a:r>
            <a:r>
              <a:rPr lang="en-US" altLang="ko-KR" sz="1800" dirty="0" err="1" smtClean="0">
                <a:ea typeface="굴림" pitchFamily="50" charset="-127"/>
              </a:rPr>
              <a:t>Matlab</a:t>
            </a:r>
            <a:endParaRPr lang="en-US" altLang="ko-KR" sz="1800" dirty="0" smtClean="0">
              <a:ea typeface="굴림" pitchFamily="50" charset="-127"/>
            </a:endParaRPr>
          </a:p>
          <a:p>
            <a:pPr lvl="1"/>
            <a:r>
              <a:rPr lang="en-US" altLang="ko-KR" sz="1600" dirty="0" smtClean="0">
                <a:ea typeface="굴림" pitchFamily="50" charset="-127"/>
              </a:rPr>
              <a:t>A class with an abstract method</a:t>
            </a:r>
          </a:p>
          <a:p>
            <a:pPr lvl="1"/>
            <a:r>
              <a:rPr lang="en-US" altLang="ko-KR" sz="1600" dirty="0" smtClean="0">
                <a:ea typeface="굴림" pitchFamily="50" charset="-127"/>
              </a:rPr>
              <a:t>What is the abstract method?</a:t>
            </a:r>
          </a:p>
          <a:p>
            <a:pPr lvl="2"/>
            <a:r>
              <a:rPr lang="en-US" altLang="ko-KR" sz="1400" dirty="0" smtClean="0">
                <a:ea typeface="굴림" pitchFamily="50" charset="-127"/>
              </a:rPr>
              <a:t>Method with signature, but with no implementation </a:t>
            </a:r>
          </a:p>
          <a:p>
            <a:pPr lvl="2"/>
            <a:r>
              <a:rPr lang="en-US" altLang="ko-KR" sz="1400" dirty="0" smtClean="0">
                <a:ea typeface="굴림" pitchFamily="50" charset="-127"/>
              </a:rPr>
              <a:t>Why use it then?</a:t>
            </a:r>
          </a:p>
          <a:p>
            <a:pPr lvl="2"/>
            <a:r>
              <a:rPr lang="en-US" altLang="ko-KR" sz="1400" dirty="0" smtClean="0">
                <a:ea typeface="굴림" pitchFamily="50" charset="-127"/>
              </a:rPr>
              <a:t>I want to have a window here, but I don’t know how it will look like, but you </a:t>
            </a:r>
            <a:r>
              <a:rPr lang="en-US" altLang="ko-KR" sz="1400" b="1" i="1" u="sng" dirty="0" smtClean="0">
                <a:ea typeface="굴림" pitchFamily="50" charset="-127"/>
              </a:rPr>
              <a:t>should</a:t>
            </a:r>
            <a:r>
              <a:rPr lang="en-US" altLang="ko-KR" sz="1400" dirty="0" smtClean="0">
                <a:ea typeface="굴림" pitchFamily="50" charset="-127"/>
              </a:rPr>
              <a:t> have a window here!</a:t>
            </a:r>
          </a:p>
          <a:p>
            <a:pPr lvl="1"/>
            <a:r>
              <a:rPr lang="en-US" altLang="ko-KR" sz="1600" dirty="0" smtClean="0">
                <a:ea typeface="굴림" pitchFamily="50" charset="-127"/>
              </a:rPr>
              <a:t>Abstract class is not a complete implementation, it is more like a half-made produce</a:t>
            </a:r>
          </a:p>
          <a:p>
            <a:pPr lvl="1"/>
            <a:r>
              <a:rPr lang="en-US" altLang="ko-KR" sz="1600" dirty="0" smtClean="0">
                <a:ea typeface="굴림" pitchFamily="50" charset="-127"/>
              </a:rPr>
              <a:t>Therefore, you can’t make an instance out of it</a:t>
            </a:r>
          </a:p>
          <a:p>
            <a:r>
              <a:rPr lang="en-US" altLang="ko-KR" sz="1800" dirty="0" smtClean="0">
                <a:ea typeface="굴림" pitchFamily="50" charset="-127"/>
              </a:rPr>
              <a:t>The concrete class with full implementations and inheriting the abstract class will be a basis for instances</a:t>
            </a:r>
            <a:endParaRPr lang="ko-KR" altLang="en-US" sz="2000" dirty="0">
              <a:ea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98" y="188640"/>
            <a:ext cx="2695575" cy="1657350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803050" y="404664"/>
            <a:ext cx="2250008" cy="792088"/>
          </a:xfrm>
          <a:prstGeom prst="wedgeRectCallout">
            <a:avLst>
              <a:gd name="adj1" fmla="val -78046"/>
              <a:gd name="adj2" fmla="val -150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Indicator of abstract base method and class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41" y="1982838"/>
            <a:ext cx="2566887" cy="1736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433" y="2066785"/>
            <a:ext cx="2428552" cy="1344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910" y="4077072"/>
            <a:ext cx="4791075" cy="228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41" y="1268760"/>
            <a:ext cx="3969571" cy="4160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25" y="5335526"/>
            <a:ext cx="2286000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Methods in </a:t>
            </a:r>
            <a:r>
              <a:rPr lang="en-US" altLang="ko-KR" i="1" dirty="0" smtClean="0"/>
              <a:t>handle</a:t>
            </a:r>
            <a:endParaRPr lang="ko-KR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355699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All reference classes in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are the descendants of handle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You have to specify that you inherit </a:t>
            </a:r>
            <a:r>
              <a:rPr lang="en-US" altLang="ko-KR" i="1" dirty="0" smtClean="0"/>
              <a:t>handle</a:t>
            </a:r>
            <a:r>
              <a:rPr lang="en-US" altLang="ko-KR" dirty="0" smtClean="0"/>
              <a:t> with “&lt; handle”</a:t>
            </a:r>
            <a:endParaRPr lang="en-US" altLang="ko-KR" i="1" dirty="0" smtClean="0"/>
          </a:p>
          <a:p>
            <a:r>
              <a:rPr lang="en-US" altLang="ko-KR" i="1" dirty="0" smtClean="0"/>
              <a:t>handle</a:t>
            </a:r>
            <a:r>
              <a:rPr lang="en-US" altLang="ko-KR" dirty="0" smtClean="0"/>
              <a:t> has many hidden methods</a:t>
            </a:r>
          </a:p>
          <a:p>
            <a:pPr lvl="1"/>
            <a:r>
              <a:rPr lang="en-US" altLang="ko-KR" dirty="0" err="1" smtClean="0"/>
              <a:t>eq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</a:t>
            </a:r>
          </a:p>
          <a:p>
            <a:pPr lvl="1"/>
            <a:r>
              <a:rPr lang="en-US" altLang="ko-KR" dirty="0" smtClean="0"/>
              <a:t>delete…</a:t>
            </a:r>
          </a:p>
          <a:p>
            <a:r>
              <a:rPr lang="en-US" altLang="ko-KR" dirty="0" smtClean="0"/>
              <a:t>You override them to make the methods behave as you please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Rectangular Callout 8"/>
          <p:cNvSpPr/>
          <p:nvPr/>
        </p:nvSpPr>
        <p:spPr>
          <a:xfrm>
            <a:off x="4706987" y="5767782"/>
            <a:ext cx="3888432" cy="611730"/>
          </a:xfrm>
          <a:prstGeom prst="wedgeRectCallout">
            <a:avLst>
              <a:gd name="adj1" fmla="val 9014"/>
              <a:gd name="adj2" fmla="val -1067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Easier to Ask for Forgiveness then Permission (EAFP)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642837" y="4637164"/>
            <a:ext cx="2250008" cy="792088"/>
          </a:xfrm>
          <a:prstGeom prst="wedgeRectCallout">
            <a:avLst>
              <a:gd name="adj1" fmla="val 5147"/>
              <a:gd name="adj2" fmla="val -906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Duck Typing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38138"/>
          </a:xfrm>
        </p:spPr>
        <p:txBody>
          <a:bodyPr/>
          <a:lstStyle/>
          <a:p>
            <a:r>
              <a:rPr lang="en-US" altLang="ko-KR" sz="3200" dirty="0" smtClean="0"/>
              <a:t>More about UML Notations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Many types of UML diagrams used for different stages of development. If I name a few of them…</a:t>
            </a:r>
          </a:p>
          <a:p>
            <a:pPr lvl="1"/>
            <a:r>
              <a:rPr lang="en-US" altLang="ko-KR" dirty="0" smtClean="0"/>
              <a:t>Use-case diagram</a:t>
            </a:r>
          </a:p>
          <a:p>
            <a:pPr lvl="1"/>
            <a:r>
              <a:rPr lang="en-US" altLang="ko-KR" dirty="0" smtClean="0"/>
              <a:t>Class diagram</a:t>
            </a:r>
          </a:p>
          <a:p>
            <a:pPr lvl="1"/>
            <a:r>
              <a:rPr lang="en-US" altLang="ko-KR" dirty="0" smtClean="0"/>
              <a:t>State diagram</a:t>
            </a:r>
          </a:p>
          <a:p>
            <a:pPr lvl="1"/>
            <a:r>
              <a:rPr lang="en-US" altLang="ko-KR" dirty="0" smtClean="0"/>
              <a:t>Deployment diagram</a:t>
            </a:r>
          </a:p>
          <a:p>
            <a:r>
              <a:rPr lang="en-US" altLang="ko-KR" dirty="0" smtClean="0"/>
              <a:t>We are dealing with OOP in this week</a:t>
            </a:r>
          </a:p>
          <a:p>
            <a:pPr lvl="1"/>
            <a:r>
              <a:rPr lang="en-US" altLang="ko-KR" dirty="0" smtClean="0"/>
              <a:t>Mainly, class and instances</a:t>
            </a:r>
          </a:p>
          <a:p>
            <a:pPr lvl="1"/>
            <a:r>
              <a:rPr lang="en-US" altLang="ko-KR" dirty="0" smtClean="0"/>
              <a:t>Also, some of software design patterns</a:t>
            </a:r>
          </a:p>
          <a:p>
            <a:pPr lvl="1"/>
            <a:r>
              <a:rPr lang="en-US" altLang="ko-KR" dirty="0" smtClean="0"/>
              <a:t>Hence, we focus on </a:t>
            </a:r>
          </a:p>
          <a:p>
            <a:pPr lvl="2"/>
            <a:r>
              <a:rPr lang="en-US" altLang="ko-KR" b="1" i="1" dirty="0" smtClean="0"/>
              <a:t>Class diagram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6386" name="Picture 2" descr="http://www.agilemodeling.com/images/models/useCase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2656"/>
            <a:ext cx="2224968" cy="19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people.cis.ksu.edu/~reshma/classdiagra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15502"/>
            <a:ext cx="2201067" cy="22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://www.tutorialspoint.com/images/uml_statechart_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29" y="3079008"/>
            <a:ext cx="2704177" cy="205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upload.wikimedia.org/wikipedia/commons/a/a8/UML_Diagramme_Deploiem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82" y="4365104"/>
            <a:ext cx="260073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0952"/>
            <a:ext cx="8321842" cy="685800"/>
          </a:xfrm>
        </p:spPr>
        <p:txBody>
          <a:bodyPr/>
          <a:lstStyle/>
          <a:p>
            <a:r>
              <a:rPr lang="en-US" altLang="ko-KR" sz="3200" dirty="0" smtClean="0">
                <a:ea typeface="굴림" pitchFamily="50" charset="-127"/>
              </a:rPr>
              <a:t>UML notation : Class and Instance (one more time)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9828" y="1517564"/>
            <a:ext cx="1379538" cy="609600"/>
            <a:chOff x="759828" y="1742778"/>
            <a:chExt cx="1379538" cy="609600"/>
          </a:xfrm>
        </p:grpSpPr>
        <p:sp>
          <p:nvSpPr>
            <p:cNvPr id="30736" name="Rectangle 22"/>
            <p:cNvSpPr>
              <a:spLocks noChangeArrowheads="1"/>
            </p:cNvSpPr>
            <p:nvPr/>
          </p:nvSpPr>
          <p:spPr bwMode="auto">
            <a:xfrm>
              <a:off x="759828" y="1988840"/>
              <a:ext cx="1379538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1" dirty="0" smtClean="0">
                  <a:latin typeface="Arial Narrow" pitchFamily="34" charset="0"/>
                </a:rPr>
                <a:t>Person</a:t>
              </a:r>
              <a:endParaRPr lang="en-US" altLang="ko-KR" sz="1800" i="1" dirty="0">
                <a:latin typeface="Arial Narrow" pitchFamily="34" charset="0"/>
              </a:endParaRPr>
            </a:p>
          </p:txBody>
        </p:sp>
        <p:sp>
          <p:nvSpPr>
            <p:cNvPr id="30739" name="Text Box 25"/>
            <p:cNvSpPr txBox="1">
              <a:spLocks noChangeArrowheads="1"/>
            </p:cNvSpPr>
            <p:nvPr/>
          </p:nvSpPr>
          <p:spPr bwMode="auto">
            <a:xfrm>
              <a:off x="832853" y="1742778"/>
              <a:ext cx="1233488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Abstract class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10977" y="1501174"/>
            <a:ext cx="1431925" cy="624403"/>
            <a:chOff x="4640262" y="1726388"/>
            <a:chExt cx="1431925" cy="624403"/>
          </a:xfrm>
        </p:grpSpPr>
        <p:sp>
          <p:nvSpPr>
            <p:cNvPr id="30737" name="Rectangle 23"/>
            <p:cNvSpPr>
              <a:spLocks noChangeArrowheads="1"/>
            </p:cNvSpPr>
            <p:nvPr/>
          </p:nvSpPr>
          <p:spPr bwMode="auto">
            <a:xfrm>
              <a:off x="4665663" y="1987253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u="sng" dirty="0" smtClean="0">
                  <a:latin typeface="Arial Narrow" pitchFamily="34" charset="0"/>
                </a:rPr>
                <a:t>Park::Customer</a:t>
              </a:r>
              <a:endParaRPr lang="en-US" altLang="ko-KR" sz="1800" u="sng" dirty="0">
                <a:latin typeface="Arial Narrow" pitchFamily="34" charset="0"/>
              </a:endParaRPr>
            </a:p>
          </p:txBody>
        </p:sp>
        <p:sp>
          <p:nvSpPr>
            <p:cNvPr id="30740" name="Text Box 26"/>
            <p:cNvSpPr txBox="1">
              <a:spLocks noChangeArrowheads="1"/>
            </p:cNvSpPr>
            <p:nvPr/>
          </p:nvSpPr>
          <p:spPr bwMode="auto">
            <a:xfrm>
              <a:off x="4640262" y="1726388"/>
              <a:ext cx="14319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Named instance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38144" y="1484784"/>
            <a:ext cx="1655762" cy="607841"/>
            <a:chOff x="6738144" y="1709998"/>
            <a:chExt cx="1655762" cy="607841"/>
          </a:xfrm>
        </p:grpSpPr>
        <p:sp>
          <p:nvSpPr>
            <p:cNvPr id="30738" name="Rectangle 24"/>
            <p:cNvSpPr>
              <a:spLocks noChangeArrowheads="1"/>
            </p:cNvSpPr>
            <p:nvPr/>
          </p:nvSpPr>
          <p:spPr bwMode="auto">
            <a:xfrm>
              <a:off x="6916652" y="1954301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u="sng" dirty="0" smtClean="0">
                  <a:latin typeface="Arial Narrow" pitchFamily="34" charset="0"/>
                </a:rPr>
                <a:t>:Customer</a:t>
              </a:r>
              <a:endParaRPr lang="en-US" altLang="ko-KR" sz="1800" u="sng" dirty="0">
                <a:latin typeface="Arial Narrow" pitchFamily="34" charset="0"/>
              </a:endParaRPr>
            </a:p>
          </p:txBody>
        </p:sp>
        <p:sp>
          <p:nvSpPr>
            <p:cNvPr id="30741" name="Text Box 27"/>
            <p:cNvSpPr txBox="1">
              <a:spLocks noChangeArrowheads="1"/>
            </p:cNvSpPr>
            <p:nvPr/>
          </p:nvSpPr>
          <p:spPr bwMode="auto">
            <a:xfrm>
              <a:off x="6738144" y="1709998"/>
              <a:ext cx="16557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Unnamed instance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34609" y="1517564"/>
            <a:ext cx="1381125" cy="609600"/>
            <a:chOff x="2538413" y="1742778"/>
            <a:chExt cx="1381125" cy="609600"/>
          </a:xfrm>
        </p:grpSpPr>
        <p:sp>
          <p:nvSpPr>
            <p:cNvPr id="30744" name="Rectangle 22"/>
            <p:cNvSpPr>
              <a:spLocks noChangeArrowheads="1"/>
            </p:cNvSpPr>
            <p:nvPr/>
          </p:nvSpPr>
          <p:spPr bwMode="auto">
            <a:xfrm>
              <a:off x="2538413" y="1988840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 smtClean="0">
                  <a:latin typeface="Arial Narrow" pitchFamily="34" charset="0"/>
                </a:rPr>
                <a:t>Customer</a:t>
              </a:r>
              <a:endParaRPr lang="en-US" altLang="ko-KR" sz="1800" dirty="0">
                <a:latin typeface="Arial Narrow" pitchFamily="34" charset="0"/>
              </a:endParaRP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001168" y="1742778"/>
              <a:ext cx="4556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Class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80" y="2924944"/>
            <a:ext cx="4752528" cy="256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164406" y="2276872"/>
            <a:ext cx="1935986" cy="504056"/>
          </a:xfrm>
          <a:prstGeom prst="wedgeRectCallout">
            <a:avLst>
              <a:gd name="adj1" fmla="val -108514"/>
              <a:gd name="adj2" fmla="val 9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Name</a:t>
            </a:r>
            <a:endParaRPr lang="ko-KR" alt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1043608" y="2276872"/>
            <a:ext cx="1935986" cy="504056"/>
          </a:xfrm>
          <a:prstGeom prst="wedgeRectCallout">
            <a:avLst>
              <a:gd name="adj1" fmla="val 99987"/>
              <a:gd name="adj2" fmla="val 9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Name</a:t>
            </a:r>
            <a:endParaRPr lang="ko-KR" alt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5508104" y="3212976"/>
            <a:ext cx="3419872" cy="1028006"/>
          </a:xfrm>
          <a:prstGeom prst="wedgeRectCallout">
            <a:avLst>
              <a:gd name="adj1" fmla="val -61243"/>
              <a:gd name="adj2" fmla="val 21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 variables</a:t>
            </a:r>
          </a:p>
          <a:p>
            <a:pPr algn="ctr"/>
            <a:r>
              <a:rPr lang="en-US" altLang="ko-KR" dirty="0" smtClean="0"/>
              <a:t>+-#(name):(type)=(default value)</a:t>
            </a:r>
            <a:endParaRPr lang="ko-KR" altLang="en-US" dirty="0"/>
          </a:p>
        </p:txBody>
      </p:sp>
      <p:sp>
        <p:nvSpPr>
          <p:cNvPr id="42" name="Rectangular Callout 41"/>
          <p:cNvSpPr/>
          <p:nvPr/>
        </p:nvSpPr>
        <p:spPr>
          <a:xfrm>
            <a:off x="5206716" y="5538042"/>
            <a:ext cx="3419872" cy="1028006"/>
          </a:xfrm>
          <a:prstGeom prst="wedgeRectCallout">
            <a:avLst>
              <a:gd name="adj1" fmla="val -30169"/>
              <a:gd name="adj2" fmla="val -619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Methods</a:t>
            </a:r>
          </a:p>
          <a:p>
            <a:pPr algn="ctr"/>
            <a:r>
              <a:rPr lang="en-US" altLang="ko-KR" dirty="0" smtClean="0"/>
              <a:t>+-#(name)(arguments):(type)</a:t>
            </a:r>
            <a:endParaRPr lang="ko-KR" altLang="en-US" dirty="0"/>
          </a:p>
        </p:txBody>
      </p:sp>
      <p:sp>
        <p:nvSpPr>
          <p:cNvPr id="43" name="Rectangular Callout 42"/>
          <p:cNvSpPr/>
          <p:nvPr/>
        </p:nvSpPr>
        <p:spPr>
          <a:xfrm>
            <a:off x="72433" y="4581128"/>
            <a:ext cx="1935986" cy="1440160"/>
          </a:xfrm>
          <a:prstGeom prst="wedgeRectCallout">
            <a:avLst>
              <a:gd name="adj1" fmla="val 56159"/>
              <a:gd name="adj2" fmla="val -1087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Visibility options</a:t>
            </a:r>
          </a:p>
          <a:p>
            <a:pPr algn="ctr"/>
            <a:r>
              <a:rPr lang="en-US" altLang="ko-KR" dirty="0" smtClean="0"/>
              <a:t>+ </a:t>
            </a:r>
            <a:r>
              <a:rPr lang="en-US" altLang="ko-KR" dirty="0" smtClean="0">
                <a:sym typeface="Wingdings" pitchFamily="2" charset="2"/>
              </a:rPr>
              <a:t> public</a:t>
            </a:r>
          </a:p>
          <a:p>
            <a:pPr algn="ctr"/>
            <a:r>
              <a:rPr lang="en-US" altLang="ko-KR" dirty="0" smtClean="0">
                <a:sym typeface="Wingdings" pitchFamily="2" charset="2"/>
              </a:rPr>
              <a:t>#  protected</a:t>
            </a:r>
          </a:p>
          <a:p>
            <a:pPr algn="ctr"/>
            <a:r>
              <a:rPr lang="en-US" altLang="ko-KR" dirty="0" smtClean="0">
                <a:sym typeface="Wingdings" pitchFamily="2" charset="2"/>
              </a:rPr>
              <a:t>-  private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Structure of Classes in Class Diagram</a:t>
            </a:r>
            <a:endParaRPr lang="ko-KR" alt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8434" name="Picture 2" descr="http://users.telenet.be/marijn.temmerman/ELCA-ICT-312/UMLcursus/Images/classdiagramno3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1683"/>
            <a:ext cx="73628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1480686"/>
            <a:ext cx="3440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What makes a structure?</a:t>
            </a:r>
          </a:p>
          <a:p>
            <a:r>
              <a:rPr lang="en-US" altLang="ko-KR" sz="2400" i="1" dirty="0" smtClean="0"/>
              <a:t>Entity</a:t>
            </a:r>
            <a:r>
              <a:rPr lang="en-US" altLang="ko-KR" sz="2400" dirty="0" smtClean="0"/>
              <a:t> and </a:t>
            </a:r>
            <a:r>
              <a:rPr lang="en-US" altLang="ko-KR" sz="2400" i="1" dirty="0" smtClean="0"/>
              <a:t>Relationship</a:t>
            </a:r>
            <a:endParaRPr lang="ko-KR" altLang="en-US" sz="2400" i="1" dirty="0"/>
          </a:p>
        </p:txBody>
      </p:sp>
      <p:sp>
        <p:nvSpPr>
          <p:cNvPr id="6" name="Rectangular Callout 5"/>
          <p:cNvSpPr/>
          <p:nvPr/>
        </p:nvSpPr>
        <p:spPr>
          <a:xfrm>
            <a:off x="2915816" y="1392128"/>
            <a:ext cx="1935986" cy="504056"/>
          </a:xfrm>
          <a:prstGeom prst="wedgeRectCallout">
            <a:avLst>
              <a:gd name="adj1" fmla="val 32330"/>
              <a:gd name="adj2" fmla="val 1458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Name</a:t>
            </a:r>
            <a:endParaRPr lang="ko-KR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915816" y="1392128"/>
            <a:ext cx="1935986" cy="504056"/>
          </a:xfrm>
          <a:prstGeom prst="wedgeRectCallout">
            <a:avLst>
              <a:gd name="adj1" fmla="val -119578"/>
              <a:gd name="adj2" fmla="val 1425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915816" y="5959759"/>
            <a:ext cx="1935986" cy="504056"/>
          </a:xfrm>
          <a:prstGeom prst="wedgeRectCallout">
            <a:avLst>
              <a:gd name="adj1" fmla="val -9796"/>
              <a:gd name="adj2" fmla="val -579784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928525" y="5974262"/>
            <a:ext cx="1935986" cy="504056"/>
          </a:xfrm>
          <a:prstGeom prst="wedgeRectCallout">
            <a:avLst>
              <a:gd name="adj1" fmla="val 124665"/>
              <a:gd name="adj2" fmla="val -6170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2915816" y="5967133"/>
            <a:ext cx="1935986" cy="504056"/>
          </a:xfrm>
          <a:prstGeom prst="wedgeRectCallout">
            <a:avLst>
              <a:gd name="adj1" fmla="val 110623"/>
              <a:gd name="adj2" fmla="val -34607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928525" y="5974262"/>
            <a:ext cx="1935986" cy="504056"/>
          </a:xfrm>
          <a:prstGeom prst="wedgeRectCallout">
            <a:avLst>
              <a:gd name="adj1" fmla="val -91069"/>
              <a:gd name="adj2" fmla="val -36242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Relationship and its characteristic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5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25144"/>
          </a:xfrm>
        </p:spPr>
        <p:txBody>
          <a:bodyPr/>
          <a:lstStyle/>
          <a:p>
            <a:r>
              <a:rPr lang="en-US" altLang="ko-KR" dirty="0" smtClean="0"/>
              <a:t>Generalization between classes</a:t>
            </a:r>
          </a:p>
          <a:p>
            <a:pPr lvl="1"/>
            <a:r>
              <a:rPr lang="en-US" altLang="ko-KR" i="1" dirty="0" smtClean="0"/>
              <a:t>is-a</a:t>
            </a:r>
            <a:r>
              <a:rPr lang="en-US" altLang="ko-KR" dirty="0" smtClean="0"/>
              <a:t> relationship</a:t>
            </a:r>
          </a:p>
          <a:p>
            <a:pPr lvl="1"/>
            <a:r>
              <a:rPr lang="en-US" altLang="ko-KR" dirty="0" smtClean="0"/>
              <a:t>Inheritance relationship</a:t>
            </a:r>
          </a:p>
          <a:p>
            <a:pPr lvl="1"/>
            <a:r>
              <a:rPr lang="en-US" altLang="ko-KR" dirty="0" smtClean="0"/>
              <a:t>Customer </a:t>
            </a:r>
            <a:r>
              <a:rPr lang="en-US" altLang="ko-KR" dirty="0" smtClean="0">
                <a:sym typeface="Wingdings" pitchFamily="2" charset="2"/>
              </a:rPr>
              <a:t> Person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From subclass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To superclass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Direction of generalization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Hollow triangle shape</a:t>
            </a:r>
          </a:p>
          <a:p>
            <a:r>
              <a:rPr lang="en-US" altLang="ko-KR" dirty="0" smtClean="0">
                <a:sym typeface="Wingdings" pitchFamily="2" charset="2"/>
              </a:rPr>
              <a:t>Base class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Person</a:t>
            </a:r>
          </a:p>
          <a:p>
            <a:r>
              <a:rPr lang="en-US" altLang="ko-KR" dirty="0" smtClean="0">
                <a:sym typeface="Wingdings" pitchFamily="2" charset="2"/>
              </a:rPr>
              <a:t>Leaf class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Park::Customer…</a:t>
            </a:r>
          </a:p>
          <a:p>
            <a:pPr lvl="1"/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88840"/>
            <a:ext cx="4860032" cy="311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9" y="5000509"/>
            <a:ext cx="7304697" cy="109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78098"/>
          </a:xfrm>
        </p:spPr>
        <p:txBody>
          <a:bodyPr/>
          <a:lstStyle/>
          <a:p>
            <a:r>
              <a:rPr lang="en-US" altLang="ko-KR" dirty="0" smtClean="0"/>
              <a:t>Association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124744"/>
            <a:ext cx="4854433" cy="3600400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Association </a:t>
            </a:r>
            <a:r>
              <a:rPr lang="en-US" altLang="ko-KR" sz="1600" dirty="0"/>
              <a:t>between classes</a:t>
            </a:r>
          </a:p>
          <a:p>
            <a:pPr lvl="1"/>
            <a:r>
              <a:rPr lang="en-US" altLang="ko-KR" sz="1400" i="1" dirty="0" smtClean="0"/>
              <a:t>has-a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relationship</a:t>
            </a:r>
          </a:p>
          <a:p>
            <a:pPr lvl="1"/>
            <a:r>
              <a:rPr lang="en-US" altLang="ko-KR" sz="1400" dirty="0" smtClean="0"/>
              <a:t>Member variables</a:t>
            </a:r>
            <a:endParaRPr lang="en-US" altLang="ko-KR" sz="1400" dirty="0"/>
          </a:p>
          <a:p>
            <a:pPr lvl="2"/>
            <a:r>
              <a:rPr lang="en-US" altLang="ko-KR" sz="1200" dirty="0" smtClean="0"/>
              <a:t>A customer has a number of holding accounts</a:t>
            </a:r>
          </a:p>
          <a:p>
            <a:pPr lvl="2"/>
            <a:r>
              <a:rPr lang="en-US" altLang="ko-KR" sz="1200" dirty="0" smtClean="0"/>
              <a:t>An account has an account holder customer</a:t>
            </a:r>
          </a:p>
          <a:p>
            <a:pPr lvl="1"/>
            <a:r>
              <a:rPr lang="en-US" altLang="ko-KR" sz="1400" dirty="0" smtClean="0">
                <a:sym typeface="Wingdings" pitchFamily="2" charset="2"/>
              </a:rPr>
              <a:t>Simple line</a:t>
            </a:r>
          </a:p>
          <a:p>
            <a:pPr lvl="1"/>
            <a:r>
              <a:rPr lang="en-US" altLang="ko-KR" sz="1400" dirty="0" smtClean="0">
                <a:sym typeface="Wingdings" pitchFamily="2" charset="2"/>
              </a:rPr>
              <a:t>If a simple arrow is added</a:t>
            </a:r>
          </a:p>
          <a:p>
            <a:pPr lvl="2"/>
            <a:r>
              <a:rPr lang="en-US" altLang="ko-KR" sz="1200" dirty="0" smtClean="0">
                <a:sym typeface="Wingdings" pitchFamily="2" charset="2"/>
              </a:rPr>
              <a:t>A customer has a reference to bank accounts</a:t>
            </a:r>
          </a:p>
          <a:p>
            <a:pPr lvl="2"/>
            <a:r>
              <a:rPr lang="en-US" altLang="ko-KR" sz="1200" dirty="0" smtClean="0">
                <a:sym typeface="Wingdings" pitchFamily="2" charset="2"/>
              </a:rPr>
              <a:t>A bank account has a reference to a customer</a:t>
            </a:r>
          </a:p>
          <a:p>
            <a:pPr lvl="2"/>
            <a:r>
              <a:rPr lang="en-US" altLang="ko-KR" sz="1200" dirty="0" smtClean="0">
                <a:sym typeface="Wingdings" pitchFamily="2" charset="2"/>
              </a:rPr>
              <a:t>Navigability</a:t>
            </a:r>
          </a:p>
          <a:p>
            <a:pPr lvl="1"/>
            <a:r>
              <a:rPr lang="en-US" altLang="ko-KR" sz="1400" dirty="0" smtClean="0">
                <a:sym typeface="Wingdings" pitchFamily="2" charset="2"/>
              </a:rPr>
              <a:t>Line ends are tagged by roles</a:t>
            </a:r>
          </a:p>
          <a:p>
            <a:pPr lvl="2"/>
            <a:r>
              <a:rPr lang="en-US" altLang="ko-KR" sz="1200" dirty="0" smtClean="0">
                <a:sym typeface="Wingdings" pitchFamily="2" charset="2"/>
              </a:rPr>
              <a:t>Account holder</a:t>
            </a:r>
          </a:p>
          <a:p>
            <a:pPr lvl="2"/>
            <a:r>
              <a:rPr lang="en-US" altLang="ko-KR" sz="1200" dirty="0" smtClean="0">
                <a:sym typeface="Wingdings" pitchFamily="2" charset="2"/>
              </a:rPr>
              <a:t>Holding accounts</a:t>
            </a:r>
          </a:p>
          <a:p>
            <a:pPr lvl="2"/>
            <a:r>
              <a:rPr lang="en-US" altLang="ko-KR" sz="1200" dirty="0" smtClean="0">
                <a:sym typeface="Wingdings" pitchFamily="2" charset="2"/>
              </a:rPr>
              <a:t>With prefix showing the </a:t>
            </a:r>
            <a:r>
              <a:rPr lang="en-US" altLang="ko-KR" sz="1200" dirty="0" err="1" smtClean="0">
                <a:sym typeface="Wingdings" pitchFamily="2" charset="2"/>
              </a:rPr>
              <a:t>visibiliy</a:t>
            </a:r>
            <a:endParaRPr lang="en-US" altLang="ko-KR" sz="1200" dirty="0" smtClean="0">
              <a:sym typeface="Wingdings" pitchFamily="2" charset="2"/>
            </a:endParaRPr>
          </a:p>
          <a:p>
            <a:pPr lvl="3"/>
            <a:r>
              <a:rPr lang="en-US" altLang="ko-KR" sz="1100" dirty="0" smtClean="0">
                <a:sym typeface="Wingdings" pitchFamily="2" charset="2"/>
              </a:rPr>
              <a:t>+: public , -: private, #: protected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Rectangular Callout 7"/>
          <p:cNvSpPr/>
          <p:nvPr/>
        </p:nvSpPr>
        <p:spPr>
          <a:xfrm>
            <a:off x="4648923" y="4185084"/>
            <a:ext cx="1935986" cy="504056"/>
          </a:xfrm>
          <a:prstGeom prst="wedgeRectCallout">
            <a:avLst>
              <a:gd name="adj1" fmla="val -95077"/>
              <a:gd name="adj2" fmla="val 17547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663645" y="4185084"/>
            <a:ext cx="1935986" cy="504056"/>
          </a:xfrm>
          <a:prstGeom prst="wedgeRectCallout">
            <a:avLst>
              <a:gd name="adj1" fmla="val -17978"/>
              <a:gd name="adj2" fmla="val 18069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Roles</a:t>
            </a:r>
            <a:endParaRPr lang="ko-KR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804248" y="4185084"/>
            <a:ext cx="1935986" cy="504056"/>
          </a:xfrm>
          <a:prstGeom prst="wedgeRectCallout">
            <a:avLst>
              <a:gd name="adj1" fmla="val -85963"/>
              <a:gd name="adj2" fmla="val 205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Navigability</a:t>
            </a:r>
            <a:endParaRPr lang="ko-KR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491880" y="6021288"/>
            <a:ext cx="2344204" cy="504056"/>
          </a:xfrm>
          <a:prstGeom prst="wedgeRectCallout">
            <a:avLst>
              <a:gd name="adj1" fmla="val -69368"/>
              <a:gd name="adj2" fmla="val -82955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491880" y="6021288"/>
            <a:ext cx="2344204" cy="504056"/>
          </a:xfrm>
          <a:prstGeom prst="wedgeRectCallout">
            <a:avLst>
              <a:gd name="adj1" fmla="val 50540"/>
              <a:gd name="adj2" fmla="val -11891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Multiplicity</a:t>
            </a:r>
            <a:endParaRPr lang="ko-KR" alt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467544" y="6124377"/>
            <a:ext cx="1935986" cy="504056"/>
          </a:xfrm>
          <a:prstGeom prst="wedgeRectCallout">
            <a:avLst>
              <a:gd name="adj1" fmla="val 138281"/>
              <a:gd name="adj2" fmla="val -169573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0"/>
            <a:ext cx="2823646" cy="240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45" y="1967533"/>
            <a:ext cx="307624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Multiplicity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 computer science and engineering</a:t>
            </a:r>
          </a:p>
          <a:p>
            <a:pPr lvl="1"/>
            <a:r>
              <a:rPr lang="en-US" altLang="ko-KR" dirty="0" smtClean="0"/>
              <a:t>* often means many</a:t>
            </a:r>
          </a:p>
          <a:p>
            <a:pPr lvl="1"/>
            <a:r>
              <a:rPr lang="en-US" altLang="ko-KR" dirty="0" smtClean="0"/>
              <a:t>Hence,</a:t>
            </a:r>
          </a:p>
          <a:p>
            <a:pPr lvl="2"/>
            <a:r>
              <a:rPr lang="en-US" altLang="ko-KR" dirty="0" smtClean="0"/>
              <a:t>1..*</a:t>
            </a:r>
          </a:p>
          <a:p>
            <a:pPr lvl="3"/>
            <a:r>
              <a:rPr lang="en-US" altLang="ko-KR" dirty="0" smtClean="0"/>
              <a:t>1 to Many</a:t>
            </a:r>
          </a:p>
          <a:p>
            <a:pPr lvl="2"/>
            <a:r>
              <a:rPr lang="en-US" altLang="ko-KR" dirty="0" smtClean="0"/>
              <a:t>*</a:t>
            </a:r>
          </a:p>
          <a:p>
            <a:pPr lvl="3"/>
            <a:r>
              <a:rPr lang="en-US" altLang="ko-KR" dirty="0" smtClean="0"/>
              <a:t>0 to Many</a:t>
            </a:r>
          </a:p>
          <a:p>
            <a:pPr lvl="1"/>
            <a:r>
              <a:rPr lang="en-US" altLang="ko-KR" dirty="0" smtClean="0"/>
              <a:t>Naturally</a:t>
            </a:r>
          </a:p>
          <a:p>
            <a:pPr lvl="2"/>
            <a:r>
              <a:rPr lang="en-US" altLang="ko-KR" dirty="0" smtClean="0"/>
              <a:t>1</a:t>
            </a:r>
          </a:p>
          <a:p>
            <a:pPr lvl="3"/>
            <a:r>
              <a:rPr lang="en-US" altLang="ko-KR" dirty="0" smtClean="0"/>
              <a:t>Exactly one</a:t>
            </a:r>
          </a:p>
          <a:p>
            <a:pPr lvl="2"/>
            <a:r>
              <a:rPr lang="en-US" altLang="ko-KR" dirty="0" smtClean="0"/>
              <a:t>0..1</a:t>
            </a:r>
          </a:p>
          <a:p>
            <a:pPr lvl="3"/>
            <a:r>
              <a:rPr lang="en-US" altLang="ko-KR" dirty="0" smtClean="0"/>
              <a:t>One or zero</a:t>
            </a:r>
          </a:p>
          <a:p>
            <a:r>
              <a:rPr lang="en-US" altLang="ko-KR" dirty="0" smtClean="0"/>
              <a:t>If not specified, it means one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9" t="-1518" b="1"/>
          <a:stretch/>
        </p:blipFill>
        <p:spPr bwMode="auto">
          <a:xfrm>
            <a:off x="5004048" y="1916832"/>
            <a:ext cx="3948756" cy="391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3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Aggregation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77301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Special case of association</a:t>
            </a:r>
          </a:p>
          <a:p>
            <a:pPr lvl="1"/>
            <a:r>
              <a:rPr lang="en-US" altLang="ko-KR" dirty="0" smtClean="0"/>
              <a:t>Special </a:t>
            </a:r>
            <a:r>
              <a:rPr lang="en-US" altLang="ko-KR" i="1" dirty="0" smtClean="0"/>
              <a:t>has-a</a:t>
            </a:r>
            <a:r>
              <a:rPr lang="en-US" altLang="ko-KR" dirty="0" smtClean="0"/>
              <a:t> relationship</a:t>
            </a:r>
          </a:p>
          <a:p>
            <a:pPr lvl="1"/>
            <a:r>
              <a:rPr lang="en-US" altLang="ko-KR" dirty="0" smtClean="0"/>
              <a:t>More like, </a:t>
            </a:r>
            <a:r>
              <a:rPr lang="en-US" altLang="ko-KR" i="1" dirty="0" smtClean="0"/>
              <a:t>part-whole</a:t>
            </a:r>
            <a:r>
              <a:rPr lang="en-US" altLang="ko-KR" dirty="0" smtClean="0"/>
              <a:t> or </a:t>
            </a:r>
            <a:r>
              <a:rPr lang="en-US" altLang="ko-KR" i="1" dirty="0" smtClean="0"/>
              <a:t>part-of</a:t>
            </a:r>
            <a:r>
              <a:rPr lang="en-US" altLang="ko-KR" dirty="0" smtClean="0"/>
              <a:t> relationship</a:t>
            </a:r>
          </a:p>
          <a:p>
            <a:pPr lvl="1"/>
            <a:r>
              <a:rPr lang="en-US" altLang="ko-KR" dirty="0" smtClean="0"/>
              <a:t>A family member is a part of a family</a:t>
            </a:r>
          </a:p>
          <a:p>
            <a:pPr lvl="2"/>
            <a:r>
              <a:rPr lang="en-US" altLang="ko-KR" dirty="0" smtClean="0"/>
              <a:t>The existence of the family depends on the aggregation of the family member</a:t>
            </a:r>
          </a:p>
          <a:p>
            <a:pPr lvl="2"/>
            <a:r>
              <a:rPr lang="en-US" altLang="ko-KR" dirty="0" smtClean="0"/>
              <a:t>If nothing to aggregate, there is no family</a:t>
            </a:r>
          </a:p>
          <a:p>
            <a:pPr lvl="1"/>
            <a:r>
              <a:rPr lang="en-US" altLang="ko-KR" dirty="0" smtClean="0"/>
              <a:t>Hollow diamond shape</a:t>
            </a:r>
          </a:p>
          <a:p>
            <a:r>
              <a:rPr lang="en-US" altLang="ko-KR" dirty="0" smtClean="0"/>
              <a:t>Aggregation often occur </a:t>
            </a:r>
          </a:p>
          <a:p>
            <a:pPr lvl="1"/>
            <a:r>
              <a:rPr lang="en-US" altLang="ko-KR" dirty="0" smtClean="0"/>
              <a:t>when an aggregating class is a collection class</a:t>
            </a:r>
          </a:p>
          <a:p>
            <a:pPr lvl="1"/>
            <a:r>
              <a:rPr lang="en-US" altLang="ko-KR" dirty="0" smtClean="0"/>
              <a:t>When the collection class’s life cycle depends on the collected classes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79724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week, we </a:t>
            </a:r>
            <a:r>
              <a:rPr lang="en-US" altLang="ko-KR" dirty="0" smtClean="0"/>
              <a:t>learn the object-oriented paradigm (OOP) and the basic of software design.</a:t>
            </a:r>
            <a:endParaRPr lang="en-US" altLang="ko-KR" dirty="0"/>
          </a:p>
          <a:p>
            <a:r>
              <a:rPr lang="en-US" altLang="ko-KR" dirty="0"/>
              <a:t>Objectives </a:t>
            </a:r>
            <a:r>
              <a:rPr lang="en-US" altLang="ko-KR" dirty="0" smtClean="0"/>
              <a:t>are</a:t>
            </a:r>
          </a:p>
          <a:p>
            <a:pPr lvl="1"/>
            <a:r>
              <a:rPr lang="en-US" altLang="ko-KR" dirty="0" smtClean="0"/>
              <a:t>Understanding object-oriented concepts</a:t>
            </a:r>
          </a:p>
          <a:p>
            <a:pPr lvl="2"/>
            <a:r>
              <a:rPr lang="en-US" altLang="ko-KR" dirty="0" smtClean="0"/>
              <a:t>Class, instance, inheritance, encapsulation, polymorphism…</a:t>
            </a:r>
          </a:p>
          <a:p>
            <a:pPr lvl="1"/>
            <a:r>
              <a:rPr lang="en-US" altLang="ko-KR" dirty="0" smtClean="0"/>
              <a:t>Understanding a formal representation of software design</a:t>
            </a:r>
          </a:p>
          <a:p>
            <a:pPr lvl="2"/>
            <a:r>
              <a:rPr lang="en-US" altLang="ko-KR" dirty="0" smtClean="0"/>
              <a:t>Memorizing a number of Unified Modeling Language (UML) notations</a:t>
            </a:r>
          </a:p>
          <a:p>
            <a:pPr lvl="1"/>
            <a:r>
              <a:rPr lang="en-US" altLang="ko-KR" dirty="0" smtClean="0"/>
              <a:t>Understanding a number of software design patterns</a:t>
            </a:r>
          </a:p>
          <a:p>
            <a:pPr lvl="2"/>
            <a:r>
              <a:rPr lang="en-US" altLang="ko-KR" dirty="0" smtClean="0"/>
              <a:t>Factory, Adapter, Bridge, Composite, Observer</a:t>
            </a:r>
          </a:p>
          <a:p>
            <a:pPr lvl="2"/>
            <a:r>
              <a:rPr lang="en-US" altLang="ko-KR" dirty="0" smtClean="0"/>
              <a:t>Memorizing their semantics and structures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Dependency 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38450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Dependency between classes</a:t>
            </a:r>
          </a:p>
          <a:p>
            <a:pPr lvl="1"/>
            <a:r>
              <a:rPr lang="en-US" altLang="ko-KR" i="1" dirty="0" smtClean="0"/>
              <a:t>use</a:t>
            </a:r>
            <a:r>
              <a:rPr lang="en-US" altLang="ko-KR" dirty="0" smtClean="0"/>
              <a:t> relationship</a:t>
            </a:r>
            <a:endParaRPr lang="en-US" altLang="ko-KR" dirty="0"/>
          </a:p>
          <a:p>
            <a:pPr lvl="1"/>
            <a:r>
              <a:rPr lang="en-US" altLang="ko-KR" dirty="0" smtClean="0"/>
              <a:t>An engineer uses a calculator</a:t>
            </a:r>
          </a:p>
          <a:p>
            <a:pPr lvl="2"/>
            <a:r>
              <a:rPr lang="en-US" altLang="ko-KR" dirty="0" smtClean="0"/>
              <a:t>May use for</a:t>
            </a:r>
          </a:p>
          <a:p>
            <a:pPr lvl="3"/>
            <a:r>
              <a:rPr lang="en-US" altLang="ko-KR" dirty="0" smtClean="0"/>
              <a:t>Local variables</a:t>
            </a:r>
          </a:p>
          <a:p>
            <a:pPr lvl="3"/>
            <a:r>
              <a:rPr lang="en-US" altLang="ko-KR" dirty="0" smtClean="0"/>
              <a:t>Method signatures</a:t>
            </a:r>
          </a:p>
          <a:p>
            <a:pPr lvl="4"/>
            <a:r>
              <a:rPr lang="en-US" altLang="ko-KR" dirty="0" smtClean="0"/>
              <a:t>Parameter types</a:t>
            </a:r>
          </a:p>
          <a:p>
            <a:pPr lvl="3"/>
            <a:r>
              <a:rPr lang="en-US" altLang="ko-KR" dirty="0" smtClean="0"/>
              <a:t>Method return types</a:t>
            </a:r>
          </a:p>
          <a:p>
            <a:pPr lvl="1"/>
            <a:r>
              <a:rPr lang="en-US" altLang="ko-KR" dirty="0" smtClean="0"/>
              <a:t>Something that you import for the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74" y="5582563"/>
            <a:ext cx="52197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86" y="891187"/>
            <a:ext cx="374332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48" y="2708920"/>
            <a:ext cx="4324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Let’s Practice</a:t>
            </a:r>
            <a:endParaRPr lang="ko-KR" alt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8434" name="Picture 2" descr="http://users.telenet.be/marijn.temmerman/ELCA-ICT-312/UMLcursus/Images/classdiagramno3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8" y="1484784"/>
            <a:ext cx="901058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design patterns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9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Patterns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you have learned so far is</a:t>
            </a:r>
          </a:p>
          <a:p>
            <a:pPr lvl="1"/>
            <a:r>
              <a:rPr lang="en-US" altLang="ko-KR" dirty="0" smtClean="0"/>
              <a:t>Reading the </a:t>
            </a:r>
            <a:r>
              <a:rPr lang="en-US" altLang="ko-KR" dirty="0" err="1" smtClean="0"/>
              <a:t>floorplan</a:t>
            </a:r>
            <a:r>
              <a:rPr lang="en-US" altLang="ko-KR" dirty="0" smtClean="0"/>
              <a:t> of your software</a:t>
            </a:r>
          </a:p>
          <a:p>
            <a:pPr lvl="1"/>
            <a:r>
              <a:rPr lang="en-US" altLang="ko-KR" dirty="0" smtClean="0"/>
              <a:t>Limited to some notations in the </a:t>
            </a:r>
            <a:r>
              <a:rPr lang="en-US" altLang="ko-KR" dirty="0" err="1" smtClean="0"/>
              <a:t>floorplan</a:t>
            </a:r>
            <a:endParaRPr lang="en-US" altLang="ko-KR" dirty="0" smtClean="0"/>
          </a:p>
          <a:p>
            <a:r>
              <a:rPr lang="en-US" altLang="ko-KR" dirty="0" smtClean="0"/>
              <a:t>However, reading and writing are different</a:t>
            </a:r>
          </a:p>
          <a:p>
            <a:pPr lvl="1"/>
            <a:r>
              <a:rPr lang="en-US" altLang="ko-KR" dirty="0" smtClean="0"/>
              <a:t>Reading a text in a foreign language</a:t>
            </a:r>
          </a:p>
          <a:p>
            <a:pPr lvl="2"/>
            <a:r>
              <a:rPr lang="en-US" altLang="ko-KR" dirty="0" smtClean="0"/>
              <a:t>You can use a dictionary to find the meanings of words</a:t>
            </a:r>
          </a:p>
          <a:p>
            <a:pPr lvl="2"/>
            <a:r>
              <a:rPr lang="en-US" altLang="ko-KR" dirty="0" smtClean="0"/>
              <a:t>You can guess what the words mean collectively</a:t>
            </a:r>
          </a:p>
          <a:p>
            <a:pPr lvl="1"/>
            <a:r>
              <a:rPr lang="en-US" altLang="ko-KR" dirty="0" smtClean="0"/>
              <a:t>Writing a text in a foreign language</a:t>
            </a:r>
          </a:p>
          <a:p>
            <a:pPr lvl="2"/>
            <a:r>
              <a:rPr lang="en-US" altLang="ko-KR" dirty="0" smtClean="0"/>
              <a:t>Still, you can use a dictionary to find the words that  you want to use</a:t>
            </a:r>
          </a:p>
          <a:p>
            <a:pPr lvl="2"/>
            <a:r>
              <a:rPr lang="en-US" altLang="ko-KR" dirty="0" smtClean="0"/>
              <a:t>But, you do not know how to lay down the words to make sense out of them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 So what you need is a pattern of writing</a:t>
            </a:r>
          </a:p>
          <a:p>
            <a:r>
              <a:rPr lang="en-US" altLang="ko-KR" dirty="0" smtClean="0">
                <a:sym typeface="Wingdings" pitchFamily="2" charset="2"/>
              </a:rPr>
              <a:t>Similarly, you need to learn the pattern of software design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4578" name="Picture 2" descr="http://vinceparker.com/wp-content/uploads/2009/05/re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950"/>
            <a:ext cx="1769738" cy="15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g;base64,/9j/4AAQSkZJRgABAQAAAQABAAD/2wCEAAkGBhQSERUUEhQWFBQUFxQVFBQYGRUVFxcUFxUXFBcXFxwaHCYeHBwkHBQUHy8gJCcpLCwsFR4xNTAqNSYrLCkBCQoKBQUFDQUFDSkYEhgpKSkpKSkpKSkpKSkpKSkpKSkpKSkpKSkpKSkpKSkpKSkpKSkpKSkpKSkpKSkpKSkpKf/AABEIALgBEgMBIgACEQEDEQH/xAAcAAACAgMBAQAAAAAAAAAAAAADBAIFAAEGBwj/xAA+EAABAwIEAwUGAwcDBQEAAAABAAIRAyEEBRIxQVFhBiJxgZETMlKhsdEUQvAHFSMzYsHhU3LxVIKistI0/8QAFAEBAAAAAAAAAAAAAAAAAAAAAP/EABQRAQAAAAAAAAAAAAAAAAAAAAD/2gAMAwEAAhEDEQA/APIgmaFaEtTcihBZMxa098qvDkVlZBqq1JvCee6UrUagXBgp7B4jSfFJOClSegvm1UzSxSqcNVkQmA6EF3RxJKdo1yqGhiU/RxKC/pYhTq1rKnZiyFJ2MQCzBgdMrkswyotkhdFicQkxW4HYoOUuFIPXQYrJG1LsMHrsqTF5dUpHvtIHA7j1Qao1oKvcBmB5rm6e66/IcpkanILLC4glWVPELVPCIWIEbICVcWkzjiHBwNwf0EhicVeFChLyAOJA9bIPWMqcAwO5iUetjyNla9lsG11BocJgkfRMY3suHA6DBQeZZvXc+oqnGU3LsMw7LVabiS2RzCrK2A5hBxVXElqZyQl5cUbNcD3wBxMLoMtyhtNnkgpMFQIqOJR8biyAnmYWXHknHZazSg5N2NJV3XwgdhzI4JZ2VD2zQBYldRiMsJplo5IPLPZrFfP7LVpMTHDdYg4ZrkVj0tqWa0D0SokJduITFOsDugzUoPcjupoD2oAOKjKk4KCBuhVVk12oSqRj4KsMJXhA6x0JqniElUQ/xMILYVFE4iFUuzBQGLJQWT60qAStOpKYa9Aem6EyMQHDS4Ag8Cq51ZCdiEA8Vk+h4LbtJ9OhXZZLThoXLsx4iDtddDlGLBaEF44KvxuyYOItb1VfjahIQUWL3V72Qy7W/Udm7eP/AB9VQVbuXqH7P8m7rZGw1Hz/AEEHf5BhdFJo8/VWgcg0hZECDb2g7qpzHs/TqDaDzCtVhQeaZv2EqNeHN7zQZSmYzTYZtC9V0pDMchpV2kPaLoPHcHmKd/FSFdZ5+zJ7JdhzI+Erm25diGGHUnAoHcuZNSTwXVYRmtU2T5K913DSuqwWV+z4oBfgxyWJ4gLEHyyWqLgnamGhAfTQKELTXkI7qaG5iBrD4zgm3U5EhU4CcwuLj7IJvpITmKy0Bwsg1KCBDSiUnwpPpoZagtKNTUIQa9JK0q0Kzw9drrFBW6ExSoqxOBG6G8sbuQggynCmVEYpnMIdWuEEarko+qsqVZUWslBH2yvcmxsEf8qgcy6dwb4KDt6deyXxIlK4KvZOTsUC+DycvqtHAm/h+rL2nsvgtFIWu6/lwXC9msKHkHrfwXpWBrCIFuAQWLVJDaVKQg3K3C1K2g2CpgIcqTSgkQhVcM124BRgViBF2WjhZLVsM4cJVvCg8IKKDyWlbEDksQfLzgErVwyEzElFZjeaBWpRQXU1blocLJWpQQVjqahpTj2IRaglhsWWlWtKoHjqqVzZW6dQtNkFlWoJWoxOYfGh1jusr4dBWlqwOjZGeyEIhBE4h/xFaDCUZlJNUqKBVuDlafhXDYq1Y1Tc1BQVWOQhVcFcV6ISb6IQLMqOJT+GKueyGSMqvJeJaBsU7mfZb2bnFu1/8eqBbA1Fb0HSAqTDAgq5wYuEHcdkGwCutolc32ZpxTnn+v7rpKYsgbo4ojqm2Y4KtAW9SC4bVnYogVI154WTtDF/EfMoH9S2EjVzEbMBceAAsbc9kxhqrnCXNLOn90BX1g3cwoYbHteSGmY/VlB+EaXBx3bMXPHmOKK8mO4ASgPKi9KU8HUnU6pex0gQPBTONb+YwZjogktIZrjn8isQfJ2LoOpuhwgpcuVrnDHPqPcdyTY8FUVMO4ICsxBCdp4wOsfVVDmuHBQ1FBd1cPayUqUkvh8wLbHZOCq12yBc01DQnfZyoOooECI2TeHzA7FQfTQSxBaaA4WS76EJalVc3ZMtzDm1AWmxHalHY8ckB+ZdEFnrWOrBUxzE8lE4wlBZVKyhRoF5gJNlYlWODzHTwCDo8pw4pgQYPE9V0D6we3mR8wuRw+eN4thP0c5ZzjxQM4vLPzNR8uoaiAtU8aHbEeP3TuVCKgIaBAPUHwCDvMrpaWNHRWjVUYLHiBNp+qew+Oa9xaDcRNjtsgbCWr4zS6LcI5n7KdSgXGziBxETN0P2VOkPORPeMnkgPh8RrGoSPEEG3ihuwmoy5xIBmOEdUXVMRHnyQn5frJ1OcWmRp2369EFpgca0iBFuWyZFV5dpDYbE65t4RuqVtWlSIaDGwgTHITwlNvxFVpAYAQd5MEddkD1LDOB1PcYvabeSjTxBFRwZ3jE7QPCduKJgq7vz6fESPkUR9RlIEhsSb6Rxg3PogKaWto1AtNiQDsfEITaVNjiAA1x3PxR9UPD4x50uLf4bhOoA25W3HmAm6tFrhBAIsRInqCgSOOb/AFeh+yxENNnJvyWIPG8z7Msq3913MLmcZ2Oqt93vj0K9Ldl5QXYI9UHkWJyt7PeYR4gpN9Jet47LiQuJzXs69pJa0kfRByjqPRD9lGytKmGI4QhuwyBanXI3RTUladhkN1NBFyEQpOJ4qBcg2GrTrKOtEdgnnhCBN9SVDSnPwBHArBhDyKBUMRGsTbMtdyUhgXcigHRjiFc4PDsduFmX9nHv4EeKv6HZVzeaBKnltP4QiDLqfwqwdlxbvAHM2ubDdSGG5/JAlRy9k2bHquhynKBIN7bXKqKdU6gGsJM3kgFo2kiZjwXT5HSqkCQGwechzd/Gd0Fvh8tEgmZBnfyViMexpibgTHGAiYelZT9kwO1QNUQD0tb5D0Qbw2JLyQWlscVOngwAYcZduTcT4beiFi6lQQWN1SQLXIB3PKy1RwNSTrfqGp2ngdO4mOO/yQMYfBhtxc3ueE8ByHQIlKoXG4cI8Id1B+63Tqhvdc+TwmAYOwQf3g58+ybqAsSecgQB4aj5IDUctptnu7wTN9hFp2U6mLAOgAl0WFwNjF/lKjSo1tRJLHC0NEgjnfZWbcNAl0D9bIKrLhWN3jSPgdcgzG7TcEXEroaOyBSp/C3zP9hujtoD8x1eO3ogkK0+6NXXYev2UX0SfePkLD7lHC09Ap7Ech8li2azea0g592AQX5erfQVr2KCjfgQEvWy4H8srojQCG6iPFBxuL7L037sCqcR2BpnYub4QvQnYfohOwqDzGt+zz4anqFX1+wVUbFh9V6tUwQStShHRB5HW7FVx+RKO7FP4nT4NJ+y9eqBBdSngg8uw3ZVjDJcXHqAPknhlrR+gF3VTL2HcJV+QU+FkHJDAM+FTbhBwACv6mSN1aWvGr4bTtO3hdAxOQ1g3+G3vGADYx1g7+HGeG4CtpZYDwVtg8naN4HyRMPk+JhoLWNMnWbxA2LQLybWkxfdW2GyEBrBUqONQAgOkN7x3IHGwi82J2lAbC5cGj3fki0WmrIa0s0uLSXNIkAw5zTsb8CLxvxT2GpNptawEkNECSXOIaOZu4/NboZmxxABIB06XEENdrGpsExuNuZBG6Cnx3Y8VWw867ydQtBkQIiCASAUN3ZYAm5vsCZjoOK6h9KRBJvyJb9EtiGP740NcyG6J0xMHVqkiLxBHMoOdZkrGva0nvu90HjZzoB6hjj5K9y7C7tLS0tiRFoMwQ6IO3DZNUcQymA06GEAS1vutJvEwIBvExMJis50S0AnkbT58PFAhXylznCKrmsnvNG/rynhyRa+DogkO3eZiS6dIAsDNgITGFLi3vth152je229v1wW/wB3UgXEsb3veJ4m5n5nbmglTqdyaY1AN7oB3jYT5RdCpurOg6A2/eaTeP6SPHjyR6Lg0Q3U4cAOHn87pygHE7Bvjc/KyANTKhVbpe0FpiQehkJ6lQaLbnkEduGH5iT9PQIzWxsgG2meENHqfsiMogGdzzNypLRqgfbigmAsJjdQuenjcqTaQ8T1QYHk7DzNh91p1Pnf6eiKCovKAMrForECekrRaihQcCghoCwrWlbAQQLeij7EorngXJA8bJatmoAeWtdUFMAu06TE3gXuYvZBp+FStXCDkrLCYhtVmpjgWn9QeRS9agSdDpBIkPbtINwQduG+90FFj3MptLnua0DckgJI1JMaXAxPeaWgiY4j5bq6xfZxj2aahe/3pJMSHEEttbTYW6BLHI6Yc0gWZ7jQBAIGmZ3Np3MXQVGIfoEuOkEwDFhO2rl9EF2XVH++8AQLMF9QnvS6bXHdIIsrV1cPY806bqhbA0xGqTFpta5IWDD1i6kdOhrg0uFnFrplzHaeYsHAwCgXy/KGU7NB3JuSTLiXE9N+HCBwVzhsP0P0TVLCxwRKlZlMS4gC/wAhJ+SCLcMSCAQ08DAd6g/RFxGV06jS17QQdJ4gy0hzSCDIIIBkIGX5s2qQ2CxxBcGuuS0Bsm1ragCOfNPvpEj3iOohAjVyTD21MbNwHEkPuQTpdOoGw2M2Cg52GaIBbpf8RlpOxF5EmxjjMqdHJG69dUMe5pBYQ3SG2IMiTfvOv1TPs6XBgcdOk6Wg934TFo6FAtXw8WFhtayq6mT6nOJqO0uaWhoJtMQ65PeEOE7d7awV5UoPPugNG17mOEAW+aUfgCPeJd8h6BArSw7KdtTjsIJLzFxB3cReYNh0R6dhDGQOsNHpv8kanTA2AHyUwEAfZOO7o/22+ZlEZhxyk8zc/NTNkM1ifdE9dwgYaEamUq1r+YHzPysmKWGneT+uiB6nXHP0uiBxOwjxUaFOByRgEEPZTufIWCkGAbBTKiSg2Ct6kli8wp0hNR7WgcyAqHFdtAQfYML43qO7jB1JKDqTUVNmHamkw6Wk1H/CzvHz4BefZ32yB/m1TUnZlOadMnlq95/gAfFUNfNMRVBaxow9PkZZPi0d8/8AcR4IPR3dras/y6Y6GoJHQ9VteU/uo/8AUP8AJjI8rLSD31oUSptWiUCbqj9UCmY4ukRHMc/BBZhqpc7U7S3ZuxM8zwA6J1lYOmLwYPil8biXtjSwu8PogV/db5aHP1taQ+SADrB5AQW324J78KzVqgB0EWtIPAxulqWHrOLvaOAYR3Q2zgepU8swHs3OLhLj+fiW8BHCEABSw+EEhugPIbMkySe6LnrZRzDOy0dxuu7WkQZaSYh/wzO91bVaLXRqAMGRIBg8wqmvn1GnUe0sIeAJdpsR+WXRHqgI2m+qDqBpzsDGprgd94IPgjMpkNGuJi5FhPMSg+3xDnOhjGtAGkl06ifDZVr8HVrP0Yhp06Wy6m4hhdq1cbnaCgufZjxWjSPCB87IdOg6m6zh7KDZ27T/AE9OhRjXn3QXddh6lAsdL9QJcNDgCZ096AbEeI9VH9yUu+ag9prILtZkWbosNhYQY34or8tDiS4NEmSBeTzM24DgjU6LeUkWk3v5oI0qjYGgTYAQIEDYSYsiBrzyb/5H7IgUkAfwomTLvEz8tkcNUTUA3Kz2hOzfM2/ygnC0/TxgLQpk7u8hZEpUANh57lAqcMHe6D9B81r91uP5gPD7lW9OkiezQUn7p8/G6K3AHmrR7EIlAvTwQCO1gC0XqqzPtPQoe/UE/CO870H90FyFGpWDRJIA4kmAuFxPbevVn8PS0t/1KkQBz+Eeq5bNs9ZM4jEOrv4U2Huzyn/5aUHomY9t6FOzCaruTNp/3Gy57Mu1VdwlzmYVnjLyPSfQLinZ3XcIpU24dvxmzo8+9/6pB+EYSXVHOqk8Xnu+g385QXFTtHTc4+xa/E1Bu957o+cervJJYypVq/zqsAbU2Rb5aR5N81EFxENGkcOH0v8ARaGHH5jPTh6INUXNYf4Te8bF13OjkXE29fJbbRcbud/c+v2AQ8VmdOnYkT8IufQKufmNWof4bdA+J1z6bfVBcCg3r6n7rao/3dU/1X+pWIPemYiqQJbAdIEWI5EoWEyqoZ9s6xvpba44yriktV5g6YnhOyBVmCDXBwJETN7HxUqeNa5xaDdsSPFCfl7ntAqPPMhtvLwR6eBY3YefFBmIqODSWt1EbCYlV9ehXq0wZNNw3YCDqbyngVa+1aOPopBzjsI8UEMLQDWgARA43Pqo1KVMapA70apvIFgi/hid3HwFgpDDgbBAqanwtMcOAUPZOO7o8E65qGWIFhhgOp5m6JC26FC52HqgnCg6oB+pW/YniT9AptpgcEAdTjsI6n7KTaE7knoLBFUgEEWUgNhCnC2FsQgwIrEKUGvmDGCXvDR1ICC1plTXK1e3FESKeqoRyBj1VViu2lQ+85tBl7iC/YxvfeOCDtMfj6dMTUe1o6mFyWY9u6YOmi11R3AmQJ6Dc+i4jH9o6bnW113+YE9Tv8wqzF5jWIgPbRafysF/M/8AKDps27R1nAmvWbQZ8IMGP9o73qQuddnjB/8Anomqb/xavuz0G31VUKTGnUQXOPF/e9AfsigOd0Hp9EBMViqtUzWqkgfkZYD7DwAQaRAJ9mwSeO583G/zKKzCtG9/p6LK+LYwd4ho/WyDTcO43c7yH+Udoa2/qT/clVNTOHOtSYT/AFOsPIbof4Fz71Xl3TZvogcr54wWZNQ/07eZ29JSj/bVd3aG8m2Pmd01TotbsEQFApQy1jOF+aZB5I7MITvZHp4cD7oFQDyKxOysQe14WoHAEXB2TEKo7PYQ0qTWFxeWiJdufFW7Ag0QhVMMHbz4JnStaUA2UgNgiALRIC0ypOw9UBVB1QLBSJ3KkKQQBLzwHqoGiTuUzpWixAJtMBa0osKBCCEKJUyUrisexgl7gPEoDrS5fMO3tJlqYNQ9NlzWY9ta7/zNpN9Sg9FxeY06Yl7w3xK57G9v6TSRSBqHpYLzXGZzTnvudVd1n6JR2Z1n2ps9m3mbf5QdpmHbCu+Ze2i3puufqZu0u3dWdzJMfdUf4WT/ABKheeQsPumWVdIhgDR03QWFXMK5BEtpN5Dc+n3SOpu7iXnrYIfsnO/zdTbhhxugl+IJs0QOQsFH2DtyY8PujagBNgOqSq5q2YYC89NvVA7TYBsPNAxOZsZYmT8IuUk5tWp77tI+FtvXijUME1uwQDdi6tT3R7Mc93fYLKWWNBl0uPM3KbCJToOP+UAmgBSY0nZN08GON/ojNYgVp4PmU0xgGyNTw5KZp4UBAq2mTsjDCc04GAKNV6BX2IWLRqLaC7x/7RDT/lsLh0Bv0Xd9n82/EUW1IIkbEEH0WLEFpKyVixBmpba4LFiCYWisWIIkoZqLFiBXE5rTpiXvA81zmY/tCpNkUwXnosWIOZzDtzXfsW0x81zmIzXWbl1Q9SY9FixAs6vUcYA0jnsEtWwbb63uceQWLEEMPDLMaBO5O6IWOcsWIJtwfMozaUbBYsQQr4hrPfcB0/wk349zrU2R/UfssWIBjAl16ji7pw9E1ToAbBbWICBpRmYIneyxYgZp4UDgi6FixBOnQJTNPDgLSxAdrVNoWLEGnlKVnrFiBQvKxYsQf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82" name="Picture 6" descr="http://sitemaker.umich.edu/argument/files/wri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34" y="141950"/>
            <a:ext cx="2263016" cy="15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s.telenet.be/marijn.temmerman/ELCA-ICT-312/UMLcursus/Images/classdiagramno3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93" y="1916832"/>
            <a:ext cx="2957557" cy="146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 Pattern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5488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 scenario of software requirements</a:t>
            </a:r>
          </a:p>
          <a:p>
            <a:pPr lvl="1"/>
            <a:r>
              <a:rPr lang="en-US" altLang="ko-KR" dirty="0" smtClean="0"/>
              <a:t>A customer has a bank account</a:t>
            </a:r>
          </a:p>
          <a:p>
            <a:pPr lvl="1"/>
            <a:r>
              <a:rPr lang="en-US" altLang="ko-KR" dirty="0" smtClean="0"/>
              <a:t>The customer uses a online banking service</a:t>
            </a:r>
          </a:p>
          <a:p>
            <a:pPr lvl="1"/>
            <a:r>
              <a:rPr lang="en-US" altLang="ko-KR" dirty="0" smtClean="0"/>
              <a:t>To use service, the customer should go through the online security check</a:t>
            </a:r>
          </a:p>
          <a:p>
            <a:pPr lvl="2"/>
            <a:r>
              <a:rPr lang="en-US" altLang="ko-KR" dirty="0" smtClean="0"/>
              <a:t>At three points: login, before transaction, and after transaction</a:t>
            </a:r>
          </a:p>
          <a:p>
            <a:r>
              <a:rPr lang="en-US" altLang="ko-KR" dirty="0" smtClean="0"/>
              <a:t>It is better to make a </a:t>
            </a:r>
            <a:r>
              <a:rPr lang="en-US" altLang="ko-KR" i="1" dirty="0" err="1" smtClean="0"/>
              <a:t>SecurityChecker</a:t>
            </a:r>
            <a:r>
              <a:rPr lang="en-US" altLang="ko-KR" dirty="0" smtClean="0"/>
              <a:t> class</a:t>
            </a:r>
          </a:p>
          <a:p>
            <a:pPr lvl="1"/>
            <a:r>
              <a:rPr lang="en-US" altLang="ko-KR" dirty="0" smtClean="0"/>
              <a:t>It is too much to put the security check in the Customer class </a:t>
            </a:r>
          </a:p>
          <a:p>
            <a:r>
              <a:rPr lang="en-US" altLang="ko-KR" dirty="0" smtClean="0"/>
              <a:t>Use the </a:t>
            </a:r>
            <a:r>
              <a:rPr lang="en-US" altLang="ko-KR" dirty="0" err="1" smtClean="0"/>
              <a:t>SecurityChecker</a:t>
            </a:r>
            <a:r>
              <a:rPr lang="en-US" altLang="ko-KR" dirty="0" smtClean="0"/>
              <a:t> class at three required points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08488"/>
            <a:ext cx="4536504" cy="211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2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 Pattern 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 day, the scenario extended</a:t>
            </a:r>
          </a:p>
          <a:p>
            <a:pPr lvl="1"/>
            <a:r>
              <a:rPr lang="en-US" altLang="ko-KR" dirty="0" smtClean="0"/>
              <a:t>Each of customers belong to three groups exclusively.</a:t>
            </a:r>
          </a:p>
          <a:p>
            <a:pPr lvl="2"/>
            <a:r>
              <a:rPr lang="en-US" altLang="ko-KR" dirty="0" smtClean="0"/>
              <a:t>Household Customer, Corporate Customer, VIP Customer</a:t>
            </a:r>
          </a:p>
          <a:p>
            <a:pPr lvl="2"/>
            <a:r>
              <a:rPr lang="en-US" altLang="ko-KR" dirty="0" smtClean="0"/>
              <a:t>The three groups have different security check rules, so </a:t>
            </a:r>
            <a:r>
              <a:rPr lang="en-US" altLang="ko-KR" smtClean="0"/>
              <a:t>implementation should be different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5580112" cy="27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 Pattern (3)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busy dependencies, Factory pattern jumps-in</a:t>
            </a:r>
          </a:p>
          <a:p>
            <a:r>
              <a:rPr lang="en-US" altLang="ko-KR" dirty="0" smtClean="0"/>
              <a:t>Factory Pattern</a:t>
            </a:r>
          </a:p>
          <a:p>
            <a:pPr lvl="1"/>
            <a:r>
              <a:rPr lang="en-US" altLang="ko-KR" dirty="0" smtClean="0"/>
              <a:t>Take charge of creating instances</a:t>
            </a:r>
          </a:p>
          <a:p>
            <a:pPr lvl="1"/>
            <a:r>
              <a:rPr lang="en-US" altLang="ko-KR" dirty="0" smtClean="0"/>
              <a:t>Return the created instances by its base class type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43179"/>
            <a:ext cx="5076056" cy="291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0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Bridge Pattern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25144"/>
          </a:xfrm>
        </p:spPr>
        <p:txBody>
          <a:bodyPr/>
          <a:lstStyle/>
          <a:p>
            <a:r>
              <a:rPr lang="en-US" altLang="ko-KR" dirty="0" smtClean="0"/>
              <a:t>A scenario of software requirements</a:t>
            </a:r>
          </a:p>
          <a:p>
            <a:pPr lvl="1"/>
            <a:r>
              <a:rPr lang="en-US" altLang="ko-KR" dirty="0" smtClean="0"/>
              <a:t>Bank has diverse types of bank accounts</a:t>
            </a:r>
          </a:p>
          <a:p>
            <a:pPr lvl="1"/>
            <a:r>
              <a:rPr lang="en-US" altLang="ko-KR" dirty="0" smtClean="0"/>
              <a:t>Types are categorized</a:t>
            </a:r>
          </a:p>
          <a:p>
            <a:pPr lvl="2"/>
            <a:r>
              <a:rPr lang="en-US" altLang="ko-KR" dirty="0" smtClean="0"/>
              <a:t>Usage: Checking account, Saving account</a:t>
            </a:r>
          </a:p>
          <a:p>
            <a:pPr lvl="2"/>
            <a:r>
              <a:rPr lang="en-US" altLang="ko-KR" dirty="0" smtClean="0"/>
              <a:t>Interest: Simple interest, Compound interest</a:t>
            </a:r>
          </a:p>
          <a:p>
            <a:r>
              <a:rPr lang="en-US" altLang="ko-KR" dirty="0" smtClean="0"/>
              <a:t>Your obvious design choice</a:t>
            </a:r>
          </a:p>
          <a:p>
            <a:pPr lvl="1"/>
            <a:r>
              <a:rPr lang="en-US" altLang="ko-KR" dirty="0" smtClean="0"/>
              <a:t>Create four leaf classes in a hierarchy</a:t>
            </a:r>
          </a:p>
          <a:p>
            <a:pPr lvl="1"/>
            <a:r>
              <a:rPr lang="en-US" altLang="ko-KR" dirty="0" smtClean="0"/>
              <a:t>Cost three additional abstract classes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42984"/>
            <a:ext cx="460729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8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Bridge Pattern 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29089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Bridge pattern</a:t>
            </a:r>
          </a:p>
          <a:p>
            <a:r>
              <a:rPr lang="en-US" altLang="ko-KR" dirty="0" smtClean="0"/>
              <a:t>Diving the main stream of hierarchy from the branches</a:t>
            </a:r>
          </a:p>
          <a:p>
            <a:pPr lvl="1"/>
            <a:r>
              <a:rPr lang="en-US" altLang="ko-KR" dirty="0" smtClean="0"/>
              <a:t>This is about an account</a:t>
            </a:r>
          </a:p>
          <a:p>
            <a:pPr lvl="1"/>
            <a:r>
              <a:rPr lang="en-US" altLang="ko-KR" dirty="0" smtClean="0"/>
              <a:t>So, the hierarchy should be related to the account types</a:t>
            </a:r>
          </a:p>
          <a:p>
            <a:r>
              <a:rPr lang="en-US" altLang="ko-KR" dirty="0" smtClean="0"/>
              <a:t>Calculating interest is only one characteristic of an account</a:t>
            </a:r>
          </a:p>
          <a:p>
            <a:pPr lvl="1"/>
            <a:r>
              <a:rPr lang="en-US" altLang="ko-KR" dirty="0" smtClean="0"/>
              <a:t>So, it means that the account has a behavior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Associate the behavior class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52358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2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Composite Pattern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4186808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The scenario of software requirements</a:t>
            </a:r>
          </a:p>
          <a:p>
            <a:pPr lvl="1"/>
            <a:r>
              <a:rPr lang="en-US" altLang="ko-KR" dirty="0" smtClean="0"/>
              <a:t>Bank decided to establish a new type of customer groups</a:t>
            </a:r>
          </a:p>
          <a:p>
            <a:pPr lvl="1"/>
            <a:r>
              <a:rPr lang="en-US" altLang="ko-KR" dirty="0" smtClean="0"/>
              <a:t>Corporate group account</a:t>
            </a:r>
          </a:p>
          <a:p>
            <a:pPr lvl="2"/>
            <a:r>
              <a:rPr lang="en-US" altLang="ko-KR" dirty="0" smtClean="0"/>
              <a:t>A corporate group account is a set of a corporate bank account and a sub-corporate group account inside.</a:t>
            </a:r>
          </a:p>
          <a:p>
            <a:pPr lvl="2"/>
            <a:r>
              <a:rPr lang="en-US" altLang="ko-KR" dirty="0" smtClean="0"/>
              <a:t>A sub-corporate group account acts just like a corporate group account</a:t>
            </a:r>
          </a:p>
          <a:p>
            <a:r>
              <a:rPr lang="en-US" altLang="ko-KR" dirty="0" smtClean="0"/>
              <a:t>How to design the corporate group?</a:t>
            </a:r>
          </a:p>
          <a:p>
            <a:pPr lvl="1"/>
            <a:r>
              <a:rPr lang="en-US" altLang="ko-KR" dirty="0" smtClean="0"/>
              <a:t>An obvious design is </a:t>
            </a:r>
          </a:p>
          <a:p>
            <a:pPr lvl="2"/>
            <a:r>
              <a:rPr lang="en-US" altLang="ko-KR" dirty="0" err="1" smtClean="0"/>
              <a:t>CorporateGroupAccount</a:t>
            </a:r>
            <a:r>
              <a:rPr lang="en-US" altLang="ko-KR" dirty="0" smtClean="0"/>
              <a:t> class</a:t>
            </a:r>
          </a:p>
          <a:p>
            <a:pPr lvl="2"/>
            <a:r>
              <a:rPr lang="en-US" altLang="ko-KR" dirty="0" err="1" smtClean="0"/>
              <a:t>CorporateBankAccount</a:t>
            </a:r>
            <a:r>
              <a:rPr lang="en-US" altLang="ko-KR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120172" y="2284474"/>
            <a:ext cx="1368152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Corporate Group </a:t>
            </a:r>
            <a:r>
              <a:rPr lang="en-US" altLang="ko-KR" sz="1050" dirty="0" err="1" smtClean="0"/>
              <a:t>Accunt</a:t>
            </a:r>
            <a:endParaRPr lang="ko-KR" altLang="en-US" sz="1050" dirty="0"/>
          </a:p>
        </p:txBody>
      </p:sp>
      <p:sp>
        <p:nvSpPr>
          <p:cNvPr id="7" name="Oval 6"/>
          <p:cNvSpPr/>
          <p:nvPr/>
        </p:nvSpPr>
        <p:spPr>
          <a:xfrm>
            <a:off x="4680012" y="3068960"/>
            <a:ext cx="1368152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Corporate Bank Account</a:t>
            </a:r>
            <a:endParaRPr lang="ko-KR" altLang="en-US" sz="1050" dirty="0"/>
          </a:p>
        </p:txBody>
      </p:sp>
      <p:sp>
        <p:nvSpPr>
          <p:cNvPr id="8" name="Oval 7"/>
          <p:cNvSpPr/>
          <p:nvPr/>
        </p:nvSpPr>
        <p:spPr>
          <a:xfrm>
            <a:off x="6120172" y="3068960"/>
            <a:ext cx="1368152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Corporate Bank Account</a:t>
            </a:r>
            <a:endParaRPr lang="ko-KR" altLang="en-US" sz="1050" dirty="0"/>
          </a:p>
        </p:txBody>
      </p:sp>
      <p:sp>
        <p:nvSpPr>
          <p:cNvPr id="9" name="Oval 8"/>
          <p:cNvSpPr/>
          <p:nvPr/>
        </p:nvSpPr>
        <p:spPr>
          <a:xfrm>
            <a:off x="7596336" y="3068960"/>
            <a:ext cx="1368152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Corporate Group Account</a:t>
            </a:r>
            <a:endParaRPr lang="ko-KR" alt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6139840" y="3861048"/>
            <a:ext cx="1368152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Corporate Bank Account</a:t>
            </a:r>
            <a:endParaRPr lang="ko-KR" altLang="en-US" sz="1050" dirty="0"/>
          </a:p>
        </p:txBody>
      </p:sp>
      <p:sp>
        <p:nvSpPr>
          <p:cNvPr id="11" name="Oval 10"/>
          <p:cNvSpPr/>
          <p:nvPr/>
        </p:nvSpPr>
        <p:spPr>
          <a:xfrm>
            <a:off x="7596336" y="3861048"/>
            <a:ext cx="1368152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Corporate Bank Account</a:t>
            </a:r>
            <a:endParaRPr lang="ko-KR" altLang="en-US" sz="1050" dirty="0"/>
          </a:p>
        </p:txBody>
      </p:sp>
      <p:cxnSp>
        <p:nvCxnSpPr>
          <p:cNvPr id="13" name="Straight Arrow Connector 12"/>
          <p:cNvCxnSpPr>
            <a:stCxn id="5" idx="3"/>
            <a:endCxn id="7" idx="7"/>
          </p:cNvCxnSpPr>
          <p:nvPr/>
        </p:nvCxnSpPr>
        <p:spPr>
          <a:xfrm flipH="1">
            <a:off x="5847803" y="2653250"/>
            <a:ext cx="472730" cy="478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6804248" y="2716522"/>
            <a:ext cx="0" cy="352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7287963" y="2653250"/>
            <a:ext cx="508734" cy="478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7"/>
          </p:cNvCxnSpPr>
          <p:nvPr/>
        </p:nvCxnSpPr>
        <p:spPr>
          <a:xfrm flipH="1">
            <a:off x="7307631" y="3437736"/>
            <a:ext cx="489066" cy="48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1" idx="0"/>
          </p:cNvCxnSpPr>
          <p:nvPr/>
        </p:nvCxnSpPr>
        <p:spPr>
          <a:xfrm>
            <a:off x="8280412" y="3501008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21" y="4653136"/>
            <a:ext cx="5171107" cy="116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38138"/>
          </a:xfrm>
        </p:spPr>
        <p:txBody>
          <a:bodyPr/>
          <a:lstStyle/>
          <a:p>
            <a:r>
              <a:rPr lang="en-US" altLang="ko-KR" sz="4400" dirty="0" smtClean="0"/>
              <a:t>Design and Programming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5" y="1813466"/>
            <a:ext cx="2704778" cy="217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data:image/jpg;base64,/9j/4AAQSkZJRgABAQAAAQABAAD/2wBDAAkGBwgHBgkIBwgKCgkLDRYPDQwMDRsUFRAWIB0iIiAdHx8kKDQsJCYxJx8fLT0tMTU3Ojo6Iys/RD84QzQ5Ojf/2wBDAQoKCg0MDRoPDxo3JR8lNzc3Nzc3Nzc3Nzc3Nzc3Nzc3Nzc3Nzc3Nzc3Nzc3Nzc3Nzc3Nzc3Nzc3Nzc3Nzc3Nzf/wAARCACDAMYDASIAAhEBAxEB/8QAHAAAAgIDAQEAAAAAAAAAAAAABAUDBgACBwEI/8QAQRAAAgEDAwEFBQQIBAcAAwAAAQIDAAQRBRIhMQYTIkFRYXGBkaEUMrHBByNCYpLR4fAVJFKCMzRDcqKywpPS8f/EABoBAAIDAQEAAAAAAAAAAAAAAAIDAQQFAAb/xAAsEQACAgEDAgUCBwEAAAAAAAABAgADERIhMQRBEyIyM1EUgQVhcZGhwfDh/9oADAMBAAIRAxEAPwC/pp9x3iSX2nWsyjlp4rhgVHrhufrSt97XMjsrxu7EHKAgqV3D5ncKdW0N41jl7xmWTMHdMg8LbtvUc4ABoTWory2W6MzW8n+WWXciFcCJicgZPPPyzWXYgYZAMuoxBxmHNb3DQRu9zFcGZQiZUg5bHnk+RNBLo9smpsjWEMIe2YEo27O5gpIPUcE0fZWdrPHYxpCqmRC8jR+HdgcZI56nNHfYY4J0ZXlZn48chfaBk8Z/viiarK6sQRZhsZihexWlvaNawpPFGZBJlJejAYHXPkTUMfZm8065iNnrl2sauC0TqWBUHkZ6DIqxGNZJWBBJTHRiPwNeGBVwQsgAPQu386aOmUpqx/MA3sGxmVyeDtV4gEtbqJZA6g+BuGyB5dCBRLdor+0t0fU9HuAxZlYReLbjHPHrk/KnTRwZ297JnrtWR2/A16sa8hVmJ8sSMvzOajwWX0MZPiq3qURDc9orS6sWjSVopLiCRo1MRHhGQxJ5xjBPwphY6hZzRJHb3KPGoCoIZeMDgeHqPrRE9rFKP1sIbh15YscHORz/ADpPN2Y0aclViMb88RsVYH3HNAFvDZ2P67Qs0kdxG9+Y4LGaXAbCHHOcn0qTS7ZoLKOAnGBukYftOeWI+NV290eYzGWDU5raPuoyRIcx5AAA648s14t3rltCO4lt9Rk7whmRTyuBjBHn1+dQeoYPll/aSKQVwG/eP9WlhjsZZFYBlUhWA+768+6qz2YsY7lpdSubeOQ3IC20MgHhhHQjPmTz7qH1+81K+0q5guLZ7YqqO24hgVLAEcYP9K2su08ZWNZbaCOSIEJ3RxtGOcbh6D1pVnUo9gLbYjUodUKjvLGbKzIKQrcW8p/6aP8A/LcH4VG1vfWzL3d2pzyFkUx/zH0oWPXrW5Cjv2jOQ2ZYNw+BHGfjTGLUmljJiuLa6THKjKt8MZFNV623B/32iytijBEWzTXM0neXdpISE2lWiDo3PU7c/AnFbW92jCSGFzNFglVzlkI8vaPTPPv600E8SP8ArIzA2OAFHJ/A1BdaVaXr993oe4VcbZME4649R199QUJOQcyQ68EYiiOCbU7iRFLi3VwZcHGTjoPafpTdbmIN3VvE0U1uNndgeHGM7Djjp0/vICWJRT9g7yCRGBZGk3gZOSeefPPBqWJbyzUwBIJE5bauV3E9Tg9T/uNRWxTO3Ml1D/aHTXCXKRyxEYOAc9c5z094Iol5be3hZgyoigHwjow/M/Wq5LeF3E6oYg2PCwKhj/qJ6Hy/sCg9Q1OOeEXl7Kq26ttjtlPjmOcYHHAz+18BXC85LSDRwJvPcpqF2yTSyW9kcshbIRufuqw4z1yfLy9jjT2UxfZY37m3XnEeMkeikdM+vy55FPgs7x9XnutQUwGSNVEIXHdRuDtxzxgjGPLj1oaO71HTnbu4nlCHa7QNtYMOvh6Hnnp50lbtDasRrUllwDLD23uxo+mQYtwVkmG1YwBtwG4594rKquvXuodqEtbWNgZLcM7JKpRucD+/fWUbdQpO05KiBgzo9rFcT3BUs0DGRpSMA7GAAPB9WJrNVtrwmNZbiCUSpJAC0RTG5c84PP3aktZpm1NHccOndtz0YLux9DRWsgNYluvdyI/wzg/QmrioDUWlMsRYAYJ2agMEKxZJS3hWJSfPkn8Avzpo4zcjn7q/j/8AyotKZZEuHGMtOwI9MADFbI5aWUkY5xz7Kg7UqPmRy5MhsHmlnvDE8aqsuzxIT0Ue0etStG6HLyRew92fzNI9Bk1KZLuWxNr3b3UhPf7s5z5Y8sYo9rPUe6l+0T2mTgjajEADr1PpQVuTWCFjHQBzkwlrpB4ftUbkeUURY/Q1r3l2Rm3hc7uSXAT55OfpQC6tz3Vqq8DoKVW/aWw1vWjo2nX+byPJlkjjDxrj9nJ4J48v6UTaiM5/aQFAOCJZF+1Fl3yxKCp4ClsN5nORxUeqvPFZtIJkcq3AaDdn3YPFeHTZGKbr2RS8fd5VF8JH7XI8/TpXh0Z84Oq3pwOgCDP/AI0JDlSAP5kjRnJP8SK6nuowhMMUsGBtwVLjj0at7a6BVnZnjLEAB0AJx9K8n0hrvbKt7cxAqBtVgF4444zQtzY/ZLYxNPcyMuCrJKdzE8AdOnP9aQRah1dowGthp7w3YrXBO4BmjwZNgwRzx7enQ+tKpbMJdKJba1di3hnhjUZHmGHUcGi7Ow7qOJbiS7eQja7NMSp45288VINKtIsywvMzKCR3lwzY+BODUshdeJIYIYvuezWmQmO5hdopY3DCJGwHwc4x6UputFkt5Zmhv0cugaPeM7DnJBIGenFWVtHeRRLZXzgZ3NDOO8TPU7T1U+40G0iPKIfsZTGN0yqAHzxgkefXilW1KO2IyuxvnMryXOs247t4mniI5EUgcEe45/KirTtGyboprXBRSxWRCuFHU85FN17LaPcrusbqe3bphJNwB9OaEvezuqafGr211b3SbsBJY9nX448hSvAvQahuPy3jfGpfysP6ksWuWUwEm5klX7sgwyk+hxnjimdvqcctvkSRSkDcVVxyfTjzqo3WnOr4u+z0occl7OQg+/AP5UEIlmM0FhcXf2sIGjiuY/FHg8+XIxXLfYh3/sSDTW/EuGq6rb2luA0RiuJQBbxZHJPqAen9aq9hGwuxqOoWMlwWUbILdeYuc7lAGCccEf1qewtFime4Ms8kqlWDNztx1I9OD9aOeXuGM0Z3rE+UxxuHw6VLXF2B7SFrCAgQGa8srt1+y3rhi5jKXSbCik85PoGA92KmeGyvZozed4iSp96B9rLIowce8eXsoq+tYjd3CzQr3d9D3kbZ3lXxhsHr0IpOkz2tuxKb2hZW2Dgkpw2PQkVDnS28ld12m17pIkCm01KW5VSRhkHeR+oLKefLyHSsqRWuX7v7PPp0lvLH3kMtzBtIGTlSQOSMjr1yaypOnPEjUR3lhsNQZ750kQrtu1deOoIxn5E/I1YJhHJGyvyuOfdikmqMkL28gV1JygJA6gbhyD+6R8aazH/KuV6tgD4nH51r1jQrKTnEzLDqZSJFoh/yknOS0hbj2gflzUjAmF5lZh95vxxQ+lqIDfRDhYWwPcM4+gFEzEixVR5gA1XsI0qvwP8AkcgOsn5i7sla3VppclvKyM/ekmTkdQDTcRMDy0f8Jf4daD0nc8d14iEE2Dx1wBR5IA5JwOhJC0VSjw1kWk6yZwP9LF/r2l622lPCYNNl8UIi63K/vN169V6DjOetL+x1hqllAbxbCRZQ+6OXaVIB8vbXX+01xbXlzGkiJJHbsSCyg+L2E/3zVfTtA8aSGR1hwRsJPhHkQSPb+Iq59PrTB2ik6jQ2eZ0CAyy6fA8qmG5khyULZCtgVLHHbbFE0p3ADJMp64qpWGu9yVlkZpAMhlwDx58evnVwtZGkVHhhBDKGU5ABB6Uh6CphLYGGZGFs2UNI778DhXbp5cVBGI5ZmWOMNEnhwV3ZPnkezNSTXLxRKgQOznCgdcnP8utZHGLaFQBjYu0bgck8YyT1586rDzMAI7gZMyUbF/5VU8a8pHjzFbyi3xsESg9QCmD8KlulYWb/AK5CQCenPwOajlmCRYZFYNwiEZDnGcf2KPYHeBzAHA2RxwuO+k6qeNo/1ZHPl7ea8YBbWVHZyy4II5Qn+/Oi7aNnDmNlEgOD5j8P5V7hklnjnXcXXooz8aTpyI7Vg4gS6NFfwC6tpO4nwQXh8JJHrjg/EedA3VzqVgFW7ZLmEeNdp2tj3dCeenFHwSwxWDzPctAYlzkN9CPPpSd9TaUlzEGkIEe913LCp5yV8zgn+lKdlCg8GMQMSe4hl7q013thj3CUkKIZIynd9cs5PIHB5HwqAWZtNUkfv+/lCo7S55OeABzwODxRNnBZNYSRLKkxb9ZcRSffYHoc8Hp5ezyxS2G1Csbi1nKxzMYwkjkkRrnbz1yccE0L5IBO5hJgbDaSiPudTCyIFWTKdc8HofrWtyo7uJlUggd06heFI6H5AVDeTGdgpB3IoG7bx5+fr/SprpwqEoVCTKrYx+10P1qvkEECNxuCZEUnaBLuEFjZNvIDcbSSTlfnyKH1ZoV1MtC6Mkyh2CkcHHP0ryS5lgjk7syLHMAsgj2l9h64B4zQ8bRHTyREUmEocMygFwBjnn0xUkhkx3kYKme6QqRNc2EgjZI3EkIlGV2Nny9Qc/OsoGWaSSSN4Ze7kjQxllycjOfyFZQhiNpJE6Bf26X9qYRPGGyHXgZ3LyPOp4ZBLb2YHRiDj0wM/lQA07ByNvHsI/A16bWSHaIlBAyQAxGM+3NaR6o5zplEUjGMwydSk16E4MwjIPtOVqW8ZVAQnAHP40LDBKj79pY8Zy/pn2e2vbgzSuwaCR18iCvHHtNLsfVkgQ1TTgZm2i7XgnJRnPek4xx0Fe6zcmz0+R0OxzhUwAOT/ShbKeSwVopYJyjNuyEHX6+lQa/eibTpIxBKuWBDSKVAOePLFWOntXyKeYm5GOo9pUbydyhZD4+vPINUztBDcwMXt+8MTeLw84PmDVmnYD9WZu7ZAPEOR7qU6mlz3YgtGVnbJaZR0HpmtZuJRXmSWWtRNZCY3LRsn3pDGGwccHHn8avvZLtKJLBReuRH0jkZQpJz/pB4Hv6Vx+S1uLKRI9wMUpwe8Tdhs/ewfL8Ktk/Y7tR9mMEMMciYAMiTKqsuM8dDg+6q9raV4litdR5nVDrWnGLvI7qEjzyaEGvWF5eQWtvOJGYliPLAGf51zqx/R9rBjabVdVWxhXkrGS5x8wKc9muysNmzXbzzSd6kiIjt0VhjJ9uM/Os+251XcYzL61VHgy+SBEWRmUIGHJzxk17BEzYcLG2VAGeMD+dVDStJu4rv7LFfyjKkxl/EoI28EenXpirC091bqpOnS3UCjBlt38akdRt8xVely++NpFtYXYGGxxQtcP8AaUKlfEpDnI+IrW4cxXOe8ygQ+NvIe+oLLULe4naS1kYKRsInUoQ3oc/Ctr8GeTbIpiDArtHHHrkdfOms2E27RYXzbxdIi3yFkmEMe8lyRkhSM4x5ny5oW0SKFXs7Np4maLvFd/EgJ4ypPnyM/Cp5YXjtzFhQDGAAjbQV6Y9hIzmgru9i0iyTfGA8GUWNeSfIL/49fZVMnByeZbAJ2EmmuItOsZLmYMI2tlycb3Jx1Hqc/jU9x3TadbLA0rEKoAcZC4x0br+NU69Y6lF9qvZGLr4kjA8EfPkPWrHYy77RWEu2NV4OeuOP5fOhW3OQOITV4wZIYNokBYKJGDcLnkAD8AKFe1iG/JYgkHDOQPgPKiorq2ROZWcqeuSwpddajGXcKAOf2jj6DmhJAnAMZNuWHIjRBkYODQchBPKKQPM8gULJqfeqe6BbHGAuPqf5UBcT3JCnnaT1JLY/ChzDCmHmaIMQ8wQeQWsqvXHed5hpm9QFHH0rK7AnaZ2AXkBAw5Oa2E8JYfrBmkqFSOUWtGUbgQpA9jUf1DfEV4Ilh7+BQS0ijHXLVsk0UgG2RSPYaqmqlFsZJfGWRHZfH5hSfypRpd5rcPZzU5r5ElntyFtkWDYHOFz4R+8xHHpTkuLCA1QHedE3qCBv+HrSHttdrbaQDLNHCjyqN79AQcgfGqXF2p7SIyCXSlPOMbHUfjU3aTtVcSHUtOuNMFxaAvGGYEhgB97n0NNqv0sDiBZ05KneIL7tNogR7hZJRMh2s9vFvVj7ecCkY7dWlvcFreymKHqHwB7wPKq8W+zB4UlZIDwwA+976Hkt1ZWf7oHPpz6da2PEYzP0IJbRr152g1C3sPsgjmlcLFFswxJ/Ku8WM0ZsohFKsqBAodTkNjjOfhXEezc7Rdn7bYF+0dEkYZ2qH3Dr1+6Ks3YntGmk6LHY6pcNJd9+4QY4CkjaPnk/GqY6tSSGOCJbPSsACo2Mv+pv3qrAq5zjd7Sa0WyeNQsM7oF6eEEYpVc39rp17DNfySxzENhS7bG9pUccZxmiU7UaZIyhZ42diAFzgkk4qhfelpliul0GwhdvbTR3AuBMjMv3SU6fI0dBdXtuGSMW7qTnBLA0lPaGyO5EmhDg4wzDj31pDrUczy7lC92cbmddr5zjBBPp54pC3BPSYxqi/qEP1G8kuWCX2nRSxEbWTveGHxFCwBbaT9RFfRxAZEDTq8YPqMnIrxNStmbapy58gxOKXXWtN/iUen22CzHEkn+nI8vU9Kg3MdyZwqA7STVdcWFxFFD3l0VISEfewTk7/JRnPnSXSVunnv2u2U3DlST1GByB8MsKCbT2W7D/AGuSSR1zI4fksD7OlHWlvLZXIlmkdmlIUqTk45x+PSksxYywFCiG3RsdJ0+S91SSOOJOWHr6ceZPpVdbtA2pdktQ1LS0MEsJaWONwrkKG5HTH3cGue9r+0d3r1+RNmK3iYiK3ByF8sn1Y+tWD9GMwuYr/TJcbHyMfuspB/AVf+lFVQc87Sr4xd9Mc6Nc3N1rqyS3Mr2s9lFcQxk5UEgbuPUMrCrFJEIlBwvBIqpdm5Ggt9LeQYks7iWyk9xO9PruFSfpLuru30izubC5kiHetFOqMRu48JP8J+dKevxLQg2jFs0JqMdXE0ETsZJhGoHO8hV+tJdS7S6TBCyG9RmHQRgt091crmup5mJmldj+8ahzmrifhyj1GVW63PpEv9523sd+IIJmHqcCsqgYrKd9FTFHqrJcI+1+tIPDeXH/AObP50SnbvXUH/MzEjzOT+dVUKD1Ufwj+dYIwxACDJOB4MfnUGir4h+I/wAzu+6e67J2ct1K5nuoUD56EucfD730qwWrBrWAIfvOWAbnOXJH4Uhup47fTtOttpxFJCCP+3xH6xmmlrKEjtE5Uoi5/hP86ycgNtLeCRGxQlhiNsgdRxx6VD9nivrOeCVcLMjqQwz97P8AOvZZyJMFgVU4BHvqC0uDJEAmckAg/Gi1YbMDGRifPmp2k1lqE2nXEJW6hlZWBOM+3PpQtxAFQd5KGk4GNp8I9grrP6SNOsImg1YqFvXVom9HUcg+8dPdXKr64UsVXc7E9M1t0v4iBjM6xdLFZZ+xV9JfQf4RDHNJdW8byIRjDoDkg+eefwrpsvZ7TxpsM32dWmVUO8DqeOevxrn/AOhu1ZdS1HUGUARQ90MDzZgfwX611C7naaGRV4DDwluOfT6VkdWEW04mjQzmsZmus6ZbanNF9qTcY92OT54/lSpuzdhBLb3EcJWWFw4O7OCDT6a7t4iGnlROOCzAUqvNf0pe8BvFlYrjESlvwqtjvHgniBz9mbGWeW4kRuZd5wfVs4Ne3XZywe2lsYI3gSV0fwHJLLkYGeehrx+0pcsLOxu5Q3qgUfWj9Ca4uJLnV9Ti7hI1IiVn3Y48R6DHHHzqVBJnMxAzK2mmyaLO8AVrUycNO5DyEeigZ2/jWWsVrb6vatbnO1iCxOS/AOfoazWZb+8Zby3uTFI8p8O0EFfLr7MUaksKqpZQzjBDbiR8PDQNzkGGp8u/M3vptP0GO41C9kCBWO0DqeeFUeZNc8te1N3rPbCyuJm7q3LmKOEHhQwIyfU5xk1F+kS4uLvXcyOxh7mN4kJ4UMvP1BquWUhtpoZhwYZVb5GtOjp1FeTyZTssJb9JL2qtPsXaTUIlHg78uv8A2t4h9DTXsVcHT+1KckLKhA9pHI/Ctv0h27Sa5DcR/cuLZGz5cZU/+opTaXsNvqFpOS26JlB2nj20/eykfmIrGlz+svupxGz1jXraLhS0d9F8CGOP42+VMu1dsuodlb+LALiMTIevK88fBfrWarClxeaVekgCWFraU+o5Xn+OtNJuO8srdZc+EGGQN6jg/wDr9azS+CrjtLenYrOLkc1gGaM1O1+w6jdWr8mGVk49hoTd6cVvA5GRMojBxPNtZXhY+ZrKmDmMQreh+QorS7cz6pZxFc750H3R/qFXi1/RH2nubeKdZbBRIiuFeUggEZ58PWp7f9G2t9n7+z1DUpLNrdJ1BEMpZiTnGBiqz6lUkywrqWwDLDr0pW4gCnoJG+SMP/qmSswMCE4IByc9PCo/OkmteO8jjQ5/VMP4mjX+dNVfN4qr4gEbA/3Y/KsHsJpRmshBBGdvzzjzrS2u/wBXHvOSvJwMVCS0cDAejbuc+VQWMjkMgC8ngDJ8vOuJnAbSlfpRvmlubWFd2EjLNngLk4/I1zvvuojwXP7ZH4U+7W3f+JavcyO7tGj7FUftY4/Kk8FsZJNp2wIgy7OeRXo6KylQExrWDWEzoX6PLOf/AAtjbMIiHJeUgnPT244x51aJooEUm+1ogDqplCD5Cqn2LGnXXZ1GvLvuhFK67HmIHkQcfGmpuOzdsfC6Of3Iy1Yd6k3NNeojwxiEtP2biJYM1w/qEZ/xr1ddtF4tdIuG9CQFFCHX9OXi3srlz5HuwtRnXnLbYdOOcZw7gUrSR2hCHrf6lfTRw2unxwM7jDPITj3gdR1p12w1AWmnQ6dE/jnIRsegHOff+dedj3ubiGe+vYI4VB2wqpJ4/aJz8vnVe1m5fU9Qe9P/AAo5jGvzAH50wDSsj1NiT30pitrdgpOJgpx5ZHX3cUuue0WmWk7wSSTq8TFGAgB5B5x4qYTkPbuvXhWHwNUrtHFFFrtyZJEUMwfn2qD+dDSiucGc7FeIx1uPSdRW0vJ57uLfAVjCwKchWPXng+IUkFp2cPeL9v1EkjJAtl//AGp6ZYl0jTroFWEbvHtxkMGXP/yaqrRBb1lUYDK1XKWOMZMS43zLFrX+C6jotleXM2oC3gf7OrJGm5jgHkZ/d/Gksdt2UlkSOJtZd3O1eIlGfrTS3gNz2Ju4E2h4ZRIN3AGGwfoxpLpGk3dzfQSptKK+7dnhQpyfd/WnVkBT5uIqwgsMjmXHtDMw0Ce1tVkX7JOi73YEt0O4Y8jkVJZTBnuSoyrMtwo9jgMfqDW14vfRXURH/HtgwH7y8fkKV6NOAlm5P3onhb2lCGX/AMTVHGUxLIOGla7f2hi19pkUlLiNXBA8xwf/AFz8argglJ4jb5V0/WNLg1aOITXLQC1LBmWBpSUPsXny+tB9nrLQ4YJVu9Ou7u5SVlysDuCueCV4Cn2GtPp781CULqsOZzqSN0OHUj3isq99t7W1umtp7PT57KJV2NvgESk8kYGevX5VlPFo7xGifS0aBFVQOAAB8Krvbsn7HYoOhudzD2BG/MirGGX1qn9u5/8AOWEI8o5JM+0lVH50XWtpoaD0wzasp00NwdSaRUbu8RhXyOB3jMx+A20fGo+0M7leY8AjJIySenxpdPO0faPS7BH/AFU6O0q8clRnr1qLvZ1v5oAsjKsp5K8Kp5A5rzpQ7GbQYR+rbyyKSdwIAwT1r3UryHQtPlkkYyXaRkqp/YJ6H39K0a5ttMtnktmilvHUkMMYj9gJ86p+uavPPo14jGNn7ss+RubrgnOeuSKZWmXAgOfKTOfvKJHLE5zzk1HcyN3IGMI7EEn860UADefLioyS6vubA4r0hMxpfexFnbvoRnuzEubhsd4QMgAevtp5K+nRjCyWw9cOKp2mWVpNotvNEdxy29SfunNNtN0+1OS0Stx5isG8DWSczXpJCARmb2xi/wCtAfZvAonT7myv7yKytpQ88xwoRScDzOfQDmh0sYhjZEmM9duKN06ePS7lriOLfMybF2IGIGcn8BVbyZjt+0sXae8TS9Khs7fwNJiKIA848z8s1T9SuEs7UccPdKFHtLZz8s0VrAuNXuY7jcyNAN6Rt6DrSvtLk2W/ABjuFbA9oNFszASBspjst4SeSe7PHqarPaiGOfUAzggvbo2D8R+VPoWyYyD1OPmKA1aNJLmwZ87WidDj91gfzqKTpaS+4gtpEo0juUBxHLG659px/wDVIbiIx3ke4Hcsm0n+/jVoUobYBDnfanI9qnP5Us7QQ5uJXTAAVJAB6Zx+dPrfzYiyNpL2aPeR6jaYU94jYDDjOD1+IFM7HT5NEF41/wB3viAjUBlyqgZZTgkD+vtpF2fuBDrGSMqw+fNM9dV7XSGs4yXd2O5iQCSWJY5Pt4om5K/OIogZDntNrW6a4g0y9JwJCY3X03L0+amlcP8AlZLqJx/ytykwH7pJVvoVqTSy3+EzxPjdby94uD0GQ35mt7yPdrxjBwt9blf9xXj6qtdgBisMHIDR7azzWzyPBKUcKeQM54wfmB9aF0PU1btHM8mHN7EDIsYz41HUAH0H1qDT7kSQQuxyxRd6+8dPmtQW1rJpbwa1BaM0Ol3SLNkgqVYn2DAPHr19tdQNypi79iG+ZcL6CC9iEVxZTSIGDDO1ecEdC3tNZXT4IbRokkiii2OAwwi+fuFZWiOmbHMpeP8AlKle6hd21jZtBO6F54VYjzBxkVV7y8ubzX75rmZpChCrn9kbm4HyFZWV34l7Z+0X0Xuie3wCXMcigB9u3djnHpn0oOIlrq8LHOO7x/DWVlYx9P2msIBdXEovUiDeAx5xgVWr2V2s7vLfehbPt/WpWVlWumHnH2i7vQZVZyQiY861cDuCcc5H4GsrK2jMsR/2Ut423ZDcgE4YjNXzTrSDYW7vke01lZWN1frM0en9IhmxFj4RPuk8qDQWlePU592TtQgDPTJFZWVSlyFTErq1vtOMxnPzpL2iGLG4HkHTFZWVyetZzcGFW5PcxH2LQ+qkrHaFeCJphWVlSvqkNxAtMYvZRFjkmWYZ9mKD1d2a2iYnxNDgn16VlZT19wQDxA9NJ+3xcnnI+hpt2mt4khaRVy8SJsZiSRnGevXpWVlG3uLEWe0YNoXM92p5VolJHrw1SXxPfaNJnx94nP8AuSsrK5vc/wB8Qk9sSeyAAnA6LLKB7MScfiasXaVjF+j6C4TiWdZoJWx9+MZYAjocEZB6isrKmn3TIu9InSexksk3ZLR5JWLObSPJPngY/AVlZWVtL6RMluZ/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http://t1.gstatic.com/images?q=tbn:ANd9GcQVG9w4wxYnWY3tlJLI_W4fTyZlJ6-L557NFEimMHV1pWC_7SgM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13466"/>
            <a:ext cx="3280842" cy="21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4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12" name="Picture 16" descr="http://t3.gstatic.com/images?q=tbn:ANd9GcRjKI8z6zmHEIlfUVjcF2zPpzOroWl9dpFMvHVYMfx7Ai88Mjs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10"/>
          <a:stretch/>
        </p:blipFill>
        <p:spPr bwMode="auto">
          <a:xfrm>
            <a:off x="7596336" y="1597442"/>
            <a:ext cx="1440160" cy="10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erformancemedia.com/Sheraton_Detroit_Novi/images/Lobby_Top_Righ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98" y="4374396"/>
            <a:ext cx="1737114" cy="12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areyes.com.ar/fotos/complejo/lobb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363436"/>
            <a:ext cx="1919072" cy="12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http://upload.wikimedia.org/wikipedia/commons/9/98/Balcony_level_lobby_conference_center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http://upload.wikimedia.org/wikipedia/commons/9/98/Balcony_level_lobby_conference_center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ttp://theaterforsalebranson.com/images/restroo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94" y="4380779"/>
            <a:ext cx="1656064" cy="124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decorationideas.files.wordpress.com/2011/03/bedroom-deco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02" y="4374396"/>
            <a:ext cx="1717810" cy="12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3491880" y="2317522"/>
            <a:ext cx="1914740" cy="10801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Development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4415" y="1432550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Software Design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1412776"/>
            <a:ext cx="289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Software Implementation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45774" y="2241837"/>
            <a:ext cx="918841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Matlab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61244" y="4028055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Lobby 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4803" y="4005064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Lobby 2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3403" y="4028055"/>
            <a:ext cx="12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Restroom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26484" y="4005064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Bedroom</a:t>
            </a:r>
            <a:endParaRPr lang="ko-KR" altLang="en-US" b="1" dirty="0"/>
          </a:p>
        </p:txBody>
      </p:sp>
      <p:sp>
        <p:nvSpPr>
          <p:cNvPr id="35" name="Rectangular Callout 34"/>
          <p:cNvSpPr/>
          <p:nvPr/>
        </p:nvSpPr>
        <p:spPr>
          <a:xfrm>
            <a:off x="1403648" y="6021288"/>
            <a:ext cx="4627678" cy="432048"/>
          </a:xfrm>
          <a:prstGeom prst="wedgeRectCallout">
            <a:avLst>
              <a:gd name="adj1" fmla="val -35913"/>
              <a:gd name="adj2" fmla="val -1386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Same</a:t>
            </a:r>
            <a:endParaRPr lang="ko-KR" altLang="en-US" dirty="0"/>
          </a:p>
        </p:txBody>
      </p:sp>
      <p:sp>
        <p:nvSpPr>
          <p:cNvPr id="37" name="Rectangular Callout 36"/>
          <p:cNvSpPr/>
          <p:nvPr/>
        </p:nvSpPr>
        <p:spPr>
          <a:xfrm>
            <a:off x="1403648" y="6021288"/>
            <a:ext cx="5328592" cy="432048"/>
          </a:xfrm>
          <a:prstGeom prst="wedgeRectCallout">
            <a:avLst>
              <a:gd name="adj1" fmla="val -845"/>
              <a:gd name="adj2" fmla="val -142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Same Role, Similar Design, and Different Interior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Composite Pattern 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We can do better than the obvious design</a:t>
            </a:r>
          </a:p>
          <a:p>
            <a:r>
              <a:rPr lang="en-US" altLang="ko-KR" dirty="0" smtClean="0"/>
              <a:t>First, an abstract base class would be useful</a:t>
            </a:r>
          </a:p>
          <a:p>
            <a:r>
              <a:rPr lang="en-US" altLang="ko-KR" dirty="0" smtClean="0"/>
              <a:t>Second, you can see the aggregate relations</a:t>
            </a:r>
          </a:p>
          <a:p>
            <a:pPr lvl="1"/>
            <a:r>
              <a:rPr lang="en-US" altLang="ko-KR" dirty="0" smtClean="0"/>
              <a:t>Aggregation for container classes</a:t>
            </a:r>
          </a:p>
          <a:p>
            <a:pPr lvl="1"/>
            <a:r>
              <a:rPr lang="en-US" altLang="ko-KR" dirty="0" smtClean="0"/>
              <a:t>However, aggregation happens at multiple levels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Key of the composite pattern</a:t>
            </a:r>
            <a:endParaRPr lang="en-US" altLang="ko-KR" dirty="0" smtClean="0"/>
          </a:p>
          <a:p>
            <a:r>
              <a:rPr lang="en-US" altLang="ko-KR" dirty="0" smtClean="0"/>
              <a:t>There is a minor detail in the diagram, can you find it?</a:t>
            </a:r>
          </a:p>
          <a:p>
            <a:pPr lvl="1"/>
            <a:r>
              <a:rPr lang="en-US" altLang="ko-KR" dirty="0" smtClean="0"/>
              <a:t>Aggregation vs. Composition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2132856"/>
            <a:ext cx="485979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9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Adapter Pattern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The scenario of software requirements</a:t>
            </a:r>
          </a:p>
          <a:p>
            <a:pPr lvl="1"/>
            <a:r>
              <a:rPr lang="en-US" altLang="ko-KR" dirty="0" smtClean="0"/>
              <a:t>Your bank A is plan to interoperate with bank B, C, and D</a:t>
            </a:r>
          </a:p>
          <a:p>
            <a:pPr lvl="1"/>
            <a:r>
              <a:rPr lang="en-US" altLang="ko-KR" dirty="0" smtClean="0"/>
              <a:t>Each bank has slightly different  specifications of transactions</a:t>
            </a:r>
          </a:p>
          <a:p>
            <a:pPr lvl="1"/>
            <a:r>
              <a:rPr lang="en-US" altLang="ko-KR" dirty="0" smtClean="0"/>
              <a:t>In your code, many times, You have to access bank B, C, and D</a:t>
            </a:r>
          </a:p>
          <a:p>
            <a:r>
              <a:rPr lang="en-US" altLang="ko-KR" dirty="0" smtClean="0"/>
              <a:t>Obvious solution</a:t>
            </a:r>
          </a:p>
          <a:p>
            <a:pPr lvl="1"/>
            <a:r>
              <a:rPr lang="en-US" altLang="ko-KR" dirty="0" smtClean="0"/>
              <a:t>Import classes from bank B, C, and D</a:t>
            </a:r>
          </a:p>
          <a:p>
            <a:pPr lvl="1"/>
            <a:r>
              <a:rPr lang="en-US" altLang="ko-KR" dirty="0" smtClean="0"/>
              <a:t>Use if-then-else for a selective usage of the classes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3762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Adapter Pattern 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Create an adapter class</a:t>
            </a:r>
          </a:p>
          <a:p>
            <a:r>
              <a:rPr lang="en-US" altLang="ko-KR" dirty="0" smtClean="0"/>
              <a:t>Adapter class</a:t>
            </a:r>
          </a:p>
          <a:p>
            <a:pPr lvl="1"/>
            <a:r>
              <a:rPr lang="en-US" altLang="ko-KR" dirty="0" smtClean="0"/>
              <a:t>Sorts out which goes to which</a:t>
            </a:r>
          </a:p>
          <a:p>
            <a:pPr lvl="1"/>
            <a:r>
              <a:rPr lang="en-US" altLang="ko-KR" dirty="0" smtClean="0"/>
              <a:t>Inside of its methods determines which goes to which class</a:t>
            </a:r>
          </a:p>
          <a:p>
            <a:pPr lvl="1"/>
            <a:r>
              <a:rPr lang="en-US" altLang="ko-KR" dirty="0" smtClean="0"/>
              <a:t>Delegation of the responsibility</a:t>
            </a:r>
          </a:p>
          <a:p>
            <a:pPr lvl="1"/>
            <a:r>
              <a:rPr lang="en-US" altLang="ko-KR" dirty="0" smtClean="0"/>
              <a:t>Many developers for Bank A needs only </a:t>
            </a:r>
            <a:r>
              <a:rPr lang="en-US" altLang="ko-KR" dirty="0" err="1" smtClean="0"/>
              <a:t>TransactionAdapter</a:t>
            </a:r>
            <a:r>
              <a:rPr lang="en-US" altLang="ko-KR" dirty="0" smtClean="0"/>
              <a:t> class</a:t>
            </a:r>
          </a:p>
          <a:p>
            <a:pPr lvl="1"/>
            <a:r>
              <a:rPr lang="en-US" altLang="ko-KR" dirty="0" smtClean="0"/>
              <a:t>Few developers will develop the adapter because it is only a wiring job</a:t>
            </a:r>
          </a:p>
          <a:p>
            <a:r>
              <a:rPr lang="en-US" altLang="ko-KR" dirty="0" smtClean="0"/>
              <a:t>Two types of adapter</a:t>
            </a:r>
          </a:p>
          <a:p>
            <a:pPr lvl="1"/>
            <a:r>
              <a:rPr lang="en-US" altLang="ko-KR" dirty="0" smtClean="0"/>
              <a:t>Object level</a:t>
            </a:r>
          </a:p>
          <a:p>
            <a:pPr lvl="2"/>
            <a:r>
              <a:rPr lang="en-US" altLang="ko-KR" dirty="0" smtClean="0"/>
              <a:t>This case</a:t>
            </a:r>
          </a:p>
          <a:p>
            <a:pPr lvl="1"/>
            <a:r>
              <a:rPr lang="en-US" altLang="ko-KR" dirty="0" smtClean="0"/>
              <a:t>Class level</a:t>
            </a:r>
          </a:p>
          <a:p>
            <a:pPr lvl="2"/>
            <a:r>
              <a:rPr lang="en-US" altLang="ko-KR" dirty="0" smtClean="0"/>
              <a:t>Further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76" y="2631616"/>
            <a:ext cx="4461520" cy="219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in a Nutshell</a:t>
            </a:r>
          </a:p>
          <a:p>
            <a:pPr lvl="1"/>
            <a:r>
              <a:rPr lang="en-US" altLang="ko-KR" dirty="0" smtClean="0"/>
              <a:t>pp. 15-64, 75-81, 139-158</a:t>
            </a:r>
          </a:p>
          <a:p>
            <a:r>
              <a:rPr lang="ko-KR" altLang="en-US" dirty="0" smtClean="0"/>
              <a:t>패턴 그리고 객체지향적 코딩의 법칙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pp. 15-24, 51-61, 121-122, 126-136, 214-231, 258-268</a:t>
            </a:r>
          </a:p>
          <a:p>
            <a:r>
              <a:rPr lang="en-US" altLang="ko-KR" dirty="0" smtClean="0"/>
              <a:t>Design Patterns, elements of reusable object-oriented software</a:t>
            </a:r>
          </a:p>
          <a:p>
            <a:pPr lvl="1"/>
            <a:r>
              <a:rPr lang="en-US" altLang="ko-KR" dirty="0" smtClean="0"/>
              <a:t>pp.  87-96, 139-174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Software Design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092280" y="116632"/>
            <a:ext cx="1768674" cy="1563300"/>
            <a:chOff x="6372200" y="4385980"/>
            <a:chExt cx="2704778" cy="2174641"/>
          </a:xfrm>
        </p:grpSpPr>
        <p:pic>
          <p:nvPicPr>
            <p:cNvPr id="5" name="Picture 2" descr="http://t1.gstatic.com/images?q=tbn:ANd9GcSS_yXSQawQSoYlzofHBu9uyXs_OGkxiuloNxuCO4jHOBnvOyR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4385980"/>
              <a:ext cx="2704778" cy="217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88223" y="5291916"/>
              <a:ext cx="2319537" cy="3639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Good or Bad Design?</a:t>
              </a:r>
              <a:endParaRPr lang="ko-KR" altLang="en-US" sz="1100" b="1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85413"/>
              </p:ext>
            </p:extLst>
          </p:nvPr>
        </p:nvGraphicFramePr>
        <p:xfrm>
          <a:off x="467544" y="1418679"/>
          <a:ext cx="839340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456384"/>
                <a:gridCol w="3352849"/>
              </a:tblGrid>
              <a:tr h="3448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Building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Design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Software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/>
                </a:tc>
              </a:tr>
              <a:tr h="20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Correctness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Meet the owner’s purpose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/>
                        <a:t>Successful construction without faults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Meet the client’s purposes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/>
                        <a:t>Successful implementation without errors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Robustness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Maintain</a:t>
                      </a:r>
                      <a:r>
                        <a:rPr lang="en-US" altLang="ko-KR" baseline="0" dirty="0" smtClean="0"/>
                        <a:t> integrity in a certain level of typhoons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E</a:t>
                      </a:r>
                      <a:r>
                        <a:rPr lang="en-US" altLang="ko-KR" baseline="0" dirty="0" smtClean="0"/>
                        <a:t>xecute under expected overloads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Flexibility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Enable the future expansions</a:t>
                      </a:r>
                      <a:r>
                        <a:rPr lang="en-US" altLang="ko-KR" baseline="0" dirty="0" smtClean="0"/>
                        <a:t> and modifications of the structure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Enable the future updates and expansions of functions</a:t>
                      </a:r>
                      <a:endParaRPr lang="ko-KR" altLang="en-US" dirty="0"/>
                    </a:p>
                  </a:txBody>
                  <a:tcPr/>
                </a:tc>
              </a:tr>
              <a:tr h="1379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Usability and Reusability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Good</a:t>
                      </a:r>
                      <a:r>
                        <a:rPr lang="en-US" altLang="ko-KR" baseline="0" dirty="0" smtClean="0"/>
                        <a:t> support for designed purposes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/>
                        <a:t>Easy to use for 1)  other purposes and 2) other areas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Good support for the designed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Easy to use for 1)</a:t>
                      </a:r>
                      <a:r>
                        <a:rPr lang="en-US" altLang="ko-KR" baseline="0" dirty="0" smtClean="0"/>
                        <a:t> other purposes and 2) other contexts</a:t>
                      </a:r>
                      <a:endParaRPr lang="ko-KR" altLang="en-US" dirty="0"/>
                    </a:p>
                  </a:txBody>
                  <a:tcPr/>
                </a:tc>
              </a:tr>
              <a:tr h="862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Efficiency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Easy to build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Cover less area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Good mobility</a:t>
                      </a:r>
                      <a:r>
                        <a:rPr lang="en-US" altLang="ko-KR" baseline="0" dirty="0" smtClean="0"/>
                        <a:t> in the structure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Easy to implement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Smaller size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Faster</a:t>
                      </a:r>
                      <a:r>
                        <a:rPr lang="en-US" altLang="ko-KR" baseline="0" dirty="0" smtClean="0"/>
                        <a:t> execution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Approaches to Handle Complexities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ea typeface="굴림" pitchFamily="50" charset="-127"/>
              </a:rPr>
              <a:t>Software and building are complex! Why?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Often, they tend to be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Massive in size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Interactive between modules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No-where to stop in details and scopes</a:t>
            </a:r>
          </a:p>
          <a:p>
            <a:r>
              <a:rPr lang="en-US" altLang="ko-KR" dirty="0" smtClean="0">
                <a:ea typeface="굴림" pitchFamily="50" charset="-127"/>
              </a:rPr>
              <a:t>How to make things less complex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Boundarize</a:t>
            </a:r>
            <a:endParaRPr lang="en-US" altLang="ko-KR" dirty="0" smtClean="0">
              <a:ea typeface="굴림" pitchFamily="50" charset="-127"/>
            </a:endParaRPr>
          </a:p>
          <a:p>
            <a:pPr lvl="2"/>
            <a:r>
              <a:rPr lang="en-US" altLang="ko-KR" dirty="0" smtClean="0">
                <a:ea typeface="굴림" pitchFamily="50" charset="-127"/>
              </a:rPr>
              <a:t>You have to setup your boundary by your purpose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Simplification/Abstraction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You have to simplify your structure at the top level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Decomposition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You have to construct a hierarchy of your structure, so that you can delegate your problem to your minions.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Grouping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You have to cluster similar structures to use “Copy, Adapt and Paste” (No Copy and Paste)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Magical </a:t>
            </a:r>
            <a:r>
              <a:rPr lang="en-US" altLang="ko-KR" dirty="0">
                <a:ea typeface="굴림" pitchFamily="50" charset="-127"/>
              </a:rPr>
              <a:t>number 7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2</a:t>
            </a:r>
          </a:p>
          <a:p>
            <a:pPr lvl="3"/>
            <a:r>
              <a:rPr lang="en-US" altLang="ko-KR" dirty="0">
                <a:ea typeface="굴림" pitchFamily="50" charset="-127"/>
                <a:sym typeface="Symbol" pitchFamily="18" charset="2"/>
              </a:rPr>
              <a:t>G.A. Miller, “The Magical Number Seven, Plus or Minus Two: Some Limits on Our Capacity for Processing Information”, 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The Psychological Review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, 1956, vol. 63, pp. 81-97  (</a:t>
            </a:r>
            <a:r>
              <a:rPr lang="en-US" altLang="ko-KR" dirty="0">
                <a:ea typeface="굴림" pitchFamily="50" charset="-127"/>
                <a:sym typeface="Symbol" pitchFamily="18" charset="2"/>
                <a:hlinkClick r:id="rId2"/>
              </a:rPr>
              <a:t>http://www.well.com/user/smalin/miller.html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)</a:t>
            </a:r>
          </a:p>
          <a:p>
            <a:r>
              <a:rPr lang="en-US" altLang="ko-KR" dirty="0" smtClean="0">
                <a:ea typeface="굴림" pitchFamily="50" charset="-127"/>
              </a:rPr>
              <a:t>Catch phrase is “Divide and Conquer”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Procedure-Oriented Paradigm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 err="1" smtClean="0">
                <a:ea typeface="굴림" pitchFamily="50" charset="-127"/>
              </a:rPr>
              <a:t>Boundarize</a:t>
            </a:r>
            <a:r>
              <a:rPr lang="en-US" altLang="ko-KR" dirty="0" smtClean="0">
                <a:ea typeface="굴림" pitchFamily="50" charset="-127"/>
              </a:rPr>
              <a:t>, Simplify, Decompose, and Group What?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Two views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Object oriented view: Building structure / Software structure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Procedure oriented view: Building usage / Software usage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Procedure-oriented view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70s and 80s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 smtClean="0">
                <a:ea typeface="굴림" pitchFamily="50" charset="-127"/>
              </a:rPr>
              <a:t>Boundarize</a:t>
            </a:r>
            <a:r>
              <a:rPr lang="en-US" altLang="ko-KR" dirty="0" smtClean="0">
                <a:ea typeface="굴림" pitchFamily="50" charset="-127"/>
              </a:rPr>
              <a:t>, simplify, decompose, and group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Building: A in his office </a:t>
            </a:r>
            <a:r>
              <a:rPr lang="en-US" altLang="ko-KR" b="1" dirty="0" smtClean="0">
                <a:ea typeface="굴림" pitchFamily="50" charset="-127"/>
              </a:rPr>
              <a:t>uses</a:t>
            </a:r>
            <a:r>
              <a:rPr lang="en-US" altLang="ko-KR" dirty="0" smtClean="0">
                <a:ea typeface="굴림" pitchFamily="50" charset="-127"/>
              </a:rPr>
              <a:t> a restroom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A </a:t>
            </a:r>
            <a:r>
              <a:rPr lang="en-US" altLang="ko-KR" b="1" dirty="0" smtClean="0">
                <a:ea typeface="굴림" pitchFamily="50" charset="-127"/>
                <a:sym typeface="Wingdings" pitchFamily="2" charset="2"/>
              </a:rPr>
              <a:t>goes out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 his office  A </a:t>
            </a:r>
            <a:r>
              <a:rPr lang="en-US" altLang="ko-KR" b="1" dirty="0" smtClean="0">
                <a:ea typeface="굴림" pitchFamily="50" charset="-127"/>
                <a:sym typeface="Wingdings" pitchFamily="2" charset="2"/>
              </a:rPr>
              <a:t>walks down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the corridor  A </a:t>
            </a:r>
            <a:r>
              <a:rPr lang="en-US" altLang="ko-KR" b="1" dirty="0" smtClean="0">
                <a:ea typeface="굴림" pitchFamily="50" charset="-127"/>
                <a:sym typeface="Wingdings" pitchFamily="2" charset="2"/>
              </a:rPr>
              <a:t>enters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 the restroom  A </a:t>
            </a:r>
            <a:r>
              <a:rPr lang="en-US" altLang="ko-KR" b="1" dirty="0" smtClean="0">
                <a:ea typeface="굴림" pitchFamily="50" charset="-127"/>
                <a:sym typeface="Wingdings" pitchFamily="2" charset="2"/>
              </a:rPr>
              <a:t>uses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 a toilet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Software: A withdraw money from his account by a banking website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A </a:t>
            </a:r>
            <a:r>
              <a:rPr lang="en-US" altLang="ko-KR" b="1" dirty="0" smtClean="0">
                <a:ea typeface="굴림" pitchFamily="50" charset="-127"/>
                <a:sym typeface="Wingdings" pitchFamily="2" charset="2"/>
              </a:rPr>
              <a:t>logs in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 a banking website  A </a:t>
            </a:r>
            <a:r>
              <a:rPr lang="en-US" altLang="ko-KR" b="1" dirty="0" smtClean="0">
                <a:ea typeface="굴림" pitchFamily="50" charset="-127"/>
                <a:sym typeface="Wingdings" pitchFamily="2" charset="2"/>
              </a:rPr>
              <a:t>confirms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 his ID  A requests his withdrawal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Action oriented and Verb oriented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Design actions, or functions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Implement actions, or functions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Objects are just data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Objects are </a:t>
            </a:r>
          </a:p>
          <a:p>
            <a:pPr lvl="4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(A, Corridor, Restroom, and Toilet)</a:t>
            </a:r>
          </a:p>
          <a:p>
            <a:pPr lvl="4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(A, banking website, ID, and withdrawal)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Procedure-Oriented Design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5163" y="4383088"/>
            <a:ext cx="7864475" cy="172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83568" y="1328236"/>
            <a:ext cx="7834312" cy="1981200"/>
            <a:chOff x="419" y="624"/>
            <a:chExt cx="4935" cy="1248"/>
          </a:xfrm>
          <a:solidFill>
            <a:schemeClr val="bg1"/>
          </a:solidFill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9" y="624"/>
              <a:ext cx="4935" cy="124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20" y="651"/>
              <a:ext cx="190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800" b="1" i="1" u="sng" dirty="0">
                  <a:latin typeface="Arial Narrow" pitchFamily="34" charset="0"/>
                </a:rPr>
                <a:t>Real world concepts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900113" y="4656142"/>
            <a:ext cx="7440968" cy="1136650"/>
            <a:chOff x="567" y="2933"/>
            <a:chExt cx="4432" cy="716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67" y="2933"/>
              <a:ext cx="1270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dirty="0" err="1" smtClean="0"/>
                <a:t>logIn</a:t>
              </a:r>
              <a:r>
                <a:rPr lang="en-US" altLang="ko-KR" dirty="0" smtClean="0"/>
                <a:t>()</a:t>
              </a:r>
              <a:endParaRPr lang="en-US" altLang="ko-KR" dirty="0"/>
            </a:p>
            <a:p>
              <a:pPr algn="l">
                <a:spcBef>
                  <a:spcPct val="50000"/>
                </a:spcBef>
              </a:pPr>
              <a:r>
                <a:rPr lang="en-US" altLang="ko-KR" dirty="0" err="1" smtClean="0"/>
                <a:t>checkSecurityCard</a:t>
              </a:r>
              <a:r>
                <a:rPr lang="en-US" altLang="ko-KR" dirty="0" smtClean="0"/>
                <a:t>()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dirty="0" err="1" smtClean="0"/>
                <a:t>selectAccount</a:t>
              </a:r>
              <a:r>
                <a:rPr lang="en-US" altLang="ko-KR" dirty="0" smtClean="0"/>
                <a:t>()</a:t>
              </a:r>
              <a:endParaRPr lang="en-US" altLang="ko-KR" dirty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84" y="2951"/>
              <a:ext cx="1415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dirty="0" err="1" smtClean="0"/>
                <a:t>sendMoneyRelease</a:t>
              </a:r>
              <a:r>
                <a:rPr lang="en-US" altLang="ko-KR" dirty="0" smtClean="0"/>
                <a:t>()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dirty="0" err="1" smtClean="0"/>
                <a:t>reduceAccountAmount</a:t>
              </a:r>
              <a:r>
                <a:rPr lang="en-US" altLang="ko-KR" dirty="0" smtClean="0"/>
                <a:t>()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dirty="0" err="1" smtClean="0"/>
                <a:t>sendNotice</a:t>
              </a:r>
              <a:r>
                <a:rPr lang="en-US" altLang="ko-KR" dirty="0" smtClean="0"/>
                <a:t>()</a:t>
              </a:r>
              <a:endParaRPr lang="en-US" altLang="ko-KR" dirty="0"/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08400" y="4508501"/>
            <a:ext cx="1495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800" b="1" i="1" u="sng" dirty="0">
                <a:latin typeface="Arial Narrow" pitchFamily="34" charset="0"/>
              </a:rPr>
              <a:t>Software </a:t>
            </a:r>
          </a:p>
          <a:p>
            <a:r>
              <a:rPr lang="en-US" altLang="ko-KR" sz="2800" b="1" i="1" u="sng" dirty="0" smtClean="0">
                <a:latin typeface="Arial Narrow" pitchFamily="34" charset="0"/>
              </a:rPr>
              <a:t>design</a:t>
            </a:r>
            <a:endParaRPr lang="en-US" altLang="ko-KR" sz="2800" b="1" i="1" u="sng" dirty="0">
              <a:latin typeface="Arial Narrow" pitchFamily="34" charset="0"/>
            </a:endParaRPr>
          </a:p>
          <a:p>
            <a:r>
              <a:rPr lang="en-US" altLang="ko-KR" sz="2800" b="1" i="1" u="sng" dirty="0" smtClean="0">
                <a:latin typeface="Arial Narrow" pitchFamily="34" charset="0"/>
              </a:rPr>
              <a:t>entities</a:t>
            </a:r>
            <a:endParaRPr lang="en-US" altLang="ko-KR" sz="2800" b="1" i="1" u="sng" dirty="0">
              <a:latin typeface="Arial Narrow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691679" y="2990153"/>
            <a:ext cx="237133" cy="1806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66225" y="2990152"/>
            <a:ext cx="3999185" cy="255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691680" y="2798763"/>
            <a:ext cx="5256808" cy="1998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28813" y="2990152"/>
            <a:ext cx="914400" cy="2205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609307" y="2843417"/>
            <a:ext cx="1356103" cy="2404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597400" y="2816226"/>
            <a:ext cx="1368011" cy="272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3098" name="Picture 26" descr="C:\Users\User\Pictures\Microsoft Clip Organizer\j0432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83" y="1632106"/>
            <a:ext cx="1373460" cy="13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56" y="2024267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http://www.tdcommercialbanking.com/tour/images/screen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8" b="6172"/>
          <a:stretch/>
        </p:blipFill>
        <p:spPr bwMode="auto">
          <a:xfrm>
            <a:off x="6380736" y="1707978"/>
            <a:ext cx="1960345" cy="1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5965410" y="2990155"/>
            <a:ext cx="550805" cy="1806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 flipH="1">
            <a:off x="2483769" y="2843416"/>
            <a:ext cx="2125538" cy="2850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1966913" y="2990154"/>
            <a:ext cx="516856" cy="2704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609306" y="2806701"/>
            <a:ext cx="1356104" cy="19904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5965409" y="2990154"/>
            <a:ext cx="550805" cy="2257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Object-oriented paradigm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56792"/>
            <a:ext cx="8225307" cy="46154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Object-oriented </a:t>
            </a:r>
            <a:r>
              <a:rPr lang="en-US" altLang="ko-KR" dirty="0">
                <a:ea typeface="굴림" pitchFamily="50" charset="-127"/>
              </a:rPr>
              <a:t>view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80s, 90s, and 00s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err="1">
                <a:ea typeface="굴림" pitchFamily="50" charset="-127"/>
              </a:rPr>
              <a:t>Boundarize</a:t>
            </a:r>
            <a:r>
              <a:rPr lang="en-US" altLang="ko-KR" dirty="0">
                <a:ea typeface="굴림" pitchFamily="50" charset="-127"/>
              </a:rPr>
              <a:t>, simplify, decompose, and group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Building: </a:t>
            </a:r>
            <a:r>
              <a:rPr lang="en-US" altLang="ko-KR" b="1" dirty="0">
                <a:ea typeface="굴림" pitchFamily="50" charset="-127"/>
              </a:rPr>
              <a:t>A</a:t>
            </a:r>
            <a:r>
              <a:rPr lang="en-US" altLang="ko-KR" dirty="0">
                <a:ea typeface="굴림" pitchFamily="50" charset="-127"/>
              </a:rPr>
              <a:t> in </a:t>
            </a:r>
            <a:r>
              <a:rPr lang="en-US" altLang="ko-KR" b="1" dirty="0">
                <a:ea typeface="굴림" pitchFamily="50" charset="-127"/>
              </a:rPr>
              <a:t>his office</a:t>
            </a:r>
            <a:r>
              <a:rPr lang="en-US" altLang="ko-KR" dirty="0">
                <a:ea typeface="굴림" pitchFamily="50" charset="-127"/>
              </a:rPr>
              <a:t> uses </a:t>
            </a:r>
            <a:r>
              <a:rPr lang="en-US" altLang="ko-KR" b="1" dirty="0">
                <a:ea typeface="굴림" pitchFamily="50" charset="-127"/>
              </a:rPr>
              <a:t>a restroom</a:t>
            </a:r>
          </a:p>
          <a:p>
            <a:pPr lvl="3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  <a:sym typeface="Wingdings" pitchFamily="2" charset="2"/>
              </a:rPr>
              <a:t>A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goes out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his office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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walks down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 the corridor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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enters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the restroom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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uses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 toilet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  <a:sym typeface="Wingdings" pitchFamily="2" charset="2"/>
              </a:rPr>
              <a:t>Software: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withdraw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money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from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his account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by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 banking website</a:t>
            </a:r>
          </a:p>
          <a:p>
            <a:pPr lvl="3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logs in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 banking website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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confirms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his ID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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A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 requests </a:t>
            </a:r>
            <a:r>
              <a:rPr lang="en-US" altLang="ko-KR" b="1" dirty="0">
                <a:ea typeface="굴림" pitchFamily="50" charset="-127"/>
                <a:sym typeface="Wingdings" pitchFamily="2" charset="2"/>
              </a:rPr>
              <a:t>his withdrawal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Object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oriented and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Noun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oriented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  <a:sym typeface="Wingdings" pitchFamily="2" charset="2"/>
              </a:rPr>
              <a:t>Design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actors,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or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objects</a:t>
            </a:r>
            <a:endParaRPr lang="en-US" altLang="ko-KR" dirty="0">
              <a:ea typeface="굴림" pitchFamily="50" charset="-127"/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  <a:sym typeface="Wingdings" pitchFamily="2" charset="2"/>
              </a:rPr>
              <a:t>Implement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actors,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or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objects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Actions are just methods of objects</a:t>
            </a:r>
          </a:p>
          <a:p>
            <a:pPr lvl="4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(goes out, walks down, enters, uses)</a:t>
            </a:r>
          </a:p>
          <a:p>
            <a:pPr lvl="4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(logs in, confirms, requests)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Object = (attributes, or characteristics) + (methods, or actions)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Why?  More concerns about the domain, the users, and the actual things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Phases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Object-</a:t>
            </a:r>
            <a:r>
              <a:rPr lang="en-US" altLang="ko-KR" sz="1800" dirty="0" smtClean="0">
                <a:ea typeface="굴림" pitchFamily="50" charset="-127"/>
              </a:rPr>
              <a:t>O</a:t>
            </a:r>
            <a:r>
              <a:rPr lang="en-US" altLang="en-US" sz="1800" dirty="0" smtClean="0"/>
              <a:t>riented </a:t>
            </a:r>
            <a:r>
              <a:rPr lang="en-US" altLang="ko-KR" sz="1800" dirty="0" smtClean="0">
                <a:ea typeface="굴림" pitchFamily="50" charset="-127"/>
              </a:rPr>
              <a:t>A</a:t>
            </a:r>
            <a:r>
              <a:rPr lang="en-US" altLang="en-US" sz="1800" dirty="0" smtClean="0"/>
              <a:t>nalysis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Define an object-based model of </a:t>
            </a:r>
            <a:r>
              <a:rPr lang="en-US" altLang="ko-KR" dirty="0" smtClean="0">
                <a:ea typeface="굴림" pitchFamily="50" charset="-127"/>
              </a:rPr>
              <a:t>the domain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Object-</a:t>
            </a:r>
            <a:r>
              <a:rPr lang="en-US" altLang="ko-KR" sz="1800" dirty="0" smtClean="0">
                <a:ea typeface="굴림" pitchFamily="50" charset="-127"/>
              </a:rPr>
              <a:t>O</a:t>
            </a:r>
            <a:r>
              <a:rPr lang="en-US" altLang="en-US" sz="1800" dirty="0" smtClean="0"/>
              <a:t>riented </a:t>
            </a:r>
            <a:r>
              <a:rPr lang="en-US" altLang="ko-KR" sz="1800" dirty="0" smtClean="0">
                <a:ea typeface="굴림" pitchFamily="50" charset="-127"/>
              </a:rPr>
              <a:t>D</a:t>
            </a:r>
            <a:r>
              <a:rPr lang="en-US" altLang="en-US" sz="1800" dirty="0" smtClean="0"/>
              <a:t>esign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Design the solution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Object-</a:t>
            </a:r>
            <a:r>
              <a:rPr lang="en-US" altLang="ko-KR" sz="1800" dirty="0" smtClean="0">
                <a:ea typeface="굴림" pitchFamily="50" charset="-127"/>
              </a:rPr>
              <a:t>O</a:t>
            </a:r>
            <a:r>
              <a:rPr lang="en-US" altLang="en-US" sz="1800" dirty="0" smtClean="0"/>
              <a:t>riented </a:t>
            </a:r>
            <a:r>
              <a:rPr lang="en-US" altLang="ko-KR" sz="1800" dirty="0" smtClean="0">
                <a:ea typeface="굴림" pitchFamily="50" charset="-127"/>
              </a:rPr>
              <a:t>P</a:t>
            </a:r>
            <a:r>
              <a:rPr lang="en-US" altLang="en-US" sz="1800" dirty="0" smtClean="0"/>
              <a:t>rogramming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Build it : coding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Object-Oriented Testing</a:t>
            </a:r>
            <a:endParaRPr lang="en-US" altLang="en-US" sz="1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580112" y="4641134"/>
            <a:ext cx="1293813" cy="750887"/>
            <a:chOff x="6309535" y="3726734"/>
            <a:chExt cx="1293813" cy="914400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536548" y="3933109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>
                  <a:latin typeface="Times New Roman" pitchFamily="18" charset="0"/>
                </a:rPr>
                <a:t>OOAD</a:t>
              </a:r>
            </a:p>
          </p:txBody>
        </p:sp>
        <p:sp>
          <p:nvSpPr>
            <p:cNvPr id="20486" name="AutoShape 6"/>
            <p:cNvSpPr>
              <a:spLocks/>
            </p:cNvSpPr>
            <p:nvPr/>
          </p:nvSpPr>
          <p:spPr bwMode="auto">
            <a:xfrm>
              <a:off x="6309535" y="3726734"/>
              <a:ext cx="231775" cy="914400"/>
            </a:xfrm>
            <a:prstGeom prst="rightBrace">
              <a:avLst>
                <a:gd name="adj1" fmla="val 328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63673" y="4730033"/>
            <a:ext cx="1209675" cy="1291255"/>
            <a:chOff x="7663673" y="3628309"/>
            <a:chExt cx="1209675" cy="2203450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892273" y="4495084"/>
              <a:ext cx="981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>
                  <a:latin typeface="Times New Roman" pitchFamily="18" charset="0"/>
                </a:rPr>
                <a:t>OOSE</a:t>
              </a:r>
            </a:p>
          </p:txBody>
        </p:sp>
        <p:sp>
          <p:nvSpPr>
            <p:cNvPr id="20487" name="AutoShape 7"/>
            <p:cNvSpPr>
              <a:spLocks/>
            </p:cNvSpPr>
            <p:nvPr/>
          </p:nvSpPr>
          <p:spPr bwMode="auto">
            <a:xfrm>
              <a:off x="7663673" y="3628309"/>
              <a:ext cx="276225" cy="2203450"/>
            </a:xfrm>
            <a:prstGeom prst="rightBrace">
              <a:avLst>
                <a:gd name="adj1" fmla="val 664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pic>
        <p:nvPicPr>
          <p:cNvPr id="4546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534" y="0"/>
            <a:ext cx="2834465" cy="625338"/>
          </a:xfrm>
          <a:prstGeom prst="rect">
            <a:avLst/>
          </a:prstGeom>
          <a:solidFill>
            <a:srgbClr val="FFFFCC"/>
          </a:solidFill>
          <a:ln w="9525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8572</TotalTime>
  <Words>2465</Words>
  <Application>Microsoft Office PowerPoint</Application>
  <PresentationFormat>On-screen Show (4:3)</PresentationFormat>
  <Paragraphs>522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HY헤드라인M</vt:lpstr>
      <vt:lpstr>굴림</vt:lpstr>
      <vt:lpstr>맑은 고딕</vt:lpstr>
      <vt:lpstr>Arial</vt:lpstr>
      <vt:lpstr>Arial Narrow</vt:lpstr>
      <vt:lpstr>Cambria</vt:lpstr>
      <vt:lpstr>Symbol</vt:lpstr>
      <vt:lpstr>Times New Roman</vt:lpstr>
      <vt:lpstr>Wingdings</vt:lpstr>
      <vt:lpstr>발표 템플릿</vt:lpstr>
      <vt:lpstr>IE 362 Lecture 2:  Object-oriented paradigm and Software design</vt:lpstr>
      <vt:lpstr>A better way to develop  software</vt:lpstr>
      <vt:lpstr>Weekly Objectives</vt:lpstr>
      <vt:lpstr>Design and Programming</vt:lpstr>
      <vt:lpstr>Good Software Design</vt:lpstr>
      <vt:lpstr>Approaches to Handle Complexities</vt:lpstr>
      <vt:lpstr>Procedure-Oriented Paradigm</vt:lpstr>
      <vt:lpstr>Procedure-Oriented Design</vt:lpstr>
      <vt:lpstr>Object-oriented paradigm</vt:lpstr>
      <vt:lpstr>Object-Oriented Design</vt:lpstr>
      <vt:lpstr>What are Class and Instance?</vt:lpstr>
      <vt:lpstr>Software Design as House Floorplan</vt:lpstr>
      <vt:lpstr>UML for software design</vt:lpstr>
      <vt:lpstr>Software Design as House Floorplan</vt:lpstr>
      <vt:lpstr>UML notation : Class and Instance</vt:lpstr>
      <vt:lpstr>Encapsulation</vt:lpstr>
      <vt:lpstr>Inheritance</vt:lpstr>
      <vt:lpstr>Inheritance in Matlab</vt:lpstr>
      <vt:lpstr>self and super</vt:lpstr>
      <vt:lpstr>Polymorphism</vt:lpstr>
      <vt:lpstr>Abstract Class</vt:lpstr>
      <vt:lpstr>Overriding Methods in handle</vt:lpstr>
      <vt:lpstr>More about UML Notations</vt:lpstr>
      <vt:lpstr>UML notation : Class and Instance (one more time)</vt:lpstr>
      <vt:lpstr>Structure of Classes in Class Diagram</vt:lpstr>
      <vt:lpstr>Generalization</vt:lpstr>
      <vt:lpstr>Association</vt:lpstr>
      <vt:lpstr>Multiplicity of Association</vt:lpstr>
      <vt:lpstr>Aggregation</vt:lpstr>
      <vt:lpstr>Dependency </vt:lpstr>
      <vt:lpstr>Let’s Practice</vt:lpstr>
      <vt:lpstr>Software design patterns</vt:lpstr>
      <vt:lpstr>Design Patterns</vt:lpstr>
      <vt:lpstr>Factory Pattern (1)</vt:lpstr>
      <vt:lpstr>Factory Pattern (2)</vt:lpstr>
      <vt:lpstr>Factory Pattern (3)</vt:lpstr>
      <vt:lpstr>Bridge Pattern (1)</vt:lpstr>
      <vt:lpstr>Bridge Pattern (2)</vt:lpstr>
      <vt:lpstr>Composite Pattern (1)</vt:lpstr>
      <vt:lpstr>Composite Pattern (2)</vt:lpstr>
      <vt:lpstr>Adapter Pattern (1)</vt:lpstr>
      <vt:lpstr>Adapter Pattern (2)</vt:lpstr>
      <vt:lpstr>Further readings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231</cp:revision>
  <dcterms:created xsi:type="dcterms:W3CDTF">2011-08-19T05:41:09Z</dcterms:created>
  <dcterms:modified xsi:type="dcterms:W3CDTF">2013-08-30T14:13:46Z</dcterms:modified>
</cp:coreProperties>
</file>