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11" r:id="rId3"/>
    <p:sldId id="257" r:id="rId4"/>
    <p:sldId id="290" r:id="rId5"/>
    <p:sldId id="259" r:id="rId6"/>
    <p:sldId id="297" r:id="rId7"/>
    <p:sldId id="295" r:id="rId8"/>
    <p:sldId id="294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12" r:id="rId18"/>
    <p:sldId id="261" r:id="rId19"/>
    <p:sldId id="262" r:id="rId20"/>
    <p:sldId id="263" r:id="rId21"/>
    <p:sldId id="264" r:id="rId22"/>
    <p:sldId id="291" r:id="rId23"/>
    <p:sldId id="269" r:id="rId24"/>
    <p:sldId id="305" r:id="rId25"/>
    <p:sldId id="272" r:id="rId26"/>
    <p:sldId id="273" r:id="rId27"/>
    <p:sldId id="274" r:id="rId28"/>
    <p:sldId id="276" r:id="rId29"/>
    <p:sldId id="306" r:id="rId30"/>
    <p:sldId id="275" r:id="rId31"/>
    <p:sldId id="313" r:id="rId32"/>
    <p:sldId id="280" r:id="rId33"/>
    <p:sldId id="283" r:id="rId34"/>
    <p:sldId id="309" r:id="rId35"/>
    <p:sldId id="310" r:id="rId36"/>
    <p:sldId id="314" r:id="rId37"/>
    <p:sldId id="315" r:id="rId38"/>
    <p:sldId id="29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2" y="26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327AF-32C1-4C9D-8AD5-75A9CA67E99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9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2013-09-02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6608385"/>
            <a:ext cx="641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2011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SESLab</a:t>
            </a:r>
            <a:r>
              <a:rPr lang="en-US" altLang="ko-KR" sz="1200" dirty="0" smtClean="0">
                <a:solidFill>
                  <a:schemeClr val="bg1"/>
                </a:solidFill>
              </a:rPr>
              <a:t>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mathworks.co.kr/kr/help/matlab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.jpe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yagtom/" TargetMode="External"/><Relationship Id="rId2" Type="http://schemas.openxmlformats.org/officeDocument/2006/relationships/hyperlink" Target="http://www.mathworks.co.kr/academia/student_center/tutorials/regist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.kr/academia/student_center/tutorials/register.html" TargetMode="External"/><Relationship Id="rId2" Type="http://schemas.openxmlformats.org/officeDocument/2006/relationships/hyperlink" Target="http://www.mathworks.co.kr/matlabcentr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yagt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kftp.kaist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IE 362 Lecture 1: </a:t>
            </a:r>
            <a:br>
              <a:rPr lang="en-US" altLang="ko-KR" dirty="0" smtClean="0"/>
            </a:br>
            <a:r>
              <a:rPr lang="en-US" altLang="ko-KR" dirty="0" err="1" smtClean="0"/>
              <a:t>Matlab</a:t>
            </a:r>
            <a:r>
              <a:rPr lang="en-US" altLang="ko-KR" dirty="0"/>
              <a:t> </a:t>
            </a:r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dirty="0" smtClean="0"/>
              <a:t>KAIST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Basics of MATLAB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513" y="1412776"/>
            <a:ext cx="3880479" cy="518160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 smtClean="0"/>
              <a:t>Matlab</a:t>
            </a:r>
            <a:r>
              <a:rPr lang="en-US" altLang="ko-KR" sz="2400" dirty="0" smtClean="0"/>
              <a:t> is a computation oriented programming tool</a:t>
            </a:r>
          </a:p>
          <a:p>
            <a:pPr lvl="1"/>
            <a:r>
              <a:rPr lang="en-US" altLang="ko-KR" dirty="0" smtClean="0"/>
              <a:t>Has been known to excellent performance on handling matrices.</a:t>
            </a:r>
          </a:p>
          <a:p>
            <a:pPr lvl="1"/>
            <a:r>
              <a:rPr lang="en-US" altLang="ko-KR" dirty="0" smtClean="0"/>
              <a:t>Computation is a task with</a:t>
            </a:r>
          </a:p>
          <a:p>
            <a:pPr lvl="2"/>
            <a:r>
              <a:rPr lang="en-US" altLang="ko-KR" dirty="0" smtClean="0"/>
              <a:t>Operator: what to do? </a:t>
            </a:r>
          </a:p>
          <a:p>
            <a:pPr lvl="3"/>
            <a:r>
              <a:rPr lang="en-US" altLang="ko-KR" dirty="0" smtClean="0"/>
              <a:t>+, -, *, /</a:t>
            </a:r>
          </a:p>
          <a:p>
            <a:pPr lvl="2"/>
            <a:r>
              <a:rPr lang="en-US" altLang="ko-KR" dirty="0" smtClean="0"/>
              <a:t>Operand: with what?</a:t>
            </a:r>
          </a:p>
          <a:p>
            <a:pPr lvl="3"/>
            <a:r>
              <a:rPr lang="en-US" altLang="ko-KR" dirty="0" smtClean="0"/>
              <a:t>Scalar</a:t>
            </a:r>
          </a:p>
          <a:p>
            <a:pPr lvl="4"/>
            <a:r>
              <a:rPr lang="en-US" altLang="ko-KR" dirty="0" smtClean="0"/>
              <a:t>1, 2, 3…</a:t>
            </a:r>
          </a:p>
          <a:p>
            <a:pPr lvl="3"/>
            <a:r>
              <a:rPr lang="en-US" altLang="ko-KR" dirty="0" smtClean="0"/>
              <a:t>Vector</a:t>
            </a:r>
          </a:p>
          <a:p>
            <a:pPr lvl="4"/>
            <a:r>
              <a:rPr lang="en-US" altLang="ko-KR" dirty="0" smtClean="0"/>
              <a:t>[1, 2]</a:t>
            </a:r>
          </a:p>
          <a:p>
            <a:pPr lvl="3"/>
            <a:r>
              <a:rPr lang="en-US" altLang="ko-KR" dirty="0" smtClean="0"/>
              <a:t>Matrix</a:t>
            </a:r>
          </a:p>
          <a:p>
            <a:pPr lvl="4"/>
            <a:r>
              <a:rPr lang="en-US" altLang="ko-KR" dirty="0" smtClean="0"/>
              <a:t>[</a:t>
            </a:r>
            <a:r>
              <a:rPr lang="en-US" altLang="ko-KR" dirty="0"/>
              <a:t>1, 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 3, 4 ]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39696"/>
            <a:ext cx="2952328" cy="64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184602" cy="1138138"/>
          </a:xfrm>
        </p:spPr>
        <p:txBody>
          <a:bodyPr/>
          <a:lstStyle/>
          <a:p>
            <a:r>
              <a:rPr lang="en-US" dirty="0" smtClean="0"/>
              <a:t>Defining and Handling </a:t>
            </a:r>
            <a:br>
              <a:rPr lang="en-US" dirty="0" smtClean="0"/>
            </a:br>
            <a:r>
              <a:rPr lang="en-US" dirty="0" smtClean="0"/>
              <a:t>Matrices</a:t>
            </a:r>
            <a:endParaRPr lang="en-GB" altLang="ko-KR" dirty="0">
              <a:ea typeface="굴림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2703"/>
          <a:stretch/>
        </p:blipFill>
        <p:spPr>
          <a:xfrm>
            <a:off x="4373042" y="1412776"/>
            <a:ext cx="2472740" cy="511256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600200"/>
            <a:ext cx="3960440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A vector vs. a matrix</a:t>
            </a:r>
          </a:p>
          <a:p>
            <a:pPr lvl="1"/>
            <a:r>
              <a:rPr lang="en-US" altLang="ko-KR" dirty="0" smtClean="0"/>
              <a:t>Separating a column</a:t>
            </a:r>
          </a:p>
          <a:p>
            <a:pPr lvl="2"/>
            <a:r>
              <a:rPr lang="en-US" altLang="ko-KR" dirty="0" smtClean="0"/>
              <a:t>Blank or comma</a:t>
            </a:r>
          </a:p>
          <a:p>
            <a:pPr lvl="1"/>
            <a:r>
              <a:rPr lang="en-US" altLang="ko-KR" dirty="0" smtClean="0"/>
              <a:t>Separating a row</a:t>
            </a:r>
          </a:p>
          <a:p>
            <a:pPr lvl="2"/>
            <a:r>
              <a:rPr lang="en-US" altLang="ko-KR" dirty="0" smtClean="0"/>
              <a:t>Semicolon</a:t>
            </a:r>
          </a:p>
          <a:p>
            <a:r>
              <a:rPr lang="en-US" altLang="ko-KR" dirty="0" smtClean="0"/>
              <a:t>Difference between * and .*</a:t>
            </a:r>
          </a:p>
          <a:p>
            <a:pPr lvl="1"/>
            <a:r>
              <a:rPr lang="en-US" altLang="ko-KR" dirty="0" smtClean="0"/>
              <a:t>*</a:t>
            </a:r>
          </a:p>
          <a:p>
            <a:pPr lvl="2"/>
            <a:r>
              <a:rPr lang="en-US" altLang="ko-KR" dirty="0" smtClean="0"/>
              <a:t>Typical matrix calculation</a:t>
            </a:r>
          </a:p>
          <a:p>
            <a:pPr lvl="1"/>
            <a:r>
              <a:rPr lang="en-US" altLang="ko-KR" dirty="0" smtClean="0"/>
              <a:t>.*</a:t>
            </a:r>
          </a:p>
          <a:p>
            <a:pPr lvl="2"/>
            <a:r>
              <a:rPr lang="en-US" altLang="ko-KR" dirty="0" smtClean="0"/>
              <a:t>Array based matrix calculation</a:t>
            </a:r>
          </a:p>
          <a:p>
            <a:r>
              <a:rPr lang="en-US" altLang="ko-KR" dirty="0" smtClean="0"/>
              <a:t>Specifying a cell</a:t>
            </a:r>
          </a:p>
          <a:p>
            <a:pPr lvl="1"/>
            <a:r>
              <a:rPr lang="en-US" altLang="ko-KR" dirty="0" smtClean="0"/>
              <a:t>a(1,2)</a:t>
            </a:r>
          </a:p>
          <a:p>
            <a:pPr lvl="2"/>
            <a:r>
              <a:rPr lang="en-US" altLang="ko-KR" dirty="0" smtClean="0"/>
              <a:t>Parenthesis and comma</a:t>
            </a:r>
          </a:p>
          <a:p>
            <a:pPr lvl="1"/>
            <a:r>
              <a:rPr lang="en-US" altLang="ko-KR" dirty="0" smtClean="0"/>
              <a:t>a(1,:) and a(:,1)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802" y="-23745"/>
            <a:ext cx="2411760" cy="654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 on Matrices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3960440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Division works same as * and .*</a:t>
            </a:r>
          </a:p>
          <a:p>
            <a:pPr lvl="1"/>
            <a:r>
              <a:rPr lang="en-US" altLang="ko-KR" dirty="0" smtClean="0"/>
              <a:t>/ and ./</a:t>
            </a:r>
          </a:p>
          <a:p>
            <a:pPr lvl="1"/>
            <a:r>
              <a:rPr lang="en-US" altLang="ko-KR" dirty="0" smtClean="0"/>
              <a:t>There is no .+ and .- </a:t>
            </a:r>
          </a:p>
          <a:p>
            <a:pPr lvl="1"/>
            <a:r>
              <a:rPr lang="en-US" altLang="ko-KR" dirty="0" smtClean="0"/>
              <a:t>Why?</a:t>
            </a:r>
          </a:p>
          <a:p>
            <a:r>
              <a:rPr lang="en-US" altLang="ko-KR" dirty="0" smtClean="0"/>
              <a:t>Special matrix</a:t>
            </a:r>
          </a:p>
          <a:p>
            <a:pPr lvl="1"/>
            <a:r>
              <a:rPr lang="en-US" altLang="ko-KR" dirty="0" smtClean="0"/>
              <a:t>eye(2)</a:t>
            </a:r>
          </a:p>
          <a:p>
            <a:pPr lvl="2"/>
            <a:r>
              <a:rPr lang="en-US" altLang="ko-KR" dirty="0" smtClean="0"/>
              <a:t>Identity matrix</a:t>
            </a:r>
          </a:p>
          <a:p>
            <a:r>
              <a:rPr lang="en-US" altLang="ko-KR" dirty="0" smtClean="0"/>
              <a:t>Compare the element-wise operation and the matrix-wise operation</a:t>
            </a:r>
          </a:p>
          <a:p>
            <a:pPr lvl="1"/>
            <a:r>
              <a:rPr lang="en-US" altLang="ko-KR" dirty="0" smtClean="0"/>
              <a:t>a*(1/a) = 1</a:t>
            </a:r>
          </a:p>
          <a:p>
            <a:pPr lvl="2"/>
            <a:r>
              <a:rPr lang="en-US" altLang="ko-KR" dirty="0" smtClean="0"/>
              <a:t>Scalar case is easy</a:t>
            </a:r>
          </a:p>
          <a:p>
            <a:pPr lvl="2"/>
            <a:r>
              <a:rPr lang="en-US" altLang="ko-KR" dirty="0" smtClean="0"/>
              <a:t>Matrix case?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16" y="1602964"/>
            <a:ext cx="2476500" cy="459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456" y="1600200"/>
            <a:ext cx="19050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9509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Special Matrices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3960440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Special matrix</a:t>
            </a:r>
          </a:p>
          <a:p>
            <a:pPr lvl="1"/>
            <a:r>
              <a:rPr lang="en-US" altLang="ko-KR" dirty="0" smtClean="0"/>
              <a:t>eye(2)</a:t>
            </a:r>
          </a:p>
          <a:p>
            <a:pPr lvl="2"/>
            <a:r>
              <a:rPr lang="en-US" altLang="ko-KR" dirty="0" smtClean="0"/>
              <a:t>Identity matrix</a:t>
            </a:r>
          </a:p>
          <a:p>
            <a:pPr lvl="1"/>
            <a:r>
              <a:rPr lang="en-US" altLang="ko-KR" dirty="0" smtClean="0"/>
              <a:t>zeros(2,2)</a:t>
            </a:r>
          </a:p>
          <a:p>
            <a:pPr lvl="1"/>
            <a:r>
              <a:rPr lang="en-US" altLang="ko-KR" dirty="0" smtClean="0"/>
              <a:t>ones(2,2)</a:t>
            </a:r>
          </a:p>
          <a:p>
            <a:pPr lvl="1"/>
            <a:r>
              <a:rPr lang="en-US" altLang="ko-KR" dirty="0" err="1" smtClean="0"/>
              <a:t>diag</a:t>
            </a:r>
            <a:r>
              <a:rPr lang="en-US" altLang="ko-KR" dirty="0" smtClean="0"/>
              <a:t>([1 2 3])</a:t>
            </a:r>
          </a:p>
          <a:p>
            <a:pPr lvl="2"/>
            <a:r>
              <a:rPr lang="en-US" altLang="ko-KR" dirty="0" smtClean="0"/>
              <a:t>Diagonal matrix</a:t>
            </a:r>
          </a:p>
          <a:p>
            <a:pPr lvl="1"/>
            <a:r>
              <a:rPr lang="en-US" altLang="ko-KR" dirty="0" smtClean="0"/>
              <a:t>rand(2,2)</a:t>
            </a:r>
          </a:p>
          <a:p>
            <a:pPr lvl="2"/>
            <a:r>
              <a:rPr lang="en-US" altLang="ko-KR" dirty="0" smtClean="0"/>
              <a:t>Random matrix from uniform distribution (0,1)</a:t>
            </a:r>
          </a:p>
          <a:p>
            <a:pPr lvl="1"/>
            <a:r>
              <a:rPr lang="en-US" altLang="ko-KR" dirty="0" err="1" smtClean="0"/>
              <a:t>randn</a:t>
            </a:r>
            <a:r>
              <a:rPr lang="en-US" altLang="ko-KR" dirty="0" smtClean="0"/>
              <a:t>(2,2)</a:t>
            </a:r>
          </a:p>
          <a:p>
            <a:pPr lvl="2"/>
            <a:r>
              <a:rPr lang="en-US" altLang="ko-KR" dirty="0" smtClean="0"/>
              <a:t>Random matrix from normal distribution</a:t>
            </a:r>
          </a:p>
          <a:p>
            <a:r>
              <a:rPr lang="en-US" altLang="ko-KR" dirty="0" err="1"/>
              <a:t>Subrange</a:t>
            </a:r>
            <a:r>
              <a:rPr lang="en-US" altLang="ko-KR" dirty="0"/>
              <a:t> of </a:t>
            </a:r>
            <a:r>
              <a:rPr lang="en-US" altLang="ko-KR" dirty="0" smtClean="0"/>
              <a:t>matrices</a:t>
            </a:r>
          </a:p>
          <a:p>
            <a:pPr lvl="1"/>
            <a:r>
              <a:rPr lang="en-US" altLang="ko-KR" dirty="0" smtClean="0"/>
              <a:t>a(1:2,2:3)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362" y="2126778"/>
            <a:ext cx="1702679" cy="43340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41" y="764704"/>
            <a:ext cx="2495550" cy="568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741" y="736610"/>
            <a:ext cx="2400300" cy="1362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48064" y="1417647"/>
            <a:ext cx="1437977" cy="427177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>
            <a:off x="6597445" y="1887794"/>
            <a:ext cx="2380270" cy="3352800"/>
          </a:xfrm>
          <a:custGeom>
            <a:avLst/>
            <a:gdLst>
              <a:gd name="connsiteX0" fmla="*/ 1120878 w 2380270"/>
              <a:gd name="connsiteY0" fmla="*/ 3352800 h 3352800"/>
              <a:gd name="connsiteX1" fmla="*/ 2349910 w 2380270"/>
              <a:gd name="connsiteY1" fmla="*/ 2408903 h 3352800"/>
              <a:gd name="connsiteX2" fmla="*/ 0 w 2380270"/>
              <a:gd name="connsiteY2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270" h="3352800">
                <a:moveTo>
                  <a:pt x="1120878" y="3352800"/>
                </a:moveTo>
                <a:cubicBezTo>
                  <a:pt x="1828800" y="3160251"/>
                  <a:pt x="2536723" y="2967703"/>
                  <a:pt x="2349910" y="2408903"/>
                </a:cubicBezTo>
                <a:cubicBezTo>
                  <a:pt x="2163097" y="1850103"/>
                  <a:pt x="1081548" y="925051"/>
                  <a:pt x="0" y="0"/>
                </a:cubicBezTo>
              </a:path>
            </a:pathLst>
          </a:custGeom>
          <a:noFill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Matrix Manipulations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3528392" cy="4925144"/>
          </a:xfrm>
        </p:spPr>
        <p:txBody>
          <a:bodyPr/>
          <a:lstStyle/>
          <a:p>
            <a:r>
              <a:rPr lang="en-US" altLang="ko-KR" dirty="0" smtClean="0"/>
              <a:t>Concatenation</a:t>
            </a:r>
          </a:p>
          <a:p>
            <a:pPr lvl="1"/>
            <a:r>
              <a:rPr lang="en-US" altLang="ko-KR" dirty="0" smtClean="0"/>
              <a:t>X=[1 2]</a:t>
            </a:r>
          </a:p>
          <a:p>
            <a:pPr lvl="1"/>
            <a:r>
              <a:rPr lang="en-US" altLang="ko-KR" dirty="0" smtClean="0"/>
              <a:t>Y=[3 4]</a:t>
            </a:r>
          </a:p>
          <a:p>
            <a:pPr lvl="1"/>
            <a:r>
              <a:rPr lang="en-US" altLang="ko-KR" dirty="0" smtClean="0"/>
              <a:t>Z1 = [ X  Y ] </a:t>
            </a:r>
          </a:p>
          <a:p>
            <a:pPr lvl="1"/>
            <a:r>
              <a:rPr lang="en-US" altLang="ko-KR" dirty="0" smtClean="0"/>
              <a:t>Z2 = [ X ;Y ]</a:t>
            </a:r>
            <a:endParaRPr lang="en-US" altLang="ko-KR" dirty="0"/>
          </a:p>
          <a:p>
            <a:r>
              <a:rPr lang="en-US" altLang="ko-KR" dirty="0" smtClean="0"/>
              <a:t>Reshape</a:t>
            </a:r>
          </a:p>
          <a:p>
            <a:pPr lvl="1"/>
            <a:r>
              <a:rPr lang="en-US" altLang="ko-KR" dirty="0" smtClean="0"/>
              <a:t>X=eye(3)</a:t>
            </a:r>
          </a:p>
          <a:p>
            <a:pPr lvl="1"/>
            <a:r>
              <a:rPr lang="en-US" altLang="ko-KR" dirty="0" smtClean="0"/>
              <a:t>Y=X(:)</a:t>
            </a:r>
          </a:p>
          <a:p>
            <a:pPr lvl="1"/>
            <a:r>
              <a:rPr lang="en-US" altLang="ko-KR" dirty="0" smtClean="0"/>
              <a:t>Z=reshape(Y,3,3)</a:t>
            </a:r>
            <a:endParaRPr lang="en-US" altLang="ko-KR" dirty="0"/>
          </a:p>
          <a:p>
            <a:r>
              <a:rPr lang="en-US" altLang="ko-KR" dirty="0" smtClean="0"/>
              <a:t>Replication</a:t>
            </a:r>
          </a:p>
          <a:p>
            <a:pPr lvl="1"/>
            <a:r>
              <a:rPr lang="en-US" altLang="ko-KR" dirty="0" smtClean="0"/>
              <a:t>X=[1 2 ; 3 4]</a:t>
            </a:r>
          </a:p>
          <a:p>
            <a:pPr lvl="1"/>
            <a:r>
              <a:rPr lang="en-US" altLang="ko-KR" dirty="0" smtClean="0"/>
              <a:t>Z=</a:t>
            </a:r>
            <a:r>
              <a:rPr lang="en-US" altLang="ko-KR" dirty="0" err="1" smtClean="0"/>
              <a:t>repmat</a:t>
            </a:r>
            <a:r>
              <a:rPr lang="en-US" altLang="ko-KR" dirty="0" smtClean="0"/>
              <a:t>(X,3,2)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70" y="3748078"/>
            <a:ext cx="1952625" cy="283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84" y="1196751"/>
            <a:ext cx="1854582" cy="5677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755" y="1348383"/>
            <a:ext cx="1990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27483" cy="1138138"/>
          </a:xfrm>
        </p:spPr>
        <p:txBody>
          <a:bodyPr/>
          <a:lstStyle/>
          <a:p>
            <a:r>
              <a:rPr lang="en-US" altLang="ko-KR" dirty="0" smtClean="0"/>
              <a:t>Diverse Operators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4248472" cy="463711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Arithmetic operators</a:t>
            </a:r>
          </a:p>
          <a:p>
            <a:pPr lvl="1"/>
            <a:r>
              <a:rPr lang="en-US" altLang="ko-KR" dirty="0" smtClean="0"/>
              <a:t>+, -, *, /, .*, ./, ^, .^</a:t>
            </a:r>
          </a:p>
          <a:p>
            <a:r>
              <a:rPr lang="en-US" altLang="ko-KR" dirty="0" smtClean="0"/>
              <a:t>Logical operators</a:t>
            </a:r>
          </a:p>
          <a:p>
            <a:pPr lvl="1"/>
            <a:r>
              <a:rPr lang="en-US" altLang="ko-KR" dirty="0" smtClean="0"/>
              <a:t>==, &gt;, &gt;=, ~=</a:t>
            </a:r>
          </a:p>
          <a:p>
            <a:pPr lvl="1"/>
            <a:r>
              <a:rPr lang="en-US" altLang="ko-KR" dirty="0" smtClean="0"/>
              <a:t>&amp;&amp;, ||, ~</a:t>
            </a:r>
          </a:p>
          <a:p>
            <a:r>
              <a:rPr lang="en-US" altLang="ko-KR" dirty="0" smtClean="0"/>
              <a:t>Functions</a:t>
            </a:r>
          </a:p>
          <a:p>
            <a:pPr lvl="1"/>
            <a:r>
              <a:rPr lang="en-US" altLang="ko-KR" dirty="0" smtClean="0"/>
              <a:t>log</a:t>
            </a:r>
          </a:p>
          <a:p>
            <a:pPr lvl="1"/>
            <a:r>
              <a:rPr lang="en-US" altLang="ko-KR" dirty="0" smtClean="0"/>
              <a:t>find</a:t>
            </a:r>
          </a:p>
          <a:p>
            <a:pPr lvl="1"/>
            <a:r>
              <a:rPr lang="en-US" altLang="ko-KR" dirty="0" smtClean="0"/>
              <a:t>max</a:t>
            </a:r>
          </a:p>
          <a:p>
            <a:pPr lvl="1"/>
            <a:r>
              <a:rPr lang="en-US" altLang="ko-KR" dirty="0" smtClean="0"/>
              <a:t>min</a:t>
            </a:r>
          </a:p>
          <a:p>
            <a:pPr lvl="1"/>
            <a:r>
              <a:rPr lang="en-US" altLang="ko-KR" dirty="0" smtClean="0"/>
              <a:t>mean</a:t>
            </a:r>
          </a:p>
          <a:p>
            <a:pPr lvl="1"/>
            <a:r>
              <a:rPr lang="en-US" altLang="ko-KR" dirty="0" err="1" smtClean="0"/>
              <a:t>std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sum</a:t>
            </a:r>
          </a:p>
          <a:p>
            <a:pPr lvl="1"/>
            <a:r>
              <a:rPr lang="en-US" altLang="ko-KR" dirty="0" err="1" smtClean="0"/>
              <a:t>cumsum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prod</a:t>
            </a:r>
          </a:p>
          <a:p>
            <a:pPr lvl="1"/>
            <a:r>
              <a:rPr lang="en-US" altLang="ko-KR" dirty="0" err="1" smtClean="0"/>
              <a:t>cumprod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diff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83" y="2996952"/>
            <a:ext cx="13716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92" y="-18705"/>
            <a:ext cx="3843131" cy="6879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053" y="-12948"/>
            <a:ext cx="2241152" cy="68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When you don’t know a function…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1600200"/>
            <a:ext cx="3699323" cy="4925144"/>
          </a:xfrm>
        </p:spPr>
        <p:txBody>
          <a:bodyPr/>
          <a:lstStyle/>
          <a:p>
            <a:r>
              <a:rPr lang="en-US" altLang="ko-KR" dirty="0" smtClean="0"/>
              <a:t>Write </a:t>
            </a:r>
          </a:p>
          <a:p>
            <a:pPr lvl="1"/>
            <a:r>
              <a:rPr lang="en-US" altLang="ko-KR" dirty="0" smtClean="0"/>
              <a:t>help &lt;function&gt;</a:t>
            </a:r>
          </a:p>
          <a:p>
            <a:pPr lvl="1"/>
            <a:r>
              <a:rPr lang="en-US" altLang="ko-KR" dirty="0" smtClean="0"/>
              <a:t>help diff</a:t>
            </a:r>
          </a:p>
          <a:p>
            <a:pPr lvl="1"/>
            <a:r>
              <a:rPr lang="en-US" altLang="ko-KR" dirty="0" smtClean="0"/>
              <a:t>help </a:t>
            </a:r>
            <a:r>
              <a:rPr lang="en-US" altLang="ko-KR" dirty="0" err="1" smtClean="0"/>
              <a:t>cumsum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help prod</a:t>
            </a:r>
          </a:p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help comes with</a:t>
            </a:r>
          </a:p>
          <a:p>
            <a:pPr lvl="1"/>
            <a:r>
              <a:rPr lang="en-US" altLang="ko-KR" dirty="0" smtClean="0"/>
              <a:t>Examples</a:t>
            </a:r>
          </a:p>
          <a:p>
            <a:pPr lvl="1"/>
            <a:r>
              <a:rPr lang="en-US" altLang="ko-KR" dirty="0" smtClean="0"/>
              <a:t>Parameter lists</a:t>
            </a:r>
          </a:p>
          <a:p>
            <a:pPr lvl="1"/>
            <a:r>
              <a:rPr lang="en-US" altLang="ko-KR" dirty="0" smtClean="0"/>
              <a:t>Related functions</a:t>
            </a:r>
          </a:p>
          <a:p>
            <a:r>
              <a:rPr lang="en-US" altLang="ko-KR" dirty="0" smtClean="0"/>
              <a:t>There is a web version</a:t>
            </a:r>
          </a:p>
          <a:p>
            <a:pPr lvl="1"/>
            <a:r>
              <a:rPr lang="en-US" altLang="ko-KR" dirty="0">
                <a:hlinkClick r:id="rId2"/>
              </a:rPr>
              <a:t>http://www.mathworks.co.kr/kr/help/matlab/</a:t>
            </a:r>
            <a:endParaRPr lang="en-US" altLang="ko-KR" dirty="0" smtClean="0"/>
          </a:p>
          <a:p>
            <a:pPr marL="411480" lvl="1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3" y="1235462"/>
            <a:ext cx="4752528" cy="554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 in </a:t>
            </a:r>
            <a:r>
              <a:rPr lang="en-US" altLang="ko-KR" dirty="0" err="1"/>
              <a:t>Matlab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World in </a:t>
            </a:r>
            <a:r>
              <a:rPr lang="en-US" altLang="ko-KR" dirty="0" err="1" smtClean="0"/>
              <a:t>Matlab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128" y="1600200"/>
            <a:ext cx="3168352" cy="4925144"/>
          </a:xfrm>
        </p:spPr>
        <p:txBody>
          <a:bodyPr/>
          <a:lstStyle/>
          <a:p>
            <a:r>
              <a:rPr lang="en-US" altLang="ko-KR" dirty="0" smtClean="0"/>
              <a:t>Previous was a set of commands</a:t>
            </a:r>
          </a:p>
          <a:p>
            <a:pPr lvl="1"/>
            <a:r>
              <a:rPr lang="en-US" altLang="ko-KR" dirty="0" smtClean="0"/>
              <a:t>Not really a program</a:t>
            </a:r>
          </a:p>
          <a:p>
            <a:r>
              <a:rPr lang="en-US" altLang="ko-KR" dirty="0" smtClean="0"/>
              <a:t>Your first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program in this class</a:t>
            </a:r>
          </a:p>
          <a:p>
            <a:r>
              <a:rPr lang="en-US" altLang="ko-KR" dirty="0" smtClean="0"/>
              <a:t>Procedure-oriented program</a:t>
            </a:r>
          </a:p>
          <a:p>
            <a:pPr lvl="1"/>
            <a:r>
              <a:rPr lang="en-US" altLang="ko-KR" dirty="0" smtClean="0"/>
              <a:t>main() is a function</a:t>
            </a:r>
          </a:p>
          <a:p>
            <a:r>
              <a:rPr lang="en-US" altLang="ko-KR" dirty="0" smtClean="0"/>
              <a:t>Largely in two parts,</a:t>
            </a:r>
          </a:p>
          <a:p>
            <a:pPr lvl="1"/>
            <a:r>
              <a:rPr lang="en-US" altLang="ko-KR" dirty="0" smtClean="0"/>
              <a:t>Definition part</a:t>
            </a:r>
          </a:p>
          <a:p>
            <a:pPr lvl="1"/>
            <a:r>
              <a:rPr lang="en-US" altLang="ko-KR" dirty="0" smtClean="0"/>
              <a:t>Execution part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0" y="1238770"/>
            <a:ext cx="1708396" cy="147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2936"/>
            <a:ext cx="4943472" cy="3848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9293" b="19592"/>
          <a:stretch/>
        </p:blipFill>
        <p:spPr>
          <a:xfrm>
            <a:off x="2148947" y="1238770"/>
            <a:ext cx="3371661" cy="147015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932040" y="5885356"/>
            <a:ext cx="3960440" cy="576064"/>
          </a:xfrm>
          <a:prstGeom prst="wedgeRectCallout">
            <a:avLst>
              <a:gd name="adj1" fmla="val -56432"/>
              <a:gd name="adj2" fmla="val -96233"/>
            </a:avLst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Make sure that you save this file as “</a:t>
            </a:r>
            <a:r>
              <a:rPr lang="en-US" altLang="ko-KR" dirty="0" err="1" smtClean="0"/>
              <a:t>HelloWorldFunction.m</a:t>
            </a:r>
            <a:r>
              <a:rPr lang="en-US" altLang="ko-KR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1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Program Structure</a:t>
            </a:r>
            <a:br>
              <a:rPr lang="en-US" altLang="ko-KR" dirty="0" smtClean="0"/>
            </a:br>
            <a:r>
              <a:rPr lang="en-US" altLang="ko-KR" dirty="0" smtClean="0"/>
              <a:t>- Another Hello World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853" y="1600200"/>
            <a:ext cx="3172147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Your second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program in this class</a:t>
            </a:r>
          </a:p>
          <a:p>
            <a:r>
              <a:rPr lang="en-US" altLang="ko-KR" dirty="0" smtClean="0"/>
              <a:t>Object-oriented program</a:t>
            </a:r>
          </a:p>
          <a:p>
            <a:pPr lvl="1"/>
            <a:r>
              <a:rPr lang="en-US" altLang="ko-KR" dirty="0" err="1" smtClean="0"/>
              <a:t>HelloWorld</a:t>
            </a:r>
            <a:r>
              <a:rPr lang="en-US" altLang="ko-KR" dirty="0" smtClean="0"/>
              <a:t> is an object</a:t>
            </a:r>
          </a:p>
          <a:p>
            <a:pPr lvl="1"/>
            <a:r>
              <a:rPr lang="en-US" altLang="ko-KR" dirty="0" err="1" smtClean="0"/>
              <a:t>HelloWorld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performAverage</a:t>
            </a:r>
            <a:r>
              <a:rPr lang="en-US" altLang="ko-KR" dirty="0" smtClean="0"/>
              <a:t> are methods</a:t>
            </a:r>
          </a:p>
          <a:p>
            <a:r>
              <a:rPr lang="en-US" altLang="ko-KR" dirty="0" smtClean="0"/>
              <a:t>Largely in two parts</a:t>
            </a:r>
          </a:p>
          <a:p>
            <a:pPr lvl="1"/>
            <a:r>
              <a:rPr lang="en-US" altLang="ko-KR" dirty="0" smtClean="0"/>
              <a:t>Definition part</a:t>
            </a:r>
          </a:p>
          <a:p>
            <a:pPr lvl="1"/>
            <a:r>
              <a:rPr lang="en-US" altLang="ko-KR" dirty="0" smtClean="0"/>
              <a:t>Execution part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15099"/>
            <a:ext cx="5648325" cy="254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90" y="4160597"/>
            <a:ext cx="41148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and Styling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34022"/>
            <a:ext cx="8435280" cy="4925144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Naming : Use names clearly conveying the meaning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Use camel casing</a:t>
            </a:r>
          </a:p>
          <a:p>
            <a:pPr lvl="2"/>
            <a:r>
              <a:rPr lang="en-US" altLang="ko-KR" sz="1600" dirty="0">
                <a:ea typeface="굴림" pitchFamily="50" charset="-127"/>
              </a:rPr>
              <a:t>Class name</a:t>
            </a:r>
            <a:r>
              <a:rPr lang="ko-KR" altLang="en-US" sz="1600" dirty="0">
                <a:ea typeface="굴림" pitchFamily="50" charset="-127"/>
              </a:rPr>
              <a:t> </a:t>
            </a:r>
            <a:r>
              <a:rPr lang="en-US" altLang="ko-KR" sz="1600" dirty="0">
                <a:ea typeface="굴림" pitchFamily="50" charset="-127"/>
              </a:rPr>
              <a:t>: Noun for the concept to be represented by the class</a:t>
            </a:r>
          </a:p>
          <a:p>
            <a:pPr lvl="3"/>
            <a:r>
              <a:rPr lang="en-US" altLang="ko-KR" dirty="0">
                <a:ea typeface="굴림" pitchFamily="50" charset="-127"/>
              </a:rPr>
              <a:t>Capitalize the first letter of each word</a:t>
            </a:r>
          </a:p>
          <a:p>
            <a:pPr lvl="3"/>
            <a:r>
              <a:rPr lang="en-US" altLang="ko-KR" dirty="0">
                <a:ea typeface="굴림" pitchFamily="50" charset="-127"/>
              </a:rPr>
              <a:t>e.g.  </a:t>
            </a:r>
            <a:r>
              <a:rPr lang="en-US" altLang="ko-KR" dirty="0" err="1" smtClean="0">
                <a:ea typeface="굴림" pitchFamily="50" charset="-127"/>
              </a:rPr>
              <a:t>classdef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 err="1" smtClean="0">
                <a:ea typeface="굴림" pitchFamily="50" charset="-127"/>
              </a:rPr>
              <a:t>MyFirstClass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&lt; handle</a:t>
            </a:r>
            <a:endParaRPr lang="en-US" altLang="ko-KR" dirty="0">
              <a:ea typeface="굴림" pitchFamily="50" charset="-127"/>
            </a:endParaRPr>
          </a:p>
          <a:p>
            <a:pPr lvl="2"/>
            <a:r>
              <a:rPr lang="en-US" altLang="ko-KR" sz="1600" dirty="0">
                <a:ea typeface="굴림" pitchFamily="50" charset="-127"/>
              </a:rPr>
              <a:t>Variable name</a:t>
            </a:r>
            <a:r>
              <a:rPr lang="ko-KR" altLang="en-US" sz="1600" dirty="0">
                <a:ea typeface="굴림" pitchFamily="50" charset="-127"/>
              </a:rPr>
              <a:t> </a:t>
            </a:r>
            <a:r>
              <a:rPr lang="en-US" altLang="ko-KR" sz="1600" dirty="0">
                <a:ea typeface="굴림" pitchFamily="50" charset="-127"/>
              </a:rPr>
              <a:t>: Noun for the contents to </a:t>
            </a:r>
            <a:r>
              <a:rPr lang="en-US" altLang="ko-KR" sz="1600" dirty="0" smtClean="0">
                <a:ea typeface="굴림" pitchFamily="50" charset="-127"/>
              </a:rPr>
              <a:t/>
            </a:r>
            <a:br>
              <a:rPr lang="en-US" altLang="ko-KR" sz="1600" dirty="0" smtClean="0">
                <a:ea typeface="굴림" pitchFamily="50" charset="-127"/>
              </a:rPr>
            </a:br>
            <a:r>
              <a:rPr lang="en-US" altLang="ko-KR" sz="1600" dirty="0" smtClean="0">
                <a:ea typeface="굴림" pitchFamily="50" charset="-127"/>
              </a:rPr>
              <a:t>be </a:t>
            </a:r>
            <a:r>
              <a:rPr lang="en-US" altLang="ko-KR" sz="1600" dirty="0">
                <a:ea typeface="굴림" pitchFamily="50" charset="-127"/>
              </a:rPr>
              <a:t>stored</a:t>
            </a:r>
          </a:p>
          <a:p>
            <a:pPr lvl="3"/>
            <a:r>
              <a:rPr lang="en-US" altLang="ko-KR" dirty="0">
                <a:ea typeface="굴림" pitchFamily="50" charset="-127"/>
              </a:rPr>
              <a:t>Start with lower case</a:t>
            </a:r>
          </a:p>
          <a:p>
            <a:pPr lvl="3"/>
            <a:r>
              <a:rPr lang="en-US" altLang="ko-KR" dirty="0">
                <a:ea typeface="굴림" pitchFamily="50" charset="-127"/>
              </a:rPr>
              <a:t>e.g.  </a:t>
            </a:r>
            <a:r>
              <a:rPr lang="en-US" altLang="ko-KR" dirty="0" err="1" smtClean="0">
                <a:ea typeface="굴림" pitchFamily="50" charset="-127"/>
              </a:rPr>
              <a:t>numberOfStudents</a:t>
            </a: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= </a:t>
            </a:r>
            <a:r>
              <a:rPr lang="en-US" altLang="ko-KR" dirty="0" smtClean="0">
                <a:ea typeface="굴림" pitchFamily="50" charset="-127"/>
              </a:rPr>
              <a:t>100</a:t>
            </a:r>
          </a:p>
          <a:p>
            <a:pPr lvl="3"/>
            <a:r>
              <a:rPr lang="en-US" altLang="ko-KR" dirty="0" smtClean="0">
                <a:ea typeface="굴림" pitchFamily="50" charset="-127"/>
              </a:rPr>
              <a:t>e.g. </a:t>
            </a:r>
            <a:r>
              <a:rPr lang="en-US" altLang="ko-KR" dirty="0" err="1" smtClean="0">
                <a:ea typeface="굴림" pitchFamily="50" charset="-127"/>
              </a:rPr>
              <a:t>numStudents</a:t>
            </a:r>
            <a:r>
              <a:rPr lang="en-US" altLang="ko-KR" dirty="0" smtClean="0">
                <a:ea typeface="굴림" pitchFamily="50" charset="-127"/>
              </a:rPr>
              <a:t> = 100</a:t>
            </a:r>
          </a:p>
          <a:p>
            <a:pPr lvl="2"/>
            <a:r>
              <a:rPr lang="en-US" altLang="ko-KR" sz="1600" dirty="0" smtClean="0">
                <a:ea typeface="굴림" pitchFamily="50" charset="-127"/>
              </a:rPr>
              <a:t>Method </a:t>
            </a:r>
            <a:r>
              <a:rPr lang="en-US" altLang="ko-KR" sz="1600" dirty="0">
                <a:ea typeface="굴림" pitchFamily="50" charset="-127"/>
              </a:rPr>
              <a:t>name : Verb for the method action</a:t>
            </a:r>
          </a:p>
          <a:p>
            <a:pPr lvl="3"/>
            <a:r>
              <a:rPr lang="en-US" altLang="ko-KR" dirty="0">
                <a:ea typeface="굴림" pitchFamily="50" charset="-127"/>
              </a:rPr>
              <a:t>Start with lower case</a:t>
            </a:r>
          </a:p>
          <a:p>
            <a:pPr lvl="3"/>
            <a:r>
              <a:rPr lang="en-US" altLang="ko-KR" dirty="0">
                <a:ea typeface="굴림" pitchFamily="50" charset="-127"/>
              </a:rPr>
              <a:t>e.g.  </a:t>
            </a:r>
            <a:r>
              <a:rPr lang="en-US" altLang="ko-KR" dirty="0" smtClean="0">
                <a:ea typeface="굴림" pitchFamily="50" charset="-127"/>
              </a:rPr>
              <a:t>function </a:t>
            </a:r>
            <a:r>
              <a:rPr lang="en-US" altLang="ko-KR" dirty="0" err="1" smtClean="0">
                <a:ea typeface="굴림" pitchFamily="50" charset="-127"/>
              </a:rPr>
              <a:t>performAverage</a:t>
            </a:r>
            <a:r>
              <a:rPr lang="en-US" altLang="ko-KR" dirty="0" smtClean="0">
                <a:ea typeface="굴림" pitchFamily="50" charset="-127"/>
              </a:rPr>
              <a:t> (this,val1,val2 ):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Indentation</a:t>
            </a:r>
          </a:p>
          <a:p>
            <a:pPr lvl="1"/>
            <a:r>
              <a:rPr lang="en-US" altLang="ko-KR" sz="1600" dirty="0" smtClean="0">
                <a:ea typeface="굴림" pitchFamily="50" charset="-127"/>
              </a:rPr>
              <a:t>4 </a:t>
            </a:r>
            <a:r>
              <a:rPr lang="en-US" altLang="ko-KR" sz="1600" dirty="0">
                <a:ea typeface="굴림" pitchFamily="50" charset="-127"/>
              </a:rPr>
              <a:t>spaces per each level</a:t>
            </a:r>
          </a:p>
          <a:p>
            <a:pPr lvl="1"/>
            <a:endParaRPr lang="en-US" altLang="ko-KR" sz="1800" dirty="0">
              <a:ea typeface="굴림" pitchFamily="50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050" name="Picture 2" descr="http://upload.wikimedia.org/wikipedia/commons/thumb/e/ef/CamelCase.svg/220px-CamelCas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127" y="116632"/>
            <a:ext cx="20955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012" y="3059640"/>
            <a:ext cx="3849985" cy="167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820474"/>
            <a:ext cx="7704856" cy="270487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Comments are used for</a:t>
            </a:r>
          </a:p>
          <a:p>
            <a:pPr lvl="1"/>
            <a:r>
              <a:rPr lang="en-US" altLang="ko-KR" dirty="0" smtClean="0"/>
              <a:t>Explain your codes to others</a:t>
            </a:r>
          </a:p>
          <a:p>
            <a:pPr lvl="1"/>
            <a:r>
              <a:rPr lang="en-US" altLang="ko-KR" dirty="0" smtClean="0"/>
              <a:t>Note your ideas</a:t>
            </a:r>
          </a:p>
          <a:p>
            <a:pPr lvl="1"/>
            <a:r>
              <a:rPr lang="en-US" altLang="ko-KR" dirty="0" smtClean="0"/>
              <a:t>Declare copyrights,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/>
              <a:t>Writing comments is critical</a:t>
            </a:r>
          </a:p>
          <a:p>
            <a:pPr lvl="1"/>
            <a:r>
              <a:rPr lang="en-US" altLang="ko-KR" dirty="0"/>
              <a:t>For TA </a:t>
            </a:r>
            <a:r>
              <a:rPr lang="en-US" altLang="ko-KR" dirty="0">
                <a:sym typeface="Wingdings" pitchFamily="2" charset="2"/>
              </a:rPr>
              <a:t> your future boss</a:t>
            </a:r>
            <a:endParaRPr lang="en-US" altLang="ko-KR" dirty="0"/>
          </a:p>
          <a:p>
            <a:pPr lvl="1"/>
            <a:r>
              <a:rPr lang="en-US" altLang="ko-KR" dirty="0"/>
              <a:t>For your friends </a:t>
            </a:r>
            <a:r>
              <a:rPr lang="en-US" altLang="ko-KR" dirty="0">
                <a:sym typeface="Wingdings" pitchFamily="2" charset="2"/>
              </a:rPr>
              <a:t> your future colleagues</a:t>
            </a:r>
            <a:endParaRPr lang="en-US" altLang="ko-KR" dirty="0"/>
          </a:p>
          <a:p>
            <a:pPr lvl="1"/>
            <a:r>
              <a:rPr lang="en-US" altLang="ko-KR" dirty="0"/>
              <a:t>For yourself </a:t>
            </a:r>
            <a:r>
              <a:rPr lang="en-US" altLang="ko-KR" dirty="0">
                <a:sym typeface="Wingdings" pitchFamily="2" charset="2"/>
              </a:rPr>
              <a:t> yourself in future</a:t>
            </a:r>
            <a:endParaRPr lang="en-US" altLang="ko-KR" dirty="0"/>
          </a:p>
          <a:p>
            <a:r>
              <a:rPr lang="en-US" altLang="ko-KR" dirty="0"/>
              <a:t>Different types of comments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251886"/>
            <a:ext cx="3120507" cy="356768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545432" y="1834842"/>
            <a:ext cx="2797968" cy="504056"/>
          </a:xfrm>
          <a:prstGeom prst="wedgeRectCallout">
            <a:avLst>
              <a:gd name="adj1" fmla="val 65861"/>
              <a:gd name="adj2" fmla="val -367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Single Line Comments</a:t>
            </a:r>
            <a:endParaRPr lang="ko-KR" altLang="en-US" dirty="0"/>
          </a:p>
        </p:txBody>
      </p:sp>
      <p:sp>
        <p:nvSpPr>
          <p:cNvPr id="14" name="Rectangular Callout 13"/>
          <p:cNvSpPr/>
          <p:nvPr/>
        </p:nvSpPr>
        <p:spPr>
          <a:xfrm>
            <a:off x="2545432" y="3174152"/>
            <a:ext cx="2797968" cy="504056"/>
          </a:xfrm>
          <a:prstGeom prst="wedgeRectCallout">
            <a:avLst>
              <a:gd name="adj1" fmla="val 60490"/>
              <a:gd name="adj2" fmla="val -80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Block Comments</a:t>
            </a:r>
            <a:endParaRPr lang="ko-KR" altLang="en-US" dirty="0"/>
          </a:p>
        </p:txBody>
      </p:sp>
      <p:sp>
        <p:nvSpPr>
          <p:cNvPr id="8" name="Left Brace 7"/>
          <p:cNvSpPr/>
          <p:nvPr/>
        </p:nvSpPr>
        <p:spPr>
          <a:xfrm>
            <a:off x="5724128" y="1484450"/>
            <a:ext cx="432048" cy="905573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Left Brace 15"/>
          <p:cNvSpPr/>
          <p:nvPr/>
        </p:nvSpPr>
        <p:spPr>
          <a:xfrm>
            <a:off x="5652120" y="2677363"/>
            <a:ext cx="408125" cy="1440159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8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60674"/>
            <a:ext cx="5114925" cy="392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Statements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Rectangular Callout 4"/>
          <p:cNvSpPr/>
          <p:nvPr/>
        </p:nvSpPr>
        <p:spPr>
          <a:xfrm>
            <a:off x="5796136" y="1124744"/>
            <a:ext cx="2448272" cy="936104"/>
          </a:xfrm>
          <a:prstGeom prst="wedgeRectCallout">
            <a:avLst>
              <a:gd name="adj1" fmla="val -137978"/>
              <a:gd name="adj2" fmla="val 246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Integer in decimal, octal, and hexadecimal</a:t>
            </a:r>
            <a:endParaRPr lang="ko-KR" alt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5775774" y="2780928"/>
            <a:ext cx="2448272" cy="360040"/>
          </a:xfrm>
          <a:prstGeom prst="wedgeRectCallout">
            <a:avLst>
              <a:gd name="adj1" fmla="val -138987"/>
              <a:gd name="adj2" fmla="val 96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Complex numbers</a:t>
            </a:r>
            <a:endParaRPr lang="ko-KR" alt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35496" y="2530736"/>
            <a:ext cx="1800200" cy="860424"/>
          </a:xfrm>
          <a:prstGeom prst="wedgeRectCallout">
            <a:avLst>
              <a:gd name="adj1" fmla="val 51377"/>
              <a:gd name="adj2" fmla="val -1176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See the naming style</a:t>
            </a:r>
            <a:endParaRPr lang="ko-KR" alt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5496" y="2525848"/>
            <a:ext cx="1800200" cy="860424"/>
          </a:xfrm>
          <a:prstGeom prst="wedgeRectCallout">
            <a:avLst>
              <a:gd name="adj1" fmla="val 56411"/>
              <a:gd name="adj2" fmla="val 1494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See the naming style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00" y="5376270"/>
            <a:ext cx="43053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3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86" y="4715077"/>
            <a:ext cx="2047875" cy="1695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15" y="1844824"/>
            <a:ext cx="5016133" cy="2595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Rectangular Callout 6"/>
          <p:cNvSpPr/>
          <p:nvPr/>
        </p:nvSpPr>
        <p:spPr>
          <a:xfrm>
            <a:off x="5931848" y="1200225"/>
            <a:ext cx="2857153" cy="936104"/>
          </a:xfrm>
          <a:prstGeom prst="wedgeRectCallout">
            <a:avLst>
              <a:gd name="adj1" fmla="val -98622"/>
              <a:gd name="adj2" fmla="val 5018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 variable statements</a:t>
            </a:r>
          </a:p>
          <a:p>
            <a:pPr algn="ctr"/>
            <a:r>
              <a:rPr lang="en-US" altLang="ko-KR" dirty="0" smtClean="0"/>
              <a:t>‘ is used as a wrapper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879482" y="3080688"/>
            <a:ext cx="3096345" cy="936104"/>
          </a:xfrm>
          <a:prstGeom prst="wedgeRectCallout">
            <a:avLst>
              <a:gd name="adj1" fmla="val -92324"/>
              <a:gd name="adj2" fmla="val -871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 variable is actually a linear collection of letters, and the letters have indexes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52736"/>
              </p:ext>
            </p:extLst>
          </p:nvPr>
        </p:nvGraphicFramePr>
        <p:xfrm>
          <a:off x="2582294" y="322992"/>
          <a:ext cx="6096000" cy="62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16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ular Callout 10"/>
          <p:cNvSpPr/>
          <p:nvPr/>
        </p:nvSpPr>
        <p:spPr>
          <a:xfrm>
            <a:off x="107504" y="3815535"/>
            <a:ext cx="1728193" cy="1512168"/>
          </a:xfrm>
          <a:prstGeom prst="wedgeRectCallout">
            <a:avLst>
              <a:gd name="adj1" fmla="val 61642"/>
              <a:gd name="adj2" fmla="val -739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You can use a simple iteration technique with :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796136" y="4850748"/>
            <a:ext cx="1728193" cy="936104"/>
          </a:xfrm>
          <a:prstGeom prst="wedgeRectCallout">
            <a:avLst>
              <a:gd name="adj1" fmla="val -149048"/>
              <a:gd name="adj2" fmla="val -1302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See how a negative iteration works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058262" y="2852936"/>
            <a:ext cx="209482" cy="1158648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6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1175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More on Strings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66" y="1469313"/>
            <a:ext cx="3903902" cy="2463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306" y="4144908"/>
            <a:ext cx="3343274" cy="202039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50255"/>
              </p:ext>
            </p:extLst>
          </p:nvPr>
        </p:nvGraphicFramePr>
        <p:xfrm>
          <a:off x="3048000" y="0"/>
          <a:ext cx="6096000" cy="62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6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8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9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10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16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6761204" y="3933056"/>
            <a:ext cx="1728193" cy="936104"/>
          </a:xfrm>
          <a:prstGeom prst="wedgeRectCallout">
            <a:avLst>
              <a:gd name="adj1" fmla="val -109223"/>
              <a:gd name="adj2" fmla="val -892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 comparison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761204" y="2284857"/>
            <a:ext cx="1728193" cy="936104"/>
          </a:xfrm>
          <a:prstGeom prst="wedgeRectCallout">
            <a:avLst>
              <a:gd name="adj1" fmla="val -189443"/>
              <a:gd name="adj2" fmla="val -230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Length of the string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249846" y="3108956"/>
            <a:ext cx="1728193" cy="936104"/>
          </a:xfrm>
          <a:prstGeom prst="wedgeRectCallout">
            <a:avLst>
              <a:gd name="adj1" fmla="val 75111"/>
              <a:gd name="adj2" fmla="val -598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String as a matrix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49845" y="1556792"/>
            <a:ext cx="1728193" cy="936104"/>
          </a:xfrm>
          <a:prstGeom prst="wedgeRectCallout">
            <a:avLst>
              <a:gd name="adj1" fmla="val 75680"/>
              <a:gd name="adj2" fmla="val 840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Simple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36846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 condition statement</a:t>
            </a:r>
          </a:p>
          <a:p>
            <a:pPr lvl="1"/>
            <a:r>
              <a:rPr lang="en-US" altLang="ko-KR" dirty="0" smtClean="0"/>
              <a:t>   </a:t>
            </a:r>
            <a:r>
              <a:rPr lang="en-US" altLang="ko-KR" b="1" dirty="0" smtClean="0"/>
              <a:t>if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boolean</a:t>
            </a:r>
            <a:endParaRPr lang="en-US" altLang="ko-KR" b="1" dirty="0" smtClean="0"/>
          </a:p>
          <a:p>
            <a:pPr marL="777240" lvl="2" indent="0">
              <a:buNone/>
            </a:pPr>
            <a:r>
              <a:rPr lang="en-US" altLang="ko-KR" dirty="0" smtClean="0"/>
              <a:t>	</a:t>
            </a:r>
            <a:r>
              <a:rPr lang="en-US" altLang="ko-KR" i="1" dirty="0" smtClean="0"/>
              <a:t>Statements for True</a:t>
            </a:r>
          </a:p>
          <a:p>
            <a:pPr marL="777240" lvl="2" indent="0">
              <a:buNone/>
            </a:pPr>
            <a:r>
              <a:rPr lang="en-US" altLang="ko-KR" b="1" dirty="0" err="1" smtClean="0"/>
              <a:t>elseif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boolean</a:t>
            </a:r>
            <a:endParaRPr lang="en-US" altLang="ko-KR" b="1" dirty="0" smtClean="0"/>
          </a:p>
          <a:p>
            <a:pPr marL="777240" lvl="2" indent="0">
              <a:buNone/>
            </a:pPr>
            <a:r>
              <a:rPr lang="en-US" altLang="ko-KR" dirty="0" smtClean="0"/>
              <a:t>	</a:t>
            </a:r>
            <a:r>
              <a:rPr lang="en-US" altLang="ko-KR" i="1" dirty="0" smtClean="0"/>
              <a:t>Statements for True</a:t>
            </a:r>
          </a:p>
          <a:p>
            <a:pPr marL="777240" lvl="2" indent="0">
              <a:buNone/>
            </a:pPr>
            <a:r>
              <a:rPr lang="en-US" altLang="ko-KR" b="1" dirty="0" smtClean="0"/>
              <a:t>else</a:t>
            </a:r>
          </a:p>
          <a:p>
            <a:pPr marL="777240" lvl="2" indent="0">
              <a:buNone/>
            </a:pPr>
            <a:r>
              <a:rPr lang="en-US" altLang="ko-KR" dirty="0"/>
              <a:t>	</a:t>
            </a:r>
            <a:r>
              <a:rPr lang="en-US" altLang="ko-KR" i="1" dirty="0" smtClean="0"/>
              <a:t>Statements for False</a:t>
            </a:r>
          </a:p>
          <a:p>
            <a:pPr marL="777240" lvl="2" indent="0">
              <a:buNone/>
            </a:pPr>
            <a:r>
              <a:rPr lang="en-US" altLang="ko-KR" b="1" dirty="0" smtClean="0"/>
              <a:t>end</a:t>
            </a:r>
          </a:p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have a switch-case statement</a:t>
            </a:r>
          </a:p>
          <a:p>
            <a:pPr lvl="1"/>
            <a:r>
              <a:rPr lang="en-US" altLang="ko-KR" dirty="0" smtClean="0"/>
              <a:t>You might consider using it when you have many </a:t>
            </a:r>
            <a:r>
              <a:rPr lang="en-US" altLang="ko-KR" i="1" dirty="0" smtClean="0"/>
              <a:t>ifs</a:t>
            </a:r>
          </a:p>
          <a:p>
            <a:r>
              <a:rPr lang="en-US" altLang="ko-KR" dirty="0" smtClean="0"/>
              <a:t>Watch your indentations carefully</a:t>
            </a:r>
          </a:p>
          <a:p>
            <a:pPr marL="777240" lvl="2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88" y="1412776"/>
            <a:ext cx="2540230" cy="4671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630" y="2276872"/>
            <a:ext cx="14668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925144"/>
          </a:xfrm>
        </p:spPr>
        <p:txBody>
          <a:bodyPr/>
          <a:lstStyle/>
          <a:p>
            <a:r>
              <a:rPr lang="en-US" altLang="ko-KR" dirty="0" smtClean="0"/>
              <a:t>A loop statement</a:t>
            </a:r>
          </a:p>
          <a:p>
            <a:r>
              <a:rPr lang="en-US" altLang="ko-KR" dirty="0" smtClean="0"/>
              <a:t>The most common loop statement in programming languages</a:t>
            </a:r>
          </a:p>
          <a:p>
            <a:pPr lvl="1"/>
            <a:r>
              <a:rPr lang="en-US" altLang="ko-KR" b="1" dirty="0"/>
              <a:t> </a:t>
            </a:r>
            <a:r>
              <a:rPr lang="en-US" altLang="ko-KR" b="1" dirty="0" smtClean="0"/>
              <a:t> for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=</a:t>
            </a:r>
            <a:r>
              <a:rPr lang="en-US" altLang="ko-KR" i="1" dirty="0" smtClean="0"/>
              <a:t>values in vector</a:t>
            </a:r>
            <a:r>
              <a:rPr lang="en-US" altLang="ko-KR" b="1" dirty="0" smtClean="0"/>
              <a:t>:</a:t>
            </a:r>
            <a:endParaRPr lang="en-US" altLang="ko-KR" b="1" dirty="0"/>
          </a:p>
          <a:p>
            <a:pPr marL="777240" lvl="2" indent="0">
              <a:buNone/>
            </a:pPr>
            <a:r>
              <a:rPr lang="en-US" altLang="ko-KR" dirty="0"/>
              <a:t>	</a:t>
            </a:r>
            <a:r>
              <a:rPr lang="en-US" altLang="ko-KR" i="1" dirty="0"/>
              <a:t>Statements for </a:t>
            </a:r>
            <a:r>
              <a:rPr lang="en-US" altLang="ko-KR" i="1" dirty="0" smtClean="0"/>
              <a:t>loop</a:t>
            </a:r>
            <a:endParaRPr lang="en-US" altLang="ko-KR" i="1" dirty="0"/>
          </a:p>
          <a:p>
            <a:pPr marL="777240" lvl="2" indent="0">
              <a:buNone/>
            </a:pPr>
            <a:r>
              <a:rPr lang="en-US" altLang="ko-KR" b="1" dirty="0" smtClean="0"/>
              <a:t>end</a:t>
            </a:r>
            <a:endParaRPr lang="en-US" altLang="ko-KR" dirty="0" smtClean="0"/>
          </a:p>
          <a:p>
            <a:r>
              <a:rPr lang="en-US" altLang="ko-KR" dirty="0" smtClean="0"/>
              <a:t>Some useful statements for loops</a:t>
            </a:r>
          </a:p>
          <a:p>
            <a:pPr lvl="1"/>
            <a:r>
              <a:rPr lang="en-US" altLang="ko-KR" i="1" dirty="0" smtClean="0"/>
              <a:t>continue</a:t>
            </a:r>
          </a:p>
          <a:p>
            <a:pPr lvl="1"/>
            <a:r>
              <a:rPr lang="en-US" altLang="ko-KR" i="1" dirty="0" smtClean="0"/>
              <a:t>break</a:t>
            </a:r>
            <a:endParaRPr lang="en-US" altLang="ko-K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82" y="692696"/>
            <a:ext cx="2381250" cy="5495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506" y="2292895"/>
            <a:ext cx="2600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925144"/>
          </a:xfrm>
        </p:spPr>
        <p:txBody>
          <a:bodyPr/>
          <a:lstStyle/>
          <a:p>
            <a:r>
              <a:rPr lang="en-US" altLang="ko-KR" dirty="0" smtClean="0"/>
              <a:t>Second </a:t>
            </a:r>
            <a:r>
              <a:rPr lang="en-US" altLang="ko-KR" dirty="0"/>
              <a:t>loop statement</a:t>
            </a:r>
          </a:p>
          <a:p>
            <a:r>
              <a:rPr lang="en-US" altLang="ko-KR" dirty="0" smtClean="0"/>
              <a:t>Syntax is </a:t>
            </a:r>
            <a:endParaRPr lang="en-US" altLang="ko-KR" dirty="0"/>
          </a:p>
          <a:p>
            <a:pPr lvl="1"/>
            <a:r>
              <a:rPr lang="en-US" altLang="ko-KR" b="1" dirty="0"/>
              <a:t>  </a:t>
            </a:r>
            <a:r>
              <a:rPr lang="en-US" altLang="ko-KR" b="1" dirty="0" smtClean="0"/>
              <a:t>while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boolean</a:t>
            </a:r>
            <a:endParaRPr lang="en-US" altLang="ko-KR" b="1" dirty="0"/>
          </a:p>
          <a:p>
            <a:pPr marL="777240" lvl="2" indent="0">
              <a:buNone/>
            </a:pPr>
            <a:r>
              <a:rPr lang="en-US" altLang="ko-KR" dirty="0"/>
              <a:t>	</a:t>
            </a:r>
            <a:r>
              <a:rPr lang="en-US" altLang="ko-KR" i="1" dirty="0"/>
              <a:t>Statements for loop</a:t>
            </a:r>
          </a:p>
          <a:p>
            <a:pPr marL="777240" lvl="2" indent="0">
              <a:buNone/>
            </a:pPr>
            <a:r>
              <a:rPr lang="en-US" altLang="ko-KR" b="1" dirty="0"/>
              <a:t>else:</a:t>
            </a:r>
          </a:p>
          <a:p>
            <a:r>
              <a:rPr lang="en-US" altLang="ko-KR" dirty="0" smtClean="0"/>
              <a:t>Still you can use the two loop control statements</a:t>
            </a:r>
            <a:endParaRPr lang="en-US" altLang="ko-KR" dirty="0"/>
          </a:p>
          <a:p>
            <a:pPr lvl="1"/>
            <a:r>
              <a:rPr lang="en-US" altLang="ko-KR" i="1" dirty="0"/>
              <a:t>continue</a:t>
            </a:r>
          </a:p>
          <a:p>
            <a:pPr lvl="1"/>
            <a:r>
              <a:rPr lang="en-US" altLang="ko-KR" i="1" dirty="0"/>
              <a:t>break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885" y="1196752"/>
            <a:ext cx="3171825" cy="333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941168"/>
            <a:ext cx="2603485" cy="5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Statement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365104"/>
            <a:ext cx="8496944" cy="216024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function [ return variables] =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name</a:t>
            </a:r>
            <a:r>
              <a:rPr lang="en-US" altLang="ko-KR" b="1" dirty="0" smtClean="0"/>
              <a:t>(</a:t>
            </a:r>
            <a:r>
              <a:rPr lang="en-US" altLang="ko-KR" i="1" dirty="0" err="1" smtClean="0"/>
              <a:t>params</a:t>
            </a:r>
            <a:r>
              <a:rPr lang="en-US" altLang="ko-KR" b="1" dirty="0" smtClean="0"/>
              <a:t>)</a:t>
            </a:r>
          </a:p>
          <a:p>
            <a:pPr marL="411480" lvl="1" indent="0">
              <a:buNone/>
            </a:pPr>
            <a:r>
              <a:rPr lang="en-US" altLang="ko-KR" b="1" dirty="0" smtClean="0"/>
              <a:t>	</a:t>
            </a:r>
            <a:r>
              <a:rPr lang="en-US" altLang="ko-KR" dirty="0" smtClean="0"/>
              <a:t>statements</a:t>
            </a:r>
            <a:endParaRPr lang="en-US" altLang="ko-KR" b="1" dirty="0" smtClean="0"/>
          </a:p>
          <a:p>
            <a:pPr marL="411480" lvl="1" indent="0">
              <a:buNone/>
            </a:pPr>
            <a:r>
              <a:rPr lang="en-US" altLang="ko-KR" b="1" dirty="0" smtClean="0"/>
              <a:t>end</a:t>
            </a:r>
            <a:endParaRPr lang="en-US" altLang="ko-KR" i="1" dirty="0" smtClean="0"/>
          </a:p>
          <a:p>
            <a:r>
              <a:rPr lang="en-US" altLang="ko-KR" dirty="0" smtClean="0"/>
              <a:t>You can return multiple variables</a:t>
            </a:r>
          </a:p>
          <a:p>
            <a:pPr lvl="1"/>
            <a:r>
              <a:rPr lang="en-US" altLang="ko-KR" dirty="0" smtClean="0"/>
              <a:t>Keep them in order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8732"/>
            <a:ext cx="5589711" cy="2760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40" y="1844824"/>
            <a:ext cx="426720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840" y="3438922"/>
            <a:ext cx="11620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Inline Functions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5256584" cy="4925144"/>
          </a:xfrm>
        </p:spPr>
        <p:txBody>
          <a:bodyPr/>
          <a:lstStyle/>
          <a:p>
            <a:r>
              <a:rPr lang="en-US" altLang="ko-KR" dirty="0" err="1" smtClean="0"/>
              <a:t>functionName</a:t>
            </a:r>
            <a:r>
              <a:rPr lang="en-US" altLang="ko-KR" dirty="0" smtClean="0"/>
              <a:t> = inline(‘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’,’</a:t>
            </a:r>
            <a:r>
              <a:rPr lang="en-US" altLang="ko-KR" dirty="0" err="1" smtClean="0"/>
              <a:t>x’,’y</a:t>
            </a:r>
            <a:r>
              <a:rPr lang="en-US" altLang="ko-KR" dirty="0" smtClean="0"/>
              <a:t>’)</a:t>
            </a:r>
          </a:p>
          <a:p>
            <a:pPr lvl="1"/>
            <a:r>
              <a:rPr lang="en-US" altLang="ko-KR" i="1" dirty="0" smtClean="0"/>
              <a:t>inline</a:t>
            </a:r>
            <a:r>
              <a:rPr lang="en-US" altLang="ko-KR" dirty="0" smtClean="0"/>
              <a:t> specifies that this is an inline function</a:t>
            </a:r>
          </a:p>
          <a:p>
            <a:pPr lvl="1"/>
            <a:r>
              <a:rPr lang="en-US" altLang="ko-KR" dirty="0" smtClean="0"/>
              <a:t>The number of parameters for the function is specified</a:t>
            </a:r>
          </a:p>
          <a:p>
            <a:r>
              <a:rPr lang="en-US" altLang="ko-KR" dirty="0" smtClean="0"/>
              <a:t>Later, you can just call the function with the </a:t>
            </a:r>
            <a:r>
              <a:rPr lang="en-US" altLang="ko-KR" dirty="0" err="1" smtClean="0"/>
              <a:t>functionName</a:t>
            </a:r>
            <a:endParaRPr lang="en-US" altLang="ko-KR" dirty="0" smtClean="0"/>
          </a:p>
          <a:p>
            <a:r>
              <a:rPr lang="en-US" altLang="ko-KR" dirty="0" smtClean="0"/>
              <a:t>Or,</a:t>
            </a:r>
          </a:p>
          <a:p>
            <a:pPr lvl="1"/>
            <a:r>
              <a:rPr lang="en-US" altLang="ko-KR" dirty="0" smtClean="0"/>
              <a:t>You can use a shortened version</a:t>
            </a:r>
          </a:p>
          <a:p>
            <a:pPr lvl="2"/>
            <a:r>
              <a:rPr lang="en-US" altLang="ko-KR" dirty="0" smtClean="0"/>
              <a:t>f=@(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3.*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./2;</a:t>
            </a:r>
          </a:p>
          <a:p>
            <a:r>
              <a:rPr lang="en-US" altLang="ko-KR" dirty="0" smtClean="0"/>
              <a:t>The function name is called</a:t>
            </a:r>
          </a:p>
          <a:p>
            <a:pPr lvl="1"/>
            <a:r>
              <a:rPr lang="en-US" altLang="ko-KR" i="1" dirty="0" smtClean="0"/>
              <a:t>Function handle</a:t>
            </a:r>
            <a:endParaRPr lang="ko-KR" alt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23" y="1410604"/>
            <a:ext cx="2800350" cy="242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4115221"/>
            <a:ext cx="2581275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59" y="4835506"/>
            <a:ext cx="2352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week, we review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that will be used for a programming language for this course.</a:t>
            </a:r>
          </a:p>
          <a:p>
            <a:r>
              <a:rPr lang="en-US" altLang="ko-KR" dirty="0" smtClean="0"/>
              <a:t>Objectives are</a:t>
            </a:r>
          </a:p>
          <a:p>
            <a:pPr lvl="1"/>
            <a:r>
              <a:rPr lang="en-US" altLang="ko-KR" dirty="0" smtClean="0"/>
              <a:t>Setting up the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development environment</a:t>
            </a:r>
          </a:p>
          <a:p>
            <a:pPr lvl="1"/>
            <a:r>
              <a:rPr lang="en-US" altLang="ko-KR" dirty="0" smtClean="0"/>
              <a:t>Executing “Hello world” program</a:t>
            </a:r>
          </a:p>
          <a:p>
            <a:pPr lvl="1"/>
            <a:r>
              <a:rPr lang="en-US" altLang="ko-KR" dirty="0" smtClean="0"/>
              <a:t>Memorizing basic grammar of </a:t>
            </a:r>
            <a:r>
              <a:rPr lang="en-US" altLang="ko-KR" dirty="0" err="1" smtClean="0"/>
              <a:t>Matlab</a:t>
            </a:r>
            <a:endParaRPr lang="en-US" altLang="ko-KR" dirty="0" smtClean="0"/>
          </a:p>
          <a:p>
            <a:pPr lvl="1"/>
            <a:r>
              <a:rPr lang="en-US" altLang="ko-KR" dirty="0"/>
              <a:t>Understanding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programming </a:t>
            </a:r>
            <a:r>
              <a:rPr lang="en-US" altLang="ko-KR" dirty="0"/>
              <a:t>structure</a:t>
            </a:r>
          </a:p>
          <a:p>
            <a:pPr lvl="1"/>
            <a:r>
              <a:rPr lang="en-US" altLang="ko-KR" dirty="0" smtClean="0"/>
              <a:t>Understanding control and loop statements</a:t>
            </a:r>
          </a:p>
          <a:p>
            <a:pPr lvl="1"/>
            <a:r>
              <a:rPr lang="en-US" altLang="ko-KR" dirty="0" smtClean="0"/>
              <a:t>Understanding function calls and class declarations</a:t>
            </a:r>
          </a:p>
          <a:p>
            <a:pPr lvl="1"/>
            <a:r>
              <a:rPr lang="en-US" altLang="ko-KR" dirty="0"/>
              <a:t>Understanding the reference of </a:t>
            </a:r>
            <a:r>
              <a:rPr lang="en-US" altLang="ko-KR" dirty="0" err="1"/>
              <a:t>Matlab</a:t>
            </a:r>
            <a:r>
              <a:rPr lang="en-US" altLang="ko-KR" dirty="0"/>
              <a:t> variables</a:t>
            </a:r>
          </a:p>
          <a:p>
            <a:pPr lvl="1"/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6" y="1286257"/>
            <a:ext cx="4307485" cy="4059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Sample Program: Finding Prime Numbers</a:t>
            </a:r>
            <a:endParaRPr lang="ko-KR" alt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Rectangular Callout 6"/>
          <p:cNvSpPr/>
          <p:nvPr/>
        </p:nvSpPr>
        <p:spPr>
          <a:xfrm>
            <a:off x="3203848" y="5671914"/>
            <a:ext cx="2423558" cy="648072"/>
          </a:xfrm>
          <a:prstGeom prst="wedgeRectCallout">
            <a:avLst>
              <a:gd name="adj1" fmla="val 85891"/>
              <a:gd name="adj2" fmla="val -1104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Triggers the execution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9014" y="4016032"/>
            <a:ext cx="25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Function for calculation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8043" y="2514660"/>
            <a:ext cx="252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Statements for iteration</a:t>
            </a:r>
            <a:endParaRPr lang="ko-KR" altLang="en-US" dirty="0"/>
          </a:p>
        </p:txBody>
      </p:sp>
      <p:sp>
        <p:nvSpPr>
          <p:cNvPr id="9" name="Right Brace 8"/>
          <p:cNvSpPr/>
          <p:nvPr/>
        </p:nvSpPr>
        <p:spPr>
          <a:xfrm>
            <a:off x="3187451" y="3586092"/>
            <a:ext cx="144016" cy="126491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ight Brace 9"/>
          <p:cNvSpPr/>
          <p:nvPr/>
        </p:nvSpPr>
        <p:spPr>
          <a:xfrm>
            <a:off x="4534415" y="2102873"/>
            <a:ext cx="101620" cy="119290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639" y="5091261"/>
            <a:ext cx="17240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4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and Instances in </a:t>
            </a:r>
            <a:r>
              <a:rPr lang="en-US" altLang="ko-KR" dirty="0" err="1" smtClean="0"/>
              <a:t>Matlab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204" y="0"/>
            <a:ext cx="4991100" cy="584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35" y="138902"/>
            <a:ext cx="3394720" cy="1138138"/>
          </a:xfrm>
        </p:spPr>
        <p:txBody>
          <a:bodyPr/>
          <a:lstStyle/>
          <a:p>
            <a:r>
              <a:rPr lang="en-US" altLang="ko-KR" dirty="0" smtClean="0"/>
              <a:t>Class and Instance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Picture 2" descr="http://t1.gstatic.com/images?q=tbn:ANd9GcSS_yXSQawQSoYlzofHBu9uyXs_OGkxiuloNxuCO4jHOBnvOy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81750"/>
            <a:ext cx="2048628" cy="164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C:\Users\User\Pictures\Microsoft Clip Organizer\j043162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6" y="3851916"/>
            <a:ext cx="1087320" cy="108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Pictures\Microsoft Clip Organizer\j0431627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6" y="4967471"/>
            <a:ext cx="1087320" cy="108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Pictures\Microsoft Clip Organizer\j0431627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70" y="3880151"/>
            <a:ext cx="1087320" cy="108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Pictures\Microsoft Clip Organizer\j0431627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70" y="4995706"/>
            <a:ext cx="1087320" cy="108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Pictures\Microsoft Clip Organizer\j0431627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14" y="3851916"/>
            <a:ext cx="1087320" cy="108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User\Pictures\Microsoft Clip Organizer\j0431627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14" y="4967471"/>
            <a:ext cx="1087320" cy="108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ular Callout 14"/>
          <p:cNvSpPr/>
          <p:nvPr/>
        </p:nvSpPr>
        <p:spPr>
          <a:xfrm>
            <a:off x="5940152" y="383934"/>
            <a:ext cx="3145892" cy="812817"/>
          </a:xfrm>
          <a:prstGeom prst="wedgeRectCallout">
            <a:avLst>
              <a:gd name="adj1" fmla="val -36994"/>
              <a:gd name="adj2" fmla="val -802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See how to define a class</a:t>
            </a:r>
            <a:r>
              <a:rPr lang="ko-KR" altLang="en-US" dirty="0"/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b="1" dirty="0" err="1" smtClean="0">
                <a:sym typeface="Wingdings" pitchFamily="2" charset="2"/>
              </a:rPr>
              <a:t>classdef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i="1" dirty="0" err="1" smtClean="0">
                <a:sym typeface="Wingdings" pitchFamily="2" charset="2"/>
              </a:rPr>
              <a:t>classname</a:t>
            </a:r>
            <a:r>
              <a:rPr lang="en-US" altLang="ko-KR" i="1" dirty="0" smtClean="0">
                <a:sym typeface="Wingdings" pitchFamily="2" charset="2"/>
              </a:rPr>
              <a:t> &lt; </a:t>
            </a:r>
            <a:r>
              <a:rPr lang="en-US" altLang="ko-KR" i="1" dirty="0" err="1" smtClean="0">
                <a:sym typeface="Wingdings" pitchFamily="2" charset="2"/>
              </a:rPr>
              <a:t>classname</a:t>
            </a:r>
            <a:endParaRPr lang="en-US" altLang="ko-KR" b="1" dirty="0" smtClean="0"/>
          </a:p>
        </p:txBody>
      </p:sp>
      <p:sp>
        <p:nvSpPr>
          <p:cNvPr id="12" name="Down Arrow 11"/>
          <p:cNvSpPr/>
          <p:nvPr/>
        </p:nvSpPr>
        <p:spPr>
          <a:xfrm>
            <a:off x="1043608" y="3142106"/>
            <a:ext cx="2128518" cy="605100"/>
          </a:xfrm>
          <a:prstGeom prst="downArrow">
            <a:avLst>
              <a:gd name="adj1" fmla="val 75868"/>
              <a:gd name="adj2" fmla="val 50000"/>
            </a:avLst>
          </a:prstGeom>
          <a:solidFill>
            <a:schemeClr val="accent1"/>
          </a:solidFill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Instantiation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7173" y="5924065"/>
            <a:ext cx="2038350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02492" y="5141846"/>
            <a:ext cx="1708032" cy="14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2"/>
            <a:ext cx="8435280" cy="702642"/>
          </a:xfrm>
        </p:spPr>
        <p:txBody>
          <a:bodyPr/>
          <a:lstStyle/>
          <a:p>
            <a:r>
              <a:rPr lang="en-US" altLang="ko-KR" dirty="0" smtClean="0"/>
              <a:t>Important Elements in Class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3528392" cy="532859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Important elements</a:t>
            </a:r>
          </a:p>
          <a:p>
            <a:pPr lvl="1"/>
            <a:r>
              <a:rPr lang="en-US" altLang="ko-KR" dirty="0" smtClean="0"/>
              <a:t>Properties</a:t>
            </a:r>
          </a:p>
          <a:p>
            <a:pPr lvl="2"/>
            <a:r>
              <a:rPr lang="en-US" altLang="ko-KR" dirty="0"/>
              <a:t>Attributes</a:t>
            </a:r>
          </a:p>
          <a:p>
            <a:pPr lvl="2"/>
            <a:r>
              <a:rPr lang="en-US" altLang="ko-KR" dirty="0" smtClean="0"/>
              <a:t>Member variables</a:t>
            </a:r>
          </a:p>
          <a:p>
            <a:pPr lvl="2"/>
            <a:r>
              <a:rPr lang="en-US" altLang="ko-KR" dirty="0" smtClean="0"/>
              <a:t>Hold the important information of the class</a:t>
            </a:r>
          </a:p>
          <a:p>
            <a:pPr lvl="1"/>
            <a:r>
              <a:rPr lang="en-US" altLang="ko-KR" dirty="0" smtClean="0"/>
              <a:t>Methods</a:t>
            </a:r>
          </a:p>
          <a:p>
            <a:pPr lvl="2"/>
            <a:r>
              <a:rPr lang="en-US" altLang="ko-KR" dirty="0" smtClean="0"/>
              <a:t>Functions</a:t>
            </a:r>
          </a:p>
          <a:p>
            <a:pPr lvl="2"/>
            <a:r>
              <a:rPr lang="en-US" altLang="ko-KR" dirty="0" smtClean="0"/>
              <a:t>Member functions</a:t>
            </a:r>
          </a:p>
          <a:p>
            <a:pPr lvl="2"/>
            <a:r>
              <a:rPr lang="en-US" altLang="ko-KR" dirty="0" smtClean="0"/>
              <a:t>Specify what to do when the class behaves</a:t>
            </a:r>
          </a:p>
          <a:p>
            <a:pPr lvl="1"/>
            <a:r>
              <a:rPr lang="en-US" altLang="ko-KR" dirty="0" smtClean="0"/>
              <a:t>Special method</a:t>
            </a:r>
          </a:p>
          <a:p>
            <a:pPr lvl="2"/>
            <a:r>
              <a:rPr lang="en-US" altLang="ko-KR" dirty="0" smtClean="0"/>
              <a:t>Constructor</a:t>
            </a:r>
          </a:p>
          <a:p>
            <a:pPr lvl="3"/>
            <a:r>
              <a:rPr lang="en-US" altLang="ko-KR" dirty="0" smtClean="0"/>
              <a:t>Execute when a class is instantiated</a:t>
            </a:r>
          </a:p>
          <a:p>
            <a:pPr lvl="3"/>
            <a:r>
              <a:rPr lang="en-US" altLang="ko-KR" dirty="0" smtClean="0"/>
              <a:t>Use the class name as the method name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092" y="772458"/>
            <a:ext cx="4991100" cy="5848350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4716016" y="1556792"/>
            <a:ext cx="144016" cy="72008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Left Brace 8"/>
          <p:cNvSpPr/>
          <p:nvPr/>
        </p:nvSpPr>
        <p:spPr>
          <a:xfrm>
            <a:off x="4716016" y="2492896"/>
            <a:ext cx="144016" cy="352839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eft Brace 9"/>
          <p:cNvSpPr/>
          <p:nvPr/>
        </p:nvSpPr>
        <p:spPr>
          <a:xfrm>
            <a:off x="5004048" y="2748973"/>
            <a:ext cx="119156" cy="60801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43808" y="3068960"/>
            <a:ext cx="2160240" cy="1440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67744" y="3068960"/>
            <a:ext cx="2448272" cy="115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1"/>
          </p:cNvCxnSpPr>
          <p:nvPr/>
        </p:nvCxnSpPr>
        <p:spPr>
          <a:xfrm>
            <a:off x="2339752" y="1556792"/>
            <a:ext cx="2376264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en-US" altLang="ko-KR" sz="4400" dirty="0" smtClean="0"/>
              <a:t>Class with Handle and without Handle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589240"/>
            <a:ext cx="8435280" cy="93610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“&lt; handle” means that it inherits the Object in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world</a:t>
            </a:r>
          </a:p>
          <a:p>
            <a:r>
              <a:rPr lang="en-US" altLang="ko-KR" dirty="0" smtClean="0"/>
              <a:t>What happens without “&lt; handle”?</a:t>
            </a:r>
          </a:p>
          <a:p>
            <a:pPr lvl="1"/>
            <a:r>
              <a:rPr lang="en-US" altLang="ko-KR" dirty="0" err="1" smtClean="0"/>
              <a:t>Matlab</a:t>
            </a:r>
            <a:r>
              <a:rPr lang="en-US" altLang="ko-KR" dirty="0" smtClean="0"/>
              <a:t> recognizes it as a value, not a reference…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8"/>
            <a:ext cx="3485798" cy="4084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60" y="1340768"/>
            <a:ext cx="3599216" cy="408450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351938" y="1200047"/>
            <a:ext cx="2304256" cy="486602"/>
          </a:xfrm>
          <a:prstGeom prst="ellipse">
            <a:avLst/>
          </a:prstGeom>
          <a:noFill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23841" y="2552184"/>
            <a:ext cx="2304256" cy="486602"/>
          </a:xfrm>
          <a:prstGeom prst="ellipse">
            <a:avLst/>
          </a:prstGeom>
          <a:noFill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5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34154" cy="1138138"/>
          </a:xfrm>
        </p:spPr>
        <p:txBody>
          <a:bodyPr/>
          <a:lstStyle/>
          <a:p>
            <a:r>
              <a:rPr lang="en-US" altLang="ko-KR" sz="4000" dirty="0" smtClean="0"/>
              <a:t>Short Experiment with Handles</a:t>
            </a:r>
            <a:endParaRPr lang="ko-KR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504056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Create two instances</a:t>
            </a:r>
          </a:p>
          <a:p>
            <a:pPr lvl="1"/>
            <a:r>
              <a:rPr lang="en-US" altLang="ko-KR" dirty="0" smtClean="0"/>
              <a:t>h1 is from handle</a:t>
            </a:r>
          </a:p>
          <a:p>
            <a:pPr lvl="1"/>
            <a:r>
              <a:rPr lang="en-US" altLang="ko-KR" dirty="0" smtClean="0"/>
              <a:t>h2 is not defined with handle</a:t>
            </a:r>
          </a:p>
          <a:p>
            <a:r>
              <a:rPr lang="en-US" altLang="ko-KR" dirty="0" smtClean="0"/>
              <a:t>{ }</a:t>
            </a:r>
          </a:p>
          <a:p>
            <a:pPr lvl="1"/>
            <a:r>
              <a:rPr lang="en-US" altLang="ko-KR" dirty="0" smtClean="0"/>
              <a:t>This is used to hold an array</a:t>
            </a:r>
          </a:p>
          <a:p>
            <a:pPr lvl="1"/>
            <a:r>
              <a:rPr lang="en-US" altLang="ko-KR" dirty="0" smtClean="0"/>
              <a:t>Little different from a vector</a:t>
            </a:r>
          </a:p>
          <a:p>
            <a:pPr lvl="1"/>
            <a:r>
              <a:rPr lang="en-US" altLang="ko-KR" dirty="0" smtClean="0"/>
              <a:t>You can hold diverse value types and classes with the array</a:t>
            </a:r>
          </a:p>
          <a:p>
            <a:r>
              <a:rPr lang="en-US" altLang="ko-KR" dirty="0" smtClean="0"/>
              <a:t>When you call a “</a:t>
            </a:r>
            <a:r>
              <a:rPr lang="en-US" altLang="ko-KR" dirty="0" err="1" smtClean="0"/>
              <a:t>paintRoof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h1 works</a:t>
            </a:r>
          </a:p>
          <a:p>
            <a:pPr lvl="1"/>
            <a:r>
              <a:rPr lang="en-US" altLang="ko-KR" dirty="0" smtClean="0"/>
              <a:t>h2 does not work</a:t>
            </a:r>
          </a:p>
          <a:p>
            <a:pPr lvl="1"/>
            <a:r>
              <a:rPr lang="en-US" altLang="ko-KR" dirty="0" smtClean="0"/>
              <a:t>Why?</a:t>
            </a:r>
          </a:p>
          <a:p>
            <a:r>
              <a:rPr lang="en-US" altLang="ko-KR" dirty="0" smtClean="0"/>
              <a:t>Because </a:t>
            </a:r>
          </a:p>
          <a:p>
            <a:pPr lvl="1"/>
            <a:r>
              <a:rPr lang="en-US" altLang="ko-KR" dirty="0" smtClean="0"/>
              <a:t>h1 is a reference </a:t>
            </a:r>
          </a:p>
          <a:p>
            <a:pPr lvl="1"/>
            <a:r>
              <a:rPr lang="en-US" altLang="ko-KR" dirty="0" smtClean="0"/>
              <a:t>h2 is a value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54" y="3621"/>
            <a:ext cx="4694927" cy="683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Difference Between Handle and Value</a:t>
            </a:r>
            <a:endParaRPr lang="ko-KR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846830" y="1412776"/>
            <a:ext cx="1368152" cy="648072"/>
          </a:xfrm>
          <a:prstGeom prst="rect">
            <a:avLst/>
          </a:prstGeom>
          <a:solidFill>
            <a:schemeClr val="accent1"/>
          </a:solidFill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h1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MyHome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658" y="1196752"/>
            <a:ext cx="3726732" cy="54240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334" y="1416860"/>
            <a:ext cx="2435218" cy="648072"/>
          </a:xfrm>
          <a:prstGeom prst="rect">
            <a:avLst/>
          </a:prstGeom>
          <a:solidFill>
            <a:schemeClr val="accent1"/>
          </a:solidFill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h2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</a:rPr>
              <a:t>MyHomeNoHandle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2815713"/>
            <a:ext cx="4464496" cy="648072"/>
          </a:xfrm>
          <a:prstGeom prst="rect">
            <a:avLst/>
          </a:prstGeom>
          <a:solidFill>
            <a:schemeClr val="accent2"/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neighbor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(Cell Array)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5" idx="2"/>
            <a:endCxn id="16" idx="1"/>
          </p:cNvCxnSpPr>
          <p:nvPr/>
        </p:nvCxnSpPr>
        <p:spPr>
          <a:xfrm>
            <a:off x="1530906" y="2060848"/>
            <a:ext cx="335889" cy="9383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37018" y="2360039"/>
            <a:ext cx="2439888" cy="295197"/>
          </a:xfrm>
          <a:prstGeom prst="rect">
            <a:avLst/>
          </a:prstGeom>
          <a:solidFill>
            <a:schemeClr val="accent1"/>
          </a:solidFill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Value copied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72886" y="2942947"/>
            <a:ext cx="1368152" cy="396044"/>
          </a:xfrm>
          <a:prstGeom prst="rect">
            <a:avLst/>
          </a:prstGeom>
          <a:solidFill>
            <a:schemeClr val="accent1"/>
          </a:solidFill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neighbor{2}</a:t>
            </a: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(</a:t>
            </a:r>
            <a:r>
              <a:rPr lang="en-US" altLang="ko-KR" sz="1100" dirty="0" err="1" smtClean="0">
                <a:solidFill>
                  <a:schemeClr val="bg1"/>
                </a:solidFill>
              </a:rPr>
              <a:t>MyHome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  <a:endParaRPr lang="ko-KR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19453" y="2946483"/>
            <a:ext cx="1006112" cy="360040"/>
          </a:xfrm>
          <a:prstGeom prst="ellipse">
            <a:avLst/>
          </a:prstGeom>
          <a:solidFill>
            <a:schemeClr val="accent1"/>
          </a:solidFill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/>
                </a:solidFill>
              </a:rPr>
              <a:t>neighbor{1}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7" idx="2"/>
            <a:endCxn id="14" idx="0"/>
          </p:cNvCxnSpPr>
          <p:nvPr/>
        </p:nvCxnSpPr>
        <p:spPr>
          <a:xfrm>
            <a:off x="3756943" y="2064932"/>
            <a:ext cx="19" cy="2951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2"/>
            <a:endCxn id="15" idx="0"/>
          </p:cNvCxnSpPr>
          <p:nvPr/>
        </p:nvCxnSpPr>
        <p:spPr>
          <a:xfrm>
            <a:off x="3756962" y="2655236"/>
            <a:ext cx="0" cy="2877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540253"/>
            <a:ext cx="4968552" cy="198509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Without “&lt; handle”</a:t>
            </a:r>
          </a:p>
          <a:p>
            <a:pPr lvl="1"/>
            <a:r>
              <a:rPr lang="en-US" altLang="ko-KR" dirty="0" err="1" smtClean="0"/>
              <a:t>Matlab</a:t>
            </a:r>
            <a:r>
              <a:rPr lang="en-US" altLang="ko-KR" dirty="0" smtClean="0"/>
              <a:t> always leaves the original value untouched</a:t>
            </a:r>
          </a:p>
          <a:p>
            <a:pPr lvl="1"/>
            <a:r>
              <a:rPr lang="en-US" altLang="ko-KR" dirty="0" err="1" smtClean="0"/>
              <a:t>Matlab</a:t>
            </a:r>
            <a:r>
              <a:rPr lang="en-US" altLang="ko-KR" dirty="0" smtClean="0"/>
              <a:t> instead copies the original value to the new variable</a:t>
            </a:r>
          </a:p>
          <a:p>
            <a:r>
              <a:rPr lang="en-US" altLang="ko-KR" dirty="0" smtClean="0"/>
              <a:t>With “&lt; handle”</a:t>
            </a:r>
          </a:p>
          <a:p>
            <a:pPr lvl="1"/>
            <a:r>
              <a:rPr lang="en-US" altLang="ko-KR" dirty="0" err="1" smtClean="0"/>
              <a:t>Matlab</a:t>
            </a:r>
            <a:r>
              <a:rPr lang="en-US" altLang="ko-KR" dirty="0" smtClean="0"/>
              <a:t> always stores and touches the single variable</a:t>
            </a:r>
            <a:endParaRPr lang="ko-KR" altLang="en-US" dirty="0"/>
          </a:p>
        </p:txBody>
      </p:sp>
      <p:sp>
        <p:nvSpPr>
          <p:cNvPr id="26" name="Rectangular Callout 25"/>
          <p:cNvSpPr/>
          <p:nvPr/>
        </p:nvSpPr>
        <p:spPr>
          <a:xfrm>
            <a:off x="663864" y="3749991"/>
            <a:ext cx="1800200" cy="504056"/>
          </a:xfrm>
          <a:prstGeom prst="wedgeRectCallout">
            <a:avLst>
              <a:gd name="adj1" fmla="val -624"/>
              <a:gd name="adj2" fmla="val -101353"/>
            </a:avLst>
          </a:prstGeom>
          <a:solidFill>
            <a:schemeClr val="accent1"/>
          </a:solidFill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With “&lt; </a:t>
            </a:r>
            <a:r>
              <a:rPr lang="en-US" altLang="ko-KR" dirty="0">
                <a:solidFill>
                  <a:schemeClr val="bg1"/>
                </a:solidFill>
              </a:rPr>
              <a:t>h</a:t>
            </a:r>
            <a:r>
              <a:rPr lang="en-US" altLang="ko-KR" dirty="0" smtClean="0">
                <a:solidFill>
                  <a:schemeClr val="bg1"/>
                </a:solidFill>
              </a:rPr>
              <a:t>andle”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2897816" y="3749991"/>
            <a:ext cx="1800200" cy="504056"/>
          </a:xfrm>
          <a:prstGeom prst="wedgeRectCallout">
            <a:avLst>
              <a:gd name="adj1" fmla="val -624"/>
              <a:gd name="adj2" fmla="val -101353"/>
            </a:avLst>
          </a:prstGeom>
          <a:solidFill>
            <a:schemeClr val="accent1"/>
          </a:solidFill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Without “&lt; </a:t>
            </a:r>
            <a:r>
              <a:rPr lang="en-US" altLang="ko-KR" dirty="0">
                <a:solidFill>
                  <a:schemeClr val="bg1"/>
                </a:solidFill>
              </a:rPr>
              <a:t>h</a:t>
            </a:r>
            <a:r>
              <a:rPr lang="en-US" altLang="ko-KR" dirty="0" smtClean="0">
                <a:solidFill>
                  <a:schemeClr val="bg1"/>
                </a:solidFill>
              </a:rPr>
              <a:t>andle”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/>
              <a:t>How to Change Value Class Properties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653136"/>
            <a:ext cx="4176464" cy="187220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Receive a return value </a:t>
            </a:r>
          </a:p>
          <a:p>
            <a:pPr lvl="1"/>
            <a:r>
              <a:rPr lang="en-US" altLang="ko-KR" dirty="0" smtClean="0"/>
              <a:t>The modified value class</a:t>
            </a:r>
          </a:p>
          <a:p>
            <a:pPr lvl="2"/>
            <a:r>
              <a:rPr lang="en-US" altLang="ko-KR" dirty="0" smtClean="0"/>
              <a:t>“this”</a:t>
            </a:r>
          </a:p>
          <a:p>
            <a:r>
              <a:rPr lang="en-US" altLang="ko-KR" dirty="0" smtClean="0"/>
              <a:t>What you are doing is creating another copy of instance with changed properties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82" y="1377639"/>
            <a:ext cx="4416198" cy="52431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4048" y="3573016"/>
            <a:ext cx="2952328" cy="720080"/>
          </a:xfrm>
          <a:prstGeom prst="rect">
            <a:avLst/>
          </a:prstGeom>
          <a:noFill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52" y="1325289"/>
            <a:ext cx="2819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reading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Interactive tutorials</a:t>
            </a:r>
          </a:p>
          <a:p>
            <a:pPr lvl="1"/>
            <a:r>
              <a:rPr lang="en-US" altLang="ko-KR" sz="1600" dirty="0">
                <a:hlinkClick r:id="rId2"/>
              </a:rPr>
              <a:t>http://www.mathworks.co.kr/academia/student_center/tutorials/register.html</a:t>
            </a:r>
            <a:r>
              <a:rPr lang="en-US" altLang="ko-KR" sz="1600" dirty="0"/>
              <a:t>  (120 min)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YAGTOM</a:t>
            </a:r>
          </a:p>
          <a:p>
            <a:pPr lvl="1"/>
            <a:r>
              <a:rPr lang="en-US" altLang="ko-KR" sz="1600" dirty="0"/>
              <a:t>Yet Another Guide TO </a:t>
            </a:r>
            <a:r>
              <a:rPr lang="en-US" altLang="ko-KR" sz="1600" dirty="0" err="1"/>
              <a:t>Matlab</a:t>
            </a:r>
            <a:r>
              <a:rPr lang="en-US" altLang="ko-KR" sz="1600" dirty="0"/>
              <a:t> by Google</a:t>
            </a:r>
          </a:p>
          <a:p>
            <a:pPr lvl="1"/>
            <a:r>
              <a:rPr lang="en-US" altLang="ko-KR" sz="1600" dirty="0">
                <a:hlinkClick r:id="rId3"/>
              </a:rPr>
              <a:t>http://code.google.com/p/yagtom/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70984" cy="1138138"/>
          </a:xfrm>
        </p:spPr>
        <p:txBody>
          <a:bodyPr/>
          <a:lstStyle/>
          <a:p>
            <a:r>
              <a:rPr lang="en-US" altLang="ko-KR" sz="4400" dirty="0" smtClean="0"/>
              <a:t>Programming and DS&amp;A</a:t>
            </a:r>
            <a:endParaRPr lang="ko-KR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What is programming to data structure and algorithm?</a:t>
            </a:r>
          </a:p>
          <a:p>
            <a:pPr lvl="1"/>
            <a:r>
              <a:rPr lang="en-US" altLang="ko-KR" dirty="0" smtClean="0"/>
              <a:t>Programming is an implementation tool</a:t>
            </a:r>
          </a:p>
          <a:p>
            <a:pPr lvl="1"/>
            <a:r>
              <a:rPr lang="en-US" altLang="ko-KR" dirty="0" smtClean="0"/>
              <a:t>Conceptual thinking and design</a:t>
            </a:r>
          </a:p>
          <a:p>
            <a:pPr lvl="2"/>
            <a:r>
              <a:rPr lang="en-US" altLang="ko-KR" dirty="0" smtClean="0"/>
              <a:t>Where to put the restroom</a:t>
            </a:r>
          </a:p>
          <a:p>
            <a:pPr lvl="2"/>
            <a:r>
              <a:rPr lang="en-US" altLang="ko-KR" dirty="0" smtClean="0"/>
              <a:t>How to find the restroom</a:t>
            </a:r>
          </a:p>
          <a:p>
            <a:pPr lvl="1"/>
            <a:r>
              <a:rPr lang="en-US" altLang="ko-KR" dirty="0" smtClean="0"/>
              <a:t>Practical design and implementation</a:t>
            </a:r>
          </a:p>
          <a:p>
            <a:pPr lvl="2"/>
            <a:r>
              <a:rPr lang="en-US" altLang="ko-KR" dirty="0" smtClean="0"/>
              <a:t>What to use for designing the restroom</a:t>
            </a:r>
          </a:p>
          <a:p>
            <a:pPr lvl="2"/>
            <a:r>
              <a:rPr lang="en-US" altLang="ko-KR" dirty="0" smtClean="0"/>
              <a:t>How to move to the restroom</a:t>
            </a:r>
          </a:p>
          <a:p>
            <a:r>
              <a:rPr lang="en-US" altLang="ko-KR" dirty="0" smtClean="0"/>
              <a:t>Both are important</a:t>
            </a:r>
          </a:p>
          <a:p>
            <a:pPr lvl="1"/>
            <a:r>
              <a:rPr lang="en-US" altLang="ko-KR" dirty="0" smtClean="0"/>
              <a:t>Should pursue good design and good implementation</a:t>
            </a:r>
          </a:p>
          <a:p>
            <a:pPr lvl="1"/>
            <a:r>
              <a:rPr lang="en-US" altLang="ko-KR" dirty="0" smtClean="0"/>
              <a:t>Good design and bad implementation?</a:t>
            </a:r>
          </a:p>
          <a:p>
            <a:pPr lvl="1"/>
            <a:r>
              <a:rPr lang="en-US" altLang="ko-KR" dirty="0" smtClean="0"/>
              <a:t>Bad design and good implementation?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2" descr="http://t1.gstatic.com/images?q=tbn:ANd9GcSS_yXSQawQSoYlzofHBu9uyXs_OGkxiuloNxuCO4jHOBnvOyR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3446"/>
            <a:ext cx="2704778" cy="217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data:image/jpg;base64,/9j/4AAQSkZJRgABAQAAAQABAAD/2wBDAAkGBwgHBgkIBwgKCgkLDRYPDQwMDRsUFRAWIB0iIiAdHx8kKDQsJCYxJx8fLT0tMTU3Ojo6Iys/RD84QzQ5Ojf/2wBDAQoKCg0MDRoPDxo3JR8lNzc3Nzc3Nzc3Nzc3Nzc3Nzc3Nzc3Nzc3Nzc3Nzc3Nzc3Nzc3Nzc3Nzc3Nzc3Nzc3Nzf/wAARCACDAMYDASIAAhEBAxEB/8QAHAAAAgIDAQEAAAAAAAAAAAAABAUDBgACBwEI/8QAQRAAAgEDAwEFBQQIBAcAAwAAAQIDAAQRBRIhMQYTIkFRYXGBkaEUMrHBByNCYpLR4fAVJFKCMzRDcqKywpPS8f/EABoBAAIDAQEAAAAAAAAAAAAAAAIDAQQFAAb/xAAsEQACAgEDAgUCBwEAAAAAAAABAgADERIhMQRBEyIyM1EUgQVhcZGhwfDh/9oADAMBAAIRAxEAPwC/pp9x3iSX2nWsyjlp4rhgVHrhufrSt97XMjsrxu7EHKAgqV3D5ncKdW0N41jl7xmWTMHdMg8LbtvUc4ABoTWory2W6MzW8n+WWXciFcCJicgZPPPyzWXYgYZAMuoxBxmHNb3DQRu9zFcGZQiZUg5bHnk+RNBLo9smpsjWEMIe2YEo27O5gpIPUcE0fZWdrPHYxpCqmRC8jR+HdgcZI56nNHfYY4J0ZXlZn48chfaBk8Z/viiarK6sQRZhsZihexWlvaNawpPFGZBJlJejAYHXPkTUMfZm8065iNnrl2sauC0TqWBUHkZ6DIqxGNZJWBBJTHRiPwNeGBVwQsgAPQu386aOmUpqx/MA3sGxmVyeDtV4gEtbqJZA6g+BuGyB5dCBRLdor+0t0fU9HuAxZlYReLbjHPHrk/KnTRwZ297JnrtWR2/A16sa8hVmJ8sSMvzOajwWX0MZPiq3qURDc9orS6sWjSVopLiCRo1MRHhGQxJ5xjBPwphY6hZzRJHb3KPGoCoIZeMDgeHqPrRE9rFKP1sIbh15YscHORz/ADpPN2Y0aclViMb88RsVYH3HNAFvDZ2P67Qs0kdxG9+Y4LGaXAbCHHOcn0qTS7ZoLKOAnGBukYftOeWI+NV290eYzGWDU5raPuoyRIcx5AAA648s14t3rltCO4lt9Rk7whmRTyuBjBHn1+dQeoYPll/aSKQVwG/eP9WlhjsZZFYBlUhWA+768+6qz2YsY7lpdSubeOQ3IC20MgHhhHQjPmTz7qH1+81K+0q5guLZ7YqqO24hgVLAEcYP9K2su08ZWNZbaCOSIEJ3RxtGOcbh6D1pVnUo9gLbYjUodUKjvLGbKzIKQrcW8p/6aP8A/LcH4VG1vfWzL3d2pzyFkUx/zH0oWPXrW5Cjv2jOQ2ZYNw+BHGfjTGLUmljJiuLa6THKjKt8MZFNV623B/32iytijBEWzTXM0neXdpISE2lWiDo3PU7c/AnFbW92jCSGFzNFglVzlkI8vaPTPPv600E8SP8ArIzA2OAFHJ/A1BdaVaXr993oe4VcbZME4649R199QUJOQcyQ68EYiiOCbU7iRFLi3VwZcHGTjoPafpTdbmIN3VvE0U1uNndgeHGM7Djjp0/vICWJRT9g7yCRGBZGk3gZOSeefPPBqWJbyzUwBIJE5bauV3E9Tg9T/uNRWxTO3Ml1D/aHTXCXKRyxEYOAc9c5z094Iol5be3hZgyoigHwjow/M/Wq5LeF3E6oYg2PCwKhj/qJ6Hy/sCg9Q1OOeEXl7Kq26ttjtlPjmOcYHHAz+18BXC85LSDRwJvPcpqF2yTSyW9kcshbIRufuqw4z1yfLy9jjT2UxfZY37m3XnEeMkeikdM+vy55FPgs7x9XnutQUwGSNVEIXHdRuDtxzxgjGPLj1oaO71HTnbu4nlCHa7QNtYMOvh6Hnnp50lbtDasRrUllwDLD23uxo+mQYtwVkmG1YwBtwG4594rKquvXuodqEtbWNgZLcM7JKpRucD+/fWUbdQpO05KiBgzo9rFcT3BUs0DGRpSMA7GAAPB9WJrNVtrwmNZbiCUSpJAC0RTG5c84PP3aktZpm1NHccOndtz0YLux9DRWsgNYluvdyI/wzg/QmrioDUWlMsRYAYJ2agMEKxZJS3hWJSfPkn8Avzpo4zcjn7q/j/8AyotKZZEuHGMtOwI9MADFbI5aWUkY5xz7Kg7UqPmRy5MhsHmlnvDE8aqsuzxIT0Ue0etStG6HLyRew92fzNI9Bk1KZLuWxNr3b3UhPf7s5z5Y8sYo9rPUe6l+0T2mTgjajEADr1PpQVuTWCFjHQBzkwlrpB4ftUbkeUURY/Q1r3l2Rm3hc7uSXAT55OfpQC6tz3Vqq8DoKVW/aWw1vWjo2nX+byPJlkjjDxrj9nJ4J48v6UTaiM5/aQFAOCJZF+1Fl3yxKCp4ClsN5nORxUeqvPFZtIJkcq3AaDdn3YPFeHTZGKbr2RS8fd5VF8JH7XI8/TpXh0Z84Oq3pwOgCDP/AI0JDlSAP5kjRnJP8SK6nuowhMMUsGBtwVLjj0at7a6BVnZnjLEAB0AJx9K8n0hrvbKt7cxAqBtVgF4444zQtzY/ZLYxNPcyMuCrJKdzE8AdOnP9aQRah1dowGthp7w3YrXBO4BmjwZNgwRzx7enQ+tKpbMJdKJba1di3hnhjUZHmGHUcGi7Ow7qOJbiS7eQja7NMSp45288VINKtIsywvMzKCR3lwzY+BODUshdeJIYIYvuezWmQmO5hdopY3DCJGwHwc4x6UputFkt5Zmhv0cugaPeM7DnJBIGenFWVtHeRRLZXzgZ3NDOO8TPU7T1U+40G0iPKIfsZTGN0yqAHzxgkefXilW1KO2IyuxvnMryXOs247t4mniI5EUgcEe45/KirTtGyboprXBRSxWRCuFHU85FN17LaPcrusbqe3bphJNwB9OaEvezuqafGr211b3SbsBJY9nX448hSvAvQahuPy3jfGpfysP6ksWuWUwEm5klX7sgwyk+hxnjimdvqcctvkSRSkDcVVxyfTjzqo3WnOr4u+z0occl7OQg+/AP5UEIlmM0FhcXf2sIGjiuY/FHg8+XIxXLfYh3/sSDTW/EuGq6rb2luA0RiuJQBbxZHJPqAen9aq9hGwuxqOoWMlwWUbILdeYuc7lAGCccEf1qewtFime4Ms8kqlWDNztx1I9OD9aOeXuGM0Z3rE+UxxuHw6VLXF2B7SFrCAgQGa8srt1+y3rhi5jKXSbCik85PoGA92KmeGyvZozed4iSp96B9rLIowce8eXsoq+tYjd3CzQr3d9D3kbZ3lXxhsHr0IpOkz2tuxKb2hZW2Dgkpw2PQkVDnS28ld12m17pIkCm01KW5VSRhkHeR+oLKefLyHSsqRWuX7v7PPp0lvLH3kMtzBtIGTlSQOSMjr1yaypOnPEjUR3lhsNQZ750kQrtu1deOoIxn5E/I1YJhHJGyvyuOfdikmqMkL28gV1JygJA6gbhyD+6R8aazH/KuV6tgD4nH51r1jQrKTnEzLDqZSJFoh/yknOS0hbj2gflzUjAmF5lZh95vxxQ+lqIDfRDhYWwPcM4+gFEzEixVR5gA1XsI0qvwP8AkcgOsn5i7sla3VppclvKyM/ekmTkdQDTcRMDy0f8Jf4daD0nc8d14iEE2Dx1wBR5IA5JwOhJC0VSjw1kWk6yZwP9LF/r2l622lPCYNNl8UIi63K/vN169V6DjOetL+x1hqllAbxbCRZQ+6OXaVIB8vbXX+01xbXlzGkiJJHbsSCyg+L2E/3zVfTtA8aSGR1hwRsJPhHkQSPb+Iq59PrTB2ik6jQ2eZ0CAyy6fA8qmG5khyULZCtgVLHHbbFE0p3ADJMp64qpWGu9yVlkZpAMhlwDx58evnVwtZGkVHhhBDKGU5ABB6Uh6CphLYGGZGFs2UNI778DhXbp5cVBGI5ZmWOMNEnhwV3ZPnkezNSTXLxRKgQOznCgdcnP8utZHGLaFQBjYu0bgck8YyT1586rDzMAI7gZMyUbF/5VU8a8pHjzFbyi3xsESg9QCmD8KlulYWb/AK5CQCenPwOajlmCRYZFYNwiEZDnGcf2KPYHeBzAHA2RxwuO+k6qeNo/1ZHPl7ea8YBbWVHZyy4II5Qn+/Oi7aNnDmNlEgOD5j8P5V7hklnjnXcXXooz8aTpyI7Vg4gS6NFfwC6tpO4nwQXh8JJHrjg/EedA3VzqVgFW7ZLmEeNdp2tj3dCeenFHwSwxWDzPctAYlzkN9CPPpSd9TaUlzEGkIEe913LCp5yV8zgn+lKdlCg8GMQMSe4hl7q013thj3CUkKIZIynd9cs5PIHB5HwqAWZtNUkfv+/lCo7S55OeABzwODxRNnBZNYSRLKkxb9ZcRSffYHoc8Hp5ezyxS2G1Csbi1nKxzMYwkjkkRrnbz1yccE0L5IBO5hJgbDaSiPudTCyIFWTKdc8HofrWtyo7uJlUggd06heFI6H5AVDeTGdgpB3IoG7bx5+fr/SprpwqEoVCTKrYx+10P1qvkEECNxuCZEUnaBLuEFjZNvIDcbSSTlfnyKH1ZoV1MtC6Mkyh2CkcHHP0ryS5lgjk7syLHMAsgj2l9h64B4zQ8bRHTyREUmEocMygFwBjnn0xUkhkx3kYKme6QqRNc2EgjZI3EkIlGV2Nny9Qc/OsoGWaSSSN4Ze7kjQxllycjOfyFZQhiNpJE6Bf26X9qYRPGGyHXgZ3LyPOp4ZBLb2YHRiDj0wM/lQA07ByNvHsI/A16bWSHaIlBAyQAxGM+3NaR6o5zplEUjGMwydSk16E4MwjIPtOVqW8ZVAQnAHP40LDBKj79pY8Zy/pn2e2vbgzSuwaCR18iCvHHtNLsfVkgQ1TTgZm2i7XgnJRnPek4xx0Fe6zcmz0+R0OxzhUwAOT/ShbKeSwVopYJyjNuyEHX6+lQa/eibTpIxBKuWBDSKVAOePLFWOntXyKeYm5GOo9pUbydyhZD4+vPINUztBDcwMXt+8MTeLw84PmDVmnYD9WZu7ZAPEOR7qU6mlz3YgtGVnbJaZR0HpmtZuJRXmSWWtRNZCY3LRsn3pDGGwccHHn8avvZLtKJLBReuRH0jkZQpJz/pB4Hv6Vx+S1uLKRI9wMUpwe8Tdhs/ewfL8Ktk/Y7tR9mMEMMciYAMiTKqsuM8dDg+6q9raV4litdR5nVDrWnGLvI7qEjzyaEGvWF5eQWtvOJGYliPLAGf51zqx/R9rBjabVdVWxhXkrGS5x8wKc9muysNmzXbzzSd6kiIjt0VhjJ9uM/Os+251XcYzL61VHgy+SBEWRmUIGHJzxk17BEzYcLG2VAGeMD+dVDStJu4rv7LFfyjKkxl/EoI28EenXpirC091bqpOnS3UCjBlt38akdRt8xVely++NpFtYXYGGxxQtcP8AaUKlfEpDnI+IrW4cxXOe8ygQ+NvIe+oLLULe4naS1kYKRsInUoQ3oc/Ctr8GeTbIpiDArtHHHrkdfOms2E27RYXzbxdIi3yFkmEMe8lyRkhSM4x5ny5oW0SKFXs7Np4maLvFd/EgJ4ypPnyM/Cp5YXjtzFhQDGAAjbQV6Y9hIzmgru9i0iyTfGA8GUWNeSfIL/49fZVMnByeZbAJ2EmmuItOsZLmYMI2tlycb3Jx1Hqc/jU9x3TadbLA0rEKoAcZC4x0br+NU69Y6lF9qvZGLr4kjA8EfPkPWrHYy77RWEu2NV4OeuOP5fOhW3OQOITV4wZIYNokBYKJGDcLnkAD8AKFe1iG/JYgkHDOQPgPKiorq2ROZWcqeuSwpddajGXcKAOf2jj6DmhJAnAMZNuWHIjRBkYODQchBPKKQPM8gULJqfeqe6BbHGAuPqf5UBcT3JCnnaT1JLY/ChzDCmHmaIMQ8wQeQWsqvXHed5hpm9QFHH0rK7AnaZ2AXkBAw5Oa2E8JYfrBmkqFSOUWtGUbgQpA9jUf1DfEV4Ilh7+BQS0ijHXLVsk0UgG2RSPYaqmqlFsZJfGWRHZfH5hSfypRpd5rcPZzU5r5ElntyFtkWDYHOFz4R+8xHHpTkuLCA1QHedE3qCBv+HrSHttdrbaQDLNHCjyqN79AQcgfGqXF2p7SIyCXSlPOMbHUfjU3aTtVcSHUtOuNMFxaAvGGYEhgB97n0NNqv0sDiBZ05KneIL7tNogR7hZJRMh2s9vFvVj7ecCkY7dWlvcFreymKHqHwB7wPKq8W+zB4UlZIDwwA+976Hkt1ZWf7oHPpz6da2PEYzP0IJbRr152g1C3sPsgjmlcLFFswxJ/Ku8WM0ZsohFKsqBAodTkNjjOfhXEezc7Rdn7bYF+0dEkYZ2qH3Dr1+6Ks3YntGmk6LHY6pcNJd9+4QY4CkjaPnk/GqY6tSSGOCJbPSsACo2Mv+pv3qrAq5zjd7Sa0WyeNQsM7oF6eEEYpVc39rp17DNfySxzENhS7bG9pUccZxmiU7UaZIyhZ42diAFzgkk4qhfelpliul0GwhdvbTR3AuBMjMv3SU6fI0dBdXtuGSMW7qTnBLA0lPaGyO5EmhDg4wzDj31pDrUczy7lC92cbmddr5zjBBPp54pC3BPSYxqi/qEP1G8kuWCX2nRSxEbWTveGHxFCwBbaT9RFfRxAZEDTq8YPqMnIrxNStmbapy58gxOKXXWtN/iUen22CzHEkn+nI8vU9Kg3MdyZwqA7STVdcWFxFFD3l0VISEfewTk7/JRnPnSXSVunnv2u2U3DlST1GByB8MsKCbT2W7D/AGuSSR1zI4fksD7OlHWlvLZXIlmkdmlIUqTk45x+PSksxYywFCiG3RsdJ0+S91SSOOJOWHr6ceZPpVdbtA2pdktQ1LS0MEsJaWONwrkKG5HTH3cGue9r+0d3r1+RNmK3iYiK3ByF8sn1Y+tWD9GMwuYr/TJcbHyMfuspB/AVf+lFVQc87Sr4xd9Mc6Nc3N1rqyS3Mr2s9lFcQxk5UEgbuPUMrCrFJEIlBwvBIqpdm5Ggt9LeQYks7iWyk9xO9PruFSfpLuru30izubC5kiHetFOqMRu48JP8J+dKevxLQg2jFs0JqMdXE0ETsZJhGoHO8hV+tJdS7S6TBCyG9RmHQRgt091crmup5mJmldj+8ahzmrifhyj1GVW63PpEv9523sd+IIJmHqcCsqgYrKd9FTFHqrJcI+1+tIPDeXH/AObP50SnbvXUH/MzEjzOT+dVUKD1Ufwj+dYIwxACDJOB4MfnUGir4h+I/wAzu+6e67J2ct1K5nuoUD56EucfD730qwWrBrWAIfvOWAbnOXJH4Uhup47fTtOttpxFJCCP+3xH6xmmlrKEjtE5Uoi5/hP86ycgNtLeCRGxQlhiNsgdRxx6VD9nivrOeCVcLMjqQwz97P8AOvZZyJMFgVU4BHvqC0uDJEAmckAg/Gi1YbMDGRifPmp2k1lqE2nXEJW6hlZWBOM+3PpQtxAFQd5KGk4GNp8I9grrP6SNOsImg1YqFvXVom9HUcg+8dPdXKr64UsVXc7E9M1t0v4iBjM6xdLFZZ+xV9JfQf4RDHNJdW8byIRjDoDkg+eefwrpsvZ7TxpsM32dWmVUO8DqeOevxrn/AOhu1ZdS1HUGUARQ90MDzZgfwX611C7naaGRV4DDwluOfT6VkdWEW04mjQzmsZmus6ZbanNF9qTcY92OT54/lSpuzdhBLb3EcJWWFw4O7OCDT6a7t4iGnlROOCzAUqvNf0pe8BvFlYrjESlvwqtjvHgniBz9mbGWeW4kRuZd5wfVs4Ne3XZywe2lsYI3gSV0fwHJLLkYGeehrx+0pcsLOxu5Q3qgUfWj9Ca4uJLnV9Ti7hI1IiVn3Y48R6DHHHzqVBJnMxAzK2mmyaLO8AVrUycNO5DyEeigZ2/jWWsVrb6vatbnO1iCxOS/AOfoazWZb+8Zby3uTFI8p8O0EFfLr7MUaksKqpZQzjBDbiR8PDQNzkGGp8u/M3vptP0GO41C9kCBWO0DqeeFUeZNc8te1N3rPbCyuJm7q3LmKOEHhQwIyfU5xk1F+kS4uLvXcyOxh7mN4kJ4UMvP1BquWUhtpoZhwYZVb5GtOjp1FeTyZTssJb9JL2qtPsXaTUIlHg78uv8A2t4h9DTXsVcHT+1KckLKhA9pHI/Ctv0h27Sa5DcR/cuLZGz5cZU/+opTaXsNvqFpOS26JlB2nj20/eykfmIrGlz+svupxGz1jXraLhS0d9F8CGOP42+VMu1dsuodlb+LALiMTIevK88fBfrWarClxeaVekgCWFraU+o5Xn+OtNJuO8srdZc+EGGQN6jg/wDr9azS+CrjtLenYrOLkc1gGaM1O1+w6jdWr8mGVk49hoTd6cVvA5GRMojBxPNtZXhY+ZrKmDmMQreh+QorS7cz6pZxFc750H3R/qFXi1/RH2nubeKdZbBRIiuFeUggEZ58PWp7f9G2t9n7+z1DUpLNrdJ1BEMpZiTnGBiqz6lUkywrqWwDLDr0pW4gCnoJG+SMP/qmSswMCE4IByc9PCo/OkmteO8jjQ5/VMP4mjX+dNVfN4qr4gEbA/3Y/KsHsJpRmshBBGdvzzjzrS2u/wBXHvOSvJwMVCS0cDAejbuc+VQWMjkMgC8ngDJ8vOuJnAbSlfpRvmlubWFd2EjLNngLk4/I1zvvuojwXP7ZH4U+7W3f+JavcyO7tGj7FUftY4/Kk8FsZJNp2wIgy7OeRXo6KylQExrWDWEzoX6PLOf/AAtjbMIiHJeUgnPT244x51aJooEUm+1ogDqplCD5Cqn2LGnXXZ1GvLvuhFK67HmIHkQcfGmpuOzdsfC6Of3Iy1Yd6k3NNeojwxiEtP2biJYM1w/qEZ/xr1ddtF4tdIuG9CQFFCHX9OXi3srlz5HuwtRnXnLbYdOOcZw7gUrSR2hCHrf6lfTRw2unxwM7jDPITj3gdR1p12w1AWmnQ6dE/jnIRsegHOff+dedj3ubiGe+vYI4VB2wqpJ4/aJz8vnVe1m5fU9Qe9P/AAo5jGvzAH50wDSsj1NiT30pitrdgpOJgpx5ZHX3cUuue0WmWk7wSSTq8TFGAgB5B5x4qYTkPbuvXhWHwNUrtHFFFrtyZJEUMwfn2qD+dDSiucGc7FeIx1uPSdRW0vJ57uLfAVjCwKchWPXng+IUkFp2cPeL9v1EkjJAtl//AGp6ZYl0jTroFWEbvHtxkMGXP/yaqrRBb1lUYDK1XKWOMZMS43zLFrX+C6jotleXM2oC3gf7OrJGm5jgHkZ/d/Gksdt2UlkSOJtZd3O1eIlGfrTS3gNz2Ju4E2h4ZRIN3AGGwfoxpLpGk3dzfQSptKK+7dnhQpyfd/WnVkBT5uIqwgsMjmXHtDMw0Ce1tVkX7JOi73YEt0O4Y8jkVJZTBnuSoyrMtwo9jgMfqDW14vfRXURH/HtgwH7y8fkKV6NOAlm5P3onhb2lCGX/AMTVHGUxLIOGla7f2hi19pkUlLiNXBA8xwf/AFz8argglJ4jb5V0/WNLg1aOITXLQC1LBmWBpSUPsXny+tB9nrLQ4YJVu9Ou7u5SVlysDuCueCV4Cn2GtPp781CULqsOZzqSN0OHUj3isq99t7W1umtp7PT57KJV2NvgESk8kYGevX5VlPFo7xGifS0aBFVQOAAB8Krvbsn7HYoOhudzD2BG/MirGGX1qn9u5/8AOWEI8o5JM+0lVH50XWtpoaD0wzasp00NwdSaRUbu8RhXyOB3jMx+A20fGo+0M7leY8AjJIySenxpdPO0faPS7BH/AFU6O0q8clRnr1qLvZ1v5oAsjKsp5K8Kp5A5rzpQ7GbQYR+rbyyKSdwIAwT1r3UryHQtPlkkYyXaRkqp/YJ6H39K0a5ttMtnktmilvHUkMMYj9gJ86p+uavPPo14jGNn7ss+RubrgnOeuSKZWmXAgOfKTOfvKJHLE5zzk1HcyN3IGMI7EEn860UADefLioyS6vubA4r0hMxpfexFnbvoRnuzEubhsd4QMgAevtp5K+nRjCyWw9cOKp2mWVpNotvNEdxy29SfunNNtN0+1OS0Stx5isG8DWSczXpJCARmb2xi/wCtAfZvAonT7myv7yKytpQ88xwoRScDzOfQDmh0sYhjZEmM9duKN06ePS7lriOLfMybF2IGIGcn8BVbyZjt+0sXae8TS9Khs7fwNJiKIA848z8s1T9SuEs7UccPdKFHtLZz8s0VrAuNXuY7jcyNAN6Rt6DrSvtLk2W/ABjuFbA9oNFszASBspjst4SeSe7PHqarPaiGOfUAzggvbo2D8R+VPoWyYyD1OPmKA1aNJLmwZ87WidDj91gfzqKTpaS+4gtpEo0juUBxHLG659px/wDVIbiIx3ke4Hcsm0n+/jVoUobYBDnfanI9qnP5Us7QQ5uJXTAAVJAB6Zx+dPrfzYiyNpL2aPeR6jaYU94jYDDjOD1+IFM7HT5NEF41/wB3viAjUBlyqgZZTgkD+vtpF2fuBDrGSMqw+fNM9dV7XSGs4yXd2O5iQCSWJY5Pt4om5K/OIogZDntNrW6a4g0y9JwJCY3X03L0+amlcP8AlZLqJx/ytykwH7pJVvoVqTSy3+EzxPjdby94uD0GQ35mt7yPdrxjBwt9blf9xXj6qtdgBisMHIDR7azzWzyPBKUcKeQM54wfmB9aF0PU1btHM8mHN7EDIsYz41HUAH0H1qDT7kSQQuxyxRd6+8dPmtQW1rJpbwa1BaM0Ol3SLNkgqVYn2DAPHr19tdQNypi79iG+ZcL6CC9iEVxZTSIGDDO1ecEdC3tNZXT4IbRokkiii2OAwwi+fuFZWiOmbHMpeP8AlKle6hd21jZtBO6F54VYjzBxkVV7y8ubzX75rmZpChCrn9kbm4HyFZWV34l7Z+0X0Xuie3wCXMcigB9u3djnHpn0oOIlrq8LHOO7x/DWVlYx9P2msIBdXEovUiDeAx5xgVWr2V2s7vLfehbPt/WpWVlWumHnH2i7vQZVZyQiY861cDuCcc5H4GsrK2jMsR/2Ut423ZDcgE4YjNXzTrSDYW7vke01lZWN1frM0en9IhmxFj4RPuk8qDQWlePU592TtQgDPTJFZWVSlyFTErq1vtOMxnPzpL2iGLG4HkHTFZWVyetZzcGFW5PcxH2LQ+qkrHaFeCJphWVlSvqkNxAtMYvZRFjkmWYZ9mKD1d2a2iYnxNDgn16VlZT19wQDxA9NJ+3xcnnI+hpt2mt4khaRVy8SJsZiSRnGevXpWVlG3uLEWe0YNoXM92p5VolJHrw1SXxPfaNJnx94nP8AuSsrK5vc/wB8Qk9sSeyAAnA6LLKB7MScfiasXaVjF+j6C4TiWdZoJWx9+MZYAjocEZB6isrKmn3TIu9InSexksk3ZLR5JWLObSPJPngY/AVlZWVtL6RMluZ/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0" name="Picture 4" descr="http://t1.gstatic.com/images?q=tbn:ANd9GcQVG9w4wxYnWY3tlJLI_W4fTyZlJ6-L557NFEimMHV1pWC_7SgM8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99710"/>
            <a:ext cx="2704778" cy="179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data:image/jpg;base64,/9j/4AAQSkZJRgABAQAAAQABAAD/2wCEAAkGBhQSERUUEhQVFRUWGBYYGBgYFhcXFxgVFxUWFxcYFRcYHCYeGBojGhgXHy8gJCcpLCwvFh4xNTAqNSYrLCkBCQoKDgwOGg8PGiwkHyQsLC0tLCwsLC0sLCwsKiwpLCwsLCwsLCwsKSwsLCwsLCwsKSwsLCwsKSwsLCwsLCwsKf/AABEIAMoA+gMBIgACEQEDEQH/xAAcAAACAgMBAQAAAAAAAAAAAAAEBQMGAQIHAAj/xABHEAACAQIDBQUDCAYJBAMBAAABAhEAAwQSIQUGMUFREyJhcYEykaEHFEJSkrHB0SNicoLh8BUWJENTY6LS8TOTstNkc8IX/8QAGgEAAgMBAQAAAAAAAAAAAAAAAwQAAQIFBv/EADIRAAICAQMCBAQGAQUBAAAAAAECAAMRBBIhEzEFIkFRYXGBkTKhwdHh8LEjM0JS8RT/2gAMAwEAAhEDEQA/AE97BK+WVkhQPv5DTpr4isLsi3/hr6gH76Z4rDELmAJKd6BzA9pfUcPELRNqyCAw1BAIPUHUGnMiJYPpFNvCC3GUQpMEcgTwI6a6eo6UalqiXwwYEEaHStsDaJBB9pTlbziQfUEH1rO/nAhulhctNEs1MqUUuFqZMN4VZMwAPWDW1FY2ja/Q3P2G+6inw8VnEWpsv+yfurAbmEasbciUZcNU6YemS4OpVwlHzFgsBt2KJt2KI7GiLdjQVjeDC9MgZMgtWqkvYe73QkKDrnYEz4IsifEkx58ilsHwFDbHOZTcP94Sw/Z9lP8ASB76yWm1rJGZ5cFd54iB4WrY058ZoLaLm7hrLHWSSDEZhqFaOUiD60y2gnauMOp9oZrxH0bUxl8C508gxqfbOGBRABwPAeXKoDzMEcSqJhqnTD0xXCVuMNRC0GFJ7QNLFEW7VTLYmp2thFLMYVQST0A1NY3Zhmr2j4wK4xkIkZtCxaYVTOsDiSRoJHM1MmGuH++A/ZtD/wDTGp9m4Lu52Hec5iDyH0V9Fj1mt9ojInd9tiEUfrNwPkNT6VksZaKDxEuPBZRLFgr3FDEASBlB9kAQGkelBLbEgSJ6SJ9BVgx+y0NpLZUMokQRx4anx50HZ2atpf0aRqNBy5THPTl4Co1hVMgZlCsF9rHEDXDVOtii7ADaDj+PlGnrRS4WqruWxdyzL1MjYMBSzU1u3rVY2nvY6XXVAmVSQJBJkGNTIoa5v+xCg2rcAy0G4M4+qxz6KecR50TkniFFWBky8ra58jUq1ScH8ootsx+a2SG0gNeQAaRp2mpEAZuMedWqxvJh7loO961YzAwqm7cuKZj2DmHLSYB0qiGlbRGtoTVmwifo01Psr9wql7BxovWyysXyuy5suQtlghiv0SQRpV6wls5E/ZX7h40En0MIa8dpU/msUs2bhspezyU5k/8ArckgD9k5l8gKst2xr5UFtPDm0qYjlbP6Qf5LaOf3dH/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/Dwphcw3dPlVI27zCFsG0bZVBgqjazyFOsTYjT+YrbCYDmfSiFs8TKIFG5optbP60UuF8Kst2xYCcMscxOYnprI1qn72WbYwl+7bZ0u2lzI2dyJB4MMuTXhoBqRwoYsA4kKMw3GY2tIUW0IFy8Qi9QDOd46BAx84FSYlEtKTwS2vuVR+QqgbubdxVy+MS0vbTuXXCoTkHeyme9AMHTxq44m4cXet4e2+RHU3WYqe1GRpUZHEQxg6gyAeXGM4zibqTGWMabC2aVt53H6W6e0udZYd1fJVhY8D1qfaOGkL5/hTsWKixWGkDzooMARK2cNFQ3ECgsxCqOJYgAeZNSbw7XTDKGYTmJA1gaDWT+EUDutjrWJW/ibqE9jLKcrOMqpOWyCNGkcYBJYUN7AO5hVTaMjvJLW0VZ+ztIzuRIn9GCsxmBeCw/ZBobEbVt3GW0wZSGJuWwDcYsjQqKEBzgnvyOQHWKY3N13xKhsZduISA6W7RC9mWHOUMwDBZmEwdBXOdp4J7OLbDWmQHMFW5CqSpGYFmE5dOMVBYDwIMITkmdOweNV3KZXR8uYLcQoSkxmXkQDAPMSJAmoEt9rfZvoWptr0Nwx2jeghPtUifdrF4G5YvHEnEEk2hbYt3HvWysqWYyouBOQmBV02dssIi211yiJPM8WY+JJJ9atm9Jutf+UGvYWVHmfwqIYSn1zC6DwrT5pWwcCCbk5lbxeyZ7yd1xwPCfBvz5VBhccrnK3dYaEHQz0jr5ceVWXEWI0pZtbZ69k9w6FBodASeQB6zAHnSVwKt1K/qPeO0kFcP9JQrHyftirYvi8EN0u2UoSILtHemfhzqrbV3Xv2bptkBjmKgg6GArTrECHHHx6V2vdnF/NsPbtrkZkRFlxwIUBoIjSZ99b7SxRZmuZYLHXqQNBPAHTxpR/HKUXycn2/mFTRO7eafPl+wyGGEHzH8xVm3T2HcxQhBos5nIOReMd4DUnkKv+39hYc2XdrQzBGOhiGyEyI4Hy40t+S3BTbZm+gzBAGMwxl8yjiJCcREjSntJ4iuqrLAYxBW6Y1tiNdztmm1bu2pzFL9xZiJ0TlXQsOvcXQcBz8PKqxurhp+cn/5V8e7IKt1pe6NDwHTp50UwTtzxEzYaDRpwYZIIlWEEdQRBFH3sGG14Go0wjDgwrI4lsQ4lNtBUsXsNinZVtK6ggEM2HiFNtxoWCnJEToPrVz3e3A2lKXrAy2biCLZPeQoArBwScpgDnGsCumXcVYuMys0gsSM4Kgkkkxm1+7woLam7IdVVDAEwGEjXx4++a4LeMYcow9fvHF0vY5nKdjWVZjeLBTbgJyLEAleAktwE9Kn2jiYNtmzBkZWXQwQGXNJ5HL+FWxNgJbY90BhIMADz4VAjAuAlkEA95jxEOFPhMS2p1y+NEPiQfIAhP8A5mAJB4E6Buig7JlBBhyQJ1gqh4eZinrYfSqBsXaRGIVbUm6ZhBrI5ho0VYnUmBXSwulPaCwtSAR24+cS1C4cn3lcxeG7xn+dKPXDaCBOmg/jReJw6mSWAgST0Hj4VR7u8txDKOCHYLbGoEkkDMCfZCqT10PWi3ahaSM+s2lfVXj0lYPbPiLs3LguS2c2mZR3iOzUcAoAGs8Mp4UViEtFcrKHGgl5uM0c8zGfXj+DDaGNa4xJMzxMAZiOoGkUrTWTxHM8vfXBu1TXtlcgDtOrTSqZL8kwndHYVs3bqwy2bKpccswKFjmILDiVVUJAOkiTwE3DdXZ2ZGxLLD4g9oJ9pbMZbK+Hchj4uaQ7J3bfFWn7LEKtm+VXEANmuG2gZQqSCLYM8OBE9a6DgMEtq2ltSSqKqAsZYhREseZrv6dt1YJnHvPmIHaQ/N61u4bSmAWtWSmYvKRtHKXCOmYeKys8DJ5GmaX0w9uUUKBwAED4UHteVxFxWRlWA6vlY2ypAzZnjKrBswgnhBpRtXayrANxSRwXMMzMRIAEzrofLWvO6lX3nMeDKwGJHtjG3brLlu9nzY5QzZeWUn2Tx5T0jU0Hi8Fhu7ntlnENmzQ+hkZ3GrNHU6SK0sqZliMzamfAcgNYGgA8hSjb926mWMxdzCqYUEgFicvPQfSI8qVqstsdVU49oQKiglodvlvVZN63nLFbNy2cgH6QuCLjtBIGgVbYk/3rHlXTdmhXtJcSctxFcToYZQwn0NUf5Pdn4d2W2627l1rRNw+3Oac6NMiNSCNJgium27AUBVAAAAAAgAAQAPACvS02dQE4iVntA2w9afNaYFaxlo8FiJsXhYIofH2R82uSOA6TrIin9yyGEGqVvvbxCQFzfNiO+1uc08xcgzk/nwpbUttrY/CNUgOQucRC2FRzmHtDSVaDodQY048jR3zhxpIy6RodNNQZ8ekVXbmfKpwzKqyCQHJJnSCrkgEtrp14VqNuXkgXUHqrWz6EZ1b/AE15FqGP4SCPj3nazzzLJibguplIAB0MdCIOnWke7WAwtm0Xa3ce+Ll5ZDsgCrcYKTB1MDkBRmzNsK4clSqrBzGCoB4yyEqNY5zrwHMnctGfGXGcWktKHyBlzZmzjvESNTrw686d0PVQmnAGcf35wF5UjcPSWrc3C/2XNMm5cu3CeOrOefE6Aa1ZUXQeVRYO1CgZVUDgFGUfZ+j5UasRXp1BCgGcVsEkxQcbrx6R+NYTaPXw+IP5VpjNmLaQvcvBVXiSsD/ypZhcZZua27rMBz7Ir7sxBI8qxZbXX+JsTSo7DIXMk2jgbd3QqNdYMxJEkqRqpnpp4Uj+a37B/RMXX/DfVoie4efp7qs1nBK/s3ZPTLr7pre5saeLz5r/ABpC7w6nUDcmMn7GGTUPWcMJz3bu1LjgtZtqr5SGFyT3hwAAjiNJJHlpVPwOycfjMstcAB1AEJygFRA0/WNdpxG76uQXIaOErPv119ab4LYyZFmefA5RxPADhWtLoWpTDY+HGT9zJZqA34R+coe7u7F2yE7S8AVIMqAX48z7PwNXa3fyrGZm8WMn8vdRh2Jb/W99YbY9v9b7Rp2qpK87YB3Z+8Q7Vw4u6glTlKyDyPEMOYiqHtbYF+VVWXMjK4LTJgRoR7XGOPXhXUr+zLSKWYlQOJLQPeagGCslcwMjrm0oGo0tdpznBhqb3QYxkTmtzYGMvCJFpdJKak+raR4UfgdwEgds7PEaMS3npIXrV0a3a5Zj6mhcTirFv/qPl6S34DWla69KDs3/AN+n7w5svbkLPbKwaYcfo1A0A5cNJiOHP3CmFraJmD06c4H8aDw4t3FzIwZeoaRSrefaLYayHQBiXCw2YiCGP0SNdK69enVVxXjHwiNljZO/vLP8+FZGNFcyG/N7/Dte65/7K3/rrf5JbHo/4vROkYv1BLptztLgPZuy6MpA5qQOvE8a5ztfdl2xK3wNbc90d0sRMeR6g8dNaaLvhf8Aqp7m/wB1bHeW63tJbPoZ/wDKkb9C7ZZGwT9odNQvAIibZW0sWt8utiVMASRKrrxgEDUmR5dKeLu3dxS5ryrCiUtk6Zo01AmDpw09axZ3gfkqH7R+9qKTeO70X3H86Wp8Mx5nx9P3hW1IzgD7yw7sYEYa0FKIHMzlEACdFBPGOvOm/wDSH8+78/hVNXeG5+r8fzqRdtXDyX3H866S0hBtEAbQTkiXF8YK0+e1z7eHea/bydmVE5plZ4ZY4nxNKRvnivrJ9gUUVkwRtAnVbmO4a1r/AEjHj8OQ/OuYrvhivrL9gVIu9eJ+sv2BU6Rli5faXPaOwsLfPetBW+sncadde7oaSYjdZ11tXswg926J9oT7Q8uJFLU3nxH1l+yKlXeK+ea/ZFK26Cuz8QjFetZO0yN3rmeGsABoGa24A8SR/CrRsLZVrCiVGZzxY8RoNF00qupt+91H2RUybbvdR9mh0eHpSdw7/GXZrTYMGXdMfJjp+dGpd0HlVBt7WudR7hRK7cujmPdTmwwHUEXfKFt4tixbIzW7EHJMBrhEy3lIHoetQ7q7TuX7txmEKAvMwDrprz4knyphvnuez4lnVgFuQxmZBiDHXh8akweBt4e0FUxGpPMnmT4143xG9N7KeW7fIT1NBToKF9v/AGEYu9DiOmtMNkuT3luBbahhctkSOEq1ppm3EGV1HGI0qs3MTJLHnoPu+A+8VPsvHk3OykBHKZzwMSe7PiNKvw65qrPgf8xfU6fKfKWhsO7LnVitwyQCSU11CsvQCNRrx8qhub0XbS2bRw1y5ibgYlbQL2kVXKlzdIUAGJAOuommZo3CnuD1++vXmoBcAzh7snmBW9nXX7926Q30VQwiHx+ufOicJiS9vlnEqf2h1HxomaWZ+zxBHK6JH7a8R7ppUp0mUj14M2CWBEWYXZz2h2mNvfOLpMhQmS0h/UQk6AQJPTqTUNzEF3kwMxGg4f8APjWduYybpH1dB7pPxNArehh6V5zxDV7rDWvYH7zqaenC7j3jfLpXP9uYq21xiss5Opzd0QeHDpV9a6Otcz2xhjbxDjkSWHkxJ/MelBrCluDHNPwTCdm7Qew4uIf2l5MPGrHvbcF3Coy8GdSPsv8A8VU7BkeFP7Mtggp+jdgeWUn8TXd8MvZbDX6GI+KVBk3jvK4MLUow1M/mtMdk7JVyxecqxw0mfGuzfqVoQ2P2E88lZdtoiTDbOZ9FWYpquw17NlYy7KQDySRyHM+NMLuW2YTRT4kmiLS8+deO8R8btsG2rhff1M7+l0K1AO/JnO7mGu2buVlKnWIGhAEkqeYp7gGFxZIgiJ8jqDT3aCqRDAHz8ar+KvrbztAhVmNOWggc6b0GsZ2Unj3jOsQPUTjmGvhoExU9jhqR7xXMbVx792AdWOgLQNZ0qbGbEurbe4csWjB70tm7sRpqO8K9NnnicHHkyZd947E9n+9/+aULhasWLIu2rNwcGUN71WfjQq4SjA8RRhzFi4anGy9gi4jOxKgGBHPr+FEpsO5kz5Rl46kAx1ij84Cqi8F+J5n31wvFvEelSRS3mJ9PSdHQ6Q2WZccQD+g0gkE6VG+zQF0mfGnS2RlMkA/wMfGD6UEWAETXnU8S1C7W3k/rOy2lpZSoUfaKxbHNh7wK1bEIvG4g83X8612g4UMRqI4Aa+grmuJxPaMW6kmva03Lcgces4ZqZHKGdVwe0bNxsqXbbNE5VdSYHEwDR/Z1xTB497N5btswyGR0OmoPgRIPma7BhN47D20fMVzKrQVJIkAwTzijxUjBnQNuYzD27ebE3LdtOTOwWD4E86qm1Nnrltvbui+t0gWwrDvAmAQV0ImBOnGlXysbPD3rD3WvKiiLbKha1nJgi4yo5RjOndIPpoXsfZ/zSy9sW8ocrk5dnl76lYBgZ+93oMzNcDXJpy2bBg+87GkaxRlT9JJhd1b9w98C2B1g+QVVP4imG7WxeyuXcxDZe7MaFjqePhHvqr74/K89gpbw1q2brGDnJYaaHKEPCdB66aU/+TzedcXhFuHuOzuSpMkmeIJ48PhR6dJSjIy9u+T+Uq3VWurKftLSxorDt3R/POg2NEWG7o/nnXaYcTmiEdpSXehQbQJ9oNK+cax6a+lNS9D4rDrcEMAeMeBOkilNTUbKmVe5ha2CuCZR0xjOSzmWnU+NbtckeWn5UBjQbVwzw4HwI0/nzrAxca8R94rwz1Ekk/0z0gIxHNjEyPKgds7LF8ccrj2W5jw05GhxdIOZNR8fJhyom3tJTx0PSgbGrbcs2IptWLiAL2LO0atmXKT1iOHnBqw4bZxTDKjGWLZmjhJB4eAECicLgySCRA+J9KOupIivW+EaawA32Lj2/ecfxDUBgEX6xGuF14UTlIlSdJnwIg6Ud81oDFWtCpkSYkctdT7qvxXLVNk8DHH1i+hA3jMBusRaJiY1HKRx98fdUmHxYyypkdPpD0o/B4MFSGHAwR/P860Pid3ydUMdAT9xFcZfDXekOvOZ1TrKwxRuPjFmKxQJ1kRNLMRYDW7h5BDE89CDoabDYV5rkPcCLzMhj6acaXYp9Lg/VZeM6ieNGGmetQx45hxalh2L7SnpgLiKl6FAVUbjxiI0HM1De3lJ7YFQwugAxKwQsAga+Hupltm8BgbQnVxbHmAuY/cKq1uwzEBQSToAOp0Hxr0iHjJnnbjzgCdT3Qts2z7BYf4gX9jP3fxpxbwYnWfT8Zpphtli1ZtWwNERV9wAPxmvLhuPn+VS23YBnP0glTdkwLHbYGYWxGoPPWFMHuxwpB89ZbpAUEciWIPTp4UZte6A5J0y3CeHJsyz5cDNC3btnO+Y3FuKxXuqGBAJ5HhBkcR1rxddRtJ/X3nq1K1oOIc9549lfefypddxNyeCDTxP41BjNpXwCy22KgGWe2VA9xIpJhtvtfvLaW4gZzAPBRoTqxGn/Fbq0Vn/AFk6iAckQjGpcvM1piMpTkimJ0kSePT76oT90GujbDtFy5JJMDU+c+6qFtzCML9xQp0do0MQdR8DXb8MsAdq89gIh4km1QQOYrDVf9kJ/Z7X/wBaf+AqpYHdrE3v+nZd445QTHnE11vZW4VxbFoG4gItoCIbQhRNdzqKexnBNbDuJ0jNSDfM/wBng83T7zy50xvY4qTKMfq5RmzeGnsmesDxoLBWjcJuXYM6KvFQOcdddM3OCeEUvqP9Rekvc/lGafIwsPYTnu9fyW4nEYpMThb1pQy25z5la0QNWtlVMjUmNDV92Bu5awlizaQBuyXKHI7xJJZmPiWZj4TWuGdrBKklrSnzNsHVT1NvkfqkdOB9vGKxhTm8QCV+0NJ9aNQUZRkc+0xYGBMkY1JabSoC1bK2lNkcQEIzVqXqLNWC1QCXFl+woxILBSHE6gHXhpPDWPfWdpbBtXtSCrfWXSfMcDSLfveq3g+yZ5J7xAWJJiBM8FnUmgNgfKgt85bloo+mk66wQe9GhBmdOtcqquvdYjrlc5H6xt3bClTziMcXu2LNt7gutKg5YAEngAddZJqe9tS1hbTPiFKtaXM0DMXA5p1MmNeHOK3v7TF11XKwVGLODHtroqcdddT5Ur3ivpcdHzFSoIgakmfZ0kEEHUGlLW0tLb6gMj09/eNKLbBscn5wDZfyrW71xVexctK85GJnMAYOXQAwQRAPhxq94OHMgyCJB5EaQa5LiNzEd2uA3MKls6M+UWBrmm1mIIEySB1rpm47lrKSZ0eDyKi4QpE8iINdPT6wXqQPQRG6k1nmOTh6W7RwJAJAnUf8VYMlB7TaLZ9Pv50j4jWG07t7AzemYrYMRDsvaKBWDkggxrqYHCt728VpQSAYAJJ0gAczRWx9m2biszorHO3tSdNCNJjnTPF7Ptvae0QAjqyGAB7SkcPDj6UPSC00pggDHtD3tWHPlOZRMTvgGP6IKcxMGc0x0iBy5UALhcB2BUHOdQQwCsVPdjnxB6VFs3crH2LnYLas3UBOS+zgKqnUkr7Xjljjzro+zd3rNqwlogOFEFmgs7E5mYnxJJjgJiqs0llvdoWvVqnCricn32wiWTbt9n+l4xC/SACjTx19ae/J5isjrh8RhratdBNu6vezMgzFLhaYbLqIjgaT702+z23+kByFgUJ1GtuEMnkG09KtWwcGe3wyMc9wPcvHTLktBbigkDlmuKgPEwadopFa7e859tzO2Za9oHs7T3CJCI7kDnlUsR6xVC2Rv5fvdm4wg7K5cKuQxm2py5boJEMmXNOkSh1E10ba1lWsXQ/sm3cDfslCD8JqgYJmUuWBCKDM5cuUDgPAKI10rGpZgBtHP8es3UgOcmS4zFBwjrBDMrAkcva58tQYqzXb62tbhRfFmVT8eNUk4xGVOzIYAZRl9kQAIUkxyjU1T95LjXb62LQUFmyzpM8yzDWND6LXH8K3gsgHxyf2nS1u3YrGWrf/AGuuMRbOHvKwBJuZA79Ao7og8+JA4UisbHCqAln2Yhnyqcw+l1JnxitL+53zey1+xccXbSl5OXK4UZmGUDQFZ0kjkZ41bNh7k4u7kOJv2RYhHJshxduKYYLqALU6Akaxw4zXSvouc+VhiLae+pBkqczXZyYe1YQs91bmVTcUKrKGiWWTGg1EyeFUPE4+7ir7DDqABxYjgOAJMEz4Acj0Jrse9W7Vi5hb5t2gLotXCmWV7wViAQpgzB0iuT7jWjcs30tuUulgQwGZgpQ5WAkA65uPMjqKvT6MKxdwCfTH8zGo1TMMKT8c/wAToW4G27zM2DxSoLiJ2lt7ahUuWwwVpUAAOrETAE5uHM3bsaqG6uEDY6V1GGsMjsIA7W+9tgmmkhLRYjlnXrV5y10CMHAiKkkZMT38QHORDP1yD7K8xP1jw8NTRAMCBoBVLt/KVYAgWLgHQZAPdNSf/wBHtf4V33p+dHSsjk95k2r2BlnxRiHH0eIHNDx93H0NbO8gRwqsjf8AtH+6ue9PzqJd7rYMol1ddR3Cp9J0PlU2lWyPX+5l9RWGCZaK3V6ro3wtn+7f/T+dSLvUh+g/+n86NmY3CPs9QY1GZCEOU/zpI1HnSlt5kgnI+gJ5ctetLl+UjCf5/wD21/8AZWWCupUyxYFOZU/lS2AwSxduHudqUfKS2VWAIMtxJyt4cKpli81vEi6pe5a7TsldjJOVVhSZ4hco6QNK6xtLfDA4i09q6t5kcQR2ag9QQc+hBgg9RVK2du3gEvB2v4l0BkJ2KKT0zOLmvoB6UsKBWMJ2hDeGOWPM6BsnZBuWEZzIZfZ7yiDMSAdTEa86bWsCFUKDCjgFED30pTfLDQAvaADQDs1gAcPp1Iu9tg87n2B/vqk0GmU7sf5x9po6tyMbpBjtx8Nev9tdFy4ZkI112tg+CE6DwmKs+zrioSTCqFPQAAR6AUiG81g87n2B/urY7ZwzqyXAzIwhgbYIIPIgvwpsitUIQYgS+TkmMcb8omCtkqL3auPo2Va83+gEfGl21N7L91P7Pgb4DR377LZXTX2JLfdROD2thrYy2g1teiWUUe4PRA21aP0rn/bH++kLat6FfeESwK2Zndy7q4ZgFkGJ72YgT6aCneYePXj5/nVSx23bdt+5bLSJnRTPlr75qMb3/wCW32h+VD02naqsIfSEuvDvuEuNt4JM1sGHj7/L8qp39bv8tvtD8qz/AFt/yz9oflTOwwRtEbbybqYfGhe2DBkkK6nKwB1KzGomp93tgWMGhWyplozuzFnaOEseQkwBoJNI/wCtn+WftD/bWw3r/UP2h+VTpmV1JYtuOrYe8jMEVrV1Sx4KDbYFj4AGfSuc7sbpYm8gXGYm4cKNFTL2dy8g4ZpHaIhgaMcx6LoasVzeWfoH7X8KwNvn6p9/8Km0zO4Sy4dLdtFtoiKiiAoAygdIriW07gw22m7SFTtHg8FC3A+RvAd5TPLXpXSRt0/VPv8A4Up29s/D4wDt7RLLoHVsrgdJA1HgZqbJe/IxB8Tgrdu1cs2mzX8azKqls5GdcjXI+jbS2C08NAK6Lh2VFCrwAAHkNB8KoW7+ycPg5Ni0QzCC7NmcjpMaDwAFOxtc9Pj/AAqbfhKDY9ZZ/nI8KpWP+TDB3L5uo96xmMstplUSeOUlSUnoDHgKYDah6fGthtM9PjU2zW6ONj4GzhbS2rCBEEmJJJY8WZjqzHmTR3zsVWxtI9K2/pE9KrbJunLUsVLcwjHIqkKbjFQxEgBVzMQOekD1rG0b1y0JSybgiSQwAHHjoT4zEUnTGG7cLC5btm1mnMlxomASWfKNNOXPhW9Qz7CE7zOnrXcC/aPL27EasDfPDvMBAPEhdF/njWtlWw5CPJtE5Vc6lCTAS4eY5BvQ8qT427fFlrlvFMwBAITuJBOUkAAHjAoTZ2GF7DYi7cu3O0QHL32jRAwzTIMn7qT0z3j/AHSD8uI5qKasZrzL5bt0QiVSXxDqVOGxV91gSr27zwTHslbevlNH294sYGA+aXGEgZhauqDP7YAB9adLxMU59ZbLqdxv2T9xqiJY0q+2SWtyylSVPdMEgwdJGlVdMLRUYQFi4OICliiLdmjFwtTLhq0TMYg1vDmJ5aD1Mx9xqW2vfiDGWfCSwjx4BvfRQtAoBEg6+c8P9MfaNewmz1T2FC+Qjh/yawWhAnGZtbt0SiVslqpTYJBHCRGnj0qi0sKTNcCS1tCeJRCY4SygmPU/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+F2wMhfEBbAzkIHcSyaZTHGT08KXt8oWDBIztp+r/Gn+z937NkzbtqG5ue9cM8ZdtanOybR42rf/bT8qqSVnEYKUYRxVh71NJNqYj+zWOPfVToSP7scxrz5Vc3scqVY/YJFgjMOzQEhTbzaAHSQwJ4mNOlU5JHELUoXkzmWLx7lhbZgFytnYrAAJJEc5JUDxNWD5O940wl9rUo6XwMzAGBlVyIkdTBBH3Up2Rus2JbOQVWWWDmgMoEgseJidJnXhVjTdK1bIK24KiMwnUDXmaECBDHLS7bVxyGCpWDMZQuviT000HgT0obCb138Q1zDXQuWyEZWAILBiwUMOGgFKbql+8TEgDloBIIHnpr4U62XsZbea4Ac90JmnkqrCIByAknzY+FRWOeZTooAweTJBa0PkfuNIhhKttrD6HyNLvmdHQ8RW0ZMTrhKxfsgQvNjA8olo/dB9Ypz82qr7wJdLG8jFbeH7rBWILM2UtBGkLKT5GrZ8CXTTvYCGY3FW7UNddUDGBM6k9AoJ+FF4drbEBXRiy5wFYElOGYAGY8aov9KqQPnFkXLUkgM3e01MOQWWeYB58oFWPcrHWL5um3aFq4EuW7V2AXVGBYSk5CYOXhz40FbCTwI3qNN0gOe8sOQAgEgFjCyQJMEwJ4mAdPCpLoyKzR7IJ9wmKDxm7V+4FDYhGCtmAfDIRMFdYYcmI9ah2dZxH6K3du23UXGtsBbZbhGHlpL5zObLbJ0/vBRsxILGlvD5YX6sL7hB+Mn1o1bVbWcPJ+NFrYrAhLBzA2s1jsKP7Gs9hWpjEX9hUVw9PfRd88hwpvs3Z9rIM6kzE6N58RwFDZ/aHWsDloiS3oKybLdAPOlnynb0nC9lYwyoucOT3WDwOAVjqNSeBmq1uRt+7exiIxaCrSDcdwe6WmG6Ry61YORB9uZdDmU60Ulua2xdrUeVS2QAksQAJJJ0AE8yeFQHnE2y+UGRC1Q+0cfasJnvOEXx4nyHOke09+Mz9hgLZxF48wJRfEnTTxMCjNk7nksL2Mbtb+h1MhDGoTksHgQJ8a3BYizEtiMeMiKbFhubj9K6/s/RQ/rcQeDU72funh7SBRbVjpmZhmZjESxPL9Xh4U9t4cAQBH88+p8a37OqzLgq2YEDQDgOXoK37OiOzrIt1WZIOLdbZKnyVnJUzJFKYaTRD4IEFSNCCD5EQaLs2dRRfzesgwlglC21uTKocPeNnszLm4WuoyhY1BPEdelLMTtprSlHRbhIyhrZCmTpJS6dOshjXQtufo7DnhoBxjn1rl+NvsSZkj9a2Lg+0hrnanU9JwoGZ09HpesjHMl2EXvX1Ts70Bu+SVyqJPtRcMDTp0roa2JNVf5PcLmd4AUBZIClAdYEg6nnXQEwoFM0WdRd0V1FYpbb3gK4aBFB/NKe9jUPzamQYmRmIr2H5UswmHyXnsXQDbv53tEiQSZN6y3jJLjqrN9WrPiMNBqHH7H7azlByuCGtuBJS6plH8YPEcwWHOqzzCEYXiUranyZ4chmTtFn6KsvXgMw4eZo/d7cuxggRbVg5jMWfNymRwAHL0p/gMb21jOwCXFY27qT/07qHK6eU6g8wynnW23Mdas2luXDC90LlkuzMBlS2F1ZjyA4+VTaAOJrqvYQGOZ6/ltqXdlVFEsToABxJJ4VWtj3+2xj3AjLbe3ms5hHaQbaXLirxAIW0BIk8dJo/D7Eu4txdxgIQEG1hc2ZVPEPiOVy5+r7K+Jp3i9mN2li4gkpcIbUCLVxGVjrxhhbb92pnMxt28mbWsLAqUWaNFithZqZmDzzAeyofFGNB602NmlN9hJZiAOZrLNgQtS5M1wuE5n0/Ol+PwtpnbtAc0QMt17Z0PDusJ0Cn1o/EbQAEkhQBIXN3iOROXgdOE6TzqrXQWMkxz9fw/hXG1+vNYC1nBPrH6NN1GLP2iDGbBttehXdde7cuN2xzAdxBnbMROaI4RVx3Y3Y7BB2ioChOUhQpOjKHIHsnIcuUyarWGXO+fMwy3CVCjmqxJJI1htCDpNHYk4t7aWxiLgVpLXAsAIojKp7zAk85jQ+VP0agmsFu/vA26bzkL2jLbm89q0+QTdvHhaTVv3vq/fQP9VMXjgpxl02LXH5vb4xGmZuTdZmnm5+w8NaB7IfpOeYgv5k856j4VZ+yppGBGRAW8Hb7RRsrYVnDJksW1trzjiT1Zjqx8zRvZUX2dZ7Kt5gYJ2VZ7Kiuzr3Z1UkG7Ksi1RPZ1ns6kkF7Os9lRPZ17s6kk1bB9K8uHb61RjGcNQZj8a2+fD+fKazib5ge8WH/st46yELTxPd17vjH31xPG3oJkWz5hrZ/0867LvFtD+zuo9phETrEiTHSJrlbWc162rCA1xcx5BSwBJPDgTQrNPXZy3eMU6iyoYQzo/wAnmxGs4bPcVkuXDJQkwFBOQiddQZ161aslDDGjl6dNdRXhjh/PhW0QINogLGZ23N3hOWgNrEi2QoJnnEgRHHTn+dELipFY+dCtwZErANwcz6GvXdqXraMVl2AJVe6AxA0UkxEnnViu3weMc9SAaguJbMgqPTTnV5k82ODOTbu7z3Uu4lsZbxI7e4LmUWyUEJkkhB7UBRw4KKM2z8oVt8bhBhQGNtLiAXlZAXuG2B2YMEPlDKD4xzq2be3QS+D2d65ZaJBAVwDx4GJ99Vmx8muIR8zYpbzZgQWUoQV0GUagHxrRIxKG8czoOz9u2SolobgxysFkccpjhNM7WLtt7Lof3hVOwuxXtiDOnTUfCpDgj14+NY49JYJP4pdAtZyVTbdu4DImPOPupzsjE3dS4bL1JnXoJ1qSicHEaYg5VJifDqeQpHf2dMG9DayF+gD0jmaercDCq3e3XtC5mId4IIGfQQZ9htJ58aXuHvGaWweIDtPfHA9k1p7wttPDIxAZToDlXhyqobS3vw6W2Nt0do0GYKJPAsWiB99XY7l7O+lhiPMOJ88uhr2O2JhUwt9MIq2rjpAKhgWKmVVjxI5RPOkbtLRcwZz2jKXPWCFHecsw21LwwwYNmUXXzsmpCZbI0YIVUy0SevOmOG3+xIZRaF26v+YloHxytbQHhI160ZsPC4nDC2y5FK3nd1NwKGQraHe78GYcazFdWsY8Moa3bZgdQ3dAI6yT91NIyYIzM2s2eBK+u2Gui2Tg7rEhe/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/P6VzUINXiVmOvn/AI1j59Sea9NTEmY5+f1g40UnmvTUxJmOf6Qrxx88aTTXpqYkzHCYhRw08tPuqb+kyQAWJjhJmkYNZU1MSZlp2fipU+f4VMzcdeP3xFKNjnunz/AUfWDNgycHx/nX868vLU/zB/CoK9VYE1vM1w+zrSzFu2OGoRZ8dYomB15RUFeqACVvMmHEHTT8yfxqbt6DmvVMSs5hnb1nt6CrwqSQ3tq921B16rkhvb1nt6CFZqSQzt6929B16pJP/9k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data:image/jpg;base64,/9j/4AAQSkZJRgABAQAAAQABAAD/2wCEAAkGBhQSERUUEhQVFRUWGBYYGBgYFhcXFxgVFxUWFxcYFRcYHCYeGBojGhgXHy8gJCcpLCwvFh4xNTAqNSYrLCkBCQoKDgwOGg8PGiwkHyQsLC0tLCwsLC0sLCwsKiwpLCwsLCwsLCwsKSwsLCwsLCwsKSwsLCwsKSwsLCwsLCwsKf/AABEIAMoA+gMBIgACEQEDEQH/xAAcAAACAgMBAQAAAAAAAAAAAAAEBQMGAQIHAAj/xABHEAACAQIDBQUDCAYJBAMBAAABAhEAAwQSIQUGMUFREyJhcYEykaEHFEJSkrHB0SNicoLh8BUWJENTY6LS8TOTstNkc8IX/8QAGgEAAgMBAQAAAAAAAAAAAAAAAwQAAQIFBv/EADIRAAICAQMCBAQGAQUBAAAAAAECAAMRBBIhEzEFIkFRYXGBkTKhwdHh8LEjM0JS8RT/2gAMAwEAAhEDEQA/AE97BK+WVkhQPv5DTpr4isLsi3/hr6gH76Z4rDELmAJKd6BzA9pfUcPELRNqyCAw1BAIPUHUGnMiJYPpFNvCC3GUQpMEcgTwI6a6eo6UalqiXwwYEEaHStsDaJBB9pTlbziQfUEH1rO/nAhulhctNEs1MqUUuFqZMN4VZMwAPWDW1FY2ja/Q3P2G+6inw8VnEWpsv+yfurAbmEasbciUZcNU6YemS4OpVwlHzFgsBt2KJt2KI7GiLdjQVjeDC9MgZMgtWqkvYe73QkKDrnYEz4IsifEkx58ilsHwFDbHOZTcP94Sw/Z9lP8ASB76yWm1rJGZ5cFd54iB4WrY058ZoLaLm7hrLHWSSDEZhqFaOUiD60y2gnauMOp9oZrxH0bUxl8C508gxqfbOGBRABwPAeXKoDzMEcSqJhqnTD0xXCVuMNRC0GFJ7QNLFEW7VTLYmp2thFLMYVQST0A1NY3Zhmr2j4wK4xkIkZtCxaYVTOsDiSRoJHM1MmGuH++A/ZtD/wDTGp9m4Lu52Hec5iDyH0V9Fj1mt9ojInd9tiEUfrNwPkNT6VksZaKDxEuPBZRLFgr3FDEASBlB9kAQGkelBLbEgSJ6SJ9BVgx+y0NpLZUMokQRx4anx50HZ2atpf0aRqNBy5THPTl4Co1hVMgZlCsF9rHEDXDVOtii7ADaDj+PlGnrRS4WqruWxdyzL1MjYMBSzU1u3rVY2nvY6XXVAmVSQJBJkGNTIoa5v+xCg2rcAy0G4M4+qxz6KecR50TkniFFWBky8ra58jUq1ScH8ootsx+a2SG0gNeQAaRp2mpEAZuMedWqxvJh7loO961YzAwqm7cuKZj2DmHLSYB0qiGlbRGtoTVmwifo01Psr9wql7BxovWyysXyuy5suQtlghiv0SQRpV6wls5E/ZX7h40En0MIa8dpU/msUs2bhspezyU5k/8ArckgD9k5l8gKst2xr5UFtPDm0qYjlbP6Qf5LaOf3dH/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/Dwphcw3dPlVI27zCFsG0bZVBgqjazyFOsTYjT+YrbCYDmfSiFs8TKIFG5optbP60UuF8Kst2xYCcMscxOYnprI1qn72WbYwl+7bZ0u2lzI2dyJB4MMuTXhoBqRwoYsA4kKMw3GY2tIUW0IFy8Qi9QDOd46BAx84FSYlEtKTwS2vuVR+QqgbubdxVy+MS0vbTuXXCoTkHeyme9AMHTxq44m4cXet4e2+RHU3WYqe1GRpUZHEQxg6gyAeXGM4zibqTGWMabC2aVt53H6W6e0udZYd1fJVhY8D1qfaOGkL5/hTsWKixWGkDzooMARK2cNFQ3ECgsxCqOJYgAeZNSbw7XTDKGYTmJA1gaDWT+EUDutjrWJW/ibqE9jLKcrOMqpOWyCNGkcYBJYUN7AO5hVTaMjvJLW0VZ+ztIzuRIn9GCsxmBeCw/ZBobEbVt3GW0wZSGJuWwDcYsjQqKEBzgnvyOQHWKY3N13xKhsZduISA6W7RC9mWHOUMwDBZmEwdBXOdp4J7OLbDWmQHMFW5CqSpGYFmE5dOMVBYDwIMITkmdOweNV3KZXR8uYLcQoSkxmXkQDAPMSJAmoEt9rfZvoWptr0Nwx2jeghPtUifdrF4G5YvHEnEEk2hbYt3HvWysqWYyouBOQmBV02dssIi211yiJPM8WY+JJJ9atm9Jutf+UGvYWVHmfwqIYSn1zC6DwrT5pWwcCCbk5lbxeyZ7yd1xwPCfBvz5VBhccrnK3dYaEHQz0jr5ceVWXEWI0pZtbZ69k9w6FBodASeQB6zAHnSVwKt1K/qPeO0kFcP9JQrHyftirYvi8EN0u2UoSILtHemfhzqrbV3Xv2bptkBjmKgg6GArTrECHHHx6V2vdnF/NsPbtrkZkRFlxwIUBoIjSZ99b7SxRZmuZYLHXqQNBPAHTxpR/HKUXycn2/mFTRO7eafPl+wyGGEHzH8xVm3T2HcxQhBos5nIOReMd4DUnkKv+39hYc2XdrQzBGOhiGyEyI4Hy40t+S3BTbZm+gzBAGMwxl8yjiJCcREjSntJ4iuqrLAYxBW6Y1tiNdztmm1bu2pzFL9xZiJ0TlXQsOvcXQcBz8PKqxurhp+cn/5V8e7IKt1pe6NDwHTp50UwTtzxEzYaDRpwYZIIlWEEdQRBFH3sGG14Go0wjDgwrI4lsQ4lNtBUsXsNinZVtK6ggEM2HiFNtxoWCnJEToPrVz3e3A2lKXrAy2biCLZPeQoArBwScpgDnGsCumXcVYuMys0gsSM4Kgkkkxm1+7woLam7IdVVDAEwGEjXx4++a4LeMYcow9fvHF0vY5nKdjWVZjeLBTbgJyLEAleAktwE9Kn2jiYNtmzBkZWXQwQGXNJ5HL+FWxNgJbY90BhIMADz4VAjAuAlkEA95jxEOFPhMS2p1y+NEPiQfIAhP8A5mAJB4E6Buig7JlBBhyQJ1gqh4eZinrYfSqBsXaRGIVbUm6ZhBrI5ho0VYnUmBXSwulPaCwtSAR24+cS1C4cn3lcxeG7xn+dKPXDaCBOmg/jReJw6mSWAgST0Hj4VR7u8txDKOCHYLbGoEkkDMCfZCqT10PWi3ahaSM+s2lfVXj0lYPbPiLs3LguS2c2mZR3iOzUcAoAGs8Mp4UViEtFcrKHGgl5uM0c8zGfXj+DDaGNa4xJMzxMAZiOoGkUrTWTxHM8vfXBu1TXtlcgDtOrTSqZL8kwndHYVs3bqwy2bKpccswKFjmILDiVVUJAOkiTwE3DdXZ2ZGxLLD4g9oJ9pbMZbK+Hchj4uaQ7J3bfFWn7LEKtm+VXEANmuG2gZQqSCLYM8OBE9a6DgMEtq2ltSSqKqAsZYhREseZrv6dt1YJnHvPmIHaQ/N61u4bSmAWtWSmYvKRtHKXCOmYeKys8DJ5GmaX0w9uUUKBwAED4UHteVxFxWRlWA6vlY2ypAzZnjKrBswgnhBpRtXayrANxSRwXMMzMRIAEzrofLWvO6lX3nMeDKwGJHtjG3brLlu9nzY5QzZeWUn2Tx5T0jU0Hi8Fhu7ntlnENmzQ+hkZ3GrNHU6SK0sqZliMzamfAcgNYGgA8hSjb926mWMxdzCqYUEgFicvPQfSI8qVqstsdVU49oQKiglodvlvVZN63nLFbNy2cgH6QuCLjtBIGgVbYk/3rHlXTdmhXtJcSctxFcToYZQwn0NUf5Pdn4d2W2627l1rRNw+3Oac6NMiNSCNJgium27AUBVAAAAAAgAAQAPACvS02dQE4iVntA2w9afNaYFaxlo8FiJsXhYIofH2R82uSOA6TrIin9yyGEGqVvvbxCQFzfNiO+1uc08xcgzk/nwpbUttrY/CNUgOQucRC2FRzmHtDSVaDodQY048jR3zhxpIy6RodNNQZ8ekVXbmfKpwzKqyCQHJJnSCrkgEtrp14VqNuXkgXUHqrWz6EZ1b/AE15FqGP4SCPj3nazzzLJibguplIAB0MdCIOnWke7WAwtm0Xa3ce+Ll5ZDsgCrcYKTB1MDkBRmzNsK4clSqrBzGCoB4yyEqNY5zrwHMnctGfGXGcWktKHyBlzZmzjvESNTrw686d0PVQmnAGcf35wF5UjcPSWrc3C/2XNMm5cu3CeOrOefE6Aa1ZUXQeVRYO1CgZVUDgFGUfZ+j5UasRXp1BCgGcVsEkxQcbrx6R+NYTaPXw+IP5VpjNmLaQvcvBVXiSsD/ypZhcZZua27rMBz7Ir7sxBI8qxZbXX+JsTSo7DIXMk2jgbd3QqNdYMxJEkqRqpnpp4Uj+a37B/RMXX/DfVoie4efp7qs1nBK/s3ZPTLr7pre5saeLz5r/ABpC7w6nUDcmMn7GGTUPWcMJz3bu1LjgtZtqr5SGFyT3hwAAjiNJJHlpVPwOycfjMstcAB1AEJygFRA0/WNdpxG76uQXIaOErPv119ab4LYyZFmefA5RxPADhWtLoWpTDY+HGT9zJZqA34R+coe7u7F2yE7S8AVIMqAX48z7PwNXa3fyrGZm8WMn8vdRh2Jb/W99YbY9v9b7Rp2qpK87YB3Z+8Q7Vw4u6glTlKyDyPEMOYiqHtbYF+VVWXMjK4LTJgRoR7XGOPXhXUr+zLSKWYlQOJLQPeagGCslcwMjrm0oGo0tdpznBhqb3QYxkTmtzYGMvCJFpdJKak+raR4UfgdwEgds7PEaMS3npIXrV0a3a5Zj6mhcTirFv/qPl6S34DWla69KDs3/AN+n7w5svbkLPbKwaYcfo1A0A5cNJiOHP3CmFraJmD06c4H8aDw4t3FzIwZeoaRSrefaLYayHQBiXCw2YiCGP0SNdK69enVVxXjHwiNljZO/vLP8+FZGNFcyG/N7/Dte65/7K3/rrf5JbHo/4vROkYv1BLptztLgPZuy6MpA5qQOvE8a5ztfdl2xK3wNbc90d0sRMeR6g8dNaaLvhf8Aqp7m/wB1bHeW63tJbPoZ/wDKkb9C7ZZGwT9odNQvAIibZW0sWt8utiVMASRKrrxgEDUmR5dKeLu3dxS5ryrCiUtk6Zo01AmDpw09axZ3gfkqH7R+9qKTeO70X3H86Wp8Mx5nx9P3hW1IzgD7yw7sYEYa0FKIHMzlEACdFBPGOvOm/wDSH8+78/hVNXeG5+r8fzqRdtXDyX3H866S0hBtEAbQTkiXF8YK0+e1z7eHea/bydmVE5plZ4ZY4nxNKRvnivrJ9gUUVkwRtAnVbmO4a1r/AEjHj8OQ/OuYrvhivrL9gVIu9eJ+sv2BU6Rli5faXPaOwsLfPetBW+sncadde7oaSYjdZ11tXswg926J9oT7Q8uJFLU3nxH1l+yKlXeK+ea/ZFK26Cuz8QjFetZO0yN3rmeGsABoGa24A8SR/CrRsLZVrCiVGZzxY8RoNF00qupt+91H2RUybbvdR9mh0eHpSdw7/GXZrTYMGXdMfJjp+dGpd0HlVBt7WudR7hRK7cujmPdTmwwHUEXfKFt4tixbIzW7EHJMBrhEy3lIHoetQ7q7TuX7txmEKAvMwDrprz4knyphvnuez4lnVgFuQxmZBiDHXh8akweBt4e0FUxGpPMnmT4143xG9N7KeW7fIT1NBToKF9v/AGEYu9DiOmtMNkuT3luBbahhctkSOEq1ppm3EGV1HGI0qs3MTJLHnoPu+A+8VPsvHk3OykBHKZzwMSe7PiNKvw65qrPgf8xfU6fKfKWhsO7LnVitwyQCSU11CsvQCNRrx8qhub0XbS2bRw1y5ibgYlbQL2kVXKlzdIUAGJAOuommZo3CnuD1++vXmoBcAzh7snmBW9nXX7926Q30VQwiHx+ufOicJiS9vlnEqf2h1HxomaWZ+zxBHK6JH7a8R7ppUp0mUj14M2CWBEWYXZz2h2mNvfOLpMhQmS0h/UQk6AQJPTqTUNzEF3kwMxGg4f8APjWduYybpH1dB7pPxNArehh6V5zxDV7rDWvYH7zqaenC7j3jfLpXP9uYq21xiss5Opzd0QeHDpV9a6Otcz2xhjbxDjkSWHkxJ/MelBrCluDHNPwTCdm7Qew4uIf2l5MPGrHvbcF3Coy8GdSPsv8A8VU7BkeFP7Mtggp+jdgeWUn8TXd8MvZbDX6GI+KVBk3jvK4MLUow1M/mtMdk7JVyxecqxw0mfGuzfqVoQ2P2E88lZdtoiTDbOZ9FWYpquw17NlYy7KQDySRyHM+NMLuW2YTRT4kmiLS8+deO8R8btsG2rhff1M7+l0K1AO/JnO7mGu2buVlKnWIGhAEkqeYp7gGFxZIgiJ8jqDT3aCqRDAHz8ar+KvrbztAhVmNOWggc6b0GsZ2Unj3jOsQPUTjmGvhoExU9jhqR7xXMbVx792AdWOgLQNZ0qbGbEurbe4csWjB70tm7sRpqO8K9NnnicHHkyZd947E9n+9/+aULhasWLIu2rNwcGUN71WfjQq4SjA8RRhzFi4anGy9gi4jOxKgGBHPr+FEpsO5kz5Rl46kAx1ij84Cqi8F+J5n31wvFvEelSRS3mJ9PSdHQ6Q2WZccQD+g0gkE6VG+zQF0mfGnS2RlMkA/wMfGD6UEWAETXnU8S1C7W3k/rOy2lpZSoUfaKxbHNh7wK1bEIvG4g83X8612g4UMRqI4Aa+grmuJxPaMW6kmva03Lcgces4ZqZHKGdVwe0bNxsqXbbNE5VdSYHEwDR/Z1xTB497N5btswyGR0OmoPgRIPma7BhN47D20fMVzKrQVJIkAwTzijxUjBnQNuYzD27ebE3LdtOTOwWD4E86qm1Nnrltvbui+t0gWwrDvAmAQV0ImBOnGlXysbPD3rD3WvKiiLbKha1nJgi4yo5RjOndIPpoXsfZ/zSy9sW8ocrk5dnl76lYBgZ+93oMzNcDXJpy2bBg+87GkaxRlT9JJhd1b9w98C2B1g+QVVP4imG7WxeyuXcxDZe7MaFjqePhHvqr74/K89gpbw1q2brGDnJYaaHKEPCdB66aU/+TzedcXhFuHuOzuSpMkmeIJ48PhR6dJSjIy9u+T+Uq3VWurKftLSxorDt3R/POg2NEWG7o/nnXaYcTmiEdpSXehQbQJ9oNK+cax6a+lNS9D4rDrcEMAeMeBOkilNTUbKmVe5ha2CuCZR0xjOSzmWnU+NbtckeWn5UBjQbVwzw4HwI0/nzrAxca8R94rwz1Ekk/0z0gIxHNjEyPKgds7LF8ccrj2W5jw05GhxdIOZNR8fJhyom3tJTx0PSgbGrbcs2IptWLiAL2LO0atmXKT1iOHnBqw4bZxTDKjGWLZmjhJB4eAECicLgySCRA+J9KOupIivW+EaawA32Lj2/ecfxDUBgEX6xGuF14UTlIlSdJnwIg6Ud81oDFWtCpkSYkctdT7qvxXLVNk8DHH1i+hA3jMBusRaJiY1HKRx98fdUmHxYyypkdPpD0o/B4MFSGHAwR/P860Pid3ydUMdAT9xFcZfDXekOvOZ1TrKwxRuPjFmKxQJ1kRNLMRYDW7h5BDE89CDoabDYV5rkPcCLzMhj6acaXYp9Lg/VZeM6ieNGGmetQx45hxalh2L7SnpgLiKl6FAVUbjxiI0HM1De3lJ7YFQwugAxKwQsAga+Hupltm8BgbQnVxbHmAuY/cKq1uwzEBQSToAOp0Hxr0iHjJnnbjzgCdT3Qts2z7BYf4gX9jP3fxpxbwYnWfT8Zpphtli1ZtWwNERV9wAPxmvLhuPn+VS23YBnP0glTdkwLHbYGYWxGoPPWFMHuxwpB89ZbpAUEciWIPTp4UZte6A5J0y3CeHJsyz5cDNC3btnO+Y3FuKxXuqGBAJ5HhBkcR1rxddRtJ/X3nq1K1oOIc9549lfefypddxNyeCDTxP41BjNpXwCy22KgGWe2VA9xIpJhtvtfvLaW4gZzAPBRoTqxGn/Fbq0Vn/AFk6iAckQjGpcvM1piMpTkimJ0kSePT76oT90GujbDtFy5JJMDU+c+6qFtzCML9xQp0do0MQdR8DXb8MsAdq89gIh4km1QQOYrDVf9kJ/Z7X/wBaf+AqpYHdrE3v+nZd445QTHnE11vZW4VxbFoG4gItoCIbQhRNdzqKexnBNbDuJ0jNSDfM/wBng83T7zy50xvY4qTKMfq5RmzeGnsmesDxoLBWjcJuXYM6KvFQOcdddM3OCeEUvqP9Rekvc/lGafIwsPYTnu9fyW4nEYpMThb1pQy25z5la0QNWtlVMjUmNDV92Bu5awlizaQBuyXKHI7xJJZmPiWZj4TWuGdrBKklrSnzNsHVT1NvkfqkdOB9vGKxhTm8QCV+0NJ9aNQUZRkc+0xYGBMkY1JabSoC1bK2lNkcQEIzVqXqLNWC1QCXFl+woxILBSHE6gHXhpPDWPfWdpbBtXtSCrfWXSfMcDSLfveq3g+yZ5J7xAWJJiBM8FnUmgNgfKgt85bloo+mk66wQe9GhBmdOtcqquvdYjrlc5H6xt3bClTziMcXu2LNt7gutKg5YAEngAddZJqe9tS1hbTPiFKtaXM0DMXA5p1MmNeHOK3v7TF11XKwVGLODHtroqcdddT5Ur3ivpcdHzFSoIgakmfZ0kEEHUGlLW0tLb6gMj09/eNKLbBscn5wDZfyrW71xVexctK85GJnMAYOXQAwQRAPhxq94OHMgyCJB5EaQa5LiNzEd2uA3MKls6M+UWBrmm1mIIEySB1rpm47lrKSZ0eDyKi4QpE8iINdPT6wXqQPQRG6k1nmOTh6W7RwJAJAnUf8VYMlB7TaLZ9Pv50j4jWG07t7AzemYrYMRDsvaKBWDkggxrqYHCt728VpQSAYAJJ0gAczRWx9m2biszorHO3tSdNCNJjnTPF7Ptvae0QAjqyGAB7SkcPDj6UPSC00pggDHtD3tWHPlOZRMTvgGP6IKcxMGc0x0iBy5UALhcB2BUHOdQQwCsVPdjnxB6VFs3crH2LnYLas3UBOS+zgKqnUkr7Xjljjzro+zd3rNqwlogOFEFmgs7E5mYnxJJjgJiqs0llvdoWvVqnCricn32wiWTbt9n+l4xC/SACjTx19ae/J5isjrh8RhratdBNu6vezMgzFLhaYbLqIjgaT702+z23+kByFgUJ1GtuEMnkG09KtWwcGe3wyMc9wPcvHTLktBbigkDlmuKgPEwadopFa7e859tzO2Za9oHs7T3CJCI7kDnlUsR6xVC2Rv5fvdm4wg7K5cKuQxm2py5boJEMmXNOkSh1E10ba1lWsXQ/sm3cDfslCD8JqgYJmUuWBCKDM5cuUDgPAKI10rGpZgBtHP8es3UgOcmS4zFBwjrBDMrAkcva58tQYqzXb62tbhRfFmVT8eNUk4xGVOzIYAZRl9kQAIUkxyjU1T95LjXb62LQUFmyzpM8yzDWND6LXH8K3gsgHxyf2nS1u3YrGWrf/AGuuMRbOHvKwBJuZA79Ao7og8+JA4UisbHCqAln2Yhnyqcw+l1JnxitL+53zey1+xccXbSl5OXK4UZmGUDQFZ0kjkZ41bNh7k4u7kOJv2RYhHJshxduKYYLqALU6Akaxw4zXSvouc+VhiLae+pBkqczXZyYe1YQs91bmVTcUKrKGiWWTGg1EyeFUPE4+7ir7DDqABxYjgOAJMEz4Acj0Jrse9W7Vi5hb5t2gLotXCmWV7wViAQpgzB0iuT7jWjcs30tuUulgQwGZgpQ5WAkA65uPMjqKvT6MKxdwCfTH8zGo1TMMKT8c/wAToW4G27zM2DxSoLiJ2lt7ahUuWwwVpUAAOrETAE5uHM3bsaqG6uEDY6V1GGsMjsIA7W+9tgmmkhLRYjlnXrV5y10CMHAiKkkZMT38QHORDP1yD7K8xP1jw8NTRAMCBoBVLt/KVYAgWLgHQZAPdNSf/wBHtf4V33p+dHSsjk95k2r2BlnxRiHH0eIHNDx93H0NbO8gRwqsjf8AtH+6ue9PzqJd7rYMol1ddR3Cp9J0PlU2lWyPX+5l9RWGCZaK3V6ro3wtn+7f/T+dSLvUh+g/+n86NmY3CPs9QY1GZCEOU/zpI1HnSlt5kgnI+gJ5ctetLl+UjCf5/wD21/8AZWWCupUyxYFOZU/lS2AwSxduHudqUfKS2VWAIMtxJyt4cKpli81vEi6pe5a7TsldjJOVVhSZ4hco6QNK6xtLfDA4i09q6t5kcQR2ag9QQc+hBgg9RVK2du3gEvB2v4l0BkJ2KKT0zOLmvoB6UsKBWMJ2hDeGOWPM6BsnZBuWEZzIZfZ7yiDMSAdTEa86bWsCFUKDCjgFED30pTfLDQAvaADQDs1gAcPp1Iu9tg87n2B/vqk0GmU7sf5x9po6tyMbpBjtx8Nev9tdFy4ZkI112tg+CE6DwmKs+zrioSTCqFPQAAR6AUiG81g87n2B/urY7ZwzqyXAzIwhgbYIIPIgvwpsitUIQYgS+TkmMcb8omCtkqL3auPo2Va83+gEfGl21N7L91P7Pgb4DR377LZXTX2JLfdROD2thrYy2g1teiWUUe4PRA21aP0rn/bH++kLat6FfeESwK2Zndy7q4ZgFkGJ72YgT6aCneYePXj5/nVSx23bdt+5bLSJnRTPlr75qMb3/wCW32h+VD02naqsIfSEuvDvuEuNt4JM1sGHj7/L8qp39bv8tvtD8qz/AFt/yz9oflTOwwRtEbbybqYfGhe2DBkkK6nKwB1KzGomp93tgWMGhWyplozuzFnaOEseQkwBoJNI/wCtn+WftD/bWw3r/UP2h+VTpmV1JYtuOrYe8jMEVrV1Sx4KDbYFj4AGfSuc7sbpYm8gXGYm4cKNFTL2dy8g4ZpHaIhgaMcx6LoasVzeWfoH7X8KwNvn6p9/8Km0zO4Sy4dLdtFtoiKiiAoAygdIriW07gw22m7SFTtHg8FC3A+RvAd5TPLXpXSRt0/VPv8A4Up29s/D4wDt7RLLoHVsrgdJA1HgZqbJe/IxB8Tgrdu1cs2mzX8azKqls5GdcjXI+jbS2C08NAK6Lh2VFCrwAAHkNB8KoW7+ycPg5Ni0QzCC7NmcjpMaDwAFOxtc9Pj/AAqbfhKDY9ZZ/nI8KpWP+TDB3L5uo96xmMstplUSeOUlSUnoDHgKYDah6fGthtM9PjU2zW6ONj4GzhbS2rCBEEmJJJY8WZjqzHmTR3zsVWxtI9K2/pE9KrbJunLUsVLcwjHIqkKbjFQxEgBVzMQOekD1rG0b1y0JSybgiSQwAHHjoT4zEUnTGG7cLC5btm1mnMlxomASWfKNNOXPhW9Qz7CE7zOnrXcC/aPL27EasDfPDvMBAPEhdF/njWtlWw5CPJtE5Vc6lCTAS4eY5BvQ8qT427fFlrlvFMwBAITuJBOUkAAHjAoTZ2GF7DYi7cu3O0QHL32jRAwzTIMn7qT0z3j/AHSD8uI5qKasZrzL5bt0QiVSXxDqVOGxV91gSr27zwTHslbevlNH294sYGA+aXGEgZhauqDP7YAB9adLxMU59ZbLqdxv2T9xqiJY0q+2SWtyylSVPdMEgwdJGlVdMLRUYQFi4OICliiLdmjFwtTLhq0TMYg1vDmJ5aD1Mx9xqW2vfiDGWfCSwjx4BvfRQtAoBEg6+c8P9MfaNewmz1T2FC+Qjh/yawWhAnGZtbt0SiVslqpTYJBHCRGnj0qi0sKTNcCS1tCeJRCY4SygmPU/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+F2wMhfEBbAzkIHcSyaZTHGT08KXt8oWDBIztp+r/Gn+z937NkzbtqG5ue9cM8ZdtanOybR42rf/bT8qqSVnEYKUYRxVh71NJNqYj+zWOPfVToSP7scxrz5Vc3scqVY/YJFgjMOzQEhTbzaAHSQwJ4mNOlU5JHELUoXkzmWLx7lhbZgFytnYrAAJJEc5JUDxNWD5O940wl9rUo6XwMzAGBlVyIkdTBBH3Up2Rus2JbOQVWWWDmgMoEgseJidJnXhVjTdK1bIK24KiMwnUDXmaECBDHLS7bVxyGCpWDMZQuviT000HgT0obCb138Q1zDXQuWyEZWAILBiwUMOGgFKbql+8TEgDloBIIHnpr4U62XsZbea4Ac90JmnkqrCIByAknzY+FRWOeZTooAweTJBa0PkfuNIhhKttrD6HyNLvmdHQ8RW0ZMTrhKxfsgQvNjA8olo/dB9Ypz82qr7wJdLG8jFbeH7rBWILM2UtBGkLKT5GrZ8CXTTvYCGY3FW7UNddUDGBM6k9AoJ+FF4drbEBXRiy5wFYElOGYAGY8aov9KqQPnFkXLUkgM3e01MOQWWeYB58oFWPcrHWL5um3aFq4EuW7V2AXVGBYSk5CYOXhz40FbCTwI3qNN0gOe8sOQAgEgFjCyQJMEwJ4mAdPCpLoyKzR7IJ9wmKDxm7V+4FDYhGCtmAfDIRMFdYYcmI9ah2dZxH6K3du23UXGtsBbZbhGHlpL5zObLbJ0/vBRsxILGlvD5YX6sL7hB+Mn1o1bVbWcPJ+NFrYrAhLBzA2s1jsKP7Gs9hWpjEX9hUVw9PfRd88hwpvs3Z9rIM6kzE6N58RwFDZ/aHWsDloiS3oKybLdAPOlnynb0nC9lYwyoucOT3WDwOAVjqNSeBmq1uRt+7exiIxaCrSDcdwe6WmG6Ry61YORB9uZdDmU60Ulua2xdrUeVS2QAksQAJJJ0AE8yeFQHnE2y+UGRC1Q+0cfasJnvOEXx4nyHOke09+Mz9hgLZxF48wJRfEnTTxMCjNk7nksL2Mbtb+h1MhDGoTksHgQJ8a3BYizEtiMeMiKbFhubj9K6/s/RQ/rcQeDU72funh7SBRbVjpmZhmZjESxPL9Xh4U9t4cAQBH88+p8a37OqzLgq2YEDQDgOXoK37OiOzrIt1WZIOLdbZKnyVnJUzJFKYaTRD4IEFSNCCD5EQaLs2dRRfzesgwlglC21uTKocPeNnszLm4WuoyhY1BPEdelLMTtprSlHRbhIyhrZCmTpJS6dOshjXQtufo7DnhoBxjn1rl+NvsSZkj9a2Lg+0hrnanU9JwoGZ09HpesjHMl2EXvX1Ts70Bu+SVyqJPtRcMDTp0roa2JNVf5PcLmd4AUBZIClAdYEg6nnXQEwoFM0WdRd0V1FYpbb3gK4aBFB/NKe9jUPzamQYmRmIr2H5UswmHyXnsXQDbv53tEiQSZN6y3jJLjqrN9WrPiMNBqHH7H7azlByuCGtuBJS6plH8YPEcwWHOqzzCEYXiUranyZ4chmTtFn6KsvXgMw4eZo/d7cuxggRbVg5jMWfNymRwAHL0p/gMb21jOwCXFY27qT/07qHK6eU6g8wynnW23Mdas2luXDC90LlkuzMBlS2F1ZjyA4+VTaAOJrqvYQGOZ6/ltqXdlVFEsToABxJJ4VWtj3+2xj3AjLbe3ms5hHaQbaXLirxAIW0BIk8dJo/D7Eu4txdxgIQEG1hc2ZVPEPiOVy5+r7K+Jp3i9mN2li4gkpcIbUCLVxGVjrxhhbb92pnMxt28mbWsLAqUWaNFithZqZmDzzAeyofFGNB602NmlN9hJZiAOZrLNgQtS5M1wuE5n0/Ol+PwtpnbtAc0QMt17Z0PDusJ0Cn1o/EbQAEkhQBIXN3iOROXgdOE6TzqrXQWMkxz9fw/hXG1+vNYC1nBPrH6NN1GLP2iDGbBttehXdde7cuN2xzAdxBnbMROaI4RVx3Y3Y7BB2ioChOUhQpOjKHIHsnIcuUyarWGXO+fMwy3CVCjmqxJJI1htCDpNHYk4t7aWxiLgVpLXAsAIojKp7zAk85jQ+VP0agmsFu/vA26bzkL2jLbm89q0+QTdvHhaTVv3vq/fQP9VMXjgpxl02LXH5vb4xGmZuTdZmnm5+w8NaB7IfpOeYgv5k856j4VZ+yppGBGRAW8Hb7RRsrYVnDJksW1trzjiT1Zjqx8zRvZUX2dZ7Kt5gYJ2VZ7Kiuzr3Z1UkG7Ksi1RPZ1ns6kkF7Os9lRPZ17s6kk1bB9K8uHb61RjGcNQZj8a2+fD+fKazib5ge8WH/st46yELTxPd17vjH31xPG3oJkWz5hrZ/0867LvFtD+zuo9phETrEiTHSJrlbWc162rCA1xcx5BSwBJPDgTQrNPXZy3eMU6iyoYQzo/wAnmxGs4bPcVkuXDJQkwFBOQiddQZ161aslDDGjl6dNdRXhjh/PhW0QINogLGZ23N3hOWgNrEi2QoJnnEgRHHTn+dELipFY+dCtwZErANwcz6GvXdqXraMVl2AJVe6AxA0UkxEnnViu3weMc9SAaguJbMgqPTTnV5k82ODOTbu7z3Uu4lsZbxI7e4LmUWyUEJkkhB7UBRw4KKM2z8oVt8bhBhQGNtLiAXlZAXuG2B2YMEPlDKD4xzq2be3QS+D2d65ZaJBAVwDx4GJ99Vmx8muIR8zYpbzZgQWUoQV0GUagHxrRIxKG8czoOz9u2SolobgxysFkccpjhNM7WLtt7Lof3hVOwuxXtiDOnTUfCpDgj14+NY49JYJP4pdAtZyVTbdu4DImPOPupzsjE3dS4bL1JnXoJ1qSicHEaYg5VJifDqeQpHf2dMG9DayF+gD0jmaercDCq3e3XtC5mId4IIGfQQZ9htJ58aXuHvGaWweIDtPfHA9k1p7wttPDIxAZToDlXhyqobS3vw6W2Nt0do0GYKJPAsWiB99XY7l7O+lhiPMOJ88uhr2O2JhUwt9MIq2rjpAKhgWKmVVjxI5RPOkbtLRcwZz2jKXPWCFHecsw21LwwwYNmUXXzsmpCZbI0YIVUy0SevOmOG3+xIZRaF26v+YloHxytbQHhI160ZsPC4nDC2y5FK3nd1NwKGQraHe78GYcazFdWsY8Moa3bZgdQ3dAI6yT91NIyYIzM2s2eBK+u2Gui2Tg7rEhe/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/P6VzUINXiVmOvn/AI1j59Sea9NTEmY5+f1g40UnmvTUxJmOf6Qrxx88aTTXpqYkzHCYhRw08tPuqb+kyQAWJjhJmkYNZU1MSZlp2fipU+f4VMzcdeP3xFKNjnunz/AUfWDNgycHx/nX868vLU/zB/CoK9VYE1vM1w+zrSzFu2OGoRZ8dYomB15RUFeqACVvMmHEHTT8yfxqbt6DmvVMSs5hnb1nt6CrwqSQ3tq921B16rkhvb1nt6CFZqSQzt6929B16pJP/9k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data:image/jpg;base64,/9j/4AAQSkZJRgABAQAAAQABAAD/2wCEAAkGBhQSERUUEhQVFRUWGBYYGBgYFhcXFxgVFxUWFxcYFRcYHCYeGBojGhgXHy8gJCcpLCwvFh4xNTAqNSYrLCkBCQoKDgwOGg8PGiwkHyQsLC0tLCwsLC0sLCwsKiwpLCwsLCwsLCwsKSwsLCwsLCwsKSwsLCwsKSwsLCwsLCwsKf/AABEIAMoA+gMBIgACEQEDEQH/xAAcAAACAgMBAQAAAAAAAAAAAAAEBQMGAQIHAAj/xABHEAACAQIDBQUDCAYJBAMBAAABAhEAAwQSIQUGMUFREyJhcYEykaEHFEJSkrHB0SNicoLh8BUWJENTY6LS8TOTstNkc8IX/8QAGgEAAgMBAQAAAAAAAAAAAAAAAwQAAQIFBv/EADIRAAICAQMCBAQGAQUBAAAAAAECAAMRBBIhEzEFIkFRYXGBkTKhwdHh8LEjM0JS8RT/2gAMAwEAAhEDEQA/AE97BK+WVkhQPv5DTpr4isLsi3/hr6gH76Z4rDELmAJKd6BzA9pfUcPELRNqyCAw1BAIPUHUGnMiJYPpFNvCC3GUQpMEcgTwI6a6eo6UalqiXwwYEEaHStsDaJBB9pTlbziQfUEH1rO/nAhulhctNEs1MqUUuFqZMN4VZMwAPWDW1FY2ja/Q3P2G+6inw8VnEWpsv+yfurAbmEasbciUZcNU6YemS4OpVwlHzFgsBt2KJt2KI7GiLdjQVjeDC9MgZMgtWqkvYe73QkKDrnYEz4IsifEkx58ilsHwFDbHOZTcP94Sw/Z9lP8ASB76yWm1rJGZ5cFd54iB4WrY058ZoLaLm7hrLHWSSDEZhqFaOUiD60y2gnauMOp9oZrxH0bUxl8C508gxqfbOGBRABwPAeXKoDzMEcSqJhqnTD0xXCVuMNRC0GFJ7QNLFEW7VTLYmp2thFLMYVQST0A1NY3Zhmr2j4wK4xkIkZtCxaYVTOsDiSRoJHM1MmGuH++A/ZtD/wDTGp9m4Lu52Hec5iDyH0V9Fj1mt9ojInd9tiEUfrNwPkNT6VksZaKDxEuPBZRLFgr3FDEASBlB9kAQGkelBLbEgSJ6SJ9BVgx+y0NpLZUMokQRx4anx50HZ2atpf0aRqNBy5THPTl4Co1hVMgZlCsF9rHEDXDVOtii7ADaDj+PlGnrRS4WqruWxdyzL1MjYMBSzU1u3rVY2nvY6XXVAmVSQJBJkGNTIoa5v+xCg2rcAy0G4M4+qxz6KecR50TkniFFWBky8ra58jUq1ScH8ootsx+a2SG0gNeQAaRp2mpEAZuMedWqxvJh7loO961YzAwqm7cuKZj2DmHLSYB0qiGlbRGtoTVmwifo01Psr9wql7BxovWyysXyuy5suQtlghiv0SQRpV6wls5E/ZX7h40En0MIa8dpU/msUs2bhspezyU5k/8ArckgD9k5l8gKst2xr5UFtPDm0qYjlbP6Qf5LaOf3dH/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/Dwphcw3dPlVI27zCFsG0bZVBgqjazyFOsTYjT+YrbCYDmfSiFs8TKIFG5optbP60UuF8Kst2xYCcMscxOYnprI1qn72WbYwl+7bZ0u2lzI2dyJB4MMuTXhoBqRwoYsA4kKMw3GY2tIUW0IFy8Qi9QDOd46BAx84FSYlEtKTwS2vuVR+QqgbubdxVy+MS0vbTuXXCoTkHeyme9AMHTxq44m4cXet4e2+RHU3WYqe1GRpUZHEQxg6gyAeXGM4zibqTGWMabC2aVt53H6W6e0udZYd1fJVhY8D1qfaOGkL5/hTsWKixWGkDzooMARK2cNFQ3ECgsxCqOJYgAeZNSbw7XTDKGYTmJA1gaDWT+EUDutjrWJW/ibqE9jLKcrOMqpOWyCNGkcYBJYUN7AO5hVTaMjvJLW0VZ+ztIzuRIn9GCsxmBeCw/ZBobEbVt3GW0wZSGJuWwDcYsjQqKEBzgnvyOQHWKY3N13xKhsZduISA6W7RC9mWHOUMwDBZmEwdBXOdp4J7OLbDWmQHMFW5CqSpGYFmE5dOMVBYDwIMITkmdOweNV3KZXR8uYLcQoSkxmXkQDAPMSJAmoEt9rfZvoWptr0Nwx2jeghPtUifdrF4G5YvHEnEEk2hbYt3HvWysqWYyouBOQmBV02dssIi211yiJPM8WY+JJJ9atm9Jutf+UGvYWVHmfwqIYSn1zC6DwrT5pWwcCCbk5lbxeyZ7yd1xwPCfBvz5VBhccrnK3dYaEHQz0jr5ceVWXEWI0pZtbZ69k9w6FBodASeQB6zAHnSVwKt1K/qPeO0kFcP9JQrHyftirYvi8EN0u2UoSILtHemfhzqrbV3Xv2bptkBjmKgg6GArTrECHHHx6V2vdnF/NsPbtrkZkRFlxwIUBoIjSZ99b7SxRZmuZYLHXqQNBPAHTxpR/HKUXycn2/mFTRO7eafPl+wyGGEHzH8xVm3T2HcxQhBos5nIOReMd4DUnkKv+39hYc2XdrQzBGOhiGyEyI4Hy40t+S3BTbZm+gzBAGMwxl8yjiJCcREjSntJ4iuqrLAYxBW6Y1tiNdztmm1bu2pzFL9xZiJ0TlXQsOvcXQcBz8PKqxurhp+cn/5V8e7IKt1pe6NDwHTp50UwTtzxEzYaDRpwYZIIlWEEdQRBFH3sGG14Go0wjDgwrI4lsQ4lNtBUsXsNinZVtK6ggEM2HiFNtxoWCnJEToPrVz3e3A2lKXrAy2biCLZPeQoArBwScpgDnGsCumXcVYuMys0gsSM4Kgkkkxm1+7woLam7IdVVDAEwGEjXx4++a4LeMYcow9fvHF0vY5nKdjWVZjeLBTbgJyLEAleAktwE9Kn2jiYNtmzBkZWXQwQGXNJ5HL+FWxNgJbY90BhIMADz4VAjAuAlkEA95jxEOFPhMS2p1y+NEPiQfIAhP8A5mAJB4E6Buig7JlBBhyQJ1gqh4eZinrYfSqBsXaRGIVbUm6ZhBrI5ho0VYnUmBXSwulPaCwtSAR24+cS1C4cn3lcxeG7xn+dKPXDaCBOmg/jReJw6mSWAgST0Hj4VR7u8txDKOCHYLbGoEkkDMCfZCqT10PWi3ahaSM+s2lfVXj0lYPbPiLs3LguS2c2mZR3iOzUcAoAGs8Mp4UViEtFcrKHGgl5uM0c8zGfXj+DDaGNa4xJMzxMAZiOoGkUrTWTxHM8vfXBu1TXtlcgDtOrTSqZL8kwndHYVs3bqwy2bKpccswKFjmILDiVVUJAOkiTwE3DdXZ2ZGxLLD4g9oJ9pbMZbK+Hchj4uaQ7J3bfFWn7LEKtm+VXEANmuG2gZQqSCLYM8OBE9a6DgMEtq2ltSSqKqAsZYhREseZrv6dt1YJnHvPmIHaQ/N61u4bSmAWtWSmYvKRtHKXCOmYeKys8DJ5GmaX0w9uUUKBwAED4UHteVxFxWRlWA6vlY2ypAzZnjKrBswgnhBpRtXayrANxSRwXMMzMRIAEzrofLWvO6lX3nMeDKwGJHtjG3brLlu9nzY5QzZeWUn2Tx5T0jU0Hi8Fhu7ntlnENmzQ+hkZ3GrNHU6SK0sqZliMzamfAcgNYGgA8hSjb926mWMxdzCqYUEgFicvPQfSI8qVqstsdVU49oQKiglodvlvVZN63nLFbNy2cgH6QuCLjtBIGgVbYk/3rHlXTdmhXtJcSctxFcToYZQwn0NUf5Pdn4d2W2627l1rRNw+3Oac6NMiNSCNJgium27AUBVAAAAAAgAAQAPACvS02dQE4iVntA2w9afNaYFaxlo8FiJsXhYIofH2R82uSOA6TrIin9yyGEGqVvvbxCQFzfNiO+1uc08xcgzk/nwpbUttrY/CNUgOQucRC2FRzmHtDSVaDodQY048jR3zhxpIy6RodNNQZ8ekVXbmfKpwzKqyCQHJJnSCrkgEtrp14VqNuXkgXUHqrWz6EZ1b/AE15FqGP4SCPj3nazzzLJibguplIAB0MdCIOnWke7WAwtm0Xa3ce+Ll5ZDsgCrcYKTB1MDkBRmzNsK4clSqrBzGCoB4yyEqNY5zrwHMnctGfGXGcWktKHyBlzZmzjvESNTrw686d0PVQmnAGcf35wF5UjcPSWrc3C/2XNMm5cu3CeOrOefE6Aa1ZUXQeVRYO1CgZVUDgFGUfZ+j5UasRXp1BCgGcVsEkxQcbrx6R+NYTaPXw+IP5VpjNmLaQvcvBVXiSsD/ypZhcZZua27rMBz7Ir7sxBI8qxZbXX+JsTSo7DIXMk2jgbd3QqNdYMxJEkqRqpnpp4Uj+a37B/RMXX/DfVoie4efp7qs1nBK/s3ZPTLr7pre5saeLz5r/ABpC7w6nUDcmMn7GGTUPWcMJz3bu1LjgtZtqr5SGFyT3hwAAjiNJJHlpVPwOycfjMstcAB1AEJygFRA0/WNdpxG76uQXIaOErPv119ab4LYyZFmefA5RxPADhWtLoWpTDY+HGT9zJZqA34R+coe7u7F2yE7S8AVIMqAX48z7PwNXa3fyrGZm8WMn8vdRh2Jb/W99YbY9v9b7Rp2qpK87YB3Z+8Q7Vw4u6glTlKyDyPEMOYiqHtbYF+VVWXMjK4LTJgRoR7XGOPXhXUr+zLSKWYlQOJLQPeagGCslcwMjrm0oGo0tdpznBhqb3QYxkTmtzYGMvCJFpdJKak+raR4UfgdwEgds7PEaMS3npIXrV0a3a5Zj6mhcTirFv/qPl6S34DWla69KDs3/AN+n7w5svbkLPbKwaYcfo1A0A5cNJiOHP3CmFraJmD06c4H8aDw4t3FzIwZeoaRSrefaLYayHQBiXCw2YiCGP0SNdK69enVVxXjHwiNljZO/vLP8+FZGNFcyG/N7/Dte65/7K3/rrf5JbHo/4vROkYv1BLptztLgPZuy6MpA5qQOvE8a5ztfdl2xK3wNbc90d0sRMeR6g8dNaaLvhf8Aqp7m/wB1bHeW63tJbPoZ/wDKkb9C7ZZGwT9odNQvAIibZW0sWt8utiVMASRKrrxgEDUmR5dKeLu3dxS5ryrCiUtk6Zo01AmDpw09axZ3gfkqH7R+9qKTeO70X3H86Wp8Mx5nx9P3hW1IzgD7yw7sYEYa0FKIHMzlEACdFBPGOvOm/wDSH8+78/hVNXeG5+r8fzqRdtXDyX3H866S0hBtEAbQTkiXF8YK0+e1z7eHea/bydmVE5plZ4ZY4nxNKRvnivrJ9gUUVkwRtAnVbmO4a1r/AEjHj8OQ/OuYrvhivrL9gVIu9eJ+sv2BU6Rli5faXPaOwsLfPetBW+sncadde7oaSYjdZ11tXswg926J9oT7Q8uJFLU3nxH1l+yKlXeK+ea/ZFK26Cuz8QjFetZO0yN3rmeGsABoGa24A8SR/CrRsLZVrCiVGZzxY8RoNF00qupt+91H2RUybbvdR9mh0eHpSdw7/GXZrTYMGXdMfJjp+dGpd0HlVBt7WudR7hRK7cujmPdTmwwHUEXfKFt4tixbIzW7EHJMBrhEy3lIHoetQ7q7TuX7txmEKAvMwDrprz4knyphvnuez4lnVgFuQxmZBiDHXh8akweBt4e0FUxGpPMnmT4143xG9N7KeW7fIT1NBToKF9v/AGEYu9DiOmtMNkuT3luBbahhctkSOEq1ppm3EGV1HGI0qs3MTJLHnoPu+A+8VPsvHk3OykBHKZzwMSe7PiNKvw65qrPgf8xfU6fKfKWhsO7LnVitwyQCSU11CsvQCNRrx8qhub0XbS2bRw1y5ibgYlbQL2kVXKlzdIUAGJAOuommZo3CnuD1++vXmoBcAzh7snmBW9nXX7926Q30VQwiHx+ufOicJiS9vlnEqf2h1HxomaWZ+zxBHK6JH7a8R7ppUp0mUj14M2CWBEWYXZz2h2mNvfOLpMhQmS0h/UQk6AQJPTqTUNzEF3kwMxGg4f8APjWduYybpH1dB7pPxNArehh6V5zxDV7rDWvYH7zqaenC7j3jfLpXP9uYq21xiss5Opzd0QeHDpV9a6Otcz2xhjbxDjkSWHkxJ/MelBrCluDHNPwTCdm7Qew4uIf2l5MPGrHvbcF3Coy8GdSPsv8A8VU7BkeFP7Mtggp+jdgeWUn8TXd8MvZbDX6GI+KVBk3jvK4MLUow1M/mtMdk7JVyxecqxw0mfGuzfqVoQ2P2E88lZdtoiTDbOZ9FWYpquw17NlYy7KQDySRyHM+NMLuW2YTRT4kmiLS8+deO8R8btsG2rhff1M7+l0K1AO/JnO7mGu2buVlKnWIGhAEkqeYp7gGFxZIgiJ8jqDT3aCqRDAHz8ar+KvrbztAhVmNOWggc6b0GsZ2Unj3jOsQPUTjmGvhoExU9jhqR7xXMbVx792AdWOgLQNZ0qbGbEurbe4csWjB70tm7sRpqO8K9NnnicHHkyZd947E9n+9/+aULhasWLIu2rNwcGUN71WfjQq4SjA8RRhzFi4anGy9gi4jOxKgGBHPr+FEpsO5kz5Rl46kAx1ij84Cqi8F+J5n31wvFvEelSRS3mJ9PSdHQ6Q2WZccQD+g0gkE6VG+zQF0mfGnS2RlMkA/wMfGD6UEWAETXnU8S1C7W3k/rOy2lpZSoUfaKxbHNh7wK1bEIvG4g83X8612g4UMRqI4Aa+grmuJxPaMW6kmva03Lcgces4ZqZHKGdVwe0bNxsqXbbNE5VdSYHEwDR/Z1xTB497N5btswyGR0OmoPgRIPma7BhN47D20fMVzKrQVJIkAwTzijxUjBnQNuYzD27ebE3LdtOTOwWD4E86qm1Nnrltvbui+t0gWwrDvAmAQV0ImBOnGlXysbPD3rD3WvKiiLbKha1nJgi4yo5RjOndIPpoXsfZ/zSy9sW8ocrk5dnl76lYBgZ+93oMzNcDXJpy2bBg+87GkaxRlT9JJhd1b9w98C2B1g+QVVP4imG7WxeyuXcxDZe7MaFjqePhHvqr74/K89gpbw1q2brGDnJYaaHKEPCdB66aU/+TzedcXhFuHuOzuSpMkmeIJ48PhR6dJSjIy9u+T+Uq3VWurKftLSxorDt3R/POg2NEWG7o/nnXaYcTmiEdpSXehQbQJ9oNK+cax6a+lNS9D4rDrcEMAeMeBOkilNTUbKmVe5ha2CuCZR0xjOSzmWnU+NbtckeWn5UBjQbVwzw4HwI0/nzrAxca8R94rwz1Ekk/0z0gIxHNjEyPKgds7LF8ccrj2W5jw05GhxdIOZNR8fJhyom3tJTx0PSgbGrbcs2IptWLiAL2LO0atmXKT1iOHnBqw4bZxTDKjGWLZmjhJB4eAECicLgySCRA+J9KOupIivW+EaawA32Lj2/ecfxDUBgEX6xGuF14UTlIlSdJnwIg6Ud81oDFWtCpkSYkctdT7qvxXLVNk8DHH1i+hA3jMBusRaJiY1HKRx98fdUmHxYyypkdPpD0o/B4MFSGHAwR/P860Pid3ydUMdAT9xFcZfDXekOvOZ1TrKwxRuPjFmKxQJ1kRNLMRYDW7h5BDE89CDoabDYV5rkPcCLzMhj6acaXYp9Lg/VZeM6ieNGGmetQx45hxalh2L7SnpgLiKl6FAVUbjxiI0HM1De3lJ7YFQwugAxKwQsAga+Hupltm8BgbQnVxbHmAuY/cKq1uwzEBQSToAOp0Hxr0iHjJnnbjzgCdT3Qts2z7BYf4gX9jP3fxpxbwYnWfT8Zpphtli1ZtWwNERV9wAPxmvLhuPn+VS23YBnP0glTdkwLHbYGYWxGoPPWFMHuxwpB89ZbpAUEciWIPTp4UZte6A5J0y3CeHJsyz5cDNC3btnO+Y3FuKxXuqGBAJ5HhBkcR1rxddRtJ/X3nq1K1oOIc9549lfefypddxNyeCDTxP41BjNpXwCy22KgGWe2VA9xIpJhtvtfvLaW4gZzAPBRoTqxGn/Fbq0Vn/AFk6iAckQjGpcvM1piMpTkimJ0kSePT76oT90GujbDtFy5JJMDU+c+6qFtzCML9xQp0do0MQdR8DXb8MsAdq89gIh4km1QQOYrDVf9kJ/Z7X/wBaf+AqpYHdrE3v+nZd445QTHnE11vZW4VxbFoG4gItoCIbQhRNdzqKexnBNbDuJ0jNSDfM/wBng83T7zy50xvY4qTKMfq5RmzeGnsmesDxoLBWjcJuXYM6KvFQOcdddM3OCeEUvqP9Rekvc/lGafIwsPYTnu9fyW4nEYpMThb1pQy25z5la0QNWtlVMjUmNDV92Bu5awlizaQBuyXKHI7xJJZmPiWZj4TWuGdrBKklrSnzNsHVT1NvkfqkdOB9vGKxhTm8QCV+0NJ9aNQUZRkc+0xYGBMkY1JabSoC1bK2lNkcQEIzVqXqLNWC1QCXFl+woxILBSHE6gHXhpPDWPfWdpbBtXtSCrfWXSfMcDSLfveq3g+yZ5J7xAWJJiBM8FnUmgNgfKgt85bloo+mk66wQe9GhBmdOtcqquvdYjrlc5H6xt3bClTziMcXu2LNt7gutKg5YAEngAddZJqe9tS1hbTPiFKtaXM0DMXA5p1MmNeHOK3v7TF11XKwVGLODHtroqcdddT5Ur3ivpcdHzFSoIgakmfZ0kEEHUGlLW0tLb6gMj09/eNKLbBscn5wDZfyrW71xVexctK85GJnMAYOXQAwQRAPhxq94OHMgyCJB5EaQa5LiNzEd2uA3MKls6M+UWBrmm1mIIEySB1rpm47lrKSZ0eDyKi4QpE8iINdPT6wXqQPQRG6k1nmOTh6W7RwJAJAnUf8VYMlB7TaLZ9Pv50j4jWG07t7AzemYrYMRDsvaKBWDkggxrqYHCt728VpQSAYAJJ0gAczRWx9m2biszorHO3tSdNCNJjnTPF7Ptvae0QAjqyGAB7SkcPDj6UPSC00pggDHtD3tWHPlOZRMTvgGP6IKcxMGc0x0iBy5UALhcB2BUHOdQQwCsVPdjnxB6VFs3crH2LnYLas3UBOS+zgKqnUkr7Xjljjzro+zd3rNqwlogOFEFmgs7E5mYnxJJjgJiqs0llvdoWvVqnCricn32wiWTbt9n+l4xC/SACjTx19ae/J5isjrh8RhratdBNu6vezMgzFLhaYbLqIjgaT702+z23+kByFgUJ1GtuEMnkG09KtWwcGe3wyMc9wPcvHTLktBbigkDlmuKgPEwadopFa7e859tzO2Za9oHs7T3CJCI7kDnlUsR6xVC2Rv5fvdm4wg7K5cKuQxm2py5boJEMmXNOkSh1E10ba1lWsXQ/sm3cDfslCD8JqgYJmUuWBCKDM5cuUDgPAKI10rGpZgBtHP8es3UgOcmS4zFBwjrBDMrAkcva58tQYqzXb62tbhRfFmVT8eNUk4xGVOzIYAZRl9kQAIUkxyjU1T95LjXb62LQUFmyzpM8yzDWND6LXH8K3gsgHxyf2nS1u3YrGWrf/AGuuMRbOHvKwBJuZA79Ao7og8+JA4UisbHCqAln2Yhnyqcw+l1JnxitL+53zey1+xccXbSl5OXK4UZmGUDQFZ0kjkZ41bNh7k4u7kOJv2RYhHJshxduKYYLqALU6Akaxw4zXSvouc+VhiLae+pBkqczXZyYe1YQs91bmVTcUKrKGiWWTGg1EyeFUPE4+7ir7DDqABxYjgOAJMEz4Acj0Jrse9W7Vi5hb5t2gLotXCmWV7wViAQpgzB0iuT7jWjcs30tuUulgQwGZgpQ5WAkA65uPMjqKvT6MKxdwCfTH8zGo1TMMKT8c/wAToW4G27zM2DxSoLiJ2lt7ahUuWwwVpUAAOrETAE5uHM3bsaqG6uEDY6V1GGsMjsIA7W+9tgmmkhLRYjlnXrV5y10CMHAiKkkZMT38QHORDP1yD7K8xP1jw8NTRAMCBoBVLt/KVYAgWLgHQZAPdNSf/wBHtf4V33p+dHSsjk95k2r2BlnxRiHH0eIHNDx93H0NbO8gRwqsjf8AtH+6ue9PzqJd7rYMol1ddR3Cp9J0PlU2lWyPX+5l9RWGCZaK3V6ro3wtn+7f/T+dSLvUh+g/+n86NmY3CPs9QY1GZCEOU/zpI1HnSlt5kgnI+gJ5ctetLl+UjCf5/wD21/8AZWWCupUyxYFOZU/lS2AwSxduHudqUfKS2VWAIMtxJyt4cKpli81vEi6pe5a7TsldjJOVVhSZ4hco6QNK6xtLfDA4i09q6t5kcQR2ag9QQc+hBgg9RVK2du3gEvB2v4l0BkJ2KKT0zOLmvoB6UsKBWMJ2hDeGOWPM6BsnZBuWEZzIZfZ7yiDMSAdTEa86bWsCFUKDCjgFED30pTfLDQAvaADQDs1gAcPp1Iu9tg87n2B/vqk0GmU7sf5x9po6tyMbpBjtx8Nev9tdFy4ZkI112tg+CE6DwmKs+zrioSTCqFPQAAR6AUiG81g87n2B/urY7ZwzqyXAzIwhgbYIIPIgvwpsitUIQYgS+TkmMcb8omCtkqL3auPo2Va83+gEfGl21N7L91P7Pgb4DR377LZXTX2JLfdROD2thrYy2g1teiWUUe4PRA21aP0rn/bH++kLat6FfeESwK2Zndy7q4ZgFkGJ72YgT6aCneYePXj5/nVSx23bdt+5bLSJnRTPlr75qMb3/wCW32h+VD02naqsIfSEuvDvuEuNt4JM1sGHj7/L8qp39bv8tvtD8qz/AFt/yz9oflTOwwRtEbbybqYfGhe2DBkkK6nKwB1KzGomp93tgWMGhWyplozuzFnaOEseQkwBoJNI/wCtn+WftD/bWw3r/UP2h+VTpmV1JYtuOrYe8jMEVrV1Sx4KDbYFj4AGfSuc7sbpYm8gXGYm4cKNFTL2dy8g4ZpHaIhgaMcx6LoasVzeWfoH7X8KwNvn6p9/8Km0zO4Sy4dLdtFtoiKiiAoAygdIriW07gw22m7SFTtHg8FC3A+RvAd5TPLXpXSRt0/VPv8A4Up29s/D4wDt7RLLoHVsrgdJA1HgZqbJe/IxB8Tgrdu1cs2mzX8azKqls5GdcjXI+jbS2C08NAK6Lh2VFCrwAAHkNB8KoW7+ycPg5Ni0QzCC7NmcjpMaDwAFOxtc9Pj/AAqbfhKDY9ZZ/nI8KpWP+TDB3L5uo96xmMstplUSeOUlSUnoDHgKYDah6fGthtM9PjU2zW6ONj4GzhbS2rCBEEmJJJY8WZjqzHmTR3zsVWxtI9K2/pE9KrbJunLUsVLcwjHIqkKbjFQxEgBVzMQOekD1rG0b1y0JSybgiSQwAHHjoT4zEUnTGG7cLC5btm1mnMlxomASWfKNNOXPhW9Qz7CE7zOnrXcC/aPL27EasDfPDvMBAPEhdF/njWtlWw5CPJtE5Vc6lCTAS4eY5BvQ8qT427fFlrlvFMwBAITuJBOUkAAHjAoTZ2GF7DYi7cu3O0QHL32jRAwzTIMn7qT0z3j/AHSD8uI5qKasZrzL5bt0QiVSXxDqVOGxV91gSr27zwTHslbevlNH294sYGA+aXGEgZhauqDP7YAB9adLxMU59ZbLqdxv2T9xqiJY0q+2SWtyylSVPdMEgwdJGlVdMLRUYQFi4OICliiLdmjFwtTLhq0TMYg1vDmJ5aD1Mx9xqW2vfiDGWfCSwjx4BvfRQtAoBEg6+c8P9MfaNewmz1T2FC+Qjh/yawWhAnGZtbt0SiVslqpTYJBHCRGnj0qi0sKTNcCS1tCeJRCY4SygmPU/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+F2wMhfEBbAzkIHcSyaZTHGT08KXt8oWDBIztp+r/Gn+z937NkzbtqG5ue9cM8ZdtanOybR42rf/bT8qqSVnEYKUYRxVh71NJNqYj+zWOPfVToSP7scxrz5Vc3scqVY/YJFgjMOzQEhTbzaAHSQwJ4mNOlU5JHELUoXkzmWLx7lhbZgFytnYrAAJJEc5JUDxNWD5O940wl9rUo6XwMzAGBlVyIkdTBBH3Up2Rus2JbOQVWWWDmgMoEgseJidJnXhVjTdK1bIK24KiMwnUDXmaECBDHLS7bVxyGCpWDMZQuviT000HgT0obCb138Q1zDXQuWyEZWAILBiwUMOGgFKbql+8TEgDloBIIHnpr4U62XsZbea4Ac90JmnkqrCIByAknzY+FRWOeZTooAweTJBa0PkfuNIhhKttrD6HyNLvmdHQ8RW0ZMTrhKxfsgQvNjA8olo/dB9Ypz82qr7wJdLG8jFbeH7rBWILM2UtBGkLKT5GrZ8CXTTvYCGY3FW7UNddUDGBM6k9AoJ+FF4drbEBXRiy5wFYElOGYAGY8aov9KqQPnFkXLUkgM3e01MOQWWeYB58oFWPcrHWL5um3aFq4EuW7V2AXVGBYSk5CYOXhz40FbCTwI3qNN0gOe8sOQAgEgFjCyQJMEwJ4mAdPCpLoyKzR7IJ9wmKDxm7V+4FDYhGCtmAfDIRMFdYYcmI9ah2dZxH6K3du23UXGtsBbZbhGHlpL5zObLbJ0/vBRsxILGlvD5YX6sL7hB+Mn1o1bVbWcPJ+NFrYrAhLBzA2s1jsKP7Gs9hWpjEX9hUVw9PfRd88hwpvs3Z9rIM6kzE6N58RwFDZ/aHWsDloiS3oKybLdAPOlnynb0nC9lYwyoucOT3WDwOAVjqNSeBmq1uRt+7exiIxaCrSDcdwe6WmG6Ry61YORB9uZdDmU60Ulua2xdrUeVS2QAksQAJJJ0AE8yeFQHnE2y+UGRC1Q+0cfasJnvOEXx4nyHOke09+Mz9hgLZxF48wJRfEnTTxMCjNk7nksL2Mbtb+h1MhDGoTksHgQJ8a3BYizEtiMeMiKbFhubj9K6/s/RQ/rcQeDU72funh7SBRbVjpmZhmZjESxPL9Xh4U9t4cAQBH88+p8a37OqzLgq2YEDQDgOXoK37OiOzrIt1WZIOLdbZKnyVnJUzJFKYaTRD4IEFSNCCD5EQaLs2dRRfzesgwlglC21uTKocPeNnszLm4WuoyhY1BPEdelLMTtprSlHRbhIyhrZCmTpJS6dOshjXQtufo7DnhoBxjn1rl+NvsSZkj9a2Lg+0hrnanU9JwoGZ09HpesjHMl2EXvX1Ts70Bu+SVyqJPtRcMDTp0roa2JNVf5PcLmd4AUBZIClAdYEg6nnXQEwoFM0WdRd0V1FYpbb3gK4aBFB/NKe9jUPzamQYmRmIr2H5UswmHyXnsXQDbv53tEiQSZN6y3jJLjqrN9WrPiMNBqHH7H7azlByuCGtuBJS6plH8YPEcwWHOqzzCEYXiUranyZ4chmTtFn6KsvXgMw4eZo/d7cuxggRbVg5jMWfNymRwAHL0p/gMb21jOwCXFY27qT/07qHK6eU6g8wynnW23Mdas2luXDC90LlkuzMBlS2F1ZjyA4+VTaAOJrqvYQGOZ6/ltqXdlVFEsToABxJJ4VWtj3+2xj3AjLbe3ms5hHaQbaXLirxAIW0BIk8dJo/D7Eu4txdxgIQEG1hc2ZVPEPiOVy5+r7K+Jp3i9mN2li4gkpcIbUCLVxGVjrxhhbb92pnMxt28mbWsLAqUWaNFithZqZmDzzAeyofFGNB602NmlN9hJZiAOZrLNgQtS5M1wuE5n0/Ol+PwtpnbtAc0QMt17Z0PDusJ0Cn1o/EbQAEkhQBIXN3iOROXgdOE6TzqrXQWMkxz9fw/hXG1+vNYC1nBPrH6NN1GLP2iDGbBttehXdde7cuN2xzAdxBnbMROaI4RVx3Y3Y7BB2ioChOUhQpOjKHIHsnIcuUyarWGXO+fMwy3CVCjmqxJJI1htCDpNHYk4t7aWxiLgVpLXAsAIojKp7zAk85jQ+VP0agmsFu/vA26bzkL2jLbm89q0+QTdvHhaTVv3vq/fQP9VMXjgpxl02LXH5vb4xGmZuTdZmnm5+w8NaB7IfpOeYgv5k856j4VZ+yppGBGRAW8Hb7RRsrYVnDJksW1trzjiT1Zjqx8zRvZUX2dZ7Kt5gYJ2VZ7Kiuzr3Z1UkG7Ksi1RPZ1ns6kkF7Os9lRPZ17s6kk1bB9K8uHb61RjGcNQZj8a2+fD+fKazib5ge8WH/st46yELTxPd17vjH31xPG3oJkWz5hrZ/0867LvFtD+zuo9phETrEiTHSJrlbWc162rCA1xcx5BSwBJPDgTQrNPXZy3eMU6iyoYQzo/wAnmxGs4bPcVkuXDJQkwFBOQiddQZ161aslDDGjl6dNdRXhjh/PhW0QINogLGZ23N3hOWgNrEi2QoJnnEgRHHTn+dELipFY+dCtwZErANwcz6GvXdqXraMVl2AJVe6AxA0UkxEnnViu3weMc9SAaguJbMgqPTTnV5k82ODOTbu7z3Uu4lsZbxI7e4LmUWyUEJkkhB7UBRw4KKM2z8oVt8bhBhQGNtLiAXlZAXuG2B2YMEPlDKD4xzq2be3QS+D2d65ZaJBAVwDx4GJ99Vmx8muIR8zYpbzZgQWUoQV0GUagHxrRIxKG8czoOz9u2SolobgxysFkccpjhNM7WLtt7Lof3hVOwuxXtiDOnTUfCpDgj14+NY49JYJP4pdAtZyVTbdu4DImPOPupzsjE3dS4bL1JnXoJ1qSicHEaYg5VJifDqeQpHf2dMG9DayF+gD0jmaercDCq3e3XtC5mId4IIGfQQZ9htJ58aXuHvGaWweIDtPfHA9k1p7wttPDIxAZToDlXhyqobS3vw6W2Nt0do0GYKJPAsWiB99XY7l7O+lhiPMOJ88uhr2O2JhUwt9MIq2rjpAKhgWKmVVjxI5RPOkbtLRcwZz2jKXPWCFHecsw21LwwwYNmUXXzsmpCZbI0YIVUy0SevOmOG3+xIZRaF26v+YloHxytbQHhI160ZsPC4nDC2y5FK3nd1NwKGQraHe78GYcazFdWsY8Moa3bZgdQ3dAI6yT91NIyYIzM2s2eBK+u2Gui2Tg7rEhe/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/P6VzUINXiVmOvn/AI1j59Sea9NTEmY5+f1g40UnmvTUxJmOf6Qrxx88aTTXpqYkzHCYhRw08tPuqb+kyQAWJjhJmkYNZU1MSZlp2fipU+f4VMzcdeP3xFKNjnunz/AUfWDNgycHx/nX868vLU/zB/CoK9VYE1vM1w+zrSzFu2OGoRZ8dYomB15RUFeqACVvMmHEHTT8yfxqbt6DmvVMSs5hnb1nt6CrwqSQ3tq921B16rkhvb1nt6CFZqSQzt6929B16pJP/9k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2" descr="data:image/jpg;base64,/9j/4AAQSkZJRgABAQAAAQABAAD/2wCEAAkGBhQSERUUEhQVFRUWGBYYGBgYFhcXFxgVFxUWFxcYFRcYHCYeGBojGhgXHy8gJCcpLCwvFh4xNTAqNSYrLCkBCQoKDgwOGg8PGiwkHyQsLC0tLCwsLC0sLCwsKiwpLCwsLCwsLCwsKSwsLCwsLCwsKSwsLCwsKSwsLCwsLCwsKf/AABEIAMoA+gMBIgACEQEDEQH/xAAcAAACAgMBAQAAAAAAAAAAAAAEBQMGAQIHAAj/xABHEAACAQIDBQUDCAYJBAMBAAABAhEAAwQSIQUGMUFREyJhcYEykaEHFEJSkrHB0SNicoLh8BUWJENTY6LS8TOTstNkc8IX/8QAGgEAAgMBAQAAAAAAAAAAAAAAAwQAAQIFBv/EADIRAAICAQMCBAQGAQUBAAAAAAECAAMRBBIhEzEFIkFRYXGBkTKhwdHh8LEjM0JS8RT/2gAMAwEAAhEDEQA/AE97BK+WVkhQPv5DTpr4isLsi3/hr6gH76Z4rDELmAJKd6BzA9pfUcPELRNqyCAw1BAIPUHUGnMiJYPpFNvCC3GUQpMEcgTwI6a6eo6UalqiXwwYEEaHStsDaJBB9pTlbziQfUEH1rO/nAhulhctNEs1MqUUuFqZMN4VZMwAPWDW1FY2ja/Q3P2G+6inw8VnEWpsv+yfurAbmEasbciUZcNU6YemS4OpVwlHzFgsBt2KJt2KI7GiLdjQVjeDC9MgZMgtWqkvYe73QkKDrnYEz4IsifEkx58ilsHwFDbHOZTcP94Sw/Z9lP8ASB76yWm1rJGZ5cFd54iB4WrY058ZoLaLm7hrLHWSSDEZhqFaOUiD60y2gnauMOp9oZrxH0bUxl8C508gxqfbOGBRABwPAeXKoDzMEcSqJhqnTD0xXCVuMNRC0GFJ7QNLFEW7VTLYmp2thFLMYVQST0A1NY3Zhmr2j4wK4xkIkZtCxaYVTOsDiSRoJHM1MmGuH++A/ZtD/wDTGp9m4Lu52Hec5iDyH0V9Fj1mt9ojInd9tiEUfrNwPkNT6VksZaKDxEuPBZRLFgr3FDEASBlB9kAQGkelBLbEgSJ6SJ9BVgx+y0NpLZUMokQRx4anx50HZ2atpf0aRqNBy5THPTl4Co1hVMgZlCsF9rHEDXDVOtii7ADaDj+PlGnrRS4WqruWxdyzL1MjYMBSzU1u3rVY2nvY6XXVAmVSQJBJkGNTIoa5v+xCg2rcAy0G4M4+qxz6KecR50TkniFFWBky8ra58jUq1ScH8ootsx+a2SG0gNeQAaRp2mpEAZuMedWqxvJh7loO961YzAwqm7cuKZj2DmHLSYB0qiGlbRGtoTVmwifo01Psr9wql7BxovWyysXyuy5suQtlghiv0SQRpV6wls5E/ZX7h40En0MIa8dpU/msUs2bhspezyU5k/8ArckgD9k5l8gKst2xr5UFtPDm0qYjlbP6Qf5LaOf3dH/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/Dwphcw3dPlVI27zCFsG0bZVBgqjazyFOsTYjT+YrbCYDmfSiFs8TKIFG5optbP60UuF8Kst2xYCcMscxOYnprI1qn72WbYwl+7bZ0u2lzI2dyJB4MMuTXhoBqRwoYsA4kKMw3GY2tIUW0IFy8Qi9QDOd46BAx84FSYlEtKTwS2vuVR+QqgbubdxVy+MS0vbTuXXCoTkHeyme9AMHTxq44m4cXet4e2+RHU3WYqe1GRpUZHEQxg6gyAeXGM4zibqTGWMabC2aVt53H6W6e0udZYd1fJVhY8D1qfaOGkL5/hTsWKixWGkDzooMARK2cNFQ3ECgsxCqOJYgAeZNSbw7XTDKGYTmJA1gaDWT+EUDutjrWJW/ibqE9jLKcrOMqpOWyCNGkcYBJYUN7AO5hVTaMjvJLW0VZ+ztIzuRIn9GCsxmBeCw/ZBobEbVt3GW0wZSGJuWwDcYsjQqKEBzgnvyOQHWKY3N13xKhsZduISA6W7RC9mWHOUMwDBZmEwdBXOdp4J7OLbDWmQHMFW5CqSpGYFmE5dOMVBYDwIMITkmdOweNV3KZXR8uYLcQoSkxmXkQDAPMSJAmoEt9rfZvoWptr0Nwx2jeghPtUifdrF4G5YvHEnEEk2hbYt3HvWysqWYyouBOQmBV02dssIi211yiJPM8WY+JJJ9atm9Jutf+UGvYWVHmfwqIYSn1zC6DwrT5pWwcCCbk5lbxeyZ7yd1xwPCfBvz5VBhccrnK3dYaEHQz0jr5ceVWXEWI0pZtbZ69k9w6FBodASeQB6zAHnSVwKt1K/qPeO0kFcP9JQrHyftirYvi8EN0u2UoSILtHemfhzqrbV3Xv2bptkBjmKgg6GArTrECHHHx6V2vdnF/NsPbtrkZkRFlxwIUBoIjSZ99b7SxRZmuZYLHXqQNBPAHTxpR/HKUXycn2/mFTRO7eafPl+wyGGEHzH8xVm3T2HcxQhBos5nIOReMd4DUnkKv+39hYc2XdrQzBGOhiGyEyI4Hy40t+S3BTbZm+gzBAGMwxl8yjiJCcREjSntJ4iuqrLAYxBW6Y1tiNdztmm1bu2pzFL9xZiJ0TlXQsOvcXQcBz8PKqxurhp+cn/5V8e7IKt1pe6NDwHTp50UwTtzxEzYaDRpwYZIIlWEEdQRBFH3sGG14Go0wjDgwrI4lsQ4lNtBUsXsNinZVtK6ggEM2HiFNtxoWCnJEToPrVz3e3A2lKXrAy2biCLZPeQoArBwScpgDnGsCumXcVYuMys0gsSM4Kgkkkxm1+7woLam7IdVVDAEwGEjXx4++a4LeMYcow9fvHF0vY5nKdjWVZjeLBTbgJyLEAleAktwE9Kn2jiYNtmzBkZWXQwQGXNJ5HL+FWxNgJbY90BhIMADz4VAjAuAlkEA95jxEOFPhMS2p1y+NEPiQfIAhP8A5mAJB4E6Buig7JlBBhyQJ1gqh4eZinrYfSqBsXaRGIVbUm6ZhBrI5ho0VYnUmBXSwulPaCwtSAR24+cS1C4cn3lcxeG7xn+dKPXDaCBOmg/jReJw6mSWAgST0Hj4VR7u8txDKOCHYLbGoEkkDMCfZCqT10PWi3ahaSM+s2lfVXj0lYPbPiLs3LguS2c2mZR3iOzUcAoAGs8Mp4UViEtFcrKHGgl5uM0c8zGfXj+DDaGNa4xJMzxMAZiOoGkUrTWTxHM8vfXBu1TXtlcgDtOrTSqZL8kwndHYVs3bqwy2bKpccswKFjmILDiVVUJAOkiTwE3DdXZ2ZGxLLD4g9oJ9pbMZbK+Hchj4uaQ7J3bfFWn7LEKtm+VXEANmuG2gZQqSCLYM8OBE9a6DgMEtq2ltSSqKqAsZYhREseZrv6dt1YJnHvPmIHaQ/N61u4bSmAWtWSmYvKRtHKXCOmYeKys8DJ5GmaX0w9uUUKBwAED4UHteVxFxWRlWA6vlY2ypAzZnjKrBswgnhBpRtXayrANxSRwXMMzMRIAEzrofLWvO6lX3nMeDKwGJHtjG3brLlu9nzY5QzZeWUn2Tx5T0jU0Hi8Fhu7ntlnENmzQ+hkZ3GrNHU6SK0sqZliMzamfAcgNYGgA8hSjb926mWMxdzCqYUEgFicvPQfSI8qVqstsdVU49oQKiglodvlvVZN63nLFbNy2cgH6QuCLjtBIGgVbYk/3rHlXTdmhXtJcSctxFcToYZQwn0NUf5Pdn4d2W2627l1rRNw+3Oac6NMiNSCNJgium27AUBVAAAAAAgAAQAPACvS02dQE4iVntA2w9afNaYFaxlo8FiJsXhYIofH2R82uSOA6TrIin9yyGEGqVvvbxCQFzfNiO+1uc08xcgzk/nwpbUttrY/CNUgOQucRC2FRzmHtDSVaDodQY048jR3zhxpIy6RodNNQZ8ekVXbmfKpwzKqyCQHJJnSCrkgEtrp14VqNuXkgXUHqrWz6EZ1b/AE15FqGP4SCPj3nazzzLJibguplIAB0MdCIOnWke7WAwtm0Xa3ce+Ll5ZDsgCrcYKTB1MDkBRmzNsK4clSqrBzGCoB4yyEqNY5zrwHMnctGfGXGcWktKHyBlzZmzjvESNTrw686d0PVQmnAGcf35wF5UjcPSWrc3C/2XNMm5cu3CeOrOefE6Aa1ZUXQeVRYO1CgZVUDgFGUfZ+j5UasRXp1BCgGcVsEkxQcbrx6R+NYTaPXw+IP5VpjNmLaQvcvBVXiSsD/ypZhcZZua27rMBz7Ir7sxBI8qxZbXX+JsTSo7DIXMk2jgbd3QqNdYMxJEkqRqpnpp4Uj+a37B/RMXX/DfVoie4efp7qs1nBK/s3ZPTLr7pre5saeLz5r/ABpC7w6nUDcmMn7GGTUPWcMJz3bu1LjgtZtqr5SGFyT3hwAAjiNJJHlpVPwOycfjMstcAB1AEJygFRA0/WNdpxG76uQXIaOErPv119ab4LYyZFmefA5RxPADhWtLoWpTDY+HGT9zJZqA34R+coe7u7F2yE7S8AVIMqAX48z7PwNXa3fyrGZm8WMn8vdRh2Jb/W99YbY9v9b7Rp2qpK87YB3Z+8Q7Vw4u6glTlKyDyPEMOYiqHtbYF+VVWXMjK4LTJgRoR7XGOPXhXUr+zLSKWYlQOJLQPeagGCslcwMjrm0oGo0tdpznBhqb3QYxkTmtzYGMvCJFpdJKak+raR4UfgdwEgds7PEaMS3npIXrV0a3a5Zj6mhcTirFv/qPl6S34DWla69KDs3/AN+n7w5svbkLPbKwaYcfo1A0A5cNJiOHP3CmFraJmD06c4H8aDw4t3FzIwZeoaRSrefaLYayHQBiXCw2YiCGP0SNdK69enVVxXjHwiNljZO/vLP8+FZGNFcyG/N7/Dte65/7K3/rrf5JbHo/4vROkYv1BLptztLgPZuy6MpA5qQOvE8a5ztfdl2xK3wNbc90d0sRMeR6g8dNaaLvhf8Aqp7m/wB1bHeW63tJbPoZ/wDKkb9C7ZZGwT9odNQvAIibZW0sWt8utiVMASRKrrxgEDUmR5dKeLu3dxS5ryrCiUtk6Zo01AmDpw09axZ3gfkqH7R+9qKTeO70X3H86Wp8Mx5nx9P3hW1IzgD7yw7sYEYa0FKIHMzlEACdFBPGOvOm/wDSH8+78/hVNXeG5+r8fzqRdtXDyX3H866S0hBtEAbQTkiXF8YK0+e1z7eHea/bydmVE5plZ4ZY4nxNKRvnivrJ9gUUVkwRtAnVbmO4a1r/AEjHj8OQ/OuYrvhivrL9gVIu9eJ+sv2BU6Rli5faXPaOwsLfPetBW+sncadde7oaSYjdZ11tXswg926J9oT7Q8uJFLU3nxH1l+yKlXeK+ea/ZFK26Cuz8QjFetZO0yN3rmeGsABoGa24A8SR/CrRsLZVrCiVGZzxY8RoNF00qupt+91H2RUybbvdR9mh0eHpSdw7/GXZrTYMGXdMfJjp+dGpd0HlVBt7WudR7hRK7cujmPdTmwwHUEXfKFt4tixbIzW7EHJMBrhEy3lIHoetQ7q7TuX7txmEKAvMwDrprz4knyphvnuez4lnVgFuQxmZBiDHXh8akweBt4e0FUxGpPMnmT4143xG9N7KeW7fIT1NBToKF9v/AGEYu9DiOmtMNkuT3luBbahhctkSOEq1ppm3EGV1HGI0qs3MTJLHnoPu+A+8VPsvHk3OykBHKZzwMSe7PiNKvw65qrPgf8xfU6fKfKWhsO7LnVitwyQCSU11CsvQCNRrx8qhub0XbS2bRw1y5ibgYlbQL2kVXKlzdIUAGJAOuommZo3CnuD1++vXmoBcAzh7snmBW9nXX7926Q30VQwiHx+ufOicJiS9vlnEqf2h1HxomaWZ+zxBHK6JH7a8R7ppUp0mUj14M2CWBEWYXZz2h2mNvfOLpMhQmS0h/UQk6AQJPTqTUNzEF3kwMxGg4f8APjWduYybpH1dB7pPxNArehh6V5zxDV7rDWvYH7zqaenC7j3jfLpXP9uYq21xiss5Opzd0QeHDpV9a6Otcz2xhjbxDjkSWHkxJ/MelBrCluDHNPwTCdm7Qew4uIf2l5MPGrHvbcF3Coy8GdSPsv8A8VU7BkeFP7Mtggp+jdgeWUn8TXd8MvZbDX6GI+KVBk3jvK4MLUow1M/mtMdk7JVyxecqxw0mfGuzfqVoQ2P2E88lZdtoiTDbOZ9FWYpquw17NlYy7KQDySRyHM+NMLuW2YTRT4kmiLS8+deO8R8btsG2rhff1M7+l0K1AO/JnO7mGu2buVlKnWIGhAEkqeYp7gGFxZIgiJ8jqDT3aCqRDAHz8ar+KvrbztAhVmNOWggc6b0GsZ2Unj3jOsQPUTjmGvhoExU9jhqR7xXMbVx792AdWOgLQNZ0qbGbEurbe4csWjB70tm7sRpqO8K9NnnicHHkyZd947E9n+9/+aULhasWLIu2rNwcGUN71WfjQq4SjA8RRhzFi4anGy9gi4jOxKgGBHPr+FEpsO5kz5Rl46kAx1ij84Cqi8F+J5n31wvFvEelSRS3mJ9PSdHQ6Q2WZccQD+g0gkE6VG+zQF0mfGnS2RlMkA/wMfGD6UEWAETXnU8S1C7W3k/rOy2lpZSoUfaKxbHNh7wK1bEIvG4g83X8612g4UMRqI4Aa+grmuJxPaMW6kmva03Lcgces4ZqZHKGdVwe0bNxsqXbbNE5VdSYHEwDR/Z1xTB497N5btswyGR0OmoPgRIPma7BhN47D20fMVzKrQVJIkAwTzijxUjBnQNuYzD27ebE3LdtOTOwWD4E86qm1Nnrltvbui+t0gWwrDvAmAQV0ImBOnGlXysbPD3rD3WvKiiLbKha1nJgi4yo5RjOndIPpoXsfZ/zSy9sW8ocrk5dnl76lYBgZ+93oMzNcDXJpy2bBg+87GkaxRlT9JJhd1b9w98C2B1g+QVVP4imG7WxeyuXcxDZe7MaFjqePhHvqr74/K89gpbw1q2brGDnJYaaHKEPCdB66aU/+TzedcXhFuHuOzuSpMkmeIJ48PhR6dJSjIy9u+T+Uq3VWurKftLSxorDt3R/POg2NEWG7o/nnXaYcTmiEdpSXehQbQJ9oNK+cax6a+lNS9D4rDrcEMAeMeBOkilNTUbKmVe5ha2CuCZR0xjOSzmWnU+NbtckeWn5UBjQbVwzw4HwI0/nzrAxca8R94rwz1Ekk/0z0gIxHNjEyPKgds7LF8ccrj2W5jw05GhxdIOZNR8fJhyom3tJTx0PSgbGrbcs2IptWLiAL2LO0atmXKT1iOHnBqw4bZxTDKjGWLZmjhJB4eAECicLgySCRA+J9KOupIivW+EaawA32Lj2/ecfxDUBgEX6xGuF14UTlIlSdJnwIg6Ud81oDFWtCpkSYkctdT7qvxXLVNk8DHH1i+hA3jMBusRaJiY1HKRx98fdUmHxYyypkdPpD0o/B4MFSGHAwR/P860Pid3ydUMdAT9xFcZfDXekOvOZ1TrKwxRuPjFmKxQJ1kRNLMRYDW7h5BDE89CDoabDYV5rkPcCLzMhj6acaXYp9Lg/VZeM6ieNGGmetQx45hxalh2L7SnpgLiKl6FAVUbjxiI0HM1De3lJ7YFQwugAxKwQsAga+Hupltm8BgbQnVxbHmAuY/cKq1uwzEBQSToAOp0Hxr0iHjJnnbjzgCdT3Qts2z7BYf4gX9jP3fxpxbwYnWfT8Zpphtli1ZtWwNERV9wAPxmvLhuPn+VS23YBnP0glTdkwLHbYGYWxGoPPWFMHuxwpB89ZbpAUEciWIPTp4UZte6A5J0y3CeHJsyz5cDNC3btnO+Y3FuKxXuqGBAJ5HhBkcR1rxddRtJ/X3nq1K1oOIc9549lfefypddxNyeCDTxP41BjNpXwCy22KgGWe2VA9xIpJhtvtfvLaW4gZzAPBRoTqxGn/Fbq0Vn/AFk6iAckQjGpcvM1piMpTkimJ0kSePT76oT90GujbDtFy5JJMDU+c+6qFtzCML9xQp0do0MQdR8DXb8MsAdq89gIh4km1QQOYrDVf9kJ/Z7X/wBaf+AqpYHdrE3v+nZd445QTHnE11vZW4VxbFoG4gItoCIbQhRNdzqKexnBNbDuJ0jNSDfM/wBng83T7zy50xvY4qTKMfq5RmzeGnsmesDxoLBWjcJuXYM6KvFQOcdddM3OCeEUvqP9Rekvc/lGafIwsPYTnu9fyW4nEYpMThb1pQy25z5la0QNWtlVMjUmNDV92Bu5awlizaQBuyXKHI7xJJZmPiWZj4TWuGdrBKklrSnzNsHVT1NvkfqkdOB9vGKxhTm8QCV+0NJ9aNQUZRkc+0xYGBMkY1JabSoC1bK2lNkcQEIzVqXqLNWC1QCXFl+woxILBSHE6gHXhpPDWPfWdpbBtXtSCrfWXSfMcDSLfveq3g+yZ5J7xAWJJiBM8FnUmgNgfKgt85bloo+mk66wQe9GhBmdOtcqquvdYjrlc5H6xt3bClTziMcXu2LNt7gutKg5YAEngAddZJqe9tS1hbTPiFKtaXM0DMXA5p1MmNeHOK3v7TF11XKwVGLODHtroqcdddT5Ur3ivpcdHzFSoIgakmfZ0kEEHUGlLW0tLb6gMj09/eNKLbBscn5wDZfyrW71xVexctK85GJnMAYOXQAwQRAPhxq94OHMgyCJB5EaQa5LiNzEd2uA3MKls6M+UWBrmm1mIIEySB1rpm47lrKSZ0eDyKi4QpE8iINdPT6wXqQPQRG6k1nmOTh6W7RwJAJAnUf8VYMlB7TaLZ9Pv50j4jWG07t7AzemYrYMRDsvaKBWDkggxrqYHCt728VpQSAYAJJ0gAczRWx9m2biszorHO3tSdNCNJjnTPF7Ptvae0QAjqyGAB7SkcPDj6UPSC00pggDHtD3tWHPlOZRMTvgGP6IKcxMGc0x0iBy5UALhcB2BUHOdQQwCsVPdjnxB6VFs3crH2LnYLas3UBOS+zgKqnUkr7Xjljjzro+zd3rNqwlogOFEFmgs7E5mYnxJJjgJiqs0llvdoWvVqnCricn32wiWTbt9n+l4xC/SACjTx19ae/J5isjrh8RhratdBNu6vezMgzFLhaYbLqIjgaT702+z23+kByFgUJ1GtuEMnkG09KtWwcGe3wyMc9wPcvHTLktBbigkDlmuKgPEwadopFa7e859tzO2Za9oHs7T3CJCI7kDnlUsR6xVC2Rv5fvdm4wg7K5cKuQxm2py5boJEMmXNOkSh1E10ba1lWsXQ/sm3cDfslCD8JqgYJmUuWBCKDM5cuUDgPAKI10rGpZgBtHP8es3UgOcmS4zFBwjrBDMrAkcva58tQYqzXb62tbhRfFmVT8eNUk4xGVOzIYAZRl9kQAIUkxyjU1T95LjXb62LQUFmyzpM8yzDWND6LXH8K3gsgHxyf2nS1u3YrGWrf/AGuuMRbOHvKwBJuZA79Ao7og8+JA4UisbHCqAln2Yhnyqcw+l1JnxitL+53zey1+xccXbSl5OXK4UZmGUDQFZ0kjkZ41bNh7k4u7kOJv2RYhHJshxduKYYLqALU6Akaxw4zXSvouc+VhiLae+pBkqczXZyYe1YQs91bmVTcUKrKGiWWTGg1EyeFUPE4+7ir7DDqABxYjgOAJMEz4Acj0Jrse9W7Vi5hb5t2gLotXCmWV7wViAQpgzB0iuT7jWjcs30tuUulgQwGZgpQ5WAkA65uPMjqKvT6MKxdwCfTH8zGo1TMMKT8c/wAToW4G27zM2DxSoLiJ2lt7ahUuWwwVpUAAOrETAE5uHM3bsaqG6uEDY6V1GGsMjsIA7W+9tgmmkhLRYjlnXrV5y10CMHAiKkkZMT38QHORDP1yD7K8xP1jw8NTRAMCBoBVLt/KVYAgWLgHQZAPdNSf/wBHtf4V33p+dHSsjk95k2r2BlnxRiHH0eIHNDx93H0NbO8gRwqsjf8AtH+6ue9PzqJd7rYMol1ddR3Cp9J0PlU2lWyPX+5l9RWGCZaK3V6ro3wtn+7f/T+dSLvUh+g/+n86NmY3CPs9QY1GZCEOU/zpI1HnSlt5kgnI+gJ5ctetLl+UjCf5/wD21/8AZWWCupUyxYFOZU/lS2AwSxduHudqUfKS2VWAIMtxJyt4cKpli81vEi6pe5a7TsldjJOVVhSZ4hco6QNK6xtLfDA4i09q6t5kcQR2ag9QQc+hBgg9RVK2du3gEvB2v4l0BkJ2KKT0zOLmvoB6UsKBWMJ2hDeGOWPM6BsnZBuWEZzIZfZ7yiDMSAdTEa86bWsCFUKDCjgFED30pTfLDQAvaADQDs1gAcPp1Iu9tg87n2B/vqk0GmU7sf5x9po6tyMbpBjtx8Nev9tdFy4ZkI112tg+CE6DwmKs+zrioSTCqFPQAAR6AUiG81g87n2B/urY7ZwzqyXAzIwhgbYIIPIgvwpsitUIQYgS+TkmMcb8omCtkqL3auPo2Va83+gEfGl21N7L91P7Pgb4DR377LZXTX2JLfdROD2thrYy2g1teiWUUe4PRA21aP0rn/bH++kLat6FfeESwK2Zndy7q4ZgFkGJ72YgT6aCneYePXj5/nVSx23bdt+5bLSJnRTPlr75qMb3/wCW32h+VD02naqsIfSEuvDvuEuNt4JM1sGHj7/L8qp39bv8tvtD8qz/AFt/yz9oflTOwwRtEbbybqYfGhe2DBkkK6nKwB1KzGomp93tgWMGhWyplozuzFnaOEseQkwBoJNI/wCtn+WftD/bWw3r/UP2h+VTpmV1JYtuOrYe8jMEVrV1Sx4KDbYFj4AGfSuc7sbpYm8gXGYm4cKNFTL2dy8g4ZpHaIhgaMcx6LoasVzeWfoH7X8KwNvn6p9/8Km0zO4Sy4dLdtFtoiKiiAoAygdIriW07gw22m7SFTtHg8FC3A+RvAd5TPLXpXSRt0/VPv8A4Up29s/D4wDt7RLLoHVsrgdJA1HgZqbJe/IxB8Tgrdu1cs2mzX8azKqls5GdcjXI+jbS2C08NAK6Lh2VFCrwAAHkNB8KoW7+ycPg5Ni0QzCC7NmcjpMaDwAFOxtc9Pj/AAqbfhKDY9ZZ/nI8KpWP+TDB3L5uo96xmMstplUSeOUlSUnoDHgKYDah6fGthtM9PjU2zW6ONj4GzhbS2rCBEEmJJJY8WZjqzHmTR3zsVWxtI9K2/pE9KrbJunLUsVLcwjHIqkKbjFQxEgBVzMQOekD1rG0b1y0JSybgiSQwAHHjoT4zEUnTGG7cLC5btm1mnMlxomASWfKNNOXPhW9Qz7CE7zOnrXcC/aPL27EasDfPDvMBAPEhdF/njWtlWw5CPJtE5Vc6lCTAS4eY5BvQ8qT427fFlrlvFMwBAITuJBOUkAAHjAoTZ2GF7DYi7cu3O0QHL32jRAwzTIMn7qT0z3j/AHSD8uI5qKasZrzL5bt0QiVSXxDqVOGxV91gSr27zwTHslbevlNH294sYGA+aXGEgZhauqDP7YAB9adLxMU59ZbLqdxv2T9xqiJY0q+2SWtyylSVPdMEgwdJGlVdMLRUYQFi4OICliiLdmjFwtTLhq0TMYg1vDmJ5aD1Mx9xqW2vfiDGWfCSwjx4BvfRQtAoBEg6+c8P9MfaNewmz1T2FC+Qjh/yawWhAnGZtbt0SiVslqpTYJBHCRGnj0qi0sKTNcCS1tCeJRCY4SygmPU/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+F2wMhfEBbAzkIHcSyaZTHGT08KXt8oWDBIztp+r/Gn+z937NkzbtqG5ue9cM8ZdtanOybR42rf/bT8qqSVnEYKUYRxVh71NJNqYj+zWOPfVToSP7scxrz5Vc3scqVY/YJFgjMOzQEhTbzaAHSQwJ4mNOlU5JHELUoXkzmWLx7lhbZgFytnYrAAJJEc5JUDxNWD5O940wl9rUo6XwMzAGBlVyIkdTBBH3Up2Rus2JbOQVWWWDmgMoEgseJidJnXhVjTdK1bIK24KiMwnUDXmaECBDHLS7bVxyGCpWDMZQuviT000HgT0obCb138Q1zDXQuWyEZWAILBiwUMOGgFKbql+8TEgDloBIIHnpr4U62XsZbea4Ac90JmnkqrCIByAknzY+FRWOeZTooAweTJBa0PkfuNIhhKttrD6HyNLvmdHQ8RW0ZMTrhKxfsgQvNjA8olo/dB9Ypz82qr7wJdLG8jFbeH7rBWILM2UtBGkLKT5GrZ8CXTTvYCGY3FW7UNddUDGBM6k9AoJ+FF4drbEBXRiy5wFYElOGYAGY8aov9KqQPnFkXLUkgM3e01MOQWWeYB58oFWPcrHWL5um3aFq4EuW7V2AXVGBYSk5CYOXhz40FbCTwI3qNN0gOe8sOQAgEgFjCyQJMEwJ4mAdPCpLoyKzR7IJ9wmKDxm7V+4FDYhGCtmAfDIRMFdYYcmI9ah2dZxH6K3du23UXGtsBbZbhGHlpL5zObLbJ0/vBRsxILGlvD5YX6sL7hB+Mn1o1bVbWcPJ+NFrYrAhLBzA2s1jsKP7Gs9hWpjEX9hUVw9PfRd88hwpvs3Z9rIM6kzE6N58RwFDZ/aHWsDloiS3oKybLdAPOlnynb0nC9lYwyoucOT3WDwOAVjqNSeBmq1uRt+7exiIxaCrSDcdwe6WmG6Ry61YORB9uZdDmU60Ulua2xdrUeVS2QAksQAJJJ0AE8yeFQHnE2y+UGRC1Q+0cfasJnvOEXx4nyHOke09+Mz9hgLZxF48wJRfEnTTxMCjNk7nksL2Mbtb+h1MhDGoTksHgQJ8a3BYizEtiMeMiKbFhubj9K6/s/RQ/rcQeDU72funh7SBRbVjpmZhmZjESxPL9Xh4U9t4cAQBH88+p8a37OqzLgq2YEDQDgOXoK37OiOzrIt1WZIOLdbZKnyVnJUzJFKYaTRD4IEFSNCCD5EQaLs2dRRfzesgwlglC21uTKocPeNnszLm4WuoyhY1BPEdelLMTtprSlHRbhIyhrZCmTpJS6dOshjXQtufo7DnhoBxjn1rl+NvsSZkj9a2Lg+0hrnanU9JwoGZ09HpesjHMl2EXvX1Ts70Bu+SVyqJPtRcMDTp0roa2JNVf5PcLmd4AUBZIClAdYEg6nnXQEwoFM0WdRd0V1FYpbb3gK4aBFB/NKe9jUPzamQYmRmIr2H5UswmHyXnsXQDbv53tEiQSZN6y3jJLjqrN9WrPiMNBqHH7H7azlByuCGtuBJS6plH8YPEcwWHOqzzCEYXiUranyZ4chmTtFn6KsvXgMw4eZo/d7cuxggRbVg5jMWfNymRwAHL0p/gMb21jOwCXFY27qT/07qHK6eU6g8wynnW23Mdas2luXDC90LlkuzMBlS2F1ZjyA4+VTaAOJrqvYQGOZ6/ltqXdlVFEsToABxJJ4VWtj3+2xj3AjLbe3ms5hHaQbaXLirxAIW0BIk8dJo/D7Eu4txdxgIQEG1hc2ZVPEPiOVy5+r7K+Jp3i9mN2li4gkpcIbUCLVxGVjrxhhbb92pnMxt28mbWsLAqUWaNFithZqZmDzzAeyofFGNB602NmlN9hJZiAOZrLNgQtS5M1wuE5n0/Ol+PwtpnbtAc0QMt17Z0PDusJ0Cn1o/EbQAEkhQBIXN3iOROXgdOE6TzqrXQWMkxz9fw/hXG1+vNYC1nBPrH6NN1GLP2iDGbBttehXdde7cuN2xzAdxBnbMROaI4RVx3Y3Y7BB2ioChOUhQpOjKHIHsnIcuUyarWGXO+fMwy3CVCjmqxJJI1htCDpNHYk4t7aWxiLgVpLXAsAIojKp7zAk85jQ+VP0agmsFu/vA26bzkL2jLbm89q0+QTdvHhaTVv3vq/fQP9VMXjgpxl02LXH5vb4xGmZuTdZmnm5+w8NaB7IfpOeYgv5k856j4VZ+yppGBGRAW8Hb7RRsrYVnDJksW1trzjiT1Zjqx8zRvZUX2dZ7Kt5gYJ2VZ7Kiuzr3Z1UkG7Ksi1RPZ1ns6kkF7Os9lRPZ17s6kk1bB9K8uHb61RjGcNQZj8a2+fD+fKazib5ge8WH/st46yELTxPd17vjH31xPG3oJkWz5hrZ/0867LvFtD+zuo9phETrEiTHSJrlbWc162rCA1xcx5BSwBJPDgTQrNPXZy3eMU6iyoYQzo/wAnmxGs4bPcVkuXDJQkwFBOQiddQZ161aslDDGjl6dNdRXhjh/PhW0QINogLGZ23N3hOWgNrEi2QoJnnEgRHHTn+dELipFY+dCtwZErANwcz6GvXdqXraMVl2AJVe6AxA0UkxEnnViu3weMc9SAaguJbMgqPTTnV5k82ODOTbu7z3Uu4lsZbxI7e4LmUWyUEJkkhB7UBRw4KKM2z8oVt8bhBhQGNtLiAXlZAXuG2B2YMEPlDKD4xzq2be3QS+D2d65ZaJBAVwDx4GJ99Vmx8muIR8zYpbzZgQWUoQV0GUagHxrRIxKG8czoOz9u2SolobgxysFkccpjhNM7WLtt7Lof3hVOwuxXtiDOnTUfCpDgj14+NY49JYJP4pdAtZyVTbdu4DImPOPupzsjE3dS4bL1JnXoJ1qSicHEaYg5VJifDqeQpHf2dMG9DayF+gD0jmaercDCq3e3XtC5mId4IIGfQQZ9htJ58aXuHvGaWweIDtPfHA9k1p7wttPDIxAZToDlXhyqobS3vw6W2Nt0do0GYKJPAsWiB99XY7l7O+lhiPMOJ88uhr2O2JhUwt9MIq2rjpAKhgWKmVVjxI5RPOkbtLRcwZz2jKXPWCFHecsw21LwwwYNmUXXzsmpCZbI0YIVUy0SevOmOG3+xIZRaF26v+YloHxytbQHhI160ZsPC4nDC2y5FK3nd1NwKGQraHe78GYcazFdWsY8Moa3bZgdQ3dAI6yT91NIyYIzM2s2eBK+u2Gui2Tg7rEhe/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/P6VzUINXiVmOvn/AI1j59Sea9NTEmY5+f1g40UnmvTUxJmOf6Qrxx88aTTXpqYkzHCYhRw08tPuqb+kyQAWJjhJmkYNZU1MSZlp2fipU+f4VMzcdeP3xFKNjnunz/AUfWDNgycHx/nX868vLU/zB/CoK9VYE1vM1w+zrSzFu2OGoRZ8dYomB15RUFeqACVvMmHEHTT8yfxqbt6DmvVMSs5hnb1nt6CrwqSQ3tq921B16rkhvb1nt6CFZqSQzt6929B16pJP/9k=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4" descr="data:image/jpg;base64,/9j/4AAQSkZJRgABAQAAAQABAAD/2wCEAAkGBhQSERUUEhQVFRUWGBYYGBgYFhcXFxgVFxUWFxcYFRcYHCYeGBojGhgXHy8gJCcpLCwvFh4xNTAqNSYrLCkBCQoKDgwOGg8PGiwkHyQsLC0tLCwsLC0sLCwsKiwpLCwsLCwsLCwsKSwsLCwsLCwsKSwsLCwsKSwsLCwsLCwsKf/AABEIAMoA+gMBIgACEQEDEQH/xAAcAAACAgMBAQAAAAAAAAAAAAAEBQMGAQIHAAj/xABHEAACAQIDBQUDCAYJBAMBAAABAhEAAwQSIQUGMUFREyJhcYEykaEHFEJSkrHB0SNicoLh8BUWJENTY6LS8TOTstNkc8IX/8QAGgEAAgMBAQAAAAAAAAAAAAAAAwQAAQIFBv/EADIRAAICAQMCBAQGAQUBAAAAAAECAAMRBBIhEzEFIkFRYXGBkTKhwdHh8LEjM0JS8RT/2gAMAwEAAhEDEQA/AE97BK+WVkhQPv5DTpr4isLsi3/hr6gH76Z4rDELmAJKd6BzA9pfUcPELRNqyCAw1BAIPUHUGnMiJYPpFNvCC3GUQpMEcgTwI6a6eo6UalqiXwwYEEaHStsDaJBB9pTlbziQfUEH1rO/nAhulhctNEs1MqUUuFqZMN4VZMwAPWDW1FY2ja/Q3P2G+6inw8VnEWpsv+yfurAbmEasbciUZcNU6YemS4OpVwlHzFgsBt2KJt2KI7GiLdjQVjeDC9MgZMgtWqkvYe73QkKDrnYEz4IsifEkx58ilsHwFDbHOZTcP94Sw/Z9lP8ASB76yWm1rJGZ5cFd54iB4WrY058ZoLaLm7hrLHWSSDEZhqFaOUiD60y2gnauMOp9oZrxH0bUxl8C508gxqfbOGBRABwPAeXKoDzMEcSqJhqnTD0xXCVuMNRC0GFJ7QNLFEW7VTLYmp2thFLMYVQST0A1NY3Zhmr2j4wK4xkIkZtCxaYVTOsDiSRoJHM1MmGuH++A/ZtD/wDTGp9m4Lu52Hec5iDyH0V9Fj1mt9ojInd9tiEUfrNwPkNT6VksZaKDxEuPBZRLFgr3FDEASBlB9kAQGkelBLbEgSJ6SJ9BVgx+y0NpLZUMokQRx4anx50HZ2atpf0aRqNBy5THPTl4Co1hVMgZlCsF9rHEDXDVOtii7ADaDj+PlGnrRS4WqruWxdyzL1MjYMBSzU1u3rVY2nvY6XXVAmVSQJBJkGNTIoa5v+xCg2rcAy0G4M4+qxz6KecR50TkniFFWBky8ra58jUq1ScH8ootsx+a2SG0gNeQAaRp2mpEAZuMedWqxvJh7loO961YzAwqm7cuKZj2DmHLSYB0qiGlbRGtoTVmwifo01Psr9wql7BxovWyysXyuy5suQtlghiv0SQRpV6wls5E/ZX7h40En0MIa8dpU/msUs2bhspezyU5k/8ArckgD9k5l8gKst2xr5UFtPDm0qYjlbP6Qf5LaOf3dH/dqi2ZoKEGT3g2ICWUz3DAkCYJ1PgATSdt48P2naWnz6ZLiAENHFGAaOBJH7x6U7342az4K5kBZlKsAoJJhtdB4E1zHYO0mwt43bTIXOZSGBgiI4A8Dy1POozEDy95gLvPM6Tg9qK7KuXLmEiblo6dSobN8KZgLmChkLEEhQykwNCcoMxJGtcavbSvX8QWtqM6s1wgaDQ5ogxoIgCZ5VZN1doOMUl7EuAWR0too1OYKTJJ0GnUmaovtGWlCss21Zf7lqTW7Yb9G3iD91EYBBdUMvA/Dwphcw3dPlVI27zCFsG0bZVBgqjazyFOsTYjT+YrbCYDmfSiFs8TKIFG5optbP60UuF8Kst2xYCcMscxOYnprI1qn72WbYwl+7bZ0u2lzI2dyJB4MMuTXhoBqRwoYsA4kKMw3GY2tIUW0IFy8Qi9QDOd46BAx84FSYlEtKTwS2vuVR+QqgbubdxVy+MS0vbTuXXCoTkHeyme9AMHTxq44m4cXet4e2+RHU3WYqe1GRpUZHEQxg6gyAeXGM4zibqTGWMabC2aVt53H6W6e0udZYd1fJVhY8D1qfaOGkL5/hTsWKixWGkDzooMARK2cNFQ3ECgsxCqOJYgAeZNSbw7XTDKGYTmJA1gaDWT+EUDutjrWJW/ibqE9jLKcrOMqpOWyCNGkcYBJYUN7AO5hVTaMjvJLW0VZ+ztIzuRIn9GCsxmBeCw/ZBobEbVt3GW0wZSGJuWwDcYsjQqKEBzgnvyOQHWKY3N13xKhsZduISA6W7RC9mWHOUMwDBZmEwdBXOdp4J7OLbDWmQHMFW5CqSpGYFmE5dOMVBYDwIMITkmdOweNV3KZXR8uYLcQoSkxmXkQDAPMSJAmoEt9rfZvoWptr0Nwx2jeghPtUifdrF4G5YvHEnEEk2hbYt3HvWysqWYyouBOQmBV02dssIi211yiJPM8WY+JJJ9atm9Jutf+UGvYWVHmfwqIYSn1zC6DwrT5pWwcCCbk5lbxeyZ7yd1xwPCfBvz5VBhccrnK3dYaEHQz0jr5ceVWXEWI0pZtbZ69k9w6FBodASeQB6zAHnSVwKt1K/qPeO0kFcP9JQrHyftirYvi8EN0u2UoSILtHemfhzqrbV3Xv2bptkBjmKgg6GArTrECHHHx6V2vdnF/NsPbtrkZkRFlxwIUBoIjSZ99b7SxRZmuZYLHXqQNBPAHTxpR/HKUXycn2/mFTRO7eafPl+wyGGEHzH8xVm3T2HcxQhBos5nIOReMd4DUnkKv+39hYc2XdrQzBGOhiGyEyI4Hy40t+S3BTbZm+gzBAGMwxl8yjiJCcREjSntJ4iuqrLAYxBW6Y1tiNdztmm1bu2pzFL9xZiJ0TlXQsOvcXQcBz8PKqxurhp+cn/5V8e7IKt1pe6NDwHTp50UwTtzxEzYaDRpwYZIIlWEEdQRBFH3sGG14Go0wjDgwrI4lsQ4lNtBUsXsNinZVtK6ggEM2HiFNtxoWCnJEToPrVz3e3A2lKXrAy2biCLZPeQoArBwScpgDnGsCumXcVYuMys0gsSM4Kgkkkxm1+7woLam7IdVVDAEwGEjXx4++a4LeMYcow9fvHF0vY5nKdjWVZjeLBTbgJyLEAleAktwE9Kn2jiYNtmzBkZWXQwQGXNJ5HL+FWxNgJbY90BhIMADz4VAjAuAlkEA95jxEOFPhMS2p1y+NEPiQfIAhP8A5mAJB4E6Buig7JlBBhyQJ1gqh4eZinrYfSqBsXaRGIVbUm6ZhBrI5ho0VYnUmBXSwulPaCwtSAR24+cS1C4cn3lcxeG7xn+dKPXDaCBOmg/jReJw6mSWAgST0Hj4VR7u8txDKOCHYLbGoEkkDMCfZCqT10PWi3ahaSM+s2lfVXj0lYPbPiLs3LguS2c2mZR3iOzUcAoAGs8Mp4UViEtFcrKHGgl5uM0c8zGfXj+DDaGNa4xJMzxMAZiOoGkUrTWTxHM8vfXBu1TXtlcgDtOrTSqZL8kwndHYVs3bqwy2bKpccswKFjmILDiVVUJAOkiTwE3DdXZ2ZGxLLD4g9oJ9pbMZbK+Hchj4uaQ7J3bfFWn7LEKtm+VXEANmuG2gZQqSCLYM8OBE9a6DgMEtq2ltSSqKqAsZYhREseZrv6dt1YJnHvPmIHaQ/N61u4bSmAWtWSmYvKRtHKXCOmYeKys8DJ5GmaX0w9uUUKBwAED4UHteVxFxWRlWA6vlY2ypAzZnjKrBswgnhBpRtXayrANxSRwXMMzMRIAEzrofLWvO6lX3nMeDKwGJHtjG3brLlu9nzY5QzZeWUn2Tx5T0jU0Hi8Fhu7ntlnENmzQ+hkZ3GrNHU6SK0sqZliMzamfAcgNYGgA8hSjb926mWMxdzCqYUEgFicvPQfSI8qVqstsdVU49oQKiglodvlvVZN63nLFbNy2cgH6QuCLjtBIGgVbYk/3rHlXTdmhXtJcSctxFcToYZQwn0NUf5Pdn4d2W2627l1rRNw+3Oac6NMiNSCNJgium27AUBVAAAAAAgAAQAPACvS02dQE4iVntA2w9afNaYFaxlo8FiJsXhYIofH2R82uSOA6TrIin9yyGEGqVvvbxCQFzfNiO+1uc08xcgzk/nwpbUttrY/CNUgOQucRC2FRzmHtDSVaDodQY048jR3zhxpIy6RodNNQZ8ekVXbmfKpwzKqyCQHJJnSCrkgEtrp14VqNuXkgXUHqrWz6EZ1b/AE15FqGP4SCPj3nazzzLJibguplIAB0MdCIOnWke7WAwtm0Xa3ce+Ll5ZDsgCrcYKTB1MDkBRmzNsK4clSqrBzGCoB4yyEqNY5zrwHMnctGfGXGcWktKHyBlzZmzjvESNTrw686d0PVQmnAGcf35wF5UjcPSWrc3C/2XNMm5cu3CeOrOefE6Aa1ZUXQeVRYO1CgZVUDgFGUfZ+j5UasRXp1BCgGcVsEkxQcbrx6R+NYTaPXw+IP5VpjNmLaQvcvBVXiSsD/ypZhcZZua27rMBz7Ir7sxBI8qxZbXX+JsTSo7DIXMk2jgbd3QqNdYMxJEkqRqpnpp4Uj+a37B/RMXX/DfVoie4efp7qs1nBK/s3ZPTLr7pre5saeLz5r/ABpC7w6nUDcmMn7GGTUPWcMJz3bu1LjgtZtqr5SGFyT3hwAAjiNJJHlpVPwOycfjMstcAB1AEJygFRA0/WNdpxG76uQXIaOErPv119ab4LYyZFmefA5RxPADhWtLoWpTDY+HGT9zJZqA34R+coe7u7F2yE7S8AVIMqAX48z7PwNXa3fyrGZm8WMn8vdRh2Jb/W99YbY9v9b7Rp2qpK87YB3Z+8Q7Vw4u6glTlKyDyPEMOYiqHtbYF+VVWXMjK4LTJgRoR7XGOPXhXUr+zLSKWYlQOJLQPeagGCslcwMjrm0oGo0tdpznBhqb3QYxkTmtzYGMvCJFpdJKak+raR4UfgdwEgds7PEaMS3npIXrV0a3a5Zj6mhcTirFv/qPl6S34DWla69KDs3/AN+n7w5svbkLPbKwaYcfo1A0A5cNJiOHP3CmFraJmD06c4H8aDw4t3FzIwZeoaRSrefaLYayHQBiXCw2YiCGP0SNdK69enVVxXjHwiNljZO/vLP8+FZGNFcyG/N7/Dte65/7K3/rrf5JbHo/4vROkYv1BLptztLgPZuy6MpA5qQOvE8a5ztfdl2xK3wNbc90d0sRMeR6g8dNaaLvhf8Aqp7m/wB1bHeW63tJbPoZ/wDKkb9C7ZZGwT9odNQvAIibZW0sWt8utiVMASRKrrxgEDUmR5dKeLu3dxS5ryrCiUtk6Zo01AmDpw09axZ3gfkqH7R+9qKTeO70X3H86Wp8Mx5nx9P3hW1IzgD7yw7sYEYa0FKIHMzlEACdFBPGOvOm/wDSH8+78/hVNXeG5+r8fzqRdtXDyX3H866S0hBtEAbQTkiXF8YK0+e1z7eHea/bydmVE5plZ4ZY4nxNKRvnivrJ9gUUVkwRtAnVbmO4a1r/AEjHj8OQ/OuYrvhivrL9gVIu9eJ+sv2BU6Rli5faXPaOwsLfPetBW+sncadde7oaSYjdZ11tXswg926J9oT7Q8uJFLU3nxH1l+yKlXeK+ea/ZFK26Cuz8QjFetZO0yN3rmeGsABoGa24A8SR/CrRsLZVrCiVGZzxY8RoNF00qupt+91H2RUybbvdR9mh0eHpSdw7/GXZrTYMGXdMfJjp+dGpd0HlVBt7WudR7hRK7cujmPdTmwwHUEXfKFt4tixbIzW7EHJMBrhEy3lIHoetQ7q7TuX7txmEKAvMwDrprz4knyphvnuez4lnVgFuQxmZBiDHXh8akweBt4e0FUxGpPMnmT4143xG9N7KeW7fIT1NBToKF9v/AGEYu9DiOmtMNkuT3luBbahhctkSOEq1ppm3EGV1HGI0qs3MTJLHnoPu+A+8VPsvHk3OykBHKZzwMSe7PiNKvw65qrPgf8xfU6fKfKWhsO7LnVitwyQCSU11CsvQCNRrx8qhub0XbS2bRw1y5ibgYlbQL2kVXKlzdIUAGJAOuommZo3CnuD1++vXmoBcAzh7snmBW9nXX7926Q30VQwiHx+ufOicJiS9vlnEqf2h1HxomaWZ+zxBHK6JH7a8R7ppUp0mUj14M2CWBEWYXZz2h2mNvfOLpMhQmS0h/UQk6AQJPTqTUNzEF3kwMxGg4f8APjWduYybpH1dB7pPxNArehh6V5zxDV7rDWvYH7zqaenC7j3jfLpXP9uYq21xiss5Opzd0QeHDpV9a6Otcz2xhjbxDjkSWHkxJ/MelBrCluDHNPwTCdm7Qew4uIf2l5MPGrHvbcF3Coy8GdSPsv8A8VU7BkeFP7Mtggp+jdgeWUn8TXd8MvZbDX6GI+KVBk3jvK4MLUow1M/mtMdk7JVyxecqxw0mfGuzfqVoQ2P2E88lZdtoiTDbOZ9FWYpquw17NlYy7KQDySRyHM+NMLuW2YTRT4kmiLS8+deO8R8btsG2rhff1M7+l0K1AO/JnO7mGu2buVlKnWIGhAEkqeYp7gGFxZIgiJ8jqDT3aCqRDAHz8ar+KvrbztAhVmNOWggc6b0GsZ2Unj3jOsQPUTjmGvhoExU9jhqR7xXMbVx792AdWOgLQNZ0qbGbEurbe4csWjB70tm7sRpqO8K9NnnicHHkyZd947E9n+9/+aULhasWLIu2rNwcGUN71WfjQq4SjA8RRhzFi4anGy9gi4jOxKgGBHPr+FEpsO5kz5Rl46kAx1ij84Cqi8F+J5n31wvFvEelSRS3mJ9PSdHQ6Q2WZccQD+g0gkE6VG+zQF0mfGnS2RlMkA/wMfGD6UEWAETXnU8S1C7W3k/rOy2lpZSoUfaKxbHNh7wK1bEIvG4g83X8612g4UMRqI4Aa+grmuJxPaMW6kmva03Lcgces4ZqZHKGdVwe0bNxsqXbbNE5VdSYHEwDR/Z1xTB497N5btswyGR0OmoPgRIPma7BhN47D20fMVzKrQVJIkAwTzijxUjBnQNuYzD27ebE3LdtOTOwWD4E86qm1Nnrltvbui+t0gWwrDvAmAQV0ImBOnGlXysbPD3rD3WvKiiLbKha1nJgi4yo5RjOndIPpoXsfZ/zSy9sW8ocrk5dnl76lYBgZ+93oMzNcDXJpy2bBg+87GkaxRlT9JJhd1b9w98C2B1g+QVVP4imG7WxeyuXcxDZe7MaFjqePhHvqr74/K89gpbw1q2brGDnJYaaHKEPCdB66aU/+TzedcXhFuHuOzuSpMkmeIJ48PhR6dJSjIy9u+T+Uq3VWurKftLSxorDt3R/POg2NEWG7o/nnXaYcTmiEdpSXehQbQJ9oNK+cax6a+lNS9D4rDrcEMAeMeBOkilNTUbKmVe5ha2CuCZR0xjOSzmWnU+NbtckeWn5UBjQbVwzw4HwI0/nzrAxca8R94rwz1Ekk/0z0gIxHNjEyPKgds7LF8ccrj2W5jw05GhxdIOZNR8fJhyom3tJTx0PSgbGrbcs2IptWLiAL2LO0atmXKT1iOHnBqw4bZxTDKjGWLZmjhJB4eAECicLgySCRA+J9KOupIivW+EaawA32Lj2/ecfxDUBgEX6xGuF14UTlIlSdJnwIg6Ud81oDFWtCpkSYkctdT7qvxXLVNk8DHH1i+hA3jMBusRaJiY1HKRx98fdUmHxYyypkdPpD0o/B4MFSGHAwR/P860Pid3ydUMdAT9xFcZfDXekOvOZ1TrKwxRuPjFmKxQJ1kRNLMRYDW7h5BDE89CDoabDYV5rkPcCLzMhj6acaXYp9Lg/VZeM6ieNGGmetQx45hxalh2L7SnpgLiKl6FAVUbjxiI0HM1De3lJ7YFQwugAxKwQsAga+Hupltm8BgbQnVxbHmAuY/cKq1uwzEBQSToAOp0Hxr0iHjJnnbjzgCdT3Qts2z7BYf4gX9jP3fxpxbwYnWfT8Zpphtli1ZtWwNERV9wAPxmvLhuPn+VS23YBnP0glTdkwLHbYGYWxGoPPWFMHuxwpB89ZbpAUEciWIPTp4UZte6A5J0y3CeHJsyz5cDNC3btnO+Y3FuKxXuqGBAJ5HhBkcR1rxddRtJ/X3nq1K1oOIc9549lfefypddxNyeCDTxP41BjNpXwCy22KgGWe2VA9xIpJhtvtfvLaW4gZzAPBRoTqxGn/Fbq0Vn/AFk6iAckQjGpcvM1piMpTkimJ0kSePT76oT90GujbDtFy5JJMDU+c+6qFtzCML9xQp0do0MQdR8DXb8MsAdq89gIh4km1QQOYrDVf9kJ/Z7X/wBaf+AqpYHdrE3v+nZd445QTHnE11vZW4VxbFoG4gItoCIbQhRNdzqKexnBNbDuJ0jNSDfM/wBng83T7zy50xvY4qTKMfq5RmzeGnsmesDxoLBWjcJuXYM6KvFQOcdddM3OCeEUvqP9Rekvc/lGafIwsPYTnu9fyW4nEYpMThb1pQy25z5la0QNWtlVMjUmNDV92Bu5awlizaQBuyXKHI7xJJZmPiWZj4TWuGdrBKklrSnzNsHVT1NvkfqkdOB9vGKxhTm8QCV+0NJ9aNQUZRkc+0xYGBMkY1JabSoC1bK2lNkcQEIzVqXqLNWC1QCXFl+woxILBSHE6gHXhpPDWPfWdpbBtXtSCrfWXSfMcDSLfveq3g+yZ5J7xAWJJiBM8FnUmgNgfKgt85bloo+mk66wQe9GhBmdOtcqquvdYjrlc5H6xt3bClTziMcXu2LNt7gutKg5YAEngAddZJqe9tS1hbTPiFKtaXM0DMXA5p1MmNeHOK3v7TF11XKwVGLODHtroqcdddT5Ur3ivpcdHzFSoIgakmfZ0kEEHUGlLW0tLb6gMj09/eNKLbBscn5wDZfyrW71xVexctK85GJnMAYOXQAwQRAPhxq94OHMgyCJB5EaQa5LiNzEd2uA3MKls6M+UWBrmm1mIIEySB1rpm47lrKSZ0eDyKi4QpE8iINdPT6wXqQPQRG6k1nmOTh6W7RwJAJAnUf8VYMlB7TaLZ9Pv50j4jWG07t7AzemYrYMRDsvaKBWDkggxrqYHCt728VpQSAYAJJ0gAczRWx9m2biszorHO3tSdNCNJjnTPF7Ptvae0QAjqyGAB7SkcPDj6UPSC00pggDHtD3tWHPlOZRMTvgGP6IKcxMGc0x0iBy5UALhcB2BUHOdQQwCsVPdjnxB6VFs3crH2LnYLas3UBOS+zgKqnUkr7Xjljjzro+zd3rNqwlogOFEFmgs7E5mYnxJJjgJiqs0llvdoWvVqnCricn32wiWTbt9n+l4xC/SACjTx19ae/J5isjrh8RhratdBNu6vezMgzFLhaYbLqIjgaT702+z23+kByFgUJ1GtuEMnkG09KtWwcGe3wyMc9wPcvHTLktBbigkDlmuKgPEwadopFa7e859tzO2Za9oHs7T3CJCI7kDnlUsR6xVC2Rv5fvdm4wg7K5cKuQxm2py5boJEMmXNOkSh1E10ba1lWsXQ/sm3cDfslCD8JqgYJmUuWBCKDM5cuUDgPAKI10rGpZgBtHP8es3UgOcmS4zFBwjrBDMrAkcva58tQYqzXb62tbhRfFmVT8eNUk4xGVOzIYAZRl9kQAIUkxyjU1T95LjXb62LQUFmyzpM8yzDWND6LXH8K3gsgHxyf2nS1u3YrGWrf/AGuuMRbOHvKwBJuZA79Ao7og8+JA4UisbHCqAln2Yhnyqcw+l1JnxitL+53zey1+xccXbSl5OXK4UZmGUDQFZ0kjkZ41bNh7k4u7kOJv2RYhHJshxduKYYLqALU6Akaxw4zXSvouc+VhiLae+pBkqczXZyYe1YQs91bmVTcUKrKGiWWTGg1EyeFUPE4+7ir7DDqABxYjgOAJMEz4Acj0Jrse9W7Vi5hb5t2gLotXCmWV7wViAQpgzB0iuT7jWjcs30tuUulgQwGZgpQ5WAkA65uPMjqKvT6MKxdwCfTH8zGo1TMMKT8c/wAToW4G27zM2DxSoLiJ2lt7ahUuWwwVpUAAOrETAE5uHM3bsaqG6uEDY6V1GGsMjsIA7W+9tgmmkhLRYjlnXrV5y10CMHAiKkkZMT38QHORDP1yD7K8xP1jw8NTRAMCBoBVLt/KVYAgWLgHQZAPdNSf/wBHtf4V33p+dHSsjk95k2r2BlnxRiHH0eIHNDx93H0NbO8gRwqsjf8AtH+6ue9PzqJd7rYMol1ddR3Cp9J0PlU2lWyPX+5l9RWGCZaK3V6ro3wtn+7f/T+dSLvUh+g/+n86NmY3CPs9QY1GZCEOU/zpI1HnSlt5kgnI+gJ5ctetLl+UjCf5/wD21/8AZWWCupUyxYFOZU/lS2AwSxduHudqUfKS2VWAIMtxJyt4cKpli81vEi6pe5a7TsldjJOVVhSZ4hco6QNK6xtLfDA4i09q6t5kcQR2ag9QQc+hBgg9RVK2du3gEvB2v4l0BkJ2KKT0zOLmvoB6UsKBWMJ2hDeGOWPM6BsnZBuWEZzIZfZ7yiDMSAdTEa86bWsCFUKDCjgFED30pTfLDQAvaADQDs1gAcPp1Iu9tg87n2B/vqk0GmU7sf5x9po6tyMbpBjtx8Nev9tdFy4ZkI112tg+CE6DwmKs+zrioSTCqFPQAAR6AUiG81g87n2B/urY7ZwzqyXAzIwhgbYIIPIgvwpsitUIQYgS+TkmMcb8omCtkqL3auPo2Va83+gEfGl21N7L91P7Pgb4DR377LZXTX2JLfdROD2thrYy2g1teiWUUe4PRA21aP0rn/bH++kLat6FfeESwK2Zndy7q4ZgFkGJ72YgT6aCneYePXj5/nVSx23bdt+5bLSJnRTPlr75qMb3/wCW32h+VD02naqsIfSEuvDvuEuNt4JM1sGHj7/L8qp39bv8tvtD8qz/AFt/yz9oflTOwwRtEbbybqYfGhe2DBkkK6nKwB1KzGomp93tgWMGhWyplozuzFnaOEseQkwBoJNI/wCtn+WftD/bWw3r/UP2h+VTpmV1JYtuOrYe8jMEVrV1Sx4KDbYFj4AGfSuc7sbpYm8gXGYm4cKNFTL2dy8g4ZpHaIhgaMcx6LoasVzeWfoH7X8KwNvn6p9/8Km0zO4Sy4dLdtFtoiKiiAoAygdIriW07gw22m7SFTtHg8FC3A+RvAd5TPLXpXSRt0/VPv8A4Up29s/D4wDt7RLLoHVsrgdJA1HgZqbJe/IxB8Tgrdu1cs2mzX8azKqls5GdcjXI+jbS2C08NAK6Lh2VFCrwAAHkNB8KoW7+ycPg5Ni0QzCC7NmcjpMaDwAFOxtc9Pj/AAqbfhKDY9ZZ/nI8KpWP+TDB3L5uo96xmMstplUSeOUlSUnoDHgKYDah6fGthtM9PjU2zW6ONj4GzhbS2rCBEEmJJJY8WZjqzHmTR3zsVWxtI9K2/pE9KrbJunLUsVLcwjHIqkKbjFQxEgBVzMQOekD1rG0b1y0JSybgiSQwAHHjoT4zEUnTGG7cLC5btm1mnMlxomASWfKNNOXPhW9Qz7CE7zOnrXcC/aPL27EasDfPDvMBAPEhdF/njWtlWw5CPJtE5Vc6lCTAS4eY5BvQ8qT427fFlrlvFMwBAITuJBOUkAAHjAoTZ2GF7DYi7cu3O0QHL32jRAwzTIMn7qT0z3j/AHSD8uI5qKasZrzL5bt0QiVSXxDqVOGxV91gSr27zwTHslbevlNH294sYGA+aXGEgZhauqDP7YAB9adLxMU59ZbLqdxv2T9xqiJY0q+2SWtyylSVPdMEgwdJGlVdMLRUYQFi4OICliiLdmjFwtTLhq0TMYg1vDmJ5aD1Mx9xqW2vfiDGWfCSwjx4BvfRQtAoBEg6+c8P9MfaNewmz1T2FC+Qjh/yawWhAnGZtbt0SiVslqpTYJBHCRGnj0qi0sKTNcCS1tCeJRCY4SygmPU/Cjra1phli2qkzxMwoPHKBoByX40Slus5mtuIFjrUkeX40OLFNL1mSK07CrlYi8WK3FmjRZrbsakvECFmtxZowWayLNVJiCCxW4s0ULNbC1UkgwtVsLVFC1WwtVUkGW3XiNYETE68hw9f4USwggQdZ5aCATqeQ050g2rvhYs5sp7ViBlVDIgDViw0AknXwqZmtscLbYdG9IPpyNYuYu2gl3CjhqdZnhHEnwoG3vS2Ktj5th7gOVe8RmRSfaGZ3Ckc5A48jWcLu7dLZ7twK3Mr37kcIF1xCDwRBVZl4m+F2wMhfEBbAzkIHcSyaZTHGT08KXt8oWDBIztp+r/Gn+z937NkzbtqG5ue9cM8ZdtanOybR42rf/bT8qqSVnEYKUYRxVh71NJNqYj+zWOPfVToSP7scxrz5Vc3scqVY/YJFgjMOzQEhTbzaAHSQwJ4mNOlU5JHELUoXkzmWLx7lhbZgFytnYrAAJJEc5JUDxNWD5O940wl9rUo6XwMzAGBlVyIkdTBBH3Up2Rus2JbOQVWWWDmgMoEgseJidJnXhVjTdK1bIK24KiMwnUDXmaECBDHLS7bVxyGCpWDMZQuviT000HgT0obCb138Q1zDXQuWyEZWAILBiwUMOGgFKbql+8TEgDloBIIHnpr4U62XsZbea4Ac90JmnkqrCIByAknzY+FRWOeZTooAweTJBa0PkfuNIhhKttrD6HyNLvmdHQ8RW0ZMTrhKxfsgQvNjA8olo/dB9Ypz82qr7wJdLG8jFbeH7rBWILM2UtBGkLKT5GrZ8CXTTvYCGY3FW7UNddUDGBM6k9AoJ+FF4drbEBXRiy5wFYElOGYAGY8aov9KqQPnFkXLUkgM3e01MOQWWeYB58oFWPcrHWL5um3aFq4EuW7V2AXVGBYSk5CYOXhz40FbCTwI3qNN0gOe8sOQAgEgFjCyQJMEwJ4mAdPCpLoyKzR7IJ9wmKDxm7V+4FDYhGCtmAfDIRMFdYYcmI9ah2dZxH6K3du23UXGtsBbZbhGHlpL5zObLbJ0/vBRsxILGlvD5YX6sL7hB+Mn1o1bVbWcPJ+NFrYrAhLBzA2s1jsKP7Gs9hWpjEX9hUVw9PfRd88hwpvs3Z9rIM6kzE6N58RwFDZ/aHWsDloiS3oKybLdAPOlnynb0nC9lYwyoucOT3WDwOAVjqNSeBmq1uRt+7exiIxaCrSDcdwe6WmG6Ry61YORB9uZdDmU60Ulua2xdrUeVS2QAksQAJJJ0AE8yeFQHnE2y+UGRC1Q+0cfasJnvOEXx4nyHOke09+Mz9hgLZxF48wJRfEnTTxMCjNk7nksL2Mbtb+h1MhDGoTksHgQJ8a3BYizEtiMeMiKbFhubj9K6/s/RQ/rcQeDU72funh7SBRbVjpmZhmZjESxPL9Xh4U9t4cAQBH88+p8a37OqzLgq2YEDQDgOXoK37OiOzrIt1WZIOLdbZKnyVnJUzJFKYaTRD4IEFSNCCD5EQaLs2dRRfzesgwlglC21uTKocPeNnszLm4WuoyhY1BPEdelLMTtprSlHRbhIyhrZCmTpJS6dOshjXQtufo7DnhoBxjn1rl+NvsSZkj9a2Lg+0hrnanU9JwoGZ09HpesjHMl2EXvX1Ts70Bu+SVyqJPtRcMDTp0roa2JNVf5PcLmd4AUBZIClAdYEg6nnXQEwoFM0WdRd0V1FYpbb3gK4aBFB/NKe9jUPzamQYmRmIr2H5UswmHyXnsXQDbv53tEiQSZN6y3jJLjqrN9WrPiMNBqHH7H7azlByuCGtuBJS6plH8YPEcwWHOqzzCEYXiUranyZ4chmTtFn6KsvXgMw4eZo/d7cuxggRbVg5jMWfNymRwAHL0p/gMb21jOwCXFY27qT/07qHK6eU6g8wynnW23Mdas2luXDC90LlkuzMBlS2F1ZjyA4+VTaAOJrqvYQGOZ6/ltqXdlVFEsToABxJJ4VWtj3+2xj3AjLbe3ms5hHaQbaXLirxAIW0BIk8dJo/D7Eu4txdxgIQEG1hc2ZVPEPiOVy5+r7K+Jp3i9mN2li4gkpcIbUCLVxGVjrxhhbb92pnMxt28mbWsLAqUWaNFithZqZmDzzAeyofFGNB602NmlN9hJZiAOZrLNgQtS5M1wuE5n0/Ol+PwtpnbtAc0QMt17Z0PDusJ0Cn1o/EbQAEkhQBIXN3iOROXgdOE6TzqrXQWMkxz9fw/hXG1+vNYC1nBPrH6NN1GLP2iDGbBttehXdde7cuN2xzAdxBnbMROaI4RVx3Y3Y7BB2ioChOUhQpOjKHIHsnIcuUyarWGXO+fMwy3CVCjmqxJJI1htCDpNHYk4t7aWxiLgVpLXAsAIojKp7zAk85jQ+VP0agmsFu/vA26bzkL2jLbm89q0+QTdvHhaTVv3vq/fQP9VMXjgpxl02LXH5vb4xGmZuTdZmnm5+w8NaB7IfpOeYgv5k856j4VZ+yppGBGRAW8Hb7RRsrYVnDJksW1trzjiT1Zjqx8zRvZUX2dZ7Kt5gYJ2VZ7Kiuzr3Z1UkG7Ksi1RPZ1ns6kkF7Os9lRPZ17s6kk1bB9K8uHb61RjGcNQZj8a2+fD+fKazib5ge8WH/st46yELTxPd17vjH31xPG3oJkWz5hrZ/0867LvFtD+zuo9phETrEiTHSJrlbWc162rCA1xcx5BSwBJPDgTQrNPXZy3eMU6iyoYQzo/wAnmxGs4bPcVkuXDJQkwFBOQiddQZ161aslDDGjl6dNdRXhjh/PhW0QINogLGZ23N3hOWgNrEi2QoJnnEgRHHTn+dELipFY+dCtwZErANwcz6GvXdqXraMVl2AJVe6AxA0UkxEnnViu3weMc9SAaguJbMgqPTTnV5k82ODOTbu7z3Uu4lsZbxI7e4LmUWyUEJkkhB7UBRw4KKM2z8oVt8bhBhQGNtLiAXlZAXuG2B2YMEPlDKD4xzq2be3QS+D2d65ZaJBAVwDx4GJ99Vmx8muIR8zYpbzZgQWUoQV0GUagHxrRIxKG8czoOz9u2SolobgxysFkccpjhNM7WLtt7Lof3hVOwuxXtiDOnTUfCpDgj14+NY49JYJP4pdAtZyVTbdu4DImPOPupzsjE3dS4bL1JnXoJ1qSicHEaYg5VJifDqeQpHf2dMG9DayF+gD0jmaercDCq3e3XtC5mId4IIGfQQZ9htJ58aXuHvGaWweIDtPfHA9k1p7wttPDIxAZToDlXhyqobS3vw6W2Nt0do0GYKJPAsWiB99XY7l7O+lhiPMOJ88uhr2O2JhUwt9MIq2rjpAKhgWKmVVjxI5RPOkbtLRcwZz2jKXPWCFHecsw21LwwwYNmUXXzsmpCZbI0YIVUy0SevOmOG3+xIZRaF26v+YloHxytbQHhI160ZsPC4nDC2y5FK3nd1NwKGQraHe78GYcazFdWsY8Moa3bZgdQ3dAI6yT91NIyYIzM2s2eBK+u2Gui2Tg7rEhe/otxT9I90CDzEGDPLUVZ8MvdEmSNJiCfMdevjNRtZd4zkKByUmft8vQUSgAAAEAUasGKuZ7LWctZzV7NRoKYy17LWZrwapJPZa9lrM16akk9lr2WvTXpqSSsfPqU7yYR8TZ7O1few0zmXUMIIyuJErqDx5DjWk16aJiZyZScSNp4Qkm2uKTU5rfePmUYZgfIUot43amJabeHKiZDMgWNZ9u7qfOa6bmr2Y1MS95lIw24u0LojEY0W1OpRC1z4SqfE10LYWETC4dLCMzKgPeYyxJJYk9NSdOFCzWZqsStxjlcdFR/P6VzUINXiVmOvn/AI1j59Sea9NTEmY5+f1g40UnmvTUxJmOf6Qrxx88aTTXpqYkzHCYhRw08tPuqb+kyQAWJjhJmkYNZU1MSZlp2fipU+f4VMzcdeP3xFKNjnunz/AUfWDNgycHx/nX868vLU/zB/CoK9VYE1vM1w+zrSzFu2OGoRZ8dYomB15RUFeqACVvMmHEHTT8yfxqbt6DmvVMSs5hnb1nt6CrwqSQ3tq921B16rkhvb1nt6CFZqSQzt6929B16pJP/9k=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12" name="Picture 16" descr="http://t3.gstatic.com/images?q=tbn:ANd9GcRjKI8z6zmHEIlfUVjcF2zPpzOroWl9dpFMvHVYMfx7Ai88Mjs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10"/>
          <a:stretch/>
        </p:blipFill>
        <p:spPr bwMode="auto">
          <a:xfrm>
            <a:off x="6228184" y="4509120"/>
            <a:ext cx="2704778" cy="190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9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MATLAB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MATLAB</a:t>
            </a:r>
          </a:p>
          <a:p>
            <a:pPr lvl="1"/>
            <a:r>
              <a:rPr lang="en-US" altLang="ko-KR" dirty="0" smtClean="0"/>
              <a:t>Development started in 1970s</a:t>
            </a:r>
          </a:p>
          <a:p>
            <a:pPr lvl="1"/>
            <a:r>
              <a:rPr lang="en-US" altLang="ko-KR" dirty="0" smtClean="0"/>
              <a:t>First release in 1984</a:t>
            </a:r>
          </a:p>
          <a:p>
            <a:pPr lvl="1"/>
            <a:r>
              <a:rPr lang="en-US" altLang="ko-KR" dirty="0" smtClean="0"/>
              <a:t>Interpreter</a:t>
            </a:r>
          </a:p>
          <a:p>
            <a:pPr lvl="1"/>
            <a:r>
              <a:rPr lang="en-US" altLang="ko-KR" dirty="0" smtClean="0"/>
              <a:t>Recently, stated supporting object-oriented</a:t>
            </a:r>
          </a:p>
          <a:p>
            <a:pPr lvl="1"/>
            <a:r>
              <a:rPr lang="en-US" altLang="ko-KR" dirty="0" smtClean="0"/>
              <a:t>Dynamic type of variables</a:t>
            </a:r>
          </a:p>
          <a:p>
            <a:pPr lvl="1"/>
            <a:r>
              <a:rPr lang="en-US" altLang="ko-KR" dirty="0" smtClean="0"/>
              <a:t>Mainly used in math intensive environments: engineering, science, economics…</a:t>
            </a:r>
          </a:p>
          <a:p>
            <a:pPr lvl="2"/>
            <a:r>
              <a:rPr lang="en-US" altLang="ko-KR" dirty="0" smtClean="0"/>
              <a:t>Not a generic programming, though MATLAB can be used for generic tasks</a:t>
            </a:r>
          </a:p>
          <a:p>
            <a:pPr lvl="2"/>
            <a:r>
              <a:rPr lang="en-US" altLang="ko-KR" dirty="0" smtClean="0"/>
              <a:t>Very strong and frequently used in intensive computations..</a:t>
            </a:r>
          </a:p>
          <a:p>
            <a:pPr lvl="1"/>
            <a:r>
              <a:rPr lang="en-US" altLang="ko-KR" dirty="0" smtClean="0"/>
              <a:t>Prototyping language</a:t>
            </a:r>
          </a:p>
          <a:p>
            <a:pPr lvl="2"/>
            <a:r>
              <a:rPr lang="en-US" altLang="ko-KR" dirty="0" smtClean="0"/>
              <a:t>See how your mathematical model works</a:t>
            </a:r>
          </a:p>
          <a:p>
            <a:pPr lvl="2"/>
            <a:r>
              <a:rPr lang="en-US" altLang="ko-KR" dirty="0" smtClean="0"/>
              <a:t>Run your statistical analyses</a:t>
            </a:r>
          </a:p>
          <a:p>
            <a:pPr lvl="2"/>
            <a:r>
              <a:rPr lang="en-US" altLang="ko-KR" dirty="0" smtClean="0"/>
              <a:t>Easily and quickly</a:t>
            </a:r>
          </a:p>
          <a:p>
            <a:pPr lvl="1"/>
            <a:r>
              <a:rPr lang="en-US" altLang="ko-KR" dirty="0" smtClean="0"/>
              <a:t>Fast development speed, slow execution speed</a:t>
            </a:r>
          </a:p>
          <a:p>
            <a:pPr marL="411480" lvl="1" indent="0">
              <a:buNone/>
            </a:pP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Picture 2" descr="Matlab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6543"/>
            <a:ext cx="1584176" cy="142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LAB R2013a Win8 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480" y="1647767"/>
            <a:ext cx="3048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Getting prepared with MATLAB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Documentations</a:t>
            </a:r>
          </a:p>
          <a:p>
            <a:pPr lvl="1"/>
            <a:r>
              <a:rPr lang="en-US" altLang="ko-KR" sz="1600" dirty="0" smtClean="0"/>
              <a:t>Official materials from </a:t>
            </a:r>
            <a:r>
              <a:rPr lang="en-US" altLang="ko-KR" sz="1600" dirty="0" err="1" smtClean="0"/>
              <a:t>MathWorks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files uploaded on the course homepage</a:t>
            </a:r>
          </a:p>
          <a:p>
            <a:pPr lvl="3"/>
            <a:r>
              <a:rPr lang="en-US" altLang="ko-KR" sz="1200" dirty="0" smtClean="0"/>
              <a:t>MATLAB Primer</a:t>
            </a:r>
          </a:p>
          <a:p>
            <a:pPr lvl="3"/>
            <a:r>
              <a:rPr lang="en-US" altLang="ko-KR" sz="1200" dirty="0" smtClean="0"/>
              <a:t>MATLAB Creating Graphical User Interfaces</a:t>
            </a:r>
          </a:p>
          <a:p>
            <a:pPr lvl="3"/>
            <a:r>
              <a:rPr lang="en-US" altLang="ko-KR" sz="1200" dirty="0" smtClean="0"/>
              <a:t>MATLAB Object Oriented Programming</a:t>
            </a:r>
          </a:p>
          <a:p>
            <a:pPr lvl="3"/>
            <a:r>
              <a:rPr lang="en-US" altLang="ko-KR" sz="1200" dirty="0" smtClean="0"/>
              <a:t>MATLAB Statistics toolbox</a:t>
            </a:r>
          </a:p>
          <a:p>
            <a:pPr lvl="1"/>
            <a:r>
              <a:rPr lang="en-US" altLang="ko-KR" sz="1600" dirty="0" smtClean="0"/>
              <a:t>MATLAB Central : sample code and useful utilities</a:t>
            </a:r>
          </a:p>
          <a:p>
            <a:pPr lvl="2"/>
            <a:r>
              <a:rPr lang="en-US" altLang="ko-KR" sz="1400" dirty="0">
                <a:hlinkClick r:id="rId2"/>
              </a:rPr>
              <a:t>http://www.mathworks.co.kr/matlabcentral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Interactive tutorials</a:t>
            </a:r>
          </a:p>
          <a:p>
            <a:pPr lvl="2"/>
            <a:r>
              <a:rPr lang="en-US" altLang="ko-KR" sz="1400" dirty="0">
                <a:hlinkClick r:id="rId3"/>
              </a:rPr>
              <a:t>http://</a:t>
            </a:r>
            <a:r>
              <a:rPr lang="en-US" altLang="ko-KR" sz="1400" dirty="0" smtClean="0">
                <a:hlinkClick r:id="rId3"/>
              </a:rPr>
              <a:t>www.mathworks.co.kr/academia/student_center/tutorials/register.html</a:t>
            </a:r>
            <a:r>
              <a:rPr lang="en-US" altLang="ko-KR" sz="1400" dirty="0" smtClean="0"/>
              <a:t>  (120 min)</a:t>
            </a:r>
          </a:p>
          <a:p>
            <a:pPr lvl="2"/>
            <a:endParaRPr lang="en-US" altLang="ko-KR" sz="1400" dirty="0"/>
          </a:p>
          <a:p>
            <a:pPr lvl="1"/>
            <a:r>
              <a:rPr lang="en-US" altLang="ko-KR" sz="1600" dirty="0" smtClean="0"/>
              <a:t>YAGTOM</a:t>
            </a:r>
          </a:p>
          <a:p>
            <a:pPr lvl="2"/>
            <a:r>
              <a:rPr lang="en-US" altLang="ko-KR" sz="1400" dirty="0" smtClean="0"/>
              <a:t>Yet Another Guide TO </a:t>
            </a:r>
            <a:r>
              <a:rPr lang="en-US" altLang="ko-KR" sz="1400" dirty="0" err="1" smtClean="0"/>
              <a:t>Matlab</a:t>
            </a:r>
            <a:r>
              <a:rPr lang="en-US" altLang="ko-KR" sz="1400" dirty="0" smtClean="0"/>
              <a:t> by Google</a:t>
            </a:r>
          </a:p>
          <a:p>
            <a:pPr lvl="2"/>
            <a:r>
              <a:rPr lang="en-US" altLang="ko-KR" sz="1400" dirty="0">
                <a:hlinkClick r:id="rId4"/>
              </a:rPr>
              <a:t>http://code.google.com/p/yagtom</a:t>
            </a:r>
            <a:r>
              <a:rPr lang="en-US" altLang="ko-KR" sz="1400" dirty="0" smtClean="0">
                <a:hlinkClick r:id="rId4"/>
              </a:rPr>
              <a:t>/</a:t>
            </a:r>
            <a:endParaRPr lang="en-US" altLang="ko-KR" sz="1400" dirty="0" smtClean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02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Matlab</a:t>
            </a:r>
            <a:r>
              <a:rPr lang="en-US" altLang="ko-KR" dirty="0" smtClean="0"/>
              <a:t> Installation and Execution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are going to use MATLAB R2013a</a:t>
            </a:r>
          </a:p>
          <a:p>
            <a:pPr lvl="1"/>
            <a:r>
              <a:rPr lang="en-US" altLang="ko-KR" dirty="0" smtClean="0"/>
              <a:t>You can get this from the below website</a:t>
            </a:r>
          </a:p>
          <a:p>
            <a:pPr lvl="2"/>
            <a:r>
              <a:rPr lang="en-US" altLang="ko-KR" dirty="0" smtClean="0">
                <a:hlinkClick r:id="rId2"/>
              </a:rPr>
              <a:t>http://kftp.kaist.ac.kr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Follow the installation instruction</a:t>
            </a:r>
          </a:p>
          <a:p>
            <a:pPr lvl="2"/>
            <a:r>
              <a:rPr lang="en-US" altLang="ko-KR" dirty="0" smtClean="0"/>
              <a:t>On the website </a:t>
            </a:r>
          </a:p>
          <a:p>
            <a:pPr lvl="2"/>
            <a:r>
              <a:rPr lang="en-US" altLang="ko-KR" dirty="0" smtClean="0"/>
              <a:t>In the attached PDF file</a:t>
            </a:r>
          </a:p>
          <a:p>
            <a:pPr lvl="2"/>
            <a:r>
              <a:rPr lang="en-US" altLang="ko-KR" dirty="0" smtClean="0"/>
              <a:t>You can find these in the above website</a:t>
            </a:r>
          </a:p>
          <a:p>
            <a:r>
              <a:rPr lang="en-US" altLang="ko-KR" dirty="0" smtClean="0"/>
              <a:t>Once you install the </a:t>
            </a:r>
            <a:r>
              <a:rPr lang="en-US" altLang="ko-KR" dirty="0" err="1" smtClean="0"/>
              <a:t>Matlab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Run the </a:t>
            </a:r>
            <a:r>
              <a:rPr lang="en-US" altLang="ko-KR" dirty="0" err="1" smtClean="0"/>
              <a:t>Matlab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81" y="1447607"/>
            <a:ext cx="3190899" cy="5031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1" y="4497342"/>
            <a:ext cx="1981460" cy="19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 Environment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358" y="1441529"/>
            <a:ext cx="7154963" cy="49244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827584" y="1988840"/>
            <a:ext cx="2088232" cy="3168352"/>
          </a:xfrm>
          <a:prstGeom prst="rect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830726" y="5301208"/>
            <a:ext cx="2088232" cy="1152128"/>
          </a:xfrm>
          <a:prstGeom prst="rect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586606" y="2204864"/>
            <a:ext cx="4289650" cy="4320480"/>
          </a:xfrm>
          <a:prstGeom prst="rect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6660231" y="4725144"/>
            <a:ext cx="1740177" cy="1728192"/>
          </a:xfrm>
          <a:prstGeom prst="rect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6648724" y="1988840"/>
            <a:ext cx="1740177" cy="2576914"/>
          </a:xfrm>
          <a:prstGeom prst="rect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ular Callout 10"/>
          <p:cNvSpPr/>
          <p:nvPr/>
        </p:nvSpPr>
        <p:spPr>
          <a:xfrm>
            <a:off x="251520" y="1268760"/>
            <a:ext cx="2016224" cy="576064"/>
          </a:xfrm>
          <a:prstGeom prst="wedgeRectCallout">
            <a:avLst/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Program File Lists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47463" y="5913276"/>
            <a:ext cx="2016224" cy="576064"/>
          </a:xfrm>
          <a:prstGeom prst="wedgeRectCallout">
            <a:avLst>
              <a:gd name="adj1" fmla="val -16444"/>
              <a:gd name="adj2" fmla="val -99646"/>
            </a:avLst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Selected File Details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648724" y="1209833"/>
            <a:ext cx="2016224" cy="576064"/>
          </a:xfrm>
          <a:prstGeom prst="wedgeRectCallout">
            <a:avLst>
              <a:gd name="adj1" fmla="val -19370"/>
              <a:gd name="adj2" fmla="val 84688"/>
            </a:avLst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Variables in Memory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754787" y="5157192"/>
            <a:ext cx="2016224" cy="576064"/>
          </a:xfrm>
          <a:prstGeom prst="wedgeRectCallout">
            <a:avLst>
              <a:gd name="adj1" fmla="val -18882"/>
              <a:gd name="adj2" fmla="val -115008"/>
            </a:avLst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Recent Commands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87824" y="3858022"/>
            <a:ext cx="2768352" cy="108314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Console</a:t>
            </a:r>
          </a:p>
          <a:p>
            <a:pPr algn="ctr"/>
            <a:r>
              <a:rPr lang="en-US" altLang="ko-KR" dirty="0" smtClean="0"/>
              <a:t>(Your Playground!)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8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09748" cy="1138138"/>
          </a:xfrm>
        </p:spPr>
        <p:txBody>
          <a:bodyPr/>
          <a:lstStyle/>
          <a:p>
            <a:r>
              <a:rPr lang="en-US" altLang="ko-KR" dirty="0" smtClean="0"/>
              <a:t>Very Simple </a:t>
            </a:r>
            <a:br>
              <a:rPr lang="en-US" altLang="ko-KR" dirty="0" smtClean="0"/>
            </a:br>
            <a:r>
              <a:rPr lang="en-US" altLang="ko-KR" dirty="0" err="1" smtClean="0"/>
              <a:t>Matlab</a:t>
            </a:r>
            <a:r>
              <a:rPr lang="en-US" altLang="ko-KR" dirty="0" smtClean="0"/>
              <a:t> Command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5040560" cy="492514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You can use the mathematical notations as you use calculator</a:t>
            </a:r>
          </a:p>
          <a:p>
            <a:pPr lvl="1"/>
            <a:r>
              <a:rPr lang="en-US" altLang="ko-KR" dirty="0" smtClean="0"/>
              <a:t>+, -, *, /</a:t>
            </a:r>
          </a:p>
          <a:p>
            <a:r>
              <a:rPr lang="en-US" altLang="ko-KR" dirty="0" smtClean="0"/>
              <a:t>You can assign a value to a variable</a:t>
            </a:r>
          </a:p>
          <a:p>
            <a:pPr lvl="1"/>
            <a:r>
              <a:rPr lang="en-US" altLang="ko-KR" dirty="0" smtClean="0"/>
              <a:t>Value: 1, 2, 3, 4, ln2, 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(5)…..</a:t>
            </a:r>
          </a:p>
          <a:p>
            <a:pPr lvl="1"/>
            <a:r>
              <a:rPr lang="en-US" altLang="ko-KR" dirty="0" smtClean="0"/>
              <a:t>Variable</a:t>
            </a:r>
          </a:p>
          <a:p>
            <a:pPr lvl="2"/>
            <a:r>
              <a:rPr lang="en-US" altLang="ko-KR" dirty="0" smtClean="0"/>
              <a:t>A memory place that can hold a value at a certain time</a:t>
            </a:r>
          </a:p>
          <a:p>
            <a:pPr lvl="2"/>
            <a:r>
              <a:rPr lang="en-US" altLang="ko-KR" dirty="0" smtClean="0"/>
              <a:t>Define a variable</a:t>
            </a:r>
          </a:p>
          <a:p>
            <a:pPr lvl="3"/>
            <a:r>
              <a:rPr lang="en-US" altLang="ko-KR" dirty="0" smtClean="0"/>
              <a:t>Not in this case</a:t>
            </a:r>
          </a:p>
          <a:p>
            <a:pPr lvl="3"/>
            <a:r>
              <a:rPr lang="en-US" altLang="ko-KR" dirty="0" smtClean="0"/>
              <a:t>Dynamic definition of “a” and “b”</a:t>
            </a:r>
          </a:p>
          <a:p>
            <a:pPr lvl="2"/>
            <a:r>
              <a:rPr lang="en-US" altLang="ko-KR" dirty="0" smtClean="0"/>
              <a:t>Assign a value</a:t>
            </a:r>
          </a:p>
          <a:p>
            <a:pPr lvl="3"/>
            <a:r>
              <a:rPr lang="en-US" altLang="ko-KR" dirty="0" smtClean="0"/>
              <a:t>“a=1”</a:t>
            </a:r>
          </a:p>
          <a:p>
            <a:pPr lvl="2"/>
            <a:r>
              <a:rPr lang="en-US" altLang="ko-KR" dirty="0" smtClean="0"/>
              <a:t>Use a value</a:t>
            </a:r>
          </a:p>
          <a:p>
            <a:pPr lvl="3"/>
            <a:r>
              <a:rPr lang="en-US" altLang="ko-KR" dirty="0" smtClean="0"/>
              <a:t>“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6334"/>
            <a:ext cx="3302536" cy="63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solidFill>
          <a:schemeClr val="accent1"/>
        </a:solidFill>
        <a:ln w="38100">
          <a:tailEnd type="triangle"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9972</TotalTime>
  <Words>1506</Words>
  <Application>Microsoft Office PowerPoint</Application>
  <PresentationFormat>On-screen Show (4:3)</PresentationFormat>
  <Paragraphs>465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HY헤드라인M</vt:lpstr>
      <vt:lpstr>굴림</vt:lpstr>
      <vt:lpstr>맑은 고딕</vt:lpstr>
      <vt:lpstr>Arial</vt:lpstr>
      <vt:lpstr>Cambria</vt:lpstr>
      <vt:lpstr>Times New Roman</vt:lpstr>
      <vt:lpstr>Wingdings</vt:lpstr>
      <vt:lpstr>발표 템플릿</vt:lpstr>
      <vt:lpstr>IE 362 Lecture 1:  Matlab Review</vt:lpstr>
      <vt:lpstr>Matlab Introduction</vt:lpstr>
      <vt:lpstr>Weekly Objectives</vt:lpstr>
      <vt:lpstr>Programming and DS&amp;A</vt:lpstr>
      <vt:lpstr>MATLAB</vt:lpstr>
      <vt:lpstr>Getting prepared with MATLAB</vt:lpstr>
      <vt:lpstr>Matlab Installation and Execution</vt:lpstr>
      <vt:lpstr>Programming Environment</vt:lpstr>
      <vt:lpstr>Very Simple  Matlab Command</vt:lpstr>
      <vt:lpstr>Basics of MATLAB </vt:lpstr>
      <vt:lpstr>Defining and Handling  Matrices</vt:lpstr>
      <vt:lpstr>Operations on Matrices</vt:lpstr>
      <vt:lpstr>Special Matrices</vt:lpstr>
      <vt:lpstr>More Matrix Manipulations</vt:lpstr>
      <vt:lpstr>Diverse Operators</vt:lpstr>
      <vt:lpstr>When you don’t know a function…</vt:lpstr>
      <vt:lpstr>Hello world in Matlab</vt:lpstr>
      <vt:lpstr>Hello World in Matlab</vt:lpstr>
      <vt:lpstr>Matlab Program Structure - Another Hello World</vt:lpstr>
      <vt:lpstr>Naming and Styling</vt:lpstr>
      <vt:lpstr>Comments</vt:lpstr>
      <vt:lpstr>Variable Statements</vt:lpstr>
      <vt:lpstr>String</vt:lpstr>
      <vt:lpstr>More on Strings</vt:lpstr>
      <vt:lpstr>if</vt:lpstr>
      <vt:lpstr>for</vt:lpstr>
      <vt:lpstr>while</vt:lpstr>
      <vt:lpstr>Function Statement</vt:lpstr>
      <vt:lpstr>Inline Functions</vt:lpstr>
      <vt:lpstr>Sample Program: Finding Prime Numbers</vt:lpstr>
      <vt:lpstr>Class and Instances in Matlab</vt:lpstr>
      <vt:lpstr>Class and Instance</vt:lpstr>
      <vt:lpstr>Important Elements in Class</vt:lpstr>
      <vt:lpstr>Class with Handle and without Handle</vt:lpstr>
      <vt:lpstr>Short Experiment with Handles</vt:lpstr>
      <vt:lpstr>Difference Between Handle and Value</vt:lpstr>
      <vt:lpstr>How to Change Value Class Properties</vt:lpstr>
      <vt:lpstr>Further reading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196</cp:revision>
  <dcterms:created xsi:type="dcterms:W3CDTF">2011-08-19T05:41:09Z</dcterms:created>
  <dcterms:modified xsi:type="dcterms:W3CDTF">2013-09-01T20:31:58Z</dcterms:modified>
</cp:coreProperties>
</file>