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9"/>
  </p:notesMasterIdLst>
  <p:handoutMasterIdLst>
    <p:handoutMasterId r:id="rId30"/>
  </p:handoutMasterIdLst>
  <p:sldIdLst>
    <p:sldId id="256" r:id="rId5"/>
    <p:sldId id="258" r:id="rId6"/>
    <p:sldId id="260" r:id="rId7"/>
    <p:sldId id="275" r:id="rId8"/>
    <p:sldId id="279" r:id="rId9"/>
    <p:sldId id="276" r:id="rId10"/>
    <p:sldId id="277" r:id="rId11"/>
    <p:sldId id="278" r:id="rId12"/>
    <p:sldId id="280" r:id="rId13"/>
    <p:sldId id="281" r:id="rId14"/>
    <p:sldId id="282" r:id="rId15"/>
    <p:sldId id="283" r:id="rId16"/>
    <p:sldId id="284" r:id="rId17"/>
    <p:sldId id="285" r:id="rId18"/>
    <p:sldId id="286" r:id="rId19"/>
    <p:sldId id="289" r:id="rId20"/>
    <p:sldId id="288" r:id="rId21"/>
    <p:sldId id="287" r:id="rId22"/>
    <p:sldId id="290" r:id="rId23"/>
    <p:sldId id="291" r:id="rId24"/>
    <p:sldId id="292" r:id="rId25"/>
    <p:sldId id="293" r:id="rId26"/>
    <p:sldId id="264" r:id="rId27"/>
    <p:sldId id="274" r:id="rId2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bib Aidara" initials="HA" lastIdx="1" clrIdx="0">
    <p:extLst>
      <p:ext uri="{19B8F6BF-5375-455C-9EA6-DF929625EA0E}">
        <p15:presenceInfo xmlns:p15="http://schemas.microsoft.com/office/powerpoint/2012/main" userId="Habib Aid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85820" autoAdjust="0"/>
  </p:normalViewPr>
  <p:slideViewPr>
    <p:cSldViewPr snapToGrid="0" snapToObjects="1">
      <p:cViewPr varScale="1">
        <p:scale>
          <a:sx n="62" d="100"/>
          <a:sy n="62" d="100"/>
        </p:scale>
        <p:origin x="1086" y="9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rtlCol="0"/>
        <a:lstStyle/>
        <a:p>
          <a:pPr rtl="0">
            <a:lnSpc>
              <a:spcPct val="100000"/>
            </a:lnSpc>
          </a:pPr>
          <a:r>
            <a:rPr lang="fr-FR" noProof="0" dirty="0"/>
            <a:t>INTRODUCTION</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rtlCol="0"/>
        <a:lstStyle/>
        <a:p>
          <a:pPr rtl="0">
            <a:lnSpc>
              <a:spcPct val="100000"/>
            </a:lnSpc>
          </a:pPr>
          <a:r>
            <a:rPr lang="fr-FR" noProof="0" dirty="0"/>
            <a:t>ACP PRESENTATION ET IMPLEMENTAION</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rtlCol="0"/>
        <a:lstStyle/>
        <a:p>
          <a:pPr rtl="0">
            <a:lnSpc>
              <a:spcPct val="100000"/>
            </a:lnSpc>
          </a:pPr>
          <a:r>
            <a:rPr lang="fr-FR" noProof="0" dirty="0"/>
            <a:t>CONCLUSION</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custLinFactNeighborX="117" custLinFactNeighborY="-50000">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rtl="0"/>
          <a:r>
            <a:rPr lang="fr-FR" sz="1500" b="1" noProof="0" dirty="0"/>
            <a:t>Résolution des problèmes</a:t>
          </a:r>
        </a:p>
      </dgm:t>
    </dgm:pt>
    <dgm:pt modelId="{4F4EFEB2-AE6B-4B4E-A388-E726479684C1}" type="parTrans" cxnId="{FDEC3F6B-F860-4E8B-8B14-455DBFCFBFB4}">
      <dgm:prSet/>
      <dgm:spPr/>
      <dgm:t>
        <a:bodyPr rtlCol="0"/>
        <a:lstStyle/>
        <a:p>
          <a:pPr rtl="0"/>
          <a:endParaRPr lang="fr-FR" noProof="0" dirty="0"/>
        </a:p>
      </dgm:t>
    </dgm:pt>
    <dgm:pt modelId="{BEE196C3-EEB3-4935-976F-A713EF603EEA}" type="sibTrans" cxnId="{FDEC3F6B-F860-4E8B-8B14-455DBFCFBFB4}">
      <dgm:prSet/>
      <dgm:spPr/>
      <dgm:t>
        <a:bodyPr rtlCol="0"/>
        <a:lstStyle/>
        <a:p>
          <a:pPr rtl="0"/>
          <a:endParaRPr lang="fr-FR" noProof="0" dirty="0"/>
        </a:p>
      </dgm:t>
    </dgm:pt>
    <dgm:pt modelId="{27C8F191-CB8B-4A89-9EDF-D94B6E4ADC92}">
      <dgm:prSet phldrT="[Text]" custT="1"/>
      <dgm:spPr/>
      <dgm:t>
        <a:bodyPr rtlCol="0"/>
        <a:lstStyle/>
        <a:p>
          <a:pPr rtl="0"/>
          <a:r>
            <a:rPr lang="fr-FR" sz="1500" b="1" noProof="0" dirty="0"/>
            <a:t>Algorithme</a:t>
          </a:r>
        </a:p>
      </dgm:t>
    </dgm:pt>
    <dgm:pt modelId="{8EFDF7C7-310E-4ED5-B739-2186FB69ED8A}" type="parTrans" cxnId="{4E26289A-3825-4A9C-991F-8AB8A7EFD597}">
      <dgm:prSet/>
      <dgm:spPr/>
      <dgm:t>
        <a:bodyPr rtlCol="0"/>
        <a:lstStyle/>
        <a:p>
          <a:pPr rtl="0"/>
          <a:endParaRPr lang="fr-FR" noProof="0" dirty="0"/>
        </a:p>
      </dgm:t>
    </dgm:pt>
    <dgm:pt modelId="{755F5D09-ECCD-4FC5-B350-FED951F57983}" type="sibTrans" cxnId="{4E26289A-3825-4A9C-991F-8AB8A7EFD597}">
      <dgm:prSet/>
      <dgm:spPr/>
      <dgm:t>
        <a:bodyPr rtlCol="0"/>
        <a:lstStyle/>
        <a:p>
          <a:pPr rtl="0"/>
          <a:endParaRPr lang="fr-FR" noProof="0" dirty="0"/>
        </a:p>
      </dgm:t>
    </dgm:pt>
    <dgm:pt modelId="{AEFF5EA2-6931-4098-96C8-31AE53CB425B}">
      <dgm:prSet phldrT="[Text]" custT="1"/>
      <dgm:spPr/>
      <dgm:t>
        <a:bodyPr rtlCol="0"/>
        <a:lstStyle/>
        <a:p>
          <a:pPr rtl="0"/>
          <a:r>
            <a:rPr lang="fr-FR" sz="1500" b="1" noProof="0" dirty="0"/>
            <a:t>Automatisation</a:t>
          </a:r>
        </a:p>
      </dgm:t>
    </dgm:pt>
    <dgm:pt modelId="{AC52CE11-07EF-42A7-A67A-2231908FD231}" type="parTrans" cxnId="{2D96128D-55F5-4B46-B071-9EA8CDCA9DCD}">
      <dgm:prSet/>
      <dgm:spPr/>
      <dgm:t>
        <a:bodyPr rtlCol="0"/>
        <a:lstStyle/>
        <a:p>
          <a:pPr rtl="0"/>
          <a:endParaRPr lang="fr-FR" noProof="0" dirty="0"/>
        </a:p>
      </dgm:t>
    </dgm:pt>
    <dgm:pt modelId="{FB25E557-3597-4AEA-B1FC-EA99A632BFB1}" type="sibTrans" cxnId="{2D96128D-55F5-4B46-B071-9EA8CDCA9DCD}">
      <dgm:prSet/>
      <dgm:spPr/>
      <dgm:t>
        <a:bodyPr rtlCol="0"/>
        <a:lstStyle/>
        <a:p>
          <a:pPr rtl="0"/>
          <a:endParaRPr lang="fr-FR" noProof="0" dirty="0"/>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9525"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03951" y="0"/>
          <a:ext cx="6310391" cy="712787"/>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fr-FR" sz="2500" kern="1200" noProof="0" dirty="0"/>
            <a:t>INTRODUCTION</a:t>
          </a:r>
        </a:p>
      </dsp:txBody>
      <dsp:txXfrm>
        <a:off x="503951" y="0"/>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fr-FR" sz="2500" kern="1200" noProof="0" dirty="0"/>
            <a:t>ACP PRESENTATION ET IMPLEMENTAION</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fr-FR" sz="2500" kern="1200" noProof="0" dirty="0"/>
            <a:t>CONCLUSION</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Résolution des problèmes</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Algorithme</a:t>
          </a:r>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Automatisation</a:t>
          </a:r>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08/07/2022</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08/07/2022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a:t>
            </a:fld>
            <a:endParaRPr lang="fr-FR"/>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F3544625-0ADF-4414-89A2-9E135F0C849F}" type="slidenum">
              <a:rPr lang="fr-FR" noProof="0" smtClean="0"/>
              <a:t>9</a:t>
            </a:fld>
            <a:endParaRPr lang="fr-FR" noProof="0"/>
          </a:p>
        </p:txBody>
      </p:sp>
    </p:spTree>
    <p:extLst>
      <p:ext uri="{BB962C8B-B14F-4D97-AF65-F5344CB8AC3E}">
        <p14:creationId xmlns:p14="http://schemas.microsoft.com/office/powerpoint/2010/main" val="28678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F3544625-0ADF-4414-89A2-9E135F0C849F}" type="slidenum">
              <a:rPr lang="fr-FR" noProof="0" smtClean="0"/>
              <a:t>15</a:t>
            </a:fld>
            <a:endParaRPr lang="fr-FR" noProof="0"/>
          </a:p>
        </p:txBody>
      </p:sp>
    </p:spTree>
    <p:extLst>
      <p:ext uri="{BB962C8B-B14F-4D97-AF65-F5344CB8AC3E}">
        <p14:creationId xmlns:p14="http://schemas.microsoft.com/office/powerpoint/2010/main" val="399844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F3544625-0ADF-4414-89A2-9E135F0C849F}" type="slidenum">
              <a:rPr lang="fr-FR" noProof="0" smtClean="0"/>
              <a:t>19</a:t>
            </a:fld>
            <a:endParaRPr lang="fr-FR" noProof="0"/>
          </a:p>
        </p:txBody>
      </p:sp>
    </p:spTree>
    <p:extLst>
      <p:ext uri="{BB962C8B-B14F-4D97-AF65-F5344CB8AC3E}">
        <p14:creationId xmlns:p14="http://schemas.microsoft.com/office/powerpoint/2010/main" val="357938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23</a:t>
            </a:fld>
            <a:endParaRPr lang="fr-FR"/>
          </a:p>
        </p:txBody>
      </p:sp>
    </p:spTree>
    <p:extLst>
      <p:ext uri="{BB962C8B-B14F-4D97-AF65-F5344CB8AC3E}">
        <p14:creationId xmlns:p14="http://schemas.microsoft.com/office/powerpoint/2010/main" val="17301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24</a:t>
            </a:fld>
            <a:endParaRPr lang="fr-F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08/07/2022</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08/07/2022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08/07/2022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08/07/2022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08/07/2022</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0.png"/></Relationships>
</file>

<file path=ppt/slides/_rels/slide1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3.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biLevel thresh="75000"/>
            <a:extLst>
              <a:ext uri="{28A0092B-C50C-407E-A947-70E740481C1C}">
                <a14:useLocalDpi xmlns:a14="http://schemas.microsoft.com/office/drawing/2010/main"/>
              </a:ext>
            </a:extLst>
          </a:blip>
          <a:srcRect/>
          <a:stretch/>
        </p:blipFill>
        <p:spPr>
          <a:xfrm>
            <a:off x="20" y="-17966"/>
            <a:ext cx="12191980" cy="6857990"/>
          </a:xfrm>
          <a:prstGeom prst="rect">
            <a:avLst/>
          </a:prstGeom>
        </p:spPr>
      </p:pic>
      <p:sp>
        <p:nvSpPr>
          <p:cNvPr id="3" name="Sous-titre 2">
            <a:extLst>
              <a:ext uri="{FF2B5EF4-FFF2-40B4-BE49-F238E27FC236}">
                <a16:creationId xmlns:a16="http://schemas.microsoft.com/office/drawing/2014/main" id="{AE584786-6548-4BB4-95FD-977AD1F362C6}"/>
              </a:ext>
            </a:extLst>
          </p:cNvPr>
          <p:cNvSpPr>
            <a:spLocks noGrp="1"/>
          </p:cNvSpPr>
          <p:nvPr>
            <p:ph type="subTitle" idx="1"/>
          </p:nvPr>
        </p:nvSpPr>
        <p:spPr>
          <a:xfrm>
            <a:off x="2895943" y="2333529"/>
            <a:ext cx="7197726" cy="1120542"/>
          </a:xfrm>
        </p:spPr>
        <p:txBody>
          <a:bodyPr rtlCol="0" anchor="ctr">
            <a:normAutofit/>
          </a:bodyPr>
          <a:lstStyle/>
          <a:p>
            <a:pPr algn="ctr" rtl="0"/>
            <a:r>
              <a:rPr lang="fr-FR" sz="3200" b="1" dirty="0">
                <a:solidFill>
                  <a:schemeClr val="accent1">
                    <a:lumMod val="40000"/>
                    <a:lumOff val="60000"/>
                  </a:schemeClr>
                </a:solidFill>
              </a:rPr>
              <a:t>ANALYSE EN COMPOSANTES PRINCIPALES</a:t>
            </a:r>
          </a:p>
        </p:txBody>
      </p:sp>
      <p:pic>
        <p:nvPicPr>
          <p:cNvPr id="6" name="Picture 7">
            <a:extLst>
              <a:ext uri="{FF2B5EF4-FFF2-40B4-BE49-F238E27FC236}">
                <a16:creationId xmlns:a16="http://schemas.microsoft.com/office/drawing/2014/main" id="{34B82210-C690-C5FB-4EA4-921804DB6597}"/>
              </a:ext>
            </a:extLst>
          </p:cNvPr>
          <p:cNvPicPr>
            <a:picLocks noChangeAspect="1"/>
          </p:cNvPicPr>
          <p:nvPr/>
        </p:nvPicPr>
        <p:blipFill>
          <a:blip r:embed="rId4"/>
          <a:stretch>
            <a:fillRect/>
          </a:stretch>
        </p:blipFill>
        <p:spPr>
          <a:xfrm>
            <a:off x="9172154" y="16023"/>
            <a:ext cx="3019846" cy="1771897"/>
          </a:xfrm>
          <a:prstGeom prst="rect">
            <a:avLst/>
          </a:prstGeom>
        </p:spPr>
      </p:pic>
      <p:graphicFrame>
        <p:nvGraphicFramePr>
          <p:cNvPr id="7" name="Table 10">
            <a:extLst>
              <a:ext uri="{FF2B5EF4-FFF2-40B4-BE49-F238E27FC236}">
                <a16:creationId xmlns:a16="http://schemas.microsoft.com/office/drawing/2014/main" id="{AB88656C-9D81-91D9-FA01-414437D6501B}"/>
              </a:ext>
            </a:extLst>
          </p:cNvPr>
          <p:cNvGraphicFramePr>
            <a:graphicFrameLocks noGrp="1"/>
          </p:cNvGraphicFramePr>
          <p:nvPr>
            <p:extLst>
              <p:ext uri="{D42A27DB-BD31-4B8C-83A1-F6EECF244321}">
                <p14:modId xmlns:p14="http://schemas.microsoft.com/office/powerpoint/2010/main" val="1771559526"/>
              </p:ext>
            </p:extLst>
          </p:nvPr>
        </p:nvGraphicFramePr>
        <p:xfrm>
          <a:off x="2" y="0"/>
          <a:ext cx="6358596" cy="457200"/>
        </p:xfrm>
        <a:graphic>
          <a:graphicData uri="http://schemas.openxmlformats.org/drawingml/2006/table">
            <a:tbl>
              <a:tblPr firstRow="1" bandRow="1">
                <a:tableStyleId>{9D7B26C5-4107-4FEC-AEDC-1716B250A1EF}</a:tableStyleId>
              </a:tblPr>
              <a:tblGrid>
                <a:gridCol w="6358596">
                  <a:extLst>
                    <a:ext uri="{9D8B030D-6E8A-4147-A177-3AD203B41FA5}">
                      <a16:colId xmlns:a16="http://schemas.microsoft.com/office/drawing/2014/main" val="1223709286"/>
                    </a:ext>
                  </a:extLst>
                </a:gridCol>
              </a:tblGrid>
              <a:tr h="370840">
                <a:tc>
                  <a:txBody>
                    <a:bodyPr/>
                    <a:lstStyle/>
                    <a:p>
                      <a:pPr algn="ctr"/>
                      <a:r>
                        <a:rPr lang="fr-FR" sz="2400" dirty="0"/>
                        <a:t>Ingénieur de Conception en InDIA (INGC2) </a:t>
                      </a:r>
                    </a:p>
                  </a:txBody>
                  <a:tcPr/>
                </a:tc>
                <a:extLst>
                  <a:ext uri="{0D108BD9-81ED-4DB2-BD59-A6C34878D82A}">
                    <a16:rowId xmlns:a16="http://schemas.microsoft.com/office/drawing/2014/main" val="2362966409"/>
                  </a:ext>
                </a:extLst>
              </a:tr>
            </a:tbl>
          </a:graphicData>
        </a:graphic>
      </p:graphicFrame>
      <p:sp>
        <p:nvSpPr>
          <p:cNvPr id="8" name="Titre 1">
            <a:extLst>
              <a:ext uri="{FF2B5EF4-FFF2-40B4-BE49-F238E27FC236}">
                <a16:creationId xmlns:a16="http://schemas.microsoft.com/office/drawing/2014/main" id="{FE44B804-D34B-7D19-0EED-E04F44119D0F}"/>
              </a:ext>
            </a:extLst>
          </p:cNvPr>
          <p:cNvSpPr txBox="1">
            <a:spLocks/>
          </p:cNvSpPr>
          <p:nvPr/>
        </p:nvSpPr>
        <p:spPr>
          <a:xfrm>
            <a:off x="4426997" y="1408248"/>
            <a:ext cx="4586077" cy="2051748"/>
          </a:xfrm>
          <a:prstGeom prst="rect">
            <a:avLst/>
          </a:prstGeom>
          <a:effectLst/>
        </p:spPr>
        <p:txBody>
          <a:bodyPr vert="horz" lIns="91440" tIns="45720" rIns="91440" bIns="45720" rtlCol="0" anchor="ctr">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fr-SN" dirty="0"/>
            </a:br>
            <a:endParaRPr lang="fr-SN" dirty="0"/>
          </a:p>
        </p:txBody>
      </p:sp>
      <p:sp>
        <p:nvSpPr>
          <p:cNvPr id="17" name="Titre 16">
            <a:extLst>
              <a:ext uri="{FF2B5EF4-FFF2-40B4-BE49-F238E27FC236}">
                <a16:creationId xmlns:a16="http://schemas.microsoft.com/office/drawing/2014/main" id="{20FD08D8-C3C1-8AC3-5F85-55338F70539E}"/>
              </a:ext>
            </a:extLst>
          </p:cNvPr>
          <p:cNvSpPr>
            <a:spLocks noGrp="1"/>
          </p:cNvSpPr>
          <p:nvPr>
            <p:ph type="ctrTitle"/>
          </p:nvPr>
        </p:nvSpPr>
        <p:spPr>
          <a:xfrm>
            <a:off x="1752503" y="927528"/>
            <a:ext cx="8402703" cy="1825592"/>
          </a:xfrm>
        </p:spPr>
        <p:txBody>
          <a:bodyPr anchor="ctr">
            <a:noAutofit/>
          </a:bodyPr>
          <a:lstStyle/>
          <a:p>
            <a:pPr algn="ctr"/>
            <a:br>
              <a:rPr lang="fr-SN" b="1" dirty="0">
                <a:solidFill>
                  <a:schemeClr val="tx1">
                    <a:lumMod val="95000"/>
                  </a:schemeClr>
                </a:solidFill>
                <a:latin typeface="Algerian" panose="04020705040A02060702" pitchFamily="82" charset="0"/>
              </a:rPr>
            </a:br>
            <a:r>
              <a:rPr lang="fr-SN" b="1" dirty="0">
                <a:solidFill>
                  <a:schemeClr val="tx1">
                    <a:lumMod val="95000"/>
                  </a:schemeClr>
                </a:solidFill>
                <a:latin typeface="Algerian" panose="04020705040A02060702" pitchFamily="82" charset="0"/>
              </a:rPr>
              <a:t>APPRENTISSAGE </a:t>
            </a:r>
            <a:br>
              <a:rPr lang="fr-SN" b="1" dirty="0">
                <a:solidFill>
                  <a:schemeClr val="tx1">
                    <a:lumMod val="95000"/>
                  </a:schemeClr>
                </a:solidFill>
                <a:latin typeface="Algerian" panose="04020705040A02060702" pitchFamily="82" charset="0"/>
              </a:rPr>
            </a:br>
            <a:r>
              <a:rPr lang="fr-SN" b="1" dirty="0">
                <a:solidFill>
                  <a:schemeClr val="tx1">
                    <a:lumMod val="95000"/>
                  </a:schemeClr>
                </a:solidFill>
                <a:latin typeface="Algerian" panose="04020705040A02060702" pitchFamily="82" charset="0"/>
              </a:rPr>
              <a:t>NON SUPERVISE</a:t>
            </a:r>
            <a:br>
              <a:rPr lang="fr-SN" b="1" dirty="0">
                <a:solidFill>
                  <a:schemeClr val="tx1">
                    <a:lumMod val="95000"/>
                  </a:schemeClr>
                </a:solidFill>
                <a:latin typeface="Algerian" panose="04020705040A02060702" pitchFamily="82" charset="0"/>
              </a:rPr>
            </a:br>
            <a:endParaRPr lang="fr-SN" b="1" dirty="0">
              <a:solidFill>
                <a:schemeClr val="tx1">
                  <a:lumMod val="95000"/>
                </a:schemeClr>
              </a:solidFill>
              <a:latin typeface="Algerian" panose="04020705040A02060702" pitchFamily="82" charset="0"/>
            </a:endParaRPr>
          </a:p>
        </p:txBody>
      </p:sp>
      <p:pic>
        <p:nvPicPr>
          <p:cNvPr id="19" name="Image 18">
            <a:extLst>
              <a:ext uri="{FF2B5EF4-FFF2-40B4-BE49-F238E27FC236}">
                <a16:creationId xmlns:a16="http://schemas.microsoft.com/office/drawing/2014/main" id="{1FD953EA-0574-212E-7A0A-0C685FA7040C}"/>
              </a:ext>
            </a:extLst>
          </p:cNvPr>
          <p:cNvPicPr>
            <a:picLocks noChangeAspect="1"/>
          </p:cNvPicPr>
          <p:nvPr/>
        </p:nvPicPr>
        <p:blipFill rotWithShape="1">
          <a:blip r:embed="rId5"/>
          <a:srcRect b="7440"/>
          <a:stretch/>
        </p:blipFill>
        <p:spPr>
          <a:xfrm>
            <a:off x="4186861" y="3718331"/>
            <a:ext cx="4586077" cy="2486759"/>
          </a:xfrm>
          <a:prstGeom prst="rect">
            <a:avLst/>
          </a:prstGeom>
          <a:ln>
            <a:noFill/>
          </a:ln>
          <a:effectLst>
            <a:softEdge rad="112500"/>
          </a:effectLst>
        </p:spPr>
      </p:pic>
      <p:sp>
        <p:nvSpPr>
          <p:cNvPr id="21" name="Sous-titre 2">
            <a:extLst>
              <a:ext uri="{FF2B5EF4-FFF2-40B4-BE49-F238E27FC236}">
                <a16:creationId xmlns:a16="http://schemas.microsoft.com/office/drawing/2014/main" id="{88B0C7B4-3F6A-A8FF-9426-B8CB1B1DA358}"/>
              </a:ext>
            </a:extLst>
          </p:cNvPr>
          <p:cNvSpPr txBox="1">
            <a:spLocks/>
          </p:cNvSpPr>
          <p:nvPr/>
        </p:nvSpPr>
        <p:spPr>
          <a:xfrm>
            <a:off x="5633415" y="3144010"/>
            <a:ext cx="1722782" cy="635340"/>
          </a:xfrm>
          <a:prstGeom prst="rect">
            <a:avLst/>
          </a:prstGeom>
        </p:spPr>
        <p:txBody>
          <a:bodyPr vert="horz" lIns="91440" tIns="45720" rIns="91440" bIns="45720" rtlCol="0" anchor="ctr">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fr-FR" sz="4400" dirty="0">
                <a:solidFill>
                  <a:srgbClr val="FFFF00"/>
                </a:solidFill>
              </a:rPr>
              <a:t>ACP</a:t>
            </a:r>
          </a:p>
        </p:txBody>
      </p:sp>
      <p:sp>
        <p:nvSpPr>
          <p:cNvPr id="22" name="Rectangle : avec coins arrondis en diagonale 21">
            <a:extLst>
              <a:ext uri="{FF2B5EF4-FFF2-40B4-BE49-F238E27FC236}">
                <a16:creationId xmlns:a16="http://schemas.microsoft.com/office/drawing/2014/main" id="{0A6A2101-8C9E-1F8B-2D15-A4856FA5ED36}"/>
              </a:ext>
            </a:extLst>
          </p:cNvPr>
          <p:cNvSpPr/>
          <p:nvPr/>
        </p:nvSpPr>
        <p:spPr>
          <a:xfrm>
            <a:off x="704632" y="3834859"/>
            <a:ext cx="1825503" cy="532660"/>
          </a:xfrm>
          <a:prstGeom prst="round2Diag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Exposants</a:t>
            </a:r>
          </a:p>
        </p:txBody>
      </p:sp>
      <p:sp>
        <p:nvSpPr>
          <p:cNvPr id="23" name="Rectangle: Rounded Corners 8">
            <a:extLst>
              <a:ext uri="{FF2B5EF4-FFF2-40B4-BE49-F238E27FC236}">
                <a16:creationId xmlns:a16="http://schemas.microsoft.com/office/drawing/2014/main" id="{23505071-AC7C-998D-4563-CE29B023A140}"/>
              </a:ext>
            </a:extLst>
          </p:cNvPr>
          <p:cNvSpPr/>
          <p:nvPr/>
        </p:nvSpPr>
        <p:spPr>
          <a:xfrm>
            <a:off x="158201" y="4762129"/>
            <a:ext cx="2703443" cy="185095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lang="fr-FR" sz="2000" b="1" dirty="0">
                <a:solidFill>
                  <a:schemeClr val="bg2">
                    <a:lumMod val="20000"/>
                    <a:lumOff val="80000"/>
                  </a:schemeClr>
                </a:solidFill>
              </a:rPr>
              <a:t>Habib Aidara</a:t>
            </a:r>
          </a:p>
          <a:p>
            <a:pPr algn="ctr"/>
            <a:endParaRPr lang="fr-FR" sz="2000" b="1" dirty="0">
              <a:solidFill>
                <a:schemeClr val="bg2">
                  <a:lumMod val="20000"/>
                  <a:lumOff val="80000"/>
                </a:schemeClr>
              </a:solidFill>
            </a:endParaRPr>
          </a:p>
          <a:p>
            <a:pPr algn="ctr"/>
            <a:r>
              <a:rPr lang="fr-FR" sz="2000" b="1" dirty="0">
                <a:solidFill>
                  <a:schemeClr val="bg2">
                    <a:lumMod val="20000"/>
                    <a:lumOff val="80000"/>
                  </a:schemeClr>
                </a:solidFill>
              </a:rPr>
              <a:t>Lothaire Bazié</a:t>
            </a:r>
          </a:p>
          <a:p>
            <a:pPr algn="ctr"/>
            <a:endParaRPr lang="fr-FR" sz="2000" b="1" dirty="0">
              <a:solidFill>
                <a:schemeClr val="bg2">
                  <a:lumMod val="20000"/>
                  <a:lumOff val="80000"/>
                </a:schemeClr>
              </a:solidFill>
            </a:endParaRPr>
          </a:p>
          <a:p>
            <a:pPr algn="ctr"/>
            <a:r>
              <a:rPr lang="fr-FR" sz="2000" b="1" dirty="0">
                <a:solidFill>
                  <a:schemeClr val="bg2">
                    <a:lumMod val="20000"/>
                    <a:lumOff val="80000"/>
                  </a:schemeClr>
                </a:solidFill>
              </a:rPr>
              <a:t>     Coumba Kanté</a:t>
            </a:r>
          </a:p>
          <a:p>
            <a:pPr algn="ctr"/>
            <a:endParaRPr lang="fr-FR" dirty="0">
              <a:solidFill>
                <a:schemeClr val="bg2">
                  <a:lumMod val="20000"/>
                  <a:lumOff val="80000"/>
                </a:schemeClr>
              </a:solidFill>
            </a:endParaRPr>
          </a:p>
        </p:txBody>
      </p:sp>
      <p:sp>
        <p:nvSpPr>
          <p:cNvPr id="24" name="Rectangle : avec coins arrondis en diagonale 23">
            <a:extLst>
              <a:ext uri="{FF2B5EF4-FFF2-40B4-BE49-F238E27FC236}">
                <a16:creationId xmlns:a16="http://schemas.microsoft.com/office/drawing/2014/main" id="{5B18BC15-E888-9B49-9430-7DA1E5234D68}"/>
              </a:ext>
            </a:extLst>
          </p:cNvPr>
          <p:cNvSpPr/>
          <p:nvPr/>
        </p:nvSpPr>
        <p:spPr>
          <a:xfrm>
            <a:off x="9881642" y="3718331"/>
            <a:ext cx="1825503" cy="532660"/>
          </a:xfrm>
          <a:prstGeom prst="round2DiagRect">
            <a:avLst/>
          </a:prstGeom>
          <a:solidFill>
            <a:schemeClr val="bg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Professeur</a:t>
            </a:r>
          </a:p>
        </p:txBody>
      </p:sp>
      <p:sp>
        <p:nvSpPr>
          <p:cNvPr id="25" name="Rectangle: Rounded Corners 9">
            <a:extLst>
              <a:ext uri="{FF2B5EF4-FFF2-40B4-BE49-F238E27FC236}">
                <a16:creationId xmlns:a16="http://schemas.microsoft.com/office/drawing/2014/main" id="{B56DF608-F215-CCE1-BE1F-4E61AD2E4BD5}"/>
              </a:ext>
            </a:extLst>
          </p:cNvPr>
          <p:cNvSpPr/>
          <p:nvPr/>
        </p:nvSpPr>
        <p:spPr>
          <a:xfrm>
            <a:off x="9761395" y="4618847"/>
            <a:ext cx="2065995" cy="451234"/>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fr-FR" sz="2800" b="1" u="sng" dirty="0">
                <a:solidFill>
                  <a:schemeClr val="tx1"/>
                </a:solidFill>
                <a:latin typeface="Algerian" panose="04020705040A02060702" pitchFamily="82" charset="0"/>
              </a:rPr>
              <a:t>Mr Tondji</a:t>
            </a:r>
            <a:endParaRPr lang="fr-FR" sz="2800" b="1" u="sng" dirty="0">
              <a:solidFill>
                <a:srgbClr val="00B0F0"/>
              </a:solidFill>
              <a:latin typeface="Algerian" panose="04020705040A02060702" pitchFamily="82" charset="0"/>
            </a:endParaRPr>
          </a:p>
        </p:txBody>
      </p:sp>
      <p:sp>
        <p:nvSpPr>
          <p:cNvPr id="26" name="Rectangle: Rounded Corners 9">
            <a:extLst>
              <a:ext uri="{FF2B5EF4-FFF2-40B4-BE49-F238E27FC236}">
                <a16:creationId xmlns:a16="http://schemas.microsoft.com/office/drawing/2014/main" id="{5191B8AA-CB12-74BD-A607-25814438414C}"/>
              </a:ext>
            </a:extLst>
          </p:cNvPr>
          <p:cNvSpPr/>
          <p:nvPr/>
        </p:nvSpPr>
        <p:spPr>
          <a:xfrm>
            <a:off x="3529421" y="6344128"/>
            <a:ext cx="6231974" cy="451234"/>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fr-FR" sz="2800" b="1" u="sng" dirty="0">
                <a:solidFill>
                  <a:schemeClr val="tx1"/>
                </a:solidFill>
                <a:latin typeface="Algerian" panose="04020705040A02060702" pitchFamily="82" charset="0"/>
              </a:rPr>
              <a:t>Année Académique 2021/2022</a:t>
            </a:r>
            <a:endParaRPr lang="fr-FR" sz="2800" b="1" u="sng" dirty="0">
              <a:solidFill>
                <a:srgbClr val="00B0F0"/>
              </a:solidFill>
              <a:latin typeface="Algerian" panose="04020705040A02060702" pitchFamily="82" charset="0"/>
            </a:endParaRPr>
          </a:p>
        </p:txBody>
      </p:sp>
      <p:pic>
        <p:nvPicPr>
          <p:cNvPr id="34" name="Image 33">
            <a:extLst>
              <a:ext uri="{FF2B5EF4-FFF2-40B4-BE49-F238E27FC236}">
                <a16:creationId xmlns:a16="http://schemas.microsoft.com/office/drawing/2014/main" id="{1E69CB38-530D-4942-11EC-67FC2AA39300}"/>
              </a:ext>
            </a:extLst>
          </p:cNvPr>
          <p:cNvPicPr>
            <a:picLocks noChangeAspect="1"/>
          </p:cNvPicPr>
          <p:nvPr/>
        </p:nvPicPr>
        <p:blipFill>
          <a:blip r:embed="rId6"/>
          <a:stretch>
            <a:fillRect/>
          </a:stretch>
        </p:blipFill>
        <p:spPr>
          <a:xfrm>
            <a:off x="20" y="489919"/>
            <a:ext cx="3019846" cy="2051748"/>
          </a:xfrm>
          <a:prstGeom prst="rect">
            <a:avLst/>
          </a:prstGeom>
        </p:spPr>
      </p:pic>
      <p:sp>
        <p:nvSpPr>
          <p:cNvPr id="16" name="Ellipse 15">
            <a:extLst>
              <a:ext uri="{FF2B5EF4-FFF2-40B4-BE49-F238E27FC236}">
                <a16:creationId xmlns:a16="http://schemas.microsoft.com/office/drawing/2014/main" id="{A045946F-3BCC-667A-46B0-44782A5DAFB4}"/>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3F990AB-BEF3-556B-4C37-A3C6494076DC}"/>
                  </a:ext>
                </a:extLst>
              </p:cNvPr>
              <p:cNvSpPr>
                <a:spLocks noGrp="1"/>
              </p:cNvSpPr>
              <p:nvPr>
                <p:ph idx="1"/>
              </p:nvPr>
            </p:nvSpPr>
            <p:spPr>
              <a:xfrm>
                <a:off x="307144" y="409679"/>
                <a:ext cx="11577711" cy="6131798"/>
              </a:xfrm>
            </p:spPr>
            <p:txBody>
              <a:bodyPr anchor="t">
                <a:normAutofit/>
              </a:bodyPr>
              <a:lstStyle/>
              <a:p>
                <a:pPr marL="0" indent="0">
                  <a:buNone/>
                </a:pPr>
                <a:r>
                  <a:rPr lang="fr-FR" sz="2600" dirty="0"/>
                  <a:t>On cherche à représenter le nuage des individus. </a:t>
                </a:r>
              </a:p>
              <a:p>
                <a:pPr marL="0" indent="0">
                  <a:buNone/>
                </a:pPr>
                <a:r>
                  <a:rPr lang="fr-FR" sz="2600" dirty="0"/>
                  <a:t>A chaque individu noté </a:t>
                </a:r>
                <a14:m>
                  <m:oMath xmlns:m="http://schemas.openxmlformats.org/officeDocument/2006/math">
                    <m:sSub>
                      <m:sSubPr>
                        <m:ctrlPr>
                          <a:rPr lang="fr-FR" sz="2600" i="1">
                            <a:latin typeface="Cambria Math" panose="02040503050406030204" pitchFamily="18" charset="0"/>
                          </a:rPr>
                        </m:ctrlPr>
                      </m:sSubPr>
                      <m:e>
                        <m:r>
                          <a:rPr lang="fr-SN" sz="2600" b="0" i="1" smtClean="0">
                            <a:latin typeface="Cambria Math" panose="02040503050406030204" pitchFamily="18" charset="0"/>
                          </a:rPr>
                          <m:t>𝑒</m:t>
                        </m:r>
                      </m:e>
                      <m:sub>
                        <m:r>
                          <a:rPr lang="fr-SN" sz="2600" b="0" i="1" smtClean="0">
                            <a:latin typeface="Cambria Math" panose="02040503050406030204" pitchFamily="18" charset="0"/>
                          </a:rPr>
                          <m:t>𝑖</m:t>
                        </m:r>
                      </m:sub>
                    </m:sSub>
                  </m:oMath>
                </a14:m>
                <a:r>
                  <a:rPr lang="fr-FR" sz="2600" dirty="0"/>
                  <a:t> , on peut associer un point dans </a:t>
                </a:r>
                <a14:m>
                  <m:oMath xmlns:m="http://schemas.openxmlformats.org/officeDocument/2006/math">
                    <m:sSub>
                      <m:sSubPr>
                        <m:ctrlPr>
                          <a:rPr lang="fr-FR" sz="2600" i="1" smtClean="0">
                            <a:latin typeface="Cambria Math" panose="02040503050406030204" pitchFamily="18" charset="0"/>
                          </a:rPr>
                        </m:ctrlPr>
                      </m:sSubPr>
                      <m:e>
                        <m:r>
                          <a:rPr lang="fr-SN" sz="2600" b="0" i="1" smtClean="0">
                            <a:latin typeface="Cambria Math" panose="02040503050406030204" pitchFamily="18" charset="0"/>
                          </a:rPr>
                          <m:t>𝑅</m:t>
                        </m:r>
                      </m:e>
                      <m:sub>
                        <m:r>
                          <a:rPr lang="fr-SN" sz="2600" b="0" i="1" smtClean="0">
                            <a:latin typeface="Cambria Math" panose="02040503050406030204" pitchFamily="18" charset="0"/>
                          </a:rPr>
                          <m:t>𝑝</m:t>
                        </m:r>
                      </m:sub>
                    </m:sSub>
                  </m:oMath>
                </a14:m>
                <a:r>
                  <a:rPr lang="fr-FR" sz="2600" dirty="0"/>
                  <a:t> = espace des individus. </a:t>
                </a:r>
              </a:p>
              <a:p>
                <a:pPr marL="0" indent="0">
                  <a:buNone/>
                </a:pPr>
                <a:r>
                  <a:rPr lang="fr-FR" sz="2600" dirty="0"/>
                  <a:t>A chaque variable du tableau X est associé un axe de </a:t>
                </a:r>
                <a14:m>
                  <m:oMath xmlns:m="http://schemas.openxmlformats.org/officeDocument/2006/math">
                    <m:sSub>
                      <m:sSubPr>
                        <m:ctrlPr>
                          <a:rPr lang="fr-FR" sz="2600" i="1">
                            <a:latin typeface="Cambria Math" panose="02040503050406030204" pitchFamily="18" charset="0"/>
                          </a:rPr>
                        </m:ctrlPr>
                      </m:sSubPr>
                      <m:e>
                        <m:r>
                          <a:rPr lang="fr-SN" sz="2600" i="1">
                            <a:latin typeface="Cambria Math" panose="02040503050406030204" pitchFamily="18" charset="0"/>
                          </a:rPr>
                          <m:t>𝑅</m:t>
                        </m:r>
                      </m:e>
                      <m:sub>
                        <m:r>
                          <a:rPr lang="fr-SN" sz="2600" i="1">
                            <a:latin typeface="Cambria Math" panose="02040503050406030204" pitchFamily="18" charset="0"/>
                          </a:rPr>
                          <m:t>𝑝</m:t>
                        </m:r>
                      </m:sub>
                    </m:sSub>
                    <m:r>
                      <a:rPr lang="fr-SN" sz="2600" b="0" i="0" smtClean="0">
                        <a:latin typeface="Cambria Math" panose="02040503050406030204" pitchFamily="18" charset="0"/>
                      </a:rPr>
                      <m:t>.</m:t>
                    </m:r>
                  </m:oMath>
                </a14:m>
                <a:endParaRPr lang="fr-SN" sz="2600" b="0" dirty="0"/>
              </a:p>
              <a:p>
                <a:pPr marL="0" indent="0">
                  <a:buNone/>
                </a:pPr>
                <a:endParaRPr lang="fr-SN" sz="2600" dirty="0"/>
              </a:p>
            </p:txBody>
          </p:sp>
        </mc:Choice>
        <mc:Fallback xmlns="">
          <p:sp>
            <p:nvSpPr>
              <p:cNvPr id="3" name="Espace réservé du contenu 2">
                <a:extLst>
                  <a:ext uri="{FF2B5EF4-FFF2-40B4-BE49-F238E27FC236}">
                    <a16:creationId xmlns:a16="http://schemas.microsoft.com/office/drawing/2014/main" id="{D3F990AB-BEF3-556B-4C37-A3C6494076DC}"/>
                  </a:ext>
                </a:extLst>
              </p:cNvPr>
              <p:cNvSpPr>
                <a:spLocks noGrp="1" noRot="1" noChangeAspect="1" noMove="1" noResize="1" noEditPoints="1" noAdjustHandles="1" noChangeArrowheads="1" noChangeShapeType="1" noTextEdit="1"/>
              </p:cNvSpPr>
              <p:nvPr>
                <p:ph idx="1"/>
              </p:nvPr>
            </p:nvSpPr>
            <p:spPr>
              <a:xfrm>
                <a:off x="307144" y="409679"/>
                <a:ext cx="11577711" cy="6131798"/>
              </a:xfrm>
              <a:blipFill>
                <a:blip r:embed="rId2"/>
                <a:stretch>
                  <a:fillRect l="-947" t="-795" r="-1158"/>
                </a:stretch>
              </a:blipFill>
            </p:spPr>
            <p:txBody>
              <a:bodyPr/>
              <a:lstStyle/>
              <a:p>
                <a:r>
                  <a:rPr lang="fr-SN">
                    <a:noFill/>
                  </a:rPr>
                  <a:t> </a:t>
                </a:r>
              </a:p>
            </p:txBody>
          </p:sp>
        </mc:Fallback>
      </mc:AlternateContent>
      <p:cxnSp>
        <p:nvCxnSpPr>
          <p:cNvPr id="8" name="Connecteur droit avec flèche 7">
            <a:extLst>
              <a:ext uri="{FF2B5EF4-FFF2-40B4-BE49-F238E27FC236}">
                <a16:creationId xmlns:a16="http://schemas.microsoft.com/office/drawing/2014/main" id="{40FA98AD-6492-A2E7-0B16-7677B78E40F4}"/>
              </a:ext>
            </a:extLst>
          </p:cNvPr>
          <p:cNvCxnSpPr>
            <a:cxnSpLocks/>
          </p:cNvCxnSpPr>
          <p:nvPr/>
        </p:nvCxnSpPr>
        <p:spPr>
          <a:xfrm>
            <a:off x="2280139" y="4656406"/>
            <a:ext cx="278423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eur droit avec flèche 9">
            <a:extLst>
              <a:ext uri="{FF2B5EF4-FFF2-40B4-BE49-F238E27FC236}">
                <a16:creationId xmlns:a16="http://schemas.microsoft.com/office/drawing/2014/main" id="{B5CB3CAD-5DBB-9A0C-48BA-AD3CF7E5B17D}"/>
              </a:ext>
            </a:extLst>
          </p:cNvPr>
          <p:cNvCxnSpPr>
            <a:cxnSpLocks/>
          </p:cNvCxnSpPr>
          <p:nvPr/>
        </p:nvCxnSpPr>
        <p:spPr>
          <a:xfrm flipH="1" flipV="1">
            <a:off x="2264899" y="2700997"/>
            <a:ext cx="30481" cy="19554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Connecteur droit avec flèche 10">
            <a:extLst>
              <a:ext uri="{FF2B5EF4-FFF2-40B4-BE49-F238E27FC236}">
                <a16:creationId xmlns:a16="http://schemas.microsoft.com/office/drawing/2014/main" id="{6432FDBC-D6D9-8837-4C10-250EF4995B9E}"/>
              </a:ext>
            </a:extLst>
          </p:cNvPr>
          <p:cNvCxnSpPr>
            <a:cxnSpLocks/>
          </p:cNvCxnSpPr>
          <p:nvPr/>
        </p:nvCxnSpPr>
        <p:spPr>
          <a:xfrm flipH="1">
            <a:off x="872197" y="4656406"/>
            <a:ext cx="1423183" cy="1375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Connecteur droit 22">
            <a:extLst>
              <a:ext uri="{FF2B5EF4-FFF2-40B4-BE49-F238E27FC236}">
                <a16:creationId xmlns:a16="http://schemas.microsoft.com/office/drawing/2014/main" id="{6E15A99D-627F-0D32-9783-7E06D4E83419}"/>
              </a:ext>
            </a:extLst>
          </p:cNvPr>
          <p:cNvCxnSpPr>
            <a:cxnSpLocks/>
          </p:cNvCxnSpPr>
          <p:nvPr/>
        </p:nvCxnSpPr>
        <p:spPr>
          <a:xfrm>
            <a:off x="2264899" y="3064412"/>
            <a:ext cx="1076178" cy="36458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cteur droit 27">
            <a:extLst>
              <a:ext uri="{FF2B5EF4-FFF2-40B4-BE49-F238E27FC236}">
                <a16:creationId xmlns:a16="http://schemas.microsoft.com/office/drawing/2014/main" id="{AD7FC7BC-BA28-2F69-15D6-23B76893E79B}"/>
              </a:ext>
            </a:extLst>
          </p:cNvPr>
          <p:cNvCxnSpPr>
            <a:cxnSpLocks/>
          </p:cNvCxnSpPr>
          <p:nvPr/>
        </p:nvCxnSpPr>
        <p:spPr>
          <a:xfrm>
            <a:off x="3311770" y="3429000"/>
            <a:ext cx="0" cy="221038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cteur droit 28">
            <a:extLst>
              <a:ext uri="{FF2B5EF4-FFF2-40B4-BE49-F238E27FC236}">
                <a16:creationId xmlns:a16="http://schemas.microsoft.com/office/drawing/2014/main" id="{5FC1A4FA-7DBD-DBCF-EDDD-F7814A8B9D26}"/>
              </a:ext>
            </a:extLst>
          </p:cNvPr>
          <p:cNvCxnSpPr>
            <a:cxnSpLocks/>
          </p:cNvCxnSpPr>
          <p:nvPr/>
        </p:nvCxnSpPr>
        <p:spPr>
          <a:xfrm flipV="1">
            <a:off x="3291841" y="4641167"/>
            <a:ext cx="1018733" cy="99822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cteur droit 29">
            <a:extLst>
              <a:ext uri="{FF2B5EF4-FFF2-40B4-BE49-F238E27FC236}">
                <a16:creationId xmlns:a16="http://schemas.microsoft.com/office/drawing/2014/main" id="{E8C5971F-3493-0D96-557F-9D71FF65A8C8}"/>
              </a:ext>
            </a:extLst>
          </p:cNvPr>
          <p:cNvCxnSpPr>
            <a:cxnSpLocks/>
          </p:cNvCxnSpPr>
          <p:nvPr/>
        </p:nvCxnSpPr>
        <p:spPr>
          <a:xfrm>
            <a:off x="1314158" y="5624148"/>
            <a:ext cx="1962443" cy="1523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FF8081D-20B3-3C28-B1DA-A693E7F35A23}"/>
                  </a:ext>
                </a:extLst>
              </p:cNvPr>
              <p:cNvSpPr/>
              <p:nvPr/>
            </p:nvSpPr>
            <p:spPr>
              <a:xfrm>
                <a:off x="1826122" y="2052886"/>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3</m:t>
                          </m:r>
                        </m:sup>
                      </m:sSup>
                    </m:oMath>
                  </m:oMathPara>
                </a14:m>
                <a:endParaRPr lang="fr-SN" sz="4000" dirty="0"/>
              </a:p>
            </p:txBody>
          </p:sp>
        </mc:Choice>
        <mc:Fallback xmlns="">
          <p:sp>
            <p:nvSpPr>
              <p:cNvPr id="44" name="Rectangle 43">
                <a:extLst>
                  <a:ext uri="{FF2B5EF4-FFF2-40B4-BE49-F238E27FC236}">
                    <a16:creationId xmlns:a16="http://schemas.microsoft.com/office/drawing/2014/main" id="{7FF8081D-20B3-3C28-B1DA-A693E7F35A23}"/>
                  </a:ext>
                </a:extLst>
              </p:cNvPr>
              <p:cNvSpPr>
                <a:spLocks noRot="1" noChangeAspect="1" noMove="1" noResize="1" noEditPoints="1" noAdjustHandles="1" noChangeArrowheads="1" noChangeShapeType="1" noTextEdit="1"/>
              </p:cNvSpPr>
              <p:nvPr/>
            </p:nvSpPr>
            <p:spPr>
              <a:xfrm>
                <a:off x="1826122" y="2052886"/>
                <a:ext cx="1300508" cy="618065"/>
              </a:xfrm>
              <a:prstGeom prst="rect">
                <a:avLst/>
              </a:prstGeom>
              <a:blipFill>
                <a:blip r:embed="rId3"/>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4433174A-4179-26F0-6C77-C8C28AB44AE5}"/>
                  </a:ext>
                </a:extLst>
              </p:cNvPr>
              <p:cNvSpPr/>
              <p:nvPr/>
            </p:nvSpPr>
            <p:spPr>
              <a:xfrm>
                <a:off x="59788" y="6080281"/>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2</m:t>
                          </m:r>
                        </m:sup>
                      </m:sSup>
                    </m:oMath>
                  </m:oMathPara>
                </a14:m>
                <a:endParaRPr lang="fr-SN" sz="4000" dirty="0"/>
              </a:p>
            </p:txBody>
          </p:sp>
        </mc:Choice>
        <mc:Fallback xmlns="">
          <p:sp>
            <p:nvSpPr>
              <p:cNvPr id="45" name="Rectangle 44">
                <a:extLst>
                  <a:ext uri="{FF2B5EF4-FFF2-40B4-BE49-F238E27FC236}">
                    <a16:creationId xmlns:a16="http://schemas.microsoft.com/office/drawing/2014/main" id="{4433174A-4179-26F0-6C77-C8C28AB44AE5}"/>
                  </a:ext>
                </a:extLst>
              </p:cNvPr>
              <p:cNvSpPr>
                <a:spLocks noRot="1" noChangeAspect="1" noMove="1" noResize="1" noEditPoints="1" noAdjustHandles="1" noChangeArrowheads="1" noChangeShapeType="1" noTextEdit="1"/>
              </p:cNvSpPr>
              <p:nvPr/>
            </p:nvSpPr>
            <p:spPr>
              <a:xfrm>
                <a:off x="59788" y="6080281"/>
                <a:ext cx="1300508" cy="618065"/>
              </a:xfrm>
              <a:prstGeom prst="rect">
                <a:avLst/>
              </a:prstGeom>
              <a:blipFill>
                <a:blip r:embed="rId4"/>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779D2D0-E410-57F7-66B7-B6FE9FD10BF2}"/>
                  </a:ext>
                </a:extLst>
              </p:cNvPr>
              <p:cNvSpPr/>
              <p:nvPr/>
            </p:nvSpPr>
            <p:spPr>
              <a:xfrm>
                <a:off x="4913517" y="4332134"/>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1</m:t>
                          </m:r>
                        </m:sup>
                      </m:sSup>
                    </m:oMath>
                  </m:oMathPara>
                </a14:m>
                <a:endParaRPr lang="fr-SN" sz="4000" dirty="0"/>
              </a:p>
            </p:txBody>
          </p:sp>
        </mc:Choice>
        <mc:Fallback xmlns="">
          <p:sp>
            <p:nvSpPr>
              <p:cNvPr id="46" name="Rectangle 45">
                <a:extLst>
                  <a:ext uri="{FF2B5EF4-FFF2-40B4-BE49-F238E27FC236}">
                    <a16:creationId xmlns:a16="http://schemas.microsoft.com/office/drawing/2014/main" id="{A779D2D0-E410-57F7-66B7-B6FE9FD10BF2}"/>
                  </a:ext>
                </a:extLst>
              </p:cNvPr>
              <p:cNvSpPr>
                <a:spLocks noRot="1" noChangeAspect="1" noMove="1" noResize="1" noEditPoints="1" noAdjustHandles="1" noChangeArrowheads="1" noChangeShapeType="1" noTextEdit="1"/>
              </p:cNvSpPr>
              <p:nvPr/>
            </p:nvSpPr>
            <p:spPr>
              <a:xfrm>
                <a:off x="4913517" y="4332134"/>
                <a:ext cx="1300508" cy="618065"/>
              </a:xfrm>
              <a:prstGeom prst="rect">
                <a:avLst/>
              </a:prstGeom>
              <a:blipFill>
                <a:blip r:embed="rId5"/>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8" name="ZoneTexte 47">
                <a:extLst>
                  <a:ext uri="{FF2B5EF4-FFF2-40B4-BE49-F238E27FC236}">
                    <a16:creationId xmlns:a16="http://schemas.microsoft.com/office/drawing/2014/main" id="{A022E764-15CE-51C9-48E7-18620F3C46DC}"/>
                  </a:ext>
                </a:extLst>
              </p:cNvPr>
              <p:cNvSpPr txBox="1"/>
              <p:nvPr/>
            </p:nvSpPr>
            <p:spPr>
              <a:xfrm>
                <a:off x="1784252" y="2768624"/>
                <a:ext cx="480647" cy="4900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𝑿</m:t>
                          </m:r>
                        </m:e>
                        <m:sub>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up>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𝟑</m:t>
                          </m:r>
                        </m:sup>
                      </m:sSubSup>
                    </m:oMath>
                  </m:oMathPara>
                </a14:m>
                <a:endParaRPr lang="fr-SN" sz="2400" dirty="0"/>
              </a:p>
            </p:txBody>
          </p:sp>
        </mc:Choice>
        <mc:Fallback xmlns="">
          <p:sp>
            <p:nvSpPr>
              <p:cNvPr id="48" name="ZoneTexte 47">
                <a:extLst>
                  <a:ext uri="{FF2B5EF4-FFF2-40B4-BE49-F238E27FC236}">
                    <a16:creationId xmlns:a16="http://schemas.microsoft.com/office/drawing/2014/main" id="{A022E764-15CE-51C9-48E7-18620F3C46DC}"/>
                  </a:ext>
                </a:extLst>
              </p:cNvPr>
              <p:cNvSpPr txBox="1">
                <a:spLocks noRot="1" noChangeAspect="1" noMove="1" noResize="1" noEditPoints="1" noAdjustHandles="1" noChangeArrowheads="1" noChangeShapeType="1" noTextEdit="1"/>
              </p:cNvSpPr>
              <p:nvPr/>
            </p:nvSpPr>
            <p:spPr>
              <a:xfrm>
                <a:off x="1784252" y="2768624"/>
                <a:ext cx="480647" cy="490071"/>
              </a:xfrm>
              <a:prstGeom prst="rect">
                <a:avLst/>
              </a:prstGeom>
              <a:blipFill>
                <a:blip r:embed="rId6"/>
                <a:stretch>
                  <a:fillRect/>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9" name="ZoneTexte 48">
                <a:extLst>
                  <a:ext uri="{FF2B5EF4-FFF2-40B4-BE49-F238E27FC236}">
                    <a16:creationId xmlns:a16="http://schemas.microsoft.com/office/drawing/2014/main" id="{75F71FAA-CB6E-0E46-0227-1CF93B13D49B}"/>
                  </a:ext>
                </a:extLst>
              </p:cNvPr>
              <p:cNvSpPr txBox="1"/>
              <p:nvPr/>
            </p:nvSpPr>
            <p:spPr>
              <a:xfrm>
                <a:off x="710042" y="5208650"/>
                <a:ext cx="480647" cy="4883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𝑿</m:t>
                          </m:r>
                        </m:e>
                        <m:sub>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up>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𝟐</m:t>
                          </m:r>
                        </m:sup>
                      </m:sSubSup>
                    </m:oMath>
                  </m:oMathPara>
                </a14:m>
                <a:endParaRPr lang="fr-SN" sz="2400" dirty="0"/>
              </a:p>
            </p:txBody>
          </p:sp>
        </mc:Choice>
        <mc:Fallback xmlns="">
          <p:sp>
            <p:nvSpPr>
              <p:cNvPr id="49" name="ZoneTexte 48">
                <a:extLst>
                  <a:ext uri="{FF2B5EF4-FFF2-40B4-BE49-F238E27FC236}">
                    <a16:creationId xmlns:a16="http://schemas.microsoft.com/office/drawing/2014/main" id="{75F71FAA-CB6E-0E46-0227-1CF93B13D49B}"/>
                  </a:ext>
                </a:extLst>
              </p:cNvPr>
              <p:cNvSpPr txBox="1">
                <a:spLocks noRot="1" noChangeAspect="1" noMove="1" noResize="1" noEditPoints="1" noAdjustHandles="1" noChangeArrowheads="1" noChangeShapeType="1" noTextEdit="1"/>
              </p:cNvSpPr>
              <p:nvPr/>
            </p:nvSpPr>
            <p:spPr>
              <a:xfrm>
                <a:off x="710042" y="5208650"/>
                <a:ext cx="480647" cy="488339"/>
              </a:xfrm>
              <a:prstGeom prst="rect">
                <a:avLst/>
              </a:prstGeom>
              <a:blipFill>
                <a:blip r:embed="rId7"/>
                <a:stretch>
                  <a:fillRect/>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51" name="ZoneTexte 50">
                <a:extLst>
                  <a:ext uri="{FF2B5EF4-FFF2-40B4-BE49-F238E27FC236}">
                    <a16:creationId xmlns:a16="http://schemas.microsoft.com/office/drawing/2014/main" id="{728D3DB1-71BB-30D8-4DD5-AF076A59FEF3}"/>
                  </a:ext>
                </a:extLst>
              </p:cNvPr>
              <p:cNvSpPr txBox="1"/>
              <p:nvPr/>
            </p:nvSpPr>
            <p:spPr>
              <a:xfrm>
                <a:off x="4164431" y="4166335"/>
                <a:ext cx="480647" cy="4883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𝑿</m:t>
                          </m:r>
                        </m:e>
                        <m:sub>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up>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𝟏</m:t>
                          </m:r>
                        </m:sup>
                      </m:sSubSup>
                    </m:oMath>
                  </m:oMathPara>
                </a14:m>
                <a:endParaRPr lang="fr-SN" sz="2400" dirty="0"/>
              </a:p>
            </p:txBody>
          </p:sp>
        </mc:Choice>
        <mc:Fallback xmlns="">
          <p:sp>
            <p:nvSpPr>
              <p:cNvPr id="51" name="ZoneTexte 50">
                <a:extLst>
                  <a:ext uri="{FF2B5EF4-FFF2-40B4-BE49-F238E27FC236}">
                    <a16:creationId xmlns:a16="http://schemas.microsoft.com/office/drawing/2014/main" id="{728D3DB1-71BB-30D8-4DD5-AF076A59FEF3}"/>
                  </a:ext>
                </a:extLst>
              </p:cNvPr>
              <p:cNvSpPr txBox="1">
                <a:spLocks noRot="1" noChangeAspect="1" noMove="1" noResize="1" noEditPoints="1" noAdjustHandles="1" noChangeArrowheads="1" noChangeShapeType="1" noTextEdit="1"/>
              </p:cNvSpPr>
              <p:nvPr/>
            </p:nvSpPr>
            <p:spPr>
              <a:xfrm>
                <a:off x="4164431" y="4166335"/>
                <a:ext cx="480647" cy="488339"/>
              </a:xfrm>
              <a:prstGeom prst="rect">
                <a:avLst/>
              </a:prstGeom>
              <a:blipFill>
                <a:blip r:embed="rId8"/>
                <a:stretch>
                  <a:fillRect/>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53" name="ZoneTexte 52">
                <a:extLst>
                  <a:ext uri="{FF2B5EF4-FFF2-40B4-BE49-F238E27FC236}">
                    <a16:creationId xmlns:a16="http://schemas.microsoft.com/office/drawing/2014/main" id="{06ADF925-963D-86D3-974F-9C8019BE80FC}"/>
                  </a:ext>
                </a:extLst>
              </p:cNvPr>
              <p:cNvSpPr txBox="1"/>
              <p:nvPr/>
            </p:nvSpPr>
            <p:spPr>
              <a:xfrm>
                <a:off x="3361006" y="3064412"/>
                <a:ext cx="48064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SN" sz="2400" b="0" i="1" smtClean="0">
                              <a:latin typeface="Cambria Math" panose="02040503050406030204" pitchFamily="18" charset="0"/>
                            </a:rPr>
                            <m:t>𝑒</m:t>
                          </m:r>
                        </m:e>
                        <m:sub>
                          <m:r>
                            <a:rPr lang="fr-SN" sz="2400" b="0" i="1" smtClean="0">
                              <a:latin typeface="Cambria Math" panose="02040503050406030204" pitchFamily="18" charset="0"/>
                            </a:rPr>
                            <m:t>𝑖</m:t>
                          </m:r>
                        </m:sub>
                      </m:sSub>
                    </m:oMath>
                  </m:oMathPara>
                </a14:m>
                <a:endParaRPr lang="fr-SN" sz="2400" dirty="0"/>
              </a:p>
            </p:txBody>
          </p:sp>
        </mc:Choice>
        <mc:Fallback xmlns="">
          <p:sp>
            <p:nvSpPr>
              <p:cNvPr id="53" name="ZoneTexte 52">
                <a:extLst>
                  <a:ext uri="{FF2B5EF4-FFF2-40B4-BE49-F238E27FC236}">
                    <a16:creationId xmlns:a16="http://schemas.microsoft.com/office/drawing/2014/main" id="{06ADF925-963D-86D3-974F-9C8019BE80FC}"/>
                  </a:ext>
                </a:extLst>
              </p:cNvPr>
              <p:cNvSpPr txBox="1">
                <a:spLocks noRot="1" noChangeAspect="1" noMove="1" noResize="1" noEditPoints="1" noAdjustHandles="1" noChangeArrowheads="1" noChangeShapeType="1" noTextEdit="1"/>
              </p:cNvSpPr>
              <p:nvPr/>
            </p:nvSpPr>
            <p:spPr>
              <a:xfrm>
                <a:off x="3361006" y="3064412"/>
                <a:ext cx="480647" cy="461665"/>
              </a:xfrm>
              <a:prstGeom prst="rect">
                <a:avLst/>
              </a:prstGeom>
              <a:blipFill>
                <a:blip r:embed="rId9"/>
                <a:stretch>
                  <a:fillRect b="-2667"/>
                </a:stretch>
              </a:blipFill>
            </p:spPr>
            <p:txBody>
              <a:bodyPr/>
              <a:lstStyle/>
              <a:p>
                <a:r>
                  <a:rPr lang="fr-SN">
                    <a:noFill/>
                  </a:rPr>
                  <a:t> </a:t>
                </a:r>
              </a:p>
            </p:txBody>
          </p:sp>
        </mc:Fallback>
      </mc:AlternateContent>
      <p:sp>
        <p:nvSpPr>
          <p:cNvPr id="54" name="Rectangle 53">
            <a:extLst>
              <a:ext uri="{FF2B5EF4-FFF2-40B4-BE49-F238E27FC236}">
                <a16:creationId xmlns:a16="http://schemas.microsoft.com/office/drawing/2014/main" id="{038D2F87-9F81-4BCC-822F-044D740D140A}"/>
              </a:ext>
            </a:extLst>
          </p:cNvPr>
          <p:cNvSpPr/>
          <p:nvPr/>
        </p:nvSpPr>
        <p:spPr>
          <a:xfrm>
            <a:off x="7188607" y="3526077"/>
            <a:ext cx="3667938" cy="11443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sz="2400" dirty="0"/>
              <a:t>Impossible à visualiser </a:t>
            </a:r>
          </a:p>
          <a:p>
            <a:pPr algn="ctr"/>
            <a:r>
              <a:rPr lang="fr-FR" sz="2400" dirty="0"/>
              <a:t>dès que p &gt; 3.</a:t>
            </a:r>
            <a:endParaRPr lang="fr-SN" sz="2400" dirty="0"/>
          </a:p>
        </p:txBody>
      </p:sp>
      <p:sp>
        <p:nvSpPr>
          <p:cNvPr id="18" name="Ellipse 17">
            <a:extLst>
              <a:ext uri="{FF2B5EF4-FFF2-40B4-BE49-F238E27FC236}">
                <a16:creationId xmlns:a16="http://schemas.microsoft.com/office/drawing/2014/main" id="{302475DF-3536-2AE0-028D-7B0BDDF193F2}"/>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a:t>
            </a:r>
          </a:p>
        </p:txBody>
      </p:sp>
    </p:spTree>
    <p:extLst>
      <p:ext uri="{BB962C8B-B14F-4D97-AF65-F5344CB8AC3E}">
        <p14:creationId xmlns:p14="http://schemas.microsoft.com/office/powerpoint/2010/main" val="53663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EBA8B-A3CB-E70A-A43C-5923181BCCD5}"/>
              </a:ext>
            </a:extLst>
          </p:cNvPr>
          <p:cNvSpPr>
            <a:spLocks noGrp="1"/>
          </p:cNvSpPr>
          <p:nvPr>
            <p:ph type="title"/>
          </p:nvPr>
        </p:nvSpPr>
        <p:spPr/>
        <p:txBody>
          <a:bodyPr/>
          <a:lstStyle/>
          <a:p>
            <a:r>
              <a:rPr lang="fr-FR" dirty="0"/>
              <a:t>« Perdre le moins d’information possible »</a:t>
            </a:r>
            <a:endParaRPr lang="fr-SN"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B944BAC-7298-7922-CB30-26C1A5F3CC4F}"/>
                  </a:ext>
                </a:extLst>
              </p:cNvPr>
              <p:cNvSpPr>
                <a:spLocks noGrp="1"/>
              </p:cNvSpPr>
              <p:nvPr>
                <p:ph idx="1"/>
              </p:nvPr>
            </p:nvSpPr>
            <p:spPr/>
            <p:txBody>
              <a:bodyPr anchor="t">
                <a:normAutofit/>
              </a:bodyPr>
              <a:lstStyle/>
              <a:p>
                <a:pPr>
                  <a:buFont typeface="Wingdings" panose="05000000000000000000" pitchFamily="2" charset="2"/>
                  <a:buChar char="Ø"/>
                </a:pPr>
                <a14:m>
                  <m:oMath xmlns:m="http://schemas.openxmlformats.org/officeDocument/2006/math">
                    <m:sSub>
                      <m:sSubPr>
                        <m:ctrlPr>
                          <a:rPr lang="fr-FR" sz="2600" i="1" smtClean="0">
                            <a:latin typeface="Cambria Math" panose="02040503050406030204" pitchFamily="18" charset="0"/>
                          </a:rPr>
                        </m:ctrlPr>
                      </m:sSubPr>
                      <m:e>
                        <m:r>
                          <a:rPr lang="fr-SN" sz="2600" b="0" i="1" smtClean="0">
                            <a:latin typeface="Cambria Math" panose="02040503050406030204" pitchFamily="18" charset="0"/>
                          </a:rPr>
                          <m:t>𝐹</m:t>
                        </m:r>
                      </m:e>
                      <m:sub>
                        <m:r>
                          <a:rPr lang="fr-SN" sz="2600" b="0" i="1" smtClean="0">
                            <a:latin typeface="Cambria Math" panose="02040503050406030204" pitchFamily="18" charset="0"/>
                          </a:rPr>
                          <m:t>𝑘</m:t>
                        </m:r>
                      </m:sub>
                    </m:sSub>
                  </m:oMath>
                </a14:m>
                <a:r>
                  <a:rPr lang="fr-FR" sz="2600" dirty="0"/>
                  <a:t> devra être  ajusté  le mieux possible au nuage des individus: la somme des carrés des distances des individus à F k doit être minimale.</a:t>
                </a:r>
              </a:p>
              <a:p>
                <a:pPr>
                  <a:buFont typeface="Wingdings" panose="05000000000000000000" pitchFamily="2" charset="2"/>
                  <a:buChar char="Ø"/>
                </a:pPr>
                <a14:m>
                  <m:oMath xmlns:m="http://schemas.openxmlformats.org/officeDocument/2006/math">
                    <m:sSub>
                      <m:sSubPr>
                        <m:ctrlPr>
                          <a:rPr lang="fr-FR" sz="2600" i="1" smtClean="0">
                            <a:latin typeface="Cambria Math" panose="02040503050406030204" pitchFamily="18" charset="0"/>
                          </a:rPr>
                        </m:ctrlPr>
                      </m:sSubPr>
                      <m:e>
                        <m:r>
                          <a:rPr lang="fr-SN" sz="2600" b="0" i="1" smtClean="0">
                            <a:latin typeface="Cambria Math" panose="02040503050406030204" pitchFamily="18" charset="0"/>
                          </a:rPr>
                          <m:t>𝐹</m:t>
                        </m:r>
                      </m:e>
                      <m:sub>
                        <m:r>
                          <a:rPr lang="fr-SN" sz="2600" b="0" i="1" smtClean="0">
                            <a:latin typeface="Cambria Math" panose="02040503050406030204" pitchFamily="18" charset="0"/>
                          </a:rPr>
                          <m:t>𝑘</m:t>
                        </m:r>
                      </m:sub>
                    </m:sSub>
                  </m:oMath>
                </a14:m>
                <a:r>
                  <a:rPr lang="fr-FR" sz="2600" dirty="0"/>
                  <a:t> est le sous-espace tel que le nuage projeté ait une inertie (dispersion) maximale.</a:t>
                </a:r>
              </a:p>
              <a:p>
                <a:pPr marL="0" indent="0">
                  <a:buNone/>
                </a:pPr>
                <a:r>
                  <a:rPr lang="fr-FR" sz="2600" dirty="0"/>
                  <a:t>Pour le choix de la distance on peut utiliser la méthode Euclidienne ou autres.</a:t>
                </a:r>
                <a:endParaRPr lang="fr-SN" sz="2600" dirty="0"/>
              </a:p>
            </p:txBody>
          </p:sp>
        </mc:Choice>
        <mc:Fallback xmlns="">
          <p:sp>
            <p:nvSpPr>
              <p:cNvPr id="3" name="Espace réservé du contenu 2">
                <a:extLst>
                  <a:ext uri="{FF2B5EF4-FFF2-40B4-BE49-F238E27FC236}">
                    <a16:creationId xmlns:a16="http://schemas.microsoft.com/office/drawing/2014/main" id="{4B944BAC-7298-7922-CB30-26C1A5F3CC4F}"/>
                  </a:ext>
                </a:extLst>
              </p:cNvPr>
              <p:cNvSpPr>
                <a:spLocks noGrp="1" noRot="1" noChangeAspect="1" noMove="1" noResize="1" noEditPoints="1" noAdjustHandles="1" noChangeArrowheads="1" noChangeShapeType="1" noTextEdit="1"/>
              </p:cNvSpPr>
              <p:nvPr>
                <p:ph idx="1"/>
              </p:nvPr>
            </p:nvSpPr>
            <p:spPr>
              <a:blipFill>
                <a:blip r:embed="rId2"/>
                <a:stretch>
                  <a:fillRect l="-1084" t="-1336"/>
                </a:stretch>
              </a:blipFill>
            </p:spPr>
            <p:txBody>
              <a:bodyPr/>
              <a:lstStyle/>
              <a:p>
                <a:r>
                  <a:rPr lang="fr-SN">
                    <a:noFill/>
                  </a:rPr>
                  <a:t> </a:t>
                </a:r>
              </a:p>
            </p:txBody>
          </p:sp>
        </mc:Fallback>
      </mc:AlternateContent>
      <p:sp>
        <p:nvSpPr>
          <p:cNvPr id="4" name="Ellipse 3">
            <a:extLst>
              <a:ext uri="{FF2B5EF4-FFF2-40B4-BE49-F238E27FC236}">
                <a16:creationId xmlns:a16="http://schemas.microsoft.com/office/drawing/2014/main" id="{E91EAAB0-8A19-45C9-C38C-B44066376E35}"/>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11</a:t>
            </a:r>
          </a:p>
        </p:txBody>
      </p:sp>
    </p:spTree>
    <p:extLst>
      <p:ext uri="{BB962C8B-B14F-4D97-AF65-F5344CB8AC3E}">
        <p14:creationId xmlns:p14="http://schemas.microsoft.com/office/powerpoint/2010/main" val="105226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720EC-B9F9-DDE4-BA90-7CAF5BBFB078}"/>
              </a:ext>
            </a:extLst>
          </p:cNvPr>
          <p:cNvSpPr>
            <a:spLocks noGrp="1"/>
          </p:cNvSpPr>
          <p:nvPr>
            <p:ph type="title"/>
          </p:nvPr>
        </p:nvSpPr>
        <p:spPr>
          <a:xfrm>
            <a:off x="559192" y="147451"/>
            <a:ext cx="10131425" cy="1203048"/>
          </a:xfrm>
        </p:spPr>
        <p:txBody>
          <a:bodyPr>
            <a:normAutofit/>
          </a:bodyPr>
          <a:lstStyle/>
          <a:p>
            <a:pPr algn="ctr"/>
            <a:r>
              <a:rPr lang="fr-SN" sz="4800" dirty="0">
                <a:latin typeface="+mn-lt"/>
              </a:rPr>
              <a:t>INERTIE TOTALE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E938537-D6C2-4C42-B5F1-24A00C75F7CD}"/>
                  </a:ext>
                </a:extLst>
              </p:cNvPr>
              <p:cNvSpPr>
                <a:spLocks noGrp="1"/>
              </p:cNvSpPr>
              <p:nvPr>
                <p:ph idx="1"/>
              </p:nvPr>
            </p:nvSpPr>
            <p:spPr>
              <a:xfrm>
                <a:off x="685801" y="1603717"/>
                <a:ext cx="10638691" cy="4684541"/>
              </a:xfrm>
            </p:spPr>
            <p:txBody>
              <a:bodyPr anchor="t">
                <a:normAutofit/>
              </a:bodyPr>
              <a:lstStyle/>
              <a:p>
                <a:pPr marL="0" indent="0">
                  <a:buNone/>
                </a:pPr>
                <a:r>
                  <a:rPr lang="fr-FR" sz="2800" dirty="0"/>
                  <a:t>L’inertie est la somme pondérée des carrés des distances des individus au centre de gravité G.</a:t>
                </a:r>
                <a:endParaRPr lang="fr-SN" sz="2800" i="1" dirty="0">
                  <a:latin typeface="Cambria Math" panose="02040503050406030204" pitchFamily="18" charset="0"/>
                </a:endParaRPr>
              </a:p>
              <a:p>
                <a:pPr marL="0" indent="0">
                  <a:buNone/>
                </a:pPr>
                <a14:m>
                  <m:oMath xmlns:m="http://schemas.openxmlformats.org/officeDocument/2006/math">
                    <m:sSub>
                      <m:sSubPr>
                        <m:ctrlPr>
                          <a:rPr lang="fr-SN" sz="4400" i="1" smtClean="0">
                            <a:latin typeface="Cambria Math" panose="02040503050406030204" pitchFamily="18" charset="0"/>
                          </a:rPr>
                        </m:ctrlPr>
                      </m:sSubPr>
                      <m:e>
                        <m:r>
                          <a:rPr lang="fr-SN" sz="4400" i="1">
                            <a:latin typeface="Cambria Math" panose="02040503050406030204" pitchFamily="18" charset="0"/>
                          </a:rPr>
                          <m:t>𝐼</m:t>
                        </m:r>
                      </m:e>
                      <m:sub>
                        <m:r>
                          <a:rPr lang="fr-SN" sz="4400" i="1">
                            <a:latin typeface="Cambria Math" panose="02040503050406030204" pitchFamily="18" charset="0"/>
                          </a:rPr>
                          <m:t>𝑔</m:t>
                        </m:r>
                      </m:sub>
                    </m:sSub>
                  </m:oMath>
                </a14:m>
                <a:r>
                  <a:rPr lang="fr-SN" sz="4400" dirty="0"/>
                  <a:t> = </a:t>
                </a:r>
                <a14:m>
                  <m:oMath xmlns:m="http://schemas.openxmlformats.org/officeDocument/2006/math">
                    <m:nary>
                      <m:naryPr>
                        <m:chr m:val="∑"/>
                        <m:ctrlPr>
                          <a:rPr lang="fr-SN" sz="4400" i="1" smtClean="0">
                            <a:latin typeface="Cambria Math" panose="02040503050406030204" pitchFamily="18" charset="0"/>
                          </a:rPr>
                        </m:ctrlPr>
                      </m:naryPr>
                      <m:sub>
                        <m:r>
                          <m:rPr>
                            <m:brk m:alnAt="23"/>
                          </m:rPr>
                          <a:rPr lang="fr-SN" sz="4400" b="0" i="1" smtClean="0">
                            <a:latin typeface="Cambria Math" panose="02040503050406030204" pitchFamily="18" charset="0"/>
                          </a:rPr>
                          <m:t>𝑖</m:t>
                        </m:r>
                        <m:r>
                          <a:rPr lang="fr-SN" sz="4400" b="0" i="1" smtClean="0">
                            <a:latin typeface="Cambria Math" panose="02040503050406030204" pitchFamily="18" charset="0"/>
                          </a:rPr>
                          <m:t>=1</m:t>
                        </m:r>
                      </m:sub>
                      <m:sup>
                        <m:r>
                          <a:rPr lang="fr-SN" sz="4400" b="0" i="1" smtClean="0">
                            <a:latin typeface="Cambria Math" panose="02040503050406030204" pitchFamily="18" charset="0"/>
                          </a:rPr>
                          <m:t>𝑛</m:t>
                        </m:r>
                      </m:sup>
                      <m:e>
                        <m:f>
                          <m:fPr>
                            <m:ctrlPr>
                              <a:rPr lang="fr-SN" sz="4400" i="1" smtClean="0">
                                <a:latin typeface="Cambria Math" panose="02040503050406030204" pitchFamily="18" charset="0"/>
                              </a:rPr>
                            </m:ctrlPr>
                          </m:fPr>
                          <m:num>
                            <m:r>
                              <a:rPr lang="fr-SN" sz="4400" b="0" i="1" smtClean="0">
                                <a:latin typeface="Cambria Math" panose="02040503050406030204" pitchFamily="18" charset="0"/>
                              </a:rPr>
                              <m:t>1</m:t>
                            </m:r>
                          </m:num>
                          <m:den>
                            <m:r>
                              <a:rPr lang="fr-SN" sz="4400" b="0" i="1" smtClean="0">
                                <a:latin typeface="Cambria Math" panose="02040503050406030204" pitchFamily="18" charset="0"/>
                              </a:rPr>
                              <m:t>𝑛</m:t>
                            </m:r>
                          </m:den>
                        </m:f>
                      </m:e>
                    </m:nary>
                    <m:sSup>
                      <m:sSupPr>
                        <m:ctrlPr>
                          <a:rPr lang="fr-SN" sz="4400" i="1" smtClean="0">
                            <a:latin typeface="Cambria Math" panose="02040503050406030204" pitchFamily="18" charset="0"/>
                          </a:rPr>
                        </m:ctrlPr>
                      </m:sSupPr>
                      <m:e>
                        <m:r>
                          <a:rPr lang="fr-SN" sz="4400" b="0" i="1" smtClean="0">
                            <a:latin typeface="Cambria Math" panose="02040503050406030204" pitchFamily="18" charset="0"/>
                          </a:rPr>
                          <m:t>𝑑</m:t>
                        </m:r>
                      </m:e>
                      <m:sup>
                        <m:r>
                          <a:rPr lang="fr-SN" sz="4400" b="0" i="1" smtClean="0">
                            <a:latin typeface="Cambria Math" panose="02040503050406030204" pitchFamily="18" charset="0"/>
                          </a:rPr>
                          <m:t>2</m:t>
                        </m:r>
                      </m:sup>
                    </m:sSup>
                  </m:oMath>
                </a14:m>
                <a:r>
                  <a:rPr lang="fr-SN" sz="4400" dirty="0"/>
                  <a:t> </a:t>
                </a:r>
                <a:r>
                  <a:rPr lang="fr-SN" sz="2400" dirty="0"/>
                  <a:t>         </a:t>
                </a:r>
              </a:p>
              <a:p>
                <a:pPr marL="0" indent="0">
                  <a:buNone/>
                </a:pPr>
                <a:r>
                  <a:rPr lang="fr-SN" sz="2600" dirty="0"/>
                  <a:t> De façon générale        </a:t>
                </a:r>
              </a:p>
              <a:p>
                <a:pPr marL="0" indent="0">
                  <a:buNone/>
                </a:pPr>
                <a:r>
                  <a:rPr lang="fr-SN" sz="2400" dirty="0"/>
                  <a:t>   </a:t>
                </a:r>
                <a14:m>
                  <m:oMath xmlns:m="http://schemas.openxmlformats.org/officeDocument/2006/math">
                    <m:sSub>
                      <m:sSubPr>
                        <m:ctrlPr>
                          <a:rPr lang="fr-SN" sz="4000" i="1">
                            <a:latin typeface="Cambria Math" panose="02040503050406030204" pitchFamily="18" charset="0"/>
                          </a:rPr>
                        </m:ctrlPr>
                      </m:sSubPr>
                      <m:e>
                        <m:r>
                          <a:rPr lang="fr-SN" sz="4000" i="1">
                            <a:latin typeface="Cambria Math" panose="02040503050406030204" pitchFamily="18" charset="0"/>
                          </a:rPr>
                          <m:t>𝐼</m:t>
                        </m:r>
                      </m:e>
                      <m:sub>
                        <m:r>
                          <a:rPr lang="fr-SN" sz="4000" i="1">
                            <a:latin typeface="Cambria Math" panose="02040503050406030204" pitchFamily="18" charset="0"/>
                          </a:rPr>
                          <m:t>𝑔</m:t>
                        </m:r>
                      </m:sub>
                    </m:sSub>
                  </m:oMath>
                </a14:m>
                <a:r>
                  <a:rPr lang="fr-SN" sz="4000" dirty="0"/>
                  <a:t> = </a:t>
                </a:r>
                <a14:m>
                  <m:oMath xmlns:m="http://schemas.openxmlformats.org/officeDocument/2006/math">
                    <m:nary>
                      <m:naryPr>
                        <m:chr m:val="∑"/>
                        <m:ctrlPr>
                          <a:rPr lang="fr-SN" sz="4000" i="1">
                            <a:latin typeface="Cambria Math" panose="02040503050406030204" pitchFamily="18" charset="0"/>
                          </a:rPr>
                        </m:ctrlPr>
                      </m:naryPr>
                      <m:sub>
                        <m:r>
                          <m:rPr>
                            <m:brk m:alnAt="23"/>
                          </m:rPr>
                          <a:rPr lang="fr-SN" sz="4000" i="1">
                            <a:latin typeface="Cambria Math" panose="02040503050406030204" pitchFamily="18" charset="0"/>
                          </a:rPr>
                          <m:t>𝑖</m:t>
                        </m:r>
                        <m:r>
                          <a:rPr lang="fr-SN" sz="4000" i="1">
                            <a:latin typeface="Cambria Math" panose="02040503050406030204" pitchFamily="18" charset="0"/>
                          </a:rPr>
                          <m:t>=1</m:t>
                        </m:r>
                      </m:sub>
                      <m:sup>
                        <m:r>
                          <a:rPr lang="fr-SN" sz="4000" i="1">
                            <a:latin typeface="Cambria Math" panose="02040503050406030204" pitchFamily="18" charset="0"/>
                          </a:rPr>
                          <m:t>𝑛</m:t>
                        </m:r>
                      </m:sup>
                      <m:e>
                        <m:sSub>
                          <m:sSubPr>
                            <m:ctrlPr>
                              <a:rPr lang="fr-SN" sz="4000" i="1" smtClean="0">
                                <a:latin typeface="Cambria Math" panose="02040503050406030204" pitchFamily="18" charset="0"/>
                              </a:rPr>
                            </m:ctrlPr>
                          </m:sSubPr>
                          <m:e>
                            <m:r>
                              <a:rPr lang="fr-SN" sz="4000" b="0" i="1" smtClean="0">
                                <a:latin typeface="Cambria Math" panose="02040503050406030204" pitchFamily="18" charset="0"/>
                              </a:rPr>
                              <m:t>𝑝</m:t>
                            </m:r>
                          </m:e>
                          <m:sub>
                            <m:r>
                              <a:rPr lang="fr-SN" sz="4000" b="0" i="1" smtClean="0">
                                <a:latin typeface="Cambria Math" panose="02040503050406030204" pitchFamily="18" charset="0"/>
                              </a:rPr>
                              <m:t>𝑖</m:t>
                            </m:r>
                          </m:sub>
                        </m:sSub>
                        <m:f>
                          <m:fPr>
                            <m:ctrlPr>
                              <a:rPr lang="fr-SN" sz="4000" i="1">
                                <a:latin typeface="Cambria Math" panose="02040503050406030204" pitchFamily="18" charset="0"/>
                              </a:rPr>
                            </m:ctrlPr>
                          </m:fPr>
                          <m:num>
                            <m:r>
                              <a:rPr lang="fr-SN" sz="4000" b="0" i="1" smtClean="0">
                                <a:latin typeface="Cambria Math" panose="02040503050406030204" pitchFamily="18" charset="0"/>
                              </a:rPr>
                              <m:t>1</m:t>
                            </m:r>
                          </m:num>
                          <m:den>
                            <m:r>
                              <a:rPr lang="fr-SN" sz="4000" i="1">
                                <a:latin typeface="Cambria Math" panose="02040503050406030204" pitchFamily="18" charset="0"/>
                              </a:rPr>
                              <m:t>𝑛</m:t>
                            </m:r>
                          </m:den>
                        </m:f>
                      </m:e>
                    </m:nary>
                    <m:sSup>
                      <m:sSupPr>
                        <m:ctrlPr>
                          <a:rPr lang="fr-SN" sz="4000" i="1">
                            <a:latin typeface="Cambria Math" panose="02040503050406030204" pitchFamily="18" charset="0"/>
                          </a:rPr>
                        </m:ctrlPr>
                      </m:sSupPr>
                      <m:e>
                        <m:r>
                          <a:rPr lang="fr-SN" sz="4000" i="1">
                            <a:latin typeface="Cambria Math" panose="02040503050406030204" pitchFamily="18" charset="0"/>
                          </a:rPr>
                          <m:t>𝑑</m:t>
                        </m:r>
                      </m:e>
                      <m:sup>
                        <m:r>
                          <a:rPr lang="fr-SN" sz="4000" i="1">
                            <a:latin typeface="Cambria Math" panose="02040503050406030204" pitchFamily="18" charset="0"/>
                          </a:rPr>
                          <m:t>2</m:t>
                        </m:r>
                      </m:sup>
                    </m:sSup>
                  </m:oMath>
                </a14:m>
                <a:r>
                  <a:rPr lang="fr-SN" sz="4000" dirty="0"/>
                  <a:t>    </a:t>
                </a:r>
                <a:r>
                  <a:rPr lang="fr-SN" sz="2600" dirty="0"/>
                  <a:t>avec</a:t>
                </a:r>
                <a:r>
                  <a:rPr lang="fr-SN" sz="4000" dirty="0"/>
                  <a:t>    </a:t>
                </a:r>
                <a14:m>
                  <m:oMath xmlns:m="http://schemas.openxmlformats.org/officeDocument/2006/math">
                    <m:nary>
                      <m:naryPr>
                        <m:chr m:val="∑"/>
                        <m:ctrlPr>
                          <a:rPr lang="fr-SN" sz="4000" i="1">
                            <a:latin typeface="Cambria Math" panose="02040503050406030204" pitchFamily="18" charset="0"/>
                          </a:rPr>
                        </m:ctrlPr>
                      </m:naryPr>
                      <m:sub>
                        <m:r>
                          <m:rPr>
                            <m:brk m:alnAt="23"/>
                          </m:rPr>
                          <a:rPr lang="fr-SN" sz="4000" i="1">
                            <a:latin typeface="Cambria Math" panose="02040503050406030204" pitchFamily="18" charset="0"/>
                          </a:rPr>
                          <m:t>𝑖</m:t>
                        </m:r>
                        <m:r>
                          <a:rPr lang="fr-SN" sz="4000" i="1">
                            <a:latin typeface="Cambria Math" panose="02040503050406030204" pitchFamily="18" charset="0"/>
                          </a:rPr>
                          <m:t>=1</m:t>
                        </m:r>
                      </m:sub>
                      <m:sup>
                        <m:r>
                          <a:rPr lang="fr-SN" sz="4000" i="1">
                            <a:latin typeface="Cambria Math" panose="02040503050406030204" pitchFamily="18" charset="0"/>
                          </a:rPr>
                          <m:t>𝑛</m:t>
                        </m:r>
                      </m:sup>
                      <m:e>
                        <m:sSub>
                          <m:sSubPr>
                            <m:ctrlPr>
                              <a:rPr lang="fr-SN" sz="4000" i="1">
                                <a:latin typeface="Cambria Math" panose="02040503050406030204" pitchFamily="18" charset="0"/>
                              </a:rPr>
                            </m:ctrlPr>
                          </m:sSubPr>
                          <m:e>
                            <m:r>
                              <a:rPr lang="fr-SN" sz="4000" i="1">
                                <a:latin typeface="Cambria Math" panose="02040503050406030204" pitchFamily="18" charset="0"/>
                              </a:rPr>
                              <m:t>𝑝</m:t>
                            </m:r>
                          </m:e>
                          <m:sub>
                            <m:r>
                              <a:rPr lang="fr-SN" sz="4000" i="1">
                                <a:latin typeface="Cambria Math" panose="02040503050406030204" pitchFamily="18" charset="0"/>
                              </a:rPr>
                              <m:t>𝑖</m:t>
                            </m:r>
                          </m:sub>
                        </m:sSub>
                      </m:e>
                    </m:nary>
                  </m:oMath>
                </a14:m>
                <a:r>
                  <a:rPr lang="fr-SN" sz="4000" dirty="0"/>
                  <a:t>= 1</a:t>
                </a:r>
              </a:p>
              <a:p>
                <a:pPr marL="0" indent="0">
                  <a:buNone/>
                </a:pPr>
                <a:r>
                  <a:rPr lang="fr-FR" sz="2800" dirty="0"/>
                  <a:t>L’inertie mesure la dispersion totale du nuage de points.</a:t>
                </a:r>
                <a:endParaRPr lang="fr-SN" sz="2800" dirty="0"/>
              </a:p>
            </p:txBody>
          </p:sp>
        </mc:Choice>
        <mc:Fallback xmlns="">
          <p:sp>
            <p:nvSpPr>
              <p:cNvPr id="3" name="Espace réservé du contenu 2">
                <a:extLst>
                  <a:ext uri="{FF2B5EF4-FFF2-40B4-BE49-F238E27FC236}">
                    <a16:creationId xmlns:a16="http://schemas.microsoft.com/office/drawing/2014/main" id="{DE938537-D6C2-4C42-B5F1-24A00C75F7CD}"/>
                  </a:ext>
                </a:extLst>
              </p:cNvPr>
              <p:cNvSpPr>
                <a:spLocks noGrp="1" noRot="1" noChangeAspect="1" noMove="1" noResize="1" noEditPoints="1" noAdjustHandles="1" noChangeArrowheads="1" noChangeShapeType="1" noTextEdit="1"/>
              </p:cNvSpPr>
              <p:nvPr>
                <p:ph idx="1"/>
              </p:nvPr>
            </p:nvSpPr>
            <p:spPr>
              <a:xfrm>
                <a:off x="685801" y="1603717"/>
                <a:ext cx="10638691" cy="4684541"/>
              </a:xfrm>
              <a:blipFill>
                <a:blip r:embed="rId2"/>
                <a:stretch>
                  <a:fillRect l="-1203" t="-1170"/>
                </a:stretch>
              </a:blipFill>
            </p:spPr>
            <p:txBody>
              <a:bodyPr/>
              <a:lstStyle/>
              <a:p>
                <a:r>
                  <a:rPr lang="fr-SN">
                    <a:noFill/>
                  </a:rPr>
                  <a:t> </a:t>
                </a:r>
              </a:p>
            </p:txBody>
          </p:sp>
        </mc:Fallback>
      </mc:AlternateContent>
      <p:sp>
        <p:nvSpPr>
          <p:cNvPr id="4" name="Ellipse 3">
            <a:extLst>
              <a:ext uri="{FF2B5EF4-FFF2-40B4-BE49-F238E27FC236}">
                <a16:creationId xmlns:a16="http://schemas.microsoft.com/office/drawing/2014/main" id="{342625AD-1C93-1293-1955-1297635974C1}"/>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12</a:t>
            </a:r>
          </a:p>
        </p:txBody>
      </p:sp>
    </p:spTree>
    <p:extLst>
      <p:ext uri="{BB962C8B-B14F-4D97-AF65-F5344CB8AC3E}">
        <p14:creationId xmlns:p14="http://schemas.microsoft.com/office/powerpoint/2010/main" val="353931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24EC6A6-8141-2F7E-3CB0-76EAFBDB3BF1}"/>
              </a:ext>
            </a:extLst>
          </p:cNvPr>
          <p:cNvSpPr>
            <a:spLocks noGrp="1"/>
          </p:cNvSpPr>
          <p:nvPr>
            <p:ph idx="1"/>
          </p:nvPr>
        </p:nvSpPr>
        <p:spPr>
          <a:xfrm>
            <a:off x="103166" y="309488"/>
            <a:ext cx="11889855" cy="6443003"/>
          </a:xfrm>
        </p:spPr>
        <p:txBody>
          <a:bodyPr anchor="t">
            <a:normAutofit/>
          </a:bodyPr>
          <a:lstStyle/>
          <a:p>
            <a:pPr marL="0" indent="0">
              <a:buNone/>
            </a:pPr>
            <a:r>
              <a:rPr lang="fr-FR" sz="2600" dirty="0"/>
              <a:t>L’inertie est donc aussi égale à la somme des variances des variables étudiées.</a:t>
            </a:r>
          </a:p>
          <a:p>
            <a:pPr marL="0" indent="0">
              <a:buNone/>
            </a:pPr>
            <a:r>
              <a:rPr lang="fr-FR" sz="2600" dirty="0"/>
              <a:t>En notant V la matrice de variances-covariances :</a:t>
            </a:r>
          </a:p>
          <a:p>
            <a:pPr marL="0" indent="0">
              <a:buNone/>
            </a:pPr>
            <a:endParaRPr lang="fr-FR" sz="2600" dirty="0"/>
          </a:p>
          <a:p>
            <a:pPr marL="0" indent="0" algn="r">
              <a:buNone/>
            </a:pPr>
            <a:endParaRPr lang="fr-FR" sz="2600" dirty="0"/>
          </a:p>
          <a:p>
            <a:pPr marL="0" indent="0">
              <a:buNone/>
            </a:pPr>
            <a:endParaRPr lang="fr-FR" sz="2600" dirty="0"/>
          </a:p>
          <a:p>
            <a:pPr marL="0" indent="0">
              <a:buNone/>
            </a:pPr>
            <a:endParaRPr lang="fr-SN" sz="2600" dirty="0"/>
          </a:p>
          <a:p>
            <a:pPr marL="0" indent="0">
              <a:buNone/>
            </a:pPr>
            <a:r>
              <a:rPr lang="fr-SN" sz="2600" dirty="0"/>
              <a:t>                                      </a:t>
            </a:r>
          </a:p>
          <a:p>
            <a:pPr marL="0" indent="0">
              <a:buNone/>
            </a:pPr>
            <a:endParaRPr lang="fr-SN" sz="2600" dirty="0"/>
          </a:p>
          <a:p>
            <a:pPr marL="0" indent="0">
              <a:buNone/>
            </a:pPr>
            <a:r>
              <a:rPr lang="fr-SN" sz="2600" dirty="0"/>
              <a:t>                         </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E979A69D-8928-FE42-42B9-26845F4D752F}"/>
                  </a:ext>
                </a:extLst>
              </p:cNvPr>
              <p:cNvSpPr/>
              <p:nvPr/>
            </p:nvSpPr>
            <p:spPr>
              <a:xfrm>
                <a:off x="103167" y="4411999"/>
                <a:ext cx="6581897" cy="198354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0" indent="0">
                  <a:buNone/>
                </a:pPr>
                <a14:m>
                  <m:oMathPara xmlns:m="http://schemas.openxmlformats.org/officeDocument/2006/math">
                    <m:oMathParaPr>
                      <m:jc m:val="left"/>
                    </m:oMathParaPr>
                    <m:oMath xmlns:m="http://schemas.openxmlformats.org/officeDocument/2006/math">
                      <m:sSub>
                        <m:sSubPr>
                          <m:ctrlPr>
                            <a:rPr lang="fr-SN" sz="3200" i="1" smtClean="0">
                              <a:latin typeface="Cambria Math" panose="02040503050406030204" pitchFamily="18" charset="0"/>
                            </a:rPr>
                          </m:ctrlPr>
                        </m:sSubPr>
                        <m:e>
                          <m:r>
                            <a:rPr lang="fr-SN" sz="3200" b="0" i="1" smtClean="0">
                              <a:latin typeface="Cambria Math" panose="02040503050406030204" pitchFamily="18" charset="0"/>
                            </a:rPr>
                            <m:t>𝐼</m:t>
                          </m:r>
                        </m:e>
                        <m:sub>
                          <m:r>
                            <a:rPr lang="fr-SN" sz="3200" b="0" i="1" smtClean="0">
                              <a:latin typeface="Cambria Math" panose="02040503050406030204" pitchFamily="18" charset="0"/>
                            </a:rPr>
                            <m:t>𝑔</m:t>
                          </m:r>
                        </m:sub>
                      </m:sSub>
                      <m:r>
                        <a:rPr lang="fr-SN" sz="3200" b="0" i="1" smtClean="0">
                          <a:latin typeface="Cambria Math" panose="02040503050406030204" pitchFamily="18" charset="0"/>
                        </a:rPr>
                        <m:t>=</m:t>
                      </m:r>
                      <m:nary>
                        <m:naryPr>
                          <m:chr m:val="∑"/>
                          <m:ctrlPr>
                            <a:rPr lang="fr-SN" sz="3200" i="1" smtClean="0">
                              <a:latin typeface="Cambria Math" panose="02040503050406030204" pitchFamily="18" charset="0"/>
                            </a:rPr>
                          </m:ctrlPr>
                        </m:naryPr>
                        <m:sub>
                          <m:r>
                            <m:rPr>
                              <m:brk m:alnAt="23"/>
                            </m:rPr>
                            <a:rPr lang="fr-SN" sz="3200" i="1">
                              <a:latin typeface="Cambria Math" panose="02040503050406030204" pitchFamily="18" charset="0"/>
                            </a:rPr>
                            <m:t>𝑖</m:t>
                          </m:r>
                          <m:r>
                            <a:rPr lang="fr-SN" sz="3200" i="1">
                              <a:latin typeface="Cambria Math" panose="02040503050406030204" pitchFamily="18" charset="0"/>
                            </a:rPr>
                            <m:t>=1</m:t>
                          </m:r>
                        </m:sub>
                        <m:sup>
                          <m:r>
                            <a:rPr lang="fr-SN" sz="3200" i="1">
                              <a:latin typeface="Cambria Math" panose="02040503050406030204" pitchFamily="18" charset="0"/>
                            </a:rPr>
                            <m:t>𝑛</m:t>
                          </m:r>
                        </m:sup>
                        <m:e>
                          <m:sSubSup>
                            <m:sSubSupPr>
                              <m:ctrlPr>
                                <a:rPr lang="fr-SN" sz="3200" i="1" smtClean="0">
                                  <a:latin typeface="Cambria Math" panose="02040503050406030204" pitchFamily="18" charset="0"/>
                                </a:rPr>
                              </m:ctrlPr>
                            </m:sSubSupPr>
                            <m:e>
                              <m:r>
                                <a:rPr lang="fr-SN" sz="3200" b="0" i="1" smtClean="0">
                                  <a:latin typeface="Cambria Math" panose="02040503050406030204" pitchFamily="18" charset="0"/>
                                </a:rPr>
                                <m:t>𝑆</m:t>
                              </m:r>
                            </m:e>
                            <m:sub>
                              <m:r>
                                <a:rPr lang="fr-SN" sz="3200" b="0" i="1" smtClean="0">
                                  <a:latin typeface="Cambria Math" panose="02040503050406030204" pitchFamily="18" charset="0"/>
                                </a:rPr>
                                <m:t>𝑖</m:t>
                              </m:r>
                            </m:sub>
                            <m:sup>
                              <m:r>
                                <a:rPr lang="fr-SN" sz="3200" b="0" i="1" smtClean="0">
                                  <a:latin typeface="Cambria Math" panose="02040503050406030204" pitchFamily="18" charset="0"/>
                                </a:rPr>
                                <m:t>2</m:t>
                              </m:r>
                            </m:sup>
                          </m:sSubSup>
                        </m:e>
                      </m:nary>
                    </m:oMath>
                  </m:oMathPara>
                </a14:m>
                <a:endParaRPr lang="fr-SN" sz="32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fr-SN" sz="3200" i="1">
                              <a:latin typeface="Cambria Math" panose="02040503050406030204" pitchFamily="18" charset="0"/>
                            </a:rPr>
                          </m:ctrlPr>
                        </m:sSubPr>
                        <m:e>
                          <m:r>
                            <a:rPr lang="fr-SN" sz="3200" i="1">
                              <a:latin typeface="Cambria Math" panose="02040503050406030204" pitchFamily="18" charset="0"/>
                            </a:rPr>
                            <m:t>𝐼</m:t>
                          </m:r>
                        </m:e>
                        <m:sub>
                          <m:r>
                            <a:rPr lang="fr-SN" sz="3200" i="1">
                              <a:latin typeface="Cambria Math" panose="02040503050406030204" pitchFamily="18" charset="0"/>
                            </a:rPr>
                            <m:t>𝑔</m:t>
                          </m:r>
                        </m:sub>
                      </m:sSub>
                      <m:r>
                        <a:rPr lang="fr-SN" sz="3200" b="0" i="1" smtClean="0">
                          <a:latin typeface="Cambria Math" panose="02040503050406030204" pitchFamily="18" charset="0"/>
                        </a:rPr>
                        <m:t>=</m:t>
                      </m:r>
                      <m:r>
                        <a:rPr lang="fr-SN" sz="3200" i="1">
                          <a:latin typeface="Cambria Math" panose="02040503050406030204" pitchFamily="18" charset="0"/>
                        </a:rPr>
                        <m:t>𝑇𝑟𝑎𝑐𝑒</m:t>
                      </m:r>
                      <m:d>
                        <m:dPr>
                          <m:ctrlPr>
                            <a:rPr lang="fr-SN" sz="3200" i="1">
                              <a:latin typeface="Cambria Math" panose="02040503050406030204" pitchFamily="18" charset="0"/>
                            </a:rPr>
                          </m:ctrlPr>
                        </m:dPr>
                        <m:e>
                          <m:r>
                            <a:rPr lang="fr-SN" sz="3200" i="1">
                              <a:latin typeface="Cambria Math" panose="02040503050406030204" pitchFamily="18" charset="0"/>
                            </a:rPr>
                            <m:t>𝐷</m:t>
                          </m:r>
                        </m:e>
                      </m:d>
                      <m:r>
                        <a:rPr lang="fr-SN" sz="3200" b="0" i="1" smtClean="0">
                          <a:latin typeface="Cambria Math" panose="02040503050406030204" pitchFamily="18" charset="0"/>
                        </a:rPr>
                        <m:t>=</m:t>
                      </m:r>
                      <m:r>
                        <a:rPr lang="fr-SN" sz="3200" i="1">
                          <a:latin typeface="Cambria Math" panose="02040503050406030204" pitchFamily="18" charset="0"/>
                        </a:rPr>
                        <m:t>𝑇𝑟𝑎𝑐𝑒</m:t>
                      </m:r>
                      <m:r>
                        <a:rPr lang="fr-SN" sz="3200" i="1">
                          <a:latin typeface="Cambria Math" panose="02040503050406030204" pitchFamily="18" charset="0"/>
                        </a:rPr>
                        <m:t>(</m:t>
                      </m:r>
                      <m:r>
                        <a:rPr lang="fr-SN" sz="3200" b="0" i="1" smtClean="0">
                          <a:latin typeface="Cambria Math" panose="02040503050406030204" pitchFamily="18" charset="0"/>
                        </a:rPr>
                        <m:t>𝑉</m:t>
                      </m:r>
                      <m:r>
                        <a:rPr lang="fr-SN" sz="3200" i="1">
                          <a:latin typeface="Cambria Math" panose="02040503050406030204" pitchFamily="18" charset="0"/>
                        </a:rPr>
                        <m:t>)</m:t>
                      </m:r>
                      <m:r>
                        <a:rPr lang="fr-SN" sz="3200" b="0" i="0" smtClean="0">
                          <a:latin typeface="Cambria Math" panose="02040503050406030204" pitchFamily="18" charset="0"/>
                        </a:rPr>
                        <m:t>=</m:t>
                      </m:r>
                      <m:nary>
                        <m:naryPr>
                          <m:chr m:val="∑"/>
                          <m:ctrlPr>
                            <a:rPr lang="fr-SN" sz="3200" i="1">
                              <a:latin typeface="Cambria Math" panose="02040503050406030204" pitchFamily="18" charset="0"/>
                            </a:rPr>
                          </m:ctrlPr>
                        </m:naryPr>
                        <m:sub>
                          <m:r>
                            <m:rPr>
                              <m:brk m:alnAt="23"/>
                            </m:rPr>
                            <a:rPr lang="fr-SN" sz="3200" i="1">
                              <a:latin typeface="Cambria Math" panose="02040503050406030204" pitchFamily="18" charset="0"/>
                            </a:rPr>
                            <m:t>𝑖</m:t>
                          </m:r>
                          <m:r>
                            <a:rPr lang="fr-SN" sz="3200" i="1">
                              <a:latin typeface="Cambria Math" panose="02040503050406030204" pitchFamily="18" charset="0"/>
                            </a:rPr>
                            <m:t>=1</m:t>
                          </m:r>
                        </m:sub>
                        <m:sup>
                          <m:r>
                            <a:rPr lang="fr-SN" sz="3200" i="1">
                              <a:latin typeface="Cambria Math" panose="02040503050406030204" pitchFamily="18" charset="0"/>
                            </a:rPr>
                            <m:t>𝑛</m:t>
                          </m:r>
                        </m:sup>
                        <m:e>
                          <m:sSub>
                            <m:sSubPr>
                              <m:ctrlPr>
                                <a:rPr lang="fr-SN" sz="3200" i="1" smtClean="0">
                                  <a:latin typeface="Cambria Math" panose="02040503050406030204" pitchFamily="18" charset="0"/>
                                </a:rPr>
                              </m:ctrlPr>
                            </m:sSubPr>
                            <m:e>
                              <m:r>
                                <m:rPr>
                                  <m:sty m:val="p"/>
                                </m:rPr>
                                <a:rPr lang="el-GR" sz="3200" i="1" smtClean="0">
                                  <a:latin typeface="Cambria Math" panose="02040503050406030204" pitchFamily="18" charset="0"/>
                                </a:rPr>
                                <m:t>λ</m:t>
                              </m:r>
                            </m:e>
                            <m:sub>
                              <m:r>
                                <a:rPr lang="fr-SN" sz="3200" b="0" i="1" smtClean="0">
                                  <a:latin typeface="Cambria Math" panose="02040503050406030204" pitchFamily="18" charset="0"/>
                                </a:rPr>
                                <m:t>𝑗</m:t>
                              </m:r>
                            </m:sub>
                          </m:sSub>
                        </m:e>
                      </m:nary>
                    </m:oMath>
                  </m:oMathPara>
                </a14:m>
                <a:endParaRPr lang="fr-SN" sz="2600" dirty="0">
                  <a:solidFill>
                    <a:schemeClr val="tx1"/>
                  </a:solidFill>
                </a:endParaRPr>
              </a:p>
            </p:txBody>
          </p:sp>
        </mc:Choice>
        <mc:Fallback>
          <p:sp>
            <p:nvSpPr>
              <p:cNvPr id="5" name="Rectangle 4">
                <a:extLst>
                  <a:ext uri="{FF2B5EF4-FFF2-40B4-BE49-F238E27FC236}">
                    <a16:creationId xmlns:a16="http://schemas.microsoft.com/office/drawing/2014/main" id="{E979A69D-8928-FE42-42B9-26845F4D752F}"/>
                  </a:ext>
                </a:extLst>
              </p:cNvPr>
              <p:cNvSpPr>
                <a:spLocks noRot="1" noChangeAspect="1" noMove="1" noResize="1" noEditPoints="1" noAdjustHandles="1" noChangeArrowheads="1" noChangeShapeType="1" noTextEdit="1"/>
              </p:cNvSpPr>
              <p:nvPr/>
            </p:nvSpPr>
            <p:spPr>
              <a:xfrm>
                <a:off x="103167" y="4411999"/>
                <a:ext cx="6581897" cy="1983544"/>
              </a:xfrm>
              <a:prstGeom prst="rect">
                <a:avLst/>
              </a:prstGeom>
              <a:blipFill>
                <a:blip r:embed="rId2"/>
                <a:stretch>
                  <a:fillRect t="-14769" b="-17538"/>
                </a:stretch>
              </a:blipFill>
              <a:ln>
                <a:noFill/>
              </a:ln>
            </p:spPr>
            <p:txBody>
              <a:bodyPr/>
              <a:lstStyle/>
              <a:p>
                <a:r>
                  <a:rPr lang="fr-SN">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902C0CC2-0BE3-5BD0-EEB4-183372197EFB}"/>
                  </a:ext>
                </a:extLst>
              </p:cNvPr>
              <p:cNvSpPr/>
              <p:nvPr/>
            </p:nvSpPr>
            <p:spPr>
              <a:xfrm>
                <a:off x="3772238" y="1363112"/>
                <a:ext cx="3277773" cy="9144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
                    </m:oMathParaPr>
                    <m:oMath xmlns:m="http://schemas.openxmlformats.org/officeDocument/2006/math">
                      <m:r>
                        <a:rPr lang="fr-SN" sz="4000" b="0" i="1" smtClean="0">
                          <a:solidFill>
                            <a:schemeClr val="tx1">
                              <a:lumMod val="95000"/>
                            </a:schemeClr>
                          </a:solidFill>
                          <a:latin typeface="Cambria Math" panose="02040503050406030204" pitchFamily="18" charset="0"/>
                        </a:rPr>
                        <m:t>𝑉</m:t>
                      </m:r>
                      <m:r>
                        <a:rPr lang="fr-SN" sz="4000" b="0" i="1" smtClean="0">
                          <a:solidFill>
                            <a:schemeClr val="tx1">
                              <a:lumMod val="95000"/>
                            </a:schemeClr>
                          </a:solidFill>
                          <a:latin typeface="Cambria Math" panose="02040503050406030204" pitchFamily="18" charset="0"/>
                        </a:rPr>
                        <m:t>=</m:t>
                      </m:r>
                      <m:r>
                        <a:rPr lang="fr-SN" sz="4000" b="0" i="1" smtClean="0">
                          <a:solidFill>
                            <a:schemeClr val="tx1">
                              <a:lumMod val="95000"/>
                            </a:schemeClr>
                          </a:solidFill>
                          <a:latin typeface="Cambria Math" panose="02040503050406030204" pitchFamily="18" charset="0"/>
                        </a:rPr>
                        <m:t>𝑃𝐷</m:t>
                      </m:r>
                      <m:sSup>
                        <m:sSupPr>
                          <m:ctrlPr>
                            <a:rPr lang="fr-SN" sz="4000" b="0" i="1" smtClean="0">
                              <a:solidFill>
                                <a:schemeClr val="tx1">
                                  <a:lumMod val="95000"/>
                                </a:schemeClr>
                              </a:solidFill>
                              <a:latin typeface="Cambria Math" panose="02040503050406030204" pitchFamily="18" charset="0"/>
                            </a:rPr>
                          </m:ctrlPr>
                        </m:sSupPr>
                        <m:e>
                          <m:r>
                            <a:rPr lang="fr-SN" sz="4000" b="0" i="1" smtClean="0">
                              <a:solidFill>
                                <a:schemeClr val="tx1">
                                  <a:lumMod val="95000"/>
                                </a:schemeClr>
                              </a:solidFill>
                              <a:latin typeface="Cambria Math" panose="02040503050406030204" pitchFamily="18" charset="0"/>
                            </a:rPr>
                            <m:t>𝑃</m:t>
                          </m:r>
                        </m:e>
                        <m:sup>
                          <m:r>
                            <a:rPr lang="fr-SN" sz="4000" b="0" i="1" smtClean="0">
                              <a:solidFill>
                                <a:schemeClr val="tx1">
                                  <a:lumMod val="95000"/>
                                </a:schemeClr>
                              </a:solidFill>
                              <a:latin typeface="Cambria Math" panose="02040503050406030204" pitchFamily="18" charset="0"/>
                            </a:rPr>
                            <m:t>−1</m:t>
                          </m:r>
                        </m:sup>
                      </m:sSup>
                    </m:oMath>
                  </m:oMathPara>
                </a14:m>
                <a:endParaRPr lang="fr-SN" sz="4000" dirty="0">
                  <a:solidFill>
                    <a:schemeClr val="tx1">
                      <a:lumMod val="95000"/>
                    </a:schemeClr>
                  </a:solidFill>
                </a:endParaRPr>
              </a:p>
            </p:txBody>
          </p:sp>
        </mc:Choice>
        <mc:Fallback>
          <p:sp>
            <p:nvSpPr>
              <p:cNvPr id="6" name="Rectangle 5">
                <a:extLst>
                  <a:ext uri="{FF2B5EF4-FFF2-40B4-BE49-F238E27FC236}">
                    <a16:creationId xmlns:a16="http://schemas.microsoft.com/office/drawing/2014/main" id="{902C0CC2-0BE3-5BD0-EEB4-183372197EFB}"/>
                  </a:ext>
                </a:extLst>
              </p:cNvPr>
              <p:cNvSpPr>
                <a:spLocks noRot="1" noChangeAspect="1" noMove="1" noResize="1" noEditPoints="1" noAdjustHandles="1" noChangeArrowheads="1" noChangeShapeType="1" noTextEdit="1"/>
              </p:cNvSpPr>
              <p:nvPr/>
            </p:nvSpPr>
            <p:spPr>
              <a:xfrm>
                <a:off x="3772238" y="1363112"/>
                <a:ext cx="3277773" cy="914400"/>
              </a:xfrm>
              <a:prstGeom prst="rect">
                <a:avLst/>
              </a:prstGeom>
              <a:blipFill>
                <a:blip r:embed="rId3"/>
                <a:stretch>
                  <a:fillRect/>
                </a:stretch>
              </a:blipFill>
              <a:ln w="9525" cap="flat" cmpd="sng" algn="ctr">
                <a:solidFill>
                  <a:schemeClr val="accent1"/>
                </a:solidFill>
                <a:prstDash val="solid"/>
                <a:round/>
                <a:headEnd type="none" w="med" len="med"/>
                <a:tailEnd type="none" w="med" len="med"/>
              </a:ln>
            </p:spPr>
            <p:txBody>
              <a:bodyPr/>
              <a:lstStyle/>
              <a:p>
                <a:r>
                  <a:rPr lang="fr-SN">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5B8201F-DF68-EE3F-B1F4-D96F94CA4304}"/>
                  </a:ext>
                </a:extLst>
              </p:cNvPr>
              <p:cNvSpPr/>
              <p:nvPr/>
            </p:nvSpPr>
            <p:spPr>
              <a:xfrm>
                <a:off x="5365526" y="4189536"/>
                <a:ext cx="6977577" cy="9144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14:m>
                  <m:oMath xmlns:m="http://schemas.openxmlformats.org/officeDocument/2006/math">
                    <m:r>
                      <a:rPr lang="fr-SN" sz="2800" b="0" i="1" smtClean="0">
                        <a:solidFill>
                          <a:schemeClr val="tx1">
                            <a:lumMod val="95000"/>
                          </a:schemeClr>
                        </a:solidFill>
                        <a:latin typeface="Cambria Math" panose="02040503050406030204" pitchFamily="18" charset="0"/>
                      </a:rPr>
                      <m:t>𝐷</m:t>
                    </m:r>
                  </m:oMath>
                </a14:m>
                <a:r>
                  <a:rPr lang="fr-SN" sz="2600" dirty="0">
                    <a:solidFill>
                      <a:schemeClr val="tx1"/>
                    </a:solidFill>
                  </a:rPr>
                  <a:t> la matrice des valeurs propres </a:t>
                </a:r>
                <a14:m>
                  <m:oMath xmlns:m="http://schemas.openxmlformats.org/officeDocument/2006/math">
                    <m:sSub>
                      <m:sSubPr>
                        <m:ctrlPr>
                          <a:rPr lang="fr-SN" sz="2800" i="1">
                            <a:latin typeface="Cambria Math" panose="02040503050406030204" pitchFamily="18" charset="0"/>
                          </a:rPr>
                        </m:ctrlPr>
                      </m:sSubPr>
                      <m:e>
                        <m:r>
                          <m:rPr>
                            <m:sty m:val="p"/>
                          </m:rPr>
                          <a:rPr lang="el-GR" sz="2800" i="1">
                            <a:latin typeface="Cambria Math" panose="02040503050406030204" pitchFamily="18" charset="0"/>
                          </a:rPr>
                          <m:t>λ</m:t>
                        </m:r>
                      </m:e>
                      <m:sub>
                        <m:r>
                          <a:rPr lang="fr-SN" sz="2800" i="1">
                            <a:latin typeface="Cambria Math" panose="02040503050406030204" pitchFamily="18" charset="0"/>
                          </a:rPr>
                          <m:t>𝑗</m:t>
                        </m:r>
                      </m:sub>
                    </m:sSub>
                  </m:oMath>
                </a14:m>
                <a:endParaRPr lang="fr-SN" sz="2600" dirty="0">
                  <a:solidFill>
                    <a:schemeClr val="tx1"/>
                  </a:solidFill>
                </a:endParaRPr>
              </a:p>
              <a:p>
                <a14:m>
                  <m:oMath xmlns:m="http://schemas.openxmlformats.org/officeDocument/2006/math">
                    <m:r>
                      <a:rPr lang="fr-SN" sz="2800" b="0" i="1" smtClean="0">
                        <a:solidFill>
                          <a:schemeClr val="tx1">
                            <a:lumMod val="95000"/>
                          </a:schemeClr>
                        </a:solidFill>
                        <a:latin typeface="Cambria Math" panose="02040503050406030204" pitchFamily="18" charset="0"/>
                      </a:rPr>
                      <m:t>𝑃</m:t>
                    </m:r>
                  </m:oMath>
                </a14:m>
                <a:r>
                  <a:rPr lang="fr-SN" sz="2600" dirty="0">
                    <a:solidFill>
                      <a:schemeClr val="tx1"/>
                    </a:solidFill>
                  </a:rPr>
                  <a:t> la matrice des vecteurs propres associés aux valeurs propres</a:t>
                </a:r>
              </a:p>
            </p:txBody>
          </p:sp>
        </mc:Choice>
        <mc:Fallback>
          <p:sp>
            <p:nvSpPr>
              <p:cNvPr id="7" name="Rectangle 6">
                <a:extLst>
                  <a:ext uri="{FF2B5EF4-FFF2-40B4-BE49-F238E27FC236}">
                    <a16:creationId xmlns:a16="http://schemas.microsoft.com/office/drawing/2014/main" id="{85B8201F-DF68-EE3F-B1F4-D96F94CA4304}"/>
                  </a:ext>
                </a:extLst>
              </p:cNvPr>
              <p:cNvSpPr>
                <a:spLocks noRot="1" noChangeAspect="1" noMove="1" noResize="1" noEditPoints="1" noAdjustHandles="1" noChangeArrowheads="1" noChangeShapeType="1" noTextEdit="1"/>
              </p:cNvSpPr>
              <p:nvPr/>
            </p:nvSpPr>
            <p:spPr>
              <a:xfrm>
                <a:off x="5365526" y="4189536"/>
                <a:ext cx="6977577" cy="914400"/>
              </a:xfrm>
              <a:prstGeom prst="rect">
                <a:avLst/>
              </a:prstGeom>
              <a:blipFill>
                <a:blip r:embed="rId4"/>
                <a:stretch>
                  <a:fillRect l="-1572" t="-27333" b="-42667"/>
                </a:stretch>
              </a:blipFill>
              <a:ln>
                <a:noFill/>
              </a:ln>
            </p:spPr>
            <p:txBody>
              <a:bodyPr/>
              <a:lstStyle/>
              <a:p>
                <a:r>
                  <a:rPr lang="fr-SN">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2B5326E5-EF39-2D5A-7F21-9DC93007F666}"/>
                  </a:ext>
                </a:extLst>
              </p:cNvPr>
              <p:cNvSpPr/>
              <p:nvPr/>
            </p:nvSpPr>
            <p:spPr>
              <a:xfrm>
                <a:off x="276254" y="2040522"/>
                <a:ext cx="3770145" cy="235282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3200" b="0" i="1" smtClean="0">
                          <a:solidFill>
                            <a:schemeClr val="tx1"/>
                          </a:solidFill>
                          <a:latin typeface="Cambria Math" panose="02040503050406030204" pitchFamily="18" charset="0"/>
                        </a:rPr>
                        <m:t>𝑉</m:t>
                      </m:r>
                      <m:r>
                        <a:rPr lang="fr-SN" sz="3200" b="0" i="1" smtClean="0">
                          <a:solidFill>
                            <a:schemeClr val="tx1"/>
                          </a:solidFill>
                          <a:latin typeface="Cambria Math" panose="02040503050406030204" pitchFamily="18" charset="0"/>
                        </a:rPr>
                        <m:t>= </m:t>
                      </m:r>
                      <m:d>
                        <m:dPr>
                          <m:begChr m:val="["/>
                          <m:endChr m:val="]"/>
                          <m:ctrlPr>
                            <a:rPr lang="fr-SN" sz="3200" i="1" smtClean="0">
                              <a:solidFill>
                                <a:schemeClr val="tx1"/>
                              </a:solidFill>
                              <a:latin typeface="Cambria Math" panose="02040503050406030204" pitchFamily="18" charset="0"/>
                            </a:rPr>
                          </m:ctrlPr>
                        </m:dPr>
                        <m:e>
                          <m:m>
                            <m:mPr>
                              <m:mcs>
                                <m:mc>
                                  <m:mcPr>
                                    <m:count m:val="3"/>
                                    <m:mcJc m:val="center"/>
                                  </m:mcPr>
                                </m:mc>
                              </m:mcs>
                              <m:ctrlPr>
                                <a:rPr lang="fr-SN" sz="3200" i="1" smtClean="0">
                                  <a:solidFill>
                                    <a:schemeClr val="tx1"/>
                                  </a:solidFill>
                                  <a:latin typeface="Cambria Math" panose="02040503050406030204" pitchFamily="18" charset="0"/>
                                </a:rPr>
                              </m:ctrlPr>
                            </m:mPr>
                            <m:mr>
                              <m:e>
                                <m:sSubSup>
                                  <m:sSubSupPr>
                                    <m:ctrlPr>
                                      <a:rPr lang="fr-SN" sz="3200" i="1" smtClean="0">
                                        <a:solidFill>
                                          <a:schemeClr val="tx1"/>
                                        </a:solidFill>
                                        <a:latin typeface="Cambria Math" panose="02040503050406030204" pitchFamily="18" charset="0"/>
                                      </a:rPr>
                                    </m:ctrlPr>
                                  </m:sSubSup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1</m:t>
                                    </m:r>
                                  </m:sub>
                                  <m:sup>
                                    <m:r>
                                      <a:rPr lang="fr-SN" sz="3200" b="0" i="1" smtClean="0">
                                        <a:solidFill>
                                          <a:schemeClr val="tx1"/>
                                        </a:solidFill>
                                        <a:latin typeface="Cambria Math" panose="02040503050406030204" pitchFamily="18" charset="0"/>
                                      </a:rPr>
                                      <m:t>2</m:t>
                                    </m:r>
                                  </m:sup>
                                </m:sSubSup>
                              </m:e>
                              <m:e>
                                <m:r>
                                  <a:rPr lang="fr-SN" sz="3200" i="1" smtClean="0">
                                    <a:solidFill>
                                      <a:schemeClr val="tx1"/>
                                    </a:solidFill>
                                    <a:latin typeface="Cambria Math" panose="02040503050406030204" pitchFamily="18" charset="0"/>
                                  </a:rPr>
                                  <m:t>⋯</m:t>
                                </m:r>
                              </m:e>
                              <m:e>
                                <m:sSub>
                                  <m:sSubPr>
                                    <m:ctrlPr>
                                      <a:rPr lang="fr-SN" sz="3200" i="1" smtClean="0">
                                        <a:solidFill>
                                          <a:schemeClr val="tx1"/>
                                        </a:solidFill>
                                        <a:latin typeface="Cambria Math" panose="02040503050406030204" pitchFamily="18" charset="0"/>
                                      </a:rPr>
                                    </m:ctrlPr>
                                  </m:sSub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1</m:t>
                                    </m:r>
                                    <m:r>
                                      <a:rPr lang="fr-SN" sz="3200" b="0" i="1" smtClean="0">
                                        <a:solidFill>
                                          <a:schemeClr val="tx1"/>
                                        </a:solidFill>
                                        <a:latin typeface="Cambria Math" panose="02040503050406030204" pitchFamily="18" charset="0"/>
                                      </a:rPr>
                                      <m:t>𝑝</m:t>
                                    </m:r>
                                  </m:sub>
                                </m:sSub>
                              </m:e>
                            </m:mr>
                            <m:mr>
                              <m:e>
                                <m:r>
                                  <a:rPr lang="fr-SN" sz="3200" i="1" smtClean="0">
                                    <a:solidFill>
                                      <a:schemeClr val="tx1"/>
                                    </a:solidFill>
                                    <a:latin typeface="Cambria Math" panose="02040503050406030204" pitchFamily="18" charset="0"/>
                                  </a:rPr>
                                  <m:t>⋮</m:t>
                                </m:r>
                              </m:e>
                              <m:e>
                                <m:r>
                                  <a:rPr lang="fr-SN" sz="3200" i="1" smtClean="0">
                                    <a:solidFill>
                                      <a:schemeClr val="tx1"/>
                                    </a:solidFill>
                                    <a:latin typeface="Cambria Math" panose="02040503050406030204" pitchFamily="18" charset="0"/>
                                  </a:rPr>
                                  <m:t>⋱</m:t>
                                </m:r>
                              </m:e>
                              <m:e>
                                <m:r>
                                  <a:rPr lang="fr-SN" sz="3200" i="1" smtClean="0">
                                    <a:solidFill>
                                      <a:schemeClr val="tx1"/>
                                    </a:solidFill>
                                    <a:latin typeface="Cambria Math" panose="02040503050406030204" pitchFamily="18" charset="0"/>
                                  </a:rPr>
                                  <m:t>⋮</m:t>
                                </m:r>
                              </m:e>
                            </m:mr>
                            <m:mr>
                              <m:e>
                                <m:sSub>
                                  <m:sSubPr>
                                    <m:ctrlPr>
                                      <a:rPr lang="fr-SN" sz="3200" i="1" smtClean="0">
                                        <a:solidFill>
                                          <a:schemeClr val="tx1"/>
                                        </a:solidFill>
                                        <a:latin typeface="Cambria Math" panose="02040503050406030204" pitchFamily="18" charset="0"/>
                                      </a:rPr>
                                    </m:ctrlPr>
                                  </m:sSub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𝑝</m:t>
                                    </m:r>
                                    <m:r>
                                      <a:rPr lang="fr-SN" sz="3200" b="0" i="1" smtClean="0">
                                        <a:solidFill>
                                          <a:schemeClr val="tx1"/>
                                        </a:solidFill>
                                        <a:latin typeface="Cambria Math" panose="02040503050406030204" pitchFamily="18" charset="0"/>
                                      </a:rPr>
                                      <m:t>1</m:t>
                                    </m:r>
                                  </m:sub>
                                </m:sSub>
                              </m:e>
                              <m:e>
                                <m:r>
                                  <a:rPr lang="fr-SN" sz="3200" i="1" smtClean="0">
                                    <a:solidFill>
                                      <a:schemeClr val="tx1"/>
                                    </a:solidFill>
                                    <a:latin typeface="Cambria Math" panose="02040503050406030204" pitchFamily="18" charset="0"/>
                                  </a:rPr>
                                  <m:t>⋯</m:t>
                                </m:r>
                              </m:e>
                              <m:e>
                                <m:sSubSup>
                                  <m:sSubSupPr>
                                    <m:ctrlPr>
                                      <a:rPr lang="fr-SN" sz="3200" i="1" smtClean="0">
                                        <a:solidFill>
                                          <a:schemeClr val="tx1"/>
                                        </a:solidFill>
                                        <a:latin typeface="Cambria Math" panose="02040503050406030204" pitchFamily="18" charset="0"/>
                                      </a:rPr>
                                    </m:ctrlPr>
                                  </m:sSubSup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𝑝</m:t>
                                    </m:r>
                                  </m:sub>
                                  <m:sup>
                                    <m:r>
                                      <a:rPr lang="fr-SN" sz="3200" b="0" i="1" smtClean="0">
                                        <a:solidFill>
                                          <a:schemeClr val="tx1"/>
                                        </a:solidFill>
                                        <a:latin typeface="Cambria Math" panose="02040503050406030204" pitchFamily="18" charset="0"/>
                                      </a:rPr>
                                      <m:t>2</m:t>
                                    </m:r>
                                  </m:sup>
                                </m:sSubSup>
                              </m:e>
                            </m:mr>
                          </m:m>
                        </m:e>
                      </m:d>
                    </m:oMath>
                  </m:oMathPara>
                </a14:m>
                <a:endParaRPr lang="fr-SN" sz="3200" dirty="0">
                  <a:solidFill>
                    <a:schemeClr val="tx1"/>
                  </a:solidFill>
                </a:endParaRPr>
              </a:p>
            </p:txBody>
          </p:sp>
        </mc:Choice>
        <mc:Fallback>
          <p:sp>
            <p:nvSpPr>
              <p:cNvPr id="8" name="Rectangle 7">
                <a:extLst>
                  <a:ext uri="{FF2B5EF4-FFF2-40B4-BE49-F238E27FC236}">
                    <a16:creationId xmlns:a16="http://schemas.microsoft.com/office/drawing/2014/main" id="{2B5326E5-EF39-2D5A-7F21-9DC93007F666}"/>
                  </a:ext>
                </a:extLst>
              </p:cNvPr>
              <p:cNvSpPr>
                <a:spLocks noRot="1" noChangeAspect="1" noMove="1" noResize="1" noEditPoints="1" noAdjustHandles="1" noChangeArrowheads="1" noChangeShapeType="1" noTextEdit="1"/>
              </p:cNvSpPr>
              <p:nvPr/>
            </p:nvSpPr>
            <p:spPr>
              <a:xfrm>
                <a:off x="276254" y="2040522"/>
                <a:ext cx="3770145" cy="2352822"/>
              </a:xfrm>
              <a:prstGeom prst="rect">
                <a:avLst/>
              </a:prstGeom>
              <a:blipFill>
                <a:blip r:embed="rId5"/>
                <a:stretch>
                  <a:fillRect/>
                </a:stretch>
              </a:blipFill>
              <a:ln>
                <a:noFill/>
              </a:ln>
            </p:spPr>
            <p:txBody>
              <a:bodyPr/>
              <a:lstStyle/>
              <a:p>
                <a:r>
                  <a:rPr lang="fr-SN">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B1FE2AA-F2AB-5D6F-BF1B-B89045A10DCB}"/>
                  </a:ext>
                </a:extLst>
              </p:cNvPr>
              <p:cNvSpPr/>
              <p:nvPr/>
            </p:nvSpPr>
            <p:spPr>
              <a:xfrm>
                <a:off x="4489691" y="2247643"/>
                <a:ext cx="3052692" cy="18041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2800" b="0" i="1" smtClean="0">
                          <a:solidFill>
                            <a:schemeClr val="tx1"/>
                          </a:solidFill>
                          <a:latin typeface="Cambria Math" panose="02040503050406030204" pitchFamily="18" charset="0"/>
                        </a:rPr>
                        <m:t>𝐷</m:t>
                      </m:r>
                      <m:r>
                        <a:rPr lang="fr-SN" sz="2800" b="0" i="1" smtClean="0">
                          <a:solidFill>
                            <a:schemeClr val="tx1"/>
                          </a:solidFill>
                          <a:latin typeface="Cambria Math" panose="02040503050406030204" pitchFamily="18" charset="0"/>
                        </a:rPr>
                        <m:t>=</m:t>
                      </m:r>
                      <m:d>
                        <m:dPr>
                          <m:begChr m:val="["/>
                          <m:endChr m:val="]"/>
                          <m:ctrlPr>
                            <a:rPr lang="fr-SN" sz="2800" b="0" i="1" smtClean="0">
                              <a:solidFill>
                                <a:schemeClr val="tx1"/>
                              </a:solidFill>
                              <a:latin typeface="Cambria Math" panose="02040503050406030204" pitchFamily="18" charset="0"/>
                            </a:rPr>
                          </m:ctrlPr>
                        </m:dPr>
                        <m:e>
                          <m:m>
                            <m:mPr>
                              <m:plcHide m:val="on"/>
                              <m:mcs>
                                <m:mc>
                                  <m:mcPr>
                                    <m:count m:val="3"/>
                                    <m:mcJc m:val="center"/>
                                  </m:mcPr>
                                </m:mc>
                              </m:mcs>
                              <m:ctrlPr>
                                <a:rPr lang="fr-SN" sz="2800" i="1">
                                  <a:solidFill>
                                    <a:schemeClr val="tx1"/>
                                  </a:solidFill>
                                  <a:latin typeface="Cambria Math" panose="02040503050406030204" pitchFamily="18" charset="0"/>
                                </a:rPr>
                              </m:ctrlPr>
                            </m:mPr>
                            <m:mr>
                              <m:e>
                                <m:sSub>
                                  <m:sSubPr>
                                    <m:ctrlPr>
                                      <a:rPr lang="fr-SN" sz="2800" i="1">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rPr>
                                      <m:t>λ</m:t>
                                    </m:r>
                                  </m:e>
                                  <m:sub>
                                    <m:r>
                                      <a:rPr lang="fr-SN" sz="2800" i="1">
                                        <a:solidFill>
                                          <a:schemeClr val="tx1"/>
                                        </a:solidFill>
                                        <a:latin typeface="Cambria Math" panose="02040503050406030204" pitchFamily="18" charset="0"/>
                                      </a:rPr>
                                      <m:t>1</m:t>
                                    </m:r>
                                  </m:sub>
                                </m:sSub>
                              </m:e>
                              <m:e>
                                <m:r>
                                  <a:rPr lang="fr-SN" sz="2800" i="1">
                                    <a:solidFill>
                                      <a:schemeClr val="tx1"/>
                                    </a:solidFill>
                                    <a:latin typeface="Cambria Math" panose="02040503050406030204" pitchFamily="18" charset="0"/>
                                  </a:rPr>
                                  <m:t>0</m:t>
                                </m:r>
                              </m:e>
                              <m:e>
                                <m:r>
                                  <a:rPr lang="fr-SN" sz="2800" i="1">
                                    <a:solidFill>
                                      <a:schemeClr val="tx1"/>
                                    </a:solidFill>
                                    <a:latin typeface="Cambria Math" panose="02040503050406030204" pitchFamily="18" charset="0"/>
                                  </a:rPr>
                                  <m:t>0</m:t>
                                </m:r>
                              </m:e>
                            </m:mr>
                            <m:mr>
                              <m:e>
                                <m:r>
                                  <a:rPr lang="fr-SN" sz="2800" i="1">
                                    <a:solidFill>
                                      <a:schemeClr val="tx1"/>
                                    </a:solidFill>
                                    <a:latin typeface="Cambria Math" panose="02040503050406030204" pitchFamily="18" charset="0"/>
                                  </a:rPr>
                                  <m:t>0</m:t>
                                </m:r>
                              </m:e>
                              <m:e>
                                <m:sSub>
                                  <m:sSubPr>
                                    <m:ctrlPr>
                                      <a:rPr lang="fr-SN" sz="2800" i="1">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rPr>
                                      <m:t>λ</m:t>
                                    </m:r>
                                  </m:e>
                                  <m:sub>
                                    <m:r>
                                      <a:rPr lang="fr-SN" sz="2800" i="1">
                                        <a:solidFill>
                                          <a:schemeClr val="tx1"/>
                                        </a:solidFill>
                                        <a:latin typeface="Cambria Math" panose="02040503050406030204" pitchFamily="18" charset="0"/>
                                      </a:rPr>
                                      <m:t>2</m:t>
                                    </m:r>
                                  </m:sub>
                                </m:sSub>
                              </m:e>
                              <m:e>
                                <m:r>
                                  <a:rPr lang="fr-SN" sz="2800" i="1">
                                    <a:solidFill>
                                      <a:schemeClr val="tx1"/>
                                    </a:solidFill>
                                    <a:latin typeface="Cambria Math" panose="02040503050406030204" pitchFamily="18" charset="0"/>
                                  </a:rPr>
                                  <m:t>0</m:t>
                                </m:r>
                              </m:e>
                            </m:mr>
                            <m:mr>
                              <m:e>
                                <m:r>
                                  <a:rPr lang="fr-SN" sz="2800" i="1">
                                    <a:solidFill>
                                      <a:schemeClr val="tx1"/>
                                    </a:solidFill>
                                    <a:latin typeface="Cambria Math" panose="02040503050406030204" pitchFamily="18" charset="0"/>
                                  </a:rPr>
                                  <m:t>0</m:t>
                                </m:r>
                              </m:e>
                              <m:e>
                                <m:r>
                                  <a:rPr lang="fr-SN" sz="2800" i="1">
                                    <a:solidFill>
                                      <a:schemeClr val="tx1"/>
                                    </a:solidFill>
                                    <a:latin typeface="Cambria Math" panose="02040503050406030204" pitchFamily="18" charset="0"/>
                                  </a:rPr>
                                  <m:t>0</m:t>
                                </m:r>
                              </m:e>
                              <m:e>
                                <m:sSub>
                                  <m:sSubPr>
                                    <m:ctrlPr>
                                      <a:rPr lang="fr-SN" sz="2800" i="1">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rPr>
                                      <m:t>λ</m:t>
                                    </m:r>
                                  </m:e>
                                  <m:sub>
                                    <m:r>
                                      <a:rPr lang="fr-SN" sz="2800" i="1">
                                        <a:solidFill>
                                          <a:schemeClr val="tx1"/>
                                        </a:solidFill>
                                        <a:latin typeface="Cambria Math" panose="02040503050406030204" pitchFamily="18" charset="0"/>
                                      </a:rPr>
                                      <m:t>3</m:t>
                                    </m:r>
                                  </m:sub>
                                </m:sSub>
                              </m:e>
                            </m:mr>
                          </m:m>
                        </m:e>
                      </m:d>
                    </m:oMath>
                  </m:oMathPara>
                </a14:m>
                <a:endParaRPr lang="fr-SN" sz="2800" dirty="0">
                  <a:solidFill>
                    <a:schemeClr val="tx1"/>
                  </a:solidFill>
                </a:endParaRPr>
              </a:p>
            </p:txBody>
          </p:sp>
        </mc:Choice>
        <mc:Fallback>
          <p:sp>
            <p:nvSpPr>
              <p:cNvPr id="9" name="Rectangle 8">
                <a:extLst>
                  <a:ext uri="{FF2B5EF4-FFF2-40B4-BE49-F238E27FC236}">
                    <a16:creationId xmlns:a16="http://schemas.microsoft.com/office/drawing/2014/main" id="{4B1FE2AA-F2AB-5D6F-BF1B-B89045A10DCB}"/>
                  </a:ext>
                </a:extLst>
              </p:cNvPr>
              <p:cNvSpPr>
                <a:spLocks noRot="1" noChangeAspect="1" noMove="1" noResize="1" noEditPoints="1" noAdjustHandles="1" noChangeArrowheads="1" noChangeShapeType="1" noTextEdit="1"/>
              </p:cNvSpPr>
              <p:nvPr/>
            </p:nvSpPr>
            <p:spPr>
              <a:xfrm>
                <a:off x="4489691" y="2247643"/>
                <a:ext cx="3052692" cy="1804177"/>
              </a:xfrm>
              <a:prstGeom prst="rect">
                <a:avLst/>
              </a:prstGeom>
              <a:blipFill>
                <a:blip r:embed="rId6"/>
                <a:stretch>
                  <a:fillRect/>
                </a:stretch>
              </a:blipFill>
              <a:ln>
                <a:noFill/>
              </a:ln>
            </p:spPr>
            <p:txBody>
              <a:bodyPr/>
              <a:lstStyle/>
              <a:p>
                <a:r>
                  <a:rPr lang="fr-SN">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B2733E5C-9DDA-E7F9-BC31-5C1D9842387B}"/>
                  </a:ext>
                </a:extLst>
              </p:cNvPr>
              <p:cNvSpPr/>
              <p:nvPr/>
            </p:nvSpPr>
            <p:spPr>
              <a:xfrm>
                <a:off x="7901281" y="2139755"/>
                <a:ext cx="3387974" cy="19812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3200" b="0" i="1" smtClean="0">
                          <a:solidFill>
                            <a:schemeClr val="tx1"/>
                          </a:solidFill>
                          <a:latin typeface="Cambria Math" panose="02040503050406030204" pitchFamily="18" charset="0"/>
                        </a:rPr>
                        <m:t>𝑃</m:t>
                      </m:r>
                      <m:r>
                        <a:rPr lang="fr-SN" sz="3200" b="0" i="1" smtClean="0">
                          <a:solidFill>
                            <a:schemeClr val="tx1"/>
                          </a:solidFill>
                          <a:latin typeface="Cambria Math" panose="02040503050406030204" pitchFamily="18" charset="0"/>
                        </a:rPr>
                        <m:t>=</m:t>
                      </m:r>
                      <m:d>
                        <m:dPr>
                          <m:begChr m:val="["/>
                          <m:endChr m:val="]"/>
                          <m:ctrlPr>
                            <a:rPr lang="fr-SN" sz="3200" b="0" i="1" smtClean="0">
                              <a:solidFill>
                                <a:schemeClr val="tx1"/>
                              </a:solidFill>
                              <a:latin typeface="Cambria Math" panose="02040503050406030204" pitchFamily="18" charset="0"/>
                            </a:rPr>
                          </m:ctrlPr>
                        </m:dPr>
                        <m:e>
                          <m:m>
                            <m:mPr>
                              <m:mcs>
                                <m:mc>
                                  <m:mcPr>
                                    <m:count m:val="3"/>
                                    <m:mcJc m:val="center"/>
                                  </m:mcPr>
                                </m:mc>
                              </m:mcs>
                              <m:ctrlPr>
                                <a:rPr lang="fr-SN" sz="3200" i="1">
                                  <a:solidFill>
                                    <a:schemeClr val="tx1"/>
                                  </a:solidFill>
                                  <a:latin typeface="Cambria Math" panose="02040503050406030204" pitchFamily="18" charset="0"/>
                                </a:rPr>
                              </m:ctrlPr>
                            </m:mPr>
                            <m:mr>
                              <m:e>
                                <m:r>
                                  <m:rPr>
                                    <m:brk m:alnAt="7"/>
                                  </m:rPr>
                                  <a:rPr lang="fr-SN" sz="3200" i="1">
                                    <a:solidFill>
                                      <a:schemeClr val="tx1"/>
                                    </a:solidFill>
                                    <a:latin typeface="Cambria Math" panose="02040503050406030204" pitchFamily="18" charset="0"/>
                                  </a:rPr>
                                  <m:t>⋯</m:t>
                                </m:r>
                              </m:e>
                              <m:e>
                                <m:r>
                                  <a:rPr lang="fr-SN" sz="3200" i="1">
                                    <a:solidFill>
                                      <a:schemeClr val="tx1"/>
                                    </a:solidFill>
                                    <a:latin typeface="Cambria Math" panose="02040503050406030204" pitchFamily="18" charset="0"/>
                                  </a:rPr>
                                  <m:t>…</m:t>
                                </m:r>
                              </m:e>
                              <m:e>
                                <m:r>
                                  <a:rPr lang="fr-SN" sz="3200" i="1">
                                    <a:solidFill>
                                      <a:schemeClr val="tx1"/>
                                    </a:solidFill>
                                    <a:latin typeface="Cambria Math" panose="02040503050406030204" pitchFamily="18" charset="0"/>
                                  </a:rPr>
                                  <m:t>…</m:t>
                                </m:r>
                              </m:e>
                            </m:mr>
                            <m:mr>
                              <m:e>
                                <m:r>
                                  <a:rPr lang="fr-SN" sz="3200" i="1">
                                    <a:solidFill>
                                      <a:schemeClr val="tx1"/>
                                    </a:solidFill>
                                    <a:latin typeface="Cambria Math" panose="02040503050406030204" pitchFamily="18" charset="0"/>
                                  </a:rPr>
                                  <m:t>⋯</m:t>
                                </m:r>
                              </m:e>
                              <m:e>
                                <m:r>
                                  <a:rPr lang="fr-SN" sz="3200" i="1">
                                    <a:solidFill>
                                      <a:schemeClr val="tx1"/>
                                    </a:solidFill>
                                    <a:latin typeface="Cambria Math" panose="02040503050406030204" pitchFamily="18" charset="0"/>
                                  </a:rPr>
                                  <m:t>…</m:t>
                                </m:r>
                              </m:e>
                              <m:e>
                                <m:r>
                                  <a:rPr lang="fr-SN" sz="3200" i="1">
                                    <a:solidFill>
                                      <a:schemeClr val="tx1"/>
                                    </a:solidFill>
                                    <a:latin typeface="Cambria Math" panose="02040503050406030204" pitchFamily="18" charset="0"/>
                                  </a:rPr>
                                  <m:t>…</m:t>
                                </m:r>
                              </m:e>
                            </m:mr>
                            <m:mr>
                              <m:e>
                                <m:r>
                                  <a:rPr lang="fr-SN" sz="3200" i="1">
                                    <a:solidFill>
                                      <a:schemeClr val="tx1"/>
                                    </a:solidFill>
                                    <a:latin typeface="Cambria Math" panose="02040503050406030204" pitchFamily="18" charset="0"/>
                                  </a:rPr>
                                  <m:t>⋯</m:t>
                                </m:r>
                              </m:e>
                              <m:e>
                                <m:r>
                                  <a:rPr lang="fr-SN" sz="3200" i="1">
                                    <a:solidFill>
                                      <a:schemeClr val="tx1"/>
                                    </a:solidFill>
                                    <a:latin typeface="Cambria Math" panose="02040503050406030204" pitchFamily="18" charset="0"/>
                                  </a:rPr>
                                  <m:t>⋯</m:t>
                                </m:r>
                              </m:e>
                              <m:e>
                                <m:r>
                                  <a:rPr lang="fr-SN" sz="3200" i="1">
                                    <a:solidFill>
                                      <a:schemeClr val="tx1"/>
                                    </a:solidFill>
                                    <a:latin typeface="Cambria Math" panose="02040503050406030204" pitchFamily="18" charset="0"/>
                                  </a:rPr>
                                  <m:t>…</m:t>
                                </m:r>
                              </m:e>
                            </m:mr>
                          </m:m>
                        </m:e>
                      </m:d>
                    </m:oMath>
                  </m:oMathPara>
                </a14:m>
                <a:endParaRPr lang="fr-SN" sz="3200" dirty="0">
                  <a:solidFill>
                    <a:schemeClr val="tx1"/>
                  </a:solidFill>
                </a:endParaRPr>
              </a:p>
            </p:txBody>
          </p:sp>
        </mc:Choice>
        <mc:Fallback>
          <p:sp>
            <p:nvSpPr>
              <p:cNvPr id="10" name="Rectangle 9">
                <a:extLst>
                  <a:ext uri="{FF2B5EF4-FFF2-40B4-BE49-F238E27FC236}">
                    <a16:creationId xmlns:a16="http://schemas.microsoft.com/office/drawing/2014/main" id="{B2733E5C-9DDA-E7F9-BC31-5C1D9842387B}"/>
                  </a:ext>
                </a:extLst>
              </p:cNvPr>
              <p:cNvSpPr>
                <a:spLocks noRot="1" noChangeAspect="1" noMove="1" noResize="1" noEditPoints="1" noAdjustHandles="1" noChangeArrowheads="1" noChangeShapeType="1" noTextEdit="1"/>
              </p:cNvSpPr>
              <p:nvPr/>
            </p:nvSpPr>
            <p:spPr>
              <a:xfrm>
                <a:off x="7901281" y="2139755"/>
                <a:ext cx="3387974" cy="1981200"/>
              </a:xfrm>
              <a:prstGeom prst="rect">
                <a:avLst/>
              </a:prstGeom>
              <a:blipFill>
                <a:blip r:embed="rId7"/>
                <a:stretch>
                  <a:fillRect/>
                </a:stretch>
              </a:blipFill>
              <a:ln>
                <a:noFill/>
              </a:ln>
            </p:spPr>
            <p:txBody>
              <a:bodyPr/>
              <a:lstStyle/>
              <a:p>
                <a:r>
                  <a:rPr lang="fr-SN">
                    <a:noFill/>
                  </a:rPr>
                  <a:t> </a:t>
                </a:r>
              </a:p>
            </p:txBody>
          </p:sp>
        </mc:Fallback>
      </mc:AlternateContent>
      <p:sp>
        <p:nvSpPr>
          <p:cNvPr id="11" name="Ellipse 10">
            <a:extLst>
              <a:ext uri="{FF2B5EF4-FFF2-40B4-BE49-F238E27FC236}">
                <a16:creationId xmlns:a16="http://schemas.microsoft.com/office/drawing/2014/main" id="{020F3004-E437-A0BF-2111-89D99698C7A2}"/>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13</a:t>
            </a:r>
          </a:p>
        </p:txBody>
      </p:sp>
    </p:spTree>
    <p:extLst>
      <p:ext uri="{BB962C8B-B14F-4D97-AF65-F5344CB8AC3E}">
        <p14:creationId xmlns:p14="http://schemas.microsoft.com/office/powerpoint/2010/main" val="144917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10BD8-38E2-B0F4-C228-95690082E81F}"/>
              </a:ext>
            </a:extLst>
          </p:cNvPr>
          <p:cNvSpPr>
            <a:spLocks noGrp="1"/>
          </p:cNvSpPr>
          <p:nvPr>
            <p:ph type="title"/>
          </p:nvPr>
        </p:nvSpPr>
        <p:spPr/>
        <p:txBody>
          <a:bodyPr>
            <a:normAutofit/>
          </a:bodyPr>
          <a:lstStyle/>
          <a:p>
            <a:pPr algn="ctr"/>
            <a:r>
              <a:rPr lang="fr-SN" b="1" dirty="0"/>
              <a:t>Comment Définir les NOUVEAUX  axes</a:t>
            </a:r>
          </a:p>
        </p:txBody>
      </p:sp>
      <p:sp>
        <p:nvSpPr>
          <p:cNvPr id="3" name="Espace réservé du contenu 2">
            <a:extLst>
              <a:ext uri="{FF2B5EF4-FFF2-40B4-BE49-F238E27FC236}">
                <a16:creationId xmlns:a16="http://schemas.microsoft.com/office/drawing/2014/main" id="{3E2DF78D-8273-F3E0-A386-88139AFBB1F3}"/>
              </a:ext>
            </a:extLst>
          </p:cNvPr>
          <p:cNvSpPr>
            <a:spLocks noGrp="1"/>
          </p:cNvSpPr>
          <p:nvPr>
            <p:ph idx="1"/>
          </p:nvPr>
        </p:nvSpPr>
        <p:spPr/>
        <p:txBody>
          <a:bodyPr anchor="t">
            <a:normAutofit/>
          </a:bodyPr>
          <a:lstStyle/>
          <a:p>
            <a:pPr marL="0" indent="0">
              <a:buNone/>
            </a:pPr>
            <a:r>
              <a:rPr lang="fr-SN" sz="2600" dirty="0"/>
              <a:t>Apres la première composante principale on cherche une deuxième qui doit avoir les propriétés suivantes: </a:t>
            </a:r>
          </a:p>
          <a:p>
            <a:pPr>
              <a:buFont typeface="Wingdings" panose="05000000000000000000" pitchFamily="2" charset="2"/>
              <a:buChar char="Ø"/>
            </a:pPr>
            <a:r>
              <a:rPr lang="fr-SN" sz="2600" dirty="0"/>
              <a:t>Avoir une corrélation nulle avec la première</a:t>
            </a:r>
          </a:p>
          <a:p>
            <a:pPr>
              <a:buFont typeface="Wingdings" panose="05000000000000000000" pitchFamily="2" charset="2"/>
              <a:buChar char="Ø"/>
            </a:pPr>
            <a:r>
              <a:rPr lang="fr-SN" sz="2600" dirty="0"/>
              <a:t>Avoir à son tour la plus grande variance</a:t>
            </a:r>
          </a:p>
          <a:p>
            <a:pPr marL="0" indent="0">
              <a:buNone/>
            </a:pPr>
            <a:r>
              <a:rPr lang="fr-SN" sz="2600" dirty="0"/>
              <a:t>Le processus se répète jusqu'à avoir les p composantes (ou p représente le nombre de variable initiale)</a:t>
            </a:r>
          </a:p>
        </p:txBody>
      </p:sp>
      <p:sp>
        <p:nvSpPr>
          <p:cNvPr id="4" name="Ellipse 3">
            <a:extLst>
              <a:ext uri="{FF2B5EF4-FFF2-40B4-BE49-F238E27FC236}">
                <a16:creationId xmlns:a16="http://schemas.microsoft.com/office/drawing/2014/main" id="{146F4392-C432-D3BB-1618-FCE51570961B}"/>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14</a:t>
            </a:r>
          </a:p>
        </p:txBody>
      </p:sp>
    </p:spTree>
    <p:extLst>
      <p:ext uri="{BB962C8B-B14F-4D97-AF65-F5344CB8AC3E}">
        <p14:creationId xmlns:p14="http://schemas.microsoft.com/office/powerpoint/2010/main" val="94853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2E6C2-55AE-D927-E089-609C9809C07B}"/>
              </a:ext>
            </a:extLst>
          </p:cNvPr>
          <p:cNvSpPr>
            <a:spLocks noGrp="1"/>
          </p:cNvSpPr>
          <p:nvPr>
            <p:ph type="title"/>
          </p:nvPr>
        </p:nvSpPr>
        <p:spPr>
          <a:xfrm>
            <a:off x="333601" y="111669"/>
            <a:ext cx="10131425" cy="1020446"/>
          </a:xfrm>
        </p:spPr>
        <p:txBody>
          <a:bodyPr>
            <a:normAutofit/>
          </a:bodyPr>
          <a:lstStyle/>
          <a:p>
            <a:pPr algn="ctr"/>
            <a:r>
              <a:rPr lang="fr-SN" b="1" dirty="0"/>
              <a:t>Choix Du Nombre d’AXE A RETENIR</a:t>
            </a:r>
          </a:p>
        </p:txBody>
      </p:sp>
      <p:sp>
        <p:nvSpPr>
          <p:cNvPr id="3" name="Espace réservé du contenu 2">
            <a:extLst>
              <a:ext uri="{FF2B5EF4-FFF2-40B4-BE49-F238E27FC236}">
                <a16:creationId xmlns:a16="http://schemas.microsoft.com/office/drawing/2014/main" id="{DBBAE14E-CF32-BBC9-B4EA-6CF19BE39E56}"/>
              </a:ext>
            </a:extLst>
          </p:cNvPr>
          <p:cNvSpPr>
            <a:spLocks noGrp="1"/>
          </p:cNvSpPr>
          <p:nvPr>
            <p:ph idx="1"/>
          </p:nvPr>
        </p:nvSpPr>
        <p:spPr>
          <a:xfrm>
            <a:off x="586154" y="1005932"/>
            <a:ext cx="11074790" cy="5725885"/>
          </a:xfrm>
        </p:spPr>
        <p:txBody>
          <a:bodyPr anchor="t">
            <a:noAutofit/>
          </a:bodyPr>
          <a:lstStyle/>
          <a:p>
            <a:pPr marL="0" indent="0">
              <a:buNone/>
            </a:pPr>
            <a:r>
              <a:rPr lang="fr-FR" sz="2600" dirty="0"/>
              <a:t>Trois critères empiriques pour sélectionner le nombre d’axes :  </a:t>
            </a:r>
          </a:p>
          <a:p>
            <a:pPr>
              <a:buFont typeface="Wingdings" panose="05000000000000000000" pitchFamily="2" charset="2"/>
              <a:buChar char="ü"/>
            </a:pPr>
            <a:r>
              <a:rPr lang="fr-FR" sz="2600" dirty="0"/>
              <a:t>1</a:t>
            </a:r>
            <a:r>
              <a:rPr lang="fr-FR" sz="2600" baseline="30000" dirty="0"/>
              <a:t>er</a:t>
            </a:r>
            <a:r>
              <a:rPr lang="fr-FR" sz="2600" dirty="0"/>
              <a:t> Critère: Critère du coude : sur l’</a:t>
            </a:r>
            <a:r>
              <a:rPr lang="fr-FR" sz="2600" dirty="0" err="1"/>
              <a:t>eboulis</a:t>
            </a:r>
            <a:r>
              <a:rPr lang="fr-FR" sz="2600" dirty="0"/>
              <a:t> des valeurs propres, on observe un décrochement (coude) suivi d’une décroissance régulière. On sélectionne les axes avant le décrochement  </a:t>
            </a:r>
          </a:p>
          <a:p>
            <a:pPr marL="0" indent="0">
              <a:buNone/>
            </a:pPr>
            <a:endParaRPr lang="fr-FR" sz="2600" dirty="0"/>
          </a:p>
          <a:p>
            <a:pPr marL="0" indent="0">
              <a:buNone/>
            </a:pPr>
            <a:endParaRPr lang="fr-FR" sz="2600" dirty="0"/>
          </a:p>
        </p:txBody>
      </p:sp>
      <p:pic>
        <p:nvPicPr>
          <p:cNvPr id="7" name="Image 6">
            <a:extLst>
              <a:ext uri="{FF2B5EF4-FFF2-40B4-BE49-F238E27FC236}">
                <a16:creationId xmlns:a16="http://schemas.microsoft.com/office/drawing/2014/main" id="{7ACC4676-5692-FFD0-9042-4705CCE5F5DE}"/>
              </a:ext>
            </a:extLst>
          </p:cNvPr>
          <p:cNvPicPr>
            <a:picLocks noChangeAspect="1"/>
          </p:cNvPicPr>
          <p:nvPr/>
        </p:nvPicPr>
        <p:blipFill>
          <a:blip r:embed="rId3"/>
          <a:stretch>
            <a:fillRect/>
          </a:stretch>
        </p:blipFill>
        <p:spPr>
          <a:xfrm>
            <a:off x="586154" y="2851559"/>
            <a:ext cx="4691063" cy="3162300"/>
          </a:xfrm>
          <a:prstGeom prst="rect">
            <a:avLst/>
          </a:prstGeom>
        </p:spPr>
      </p:pic>
      <p:sp>
        <p:nvSpPr>
          <p:cNvPr id="8" name="Rectangle 7">
            <a:extLst>
              <a:ext uri="{FF2B5EF4-FFF2-40B4-BE49-F238E27FC236}">
                <a16:creationId xmlns:a16="http://schemas.microsoft.com/office/drawing/2014/main" id="{735B8410-EEED-0076-555F-F16CD85C9A9A}"/>
              </a:ext>
            </a:extLst>
          </p:cNvPr>
          <p:cNvSpPr/>
          <p:nvPr/>
        </p:nvSpPr>
        <p:spPr>
          <a:xfrm>
            <a:off x="333601" y="6122217"/>
            <a:ext cx="10248659" cy="58057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fr-FR" sz="2600" dirty="0"/>
              <a:t>Conserver les axes associés aux valeurs propres situées avant la cassure</a:t>
            </a:r>
            <a:endParaRPr lang="fr-SN" sz="2600" dirty="0"/>
          </a:p>
        </p:txBody>
      </p:sp>
      <p:pic>
        <p:nvPicPr>
          <p:cNvPr id="12" name="Image 11">
            <a:extLst>
              <a:ext uri="{FF2B5EF4-FFF2-40B4-BE49-F238E27FC236}">
                <a16:creationId xmlns:a16="http://schemas.microsoft.com/office/drawing/2014/main" id="{AAA35FD7-1FF1-CA5A-E8D8-E3B3354B1A55}"/>
              </a:ext>
            </a:extLst>
          </p:cNvPr>
          <p:cNvPicPr>
            <a:picLocks noChangeAspect="1"/>
          </p:cNvPicPr>
          <p:nvPr/>
        </p:nvPicPr>
        <p:blipFill>
          <a:blip r:embed="rId4"/>
          <a:stretch>
            <a:fillRect/>
          </a:stretch>
        </p:blipFill>
        <p:spPr>
          <a:xfrm>
            <a:off x="5717602" y="2806700"/>
            <a:ext cx="5502956" cy="3098800"/>
          </a:xfrm>
          <a:prstGeom prst="rect">
            <a:avLst/>
          </a:prstGeom>
        </p:spPr>
      </p:pic>
      <p:sp>
        <p:nvSpPr>
          <p:cNvPr id="13" name="Ellipse 12">
            <a:extLst>
              <a:ext uri="{FF2B5EF4-FFF2-40B4-BE49-F238E27FC236}">
                <a16:creationId xmlns:a16="http://schemas.microsoft.com/office/drawing/2014/main" id="{DDB684AC-E1A4-302F-53C4-2121D7337870}"/>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15</a:t>
            </a:r>
          </a:p>
        </p:txBody>
      </p:sp>
      <p:pic>
        <p:nvPicPr>
          <p:cNvPr id="9" name="Picture 2" descr="Point D'Interrogation Question - Image gratuite sur Pixabay">
            <a:extLst>
              <a:ext uri="{FF2B5EF4-FFF2-40B4-BE49-F238E27FC236}">
                <a16:creationId xmlns:a16="http://schemas.microsoft.com/office/drawing/2014/main" id="{8D6AD139-8F07-867C-ED40-52038983D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6172" y="155212"/>
            <a:ext cx="1779674" cy="1455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63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0AA5673-C6B0-0D09-80E9-8565994A183B}"/>
                  </a:ext>
                </a:extLst>
              </p:cNvPr>
              <p:cNvSpPr>
                <a:spLocks noGrp="1"/>
              </p:cNvSpPr>
              <p:nvPr>
                <p:ph idx="1"/>
              </p:nvPr>
            </p:nvSpPr>
            <p:spPr>
              <a:xfrm>
                <a:off x="685801" y="522515"/>
                <a:ext cx="10131425" cy="5805714"/>
              </a:xfrm>
            </p:spPr>
            <p:txBody>
              <a:bodyPr anchor="t">
                <a:normAutofit/>
              </a:bodyPr>
              <a:lstStyle/>
              <a:p>
                <a:r>
                  <a:rPr lang="fr-FR" sz="2600" baseline="30000" dirty="0"/>
                  <a:t>2em</a:t>
                </a:r>
                <a:r>
                  <a:rPr lang="fr-FR" sz="2600" dirty="0"/>
                  <a:t>  Critère: Critère de Kaiser: On retient que les axes dont l’inertie est supérieure à l’inertie moyenne </a:t>
                </a:r>
                <a14:m>
                  <m:oMath xmlns:m="http://schemas.openxmlformats.org/officeDocument/2006/math">
                    <m:f>
                      <m:fPr>
                        <m:ctrlPr>
                          <a:rPr lang="fr-SN" sz="4000" i="1" smtClean="0">
                            <a:latin typeface="Cambria Math" panose="02040503050406030204" pitchFamily="18" charset="0"/>
                          </a:rPr>
                        </m:ctrlPr>
                      </m:fPr>
                      <m:num>
                        <m:r>
                          <a:rPr lang="fr-SN" sz="4000" b="0" i="1" smtClean="0">
                            <a:latin typeface="Cambria Math" panose="02040503050406030204" pitchFamily="18" charset="0"/>
                          </a:rPr>
                          <m:t>𝐼</m:t>
                        </m:r>
                      </m:num>
                      <m:den>
                        <m:r>
                          <a:rPr lang="fr-SN" sz="4000" b="0" i="1" smtClean="0">
                            <a:latin typeface="Cambria Math" panose="02040503050406030204" pitchFamily="18" charset="0"/>
                          </a:rPr>
                          <m:t>𝑝</m:t>
                        </m:r>
                      </m:den>
                    </m:f>
                  </m:oMath>
                </a14:m>
                <a:r>
                  <a:rPr lang="fr-FR" sz="4000" dirty="0"/>
                  <a:t> </a:t>
                </a:r>
                <a:r>
                  <a:rPr lang="fr-FR" sz="2600" dirty="0"/>
                  <a:t>(un peu étroit).  </a:t>
                </a:r>
              </a:p>
              <a:p>
                <a:endParaRPr lang="fr-SN" sz="2600" dirty="0"/>
              </a:p>
            </p:txBody>
          </p:sp>
        </mc:Choice>
        <mc:Fallback xmlns="">
          <p:sp>
            <p:nvSpPr>
              <p:cNvPr id="3" name="Espace réservé du contenu 2">
                <a:extLst>
                  <a:ext uri="{FF2B5EF4-FFF2-40B4-BE49-F238E27FC236}">
                    <a16:creationId xmlns:a16="http://schemas.microsoft.com/office/drawing/2014/main" id="{70AA5673-C6B0-0D09-80E9-8565994A183B}"/>
                  </a:ext>
                </a:extLst>
              </p:cNvPr>
              <p:cNvSpPr>
                <a:spLocks noGrp="1" noRot="1" noChangeAspect="1" noMove="1" noResize="1" noEditPoints="1" noAdjustHandles="1" noChangeArrowheads="1" noChangeShapeType="1" noTextEdit="1"/>
              </p:cNvSpPr>
              <p:nvPr>
                <p:ph idx="1"/>
              </p:nvPr>
            </p:nvSpPr>
            <p:spPr>
              <a:xfrm>
                <a:off x="685801" y="522515"/>
                <a:ext cx="10131425" cy="5805714"/>
              </a:xfrm>
              <a:blipFill>
                <a:blip r:embed="rId2"/>
                <a:stretch>
                  <a:fillRect l="-963" t="-945"/>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0E00856-6EA1-9E8F-B949-FDFF10A45787}"/>
                  </a:ext>
                </a:extLst>
              </p:cNvPr>
              <p:cNvSpPr/>
              <p:nvPr/>
            </p:nvSpPr>
            <p:spPr>
              <a:xfrm>
                <a:off x="1374774" y="2940346"/>
                <a:ext cx="6836228" cy="99828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fr-SN" sz="2600" dirty="0"/>
                  <a:t>Si </a:t>
                </a:r>
                <a14:m>
                  <m:oMath xmlns:m="http://schemas.openxmlformats.org/officeDocument/2006/math">
                    <m:sSub>
                      <m:sSubPr>
                        <m:ctrlPr>
                          <a:rPr lang="fr-SN" sz="2600" i="1" smtClean="0">
                            <a:latin typeface="Cambria Math" panose="02040503050406030204" pitchFamily="18" charset="0"/>
                          </a:rPr>
                        </m:ctrlPr>
                      </m:sSubPr>
                      <m:e>
                        <m:r>
                          <a:rPr lang="fr-SN" sz="2600" i="1">
                            <a:latin typeface="Cambria Math" panose="02040503050406030204" pitchFamily="18" charset="0"/>
                            <a:ea typeface="Cambria Math" panose="02040503050406030204" pitchFamily="18" charset="0"/>
                          </a:rPr>
                          <m:t>𝜆</m:t>
                        </m:r>
                      </m:e>
                      <m:sub>
                        <m:r>
                          <a:rPr lang="fr-SN" sz="2600" i="1">
                            <a:latin typeface="Cambria Math" panose="02040503050406030204" pitchFamily="18" charset="0"/>
                          </a:rPr>
                          <m:t>𝑗</m:t>
                        </m:r>
                      </m:sub>
                    </m:sSub>
                    <m:r>
                      <a:rPr lang="fr-SN" sz="2600" b="0" i="0" smtClean="0">
                        <a:latin typeface="Cambria Math" panose="02040503050406030204" pitchFamily="18" charset="0"/>
                      </a:rPr>
                      <m:t>&gt;</m:t>
                    </m:r>
                    <m:acc>
                      <m:accPr>
                        <m:chr m:val="̅"/>
                        <m:ctrlPr>
                          <a:rPr lang="fr-SN" sz="2600" i="1">
                            <a:latin typeface="Cambria Math" panose="02040503050406030204" pitchFamily="18" charset="0"/>
                          </a:rPr>
                        </m:ctrlPr>
                      </m:accPr>
                      <m:e>
                        <m:r>
                          <a:rPr lang="fr-SN" sz="2600" i="1">
                            <a:latin typeface="Cambria Math" panose="02040503050406030204" pitchFamily="18" charset="0"/>
                            <a:ea typeface="Cambria Math" panose="02040503050406030204" pitchFamily="18" charset="0"/>
                          </a:rPr>
                          <m:t>𝜆</m:t>
                        </m:r>
                      </m:e>
                    </m:acc>
                  </m:oMath>
                </a14:m>
                <a:r>
                  <a:rPr lang="fr-SN" sz="2600" dirty="0"/>
                  <a:t> alors l’axe j pour la valeur propre </a:t>
                </a:r>
                <a14:m>
                  <m:oMath xmlns:m="http://schemas.openxmlformats.org/officeDocument/2006/math">
                    <m:sSub>
                      <m:sSubPr>
                        <m:ctrlPr>
                          <a:rPr lang="fr-SN" sz="2600" i="1">
                            <a:latin typeface="Cambria Math" panose="02040503050406030204" pitchFamily="18" charset="0"/>
                          </a:rPr>
                        </m:ctrlPr>
                      </m:sSubPr>
                      <m:e>
                        <m:r>
                          <a:rPr lang="fr-SN" sz="2600" i="1">
                            <a:latin typeface="Cambria Math" panose="02040503050406030204" pitchFamily="18" charset="0"/>
                            <a:ea typeface="Cambria Math" panose="02040503050406030204" pitchFamily="18" charset="0"/>
                          </a:rPr>
                          <m:t>𝜆</m:t>
                        </m:r>
                      </m:e>
                      <m:sub>
                        <m:r>
                          <a:rPr lang="fr-SN" sz="2600" i="1">
                            <a:latin typeface="Cambria Math" panose="02040503050406030204" pitchFamily="18" charset="0"/>
                          </a:rPr>
                          <m:t>𝑗</m:t>
                        </m:r>
                      </m:sub>
                    </m:sSub>
                    <m:r>
                      <a:rPr lang="fr-SN" sz="2600" i="1">
                        <a:latin typeface="Cambria Math" panose="02040503050406030204" pitchFamily="18" charset="0"/>
                      </a:rPr>
                      <m:t> </m:t>
                    </m:r>
                  </m:oMath>
                </a14:m>
                <a:r>
                  <a:rPr lang="fr-SN" sz="2600" dirty="0"/>
                  <a:t>est à retenir </a:t>
                </a:r>
              </a:p>
            </p:txBody>
          </p:sp>
        </mc:Choice>
        <mc:Fallback xmlns="">
          <p:sp>
            <p:nvSpPr>
              <p:cNvPr id="4" name="Rectangle 3">
                <a:extLst>
                  <a:ext uri="{FF2B5EF4-FFF2-40B4-BE49-F238E27FC236}">
                    <a16:creationId xmlns:a16="http://schemas.microsoft.com/office/drawing/2014/main" id="{60E00856-6EA1-9E8F-B949-FDFF10A45787}"/>
                  </a:ext>
                </a:extLst>
              </p:cNvPr>
              <p:cNvSpPr>
                <a:spLocks noRot="1" noChangeAspect="1" noMove="1" noResize="1" noEditPoints="1" noAdjustHandles="1" noChangeArrowheads="1" noChangeShapeType="1" noTextEdit="1"/>
              </p:cNvSpPr>
              <p:nvPr/>
            </p:nvSpPr>
            <p:spPr>
              <a:xfrm>
                <a:off x="1374774" y="2940346"/>
                <a:ext cx="6836228" cy="998284"/>
              </a:xfrm>
              <a:prstGeom prst="rect">
                <a:avLst/>
              </a:prstGeom>
              <a:blipFill>
                <a:blip r:embed="rId3"/>
                <a:stretch>
                  <a:fillRect l="-89" r="-1158" b="-12048"/>
                </a:stretch>
              </a:blipFill>
              <a:ln w="9525" cap="flat" cmpd="sng" algn="ctr">
                <a:solidFill>
                  <a:schemeClr val="accent5"/>
                </a:solidFill>
                <a:prstDash val="solid"/>
                <a:round/>
                <a:headEnd type="none" w="med" len="med"/>
                <a:tailEnd type="none" w="med" len="med"/>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EF2CBCE-6908-8883-E75B-131A6129E443}"/>
                  </a:ext>
                </a:extLst>
              </p:cNvPr>
              <p:cNvSpPr/>
              <p:nvPr/>
            </p:nvSpPr>
            <p:spPr>
              <a:xfrm>
                <a:off x="2614245" y="1668407"/>
                <a:ext cx="3481755" cy="1226038"/>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 xmlns:m="http://schemas.openxmlformats.org/officeDocument/2006/math">
                    <m:acc>
                      <m:accPr>
                        <m:chr m:val="̅"/>
                        <m:ctrlPr>
                          <a:rPr lang="fr-SN" sz="4000" i="1" smtClean="0">
                            <a:latin typeface="Cambria Math" panose="02040503050406030204" pitchFamily="18" charset="0"/>
                          </a:rPr>
                        </m:ctrlPr>
                      </m:accPr>
                      <m:e>
                        <m:r>
                          <a:rPr lang="fr-SN" sz="4000" i="1" smtClean="0">
                            <a:latin typeface="Cambria Math" panose="02040503050406030204" pitchFamily="18" charset="0"/>
                            <a:ea typeface="Cambria Math" panose="02040503050406030204" pitchFamily="18" charset="0"/>
                          </a:rPr>
                          <m:t>𝜆</m:t>
                        </m:r>
                      </m:e>
                    </m:acc>
                  </m:oMath>
                </a14:m>
                <a:r>
                  <a:rPr lang="fr-SN" sz="4000" dirty="0"/>
                  <a:t> = </a:t>
                </a:r>
                <a14:m>
                  <m:oMath xmlns:m="http://schemas.openxmlformats.org/officeDocument/2006/math">
                    <m:f>
                      <m:fPr>
                        <m:ctrlPr>
                          <a:rPr lang="fr-SN" sz="4000" i="1" smtClean="0">
                            <a:latin typeface="Cambria Math" panose="02040503050406030204" pitchFamily="18" charset="0"/>
                          </a:rPr>
                        </m:ctrlPr>
                      </m:fPr>
                      <m:num>
                        <m:r>
                          <a:rPr lang="fr-SN" sz="4000" b="0" i="1" smtClean="0">
                            <a:latin typeface="Cambria Math" panose="02040503050406030204" pitchFamily="18" charset="0"/>
                          </a:rPr>
                          <m:t>1</m:t>
                        </m:r>
                      </m:num>
                      <m:den>
                        <m:r>
                          <a:rPr lang="fr-SN" sz="4000" b="0" i="1" smtClean="0">
                            <a:latin typeface="Cambria Math" panose="02040503050406030204" pitchFamily="18" charset="0"/>
                          </a:rPr>
                          <m:t>𝑝</m:t>
                        </m:r>
                      </m:den>
                    </m:f>
                    <m:nary>
                      <m:naryPr>
                        <m:chr m:val="∑"/>
                        <m:ctrlPr>
                          <a:rPr lang="fr-SN" sz="4000" i="1" smtClean="0">
                            <a:latin typeface="Cambria Math" panose="02040503050406030204" pitchFamily="18" charset="0"/>
                          </a:rPr>
                        </m:ctrlPr>
                      </m:naryPr>
                      <m:sub>
                        <m:r>
                          <m:rPr>
                            <m:brk m:alnAt="23"/>
                          </m:rPr>
                          <a:rPr lang="fr-SN" sz="4000" b="0" i="1" smtClean="0">
                            <a:latin typeface="Cambria Math" panose="02040503050406030204" pitchFamily="18" charset="0"/>
                          </a:rPr>
                          <m:t>𝑖</m:t>
                        </m:r>
                        <m:r>
                          <a:rPr lang="fr-SN" sz="4000" b="0" i="1" smtClean="0">
                            <a:latin typeface="Cambria Math" panose="02040503050406030204" pitchFamily="18" charset="0"/>
                          </a:rPr>
                          <m:t>=1</m:t>
                        </m:r>
                      </m:sub>
                      <m:sup>
                        <m:r>
                          <a:rPr lang="fr-SN" sz="4000" b="0" i="1" smtClean="0">
                            <a:latin typeface="Cambria Math" panose="02040503050406030204" pitchFamily="18" charset="0"/>
                          </a:rPr>
                          <m:t>𝑛</m:t>
                        </m:r>
                      </m:sup>
                      <m:e>
                        <m:sSub>
                          <m:sSubPr>
                            <m:ctrlPr>
                              <a:rPr lang="fr-SN" sz="4000" i="1" smtClean="0">
                                <a:latin typeface="Cambria Math" panose="02040503050406030204" pitchFamily="18" charset="0"/>
                              </a:rPr>
                            </m:ctrlPr>
                          </m:sSubPr>
                          <m:e>
                            <m:r>
                              <a:rPr lang="fr-SN" sz="4000" i="1" smtClean="0">
                                <a:latin typeface="Cambria Math" panose="02040503050406030204" pitchFamily="18" charset="0"/>
                                <a:ea typeface="Cambria Math" panose="02040503050406030204" pitchFamily="18" charset="0"/>
                              </a:rPr>
                              <m:t>𝜆</m:t>
                            </m:r>
                          </m:e>
                          <m:sub>
                            <m:r>
                              <a:rPr lang="fr-SN" sz="4000" b="0" i="1" smtClean="0">
                                <a:latin typeface="Cambria Math" panose="02040503050406030204" pitchFamily="18" charset="0"/>
                              </a:rPr>
                              <m:t>𝑗</m:t>
                            </m:r>
                          </m:sub>
                        </m:sSub>
                      </m:e>
                    </m:nary>
                  </m:oMath>
                </a14:m>
                <a:endParaRPr lang="fr-SN" sz="4000" dirty="0"/>
              </a:p>
            </p:txBody>
          </p:sp>
        </mc:Choice>
        <mc:Fallback xmlns="">
          <p:sp>
            <p:nvSpPr>
              <p:cNvPr id="5" name="Rectangle 4">
                <a:extLst>
                  <a:ext uri="{FF2B5EF4-FFF2-40B4-BE49-F238E27FC236}">
                    <a16:creationId xmlns:a16="http://schemas.microsoft.com/office/drawing/2014/main" id="{8EF2CBCE-6908-8883-E75B-131A6129E443}"/>
                  </a:ext>
                </a:extLst>
              </p:cNvPr>
              <p:cNvSpPr>
                <a:spLocks noRot="1" noChangeAspect="1" noMove="1" noResize="1" noEditPoints="1" noAdjustHandles="1" noChangeArrowheads="1" noChangeShapeType="1" noTextEdit="1"/>
              </p:cNvSpPr>
              <p:nvPr/>
            </p:nvSpPr>
            <p:spPr>
              <a:xfrm>
                <a:off x="2614245" y="1668407"/>
                <a:ext cx="3481755" cy="1226038"/>
              </a:xfrm>
              <a:prstGeom prst="rect">
                <a:avLst/>
              </a:prstGeom>
              <a:blipFill>
                <a:blip r:embed="rId4"/>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75CCFE-C8D6-AA05-39D5-2A03FB335A61}"/>
                  </a:ext>
                </a:extLst>
              </p:cNvPr>
              <p:cNvSpPr/>
              <p:nvPr/>
            </p:nvSpPr>
            <p:spPr>
              <a:xfrm>
                <a:off x="685801" y="2909745"/>
                <a:ext cx="10537371" cy="311368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t"/>
              <a:lstStyle/>
              <a:p>
                <a:endParaRPr lang="fr-FR" sz="2600" u="sng" dirty="0">
                  <a:solidFill>
                    <a:schemeClr val="tx1"/>
                  </a:solidFill>
                </a:endParaRPr>
              </a:p>
              <a:p>
                <a:endParaRPr lang="fr-FR" sz="2600" u="sng" dirty="0">
                  <a:solidFill>
                    <a:schemeClr val="tx1"/>
                  </a:solidFill>
                </a:endParaRPr>
              </a:p>
              <a:p>
                <a:endParaRPr lang="fr-FR" sz="2600" u="sng" dirty="0">
                  <a:solidFill>
                    <a:schemeClr val="tx1"/>
                  </a:solidFill>
                </a:endParaRPr>
              </a:p>
              <a:p>
                <a:endParaRPr lang="fr-FR" sz="2600" u="sng" dirty="0">
                  <a:solidFill>
                    <a:schemeClr val="tx1"/>
                  </a:solidFill>
                </a:endParaRPr>
              </a:p>
              <a:p>
                <a:r>
                  <a:rPr lang="fr-FR" sz="2600" u="sng" dirty="0">
                    <a:solidFill>
                      <a:schemeClr val="tx1"/>
                    </a:solidFill>
                  </a:rPr>
                  <a:t>Kaiser en ACP normée</a:t>
                </a:r>
                <a:r>
                  <a:rPr lang="fr-FR" sz="2600" dirty="0">
                    <a:solidFill>
                      <a:schemeClr val="tx1"/>
                    </a:solidFill>
                  </a:rPr>
                  <a:t>: </a:t>
                </a:r>
                <a14:m>
                  <m:oMath xmlns:m="http://schemas.openxmlformats.org/officeDocument/2006/math">
                    <m:f>
                      <m:fPr>
                        <m:ctrlPr>
                          <a:rPr lang="fr-SN" sz="4000" i="1" smtClean="0">
                            <a:latin typeface="Cambria Math" panose="02040503050406030204" pitchFamily="18" charset="0"/>
                          </a:rPr>
                        </m:ctrlPr>
                      </m:fPr>
                      <m:num>
                        <m:r>
                          <a:rPr lang="fr-SN" sz="4000" b="0" i="1" smtClean="0">
                            <a:latin typeface="Cambria Math" panose="02040503050406030204" pitchFamily="18" charset="0"/>
                          </a:rPr>
                          <m:t>𝐼</m:t>
                        </m:r>
                      </m:num>
                      <m:den>
                        <m:r>
                          <a:rPr lang="fr-SN" sz="4000" b="0" i="1" smtClean="0">
                            <a:latin typeface="Cambria Math" panose="02040503050406030204" pitchFamily="18" charset="0"/>
                          </a:rPr>
                          <m:t>𝑝</m:t>
                        </m:r>
                      </m:den>
                    </m:f>
                  </m:oMath>
                </a14:m>
                <a:r>
                  <a:rPr lang="fr-FR" sz="4000" dirty="0"/>
                  <a:t> =1 </a:t>
                </a:r>
                <a:r>
                  <a:rPr lang="fr-FR" sz="2600" dirty="0">
                    <a:solidFill>
                      <a:schemeClr val="tx1"/>
                    </a:solidFill>
                  </a:rPr>
                  <a:t>: On ne retiendra que les axes associés à des valeurs propre supérieures à 1</a:t>
                </a:r>
              </a:p>
              <a:p>
                <a:endParaRPr lang="fr-FR" sz="2600" dirty="0">
                  <a:solidFill>
                    <a:schemeClr val="tx1"/>
                  </a:solidFill>
                </a:endParaRPr>
              </a:p>
              <a:p>
                <a:endParaRPr lang="fr-SN" sz="2600" dirty="0">
                  <a:solidFill>
                    <a:schemeClr val="tx1"/>
                  </a:solidFill>
                </a:endParaRPr>
              </a:p>
            </p:txBody>
          </p:sp>
        </mc:Choice>
        <mc:Fallback xmlns="">
          <p:sp>
            <p:nvSpPr>
              <p:cNvPr id="6" name="Rectangle 5">
                <a:extLst>
                  <a:ext uri="{FF2B5EF4-FFF2-40B4-BE49-F238E27FC236}">
                    <a16:creationId xmlns:a16="http://schemas.microsoft.com/office/drawing/2014/main" id="{ED75CCFE-C8D6-AA05-39D5-2A03FB335A61}"/>
                  </a:ext>
                </a:extLst>
              </p:cNvPr>
              <p:cNvSpPr>
                <a:spLocks noRot="1" noChangeAspect="1" noMove="1" noResize="1" noEditPoints="1" noAdjustHandles="1" noChangeArrowheads="1" noChangeShapeType="1" noTextEdit="1"/>
              </p:cNvSpPr>
              <p:nvPr/>
            </p:nvSpPr>
            <p:spPr>
              <a:xfrm>
                <a:off x="685801" y="2909745"/>
                <a:ext cx="10537371" cy="3113684"/>
              </a:xfrm>
              <a:prstGeom prst="rect">
                <a:avLst/>
              </a:prstGeom>
              <a:blipFill>
                <a:blip r:embed="rId5"/>
                <a:stretch>
                  <a:fillRect l="-1042" b="-1761"/>
                </a:stretch>
              </a:blipFill>
              <a:ln>
                <a:noFill/>
              </a:ln>
            </p:spPr>
            <p:txBody>
              <a:bodyPr/>
              <a:lstStyle/>
              <a:p>
                <a:r>
                  <a:rPr lang="fr-SN">
                    <a:noFill/>
                  </a:rPr>
                  <a:t> </a:t>
                </a:r>
              </a:p>
            </p:txBody>
          </p:sp>
        </mc:Fallback>
      </mc:AlternateContent>
      <p:sp>
        <p:nvSpPr>
          <p:cNvPr id="7" name="Ellipse 6">
            <a:extLst>
              <a:ext uri="{FF2B5EF4-FFF2-40B4-BE49-F238E27FC236}">
                <a16:creationId xmlns:a16="http://schemas.microsoft.com/office/drawing/2014/main" id="{7570D826-756D-5F8B-2BFF-C58BE728A0D8}"/>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16</a:t>
            </a:r>
          </a:p>
        </p:txBody>
      </p:sp>
    </p:spTree>
    <p:extLst>
      <p:ext uri="{BB962C8B-B14F-4D97-AF65-F5344CB8AC3E}">
        <p14:creationId xmlns:p14="http://schemas.microsoft.com/office/powerpoint/2010/main" val="70726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DEF6C5-F701-CBE8-2C02-10029CAB6829}"/>
              </a:ext>
            </a:extLst>
          </p:cNvPr>
          <p:cNvSpPr>
            <a:spLocks noGrp="1"/>
          </p:cNvSpPr>
          <p:nvPr>
            <p:ph idx="1"/>
          </p:nvPr>
        </p:nvSpPr>
        <p:spPr>
          <a:xfrm>
            <a:off x="685801" y="464457"/>
            <a:ext cx="11361056" cy="5820229"/>
          </a:xfrm>
        </p:spPr>
        <p:txBody>
          <a:bodyPr anchor="t">
            <a:normAutofit/>
          </a:bodyPr>
          <a:lstStyle/>
          <a:p>
            <a:pPr marL="0" indent="0">
              <a:buNone/>
            </a:pPr>
            <a:r>
              <a:rPr lang="fr-FR" sz="2600" baseline="30000" dirty="0"/>
              <a:t> </a:t>
            </a:r>
            <a:endParaRPr lang="fr-SN" sz="26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71284A1-3567-1640-73AB-9E608C20AF9B}"/>
                  </a:ext>
                </a:extLst>
              </p:cNvPr>
              <p:cNvSpPr/>
              <p:nvPr/>
            </p:nvSpPr>
            <p:spPr>
              <a:xfrm>
                <a:off x="2979058" y="2576269"/>
                <a:ext cx="4103914" cy="15530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fr-SN" sz="3200" i="1" smtClean="0">
                              <a:latin typeface="Cambria Math" panose="02040503050406030204" pitchFamily="18" charset="0"/>
                            </a:rPr>
                          </m:ctrlPr>
                        </m:fPr>
                        <m:num>
                          <m:sSub>
                            <m:sSubPr>
                              <m:ctrlPr>
                                <a:rPr lang="fr-SN" sz="3200" i="1" smtClean="0">
                                  <a:latin typeface="Cambria Math" panose="02040503050406030204" pitchFamily="18" charset="0"/>
                                </a:rPr>
                              </m:ctrlPr>
                            </m:sSubPr>
                            <m:e>
                              <m:r>
                                <a:rPr lang="fr-SN" sz="3200" i="1" smtClean="0">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rPr>
                                <m:t>𝑖</m:t>
                              </m:r>
                            </m:sub>
                          </m:sSub>
                        </m:num>
                        <m:den>
                          <m:sSub>
                            <m:sSubPr>
                              <m:ctrlPr>
                                <a:rPr lang="fr-SN" sz="3200" i="1" smtClean="0">
                                  <a:latin typeface="Cambria Math" panose="02040503050406030204" pitchFamily="18" charset="0"/>
                                </a:rPr>
                              </m:ctrlPr>
                            </m:sSubPr>
                            <m:e>
                              <m:r>
                                <a:rPr lang="fr-SN" sz="3200" i="1" smtClean="0">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rPr>
                                <m:t>1</m:t>
                              </m:r>
                            </m:sub>
                          </m:sSub>
                          <m:r>
                            <a:rPr lang="fr-SN" sz="3200" b="0" i="1" smtClean="0">
                              <a:latin typeface="Cambria Math" panose="02040503050406030204" pitchFamily="18" charset="0"/>
                            </a:rPr>
                            <m:t>+</m:t>
                          </m:r>
                          <m:sSub>
                            <m:sSubPr>
                              <m:ctrlPr>
                                <a:rPr lang="fr-SN" sz="3200" i="1">
                                  <a:latin typeface="Cambria Math" panose="02040503050406030204" pitchFamily="18" charset="0"/>
                                </a:rPr>
                              </m:ctrlPr>
                            </m:sSubPr>
                            <m:e>
                              <m:r>
                                <a:rPr lang="fr-SN" sz="3200" i="1">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ea typeface="Cambria Math" panose="02040503050406030204" pitchFamily="18" charset="0"/>
                                </a:rPr>
                                <m:t>2</m:t>
                              </m:r>
                            </m:sub>
                          </m:sSub>
                          <m:r>
                            <a:rPr lang="fr-SN" sz="3200" b="0" i="1" smtClean="0">
                              <a:latin typeface="Cambria Math" panose="02040503050406030204" pitchFamily="18" charset="0"/>
                            </a:rPr>
                            <m:t>+</m:t>
                          </m:r>
                          <m:sSub>
                            <m:sSubPr>
                              <m:ctrlPr>
                                <a:rPr lang="fr-SN" sz="3200" i="1">
                                  <a:latin typeface="Cambria Math" panose="02040503050406030204" pitchFamily="18" charset="0"/>
                                </a:rPr>
                              </m:ctrlPr>
                            </m:sSubPr>
                            <m:e>
                              <m:r>
                                <a:rPr lang="fr-SN" sz="3200" i="1">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ea typeface="Cambria Math" panose="02040503050406030204" pitchFamily="18" charset="0"/>
                                </a:rPr>
                                <m:t>3</m:t>
                              </m:r>
                            </m:sub>
                          </m:sSub>
                          <m:r>
                            <a:rPr lang="fr-SN" sz="3200" b="0" i="1" smtClean="0">
                              <a:latin typeface="Cambria Math" panose="02040503050406030204" pitchFamily="18" charset="0"/>
                            </a:rPr>
                            <m:t>+…</m:t>
                          </m:r>
                          <m:sSub>
                            <m:sSubPr>
                              <m:ctrlPr>
                                <a:rPr lang="fr-SN" sz="3200" i="1">
                                  <a:latin typeface="Cambria Math" panose="02040503050406030204" pitchFamily="18" charset="0"/>
                                </a:rPr>
                              </m:ctrlPr>
                            </m:sSubPr>
                            <m:e>
                              <m:r>
                                <a:rPr lang="fr-SN" sz="3200" i="1">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ea typeface="Cambria Math" panose="02040503050406030204" pitchFamily="18" charset="0"/>
                                </a:rPr>
                                <m:t>𝑝</m:t>
                              </m:r>
                            </m:sub>
                          </m:sSub>
                        </m:den>
                      </m:f>
                    </m:oMath>
                  </m:oMathPara>
                </a14:m>
                <a:endParaRPr lang="fr-SN" sz="3200" dirty="0"/>
              </a:p>
            </p:txBody>
          </p:sp>
        </mc:Choice>
        <mc:Fallback xmlns="">
          <p:sp>
            <p:nvSpPr>
              <p:cNvPr id="4" name="Rectangle 3">
                <a:extLst>
                  <a:ext uri="{FF2B5EF4-FFF2-40B4-BE49-F238E27FC236}">
                    <a16:creationId xmlns:a16="http://schemas.microsoft.com/office/drawing/2014/main" id="{671284A1-3567-1640-73AB-9E608C20AF9B}"/>
                  </a:ext>
                </a:extLst>
              </p:cNvPr>
              <p:cNvSpPr>
                <a:spLocks noRot="1" noChangeAspect="1" noMove="1" noResize="1" noEditPoints="1" noAdjustHandles="1" noChangeArrowheads="1" noChangeShapeType="1" noTextEdit="1"/>
              </p:cNvSpPr>
              <p:nvPr/>
            </p:nvSpPr>
            <p:spPr>
              <a:xfrm>
                <a:off x="2979058" y="2576269"/>
                <a:ext cx="4103914" cy="1553029"/>
              </a:xfrm>
              <a:prstGeom prst="rect">
                <a:avLst/>
              </a:prstGeom>
              <a:blipFill>
                <a:blip r:embed="rId2"/>
                <a:stretch>
                  <a:fillRect/>
                </a:stretch>
              </a:blipFill>
              <a:ln w="9525" cap="flat" cmpd="sng" algn="ctr">
                <a:solidFill>
                  <a:schemeClr val="accent1"/>
                </a:solidFill>
                <a:prstDash val="solid"/>
                <a:round/>
                <a:headEnd type="none" w="med" len="med"/>
                <a:tailEnd type="none" w="med" len="med"/>
              </a:ln>
            </p:spPr>
            <p:txBody>
              <a:bodyPr/>
              <a:lstStyle/>
              <a:p>
                <a:r>
                  <a:rPr lang="fr-SN">
                    <a:noFill/>
                  </a:rPr>
                  <a:t> </a:t>
                </a:r>
              </a:p>
            </p:txBody>
          </p:sp>
        </mc:Fallback>
      </mc:AlternateContent>
      <p:sp>
        <p:nvSpPr>
          <p:cNvPr id="5" name="Rectangle 4">
            <a:extLst>
              <a:ext uri="{FF2B5EF4-FFF2-40B4-BE49-F238E27FC236}">
                <a16:creationId xmlns:a16="http://schemas.microsoft.com/office/drawing/2014/main" id="{5762F442-2DA2-71A9-82D3-0BAB02BE6575}"/>
              </a:ext>
            </a:extLst>
          </p:cNvPr>
          <p:cNvSpPr/>
          <p:nvPr/>
        </p:nvSpPr>
        <p:spPr>
          <a:xfrm>
            <a:off x="1689101" y="4129298"/>
            <a:ext cx="7634514" cy="9144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fr-SN" sz="2600" dirty="0"/>
              <a:t>Ce critère mesure la part de l’inertie expliqué par l’axe i</a:t>
            </a:r>
          </a:p>
        </p:txBody>
      </p:sp>
      <p:sp>
        <p:nvSpPr>
          <p:cNvPr id="6" name="Rectangle 5">
            <a:extLst>
              <a:ext uri="{FF2B5EF4-FFF2-40B4-BE49-F238E27FC236}">
                <a16:creationId xmlns:a16="http://schemas.microsoft.com/office/drawing/2014/main" id="{9CFFEC89-3FD3-DD68-230A-6BD0638384AB}"/>
              </a:ext>
            </a:extLst>
          </p:cNvPr>
          <p:cNvSpPr/>
          <p:nvPr/>
        </p:nvSpPr>
        <p:spPr>
          <a:xfrm>
            <a:off x="482601" y="4833231"/>
            <a:ext cx="10628085" cy="192314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fr-SN" sz="2600" dirty="0">
                <a:solidFill>
                  <a:schemeClr val="tx1"/>
                </a:solidFill>
              </a:rPr>
              <a:t>Ce Critère est souvent exprimé en pourcentage mesure le degré de reconstitution des carrées des distances.</a:t>
            </a:r>
          </a:p>
          <a:p>
            <a:r>
              <a:rPr lang="fr-FR" sz="2600" dirty="0">
                <a:solidFill>
                  <a:schemeClr val="tx1"/>
                </a:solidFill>
              </a:rPr>
              <a:t>La réduction de dimension est d’autant plus forte que les variables de départ sont plus corrélées.</a:t>
            </a:r>
            <a:endParaRPr lang="fr-SN" sz="2600" dirty="0">
              <a:solidFill>
                <a:schemeClr val="tx1"/>
              </a:solidFill>
            </a:endParaRPr>
          </a:p>
        </p:txBody>
      </p:sp>
      <p:sp>
        <p:nvSpPr>
          <p:cNvPr id="8" name="ZoneTexte 7">
            <a:extLst>
              <a:ext uri="{FF2B5EF4-FFF2-40B4-BE49-F238E27FC236}">
                <a16:creationId xmlns:a16="http://schemas.microsoft.com/office/drawing/2014/main" id="{F4956A8B-D703-53C3-4BB0-550AF044B9E1}"/>
              </a:ext>
            </a:extLst>
          </p:cNvPr>
          <p:cNvSpPr txBox="1"/>
          <p:nvPr/>
        </p:nvSpPr>
        <p:spPr>
          <a:xfrm>
            <a:off x="482601" y="722246"/>
            <a:ext cx="10853055" cy="2092881"/>
          </a:xfrm>
          <a:prstGeom prst="rect">
            <a:avLst/>
          </a:prstGeom>
          <a:noFill/>
        </p:spPr>
        <p:txBody>
          <a:bodyPr wrap="square">
            <a:spAutoFit/>
          </a:bodyPr>
          <a:lstStyle/>
          <a:p>
            <a:pPr>
              <a:buFont typeface="Wingdings" panose="05000000000000000000" pitchFamily="2" charset="2"/>
              <a:buChar char="Ø"/>
            </a:pPr>
            <a:r>
              <a:rPr lang="fr-FR" sz="2600" baseline="30000" dirty="0">
                <a:solidFill>
                  <a:schemeClr val="tx1"/>
                </a:solidFill>
              </a:rPr>
              <a:t>3em </a:t>
            </a:r>
            <a:r>
              <a:rPr lang="fr-FR" sz="2600" dirty="0">
                <a:solidFill>
                  <a:schemeClr val="tx1"/>
                </a:solidFill>
              </a:rPr>
              <a:t>Critère : Le critère de la variance expliqué: </a:t>
            </a:r>
          </a:p>
          <a:p>
            <a:pPr marL="0" indent="0">
              <a:buNone/>
            </a:pPr>
            <a:r>
              <a:rPr lang="fr-FR" sz="2600" dirty="0">
                <a:solidFill>
                  <a:schemeClr val="tx1"/>
                </a:solidFill>
              </a:rPr>
              <a:t>On Commence par l’axe  ayant l’inertie le plus élevé .</a:t>
            </a:r>
          </a:p>
          <a:p>
            <a:pPr marL="0" indent="0">
              <a:buNone/>
            </a:pPr>
            <a:r>
              <a:rPr lang="fr-FR" sz="2600" dirty="0">
                <a:solidFill>
                  <a:schemeClr val="tx1"/>
                </a:solidFill>
              </a:rPr>
              <a:t>Et on commence à augmenter le nombre d’axe .</a:t>
            </a:r>
          </a:p>
          <a:p>
            <a:pPr marL="0" indent="0">
              <a:buNone/>
            </a:pPr>
            <a:r>
              <a:rPr lang="fr-FR" sz="2600" dirty="0">
                <a:solidFill>
                  <a:schemeClr val="tx1"/>
                </a:solidFill>
              </a:rPr>
              <a:t>On s’</a:t>
            </a:r>
            <a:r>
              <a:rPr lang="fr-FR" sz="2600" dirty="0" err="1">
                <a:solidFill>
                  <a:schemeClr val="tx1"/>
                </a:solidFill>
              </a:rPr>
              <a:t>arrete</a:t>
            </a:r>
            <a:r>
              <a:rPr lang="fr-FR" sz="2600" dirty="0">
                <a:solidFill>
                  <a:schemeClr val="tx1"/>
                </a:solidFill>
              </a:rPr>
              <a:t> si la part de l’inertie formé par ces axes est supérieur  à 75%</a:t>
            </a:r>
            <a:endParaRPr lang="fr-SN" sz="2600" dirty="0">
              <a:solidFill>
                <a:schemeClr val="tx1"/>
              </a:solidFill>
            </a:endParaRPr>
          </a:p>
          <a:p>
            <a:pPr marL="457200" indent="-457200">
              <a:buFont typeface="Wingdings" panose="05000000000000000000" pitchFamily="2" charset="2"/>
              <a:buChar char="Ø"/>
            </a:pPr>
            <a:endParaRPr lang="fr-SN" sz="2600" dirty="0">
              <a:solidFill>
                <a:schemeClr val="tx1"/>
              </a:solidFill>
            </a:endParaRPr>
          </a:p>
        </p:txBody>
      </p:sp>
      <p:sp>
        <p:nvSpPr>
          <p:cNvPr id="9" name="Ellipse 8">
            <a:extLst>
              <a:ext uri="{FF2B5EF4-FFF2-40B4-BE49-F238E27FC236}">
                <a16:creationId xmlns:a16="http://schemas.microsoft.com/office/drawing/2014/main" id="{BA878788-4F1D-8FFE-5EE0-DD35E81F0F13}"/>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17</a:t>
            </a:r>
          </a:p>
        </p:txBody>
      </p:sp>
    </p:spTree>
    <p:extLst>
      <p:ext uri="{BB962C8B-B14F-4D97-AF65-F5344CB8AC3E}">
        <p14:creationId xmlns:p14="http://schemas.microsoft.com/office/powerpoint/2010/main" val="414792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13965-D750-CDFB-2F9F-BBC266CC575D}"/>
              </a:ext>
            </a:extLst>
          </p:cNvPr>
          <p:cNvSpPr>
            <a:spLocks noGrp="1"/>
          </p:cNvSpPr>
          <p:nvPr>
            <p:ph type="title"/>
          </p:nvPr>
        </p:nvSpPr>
        <p:spPr/>
        <p:txBody>
          <a:bodyPr>
            <a:normAutofit/>
          </a:bodyPr>
          <a:lstStyle/>
          <a:p>
            <a:r>
              <a:rPr lang="fr-FR" b="1" dirty="0"/>
              <a:t>Construction des nuages de points projetés</a:t>
            </a:r>
            <a:endParaRPr lang="fr-SN" b="1" dirty="0"/>
          </a:p>
        </p:txBody>
      </p:sp>
      <p:sp>
        <p:nvSpPr>
          <p:cNvPr id="3" name="Espace réservé du contenu 2">
            <a:extLst>
              <a:ext uri="{FF2B5EF4-FFF2-40B4-BE49-F238E27FC236}">
                <a16:creationId xmlns:a16="http://schemas.microsoft.com/office/drawing/2014/main" id="{AD47640D-0279-A3C8-5A83-632DAB783771}"/>
              </a:ext>
            </a:extLst>
          </p:cNvPr>
          <p:cNvSpPr>
            <a:spLocks noGrp="1"/>
          </p:cNvSpPr>
          <p:nvPr>
            <p:ph idx="1"/>
          </p:nvPr>
        </p:nvSpPr>
        <p:spPr>
          <a:xfrm>
            <a:off x="685801" y="1772529"/>
            <a:ext cx="10441744" cy="4783016"/>
          </a:xfrm>
        </p:spPr>
        <p:txBody>
          <a:bodyPr anchor="t">
            <a:noAutofit/>
          </a:bodyPr>
          <a:lstStyle/>
          <a:p>
            <a:pPr>
              <a:buFont typeface="Wingdings" panose="05000000000000000000" pitchFamily="2" charset="2"/>
              <a:buChar char="ü"/>
            </a:pPr>
            <a:r>
              <a:rPr lang="fr-FR" sz="2600" dirty="0"/>
              <a:t>Chaque nuage de points (variables et individus) est construit en projection sur les plans factoriels : un plan factoriel est un repère du plan défini par deux des q axes factoriels retenus. </a:t>
            </a:r>
          </a:p>
          <a:p>
            <a:pPr marL="457200" lvl="1" indent="0">
              <a:buNone/>
            </a:pPr>
            <a:r>
              <a:rPr lang="fr-FR" sz="2400" dirty="0"/>
              <a:t> Ex : Si l’on retient 3 axes, on tracera 3 graphiques pour chaque nuage: le        nuage projeté sur le plan (axe1, axe2), celui projeté sur le plan (axe1, axe3), celui projeté sur le plan (axe2,axe3).  </a:t>
            </a:r>
          </a:p>
          <a:p>
            <a:pPr>
              <a:buFont typeface="Wingdings" panose="05000000000000000000" pitchFamily="2" charset="2"/>
              <a:buChar char="ü"/>
            </a:pPr>
            <a:r>
              <a:rPr lang="fr-FR" sz="2600" dirty="0"/>
              <a:t>L’examen des plans factoriels permettra de visualiser les corrélations entre les variables et d’identifier les groupes d’individus ayant pris des valeurs proches sur certaines variables. Mais il faut avant de lire directement les graphiques interpréter les axes et s’assurer que la projection est fidèle a la réalité.</a:t>
            </a:r>
            <a:endParaRPr lang="fr-SN" sz="2600" dirty="0"/>
          </a:p>
        </p:txBody>
      </p:sp>
      <p:sp>
        <p:nvSpPr>
          <p:cNvPr id="4" name="Ellipse 3">
            <a:extLst>
              <a:ext uri="{FF2B5EF4-FFF2-40B4-BE49-F238E27FC236}">
                <a16:creationId xmlns:a16="http://schemas.microsoft.com/office/drawing/2014/main" id="{70A45D86-D251-D61B-FD47-0A79FF157C95}"/>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18</a:t>
            </a:r>
          </a:p>
        </p:txBody>
      </p:sp>
    </p:spTree>
    <p:extLst>
      <p:ext uri="{BB962C8B-B14F-4D97-AF65-F5344CB8AC3E}">
        <p14:creationId xmlns:p14="http://schemas.microsoft.com/office/powerpoint/2010/main" val="399088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CD3CE8-4CF3-F137-21CA-211EF6F37ABD}"/>
              </a:ext>
            </a:extLst>
          </p:cNvPr>
          <p:cNvSpPr>
            <a:spLocks noGrp="1"/>
          </p:cNvSpPr>
          <p:nvPr>
            <p:ph type="title"/>
          </p:nvPr>
        </p:nvSpPr>
        <p:spPr>
          <a:xfrm>
            <a:off x="395515" y="229812"/>
            <a:ext cx="10131425" cy="924077"/>
          </a:xfrm>
        </p:spPr>
        <p:txBody>
          <a:bodyPr>
            <a:normAutofit/>
          </a:bodyPr>
          <a:lstStyle/>
          <a:p>
            <a:pPr algn="ctr"/>
            <a:r>
              <a:rPr lang="fr-SN" sz="4400" b="1" dirty="0">
                <a:solidFill>
                  <a:schemeClr val="accent1">
                    <a:lumMod val="20000"/>
                    <a:lumOff val="80000"/>
                  </a:schemeClr>
                </a:solidFill>
                <a:latin typeface="+mn-lt"/>
              </a:rPr>
              <a:t>FIABILITE DE L’ACP</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80FE8B3-3FCD-980A-01AE-4F2D6BC4D67C}"/>
                  </a:ext>
                </a:extLst>
              </p:cNvPr>
              <p:cNvSpPr>
                <a:spLocks noGrp="1"/>
              </p:cNvSpPr>
              <p:nvPr>
                <p:ph idx="1"/>
              </p:nvPr>
            </p:nvSpPr>
            <p:spPr>
              <a:xfrm>
                <a:off x="631371" y="1190174"/>
                <a:ext cx="10958284" cy="5474299"/>
              </a:xfrm>
            </p:spPr>
            <p:txBody>
              <a:bodyPr anchor="t">
                <a:normAutofit/>
              </a:bodyPr>
              <a:lstStyle/>
              <a:p>
                <a:pPr marL="0" indent="0">
                  <a:buNone/>
                </a:pPr>
                <a:r>
                  <a:rPr lang="fr-SN" sz="2600" dirty="0"/>
                  <a:t>Chaque valeur de </a:t>
                </a:r>
                <a14:m>
                  <m:oMath xmlns:m="http://schemas.openxmlformats.org/officeDocument/2006/math">
                    <m:sSub>
                      <m:sSubPr>
                        <m:ctrlPr>
                          <a:rPr lang="fr-SN" sz="2600" i="1" smtClean="0">
                            <a:latin typeface="Cambria Math" panose="02040503050406030204" pitchFamily="18" charset="0"/>
                          </a:rPr>
                        </m:ctrlPr>
                      </m:sSubPr>
                      <m:e>
                        <m:r>
                          <a:rPr lang="fr-SN" sz="2600" i="1" smtClean="0">
                            <a:latin typeface="Cambria Math" panose="02040503050406030204" pitchFamily="18" charset="0"/>
                            <a:ea typeface="Cambria Math" panose="02040503050406030204" pitchFamily="18" charset="0"/>
                          </a:rPr>
                          <m:t>𝜆</m:t>
                        </m:r>
                      </m:e>
                      <m:sub>
                        <m:r>
                          <a:rPr lang="fr-SN" sz="2600" b="0" i="1" smtClean="0">
                            <a:latin typeface="Cambria Math" panose="02040503050406030204" pitchFamily="18" charset="0"/>
                            <a:ea typeface="Cambria Math" panose="02040503050406030204" pitchFamily="18" charset="0"/>
                          </a:rPr>
                          <m:t>𝑗</m:t>
                        </m:r>
                      </m:sub>
                    </m:sSub>
                  </m:oMath>
                </a14:m>
                <a:r>
                  <a:rPr lang="fr-SN" sz="2600" dirty="0"/>
                  <a:t> représente la quantité d’inertie représenté par la composante </a:t>
                </a:r>
                <a14:m>
                  <m:oMath xmlns:m="http://schemas.openxmlformats.org/officeDocument/2006/math">
                    <m:sSub>
                      <m:sSubPr>
                        <m:ctrlPr>
                          <a:rPr lang="fr-SN" sz="2600" i="1">
                            <a:latin typeface="Cambria Math" panose="02040503050406030204" pitchFamily="18" charset="0"/>
                          </a:rPr>
                        </m:ctrlPr>
                      </m:sSubPr>
                      <m:e>
                        <m:r>
                          <a:rPr lang="fr-SN" sz="2600" b="0" i="1" smtClean="0">
                            <a:latin typeface="Cambria Math" panose="02040503050406030204" pitchFamily="18" charset="0"/>
                          </a:rPr>
                          <m:t>𝐶</m:t>
                        </m:r>
                      </m:e>
                      <m:sub>
                        <m:r>
                          <a:rPr lang="fr-SN" sz="2600" i="1">
                            <a:latin typeface="Cambria Math" panose="02040503050406030204" pitchFamily="18" charset="0"/>
                            <a:ea typeface="Cambria Math" panose="02040503050406030204" pitchFamily="18" charset="0"/>
                          </a:rPr>
                          <m:t>𝑗</m:t>
                        </m:r>
                      </m:sub>
                    </m:sSub>
                  </m:oMath>
                </a14:m>
                <a:r>
                  <a:rPr lang="fr-SN" sz="2600" dirty="0"/>
                  <a:t> (Les composantes principales fourni par n individus sur la </a:t>
                </a:r>
                <a14:m>
                  <m:oMath xmlns:m="http://schemas.openxmlformats.org/officeDocument/2006/math">
                    <m:sSup>
                      <m:sSupPr>
                        <m:ctrlPr>
                          <a:rPr lang="fr-SN" sz="2800" i="1" smtClean="0">
                            <a:latin typeface="Cambria Math" panose="02040503050406030204" pitchFamily="18" charset="0"/>
                          </a:rPr>
                        </m:ctrlPr>
                      </m:sSupPr>
                      <m:e>
                        <m:r>
                          <a:rPr lang="fr-SN" sz="2800" b="0" i="1" smtClean="0">
                            <a:latin typeface="Cambria Math" panose="02040503050406030204" pitchFamily="18" charset="0"/>
                          </a:rPr>
                          <m:t>𝑗</m:t>
                        </m:r>
                      </m:e>
                      <m:sup>
                        <m:r>
                          <a:rPr lang="fr-SN" sz="2800" b="0" i="1" smtClean="0">
                            <a:latin typeface="Cambria Math" panose="02040503050406030204" pitchFamily="18" charset="0"/>
                          </a:rPr>
                          <m:t>𝑒𝑚</m:t>
                        </m:r>
                      </m:sup>
                    </m:sSup>
                  </m:oMath>
                </a14:m>
                <a:r>
                  <a:rPr lang="fr-SN" sz="2600" dirty="0"/>
                  <a:t> axe)</a:t>
                </a:r>
              </a:p>
              <a:p>
                <a:pPr>
                  <a:buFont typeface="Wingdings" panose="05000000000000000000" pitchFamily="2" charset="2"/>
                  <a:buChar char="Ø"/>
                </a:pPr>
                <a:r>
                  <a:rPr lang="fr-SN" sz="2600" dirty="0"/>
                  <a:t> [</a:t>
                </a:r>
                <a14:m>
                  <m:oMath xmlns:m="http://schemas.openxmlformats.org/officeDocument/2006/math">
                    <m:sSub>
                      <m:sSubPr>
                        <m:ctrlPr>
                          <a:rPr lang="fr-SN" sz="2600" i="1" smtClean="0">
                            <a:latin typeface="Cambria Math" panose="02040503050406030204" pitchFamily="18" charset="0"/>
                          </a:rPr>
                        </m:ctrlPr>
                      </m:sSubPr>
                      <m:e>
                        <m:r>
                          <a:rPr lang="fr-SN" sz="2600" i="1" smtClean="0">
                            <a:latin typeface="Cambria Math" panose="02040503050406030204" pitchFamily="18" charset="0"/>
                            <a:ea typeface="Cambria Math" panose="02040503050406030204" pitchFamily="18" charset="0"/>
                          </a:rPr>
                          <m:t>𝜆</m:t>
                        </m:r>
                      </m:e>
                      <m:sub>
                        <m:r>
                          <a:rPr lang="fr-SN" sz="2600" b="0" i="1" smtClean="0">
                            <a:latin typeface="Cambria Math" panose="02040503050406030204" pitchFamily="18" charset="0"/>
                            <a:ea typeface="Cambria Math" panose="02040503050406030204" pitchFamily="18" charset="0"/>
                          </a:rPr>
                          <m:t>1</m:t>
                        </m:r>
                      </m:sub>
                    </m:sSub>
                  </m:oMath>
                </a14:m>
                <a:r>
                  <a:rPr lang="fr-SN" sz="2600" dirty="0"/>
                  <a:t>/I*100] représente la part de l’inertie récupéré par la première  composante noté </a:t>
                </a:r>
                <a14:m>
                  <m:oMath xmlns:m="http://schemas.openxmlformats.org/officeDocument/2006/math">
                    <m:sSub>
                      <m:sSubPr>
                        <m:ctrlPr>
                          <a:rPr lang="fr-SN" sz="2600" i="1">
                            <a:latin typeface="Cambria Math" panose="02040503050406030204" pitchFamily="18" charset="0"/>
                          </a:rPr>
                        </m:ctrlPr>
                      </m:sSubPr>
                      <m:e>
                        <m:r>
                          <a:rPr lang="fr-SN" sz="2600" i="1">
                            <a:latin typeface="Cambria Math" panose="02040503050406030204" pitchFamily="18" charset="0"/>
                          </a:rPr>
                          <m:t>𝐶</m:t>
                        </m:r>
                      </m:e>
                      <m:sub>
                        <m:r>
                          <a:rPr lang="fr-SN" sz="2600" b="0" i="1" smtClean="0">
                            <a:latin typeface="Cambria Math" panose="02040503050406030204" pitchFamily="18" charset="0"/>
                            <a:ea typeface="Cambria Math" panose="02040503050406030204" pitchFamily="18" charset="0"/>
                          </a:rPr>
                          <m:t>1</m:t>
                        </m:r>
                      </m:sub>
                    </m:sSub>
                  </m:oMath>
                </a14:m>
                <a:endParaRPr lang="fr-SN" sz="2600" dirty="0"/>
              </a:p>
              <a:p>
                <a:pPr>
                  <a:buFont typeface="Wingdings" panose="05000000000000000000" pitchFamily="2" charset="2"/>
                  <a:buChar char="Ø"/>
                </a:pPr>
                <a:r>
                  <a:rPr lang="fr-SN" sz="2600" dirty="0"/>
                  <a:t>[</a:t>
                </a:r>
                <a14:m>
                  <m:oMath xmlns:m="http://schemas.openxmlformats.org/officeDocument/2006/math">
                    <m:sSub>
                      <m:sSubPr>
                        <m:ctrlPr>
                          <a:rPr lang="fr-SN" sz="2600" i="1" smtClean="0">
                            <a:latin typeface="Cambria Math" panose="02040503050406030204" pitchFamily="18" charset="0"/>
                          </a:rPr>
                        </m:ctrlPr>
                      </m:sSubPr>
                      <m:e>
                        <m:r>
                          <a:rPr lang="fr-SN" sz="2600" i="1" smtClean="0">
                            <a:latin typeface="Cambria Math" panose="02040503050406030204" pitchFamily="18" charset="0"/>
                            <a:ea typeface="Cambria Math" panose="02040503050406030204" pitchFamily="18" charset="0"/>
                          </a:rPr>
                          <m:t>𝜆</m:t>
                        </m:r>
                      </m:e>
                      <m:sub>
                        <m:r>
                          <a:rPr lang="fr-SN" sz="2600" b="0" i="1" smtClean="0">
                            <a:latin typeface="Cambria Math" panose="02040503050406030204" pitchFamily="18" charset="0"/>
                            <a:ea typeface="Cambria Math" panose="02040503050406030204" pitchFamily="18" charset="0"/>
                          </a:rPr>
                          <m:t>2</m:t>
                        </m:r>
                      </m:sub>
                    </m:sSub>
                  </m:oMath>
                </a14:m>
                <a:r>
                  <a:rPr lang="fr-SN" sz="2600" dirty="0"/>
                  <a:t>/I*100] représente la part de l’inertie récupéré par la première  composante noté </a:t>
                </a:r>
                <a14:m>
                  <m:oMath xmlns:m="http://schemas.openxmlformats.org/officeDocument/2006/math">
                    <m:sSub>
                      <m:sSubPr>
                        <m:ctrlPr>
                          <a:rPr lang="fr-SN" sz="2600" i="1">
                            <a:latin typeface="Cambria Math" panose="02040503050406030204" pitchFamily="18" charset="0"/>
                          </a:rPr>
                        </m:ctrlPr>
                      </m:sSubPr>
                      <m:e>
                        <m:r>
                          <a:rPr lang="fr-SN" sz="2600" i="1">
                            <a:latin typeface="Cambria Math" panose="02040503050406030204" pitchFamily="18" charset="0"/>
                          </a:rPr>
                          <m:t>𝐶</m:t>
                        </m:r>
                      </m:e>
                      <m:sub>
                        <m:r>
                          <a:rPr lang="fr-SN" sz="2600" b="0" i="1" smtClean="0">
                            <a:latin typeface="Cambria Math" panose="02040503050406030204" pitchFamily="18" charset="0"/>
                          </a:rPr>
                          <m:t>2</m:t>
                        </m:r>
                      </m:sub>
                    </m:sSub>
                  </m:oMath>
                </a14:m>
                <a:endParaRPr lang="fr-SN" sz="2600" dirty="0"/>
              </a:p>
              <a:p>
                <a:pPr>
                  <a:buFont typeface="Wingdings" panose="05000000000000000000" pitchFamily="2" charset="2"/>
                  <a:buChar char="Ø"/>
                </a:pPr>
                <a:r>
                  <a:rPr lang="fr-SN" sz="2600" dirty="0">
                    <a:solidFill>
                      <a:srgbClr val="FF0000"/>
                    </a:solidFill>
                  </a:rPr>
                  <a:t>Gain d’inertie = [(</a:t>
                </a:r>
                <a14:m>
                  <m:oMath xmlns:m="http://schemas.openxmlformats.org/officeDocument/2006/math">
                    <m:sSub>
                      <m:sSubPr>
                        <m:ctrlPr>
                          <a:rPr lang="fr-SN" sz="2600" i="1" smtClean="0">
                            <a:solidFill>
                              <a:srgbClr val="FF0000"/>
                            </a:solidFill>
                            <a:latin typeface="Cambria Math" panose="02040503050406030204" pitchFamily="18" charset="0"/>
                          </a:rPr>
                        </m:ctrlPr>
                      </m:sSubPr>
                      <m:e>
                        <m:r>
                          <a:rPr lang="fr-SN" sz="2600" i="1" smtClean="0">
                            <a:solidFill>
                              <a:srgbClr val="FF0000"/>
                            </a:solidFill>
                            <a:latin typeface="Cambria Math" panose="02040503050406030204" pitchFamily="18" charset="0"/>
                            <a:ea typeface="Cambria Math" panose="02040503050406030204" pitchFamily="18" charset="0"/>
                          </a:rPr>
                          <m:t>𝜆</m:t>
                        </m:r>
                      </m:e>
                      <m:sub>
                        <m:r>
                          <a:rPr lang="fr-SN" sz="2600" b="0" i="1" smtClean="0">
                            <a:solidFill>
                              <a:srgbClr val="FF0000"/>
                            </a:solidFill>
                            <a:latin typeface="Cambria Math" panose="02040503050406030204" pitchFamily="18" charset="0"/>
                            <a:ea typeface="Cambria Math" panose="02040503050406030204" pitchFamily="18" charset="0"/>
                          </a:rPr>
                          <m:t>1</m:t>
                        </m:r>
                      </m:sub>
                    </m:sSub>
                  </m:oMath>
                </a14:m>
                <a:r>
                  <a:rPr lang="fr-SN" sz="2600" dirty="0">
                    <a:solidFill>
                      <a:srgbClr val="FF0000"/>
                    </a:solidFill>
                  </a:rPr>
                  <a:t> + </a:t>
                </a:r>
                <a14:m>
                  <m:oMath xmlns:m="http://schemas.openxmlformats.org/officeDocument/2006/math">
                    <m:sSub>
                      <m:sSubPr>
                        <m:ctrlPr>
                          <a:rPr lang="fr-SN" sz="2600" i="1">
                            <a:solidFill>
                              <a:srgbClr val="FF0000"/>
                            </a:solidFill>
                            <a:latin typeface="Cambria Math" panose="02040503050406030204" pitchFamily="18" charset="0"/>
                          </a:rPr>
                        </m:ctrlPr>
                      </m:sSubPr>
                      <m:e>
                        <m:r>
                          <a:rPr lang="fr-SN" sz="2600" i="1">
                            <a:solidFill>
                              <a:srgbClr val="FF0000"/>
                            </a:solidFill>
                            <a:latin typeface="Cambria Math" panose="02040503050406030204" pitchFamily="18" charset="0"/>
                            <a:ea typeface="Cambria Math" panose="02040503050406030204" pitchFamily="18" charset="0"/>
                          </a:rPr>
                          <m:t>𝜆</m:t>
                        </m:r>
                      </m:e>
                      <m:sub>
                        <m:r>
                          <a:rPr lang="fr-SN" sz="2600" i="1" smtClean="0">
                            <a:solidFill>
                              <a:srgbClr val="FF0000"/>
                            </a:solidFill>
                            <a:latin typeface="Cambria Math" panose="02040503050406030204" pitchFamily="18" charset="0"/>
                            <a:ea typeface="Cambria Math" panose="02040503050406030204" pitchFamily="18" charset="0"/>
                          </a:rPr>
                          <m:t>2</m:t>
                        </m:r>
                      </m:sub>
                    </m:sSub>
                  </m:oMath>
                </a14:m>
                <a:r>
                  <a:rPr lang="fr-SN" sz="2600" dirty="0">
                    <a:solidFill>
                      <a:srgbClr val="FF0000"/>
                    </a:solidFill>
                  </a:rPr>
                  <a:t> /I)*100] </a:t>
                </a:r>
                <a:r>
                  <a:rPr lang="fr-SN" sz="2600" dirty="0"/>
                  <a:t>représente la part d’inertie récupéré par le plan principale engendré par </a:t>
                </a:r>
                <a14:m>
                  <m:oMath xmlns:m="http://schemas.openxmlformats.org/officeDocument/2006/math">
                    <m:sSub>
                      <m:sSubPr>
                        <m:ctrlPr>
                          <a:rPr lang="fr-SN" sz="2600" i="1">
                            <a:latin typeface="Cambria Math" panose="02040503050406030204" pitchFamily="18" charset="0"/>
                          </a:rPr>
                        </m:ctrlPr>
                      </m:sSubPr>
                      <m:e>
                        <m:r>
                          <a:rPr lang="fr-SN" sz="2600" i="1">
                            <a:latin typeface="Cambria Math" panose="02040503050406030204" pitchFamily="18" charset="0"/>
                          </a:rPr>
                          <m:t>𝐶</m:t>
                        </m:r>
                      </m:e>
                      <m:sub>
                        <m:r>
                          <a:rPr lang="fr-SN" sz="2600" i="1">
                            <a:latin typeface="Cambria Math" panose="02040503050406030204" pitchFamily="18" charset="0"/>
                            <a:ea typeface="Cambria Math" panose="02040503050406030204" pitchFamily="18" charset="0"/>
                          </a:rPr>
                          <m:t>1</m:t>
                        </m:r>
                      </m:sub>
                    </m:sSub>
                  </m:oMath>
                </a14:m>
                <a:r>
                  <a:rPr lang="fr-SN" sz="2600" dirty="0"/>
                  <a:t> et </a:t>
                </a:r>
                <a14:m>
                  <m:oMath xmlns:m="http://schemas.openxmlformats.org/officeDocument/2006/math">
                    <m:sSub>
                      <m:sSubPr>
                        <m:ctrlPr>
                          <a:rPr lang="fr-SN" sz="2600" i="1">
                            <a:latin typeface="Cambria Math" panose="02040503050406030204" pitchFamily="18" charset="0"/>
                          </a:rPr>
                        </m:ctrlPr>
                      </m:sSubPr>
                      <m:e>
                        <m:r>
                          <a:rPr lang="fr-SN" sz="2600" i="1">
                            <a:latin typeface="Cambria Math" panose="02040503050406030204" pitchFamily="18" charset="0"/>
                          </a:rPr>
                          <m:t>𝐶</m:t>
                        </m:r>
                      </m:e>
                      <m:sub>
                        <m:r>
                          <a:rPr lang="fr-SN" sz="2600" i="1">
                            <a:latin typeface="Cambria Math" panose="02040503050406030204" pitchFamily="18" charset="0"/>
                          </a:rPr>
                          <m:t>2</m:t>
                        </m:r>
                      </m:sub>
                    </m:sSub>
                  </m:oMath>
                </a14:m>
                <a:r>
                  <a:rPr lang="fr-SN" sz="2600" dirty="0"/>
                  <a:t> .</a:t>
                </a:r>
              </a:p>
            </p:txBody>
          </p:sp>
        </mc:Choice>
        <mc:Fallback xmlns="">
          <p:sp>
            <p:nvSpPr>
              <p:cNvPr id="3" name="Espace réservé du contenu 2">
                <a:extLst>
                  <a:ext uri="{FF2B5EF4-FFF2-40B4-BE49-F238E27FC236}">
                    <a16:creationId xmlns:a16="http://schemas.microsoft.com/office/drawing/2014/main" id="{C80FE8B3-3FCD-980A-01AE-4F2D6BC4D67C}"/>
                  </a:ext>
                </a:extLst>
              </p:cNvPr>
              <p:cNvSpPr>
                <a:spLocks noGrp="1" noRot="1" noChangeAspect="1" noMove="1" noResize="1" noEditPoints="1" noAdjustHandles="1" noChangeArrowheads="1" noChangeShapeType="1" noTextEdit="1"/>
              </p:cNvSpPr>
              <p:nvPr>
                <p:ph idx="1"/>
              </p:nvPr>
            </p:nvSpPr>
            <p:spPr>
              <a:xfrm>
                <a:off x="631371" y="1190174"/>
                <a:ext cx="10958284" cy="5474299"/>
              </a:xfrm>
              <a:blipFill>
                <a:blip r:embed="rId3"/>
                <a:stretch>
                  <a:fillRect l="-1002" t="-891"/>
                </a:stretch>
              </a:blipFill>
            </p:spPr>
            <p:txBody>
              <a:bodyPr/>
              <a:lstStyle/>
              <a:p>
                <a:r>
                  <a:rPr lang="fr-SN">
                    <a:noFill/>
                  </a:rPr>
                  <a:t> </a:t>
                </a:r>
              </a:p>
            </p:txBody>
          </p:sp>
        </mc:Fallback>
      </mc:AlternateContent>
      <p:sp>
        <p:nvSpPr>
          <p:cNvPr id="4" name="Rectangle 3">
            <a:extLst>
              <a:ext uri="{FF2B5EF4-FFF2-40B4-BE49-F238E27FC236}">
                <a16:creationId xmlns:a16="http://schemas.microsoft.com/office/drawing/2014/main" id="{3057AF26-D6D1-80FA-67FA-B6B4E3105071}"/>
              </a:ext>
            </a:extLst>
          </p:cNvPr>
          <p:cNvSpPr/>
          <p:nvPr/>
        </p:nvSpPr>
        <p:spPr>
          <a:xfrm>
            <a:off x="957944" y="5377543"/>
            <a:ext cx="9714139" cy="84908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fr-SN" sz="2600" dirty="0"/>
              <a:t>L’ACP est dit fiable (crédible) si son Gain d’inertie est supérieur à 75%</a:t>
            </a:r>
          </a:p>
          <a:p>
            <a:pPr algn="ctr"/>
            <a:endParaRPr lang="fr-SN" sz="26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399330F-8E70-9271-B448-3C36D0706C61}"/>
                  </a:ext>
                </a:extLst>
              </p:cNvPr>
              <p:cNvSpPr/>
              <p:nvPr/>
            </p:nvSpPr>
            <p:spPr>
              <a:xfrm>
                <a:off x="9448800" y="763209"/>
                <a:ext cx="2743200" cy="316411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2800" dirty="0">
                    <a:solidFill>
                      <a:schemeClr val="tx1">
                        <a:lumMod val="95000"/>
                      </a:schemeClr>
                    </a:solidFill>
                  </a:rPr>
                  <a:t>Avec </a:t>
                </a:r>
                <a14:m>
                  <m:oMath xmlns:m="http://schemas.openxmlformats.org/officeDocument/2006/math">
                    <m:sSub>
                      <m:sSubPr>
                        <m:ctrlPr>
                          <a:rPr lang="fr-SN" sz="2800" i="1" smtClean="0">
                            <a:solidFill>
                              <a:schemeClr val="tx1">
                                <a:lumMod val="95000"/>
                              </a:schemeClr>
                            </a:solidFill>
                            <a:latin typeface="Cambria Math" panose="02040503050406030204" pitchFamily="18" charset="0"/>
                          </a:rPr>
                        </m:ctrlPr>
                      </m:sSubPr>
                      <m:e>
                        <m:r>
                          <a:rPr lang="fr-SN" sz="2800" i="1">
                            <a:solidFill>
                              <a:schemeClr val="tx1">
                                <a:lumMod val="95000"/>
                              </a:schemeClr>
                            </a:solidFill>
                            <a:latin typeface="Cambria Math" panose="02040503050406030204" pitchFamily="18" charset="0"/>
                          </a:rPr>
                          <m:t>𝐶</m:t>
                        </m:r>
                      </m:e>
                      <m:sub>
                        <m:r>
                          <a:rPr lang="fr-SN" sz="2800" i="1">
                            <a:solidFill>
                              <a:schemeClr val="tx1">
                                <a:lumMod val="95000"/>
                              </a:schemeClr>
                            </a:solidFill>
                            <a:latin typeface="Cambria Math" panose="02040503050406030204" pitchFamily="18" charset="0"/>
                            <a:ea typeface="Cambria Math" panose="02040503050406030204" pitchFamily="18" charset="0"/>
                          </a:rPr>
                          <m:t>𝑗</m:t>
                        </m:r>
                      </m:sub>
                    </m:sSub>
                    <m:r>
                      <a:rPr lang="fr-SN" sz="2800" b="0" i="0" smtClean="0">
                        <a:solidFill>
                          <a:schemeClr val="tx1">
                            <a:lumMod val="95000"/>
                          </a:schemeClr>
                        </a:solidFill>
                        <a:latin typeface="Cambria Math" panose="02040503050406030204" pitchFamily="18" charset="0"/>
                        <a:ea typeface="Cambria Math" panose="02040503050406030204" pitchFamily="18" charset="0"/>
                      </a:rPr>
                      <m:t>=</m:t>
                    </m:r>
                    <m:d>
                      <m:dPr>
                        <m:ctrlPr>
                          <a:rPr lang="fr-SN" sz="2800" b="0" i="1" smtClean="0">
                            <a:solidFill>
                              <a:schemeClr val="tx1">
                                <a:lumMod val="95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fr-SN" sz="2800" b="0" i="1" smtClean="0">
                                <a:solidFill>
                                  <a:schemeClr val="tx1">
                                    <a:lumMod val="95000"/>
                                  </a:schemeClr>
                                </a:solidFill>
                                <a:latin typeface="Cambria Math" panose="02040503050406030204" pitchFamily="18" charset="0"/>
                                <a:ea typeface="Cambria Math" panose="02040503050406030204" pitchFamily="18" charset="0"/>
                              </a:rPr>
                            </m:ctrlPr>
                          </m:mPr>
                          <m:mr>
                            <m:e>
                              <m:sSubSup>
                                <m:sSubSupPr>
                                  <m:ctrlPr>
                                    <a:rPr lang="fr-SN" sz="2800" b="0" i="1" smtClean="0">
                                      <a:solidFill>
                                        <a:schemeClr val="tx1">
                                          <a:lumMod val="95000"/>
                                        </a:schemeClr>
                                      </a:solidFill>
                                      <a:latin typeface="Cambria Math" panose="02040503050406030204" pitchFamily="18" charset="0"/>
                                      <a:ea typeface="Cambria Math" panose="02040503050406030204" pitchFamily="18" charset="0"/>
                                    </a:rPr>
                                  </m:ctrlPr>
                                </m:sSubSupPr>
                                <m:e>
                                  <m:r>
                                    <a:rPr lang="fr-SN" sz="2800" b="0" i="1" smtClean="0">
                                      <a:solidFill>
                                        <a:schemeClr val="tx1">
                                          <a:lumMod val="95000"/>
                                        </a:schemeClr>
                                      </a:solidFill>
                                      <a:latin typeface="Cambria Math" panose="02040503050406030204" pitchFamily="18" charset="0"/>
                                      <a:ea typeface="Cambria Math" panose="02040503050406030204" pitchFamily="18" charset="0"/>
                                    </a:rPr>
                                    <m:t>𝐶</m:t>
                                  </m:r>
                                </m:e>
                                <m:sub>
                                  <m:r>
                                    <a:rPr lang="fr-SN" sz="2800" b="0" i="1" smtClean="0">
                                      <a:solidFill>
                                        <a:schemeClr val="tx1">
                                          <a:lumMod val="95000"/>
                                        </a:schemeClr>
                                      </a:solidFill>
                                      <a:latin typeface="Cambria Math" panose="02040503050406030204" pitchFamily="18" charset="0"/>
                                      <a:ea typeface="Cambria Math" panose="02040503050406030204" pitchFamily="18" charset="0"/>
                                    </a:rPr>
                                    <m:t>𝑗</m:t>
                                  </m:r>
                                </m:sub>
                                <m:sup>
                                  <m:r>
                                    <a:rPr lang="fr-SN" sz="2800" b="0" i="1" smtClean="0">
                                      <a:solidFill>
                                        <a:schemeClr val="tx1">
                                          <a:lumMod val="95000"/>
                                        </a:schemeClr>
                                      </a:solidFill>
                                      <a:latin typeface="Cambria Math" panose="02040503050406030204" pitchFamily="18" charset="0"/>
                                      <a:ea typeface="Cambria Math" panose="02040503050406030204" pitchFamily="18" charset="0"/>
                                    </a:rPr>
                                    <m:t>1</m:t>
                                  </m:r>
                                </m:sup>
                              </m:sSubSup>
                            </m:e>
                          </m:mr>
                          <m:mr>
                            <m:e>
                              <m:r>
                                <a:rPr lang="fr-SN" sz="2800" b="0" i="1" smtClean="0">
                                  <a:solidFill>
                                    <a:schemeClr val="tx1">
                                      <a:lumMod val="95000"/>
                                    </a:schemeClr>
                                  </a:solidFill>
                                  <a:latin typeface="Cambria Math" panose="02040503050406030204" pitchFamily="18" charset="0"/>
                                  <a:ea typeface="Cambria Math" panose="02040503050406030204" pitchFamily="18" charset="0"/>
                                </a:rPr>
                                <m:t>⋮</m:t>
                              </m:r>
                            </m:e>
                          </m:mr>
                          <m:mr>
                            <m:e>
                              <m:sSubSup>
                                <m:sSubSupPr>
                                  <m:ctrlPr>
                                    <a:rPr lang="fr-SN" sz="2800" b="0" i="1" smtClean="0">
                                      <a:solidFill>
                                        <a:schemeClr val="tx1">
                                          <a:lumMod val="95000"/>
                                        </a:schemeClr>
                                      </a:solidFill>
                                      <a:latin typeface="Cambria Math" panose="02040503050406030204" pitchFamily="18" charset="0"/>
                                      <a:ea typeface="Cambria Math" panose="02040503050406030204" pitchFamily="18" charset="0"/>
                                    </a:rPr>
                                  </m:ctrlPr>
                                </m:sSubSupPr>
                                <m:e>
                                  <m:r>
                                    <a:rPr lang="fr-SN" sz="2800" b="0" i="1" smtClean="0">
                                      <a:solidFill>
                                        <a:schemeClr val="tx1">
                                          <a:lumMod val="95000"/>
                                        </a:schemeClr>
                                      </a:solidFill>
                                      <a:latin typeface="Cambria Math" panose="02040503050406030204" pitchFamily="18" charset="0"/>
                                      <a:ea typeface="Cambria Math" panose="02040503050406030204" pitchFamily="18" charset="0"/>
                                    </a:rPr>
                                    <m:t>𝐶</m:t>
                                  </m:r>
                                </m:e>
                                <m:sub>
                                  <m:r>
                                    <a:rPr lang="fr-SN" sz="2800" b="0" i="1" smtClean="0">
                                      <a:solidFill>
                                        <a:schemeClr val="tx1">
                                          <a:lumMod val="95000"/>
                                        </a:schemeClr>
                                      </a:solidFill>
                                      <a:latin typeface="Cambria Math" panose="02040503050406030204" pitchFamily="18" charset="0"/>
                                      <a:ea typeface="Cambria Math" panose="02040503050406030204" pitchFamily="18" charset="0"/>
                                    </a:rPr>
                                    <m:t>𝑗</m:t>
                                  </m:r>
                                </m:sub>
                                <m:sup>
                                  <m:r>
                                    <a:rPr lang="fr-SN" sz="2800" b="0" i="1" smtClean="0">
                                      <a:solidFill>
                                        <a:schemeClr val="tx1">
                                          <a:lumMod val="95000"/>
                                        </a:schemeClr>
                                      </a:solidFill>
                                      <a:latin typeface="Cambria Math" panose="02040503050406030204" pitchFamily="18" charset="0"/>
                                      <a:ea typeface="Cambria Math" panose="02040503050406030204" pitchFamily="18" charset="0"/>
                                    </a:rPr>
                                    <m:t>𝑛</m:t>
                                  </m:r>
                                </m:sup>
                              </m:sSubSup>
                            </m:e>
                          </m:mr>
                        </m:m>
                      </m:e>
                    </m:d>
                  </m:oMath>
                </a14:m>
                <a:endParaRPr lang="fr-SN" sz="2800" dirty="0">
                  <a:solidFill>
                    <a:schemeClr val="tx1">
                      <a:lumMod val="95000"/>
                    </a:schemeClr>
                  </a:solidFill>
                </a:endParaRPr>
              </a:p>
            </p:txBody>
          </p:sp>
        </mc:Choice>
        <mc:Fallback xmlns="">
          <p:sp>
            <p:nvSpPr>
              <p:cNvPr id="5" name="Rectangle 4">
                <a:extLst>
                  <a:ext uri="{FF2B5EF4-FFF2-40B4-BE49-F238E27FC236}">
                    <a16:creationId xmlns:a16="http://schemas.microsoft.com/office/drawing/2014/main" id="{3399330F-8E70-9271-B448-3C36D0706C61}"/>
                  </a:ext>
                </a:extLst>
              </p:cNvPr>
              <p:cNvSpPr>
                <a:spLocks noRot="1" noChangeAspect="1" noMove="1" noResize="1" noEditPoints="1" noAdjustHandles="1" noChangeArrowheads="1" noChangeShapeType="1" noTextEdit="1"/>
              </p:cNvSpPr>
              <p:nvPr/>
            </p:nvSpPr>
            <p:spPr>
              <a:xfrm>
                <a:off x="9448800" y="763209"/>
                <a:ext cx="2743200" cy="3164114"/>
              </a:xfrm>
              <a:prstGeom prst="rect">
                <a:avLst/>
              </a:prstGeom>
              <a:blipFill>
                <a:blip r:embed="rId4"/>
                <a:stretch>
                  <a:fillRect l="-2222"/>
                </a:stretch>
              </a:blipFill>
              <a:ln>
                <a:noFill/>
              </a:ln>
            </p:spPr>
            <p:txBody>
              <a:bodyPr/>
              <a:lstStyle/>
              <a:p>
                <a:r>
                  <a:rPr lang="fr-SN">
                    <a:noFill/>
                  </a:rPr>
                  <a:t> </a:t>
                </a:r>
              </a:p>
            </p:txBody>
          </p:sp>
        </mc:Fallback>
      </mc:AlternateContent>
      <p:sp>
        <p:nvSpPr>
          <p:cNvPr id="6" name="Ellipse 5">
            <a:extLst>
              <a:ext uri="{FF2B5EF4-FFF2-40B4-BE49-F238E27FC236}">
                <a16:creationId xmlns:a16="http://schemas.microsoft.com/office/drawing/2014/main" id="{1287EC50-F7FB-0AF3-6E54-3FFC21C78FF4}"/>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19</a:t>
            </a:r>
          </a:p>
        </p:txBody>
      </p:sp>
    </p:spTree>
    <p:extLst>
      <p:ext uri="{BB962C8B-B14F-4D97-AF65-F5344CB8AC3E}">
        <p14:creationId xmlns:p14="http://schemas.microsoft.com/office/powerpoint/2010/main" val="356930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F444-FCBD-B140-9C05-E443FA0805C4}"/>
              </a:ext>
            </a:extLst>
          </p:cNvPr>
          <p:cNvSpPr>
            <a:spLocks noGrp="1"/>
          </p:cNvSpPr>
          <p:nvPr>
            <p:ph type="title"/>
          </p:nvPr>
        </p:nvSpPr>
        <p:spPr>
          <a:xfrm>
            <a:off x="720150" y="397917"/>
            <a:ext cx="8067250" cy="1456267"/>
          </a:xfrm>
        </p:spPr>
        <p:txBody>
          <a:bodyPr rtlCol="0">
            <a:normAutofit/>
          </a:bodyPr>
          <a:lstStyle/>
          <a:p>
            <a:pPr algn="ctr" rtl="0"/>
            <a:r>
              <a:rPr lang="fr-FR" sz="4800" b="1" dirty="0"/>
              <a:t>SOMMAIRE</a:t>
            </a:r>
          </a:p>
        </p:txBody>
      </p:sp>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169" name="Espace réservé au contenu 5" descr="Graphique SmartArt">
            <a:extLst>
              <a:ext uri="{FF2B5EF4-FFF2-40B4-BE49-F238E27FC236}">
                <a16:creationId xmlns:a16="http://schemas.microsoft.com/office/drawing/2014/main" id="{85757DEB-5171-D724-98B9-25D2D9503365}"/>
              </a:ext>
            </a:extLst>
          </p:cNvPr>
          <p:cNvGraphicFramePr>
            <a:graphicFrameLocks/>
          </p:cNvGraphicFramePr>
          <p:nvPr>
            <p:extLst>
              <p:ext uri="{D42A27DB-BD31-4B8C-83A1-F6EECF244321}">
                <p14:modId xmlns:p14="http://schemas.microsoft.com/office/powerpoint/2010/main" val="2089162330"/>
              </p:ext>
            </p:extLst>
          </p:nvPr>
        </p:nvGraphicFramePr>
        <p:xfrm>
          <a:off x="678266" y="2135201"/>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2" name="Sous-titre 2">
            <a:extLst>
              <a:ext uri="{FF2B5EF4-FFF2-40B4-BE49-F238E27FC236}">
                <a16:creationId xmlns:a16="http://schemas.microsoft.com/office/drawing/2014/main" id="{7CEA6882-6C80-90C6-4197-DB4287CDCB3E}"/>
              </a:ext>
            </a:extLst>
          </p:cNvPr>
          <p:cNvSpPr txBox="1">
            <a:spLocks/>
          </p:cNvSpPr>
          <p:nvPr/>
        </p:nvSpPr>
        <p:spPr>
          <a:xfrm>
            <a:off x="10366426" y="70663"/>
            <a:ext cx="1722782" cy="924265"/>
          </a:xfrm>
          <a:prstGeom prst="rect">
            <a:avLst/>
          </a:prstGeom>
        </p:spPr>
        <p:txBody>
          <a:bodyPr vert="horz" lIns="91440" tIns="45720" rIns="91440" bIns="45720" rtlCol="0" anchor="ctr">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fr-FR" sz="6600" dirty="0">
                <a:solidFill>
                  <a:srgbClr val="FF0000"/>
                </a:solidFill>
              </a:rPr>
              <a:t>ACP</a:t>
            </a:r>
          </a:p>
        </p:txBody>
      </p:sp>
      <p:sp>
        <p:nvSpPr>
          <p:cNvPr id="168" name="Ellipse 167">
            <a:extLst>
              <a:ext uri="{FF2B5EF4-FFF2-40B4-BE49-F238E27FC236}">
                <a16:creationId xmlns:a16="http://schemas.microsoft.com/office/drawing/2014/main" id="{A283EEB9-4EF8-C7AA-17D2-6118FB3CB1C0}"/>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A131BA-CC15-770C-DD76-53B81720B3CB}"/>
              </a:ext>
            </a:extLst>
          </p:cNvPr>
          <p:cNvSpPr>
            <a:spLocks noGrp="1"/>
          </p:cNvSpPr>
          <p:nvPr>
            <p:ph type="title"/>
          </p:nvPr>
        </p:nvSpPr>
        <p:spPr>
          <a:xfrm>
            <a:off x="685801" y="152401"/>
            <a:ext cx="10131425" cy="928914"/>
          </a:xfrm>
        </p:spPr>
        <p:txBody>
          <a:bodyPr>
            <a:normAutofit/>
          </a:bodyPr>
          <a:lstStyle/>
          <a:p>
            <a:pPr algn="ctr"/>
            <a:r>
              <a:rPr lang="fr-SN" sz="4800" b="1" dirty="0">
                <a:solidFill>
                  <a:schemeClr val="accent1">
                    <a:lumMod val="20000"/>
                    <a:lumOff val="80000"/>
                  </a:schemeClr>
                </a:solidFill>
              </a:rPr>
              <a:t>Notation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09A5EBD-08B4-ED7D-1F7B-BCD77B411399}"/>
                  </a:ext>
                </a:extLst>
              </p:cNvPr>
              <p:cNvSpPr>
                <a:spLocks noGrp="1"/>
              </p:cNvSpPr>
              <p:nvPr>
                <p:ph idx="1"/>
              </p:nvPr>
            </p:nvSpPr>
            <p:spPr>
              <a:xfrm>
                <a:off x="464457" y="1081315"/>
                <a:ext cx="11379200" cy="5624284"/>
              </a:xfrm>
            </p:spPr>
            <p:txBody>
              <a:bodyPr anchor="t">
                <a:normAutofit/>
              </a:bodyPr>
              <a:lstStyle/>
              <a:p>
                <a:pPr>
                  <a:buFont typeface="Wingdings" panose="05000000000000000000" pitchFamily="2" charset="2"/>
                  <a:buChar char="§"/>
                </a:pPr>
                <a:r>
                  <a:rPr lang="fr-SN" sz="2600" dirty="0"/>
                  <a:t> On note X le tableau (matrice) individu-variables quantitatives initiales.</a:t>
                </a:r>
              </a:p>
              <a:p>
                <a:pPr>
                  <a:buFont typeface="Wingdings" panose="05000000000000000000" pitchFamily="2" charset="2"/>
                  <a:buChar char="§"/>
                </a:pPr>
                <a:r>
                  <a:rPr lang="fr-SN" sz="2600" dirty="0"/>
                  <a:t>n: le nombre d’individus </a:t>
                </a:r>
              </a:p>
              <a:p>
                <a:pPr>
                  <a:buFont typeface="Wingdings" panose="05000000000000000000" pitchFamily="2" charset="2"/>
                  <a:buChar char="§"/>
                </a:pPr>
                <a:r>
                  <a:rPr lang="fr-SN" sz="2600" dirty="0"/>
                  <a:t>i: indice désignant l’individus</a:t>
                </a:r>
              </a:p>
              <a:p>
                <a:pPr>
                  <a:buFont typeface="Wingdings" panose="05000000000000000000" pitchFamily="2" charset="2"/>
                  <a:buChar char="§"/>
                </a:pPr>
                <a:r>
                  <a:rPr lang="fr-SN" sz="2600" dirty="0"/>
                  <a:t>p: le nombre des variables</a:t>
                </a:r>
              </a:p>
              <a:p>
                <a:pPr>
                  <a:buFont typeface="Wingdings" panose="05000000000000000000" pitchFamily="2" charset="2"/>
                  <a:buChar char="§"/>
                </a:pPr>
                <a:r>
                  <a:rPr lang="fr-SN" sz="2600" dirty="0"/>
                  <a:t>j: l’indice désignant les variables</a:t>
                </a:r>
              </a:p>
              <a:p>
                <a:pPr>
                  <a:buFont typeface="Wingdings" panose="05000000000000000000" pitchFamily="2" charset="2"/>
                  <a:buChar char="§"/>
                </a:pPr>
                <a14:m>
                  <m:oMath xmlns:m="http://schemas.openxmlformats.org/officeDocument/2006/math">
                    <m:sSub>
                      <m:sSubPr>
                        <m:ctrlPr>
                          <a:rPr lang="fr-SN" sz="2600" i="1" smtClean="0">
                            <a:latin typeface="Cambria Math" panose="02040503050406030204" pitchFamily="18" charset="0"/>
                          </a:rPr>
                        </m:ctrlPr>
                      </m:sSubPr>
                      <m:e>
                        <m:r>
                          <a:rPr lang="fr-SN" sz="2600" b="0" i="1" smtClean="0">
                            <a:latin typeface="Cambria Math" panose="02040503050406030204" pitchFamily="18" charset="0"/>
                          </a:rPr>
                          <m:t>𝑝</m:t>
                        </m:r>
                      </m:e>
                      <m:sub>
                        <m:r>
                          <a:rPr lang="fr-SN" sz="2600" b="0" i="1" smtClean="0">
                            <a:latin typeface="Cambria Math" panose="02040503050406030204" pitchFamily="18" charset="0"/>
                          </a:rPr>
                          <m:t>𝑖</m:t>
                        </m:r>
                      </m:sub>
                    </m:sSub>
                  </m:oMath>
                </a14:m>
                <a:r>
                  <a:rPr lang="fr-SN" sz="2600" dirty="0"/>
                  <a:t> : le poids des individus généralement égale à 1/n, si les individus ont le même poids </a:t>
                </a:r>
              </a:p>
              <a:p>
                <a:pPr>
                  <a:buFont typeface="Wingdings" panose="05000000000000000000" pitchFamily="2" charset="2"/>
                  <a:buChar char="§"/>
                </a:pPr>
                <a:r>
                  <a:rPr lang="fr-SN" sz="2600" dirty="0"/>
                  <a:t>D la matrice des poids </a:t>
                </a:r>
              </a:p>
            </p:txBody>
          </p:sp>
        </mc:Choice>
        <mc:Fallback xmlns="">
          <p:sp>
            <p:nvSpPr>
              <p:cNvPr id="3" name="Espace réservé du contenu 2">
                <a:extLst>
                  <a:ext uri="{FF2B5EF4-FFF2-40B4-BE49-F238E27FC236}">
                    <a16:creationId xmlns:a16="http://schemas.microsoft.com/office/drawing/2014/main" id="{E09A5EBD-08B4-ED7D-1F7B-BCD77B411399}"/>
                  </a:ext>
                </a:extLst>
              </p:cNvPr>
              <p:cNvSpPr>
                <a:spLocks noGrp="1" noRot="1" noChangeAspect="1" noMove="1" noResize="1" noEditPoints="1" noAdjustHandles="1" noChangeArrowheads="1" noChangeShapeType="1" noTextEdit="1"/>
              </p:cNvSpPr>
              <p:nvPr>
                <p:ph idx="1"/>
              </p:nvPr>
            </p:nvSpPr>
            <p:spPr>
              <a:xfrm>
                <a:off x="464457" y="1081315"/>
                <a:ext cx="11379200" cy="5624284"/>
              </a:xfrm>
              <a:blipFill>
                <a:blip r:embed="rId2"/>
                <a:stretch>
                  <a:fillRect l="-803" t="-867"/>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A077360-F66F-2AD1-2838-9686AA0695D9}"/>
                  </a:ext>
                </a:extLst>
              </p:cNvPr>
              <p:cNvSpPr/>
              <p:nvPr/>
            </p:nvSpPr>
            <p:spPr>
              <a:xfrm>
                <a:off x="4525488" y="1252445"/>
                <a:ext cx="6980711" cy="325978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endParaRPr lang="fr-FR" sz="2800" dirty="0">
                  <a:solidFill>
                    <a:schemeClr val="tx1"/>
                  </a:solidFill>
                </a:endParaRPr>
              </a:p>
              <a:p>
                <a:pPr/>
                <a14:m>
                  <m:oMathPara xmlns:m="http://schemas.openxmlformats.org/officeDocument/2006/math">
                    <m:oMathParaPr>
                      <m:jc m:val="centerGroup"/>
                    </m:oMathParaPr>
                    <m:oMath xmlns:m="http://schemas.openxmlformats.org/officeDocument/2006/math">
                      <m:r>
                        <a:rPr lang="fr-SN" sz="2800" b="0" i="1" smtClean="0">
                          <a:solidFill>
                            <a:schemeClr val="tx1"/>
                          </a:solidFill>
                          <a:effectLst/>
                          <a:latin typeface="Cambria Math" panose="02040503050406030204" pitchFamily="18" charset="0"/>
                          <a:cs typeface="Times New Roman" panose="02020603050405020304" pitchFamily="18" charset="0"/>
                        </a:rPr>
                        <m:t>𝑋</m:t>
                      </m:r>
                      <m:d>
                        <m:dPr>
                          <m:ctrlPr>
                            <a:rPr lang="fr-SN" sz="2800" b="0" i="1" smtClean="0">
                              <a:solidFill>
                                <a:schemeClr val="tx1"/>
                              </a:solidFill>
                              <a:effectLst/>
                              <a:latin typeface="Cambria Math" panose="02040503050406030204" pitchFamily="18" charset="0"/>
                              <a:cs typeface="Times New Roman" panose="02020603050405020304" pitchFamily="18" charset="0"/>
                            </a:rPr>
                          </m:ctrlPr>
                        </m:dPr>
                        <m:e>
                          <m:r>
                            <a:rPr lang="fr-SN" sz="2800" b="0" i="1" smtClean="0">
                              <a:solidFill>
                                <a:schemeClr val="tx1"/>
                              </a:solidFill>
                              <a:effectLst/>
                              <a:latin typeface="Cambria Math" panose="02040503050406030204" pitchFamily="18" charset="0"/>
                              <a:cs typeface="Times New Roman" panose="02020603050405020304" pitchFamily="18" charset="0"/>
                            </a:rPr>
                            <m:t>𝑛</m:t>
                          </m:r>
                          <m:r>
                            <a:rPr lang="fr-SN" sz="2800" b="0" i="1" smtClean="0">
                              <a:solidFill>
                                <a:schemeClr val="tx1"/>
                              </a:solidFill>
                              <a:effectLst/>
                              <a:latin typeface="Cambria Math" panose="02040503050406030204" pitchFamily="18" charset="0"/>
                              <a:cs typeface="Times New Roman" panose="02020603050405020304" pitchFamily="18" charset="0"/>
                            </a:rPr>
                            <m:t>,</m:t>
                          </m:r>
                          <m:r>
                            <a:rPr lang="fr-SN" sz="2800" b="0" i="1" smtClean="0">
                              <a:solidFill>
                                <a:schemeClr val="tx1"/>
                              </a:solidFill>
                              <a:effectLst/>
                              <a:latin typeface="Cambria Math" panose="02040503050406030204" pitchFamily="18" charset="0"/>
                              <a:cs typeface="Times New Roman" panose="02020603050405020304" pitchFamily="18" charset="0"/>
                            </a:rPr>
                            <m:t>𝑝</m:t>
                          </m:r>
                        </m:e>
                      </m:d>
                      <m:r>
                        <a:rPr lang="fr-SN" sz="2800" b="0" i="1" smtClean="0">
                          <a:solidFill>
                            <a:schemeClr val="tx1"/>
                          </a:solidFill>
                          <a:effectLst/>
                          <a:latin typeface="Cambria Math" panose="02040503050406030204" pitchFamily="18" charset="0"/>
                          <a:cs typeface="Times New Roman" panose="02020603050405020304" pitchFamily="18" charset="0"/>
                        </a:rPr>
                        <m:t>=</m:t>
                      </m:r>
                      <m:d>
                        <m:dPr>
                          <m:begChr m:val="["/>
                          <m:endChr m:val="]"/>
                          <m:ctrlPr>
                            <a:rPr lang="fr-SN" sz="2800" i="1" smtClean="0">
                              <a:solidFill>
                                <a:schemeClr val="tx1"/>
                              </a:solidFill>
                              <a:effectLst/>
                              <a:latin typeface="Cambria Math" panose="02040503050406030204" pitchFamily="18" charset="0"/>
                              <a:cs typeface="Times New Roman" panose="02020603050405020304" pitchFamily="18" charset="0"/>
                            </a:rPr>
                          </m:ctrlPr>
                        </m:dPr>
                        <m:e>
                          <m:m>
                            <m:mPr>
                              <m:mcs>
                                <m:mc>
                                  <m:mcPr>
                                    <m:count m:val="3"/>
                                    <m:mcJc m:val="center"/>
                                  </m:mcPr>
                                </m:mc>
                              </m:mcs>
                              <m:ctrlP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𝟏𝟏</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𝟏</m:t>
                                    </m:r>
                                    <m:r>
                                      <a:rPr lang="fr-SN" sz="2800" b="1" i="1">
                                        <a:solidFill>
                                          <a:schemeClr val="tx1"/>
                                        </a:solidFill>
                                        <a:latin typeface="Cambria Math" panose="02040503050406030204" pitchFamily="18" charset="0"/>
                                        <a:cs typeface="Times New Roman" panose="02020603050405020304" pitchFamily="18" charset="0"/>
                                      </a:rPr>
                                      <m:t>𝒋</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𝟏</m:t>
                                    </m:r>
                                    <m:r>
                                      <a:rPr lang="fr-SN" sz="2800" b="1" i="1">
                                        <a:solidFill>
                                          <a:schemeClr val="tx1"/>
                                        </a:solidFill>
                                        <a:latin typeface="Cambria Math" panose="02040503050406030204" pitchFamily="18" charset="0"/>
                                        <a:cs typeface="Times New Roman" panose="02020603050405020304" pitchFamily="18" charset="0"/>
                                      </a:rPr>
                                      <m:t>𝒑</m:t>
                                    </m:r>
                                  </m:sub>
                                </m:sSub>
                              </m:e>
                            </m:mr>
                            <m:mr>
                              <m:e>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𝒊𝒋</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mr>
                            <m:mr>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𝟏</m:t>
                                    </m:r>
                                    <m:r>
                                      <a:rPr lang="fr-SN" sz="2800" b="1" i="1">
                                        <a:solidFill>
                                          <a:schemeClr val="tx1"/>
                                        </a:solidFill>
                                        <a:latin typeface="Cambria Math" panose="02040503050406030204" pitchFamily="18" charset="0"/>
                                        <a:cs typeface="Times New Roman" panose="02020603050405020304" pitchFamily="18" charset="0"/>
                                      </a:rPr>
                                      <m:t>𝒏</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𝒏𝒋</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𝒏𝒑</m:t>
                                    </m:r>
                                  </m:sub>
                                </m:sSub>
                              </m:e>
                            </m:mr>
                          </m:m>
                        </m:e>
                      </m:d>
                    </m:oMath>
                  </m:oMathPara>
                </a14:m>
                <a:endParaRPr lang="fr-S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SN" sz="2800" dirty="0">
                  <a:solidFill>
                    <a:schemeClr val="tx1"/>
                  </a:solidFill>
                </a:endParaRPr>
              </a:p>
            </p:txBody>
          </p:sp>
        </mc:Choice>
        <mc:Fallback xmlns="">
          <p:sp>
            <p:nvSpPr>
              <p:cNvPr id="4" name="Rectangle 3">
                <a:extLst>
                  <a:ext uri="{FF2B5EF4-FFF2-40B4-BE49-F238E27FC236}">
                    <a16:creationId xmlns:a16="http://schemas.microsoft.com/office/drawing/2014/main" id="{9A077360-F66F-2AD1-2838-9686AA0695D9}"/>
                  </a:ext>
                </a:extLst>
              </p:cNvPr>
              <p:cNvSpPr>
                <a:spLocks noRot="1" noChangeAspect="1" noMove="1" noResize="1" noEditPoints="1" noAdjustHandles="1" noChangeArrowheads="1" noChangeShapeType="1" noTextEdit="1"/>
              </p:cNvSpPr>
              <p:nvPr/>
            </p:nvSpPr>
            <p:spPr>
              <a:xfrm>
                <a:off x="4525488" y="1252445"/>
                <a:ext cx="6980711" cy="3259783"/>
              </a:xfrm>
              <a:prstGeom prst="rect">
                <a:avLst/>
              </a:prstGeom>
              <a:blipFill>
                <a:blip r:embed="rId3"/>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07AEFD6-6BC4-227A-FFBA-00D59774BBDD}"/>
                  </a:ext>
                </a:extLst>
              </p:cNvPr>
              <p:cNvSpPr/>
              <p:nvPr/>
            </p:nvSpPr>
            <p:spPr>
              <a:xfrm>
                <a:off x="5354290" y="3598217"/>
                <a:ext cx="6980711" cy="325978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endParaRPr lang="fr-FR" sz="2800" dirty="0">
                  <a:solidFill>
                    <a:schemeClr val="tx1"/>
                  </a:solidFill>
                </a:endParaRPr>
              </a:p>
              <a:p>
                <a:r>
                  <a:rPr lang="fr-SN" sz="2800" dirty="0">
                    <a:solidFill>
                      <a:schemeClr val="tx1"/>
                    </a:solidFill>
                    <a:effectLst/>
                    <a:ea typeface="Calibri" panose="020F0502020204030204" pitchFamily="34" charset="0"/>
                    <a:cs typeface="Times New Roman" panose="02020603050405020304" pitchFamily="18" charset="0"/>
                  </a:rPr>
                  <a:t>             </a:t>
                </a:r>
                <a14:m>
                  <m:oMath xmlns:m="http://schemas.openxmlformats.org/officeDocument/2006/math">
                    <m:r>
                      <m:rPr>
                        <m:sty m:val="p"/>
                      </m:rPr>
                      <a:rPr lang="fr-SN" sz="2800" b="0" i="0" smtClean="0">
                        <a:solidFill>
                          <a:schemeClr val="tx1"/>
                        </a:solidFill>
                        <a:effectLst/>
                        <a:latin typeface="Cambria Math" panose="02040503050406030204" pitchFamily="18" charset="0"/>
                        <a:cs typeface="Times New Roman" panose="02020603050405020304" pitchFamily="18" charset="0"/>
                      </a:rPr>
                      <m:t>D</m:t>
                    </m:r>
                    <m:r>
                      <a:rPr lang="fr-SN" sz="2800" b="0" i="0" smtClean="0">
                        <a:solidFill>
                          <a:schemeClr val="tx1"/>
                        </a:solidFill>
                        <a:effectLst/>
                        <a:latin typeface="Cambria Math" panose="02040503050406030204" pitchFamily="18" charset="0"/>
                        <a:cs typeface="Times New Roman" panose="02020603050405020304" pitchFamily="18" charset="0"/>
                      </a:rPr>
                      <m:t>=</m:t>
                    </m:r>
                    <m:d>
                      <m:dPr>
                        <m:begChr m:val="["/>
                        <m:endChr m:val="]"/>
                        <m:ctrlPr>
                          <a:rPr lang="fr-SN" sz="2800" i="1" smtClean="0">
                            <a:solidFill>
                              <a:schemeClr val="tx1"/>
                            </a:solidFill>
                            <a:effectLst/>
                            <a:latin typeface="Cambria Math" panose="02040503050406030204" pitchFamily="18" charset="0"/>
                            <a:cs typeface="Times New Roman" panose="02020603050405020304" pitchFamily="18" charset="0"/>
                          </a:rPr>
                        </m:ctrlPr>
                      </m:dPr>
                      <m:e>
                        <m:m>
                          <m:mPr>
                            <m:mcs>
                              <m:mc>
                                <m:mcPr>
                                  <m:count m:val="3"/>
                                  <m:mcJc m:val="center"/>
                                </m:mcPr>
                              </m:mc>
                            </m:mcs>
                            <m:ctrlP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smtClean="0">
                                      <a:solidFill>
                                        <a:schemeClr val="tx1"/>
                                      </a:solidFill>
                                      <a:latin typeface="Cambria Math" panose="02040503050406030204" pitchFamily="18" charset="0"/>
                                      <a:cs typeface="Times New Roman" panose="02020603050405020304" pitchFamily="18" charset="0"/>
                                    </a:rPr>
                                    <m:t>𝒑</m:t>
                                  </m:r>
                                </m:e>
                                <m:sub>
                                  <m:r>
                                    <a:rPr lang="fr-SN" sz="2800" b="1" i="1" smtClean="0">
                                      <a:solidFill>
                                        <a:schemeClr val="tx1"/>
                                      </a:solidFill>
                                      <a:latin typeface="Cambria Math" panose="02040503050406030204" pitchFamily="18" charset="0"/>
                                      <a:cs typeface="Times New Roman" panose="02020603050405020304" pitchFamily="18" charset="0"/>
                                    </a:rPr>
                                    <m:t>𝟏</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𝟏</m:t>
                                  </m:r>
                                  <m:r>
                                    <a:rPr lang="fr-SN" sz="2800" b="1" i="1">
                                      <a:solidFill>
                                        <a:schemeClr val="tx1"/>
                                      </a:solidFill>
                                      <a:latin typeface="Cambria Math" panose="02040503050406030204" pitchFamily="18" charset="0"/>
                                      <a:cs typeface="Times New Roman" panose="02020603050405020304" pitchFamily="18" charset="0"/>
                                    </a:rPr>
                                    <m:t>𝒋</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r>
                                <a:rPr lang="fr-SN" sz="2800"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𝟎</m:t>
                              </m:r>
                            </m:e>
                          </m:mr>
                          <m:mr>
                            <m:e>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smtClean="0">
                                      <a:solidFill>
                                        <a:schemeClr val="tx1"/>
                                      </a:solidFill>
                                      <a:latin typeface="Cambria Math" panose="02040503050406030204" pitchFamily="18" charset="0"/>
                                      <a:cs typeface="Times New Roman" panose="02020603050405020304" pitchFamily="18" charset="0"/>
                                    </a:rPr>
                                    <m:t>𝑷</m:t>
                                  </m:r>
                                </m:e>
                                <m:sub>
                                  <m:r>
                                    <a:rPr lang="fr-SN" sz="2800" b="1" i="1" smtClean="0">
                                      <a:solidFill>
                                        <a:schemeClr val="tx1"/>
                                      </a:solidFill>
                                      <a:latin typeface="Cambria Math" panose="02040503050406030204" pitchFamily="18" charset="0"/>
                                      <a:cs typeface="Times New Roman" panose="02020603050405020304" pitchFamily="18" charset="0"/>
                                    </a:rPr>
                                    <m:t>𝒋</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mr>
                          <m:mr>
                            <m:e>
                              <m:r>
                                <a:rPr lang="fr-SN" sz="2800"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𝟎</m:t>
                              </m:r>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a:solidFill>
                                        <a:schemeClr val="tx1"/>
                                      </a:solidFill>
                                      <a:latin typeface="Cambria Math" panose="02040503050406030204" pitchFamily="18" charset="0"/>
                                      <a:cs typeface="Times New Roman" panose="02020603050405020304" pitchFamily="18" charset="0"/>
                                    </a:rPr>
                                    <m:t>𝒙</m:t>
                                  </m:r>
                                </m:e>
                                <m:sub>
                                  <m:r>
                                    <a:rPr lang="fr-SN" sz="2800" b="1" i="1">
                                      <a:solidFill>
                                        <a:schemeClr val="tx1"/>
                                      </a:solidFill>
                                      <a:latin typeface="Cambria Math" panose="02040503050406030204" pitchFamily="18" charset="0"/>
                                      <a:cs typeface="Times New Roman" panose="02020603050405020304" pitchFamily="18" charset="0"/>
                                    </a:rPr>
                                    <m:t>𝒏𝒋</m:t>
                                  </m:r>
                                </m:sub>
                              </m:sSub>
                              <m:r>
                                <a:rPr lang="fr-SN" sz="28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
                                <m:sSubPr>
                                  <m:ctrlPr>
                                    <a:rPr lang="fr-SN" sz="2800" b="1" i="1">
                                      <a:solidFill>
                                        <a:schemeClr val="tx1"/>
                                      </a:solidFill>
                                      <a:latin typeface="Cambria Math" panose="02040503050406030204" pitchFamily="18" charset="0"/>
                                      <a:cs typeface="Times New Roman" panose="02020603050405020304" pitchFamily="18" charset="0"/>
                                    </a:rPr>
                                  </m:ctrlPr>
                                </m:sSubPr>
                                <m:e>
                                  <m:r>
                                    <a:rPr lang="fr-SN" sz="2800" b="1" i="1" smtClean="0">
                                      <a:solidFill>
                                        <a:schemeClr val="tx1"/>
                                      </a:solidFill>
                                      <a:latin typeface="Cambria Math" panose="02040503050406030204" pitchFamily="18" charset="0"/>
                                      <a:cs typeface="Times New Roman" panose="02020603050405020304" pitchFamily="18" charset="0"/>
                                    </a:rPr>
                                    <m:t>𝑷</m:t>
                                  </m:r>
                                </m:e>
                                <m:sub>
                                  <m:r>
                                    <a:rPr lang="fr-SN" sz="2800" b="1" i="1">
                                      <a:solidFill>
                                        <a:schemeClr val="tx1"/>
                                      </a:solidFill>
                                      <a:latin typeface="Cambria Math" panose="02040503050406030204" pitchFamily="18" charset="0"/>
                                      <a:cs typeface="Times New Roman" panose="02020603050405020304" pitchFamily="18" charset="0"/>
                                    </a:rPr>
                                    <m:t>𝒏</m:t>
                                  </m:r>
                                </m:sub>
                              </m:sSub>
                            </m:e>
                          </m:mr>
                        </m:m>
                      </m:e>
                    </m:d>
                  </m:oMath>
                </a14:m>
                <a:endParaRPr lang="fr-S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SN" sz="2800" dirty="0">
                  <a:solidFill>
                    <a:schemeClr val="tx1"/>
                  </a:solidFill>
                </a:endParaRPr>
              </a:p>
            </p:txBody>
          </p:sp>
        </mc:Choice>
        <mc:Fallback xmlns="">
          <p:sp>
            <p:nvSpPr>
              <p:cNvPr id="5" name="Rectangle 4">
                <a:extLst>
                  <a:ext uri="{FF2B5EF4-FFF2-40B4-BE49-F238E27FC236}">
                    <a16:creationId xmlns:a16="http://schemas.microsoft.com/office/drawing/2014/main" id="{B07AEFD6-6BC4-227A-FFBA-00D59774BBDD}"/>
                  </a:ext>
                </a:extLst>
              </p:cNvPr>
              <p:cNvSpPr>
                <a:spLocks noRot="1" noChangeAspect="1" noMove="1" noResize="1" noEditPoints="1" noAdjustHandles="1" noChangeArrowheads="1" noChangeShapeType="1" noTextEdit="1"/>
              </p:cNvSpPr>
              <p:nvPr/>
            </p:nvSpPr>
            <p:spPr>
              <a:xfrm>
                <a:off x="5354290" y="3598217"/>
                <a:ext cx="6980711" cy="3259783"/>
              </a:xfrm>
              <a:prstGeom prst="rect">
                <a:avLst/>
              </a:prstGeom>
              <a:blipFill>
                <a:blip r:embed="rId4"/>
                <a:stretch>
                  <a:fillRect/>
                </a:stretch>
              </a:blipFill>
              <a:ln>
                <a:noFill/>
              </a:ln>
            </p:spPr>
            <p:txBody>
              <a:bodyPr/>
              <a:lstStyle/>
              <a:p>
                <a:r>
                  <a:rPr lang="fr-SN">
                    <a:noFill/>
                  </a:rPr>
                  <a:t> </a:t>
                </a:r>
              </a:p>
            </p:txBody>
          </p:sp>
        </mc:Fallback>
      </mc:AlternateContent>
      <p:sp>
        <p:nvSpPr>
          <p:cNvPr id="6" name="Ellipse 5">
            <a:extLst>
              <a:ext uri="{FF2B5EF4-FFF2-40B4-BE49-F238E27FC236}">
                <a16:creationId xmlns:a16="http://schemas.microsoft.com/office/drawing/2014/main" id="{8218E656-8BCF-C835-B54A-C759EA009788}"/>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a:t>
            </a:r>
          </a:p>
        </p:txBody>
      </p:sp>
    </p:spTree>
    <p:extLst>
      <p:ext uri="{BB962C8B-B14F-4D97-AF65-F5344CB8AC3E}">
        <p14:creationId xmlns:p14="http://schemas.microsoft.com/office/powerpoint/2010/main" val="286373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97BC54-A205-5675-5CD2-354B0FBAD232}"/>
              </a:ext>
            </a:extLst>
          </p:cNvPr>
          <p:cNvSpPr>
            <a:spLocks noGrp="1"/>
          </p:cNvSpPr>
          <p:nvPr>
            <p:ph idx="1"/>
          </p:nvPr>
        </p:nvSpPr>
        <p:spPr>
          <a:xfrm>
            <a:off x="243117" y="529770"/>
            <a:ext cx="11527969" cy="5958115"/>
          </a:xfrm>
        </p:spPr>
        <p:txBody>
          <a:bodyPr anchor="t"/>
          <a:lstStyle/>
          <a:p>
            <a:pPr marL="0" indent="0">
              <a:buNone/>
            </a:pPr>
            <a:r>
              <a:rPr lang="fr-SN" dirty="0"/>
              <a:t>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CD12E19-52AB-F0DF-3BD8-48C1426D729C}"/>
                  </a:ext>
                </a:extLst>
              </p:cNvPr>
              <p:cNvSpPr/>
              <p:nvPr/>
            </p:nvSpPr>
            <p:spPr>
              <a:xfrm>
                <a:off x="685801" y="203200"/>
                <a:ext cx="9946370" cy="1320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14:m>
                  <m:oMath xmlns:m="http://schemas.openxmlformats.org/officeDocument/2006/math">
                    <m:sSup>
                      <m:sSupPr>
                        <m:ctrlPr>
                          <a:rPr lang="fr-SN" sz="3600" i="1" smtClean="0">
                            <a:solidFill>
                              <a:schemeClr val="tx1"/>
                            </a:solidFill>
                            <a:latin typeface="Cambria Math" panose="02040503050406030204" pitchFamily="18" charset="0"/>
                          </a:rPr>
                        </m:ctrlPr>
                      </m:sSupPr>
                      <m:e>
                        <m:acc>
                          <m:accPr>
                            <m:chr m:val="̅"/>
                            <m:ctrlPr>
                              <a:rPr lang="fr-SN" sz="3600" i="1" smtClean="0">
                                <a:solidFill>
                                  <a:schemeClr val="tx1"/>
                                </a:solidFill>
                                <a:latin typeface="Cambria Math" panose="02040503050406030204" pitchFamily="18" charset="0"/>
                              </a:rPr>
                            </m:ctrlPr>
                          </m:accPr>
                          <m:e>
                            <m:r>
                              <a:rPr lang="fr-SN" sz="3600" b="0" i="1" smtClean="0">
                                <a:solidFill>
                                  <a:schemeClr val="tx1"/>
                                </a:solidFill>
                                <a:latin typeface="Cambria Math" panose="02040503050406030204" pitchFamily="18" charset="0"/>
                              </a:rPr>
                              <m:t>𝑋</m:t>
                            </m:r>
                          </m:e>
                        </m:acc>
                      </m:e>
                      <m:sup>
                        <m:r>
                          <a:rPr lang="fr-SN" sz="3600" b="0" i="1" smtClean="0">
                            <a:solidFill>
                              <a:schemeClr val="tx1"/>
                            </a:solidFill>
                            <a:latin typeface="Cambria Math" panose="02040503050406030204" pitchFamily="18" charset="0"/>
                          </a:rPr>
                          <m:t>𝑗</m:t>
                        </m:r>
                      </m:sup>
                    </m:sSup>
                  </m:oMath>
                </a14:m>
                <a:r>
                  <a:rPr lang="fr-SN" sz="3600" dirty="0">
                    <a:solidFill>
                      <a:schemeClr val="tx1"/>
                    </a:solidFill>
                  </a:rPr>
                  <a:t>=</a:t>
                </a:r>
                <a14:m>
                  <m:oMath xmlns:m="http://schemas.openxmlformats.org/officeDocument/2006/math">
                    <m:nary>
                      <m:naryPr>
                        <m:chr m:val="∑"/>
                        <m:ctrlPr>
                          <a:rPr lang="fr-SN" sz="3600" i="1" dirty="0" smtClean="0">
                            <a:solidFill>
                              <a:schemeClr val="tx1"/>
                            </a:solidFill>
                            <a:latin typeface="Cambria Math" panose="02040503050406030204" pitchFamily="18" charset="0"/>
                          </a:rPr>
                        </m:ctrlPr>
                      </m:naryPr>
                      <m:sub>
                        <m:r>
                          <m:rPr>
                            <m:brk m:alnAt="23"/>
                          </m:rPr>
                          <a:rPr lang="fr-SN" sz="3600" b="0" i="1" dirty="0" smtClean="0">
                            <a:solidFill>
                              <a:schemeClr val="tx1"/>
                            </a:solidFill>
                            <a:latin typeface="Cambria Math" panose="02040503050406030204" pitchFamily="18" charset="0"/>
                          </a:rPr>
                          <m:t>𝑖</m:t>
                        </m:r>
                        <m:r>
                          <a:rPr lang="fr-SN" sz="3600" b="0" i="1" dirty="0" smtClean="0">
                            <a:solidFill>
                              <a:schemeClr val="tx1"/>
                            </a:solidFill>
                            <a:latin typeface="Cambria Math" panose="02040503050406030204" pitchFamily="18" charset="0"/>
                          </a:rPr>
                          <m:t>=1</m:t>
                        </m:r>
                      </m:sub>
                      <m:sup>
                        <m:r>
                          <a:rPr lang="fr-SN" sz="3600" b="0" i="1" dirty="0" smtClean="0">
                            <a:solidFill>
                              <a:schemeClr val="tx1"/>
                            </a:solidFill>
                            <a:latin typeface="Cambria Math" panose="02040503050406030204" pitchFamily="18" charset="0"/>
                          </a:rPr>
                          <m:t>𝑛</m:t>
                        </m:r>
                      </m:sup>
                      <m:e>
                        <m:sSub>
                          <m:sSubPr>
                            <m:ctrlPr>
                              <a:rPr lang="fr-SN" sz="3600" i="1" dirty="0" smtClean="0">
                                <a:solidFill>
                                  <a:schemeClr val="tx1"/>
                                </a:solidFill>
                                <a:latin typeface="Cambria Math" panose="02040503050406030204" pitchFamily="18" charset="0"/>
                              </a:rPr>
                            </m:ctrlPr>
                          </m:sSubPr>
                          <m:e>
                            <m:r>
                              <a:rPr lang="fr-SN" sz="3600" b="0" i="1" dirty="0" smtClean="0">
                                <a:solidFill>
                                  <a:schemeClr val="tx1"/>
                                </a:solidFill>
                                <a:latin typeface="Cambria Math" panose="02040503050406030204" pitchFamily="18" charset="0"/>
                              </a:rPr>
                              <m:t>𝑝</m:t>
                            </m:r>
                          </m:e>
                          <m:sub>
                            <m:r>
                              <a:rPr lang="fr-SN" sz="3600" b="0" i="1" dirty="0" smtClean="0">
                                <a:solidFill>
                                  <a:schemeClr val="tx1"/>
                                </a:solidFill>
                                <a:latin typeface="Cambria Math" panose="02040503050406030204" pitchFamily="18" charset="0"/>
                              </a:rPr>
                              <m:t>𝑖</m:t>
                            </m:r>
                          </m:sub>
                        </m:sSub>
                      </m:e>
                    </m:nary>
                    <m:sSubSup>
                      <m:sSubSupPr>
                        <m:ctrlPr>
                          <a:rPr lang="fr-SN" sz="3600" i="1" dirty="0" smtClean="0">
                            <a:solidFill>
                              <a:schemeClr val="tx1"/>
                            </a:solidFill>
                            <a:latin typeface="Cambria Math" panose="02040503050406030204" pitchFamily="18" charset="0"/>
                          </a:rPr>
                        </m:ctrlPr>
                      </m:sSubSupPr>
                      <m:e>
                        <m:r>
                          <a:rPr lang="fr-SN" sz="3600" b="0" i="1" dirty="0" smtClean="0">
                            <a:solidFill>
                              <a:schemeClr val="tx1"/>
                            </a:solidFill>
                            <a:latin typeface="Cambria Math" panose="02040503050406030204" pitchFamily="18" charset="0"/>
                          </a:rPr>
                          <m:t>𝑥</m:t>
                        </m:r>
                      </m:e>
                      <m:sub>
                        <m:r>
                          <a:rPr lang="fr-SN" sz="3600" b="0" i="1" dirty="0" smtClean="0">
                            <a:solidFill>
                              <a:schemeClr val="tx1"/>
                            </a:solidFill>
                            <a:latin typeface="Cambria Math" panose="02040503050406030204" pitchFamily="18" charset="0"/>
                          </a:rPr>
                          <m:t>𝑖</m:t>
                        </m:r>
                      </m:sub>
                      <m:sup>
                        <m:r>
                          <a:rPr lang="fr-SN" sz="3600" b="0" i="1" dirty="0" smtClean="0">
                            <a:solidFill>
                              <a:schemeClr val="tx1"/>
                            </a:solidFill>
                            <a:latin typeface="Cambria Math" panose="02040503050406030204" pitchFamily="18" charset="0"/>
                          </a:rPr>
                          <m:t>𝑗</m:t>
                        </m:r>
                      </m:sup>
                    </m:sSubSup>
                  </m:oMath>
                </a14:m>
                <a:r>
                  <a:rPr lang="fr-SN" sz="3600" dirty="0">
                    <a:solidFill>
                      <a:schemeClr val="tx1"/>
                    </a:solidFill>
                  </a:rPr>
                  <a:t> =</a:t>
                </a:r>
                <a14:m>
                  <m:oMath xmlns:m="http://schemas.openxmlformats.org/officeDocument/2006/math">
                    <m:f>
                      <m:fPr>
                        <m:ctrlPr>
                          <a:rPr lang="fr-SN" sz="3600" i="1" dirty="0" smtClean="0">
                            <a:solidFill>
                              <a:schemeClr val="tx1"/>
                            </a:solidFill>
                            <a:latin typeface="Cambria Math" panose="02040503050406030204" pitchFamily="18" charset="0"/>
                          </a:rPr>
                        </m:ctrlPr>
                      </m:fPr>
                      <m:num>
                        <m:r>
                          <a:rPr lang="fr-SN" sz="3600" b="0" i="1" dirty="0" smtClean="0">
                            <a:solidFill>
                              <a:schemeClr val="tx1"/>
                            </a:solidFill>
                            <a:latin typeface="Cambria Math" panose="02040503050406030204" pitchFamily="18" charset="0"/>
                          </a:rPr>
                          <m:t>1</m:t>
                        </m:r>
                      </m:num>
                      <m:den>
                        <m:r>
                          <a:rPr lang="fr-SN" sz="3600" b="0" i="1" dirty="0" smtClean="0">
                            <a:solidFill>
                              <a:schemeClr val="tx1"/>
                            </a:solidFill>
                            <a:latin typeface="Cambria Math" panose="02040503050406030204" pitchFamily="18" charset="0"/>
                          </a:rPr>
                          <m:t>𝑛</m:t>
                        </m:r>
                      </m:den>
                    </m:f>
                    <m:nary>
                      <m:naryPr>
                        <m:chr m:val="∑"/>
                        <m:ctrlPr>
                          <a:rPr lang="fr-SN" sz="3600" i="1" dirty="0" smtClean="0">
                            <a:solidFill>
                              <a:schemeClr val="tx1"/>
                            </a:solidFill>
                            <a:latin typeface="Cambria Math" panose="02040503050406030204" pitchFamily="18" charset="0"/>
                          </a:rPr>
                        </m:ctrlPr>
                      </m:naryPr>
                      <m:sub>
                        <m:r>
                          <m:rPr>
                            <m:brk m:alnAt="23"/>
                          </m:rPr>
                          <a:rPr lang="fr-SN" sz="3600" b="0" i="1" dirty="0" smtClean="0">
                            <a:solidFill>
                              <a:schemeClr val="tx1"/>
                            </a:solidFill>
                            <a:latin typeface="Cambria Math" panose="02040503050406030204" pitchFamily="18" charset="0"/>
                          </a:rPr>
                          <m:t>𝑖</m:t>
                        </m:r>
                        <m:r>
                          <a:rPr lang="fr-SN" sz="3600" b="0" i="1" dirty="0" smtClean="0">
                            <a:solidFill>
                              <a:schemeClr val="tx1"/>
                            </a:solidFill>
                            <a:latin typeface="Cambria Math" panose="02040503050406030204" pitchFamily="18" charset="0"/>
                          </a:rPr>
                          <m:t>=1</m:t>
                        </m:r>
                      </m:sub>
                      <m:sup>
                        <m:r>
                          <a:rPr lang="fr-SN" sz="3600" b="0" i="1" dirty="0" smtClean="0">
                            <a:solidFill>
                              <a:schemeClr val="tx1"/>
                            </a:solidFill>
                            <a:latin typeface="Cambria Math" panose="02040503050406030204" pitchFamily="18" charset="0"/>
                          </a:rPr>
                          <m:t>𝑛</m:t>
                        </m:r>
                      </m:sup>
                      <m:e>
                        <m:sSubSup>
                          <m:sSubSupPr>
                            <m:ctrlPr>
                              <a:rPr lang="fr-SN" sz="3600" i="1" dirty="0" smtClean="0">
                                <a:solidFill>
                                  <a:schemeClr val="tx1"/>
                                </a:solidFill>
                                <a:latin typeface="Cambria Math" panose="02040503050406030204" pitchFamily="18" charset="0"/>
                              </a:rPr>
                            </m:ctrlPr>
                          </m:sSubSupPr>
                          <m:e>
                            <m:r>
                              <a:rPr lang="fr-SN" sz="3600" b="0" i="1" dirty="0" smtClean="0">
                                <a:solidFill>
                                  <a:schemeClr val="tx1"/>
                                </a:solidFill>
                                <a:latin typeface="Cambria Math" panose="02040503050406030204" pitchFamily="18" charset="0"/>
                              </a:rPr>
                              <m:t>𝑥</m:t>
                            </m:r>
                          </m:e>
                          <m:sub>
                            <m:r>
                              <a:rPr lang="fr-SN" sz="3600" b="0" i="1" dirty="0" smtClean="0">
                                <a:solidFill>
                                  <a:schemeClr val="tx1"/>
                                </a:solidFill>
                                <a:latin typeface="Cambria Math" panose="02040503050406030204" pitchFamily="18" charset="0"/>
                              </a:rPr>
                              <m:t>𝑖</m:t>
                            </m:r>
                          </m:sub>
                          <m:sup>
                            <m:r>
                              <a:rPr lang="fr-SN" sz="3600" b="0" i="1" dirty="0" smtClean="0">
                                <a:solidFill>
                                  <a:schemeClr val="tx1"/>
                                </a:solidFill>
                                <a:latin typeface="Cambria Math" panose="02040503050406030204" pitchFamily="18" charset="0"/>
                              </a:rPr>
                              <m:t>𝑗</m:t>
                            </m:r>
                          </m:sup>
                        </m:sSubSup>
                      </m:e>
                    </m:nary>
                  </m:oMath>
                </a14:m>
                <a:r>
                  <a:rPr lang="fr-SN" sz="3600" dirty="0">
                    <a:solidFill>
                      <a:schemeClr val="tx1"/>
                    </a:solidFill>
                  </a:rPr>
                  <a:t> </a:t>
                </a:r>
                <a:r>
                  <a:rPr lang="fr-SN" sz="2600" dirty="0">
                    <a:solidFill>
                      <a:schemeClr val="tx1"/>
                    </a:solidFill>
                  </a:rPr>
                  <a:t>: La moyenne de la </a:t>
                </a:r>
                <a14:m>
                  <m:oMath xmlns:m="http://schemas.openxmlformats.org/officeDocument/2006/math">
                    <m:sSup>
                      <m:sSupPr>
                        <m:ctrlPr>
                          <a:rPr lang="fr-SN" sz="2600" i="1" smtClean="0">
                            <a:solidFill>
                              <a:schemeClr val="tx1"/>
                            </a:solidFill>
                            <a:latin typeface="Cambria Math" panose="02040503050406030204" pitchFamily="18" charset="0"/>
                          </a:rPr>
                        </m:ctrlPr>
                      </m:sSupPr>
                      <m:e>
                        <m:r>
                          <a:rPr lang="fr-SN" sz="2600" b="0" i="1" smtClean="0">
                            <a:solidFill>
                              <a:schemeClr val="tx1"/>
                            </a:solidFill>
                            <a:latin typeface="Cambria Math" panose="02040503050406030204" pitchFamily="18" charset="0"/>
                          </a:rPr>
                          <m:t>𝑗</m:t>
                        </m:r>
                      </m:e>
                      <m:sup>
                        <m:r>
                          <a:rPr lang="fr-SN" sz="2600" b="0" i="1" smtClean="0">
                            <a:solidFill>
                              <a:schemeClr val="tx1"/>
                            </a:solidFill>
                            <a:latin typeface="Cambria Math" panose="02040503050406030204" pitchFamily="18" charset="0"/>
                          </a:rPr>
                          <m:t>𝑒𝑚</m:t>
                        </m:r>
                      </m:sup>
                    </m:sSup>
                  </m:oMath>
                </a14:m>
                <a:r>
                  <a:rPr lang="fr-SN" sz="2600" dirty="0">
                    <a:solidFill>
                      <a:schemeClr val="tx1"/>
                    </a:solidFill>
                  </a:rPr>
                  <a:t> variable</a:t>
                </a:r>
              </a:p>
            </p:txBody>
          </p:sp>
        </mc:Choice>
        <mc:Fallback xmlns="">
          <p:sp>
            <p:nvSpPr>
              <p:cNvPr id="4" name="Rectangle 3">
                <a:extLst>
                  <a:ext uri="{FF2B5EF4-FFF2-40B4-BE49-F238E27FC236}">
                    <a16:creationId xmlns:a16="http://schemas.microsoft.com/office/drawing/2014/main" id="{ECD12E19-52AB-F0DF-3BD8-48C1426D729C}"/>
                  </a:ext>
                </a:extLst>
              </p:cNvPr>
              <p:cNvSpPr>
                <a:spLocks noRot="1" noChangeAspect="1" noMove="1" noResize="1" noEditPoints="1" noAdjustHandles="1" noChangeArrowheads="1" noChangeShapeType="1" noTextEdit="1"/>
              </p:cNvSpPr>
              <p:nvPr/>
            </p:nvSpPr>
            <p:spPr>
              <a:xfrm>
                <a:off x="685801" y="203200"/>
                <a:ext cx="9946370" cy="1320800"/>
              </a:xfrm>
              <a:prstGeom prst="rect">
                <a:avLst/>
              </a:prstGeom>
              <a:blipFill>
                <a:blip r:embed="rId2"/>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0E3898B-B0B3-1E5C-82E7-A2315379C689}"/>
                  </a:ext>
                </a:extLst>
              </p:cNvPr>
              <p:cNvSpPr/>
              <p:nvPr/>
            </p:nvSpPr>
            <p:spPr>
              <a:xfrm>
                <a:off x="685801" y="1523999"/>
                <a:ext cx="11263082" cy="1625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14:m>
                  <m:oMath xmlns:m="http://schemas.openxmlformats.org/officeDocument/2006/math">
                    <m:r>
                      <a:rPr lang="fr-SN" sz="3600" b="0" i="1" smtClean="0">
                        <a:solidFill>
                          <a:schemeClr val="tx1"/>
                        </a:solidFill>
                        <a:latin typeface="Cambria Math" panose="02040503050406030204" pitchFamily="18" charset="0"/>
                      </a:rPr>
                      <m:t>𝑉</m:t>
                    </m:r>
                    <m:r>
                      <a:rPr lang="fr-SN" sz="3600" b="0" i="1" smtClean="0">
                        <a:solidFill>
                          <a:schemeClr val="tx1"/>
                        </a:solidFill>
                        <a:latin typeface="Cambria Math" panose="02040503050406030204" pitchFamily="18" charset="0"/>
                      </a:rPr>
                      <m:t>(</m:t>
                    </m:r>
                    <m:acc>
                      <m:accPr>
                        <m:chr m:val="̅"/>
                        <m:ctrlPr>
                          <a:rPr lang="fr-SN" sz="3600" b="0" i="1" smtClean="0">
                            <a:solidFill>
                              <a:schemeClr val="tx1"/>
                            </a:solidFill>
                            <a:latin typeface="Cambria Math" panose="02040503050406030204" pitchFamily="18" charset="0"/>
                          </a:rPr>
                        </m:ctrlPr>
                      </m:accPr>
                      <m:e>
                        <m:sSub>
                          <m:sSubPr>
                            <m:ctrlPr>
                              <a:rPr lang="fr-SN" sz="3600" b="0" i="1" smtClean="0">
                                <a:solidFill>
                                  <a:schemeClr val="tx1"/>
                                </a:solidFill>
                                <a:latin typeface="Cambria Math" panose="02040503050406030204" pitchFamily="18" charset="0"/>
                              </a:rPr>
                            </m:ctrlPr>
                          </m:sSubPr>
                          <m:e>
                            <m:r>
                              <a:rPr lang="fr-SN" sz="3600" b="0" i="1" smtClean="0">
                                <a:solidFill>
                                  <a:schemeClr val="tx1"/>
                                </a:solidFill>
                                <a:latin typeface="Cambria Math" panose="02040503050406030204" pitchFamily="18" charset="0"/>
                              </a:rPr>
                              <m:t>𝑋</m:t>
                            </m:r>
                          </m:e>
                          <m:sub>
                            <m:r>
                              <a:rPr lang="fr-SN" sz="3600" b="0" i="1" smtClean="0">
                                <a:solidFill>
                                  <a:schemeClr val="tx1"/>
                                </a:solidFill>
                                <a:latin typeface="Cambria Math" panose="02040503050406030204" pitchFamily="18" charset="0"/>
                              </a:rPr>
                              <m:t>𝐽</m:t>
                            </m:r>
                          </m:sub>
                        </m:sSub>
                        <m:r>
                          <a:rPr lang="fr-SN" sz="3600" b="0" i="1" smtClean="0">
                            <a:solidFill>
                              <a:schemeClr val="tx1"/>
                            </a:solidFill>
                            <a:latin typeface="Cambria Math" panose="02040503050406030204" pitchFamily="18" charset="0"/>
                          </a:rPr>
                          <m:t>)</m:t>
                        </m:r>
                      </m:e>
                    </m:acc>
                    <m:r>
                      <a:rPr lang="fr-SN" sz="3600" b="0" i="1" smtClean="0">
                        <a:solidFill>
                          <a:schemeClr val="tx1"/>
                        </a:solidFill>
                        <a:latin typeface="Cambria Math" panose="02040503050406030204" pitchFamily="18" charset="0"/>
                      </a:rPr>
                      <m:t>= </m:t>
                    </m:r>
                    <m:nary>
                      <m:naryPr>
                        <m:chr m:val="∑"/>
                        <m:ctrlPr>
                          <a:rPr lang="fr-SN" sz="3600" b="0" i="1" smtClean="0">
                            <a:solidFill>
                              <a:schemeClr val="tx1"/>
                            </a:solidFill>
                            <a:latin typeface="Cambria Math" panose="02040503050406030204" pitchFamily="18" charset="0"/>
                          </a:rPr>
                        </m:ctrlPr>
                      </m:naryPr>
                      <m:sub>
                        <m:r>
                          <m:rPr>
                            <m:brk m:alnAt="23"/>
                          </m:rPr>
                          <a:rPr lang="fr-SN" sz="3600" b="0" i="1" smtClean="0">
                            <a:solidFill>
                              <a:schemeClr val="tx1"/>
                            </a:solidFill>
                            <a:latin typeface="Cambria Math" panose="02040503050406030204" pitchFamily="18" charset="0"/>
                          </a:rPr>
                          <m:t>𝑖</m:t>
                        </m:r>
                        <m:r>
                          <a:rPr lang="fr-SN" sz="3600" b="0" i="1" smtClean="0">
                            <a:solidFill>
                              <a:schemeClr val="tx1"/>
                            </a:solidFill>
                            <a:latin typeface="Cambria Math" panose="02040503050406030204" pitchFamily="18" charset="0"/>
                          </a:rPr>
                          <m:t>=1</m:t>
                        </m:r>
                      </m:sub>
                      <m:sup>
                        <m:r>
                          <a:rPr lang="fr-SN" sz="3600" b="0" i="1" smtClean="0">
                            <a:solidFill>
                              <a:schemeClr val="tx1"/>
                            </a:solidFill>
                            <a:latin typeface="Cambria Math" panose="02040503050406030204" pitchFamily="18" charset="0"/>
                          </a:rPr>
                          <m:t>𝑛</m:t>
                        </m:r>
                      </m:sup>
                      <m:e>
                        <m:sSub>
                          <m:sSubPr>
                            <m:ctrlPr>
                              <a:rPr lang="fr-SN" sz="3600" b="0" i="1" smtClean="0">
                                <a:solidFill>
                                  <a:schemeClr val="tx1"/>
                                </a:solidFill>
                                <a:latin typeface="Cambria Math" panose="02040503050406030204" pitchFamily="18" charset="0"/>
                              </a:rPr>
                            </m:ctrlPr>
                          </m:sSubPr>
                          <m:e>
                            <m:r>
                              <a:rPr lang="fr-SN" sz="3600" b="0" i="1" smtClean="0">
                                <a:solidFill>
                                  <a:schemeClr val="tx1"/>
                                </a:solidFill>
                                <a:latin typeface="Cambria Math" panose="02040503050406030204" pitchFamily="18" charset="0"/>
                              </a:rPr>
                              <m:t>𝑝</m:t>
                            </m:r>
                          </m:e>
                          <m:sub>
                            <m:r>
                              <a:rPr lang="fr-SN" sz="3600" b="0" i="1" smtClean="0">
                                <a:solidFill>
                                  <a:schemeClr val="tx1"/>
                                </a:solidFill>
                                <a:latin typeface="Cambria Math" panose="02040503050406030204" pitchFamily="18" charset="0"/>
                              </a:rPr>
                              <m:t>𝑖</m:t>
                            </m:r>
                          </m:sub>
                        </m:sSub>
                      </m:e>
                    </m:nary>
                    <m:r>
                      <a:rPr lang="fr-SN" sz="3600" b="0" i="1" smtClean="0">
                        <a:solidFill>
                          <a:schemeClr val="tx1"/>
                        </a:solidFill>
                        <a:latin typeface="Cambria Math" panose="02040503050406030204" pitchFamily="18" charset="0"/>
                      </a:rPr>
                      <m:t>(</m:t>
                    </m:r>
                    <m:sSubSup>
                      <m:sSubSupPr>
                        <m:ctrlPr>
                          <a:rPr lang="fr-SN" sz="3600" b="0" i="1" smtClean="0">
                            <a:solidFill>
                              <a:schemeClr val="tx1"/>
                            </a:solidFill>
                            <a:latin typeface="Cambria Math" panose="02040503050406030204" pitchFamily="18" charset="0"/>
                          </a:rPr>
                        </m:ctrlPr>
                      </m:sSubSupPr>
                      <m:e>
                        <m:r>
                          <a:rPr lang="fr-SN" sz="3600" b="0" i="1" smtClean="0">
                            <a:solidFill>
                              <a:schemeClr val="tx1"/>
                            </a:solidFill>
                            <a:latin typeface="Cambria Math" panose="02040503050406030204" pitchFamily="18" charset="0"/>
                          </a:rPr>
                          <m:t>𝑥</m:t>
                        </m:r>
                      </m:e>
                      <m:sub>
                        <m:r>
                          <a:rPr lang="fr-SN" sz="3600" b="0" i="1" smtClean="0">
                            <a:solidFill>
                              <a:schemeClr val="tx1"/>
                            </a:solidFill>
                            <a:latin typeface="Cambria Math" panose="02040503050406030204" pitchFamily="18" charset="0"/>
                          </a:rPr>
                          <m:t>𝑖</m:t>
                        </m:r>
                      </m:sub>
                      <m:sup>
                        <m:r>
                          <a:rPr lang="fr-SN" sz="3600" b="0" i="1" smtClean="0">
                            <a:solidFill>
                              <a:schemeClr val="tx1"/>
                            </a:solidFill>
                            <a:latin typeface="Cambria Math" panose="02040503050406030204" pitchFamily="18" charset="0"/>
                          </a:rPr>
                          <m:t>𝑗</m:t>
                        </m:r>
                      </m:sup>
                    </m:sSubSup>
                    <m:r>
                      <a:rPr lang="fr-SN" sz="3600" b="0" i="1" smtClean="0">
                        <a:solidFill>
                          <a:schemeClr val="tx1"/>
                        </a:solidFill>
                        <a:latin typeface="Cambria Math" panose="02040503050406030204" pitchFamily="18" charset="0"/>
                      </a:rPr>
                      <m:t>−</m:t>
                    </m:r>
                    <m:sSup>
                      <m:sSupPr>
                        <m:ctrlPr>
                          <a:rPr lang="fr-SN" sz="3600" b="0" i="1" smtClean="0">
                            <a:solidFill>
                              <a:schemeClr val="tx1"/>
                            </a:solidFill>
                            <a:latin typeface="Cambria Math" panose="02040503050406030204" pitchFamily="18" charset="0"/>
                          </a:rPr>
                        </m:ctrlPr>
                      </m:sSupPr>
                      <m:e>
                        <m:acc>
                          <m:accPr>
                            <m:chr m:val="̅"/>
                            <m:ctrlPr>
                              <a:rPr lang="fr-SN" sz="3600" b="0" i="1" smtClean="0">
                                <a:solidFill>
                                  <a:schemeClr val="tx1"/>
                                </a:solidFill>
                                <a:latin typeface="Cambria Math" panose="02040503050406030204" pitchFamily="18" charset="0"/>
                              </a:rPr>
                            </m:ctrlPr>
                          </m:accPr>
                          <m:e>
                            <m:r>
                              <a:rPr lang="fr-SN" sz="3600" b="0" i="1" smtClean="0">
                                <a:solidFill>
                                  <a:schemeClr val="tx1"/>
                                </a:solidFill>
                                <a:latin typeface="Cambria Math" panose="02040503050406030204" pitchFamily="18" charset="0"/>
                              </a:rPr>
                              <m:t>𝑋</m:t>
                            </m:r>
                          </m:e>
                        </m:acc>
                      </m:e>
                      <m:sup>
                        <m:r>
                          <a:rPr lang="fr-SN" sz="3600" b="0" i="1" smtClean="0">
                            <a:solidFill>
                              <a:schemeClr val="tx1"/>
                            </a:solidFill>
                            <a:latin typeface="Cambria Math" panose="02040503050406030204" pitchFamily="18" charset="0"/>
                          </a:rPr>
                          <m:t>𝑗</m:t>
                        </m:r>
                      </m:sup>
                    </m:sSup>
                  </m:oMath>
                </a14:m>
                <a:r>
                  <a:rPr lang="fr-SN" sz="3600" dirty="0">
                    <a:solidFill>
                      <a:schemeClr val="tx1"/>
                    </a:solidFill>
                  </a:rPr>
                  <a:t>) = </a:t>
                </a:r>
                <a14:m>
                  <m:oMath xmlns:m="http://schemas.openxmlformats.org/officeDocument/2006/math">
                    <m:f>
                      <m:fPr>
                        <m:ctrlPr>
                          <a:rPr lang="fr-SN" sz="3600" i="1" smtClean="0">
                            <a:solidFill>
                              <a:schemeClr val="tx1"/>
                            </a:solidFill>
                            <a:latin typeface="Cambria Math" panose="02040503050406030204" pitchFamily="18" charset="0"/>
                          </a:rPr>
                        </m:ctrlPr>
                      </m:fPr>
                      <m:num>
                        <m:r>
                          <a:rPr lang="fr-SN" sz="3600" b="0" i="1" smtClean="0">
                            <a:solidFill>
                              <a:schemeClr val="tx1"/>
                            </a:solidFill>
                            <a:latin typeface="Cambria Math" panose="02040503050406030204" pitchFamily="18" charset="0"/>
                          </a:rPr>
                          <m:t>1</m:t>
                        </m:r>
                      </m:num>
                      <m:den>
                        <m:r>
                          <a:rPr lang="fr-SN" sz="3600" b="0" i="1" smtClean="0">
                            <a:solidFill>
                              <a:schemeClr val="tx1"/>
                            </a:solidFill>
                            <a:latin typeface="Cambria Math" panose="02040503050406030204" pitchFamily="18" charset="0"/>
                          </a:rPr>
                          <m:t>𝑛</m:t>
                        </m:r>
                      </m:den>
                    </m:f>
                    <m:nary>
                      <m:naryPr>
                        <m:chr m:val="∑"/>
                        <m:ctrlPr>
                          <a:rPr lang="fr-SN" sz="3600" i="1">
                            <a:solidFill>
                              <a:schemeClr val="tx1"/>
                            </a:solidFill>
                            <a:latin typeface="Cambria Math" panose="02040503050406030204" pitchFamily="18" charset="0"/>
                          </a:rPr>
                        </m:ctrlPr>
                      </m:naryPr>
                      <m:sub>
                        <m:r>
                          <m:rPr>
                            <m:brk m:alnAt="23"/>
                          </m:rPr>
                          <a:rPr lang="fr-SN" sz="3600" i="1">
                            <a:solidFill>
                              <a:schemeClr val="tx1"/>
                            </a:solidFill>
                            <a:latin typeface="Cambria Math" panose="02040503050406030204" pitchFamily="18" charset="0"/>
                          </a:rPr>
                          <m:t>𝑖</m:t>
                        </m:r>
                        <m:r>
                          <a:rPr lang="fr-SN" sz="3600" i="1">
                            <a:solidFill>
                              <a:schemeClr val="tx1"/>
                            </a:solidFill>
                            <a:latin typeface="Cambria Math" panose="02040503050406030204" pitchFamily="18" charset="0"/>
                          </a:rPr>
                          <m:t>=1</m:t>
                        </m:r>
                      </m:sub>
                      <m:sup>
                        <m:r>
                          <a:rPr lang="fr-SN" sz="3600" i="1">
                            <a:solidFill>
                              <a:schemeClr val="tx1"/>
                            </a:solidFill>
                            <a:latin typeface="Cambria Math" panose="02040503050406030204" pitchFamily="18" charset="0"/>
                          </a:rPr>
                          <m:t>𝑛</m:t>
                        </m:r>
                      </m:sup>
                      <m:e>
                        <m:sSub>
                          <m:sSubPr>
                            <m:ctrlPr>
                              <a:rPr lang="fr-SN" sz="3600" i="1">
                                <a:solidFill>
                                  <a:schemeClr val="tx1"/>
                                </a:solidFill>
                                <a:latin typeface="Cambria Math" panose="02040503050406030204" pitchFamily="18" charset="0"/>
                              </a:rPr>
                            </m:ctrlPr>
                          </m:sSubPr>
                          <m:e>
                            <m:r>
                              <a:rPr lang="fr-SN" sz="3600" i="1">
                                <a:solidFill>
                                  <a:schemeClr val="tx1"/>
                                </a:solidFill>
                                <a:latin typeface="Cambria Math" panose="02040503050406030204" pitchFamily="18" charset="0"/>
                              </a:rPr>
                              <m:t>𝑝</m:t>
                            </m:r>
                          </m:e>
                          <m:sub>
                            <m:r>
                              <a:rPr lang="fr-SN" sz="3600" i="1">
                                <a:solidFill>
                                  <a:schemeClr val="tx1"/>
                                </a:solidFill>
                                <a:latin typeface="Cambria Math" panose="02040503050406030204" pitchFamily="18" charset="0"/>
                              </a:rPr>
                              <m:t>𝑖</m:t>
                            </m:r>
                          </m:sub>
                        </m:sSub>
                      </m:e>
                    </m:nary>
                    <m:r>
                      <a:rPr lang="fr-SN" sz="3600" i="1">
                        <a:solidFill>
                          <a:schemeClr val="tx1"/>
                        </a:solidFill>
                        <a:latin typeface="Cambria Math" panose="02040503050406030204" pitchFamily="18" charset="0"/>
                      </a:rPr>
                      <m:t>(</m:t>
                    </m:r>
                    <m:sSubSup>
                      <m:sSubSupPr>
                        <m:ctrlPr>
                          <a:rPr lang="fr-SN" sz="3600" i="1">
                            <a:solidFill>
                              <a:schemeClr val="tx1"/>
                            </a:solidFill>
                            <a:latin typeface="Cambria Math" panose="02040503050406030204" pitchFamily="18" charset="0"/>
                          </a:rPr>
                        </m:ctrlPr>
                      </m:sSubSupPr>
                      <m:e>
                        <m:r>
                          <a:rPr lang="fr-SN" sz="3600" i="1">
                            <a:solidFill>
                              <a:schemeClr val="tx1"/>
                            </a:solidFill>
                            <a:latin typeface="Cambria Math" panose="02040503050406030204" pitchFamily="18" charset="0"/>
                          </a:rPr>
                          <m:t>𝑥</m:t>
                        </m:r>
                      </m:e>
                      <m:sub>
                        <m:r>
                          <a:rPr lang="fr-SN" sz="3600" i="1">
                            <a:solidFill>
                              <a:schemeClr val="tx1"/>
                            </a:solidFill>
                            <a:latin typeface="Cambria Math" panose="02040503050406030204" pitchFamily="18" charset="0"/>
                          </a:rPr>
                          <m:t>𝑖</m:t>
                        </m:r>
                      </m:sub>
                      <m:sup>
                        <m:r>
                          <a:rPr lang="fr-SN" sz="3600" i="1">
                            <a:solidFill>
                              <a:schemeClr val="tx1"/>
                            </a:solidFill>
                            <a:latin typeface="Cambria Math" panose="02040503050406030204" pitchFamily="18" charset="0"/>
                          </a:rPr>
                          <m:t>𝑗</m:t>
                        </m:r>
                      </m:sup>
                    </m:sSubSup>
                    <m:r>
                      <a:rPr lang="fr-SN" sz="3600" i="1">
                        <a:solidFill>
                          <a:schemeClr val="tx1"/>
                        </a:solidFill>
                        <a:latin typeface="Cambria Math" panose="02040503050406030204" pitchFamily="18" charset="0"/>
                      </a:rPr>
                      <m:t>−</m:t>
                    </m:r>
                    <m:sSup>
                      <m:sSupPr>
                        <m:ctrlPr>
                          <a:rPr lang="fr-SN" sz="3600" i="1">
                            <a:solidFill>
                              <a:schemeClr val="tx1"/>
                            </a:solidFill>
                            <a:latin typeface="Cambria Math" panose="02040503050406030204" pitchFamily="18" charset="0"/>
                          </a:rPr>
                        </m:ctrlPr>
                      </m:sSupPr>
                      <m:e>
                        <m:acc>
                          <m:accPr>
                            <m:chr m:val="̅"/>
                            <m:ctrlPr>
                              <a:rPr lang="fr-SN" sz="3600" i="1">
                                <a:solidFill>
                                  <a:schemeClr val="tx1"/>
                                </a:solidFill>
                                <a:latin typeface="Cambria Math" panose="02040503050406030204" pitchFamily="18" charset="0"/>
                              </a:rPr>
                            </m:ctrlPr>
                          </m:accPr>
                          <m:e>
                            <m:r>
                              <a:rPr lang="fr-SN" sz="3600" i="1">
                                <a:solidFill>
                                  <a:schemeClr val="tx1"/>
                                </a:solidFill>
                                <a:latin typeface="Cambria Math" panose="02040503050406030204" pitchFamily="18" charset="0"/>
                              </a:rPr>
                              <m:t>𝑋</m:t>
                            </m:r>
                          </m:e>
                        </m:acc>
                      </m:e>
                      <m:sup>
                        <m:r>
                          <a:rPr lang="fr-SN" sz="3600" i="1">
                            <a:solidFill>
                              <a:schemeClr val="tx1"/>
                            </a:solidFill>
                            <a:latin typeface="Cambria Math" panose="02040503050406030204" pitchFamily="18" charset="0"/>
                          </a:rPr>
                          <m:t>𝑗</m:t>
                        </m:r>
                      </m:sup>
                    </m:sSup>
                    <m:r>
                      <m:rPr>
                        <m:nor/>
                      </m:rPr>
                      <a:rPr lang="fr-SN" sz="3600" dirty="0">
                        <a:solidFill>
                          <a:schemeClr val="tx1"/>
                        </a:solidFill>
                      </a:rPr>
                      <m:t>)</m:t>
                    </m:r>
                    <m:r>
                      <m:rPr>
                        <m:nor/>
                      </m:rPr>
                      <a:rPr lang="fr-SN" sz="3600" b="0" i="0" dirty="0" smtClean="0">
                        <a:solidFill>
                          <a:schemeClr val="tx1"/>
                        </a:solidFill>
                      </a:rPr>
                      <m:t> </m:t>
                    </m:r>
                  </m:oMath>
                </a14:m>
                <a:r>
                  <a:rPr lang="fr-SN" sz="2600" dirty="0">
                    <a:solidFill>
                      <a:schemeClr val="tx1"/>
                    </a:solidFill>
                  </a:rPr>
                  <a:t>: La Variance de la </a:t>
                </a:r>
                <a14:m>
                  <m:oMath xmlns:m="http://schemas.openxmlformats.org/officeDocument/2006/math">
                    <m:sSup>
                      <m:sSupPr>
                        <m:ctrlPr>
                          <a:rPr lang="fr-SN" sz="2600" i="1">
                            <a:solidFill>
                              <a:schemeClr val="tx1"/>
                            </a:solidFill>
                            <a:latin typeface="Cambria Math" panose="02040503050406030204" pitchFamily="18" charset="0"/>
                          </a:rPr>
                        </m:ctrlPr>
                      </m:sSupPr>
                      <m:e>
                        <m:r>
                          <a:rPr lang="fr-SN" sz="2600" i="1">
                            <a:solidFill>
                              <a:schemeClr val="tx1"/>
                            </a:solidFill>
                            <a:latin typeface="Cambria Math" panose="02040503050406030204" pitchFamily="18" charset="0"/>
                          </a:rPr>
                          <m:t>𝑗</m:t>
                        </m:r>
                      </m:e>
                      <m:sup>
                        <m:r>
                          <a:rPr lang="fr-SN" sz="2600" i="1">
                            <a:solidFill>
                              <a:schemeClr val="tx1"/>
                            </a:solidFill>
                            <a:latin typeface="Cambria Math" panose="02040503050406030204" pitchFamily="18" charset="0"/>
                          </a:rPr>
                          <m:t>𝑒𝑚</m:t>
                        </m:r>
                      </m:sup>
                    </m:sSup>
                  </m:oMath>
                </a14:m>
                <a:r>
                  <a:rPr lang="fr-SN" sz="2600" dirty="0">
                    <a:solidFill>
                      <a:schemeClr val="tx1"/>
                    </a:solidFill>
                  </a:rPr>
                  <a:t> variable </a:t>
                </a:r>
              </a:p>
            </p:txBody>
          </p:sp>
        </mc:Choice>
        <mc:Fallback xmlns="">
          <p:sp>
            <p:nvSpPr>
              <p:cNvPr id="5" name="Rectangle 4">
                <a:extLst>
                  <a:ext uri="{FF2B5EF4-FFF2-40B4-BE49-F238E27FC236}">
                    <a16:creationId xmlns:a16="http://schemas.microsoft.com/office/drawing/2014/main" id="{B0E3898B-B0B3-1E5C-82E7-A2315379C689}"/>
                  </a:ext>
                </a:extLst>
              </p:cNvPr>
              <p:cNvSpPr>
                <a:spLocks noRot="1" noChangeAspect="1" noMove="1" noResize="1" noEditPoints="1" noAdjustHandles="1" noChangeArrowheads="1" noChangeShapeType="1" noTextEdit="1"/>
              </p:cNvSpPr>
              <p:nvPr/>
            </p:nvSpPr>
            <p:spPr>
              <a:xfrm>
                <a:off x="685801" y="1523999"/>
                <a:ext cx="11263082" cy="1625600"/>
              </a:xfrm>
              <a:prstGeom prst="rect">
                <a:avLst/>
              </a:prstGeom>
              <a:blipFill>
                <a:blip r:embed="rId3"/>
                <a:stretch>
                  <a:fillRect l="-975"/>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849EB89-A517-5D24-D274-C110C5D09D89}"/>
                  </a:ext>
                </a:extLst>
              </p:cNvPr>
              <p:cNvSpPr/>
              <p:nvPr/>
            </p:nvSpPr>
            <p:spPr>
              <a:xfrm>
                <a:off x="420914" y="2685145"/>
                <a:ext cx="11527969" cy="204651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fr-SN" sz="2600" dirty="0">
                    <a:solidFill>
                      <a:schemeClr val="tx1"/>
                    </a:solidFill>
                  </a:rPr>
                  <a:t>L’écart type de la </a:t>
                </a:r>
                <a14:m>
                  <m:oMath xmlns:m="http://schemas.openxmlformats.org/officeDocument/2006/math">
                    <m:sSup>
                      <m:sSupPr>
                        <m:ctrlPr>
                          <a:rPr lang="fr-SN" sz="2600" i="1">
                            <a:solidFill>
                              <a:schemeClr val="tx1"/>
                            </a:solidFill>
                            <a:latin typeface="Cambria Math" panose="02040503050406030204" pitchFamily="18" charset="0"/>
                          </a:rPr>
                        </m:ctrlPr>
                      </m:sSupPr>
                      <m:e>
                        <m:r>
                          <a:rPr lang="fr-SN" sz="2600" i="1">
                            <a:solidFill>
                              <a:schemeClr val="tx1"/>
                            </a:solidFill>
                            <a:latin typeface="Cambria Math" panose="02040503050406030204" pitchFamily="18" charset="0"/>
                          </a:rPr>
                          <m:t>𝑗</m:t>
                        </m:r>
                      </m:e>
                      <m:sup>
                        <m:r>
                          <a:rPr lang="fr-SN" sz="2600" i="1">
                            <a:solidFill>
                              <a:schemeClr val="tx1"/>
                            </a:solidFill>
                            <a:latin typeface="Cambria Math" panose="02040503050406030204" pitchFamily="18" charset="0"/>
                          </a:rPr>
                          <m:t>𝑒𝑚</m:t>
                        </m:r>
                      </m:sup>
                    </m:sSup>
                  </m:oMath>
                </a14:m>
                <a:r>
                  <a:rPr lang="fr-SN" sz="2600" dirty="0">
                    <a:solidFill>
                      <a:schemeClr val="tx1"/>
                    </a:solidFill>
                  </a:rPr>
                  <a:t> variable:</a:t>
                </a:r>
                <a14:m>
                  <m:oMath xmlns:m="http://schemas.openxmlformats.org/officeDocument/2006/math">
                    <m:r>
                      <a:rPr lang="fr-SN" sz="2600" b="0" i="0" smtClean="0">
                        <a:solidFill>
                          <a:schemeClr val="tx1"/>
                        </a:solidFill>
                        <a:latin typeface="Cambria Math" panose="02040503050406030204" pitchFamily="18" charset="0"/>
                        <a:ea typeface="Cambria Math" panose="02040503050406030204" pitchFamily="18" charset="0"/>
                      </a:rPr>
                      <m:t> </m:t>
                    </m:r>
                    <m:r>
                      <a:rPr lang="fr-SN" sz="2600" i="1" smtClean="0">
                        <a:solidFill>
                          <a:schemeClr val="tx1"/>
                        </a:solidFill>
                        <a:latin typeface="Cambria Math" panose="02040503050406030204" pitchFamily="18" charset="0"/>
                        <a:ea typeface="Cambria Math" panose="02040503050406030204" pitchFamily="18" charset="0"/>
                      </a:rPr>
                      <m:t>𝛿</m:t>
                    </m:r>
                    <m:d>
                      <m:dPr>
                        <m:ctrlPr>
                          <a:rPr lang="fr-SN" sz="2600" b="0" i="1" smtClean="0">
                            <a:solidFill>
                              <a:schemeClr val="tx1"/>
                            </a:solidFill>
                            <a:latin typeface="Cambria Math" panose="02040503050406030204" pitchFamily="18" charset="0"/>
                            <a:ea typeface="Cambria Math" panose="02040503050406030204" pitchFamily="18" charset="0"/>
                          </a:rPr>
                        </m:ctrlPr>
                      </m:dPr>
                      <m:e>
                        <m:sSub>
                          <m:sSubPr>
                            <m:ctrlPr>
                              <a:rPr lang="fr-SN" sz="2600" i="1">
                                <a:solidFill>
                                  <a:schemeClr val="tx1"/>
                                </a:solidFill>
                                <a:latin typeface="Cambria Math" panose="02040503050406030204" pitchFamily="18" charset="0"/>
                              </a:rPr>
                            </m:ctrlPr>
                          </m:sSubPr>
                          <m:e>
                            <m:r>
                              <a:rPr lang="fr-SN" sz="2600" b="0" i="1" smtClean="0">
                                <a:solidFill>
                                  <a:schemeClr val="tx1"/>
                                </a:solidFill>
                                <a:latin typeface="Cambria Math" panose="02040503050406030204" pitchFamily="18" charset="0"/>
                              </a:rPr>
                              <m:t>𝑋</m:t>
                            </m:r>
                          </m:e>
                          <m:sub>
                            <m:r>
                              <a:rPr lang="fr-SN" sz="2600" i="1">
                                <a:solidFill>
                                  <a:schemeClr val="tx1"/>
                                </a:solidFill>
                                <a:latin typeface="Cambria Math" panose="02040503050406030204" pitchFamily="18" charset="0"/>
                              </a:rPr>
                              <m:t>𝑗</m:t>
                            </m:r>
                          </m:sub>
                        </m:sSub>
                      </m:e>
                    </m:d>
                    <m:r>
                      <a:rPr lang="fr-SN" sz="2600" b="0" i="1" smtClean="0">
                        <a:solidFill>
                          <a:schemeClr val="tx1"/>
                        </a:solidFill>
                        <a:latin typeface="Cambria Math" panose="02040503050406030204" pitchFamily="18" charset="0"/>
                      </a:rPr>
                      <m:t>=</m:t>
                    </m:r>
                    <m:rad>
                      <m:radPr>
                        <m:degHide m:val="on"/>
                        <m:ctrlPr>
                          <a:rPr lang="fr-SN" sz="2600" b="0" i="1" smtClean="0">
                            <a:solidFill>
                              <a:schemeClr val="tx1"/>
                            </a:solidFill>
                            <a:latin typeface="Cambria Math" panose="02040503050406030204" pitchFamily="18" charset="0"/>
                          </a:rPr>
                        </m:ctrlPr>
                      </m:radPr>
                      <m:deg/>
                      <m:e>
                        <m:nary>
                          <m:naryPr>
                            <m:chr m:val="∑"/>
                            <m:ctrlPr>
                              <a:rPr lang="fr-SN" sz="2600" i="1">
                                <a:solidFill>
                                  <a:schemeClr val="tx1"/>
                                </a:solidFill>
                                <a:latin typeface="Cambria Math" panose="02040503050406030204" pitchFamily="18" charset="0"/>
                              </a:rPr>
                            </m:ctrlPr>
                          </m:naryPr>
                          <m:sub>
                            <m:r>
                              <m:rPr>
                                <m:brk m:alnAt="23"/>
                              </m:rPr>
                              <a:rPr lang="fr-SN" sz="2600" i="1">
                                <a:solidFill>
                                  <a:schemeClr val="tx1"/>
                                </a:solidFill>
                                <a:latin typeface="Cambria Math" panose="02040503050406030204" pitchFamily="18" charset="0"/>
                              </a:rPr>
                              <m:t>𝑖</m:t>
                            </m:r>
                            <m:r>
                              <a:rPr lang="fr-SN" sz="2600" i="1">
                                <a:solidFill>
                                  <a:schemeClr val="tx1"/>
                                </a:solidFill>
                                <a:latin typeface="Cambria Math" panose="02040503050406030204" pitchFamily="18" charset="0"/>
                              </a:rPr>
                              <m:t>=1</m:t>
                            </m:r>
                          </m:sub>
                          <m:sup>
                            <m:r>
                              <a:rPr lang="fr-SN" sz="2600" i="1">
                                <a:solidFill>
                                  <a:schemeClr val="tx1"/>
                                </a:solidFill>
                                <a:latin typeface="Cambria Math" panose="02040503050406030204" pitchFamily="18" charset="0"/>
                              </a:rPr>
                              <m:t>𝑛</m:t>
                            </m:r>
                          </m:sup>
                          <m:e>
                            <m:sSub>
                              <m:sSubPr>
                                <m:ctrlPr>
                                  <a:rPr lang="fr-SN" sz="2600" i="1">
                                    <a:solidFill>
                                      <a:schemeClr val="tx1"/>
                                    </a:solidFill>
                                    <a:latin typeface="Cambria Math" panose="02040503050406030204" pitchFamily="18" charset="0"/>
                                  </a:rPr>
                                </m:ctrlPr>
                              </m:sSubPr>
                              <m:e>
                                <m:r>
                                  <a:rPr lang="fr-SN" sz="2600" i="1">
                                    <a:solidFill>
                                      <a:schemeClr val="tx1"/>
                                    </a:solidFill>
                                    <a:latin typeface="Cambria Math" panose="02040503050406030204" pitchFamily="18" charset="0"/>
                                  </a:rPr>
                                  <m:t>𝑝</m:t>
                                </m:r>
                              </m:e>
                              <m:sub>
                                <m:r>
                                  <a:rPr lang="fr-SN" sz="2600" i="1">
                                    <a:solidFill>
                                      <a:schemeClr val="tx1"/>
                                    </a:solidFill>
                                    <a:latin typeface="Cambria Math" panose="02040503050406030204" pitchFamily="18" charset="0"/>
                                  </a:rPr>
                                  <m:t>𝑖</m:t>
                                </m:r>
                              </m:sub>
                            </m:sSub>
                          </m:e>
                        </m:nary>
                        <m:r>
                          <a:rPr lang="fr-SN" sz="2600" i="1">
                            <a:solidFill>
                              <a:schemeClr val="tx1"/>
                            </a:solidFill>
                            <a:latin typeface="Cambria Math" panose="02040503050406030204" pitchFamily="18" charset="0"/>
                          </a:rPr>
                          <m:t>(</m:t>
                        </m:r>
                        <m:sSubSup>
                          <m:sSubSupPr>
                            <m:ctrlPr>
                              <a:rPr lang="fr-SN" sz="2600" i="1">
                                <a:solidFill>
                                  <a:schemeClr val="tx1"/>
                                </a:solidFill>
                                <a:latin typeface="Cambria Math" panose="02040503050406030204" pitchFamily="18" charset="0"/>
                              </a:rPr>
                            </m:ctrlPr>
                          </m:sSubSupPr>
                          <m:e>
                            <m:r>
                              <a:rPr lang="fr-SN" sz="2600" i="1">
                                <a:solidFill>
                                  <a:schemeClr val="tx1"/>
                                </a:solidFill>
                                <a:latin typeface="Cambria Math" panose="02040503050406030204" pitchFamily="18" charset="0"/>
                              </a:rPr>
                              <m:t>𝑥</m:t>
                            </m:r>
                          </m:e>
                          <m:sub>
                            <m:r>
                              <a:rPr lang="fr-SN" sz="2600" i="1">
                                <a:solidFill>
                                  <a:schemeClr val="tx1"/>
                                </a:solidFill>
                                <a:latin typeface="Cambria Math" panose="02040503050406030204" pitchFamily="18" charset="0"/>
                              </a:rPr>
                              <m:t>𝑖</m:t>
                            </m:r>
                          </m:sub>
                          <m:sup>
                            <m:r>
                              <a:rPr lang="fr-SN" sz="2600" i="1">
                                <a:solidFill>
                                  <a:schemeClr val="tx1"/>
                                </a:solidFill>
                                <a:latin typeface="Cambria Math" panose="02040503050406030204" pitchFamily="18" charset="0"/>
                              </a:rPr>
                              <m:t>𝑗</m:t>
                            </m:r>
                          </m:sup>
                        </m:sSubSup>
                        <m:r>
                          <a:rPr lang="fr-SN" sz="2600" i="1">
                            <a:solidFill>
                              <a:schemeClr val="tx1"/>
                            </a:solidFill>
                            <a:latin typeface="Cambria Math" panose="02040503050406030204" pitchFamily="18" charset="0"/>
                          </a:rPr>
                          <m:t>−</m:t>
                        </m:r>
                        <m:sSup>
                          <m:sSupPr>
                            <m:ctrlPr>
                              <a:rPr lang="fr-SN" sz="2600" i="1">
                                <a:solidFill>
                                  <a:schemeClr val="tx1"/>
                                </a:solidFill>
                                <a:latin typeface="Cambria Math" panose="02040503050406030204" pitchFamily="18" charset="0"/>
                              </a:rPr>
                            </m:ctrlPr>
                          </m:sSupPr>
                          <m:e>
                            <m:acc>
                              <m:accPr>
                                <m:chr m:val="̅"/>
                                <m:ctrlPr>
                                  <a:rPr lang="fr-SN" sz="2600" i="1">
                                    <a:solidFill>
                                      <a:schemeClr val="tx1"/>
                                    </a:solidFill>
                                    <a:latin typeface="Cambria Math" panose="02040503050406030204" pitchFamily="18" charset="0"/>
                                  </a:rPr>
                                </m:ctrlPr>
                              </m:accPr>
                              <m:e>
                                <m:r>
                                  <a:rPr lang="fr-SN" sz="2600" i="1">
                                    <a:solidFill>
                                      <a:schemeClr val="tx1"/>
                                    </a:solidFill>
                                    <a:latin typeface="Cambria Math" panose="02040503050406030204" pitchFamily="18" charset="0"/>
                                  </a:rPr>
                                  <m:t>𝑋</m:t>
                                </m:r>
                              </m:e>
                            </m:acc>
                          </m:e>
                          <m:sup>
                            <m:r>
                              <a:rPr lang="fr-SN" sz="2600" i="1">
                                <a:solidFill>
                                  <a:schemeClr val="tx1"/>
                                </a:solidFill>
                                <a:latin typeface="Cambria Math" panose="02040503050406030204" pitchFamily="18" charset="0"/>
                              </a:rPr>
                              <m:t>𝑗</m:t>
                            </m:r>
                          </m:sup>
                        </m:sSup>
                        <m:r>
                          <m:rPr>
                            <m:nor/>
                          </m:rPr>
                          <a:rPr lang="fr-SN" sz="2600" dirty="0">
                            <a:solidFill>
                              <a:schemeClr val="tx1"/>
                            </a:solidFill>
                          </a:rPr>
                          <m:t>)</m:t>
                        </m:r>
                      </m:e>
                    </m:rad>
                    <m:r>
                      <a:rPr lang="fr-SN" sz="2600" b="0" i="1" smtClean="0">
                        <a:solidFill>
                          <a:schemeClr val="tx1"/>
                        </a:solidFill>
                        <a:latin typeface="Cambria Math" panose="02040503050406030204" pitchFamily="18" charset="0"/>
                      </a:rPr>
                      <m:t>=</m:t>
                    </m:r>
                    <m:rad>
                      <m:radPr>
                        <m:degHide m:val="on"/>
                        <m:ctrlPr>
                          <a:rPr lang="fr-SN" sz="2600" b="0" i="1" smtClean="0">
                            <a:solidFill>
                              <a:schemeClr val="tx1"/>
                            </a:solidFill>
                            <a:latin typeface="Cambria Math" panose="02040503050406030204" pitchFamily="18" charset="0"/>
                          </a:rPr>
                        </m:ctrlPr>
                      </m:radPr>
                      <m:deg/>
                      <m:e>
                        <m:f>
                          <m:fPr>
                            <m:ctrlPr>
                              <a:rPr lang="fr-SN" sz="2600" i="1">
                                <a:solidFill>
                                  <a:schemeClr val="tx1"/>
                                </a:solidFill>
                                <a:latin typeface="Cambria Math" panose="02040503050406030204" pitchFamily="18" charset="0"/>
                              </a:rPr>
                            </m:ctrlPr>
                          </m:fPr>
                          <m:num>
                            <m:r>
                              <a:rPr lang="fr-SN" sz="2600" i="1">
                                <a:solidFill>
                                  <a:schemeClr val="tx1"/>
                                </a:solidFill>
                                <a:latin typeface="Cambria Math" panose="02040503050406030204" pitchFamily="18" charset="0"/>
                              </a:rPr>
                              <m:t>1</m:t>
                            </m:r>
                          </m:num>
                          <m:den>
                            <m:r>
                              <a:rPr lang="fr-SN" sz="2600" i="1">
                                <a:solidFill>
                                  <a:schemeClr val="tx1"/>
                                </a:solidFill>
                                <a:latin typeface="Cambria Math" panose="02040503050406030204" pitchFamily="18" charset="0"/>
                              </a:rPr>
                              <m:t>𝑛</m:t>
                            </m:r>
                          </m:den>
                        </m:f>
                        <m:nary>
                          <m:naryPr>
                            <m:chr m:val="∑"/>
                            <m:ctrlPr>
                              <a:rPr lang="fr-SN" sz="2600" i="1">
                                <a:solidFill>
                                  <a:schemeClr val="tx1"/>
                                </a:solidFill>
                                <a:latin typeface="Cambria Math" panose="02040503050406030204" pitchFamily="18" charset="0"/>
                              </a:rPr>
                            </m:ctrlPr>
                          </m:naryPr>
                          <m:sub>
                            <m:r>
                              <m:rPr>
                                <m:brk m:alnAt="23"/>
                              </m:rPr>
                              <a:rPr lang="fr-SN" sz="2600" i="1">
                                <a:solidFill>
                                  <a:schemeClr val="tx1"/>
                                </a:solidFill>
                                <a:latin typeface="Cambria Math" panose="02040503050406030204" pitchFamily="18" charset="0"/>
                              </a:rPr>
                              <m:t>𝑖</m:t>
                            </m:r>
                            <m:r>
                              <a:rPr lang="fr-SN" sz="2600" i="1">
                                <a:solidFill>
                                  <a:schemeClr val="tx1"/>
                                </a:solidFill>
                                <a:latin typeface="Cambria Math" panose="02040503050406030204" pitchFamily="18" charset="0"/>
                              </a:rPr>
                              <m:t>=1</m:t>
                            </m:r>
                          </m:sub>
                          <m:sup>
                            <m:r>
                              <a:rPr lang="fr-SN" sz="2600" i="1">
                                <a:solidFill>
                                  <a:schemeClr val="tx1"/>
                                </a:solidFill>
                                <a:latin typeface="Cambria Math" panose="02040503050406030204" pitchFamily="18" charset="0"/>
                              </a:rPr>
                              <m:t>𝑛</m:t>
                            </m:r>
                          </m:sup>
                          <m:e>
                            <m:sSub>
                              <m:sSubPr>
                                <m:ctrlPr>
                                  <a:rPr lang="fr-SN" sz="2600" i="1">
                                    <a:solidFill>
                                      <a:schemeClr val="tx1"/>
                                    </a:solidFill>
                                    <a:latin typeface="Cambria Math" panose="02040503050406030204" pitchFamily="18" charset="0"/>
                                  </a:rPr>
                                </m:ctrlPr>
                              </m:sSubPr>
                              <m:e>
                                <m:r>
                                  <a:rPr lang="fr-SN" sz="2600" i="1">
                                    <a:solidFill>
                                      <a:schemeClr val="tx1"/>
                                    </a:solidFill>
                                    <a:latin typeface="Cambria Math" panose="02040503050406030204" pitchFamily="18" charset="0"/>
                                  </a:rPr>
                                  <m:t>𝑝</m:t>
                                </m:r>
                              </m:e>
                              <m:sub>
                                <m:r>
                                  <a:rPr lang="fr-SN" sz="2600" i="1">
                                    <a:solidFill>
                                      <a:schemeClr val="tx1"/>
                                    </a:solidFill>
                                    <a:latin typeface="Cambria Math" panose="02040503050406030204" pitchFamily="18" charset="0"/>
                                  </a:rPr>
                                  <m:t>𝑖</m:t>
                                </m:r>
                              </m:sub>
                            </m:sSub>
                          </m:e>
                        </m:nary>
                        <m:r>
                          <a:rPr lang="fr-SN" sz="2600" i="1">
                            <a:solidFill>
                              <a:schemeClr val="tx1"/>
                            </a:solidFill>
                            <a:latin typeface="Cambria Math" panose="02040503050406030204" pitchFamily="18" charset="0"/>
                          </a:rPr>
                          <m:t>(</m:t>
                        </m:r>
                        <m:sSubSup>
                          <m:sSubSupPr>
                            <m:ctrlPr>
                              <a:rPr lang="fr-SN" sz="2600" i="1">
                                <a:solidFill>
                                  <a:schemeClr val="tx1"/>
                                </a:solidFill>
                                <a:latin typeface="Cambria Math" panose="02040503050406030204" pitchFamily="18" charset="0"/>
                              </a:rPr>
                            </m:ctrlPr>
                          </m:sSubSupPr>
                          <m:e>
                            <m:r>
                              <a:rPr lang="fr-SN" sz="2600" i="1">
                                <a:solidFill>
                                  <a:schemeClr val="tx1"/>
                                </a:solidFill>
                                <a:latin typeface="Cambria Math" panose="02040503050406030204" pitchFamily="18" charset="0"/>
                              </a:rPr>
                              <m:t>𝑥</m:t>
                            </m:r>
                          </m:e>
                          <m:sub>
                            <m:r>
                              <a:rPr lang="fr-SN" sz="2600" i="1">
                                <a:solidFill>
                                  <a:schemeClr val="tx1"/>
                                </a:solidFill>
                                <a:latin typeface="Cambria Math" panose="02040503050406030204" pitchFamily="18" charset="0"/>
                              </a:rPr>
                              <m:t>𝑖</m:t>
                            </m:r>
                          </m:sub>
                          <m:sup>
                            <m:r>
                              <a:rPr lang="fr-SN" sz="2600" i="1">
                                <a:solidFill>
                                  <a:schemeClr val="tx1"/>
                                </a:solidFill>
                                <a:latin typeface="Cambria Math" panose="02040503050406030204" pitchFamily="18" charset="0"/>
                              </a:rPr>
                              <m:t>𝑗</m:t>
                            </m:r>
                          </m:sup>
                        </m:sSubSup>
                        <m:r>
                          <a:rPr lang="fr-SN" sz="2600" i="1">
                            <a:solidFill>
                              <a:schemeClr val="tx1"/>
                            </a:solidFill>
                            <a:latin typeface="Cambria Math" panose="02040503050406030204" pitchFamily="18" charset="0"/>
                          </a:rPr>
                          <m:t>−</m:t>
                        </m:r>
                        <m:sSup>
                          <m:sSupPr>
                            <m:ctrlPr>
                              <a:rPr lang="fr-SN" sz="2600" i="1">
                                <a:solidFill>
                                  <a:schemeClr val="tx1"/>
                                </a:solidFill>
                                <a:latin typeface="Cambria Math" panose="02040503050406030204" pitchFamily="18" charset="0"/>
                              </a:rPr>
                            </m:ctrlPr>
                          </m:sSupPr>
                          <m:e>
                            <m:acc>
                              <m:accPr>
                                <m:chr m:val="̅"/>
                                <m:ctrlPr>
                                  <a:rPr lang="fr-SN" sz="2600" i="1">
                                    <a:solidFill>
                                      <a:schemeClr val="tx1"/>
                                    </a:solidFill>
                                    <a:latin typeface="Cambria Math" panose="02040503050406030204" pitchFamily="18" charset="0"/>
                                  </a:rPr>
                                </m:ctrlPr>
                              </m:accPr>
                              <m:e>
                                <m:r>
                                  <a:rPr lang="fr-SN" sz="2600" i="1">
                                    <a:solidFill>
                                      <a:schemeClr val="tx1"/>
                                    </a:solidFill>
                                    <a:latin typeface="Cambria Math" panose="02040503050406030204" pitchFamily="18" charset="0"/>
                                  </a:rPr>
                                  <m:t>𝑋</m:t>
                                </m:r>
                              </m:e>
                            </m:acc>
                          </m:e>
                          <m:sup>
                            <m:r>
                              <a:rPr lang="fr-SN" sz="2600" i="1">
                                <a:solidFill>
                                  <a:schemeClr val="tx1"/>
                                </a:solidFill>
                                <a:latin typeface="Cambria Math" panose="02040503050406030204" pitchFamily="18" charset="0"/>
                              </a:rPr>
                              <m:t>𝑗</m:t>
                            </m:r>
                          </m:sup>
                        </m:sSup>
                        <m:r>
                          <m:rPr>
                            <m:nor/>
                          </m:rPr>
                          <a:rPr lang="fr-SN" sz="2600" dirty="0">
                            <a:solidFill>
                              <a:schemeClr val="tx1"/>
                            </a:solidFill>
                          </a:rPr>
                          <m:t>)</m:t>
                        </m:r>
                      </m:e>
                    </m:rad>
                  </m:oMath>
                </a14:m>
                <a:endParaRPr lang="fr-SN" sz="2600" dirty="0"/>
              </a:p>
            </p:txBody>
          </p:sp>
        </mc:Choice>
        <mc:Fallback xmlns="">
          <p:sp>
            <p:nvSpPr>
              <p:cNvPr id="6" name="Rectangle 5">
                <a:extLst>
                  <a:ext uri="{FF2B5EF4-FFF2-40B4-BE49-F238E27FC236}">
                    <a16:creationId xmlns:a16="http://schemas.microsoft.com/office/drawing/2014/main" id="{7849EB89-A517-5D24-D274-C110C5D09D89}"/>
                  </a:ext>
                </a:extLst>
              </p:cNvPr>
              <p:cNvSpPr>
                <a:spLocks noRot="1" noChangeAspect="1" noMove="1" noResize="1" noEditPoints="1" noAdjustHandles="1" noChangeArrowheads="1" noChangeShapeType="1" noTextEdit="1"/>
              </p:cNvSpPr>
              <p:nvPr/>
            </p:nvSpPr>
            <p:spPr>
              <a:xfrm>
                <a:off x="420914" y="2685145"/>
                <a:ext cx="11527969" cy="2046514"/>
              </a:xfrm>
              <a:prstGeom prst="rect">
                <a:avLst/>
              </a:prstGeom>
              <a:blipFill>
                <a:blip r:embed="rId4"/>
                <a:stretch>
                  <a:fillRect l="-952"/>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74E2125-31FD-4A76-901A-DCF90969D6ED}"/>
                  </a:ext>
                </a:extLst>
              </p:cNvPr>
              <p:cNvSpPr/>
              <p:nvPr/>
            </p:nvSpPr>
            <p:spPr>
              <a:xfrm>
                <a:off x="484643" y="4143828"/>
                <a:ext cx="10348686" cy="250371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t"/>
              <a:lstStyle/>
              <a:p>
                <a:r>
                  <a:rPr lang="fr-FR" sz="2600" dirty="0">
                    <a:solidFill>
                      <a:schemeClr val="tx1"/>
                    </a:solidFill>
                  </a:rPr>
                  <a:t>Pour résoudre ce problème, on choisit de transformer les données en données centrées-réduites ,d’où la normalisation de l’ACP,</a:t>
                </a:r>
              </a:p>
              <a:p>
                <a:r>
                  <a:rPr lang="fr-FR" sz="2600" dirty="0">
                    <a:solidFill>
                      <a:schemeClr val="tx1"/>
                    </a:solidFill>
                  </a:rPr>
                  <a:t> L’observation </a:t>
                </a:r>
                <a14:m>
                  <m:oMath xmlns:m="http://schemas.openxmlformats.org/officeDocument/2006/math">
                    <m:sSubSup>
                      <m:sSubSupPr>
                        <m:ctrlPr>
                          <a:rPr lang="fr-SN" sz="2800" i="1">
                            <a:solidFill>
                              <a:schemeClr val="tx1"/>
                            </a:solidFill>
                            <a:latin typeface="Cambria Math" panose="02040503050406030204" pitchFamily="18" charset="0"/>
                          </a:rPr>
                        </m:ctrlPr>
                      </m:sSubSupPr>
                      <m:e>
                        <m:r>
                          <a:rPr lang="fr-SN" sz="2800" i="1">
                            <a:solidFill>
                              <a:schemeClr val="tx1"/>
                            </a:solidFill>
                            <a:latin typeface="Cambria Math" panose="02040503050406030204" pitchFamily="18" charset="0"/>
                          </a:rPr>
                          <m:t>𝑥</m:t>
                        </m:r>
                      </m:e>
                      <m:sub>
                        <m:r>
                          <a:rPr lang="fr-SN" sz="2800" i="1">
                            <a:solidFill>
                              <a:schemeClr val="tx1"/>
                            </a:solidFill>
                            <a:latin typeface="Cambria Math" panose="02040503050406030204" pitchFamily="18" charset="0"/>
                          </a:rPr>
                          <m:t>𝑖</m:t>
                        </m:r>
                      </m:sub>
                      <m:sup>
                        <m:r>
                          <a:rPr lang="fr-SN" sz="2800" i="1">
                            <a:solidFill>
                              <a:schemeClr val="tx1"/>
                            </a:solidFill>
                            <a:latin typeface="Cambria Math" panose="02040503050406030204" pitchFamily="18" charset="0"/>
                          </a:rPr>
                          <m:t>𝑗</m:t>
                        </m:r>
                      </m:sup>
                    </m:sSubSup>
                    <m:r>
                      <a:rPr lang="fr-SN" sz="2800" i="1">
                        <a:solidFill>
                          <a:schemeClr val="tx1"/>
                        </a:solidFill>
                        <a:latin typeface="Cambria Math" panose="02040503050406030204" pitchFamily="18" charset="0"/>
                      </a:rPr>
                      <m:t> </m:t>
                    </m:r>
                  </m:oMath>
                </a14:m>
                <a:r>
                  <a:rPr lang="fr-FR" sz="2600" dirty="0">
                    <a:solidFill>
                      <a:schemeClr val="tx1"/>
                    </a:solidFill>
                  </a:rPr>
                  <a:t>est alors remplacée par </a:t>
                </a:r>
              </a:p>
              <a:p>
                <a:r>
                  <a:rPr lang="fr-FR" sz="2600" dirty="0">
                    <a:solidFill>
                      <a:schemeClr val="tx1"/>
                    </a:solidFill>
                  </a:rPr>
                  <a:t>L’unité de l’écart type: </a:t>
                </a:r>
                <a14:m>
                  <m:oMath xmlns:m="http://schemas.openxmlformats.org/officeDocument/2006/math">
                    <m:f>
                      <m:fPr>
                        <m:ctrlPr>
                          <a:rPr lang="fr-FR" sz="3600" i="1" smtClean="0">
                            <a:solidFill>
                              <a:schemeClr val="tx1"/>
                            </a:solidFill>
                            <a:latin typeface="Cambria Math" panose="02040503050406030204" pitchFamily="18" charset="0"/>
                          </a:rPr>
                        </m:ctrlPr>
                      </m:fPr>
                      <m:num>
                        <m:sSubSup>
                          <m:sSubSupPr>
                            <m:ctrlPr>
                              <a:rPr lang="fr-SN" sz="3600" i="1">
                                <a:solidFill>
                                  <a:schemeClr val="tx1"/>
                                </a:solidFill>
                                <a:latin typeface="Cambria Math" panose="02040503050406030204" pitchFamily="18" charset="0"/>
                              </a:rPr>
                            </m:ctrlPr>
                          </m:sSubSupPr>
                          <m:e>
                            <m:r>
                              <a:rPr lang="fr-SN" sz="3600" i="1">
                                <a:solidFill>
                                  <a:schemeClr val="tx1"/>
                                </a:solidFill>
                                <a:latin typeface="Cambria Math" panose="02040503050406030204" pitchFamily="18" charset="0"/>
                              </a:rPr>
                              <m:t>𝑥</m:t>
                            </m:r>
                          </m:e>
                          <m:sub>
                            <m:r>
                              <a:rPr lang="fr-SN" sz="3600" i="1">
                                <a:solidFill>
                                  <a:schemeClr val="tx1"/>
                                </a:solidFill>
                                <a:latin typeface="Cambria Math" panose="02040503050406030204" pitchFamily="18" charset="0"/>
                              </a:rPr>
                              <m:t>𝑖</m:t>
                            </m:r>
                          </m:sub>
                          <m:sup>
                            <m:r>
                              <a:rPr lang="fr-SN" sz="3600" i="1">
                                <a:solidFill>
                                  <a:schemeClr val="tx1"/>
                                </a:solidFill>
                                <a:latin typeface="Cambria Math" panose="02040503050406030204" pitchFamily="18" charset="0"/>
                              </a:rPr>
                              <m:t>𝑗</m:t>
                            </m:r>
                          </m:sup>
                        </m:sSubSup>
                        <m:r>
                          <a:rPr lang="fr-SN" sz="3600" i="1">
                            <a:solidFill>
                              <a:schemeClr val="tx1"/>
                            </a:solidFill>
                            <a:latin typeface="Cambria Math" panose="02040503050406030204" pitchFamily="18" charset="0"/>
                          </a:rPr>
                          <m:t>−</m:t>
                        </m:r>
                        <m:sSup>
                          <m:sSupPr>
                            <m:ctrlPr>
                              <a:rPr lang="fr-SN" sz="3600" i="1">
                                <a:solidFill>
                                  <a:schemeClr val="tx1"/>
                                </a:solidFill>
                                <a:latin typeface="Cambria Math" panose="02040503050406030204" pitchFamily="18" charset="0"/>
                              </a:rPr>
                            </m:ctrlPr>
                          </m:sSupPr>
                          <m:e>
                            <m:acc>
                              <m:accPr>
                                <m:chr m:val="̅"/>
                                <m:ctrlPr>
                                  <a:rPr lang="fr-SN" sz="3600" i="1">
                                    <a:solidFill>
                                      <a:schemeClr val="tx1"/>
                                    </a:solidFill>
                                    <a:latin typeface="Cambria Math" panose="02040503050406030204" pitchFamily="18" charset="0"/>
                                  </a:rPr>
                                </m:ctrlPr>
                              </m:accPr>
                              <m:e>
                                <m:r>
                                  <a:rPr lang="fr-SN" sz="3600" i="1">
                                    <a:solidFill>
                                      <a:schemeClr val="tx1"/>
                                    </a:solidFill>
                                    <a:latin typeface="Cambria Math" panose="02040503050406030204" pitchFamily="18" charset="0"/>
                                  </a:rPr>
                                  <m:t>𝑋</m:t>
                                </m:r>
                              </m:e>
                            </m:acc>
                          </m:e>
                          <m:sup>
                            <m:r>
                              <a:rPr lang="fr-SN" sz="3600" i="1">
                                <a:solidFill>
                                  <a:schemeClr val="tx1"/>
                                </a:solidFill>
                                <a:latin typeface="Cambria Math" panose="02040503050406030204" pitchFamily="18" charset="0"/>
                              </a:rPr>
                              <m:t>𝑗</m:t>
                            </m:r>
                          </m:sup>
                        </m:sSup>
                      </m:num>
                      <m:den>
                        <m:r>
                          <a:rPr lang="fr-SN" sz="3600" i="1">
                            <a:solidFill>
                              <a:schemeClr val="tx1"/>
                            </a:solidFill>
                            <a:latin typeface="Cambria Math" panose="02040503050406030204" pitchFamily="18" charset="0"/>
                            <a:ea typeface="Cambria Math" panose="02040503050406030204" pitchFamily="18" charset="0"/>
                          </a:rPr>
                          <m:t>𝛿</m:t>
                        </m:r>
                        <m:d>
                          <m:dPr>
                            <m:ctrlPr>
                              <a:rPr lang="fr-SN" sz="3600" i="1">
                                <a:solidFill>
                                  <a:schemeClr val="tx1"/>
                                </a:solidFill>
                                <a:latin typeface="Cambria Math" panose="02040503050406030204" pitchFamily="18" charset="0"/>
                                <a:ea typeface="Cambria Math" panose="02040503050406030204" pitchFamily="18" charset="0"/>
                              </a:rPr>
                            </m:ctrlPr>
                          </m:dPr>
                          <m:e>
                            <m:sSub>
                              <m:sSubPr>
                                <m:ctrlPr>
                                  <a:rPr lang="fr-SN" sz="3600" i="1">
                                    <a:solidFill>
                                      <a:schemeClr val="tx1"/>
                                    </a:solidFill>
                                    <a:latin typeface="Cambria Math" panose="02040503050406030204" pitchFamily="18" charset="0"/>
                                  </a:rPr>
                                </m:ctrlPr>
                              </m:sSubPr>
                              <m:e>
                                <m:r>
                                  <a:rPr lang="fr-SN" sz="3600" i="1">
                                    <a:solidFill>
                                      <a:schemeClr val="tx1"/>
                                    </a:solidFill>
                                    <a:latin typeface="Cambria Math" panose="02040503050406030204" pitchFamily="18" charset="0"/>
                                  </a:rPr>
                                  <m:t>𝑋</m:t>
                                </m:r>
                              </m:e>
                              <m:sub>
                                <m:r>
                                  <a:rPr lang="fr-SN" sz="3600" i="1">
                                    <a:solidFill>
                                      <a:schemeClr val="tx1"/>
                                    </a:solidFill>
                                    <a:latin typeface="Cambria Math" panose="02040503050406030204" pitchFamily="18" charset="0"/>
                                  </a:rPr>
                                  <m:t>𝑗</m:t>
                                </m:r>
                              </m:sub>
                            </m:sSub>
                          </m:e>
                        </m:d>
                      </m:den>
                    </m:f>
                  </m:oMath>
                </a14:m>
                <a:r>
                  <a:rPr lang="fr-SN" sz="3600" dirty="0">
                    <a:solidFill>
                      <a:schemeClr val="tx1"/>
                    </a:solidFill>
                  </a:rPr>
                  <a:t> ;  </a:t>
                </a:r>
              </a:p>
            </p:txBody>
          </p:sp>
        </mc:Choice>
        <mc:Fallback xmlns="">
          <p:sp>
            <p:nvSpPr>
              <p:cNvPr id="7" name="Rectangle 6">
                <a:extLst>
                  <a:ext uri="{FF2B5EF4-FFF2-40B4-BE49-F238E27FC236}">
                    <a16:creationId xmlns:a16="http://schemas.microsoft.com/office/drawing/2014/main" id="{B74E2125-31FD-4A76-901A-DCF90969D6ED}"/>
                  </a:ext>
                </a:extLst>
              </p:cNvPr>
              <p:cNvSpPr>
                <a:spLocks noRot="1" noChangeAspect="1" noMove="1" noResize="1" noEditPoints="1" noAdjustHandles="1" noChangeArrowheads="1" noChangeShapeType="1" noTextEdit="1"/>
              </p:cNvSpPr>
              <p:nvPr/>
            </p:nvSpPr>
            <p:spPr>
              <a:xfrm>
                <a:off x="484643" y="4143828"/>
                <a:ext cx="10348686" cy="2503711"/>
              </a:xfrm>
              <a:prstGeom prst="rect">
                <a:avLst/>
              </a:prstGeom>
              <a:blipFill>
                <a:blip r:embed="rId5"/>
                <a:stretch>
                  <a:fillRect l="-1061" t="-1951" b="-732"/>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F49C117-6D6A-3531-589D-3A3FA312F5F2}"/>
                  </a:ext>
                </a:extLst>
              </p:cNvPr>
              <p:cNvSpPr/>
              <p:nvPr/>
            </p:nvSpPr>
            <p:spPr>
              <a:xfrm>
                <a:off x="4780417" y="5718630"/>
                <a:ext cx="7411583" cy="107405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t"/>
              <a:lstStyle/>
              <a:p>
                <a:r>
                  <a:rPr lang="fr-SN" sz="2400" dirty="0">
                    <a:solidFill>
                      <a:schemeClr val="tx1"/>
                    </a:solidFill>
                  </a:rPr>
                  <a:t>La Covariance </a:t>
                </a:r>
                <a14:m>
                  <m:oMath xmlns:m="http://schemas.openxmlformats.org/officeDocument/2006/math">
                    <m:r>
                      <a:rPr lang="fr-SN" sz="2400" b="0" i="1" smtClean="0">
                        <a:solidFill>
                          <a:schemeClr val="tx1"/>
                        </a:solidFill>
                        <a:latin typeface="Cambria Math" panose="02040503050406030204" pitchFamily="18" charset="0"/>
                      </a:rPr>
                      <m:t>𝐶𝑜𝑣</m:t>
                    </m:r>
                    <m:r>
                      <a:rPr lang="fr-SN" sz="2400" b="0" i="1" smtClean="0">
                        <a:solidFill>
                          <a:schemeClr val="tx1"/>
                        </a:solidFill>
                        <a:latin typeface="Cambria Math" panose="02040503050406030204" pitchFamily="18" charset="0"/>
                      </a:rPr>
                      <m:t>(</m:t>
                    </m:r>
                    <m:sSub>
                      <m:sSubPr>
                        <m:ctrlPr>
                          <a:rPr lang="fr-SN" sz="2400" b="0" i="1" smtClean="0">
                            <a:solidFill>
                              <a:schemeClr val="tx1"/>
                            </a:solidFill>
                            <a:latin typeface="Cambria Math" panose="02040503050406030204" pitchFamily="18" charset="0"/>
                          </a:rPr>
                        </m:ctrlPr>
                      </m:sSubPr>
                      <m:e>
                        <m:r>
                          <a:rPr lang="fr-SN" sz="2400" b="0" i="1" smtClean="0">
                            <a:solidFill>
                              <a:schemeClr val="tx1"/>
                            </a:solidFill>
                            <a:latin typeface="Cambria Math" panose="02040503050406030204" pitchFamily="18" charset="0"/>
                          </a:rPr>
                          <m:t>𝑋</m:t>
                        </m:r>
                      </m:e>
                      <m:sub>
                        <m:r>
                          <a:rPr lang="fr-SN" sz="2400" b="0" i="1" smtClean="0">
                            <a:solidFill>
                              <a:schemeClr val="tx1"/>
                            </a:solidFill>
                            <a:latin typeface="Cambria Math" panose="02040503050406030204" pitchFamily="18" charset="0"/>
                          </a:rPr>
                          <m:t>𝑗</m:t>
                        </m:r>
                      </m:sub>
                    </m:sSub>
                    <m:r>
                      <a:rPr lang="fr-SN" sz="2400" b="0" i="0" smtClean="0">
                        <a:solidFill>
                          <a:schemeClr val="tx1"/>
                        </a:solidFill>
                        <a:latin typeface="Cambria Math" panose="02040503050406030204" pitchFamily="18" charset="0"/>
                      </a:rPr>
                      <m:t>;</m:t>
                    </m:r>
                    <m:sSub>
                      <m:sSubPr>
                        <m:ctrlPr>
                          <a:rPr lang="fr-SN" sz="2400" i="1" dirty="0" smtClean="0">
                            <a:solidFill>
                              <a:schemeClr val="tx1"/>
                            </a:solidFill>
                            <a:latin typeface="Cambria Math" panose="02040503050406030204" pitchFamily="18" charset="0"/>
                          </a:rPr>
                        </m:ctrlPr>
                      </m:sSubPr>
                      <m:e>
                        <m:r>
                          <a:rPr lang="fr-SN" sz="2400" b="0" i="1" dirty="0" smtClean="0">
                            <a:solidFill>
                              <a:schemeClr val="tx1"/>
                            </a:solidFill>
                            <a:latin typeface="Cambria Math" panose="02040503050406030204" pitchFamily="18" charset="0"/>
                          </a:rPr>
                          <m:t>𝑌</m:t>
                        </m:r>
                      </m:e>
                      <m:sub>
                        <m:r>
                          <a:rPr lang="fr-SN" sz="2400" b="0" i="1" dirty="0" smtClean="0">
                            <a:solidFill>
                              <a:schemeClr val="tx1"/>
                            </a:solidFill>
                            <a:latin typeface="Cambria Math" panose="02040503050406030204" pitchFamily="18" charset="0"/>
                          </a:rPr>
                          <m:t>𝑗</m:t>
                        </m:r>
                        <m:r>
                          <a:rPr lang="fr-SN" sz="2400" b="0" i="1" dirty="0" smtClean="0">
                            <a:solidFill>
                              <a:schemeClr val="tx1"/>
                            </a:solidFill>
                            <a:latin typeface="Cambria Math" panose="02040503050406030204" pitchFamily="18" charset="0"/>
                          </a:rPr>
                          <m:t>′</m:t>
                        </m:r>
                      </m:sub>
                    </m:sSub>
                    <m:r>
                      <a:rPr lang="fr-SN" sz="2400" b="0" i="1" dirty="0" smtClean="0">
                        <a:solidFill>
                          <a:schemeClr val="tx1"/>
                        </a:solidFill>
                        <a:latin typeface="Cambria Math" panose="02040503050406030204" pitchFamily="18" charset="0"/>
                      </a:rPr>
                      <m:t>)= </m:t>
                    </m:r>
                    <m:f>
                      <m:fPr>
                        <m:ctrlPr>
                          <a:rPr lang="fr-SN" sz="2400" b="0" i="1" dirty="0" smtClean="0">
                            <a:solidFill>
                              <a:schemeClr val="tx1"/>
                            </a:solidFill>
                            <a:latin typeface="Cambria Math" panose="02040503050406030204" pitchFamily="18" charset="0"/>
                          </a:rPr>
                        </m:ctrlPr>
                      </m:fPr>
                      <m:num>
                        <m:r>
                          <a:rPr lang="fr-SN" sz="2400" b="0" i="1" dirty="0" smtClean="0">
                            <a:solidFill>
                              <a:schemeClr val="tx1"/>
                            </a:solidFill>
                            <a:latin typeface="Cambria Math" panose="02040503050406030204" pitchFamily="18" charset="0"/>
                          </a:rPr>
                          <m:t>1</m:t>
                        </m:r>
                      </m:num>
                      <m:den>
                        <m:r>
                          <a:rPr lang="fr-SN" sz="2400" b="0" i="1" dirty="0" smtClean="0">
                            <a:solidFill>
                              <a:schemeClr val="tx1"/>
                            </a:solidFill>
                            <a:latin typeface="Cambria Math" panose="02040503050406030204" pitchFamily="18" charset="0"/>
                          </a:rPr>
                          <m:t>𝑁</m:t>
                        </m:r>
                      </m:den>
                    </m:f>
                    <m:nary>
                      <m:naryPr>
                        <m:chr m:val="∑"/>
                        <m:limLoc m:val="subSup"/>
                        <m:ctrlPr>
                          <a:rPr lang="fr-SN" sz="2400" b="0" i="1" dirty="0" smtClean="0">
                            <a:solidFill>
                              <a:schemeClr val="tx1"/>
                            </a:solidFill>
                            <a:latin typeface="Cambria Math" panose="02040503050406030204" pitchFamily="18" charset="0"/>
                          </a:rPr>
                        </m:ctrlPr>
                      </m:naryPr>
                      <m:sub>
                        <m:r>
                          <m:rPr>
                            <m:brk m:alnAt="25"/>
                          </m:rPr>
                          <a:rPr lang="fr-SN" sz="2400" b="0" i="1" dirty="0" smtClean="0">
                            <a:solidFill>
                              <a:schemeClr val="tx1"/>
                            </a:solidFill>
                            <a:latin typeface="Cambria Math" panose="02040503050406030204" pitchFamily="18" charset="0"/>
                          </a:rPr>
                          <m:t>𝑖</m:t>
                        </m:r>
                        <m:r>
                          <a:rPr lang="fr-SN" sz="2400" b="0" i="1" dirty="0" smtClean="0">
                            <a:solidFill>
                              <a:schemeClr val="tx1"/>
                            </a:solidFill>
                            <a:latin typeface="Cambria Math" panose="02040503050406030204" pitchFamily="18" charset="0"/>
                          </a:rPr>
                          <m:t>=1</m:t>
                        </m:r>
                      </m:sub>
                      <m:sup>
                        <m:r>
                          <a:rPr lang="fr-SN" sz="2400" b="0" i="1" dirty="0" smtClean="0">
                            <a:solidFill>
                              <a:schemeClr val="tx1"/>
                            </a:solidFill>
                            <a:latin typeface="Cambria Math" panose="02040503050406030204" pitchFamily="18" charset="0"/>
                          </a:rPr>
                          <m:t>𝑛</m:t>
                        </m:r>
                      </m:sup>
                      <m:e>
                        <m:r>
                          <a:rPr lang="fr-SN" sz="2400" i="1">
                            <a:solidFill>
                              <a:schemeClr val="tx1"/>
                            </a:solidFill>
                            <a:latin typeface="Cambria Math" panose="02040503050406030204" pitchFamily="18" charset="0"/>
                          </a:rPr>
                          <m:t>(</m:t>
                        </m:r>
                        <m:sSubSup>
                          <m:sSubSupPr>
                            <m:ctrlPr>
                              <a:rPr lang="fr-SN" sz="2400" i="1">
                                <a:solidFill>
                                  <a:schemeClr val="tx1"/>
                                </a:solidFill>
                                <a:latin typeface="Cambria Math" panose="02040503050406030204" pitchFamily="18" charset="0"/>
                              </a:rPr>
                            </m:ctrlPr>
                          </m:sSubSupPr>
                          <m:e>
                            <m:r>
                              <a:rPr lang="fr-SN" sz="2400" i="1">
                                <a:solidFill>
                                  <a:schemeClr val="tx1"/>
                                </a:solidFill>
                                <a:latin typeface="Cambria Math" panose="02040503050406030204" pitchFamily="18" charset="0"/>
                              </a:rPr>
                              <m:t>𝑥</m:t>
                            </m:r>
                          </m:e>
                          <m:sub>
                            <m:r>
                              <a:rPr lang="fr-SN" sz="2400" i="1">
                                <a:solidFill>
                                  <a:schemeClr val="tx1"/>
                                </a:solidFill>
                                <a:latin typeface="Cambria Math" panose="02040503050406030204" pitchFamily="18" charset="0"/>
                              </a:rPr>
                              <m:t>𝑖</m:t>
                            </m:r>
                          </m:sub>
                          <m:sup>
                            <m:r>
                              <a:rPr lang="fr-SN" sz="2400" i="1">
                                <a:solidFill>
                                  <a:schemeClr val="tx1"/>
                                </a:solidFill>
                                <a:latin typeface="Cambria Math" panose="02040503050406030204" pitchFamily="18" charset="0"/>
                              </a:rPr>
                              <m:t>𝑗</m:t>
                            </m:r>
                          </m:sup>
                        </m:sSubSup>
                        <m:r>
                          <a:rPr lang="fr-SN" sz="2400" i="1">
                            <a:solidFill>
                              <a:schemeClr val="tx1"/>
                            </a:solidFill>
                            <a:latin typeface="Cambria Math" panose="02040503050406030204" pitchFamily="18" charset="0"/>
                          </a:rPr>
                          <m:t>−</m:t>
                        </m:r>
                        <m:sSup>
                          <m:sSupPr>
                            <m:ctrlPr>
                              <a:rPr lang="fr-SN" sz="2400" i="1">
                                <a:solidFill>
                                  <a:schemeClr val="tx1"/>
                                </a:solidFill>
                                <a:latin typeface="Cambria Math" panose="02040503050406030204" pitchFamily="18" charset="0"/>
                              </a:rPr>
                            </m:ctrlPr>
                          </m:sSupPr>
                          <m:e>
                            <m:acc>
                              <m:accPr>
                                <m:chr m:val="̅"/>
                                <m:ctrlPr>
                                  <a:rPr lang="fr-SN" sz="2400" i="1">
                                    <a:solidFill>
                                      <a:schemeClr val="tx1"/>
                                    </a:solidFill>
                                    <a:latin typeface="Cambria Math" panose="02040503050406030204" pitchFamily="18" charset="0"/>
                                  </a:rPr>
                                </m:ctrlPr>
                              </m:accPr>
                              <m:e>
                                <m:r>
                                  <a:rPr lang="fr-SN" sz="2400" i="1">
                                    <a:solidFill>
                                      <a:schemeClr val="tx1"/>
                                    </a:solidFill>
                                    <a:latin typeface="Cambria Math" panose="02040503050406030204" pitchFamily="18" charset="0"/>
                                  </a:rPr>
                                  <m:t>𝑋</m:t>
                                </m:r>
                              </m:e>
                            </m:acc>
                          </m:e>
                          <m:sup>
                            <m:r>
                              <a:rPr lang="fr-SN" sz="2400" i="1">
                                <a:solidFill>
                                  <a:schemeClr val="tx1"/>
                                </a:solidFill>
                                <a:latin typeface="Cambria Math" panose="02040503050406030204" pitchFamily="18" charset="0"/>
                              </a:rPr>
                              <m:t>𝑗</m:t>
                            </m:r>
                          </m:sup>
                        </m:sSup>
                        <m:r>
                          <m:rPr>
                            <m:nor/>
                          </m:rPr>
                          <a:rPr lang="fr-SN" sz="2400" dirty="0">
                            <a:solidFill>
                              <a:schemeClr val="tx1"/>
                            </a:solidFill>
                          </a:rPr>
                          <m:t>)</m:t>
                        </m:r>
                      </m:e>
                    </m:nary>
                    <m:r>
                      <a:rPr lang="fr-SN" sz="2400" i="1">
                        <a:solidFill>
                          <a:schemeClr val="tx1"/>
                        </a:solidFill>
                        <a:latin typeface="Cambria Math" panose="02040503050406030204" pitchFamily="18" charset="0"/>
                      </a:rPr>
                      <m:t>(</m:t>
                    </m:r>
                    <m:sSubSup>
                      <m:sSubSupPr>
                        <m:ctrlPr>
                          <a:rPr lang="fr-SN" sz="2400" i="1">
                            <a:solidFill>
                              <a:schemeClr val="tx1"/>
                            </a:solidFill>
                            <a:latin typeface="Cambria Math" panose="02040503050406030204" pitchFamily="18" charset="0"/>
                          </a:rPr>
                        </m:ctrlPr>
                      </m:sSubSupPr>
                      <m:e>
                        <m:r>
                          <a:rPr lang="fr-SN" sz="2400" i="1">
                            <a:solidFill>
                              <a:schemeClr val="tx1"/>
                            </a:solidFill>
                            <a:latin typeface="Cambria Math" panose="02040503050406030204" pitchFamily="18" charset="0"/>
                          </a:rPr>
                          <m:t>𝑥</m:t>
                        </m:r>
                      </m:e>
                      <m:sub>
                        <m:r>
                          <a:rPr lang="fr-SN" sz="2400" i="1">
                            <a:solidFill>
                              <a:schemeClr val="tx1"/>
                            </a:solidFill>
                            <a:latin typeface="Cambria Math" panose="02040503050406030204" pitchFamily="18" charset="0"/>
                          </a:rPr>
                          <m:t>𝑖</m:t>
                        </m:r>
                      </m:sub>
                      <m:sup>
                        <m:r>
                          <a:rPr lang="fr-SN" sz="2400" i="1">
                            <a:solidFill>
                              <a:schemeClr val="tx1"/>
                            </a:solidFill>
                            <a:latin typeface="Cambria Math" panose="02040503050406030204" pitchFamily="18" charset="0"/>
                          </a:rPr>
                          <m:t>𝑗</m:t>
                        </m:r>
                        <m:r>
                          <a:rPr lang="fr-SN" sz="2400" b="0" i="1" smtClean="0">
                            <a:solidFill>
                              <a:schemeClr val="tx1"/>
                            </a:solidFill>
                            <a:latin typeface="Cambria Math" panose="02040503050406030204" pitchFamily="18" charset="0"/>
                          </a:rPr>
                          <m:t>′</m:t>
                        </m:r>
                      </m:sup>
                    </m:sSubSup>
                    <m:r>
                      <a:rPr lang="fr-SN" sz="2400" i="1">
                        <a:solidFill>
                          <a:schemeClr val="tx1"/>
                        </a:solidFill>
                        <a:latin typeface="Cambria Math" panose="02040503050406030204" pitchFamily="18" charset="0"/>
                      </a:rPr>
                      <m:t>−</m:t>
                    </m:r>
                    <m:sSup>
                      <m:sSupPr>
                        <m:ctrlPr>
                          <a:rPr lang="fr-SN" sz="2400" i="1">
                            <a:solidFill>
                              <a:schemeClr val="tx1"/>
                            </a:solidFill>
                            <a:latin typeface="Cambria Math" panose="02040503050406030204" pitchFamily="18" charset="0"/>
                          </a:rPr>
                        </m:ctrlPr>
                      </m:sSupPr>
                      <m:e>
                        <m:acc>
                          <m:accPr>
                            <m:chr m:val="̅"/>
                            <m:ctrlPr>
                              <a:rPr lang="fr-SN" sz="2400" i="1">
                                <a:solidFill>
                                  <a:schemeClr val="tx1"/>
                                </a:solidFill>
                                <a:latin typeface="Cambria Math" panose="02040503050406030204" pitchFamily="18" charset="0"/>
                              </a:rPr>
                            </m:ctrlPr>
                          </m:accPr>
                          <m:e>
                            <m:r>
                              <a:rPr lang="fr-SN" sz="2400" i="1">
                                <a:solidFill>
                                  <a:schemeClr val="tx1"/>
                                </a:solidFill>
                                <a:latin typeface="Cambria Math" panose="02040503050406030204" pitchFamily="18" charset="0"/>
                              </a:rPr>
                              <m:t>𝑋</m:t>
                            </m:r>
                          </m:e>
                        </m:acc>
                      </m:e>
                      <m:sup>
                        <m:r>
                          <a:rPr lang="fr-SN" sz="2400" i="1">
                            <a:solidFill>
                              <a:schemeClr val="tx1"/>
                            </a:solidFill>
                            <a:latin typeface="Cambria Math" panose="02040503050406030204" pitchFamily="18" charset="0"/>
                          </a:rPr>
                          <m:t>𝑗</m:t>
                        </m:r>
                        <m:r>
                          <a:rPr lang="fr-SN" sz="2400" b="0" i="1" smtClean="0">
                            <a:solidFill>
                              <a:schemeClr val="tx1"/>
                            </a:solidFill>
                            <a:latin typeface="Cambria Math" panose="02040503050406030204" pitchFamily="18" charset="0"/>
                          </a:rPr>
                          <m:t>′</m:t>
                        </m:r>
                      </m:sup>
                    </m:sSup>
                    <m:r>
                      <m:rPr>
                        <m:nor/>
                      </m:rPr>
                      <a:rPr lang="fr-SN" sz="2400" dirty="0">
                        <a:solidFill>
                          <a:schemeClr val="tx1"/>
                        </a:solidFill>
                      </a:rPr>
                      <m:t>)</m:t>
                    </m:r>
                  </m:oMath>
                </a14:m>
                <a:endParaRPr lang="fr-SN" sz="2400" dirty="0">
                  <a:solidFill>
                    <a:schemeClr val="tx1"/>
                  </a:solidFill>
                </a:endParaRPr>
              </a:p>
            </p:txBody>
          </p:sp>
        </mc:Choice>
        <mc:Fallback xmlns="">
          <p:sp>
            <p:nvSpPr>
              <p:cNvPr id="8" name="Rectangle 7">
                <a:extLst>
                  <a:ext uri="{FF2B5EF4-FFF2-40B4-BE49-F238E27FC236}">
                    <a16:creationId xmlns:a16="http://schemas.microsoft.com/office/drawing/2014/main" id="{8F49C117-6D6A-3531-589D-3A3FA312F5F2}"/>
                  </a:ext>
                </a:extLst>
              </p:cNvPr>
              <p:cNvSpPr>
                <a:spLocks noRot="1" noChangeAspect="1" noMove="1" noResize="1" noEditPoints="1" noAdjustHandles="1" noChangeArrowheads="1" noChangeShapeType="1" noTextEdit="1"/>
              </p:cNvSpPr>
              <p:nvPr/>
            </p:nvSpPr>
            <p:spPr>
              <a:xfrm>
                <a:off x="4780417" y="5718630"/>
                <a:ext cx="7411583" cy="1074057"/>
              </a:xfrm>
              <a:prstGeom prst="rect">
                <a:avLst/>
              </a:prstGeom>
              <a:blipFill>
                <a:blip r:embed="rId6"/>
                <a:stretch>
                  <a:fillRect l="-1234"/>
                </a:stretch>
              </a:blipFill>
              <a:ln>
                <a:noFill/>
              </a:ln>
            </p:spPr>
            <p:txBody>
              <a:bodyPr/>
              <a:lstStyle/>
              <a:p>
                <a:r>
                  <a:rPr lang="fr-SN">
                    <a:noFill/>
                  </a:rPr>
                  <a:t> </a:t>
                </a:r>
              </a:p>
            </p:txBody>
          </p:sp>
        </mc:Fallback>
      </mc:AlternateContent>
      <p:sp>
        <p:nvSpPr>
          <p:cNvPr id="9" name="Ellipse 8">
            <a:extLst>
              <a:ext uri="{FF2B5EF4-FFF2-40B4-BE49-F238E27FC236}">
                <a16:creationId xmlns:a16="http://schemas.microsoft.com/office/drawing/2014/main" id="{77C4F53F-4A8B-06D7-69D0-B79972D2EE21}"/>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21</a:t>
            </a:r>
          </a:p>
        </p:txBody>
      </p:sp>
    </p:spTree>
    <p:extLst>
      <p:ext uri="{BB962C8B-B14F-4D97-AF65-F5344CB8AC3E}">
        <p14:creationId xmlns:p14="http://schemas.microsoft.com/office/powerpoint/2010/main" val="104429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F717D2-B3C7-187C-451F-B6C33E20D4B7}"/>
              </a:ext>
            </a:extLst>
          </p:cNvPr>
          <p:cNvSpPr>
            <a:spLocks noGrp="1"/>
          </p:cNvSpPr>
          <p:nvPr>
            <p:ph type="title"/>
          </p:nvPr>
        </p:nvSpPr>
        <p:spPr>
          <a:xfrm>
            <a:off x="685800" y="87086"/>
            <a:ext cx="10131425" cy="1204685"/>
          </a:xfrm>
        </p:spPr>
        <p:txBody>
          <a:bodyPr>
            <a:normAutofit/>
          </a:bodyPr>
          <a:lstStyle/>
          <a:p>
            <a:pPr algn="ctr"/>
            <a:r>
              <a:rPr lang="fr-SN" sz="4800" b="1" dirty="0"/>
              <a:t>Limites de l’ACP</a:t>
            </a:r>
          </a:p>
        </p:txBody>
      </p:sp>
      <p:sp>
        <p:nvSpPr>
          <p:cNvPr id="3" name="Espace réservé du contenu 2">
            <a:extLst>
              <a:ext uri="{FF2B5EF4-FFF2-40B4-BE49-F238E27FC236}">
                <a16:creationId xmlns:a16="http://schemas.microsoft.com/office/drawing/2014/main" id="{D3AD5F12-3DD1-2462-F76E-CF43579B7297}"/>
              </a:ext>
            </a:extLst>
          </p:cNvPr>
          <p:cNvSpPr>
            <a:spLocks noGrp="1"/>
          </p:cNvSpPr>
          <p:nvPr>
            <p:ph idx="1"/>
          </p:nvPr>
        </p:nvSpPr>
        <p:spPr>
          <a:xfrm>
            <a:off x="685801" y="1161143"/>
            <a:ext cx="11056256" cy="5152571"/>
          </a:xfrm>
        </p:spPr>
        <p:txBody>
          <a:bodyPr anchor="t">
            <a:normAutofit/>
          </a:bodyPr>
          <a:lstStyle/>
          <a:p>
            <a:pPr marL="0" indent="0">
              <a:buNone/>
            </a:pPr>
            <a:r>
              <a:rPr lang="fr-FR" sz="2600" dirty="0"/>
              <a:t> Principale faiblesse de l’ACP:  </a:t>
            </a:r>
          </a:p>
          <a:p>
            <a:pPr>
              <a:buFont typeface="Wingdings" panose="05000000000000000000" pitchFamily="2" charset="2"/>
              <a:buChar char="Ø"/>
            </a:pPr>
            <a:r>
              <a:rPr lang="fr-FR" sz="2600" dirty="0"/>
              <a:t>sensibilité aux points extrêmes. Ce manque de robustesse est notamment lie au rôle central qu'y joue le coefficient de corrélation : les points extrêmes, en perturbant les moyennes et corrélations, polluent fortement l'analyse - on peut cependant envisager de les déplacer en point supplémentaire. </a:t>
            </a:r>
          </a:p>
          <a:p>
            <a:pPr>
              <a:buFont typeface="Wingdings" panose="05000000000000000000" pitchFamily="2" charset="2"/>
              <a:buChar char="Ø"/>
            </a:pPr>
            <a:r>
              <a:rPr lang="fr-FR" sz="2600" dirty="0"/>
              <a:t>L'ACP est inadaptée aux phénomènes non linéaires qui plus est en grande dimension. Pour ce genre de problème, d'autres méthodes ont été développées, comme l'ACPN (Analyse en Composantes Principales par Noyau).</a:t>
            </a:r>
            <a:endParaRPr lang="fr-SN" sz="2600" dirty="0"/>
          </a:p>
        </p:txBody>
      </p:sp>
      <p:sp>
        <p:nvSpPr>
          <p:cNvPr id="4" name="Ellipse 3">
            <a:extLst>
              <a:ext uri="{FF2B5EF4-FFF2-40B4-BE49-F238E27FC236}">
                <a16:creationId xmlns:a16="http://schemas.microsoft.com/office/drawing/2014/main" id="{1F432841-D3D5-37B2-F329-C4D7EDA6157A}"/>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22</a:t>
            </a:r>
          </a:p>
        </p:txBody>
      </p:sp>
    </p:spTree>
    <p:extLst>
      <p:ext uri="{BB962C8B-B14F-4D97-AF65-F5344CB8AC3E}">
        <p14:creationId xmlns:p14="http://schemas.microsoft.com/office/powerpoint/2010/main" val="417550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iel la nuit avec montagnes à l’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Espace réservé du contenu 4" descr="Graphique SmartArt">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1372030936"/>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re 1">
            <a:extLst>
              <a:ext uri="{FF2B5EF4-FFF2-40B4-BE49-F238E27FC236}">
                <a16:creationId xmlns:a16="http://schemas.microsoft.com/office/drawing/2014/main" id="{144E241E-3110-4B1C-B9B0-F17B90FEEC1D}"/>
              </a:ext>
            </a:extLst>
          </p:cNvPr>
          <p:cNvSpPr>
            <a:spLocks noGrp="1"/>
          </p:cNvSpPr>
          <p:nvPr>
            <p:ph type="title"/>
          </p:nvPr>
        </p:nvSpPr>
        <p:spPr>
          <a:xfrm>
            <a:off x="1927274" y="1086362"/>
            <a:ext cx="7872309" cy="1278467"/>
          </a:xfrm>
        </p:spPr>
        <p:txBody>
          <a:bodyPr vert="horz" lIns="91440" tIns="45720" rIns="91440" bIns="45720" rtlCol="0" anchor="ctr">
            <a:normAutofit/>
          </a:bodyPr>
          <a:lstStyle/>
          <a:p>
            <a:pPr algn="ctr" rtl="0"/>
            <a:r>
              <a:rPr lang="fr-FR" dirty="0"/>
              <a:t>IMPLEMENTAION ACP AVEC SCIKIT-LEARN</a:t>
            </a:r>
          </a:p>
        </p:txBody>
      </p:sp>
      <p:pic>
        <p:nvPicPr>
          <p:cNvPr id="7" name="Picture 2" descr="Les Fonds D'écran Programmeur Python, Python, Langage de Programmation,  Permanent, le Code Source, Les Images et Les Photos Gratuits">
            <a:extLst>
              <a:ext uri="{FF2B5EF4-FFF2-40B4-BE49-F238E27FC236}">
                <a16:creationId xmlns:a16="http://schemas.microsoft.com/office/drawing/2014/main" id="{05BF45A3-E5D7-AEFE-8365-E6DDB197E8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095" y="62653"/>
            <a:ext cx="1607809" cy="1087588"/>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9F1FE3F1-4043-05D0-1A7D-B8C3144E1724}"/>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23</a:t>
            </a:r>
          </a:p>
        </p:txBody>
      </p:sp>
    </p:spTree>
    <p:extLst>
      <p:ext uri="{BB962C8B-B14F-4D97-AF65-F5344CB8AC3E}">
        <p14:creationId xmlns:p14="http://schemas.microsoft.com/office/powerpoint/2010/main" val="1974828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fr-FR" dirty="0"/>
              <a:t>Merci!</a:t>
            </a:r>
          </a:p>
        </p:txBody>
      </p:sp>
      <p:sp>
        <p:nvSpPr>
          <p:cNvPr id="3" name="Sous-titr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endParaRPr lang="fr-FR" dirty="0">
              <a:solidFill>
                <a:schemeClr val="accent1">
                  <a:lumMod val="40000"/>
                  <a:lumOff val="60000"/>
                </a:schemeClr>
              </a:solidFill>
            </a:endParaRPr>
          </a:p>
        </p:txBody>
      </p:sp>
      <p:sp>
        <p:nvSpPr>
          <p:cNvPr id="6" name="Ellipse 5">
            <a:extLst>
              <a:ext uri="{FF2B5EF4-FFF2-40B4-BE49-F238E27FC236}">
                <a16:creationId xmlns:a16="http://schemas.microsoft.com/office/drawing/2014/main" id="{6EF85683-EFD2-4E77-83AA-1F05F5E61AD1}"/>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23</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650530" y="781878"/>
            <a:ext cx="8554473" cy="1456267"/>
          </a:xfrm>
        </p:spPr>
        <p:txBody>
          <a:bodyPr rtlCol="0">
            <a:normAutofit/>
          </a:bodyPr>
          <a:lstStyle/>
          <a:p>
            <a:pPr algn="ctr" rtl="0"/>
            <a:r>
              <a:rPr lang="fr-FR" sz="4000" b="1" dirty="0">
                <a:solidFill>
                  <a:schemeClr val="accent1">
                    <a:lumMod val="20000"/>
                    <a:lumOff val="80000"/>
                  </a:schemeClr>
                </a:solidFill>
              </a:rPr>
              <a:t>INTRODUCTION</a:t>
            </a:r>
          </a:p>
        </p:txBody>
      </p:sp>
      <p:sp>
        <p:nvSpPr>
          <p:cNvPr id="4" name="Espace réservé du contenu 3">
            <a:extLst>
              <a:ext uri="{FF2B5EF4-FFF2-40B4-BE49-F238E27FC236}">
                <a16:creationId xmlns:a16="http://schemas.microsoft.com/office/drawing/2014/main" id="{8794EE8D-EA4A-1D75-1E4C-B28E191BF0B7}"/>
              </a:ext>
            </a:extLst>
          </p:cNvPr>
          <p:cNvSpPr>
            <a:spLocks noGrp="1"/>
          </p:cNvSpPr>
          <p:nvPr>
            <p:ph idx="1"/>
          </p:nvPr>
        </p:nvSpPr>
        <p:spPr>
          <a:xfrm>
            <a:off x="685801" y="1850520"/>
            <a:ext cx="10131425" cy="3649133"/>
          </a:xfrm>
        </p:spPr>
        <p:txBody>
          <a:bodyPr>
            <a:normAutofit/>
          </a:bodyPr>
          <a:lstStyle/>
          <a:p>
            <a:pPr marL="457200" lvl="1" indent="0" algn="just">
              <a:buNone/>
            </a:pPr>
            <a:r>
              <a:rPr lang="fr-FR" sz="2600" dirty="0"/>
              <a:t>Dans l’apprentissage non-supervisé, on dispose ainsi d’un Dataset (𝑥) sans valeur (𝑦), et la machine apprend à reconnaitre des structures dans les données (𝑥) qu’on lui montre. On peut ainsi regrouper des donnés dans des clusters (c’est le Clustering), détecter des anomalies, ou encore réduire la dimension de données très riches en compilant les dimensions ensembles d’où l’utilisation de l’Analyse en Composantes Principales (ACP).</a:t>
            </a:r>
            <a:endParaRPr lang="fr-SN" sz="2600" dirty="0">
              <a:latin typeface="+mj-lt"/>
            </a:endParaRPr>
          </a:p>
        </p:txBody>
      </p:sp>
      <p:sp>
        <p:nvSpPr>
          <p:cNvPr id="5" name="Ellipse 4">
            <a:extLst>
              <a:ext uri="{FF2B5EF4-FFF2-40B4-BE49-F238E27FC236}">
                <a16:creationId xmlns:a16="http://schemas.microsoft.com/office/drawing/2014/main" id="{CC389AA4-DABF-6B91-16C0-91F5FBF20DCC}"/>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AB7D3-68D3-BEC5-62C1-B13F720AC156}"/>
              </a:ext>
            </a:extLst>
          </p:cNvPr>
          <p:cNvSpPr>
            <a:spLocks noGrp="1"/>
          </p:cNvSpPr>
          <p:nvPr>
            <p:ph type="ctrTitle"/>
          </p:nvPr>
        </p:nvSpPr>
        <p:spPr>
          <a:xfrm>
            <a:off x="2305877" y="391495"/>
            <a:ext cx="7197726" cy="1232081"/>
          </a:xfrm>
        </p:spPr>
        <p:txBody>
          <a:bodyPr anchor="ctr"/>
          <a:lstStyle/>
          <a:p>
            <a:pPr algn="ctr"/>
            <a:r>
              <a:rPr lang="fr-SN" sz="4800" b="1" dirty="0">
                <a:solidFill>
                  <a:schemeClr val="accent1">
                    <a:lumMod val="20000"/>
                    <a:lumOff val="80000"/>
                  </a:schemeClr>
                </a:solidFill>
              </a:rPr>
              <a:t>Définition De l'ACP</a:t>
            </a:r>
            <a:endParaRPr lang="fr-SN" dirty="0">
              <a:solidFill>
                <a:schemeClr val="accent1">
                  <a:lumMod val="20000"/>
                  <a:lumOff val="80000"/>
                </a:schemeClr>
              </a:solidFill>
            </a:endParaRPr>
          </a:p>
        </p:txBody>
      </p:sp>
      <p:sp>
        <p:nvSpPr>
          <p:cNvPr id="3" name="Sous-titre 2">
            <a:extLst>
              <a:ext uri="{FF2B5EF4-FFF2-40B4-BE49-F238E27FC236}">
                <a16:creationId xmlns:a16="http://schemas.microsoft.com/office/drawing/2014/main" id="{F2F7410B-A069-0DAD-4481-67E4EB451FC3}"/>
              </a:ext>
            </a:extLst>
          </p:cNvPr>
          <p:cNvSpPr>
            <a:spLocks noGrp="1"/>
          </p:cNvSpPr>
          <p:nvPr>
            <p:ph type="subTitle" idx="1"/>
          </p:nvPr>
        </p:nvSpPr>
        <p:spPr>
          <a:xfrm>
            <a:off x="649357" y="2093844"/>
            <a:ext cx="10548730" cy="2451652"/>
          </a:xfrm>
        </p:spPr>
        <p:txBody>
          <a:bodyPr>
            <a:normAutofit/>
          </a:bodyPr>
          <a:lstStyle/>
          <a:p>
            <a:pPr algn="l"/>
            <a:r>
              <a:rPr lang="fr-SN" sz="2600" cap="none" dirty="0"/>
              <a:t>L’ACP appelé Analyse en composantes principales est un algorithme de l’apprentissage non supervisé qui  est une technique exploratoire permettant de résumer les variables a l’aide d’un jeu des facteurs aussi réduit que possible.</a:t>
            </a:r>
          </a:p>
          <a:p>
            <a:pPr algn="l"/>
            <a:endParaRPr lang="fr-SN" sz="2600" cap="none" dirty="0"/>
          </a:p>
        </p:txBody>
      </p:sp>
      <p:sp>
        <p:nvSpPr>
          <p:cNvPr id="4" name="Ellipse 3">
            <a:extLst>
              <a:ext uri="{FF2B5EF4-FFF2-40B4-BE49-F238E27FC236}">
                <a16:creationId xmlns:a16="http://schemas.microsoft.com/office/drawing/2014/main" id="{FB16E4BC-E02F-9BF1-4D0D-67AA01D416B1}"/>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pic>
        <p:nvPicPr>
          <p:cNvPr id="5" name="Picture 2" descr="point d'interrogation point d'interrogation point de : illustration de  stock 672498976 | Shutterstock">
            <a:extLst>
              <a:ext uri="{FF2B5EF4-FFF2-40B4-BE49-F238E27FC236}">
                <a16:creationId xmlns:a16="http://schemas.microsoft.com/office/drawing/2014/main" id="{AD1A2E01-D160-FCC3-4048-E7E25A617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519" y="120746"/>
            <a:ext cx="1843616" cy="198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9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E9C310-DD92-C501-BD33-18B6D94B9EB3}"/>
              </a:ext>
            </a:extLst>
          </p:cNvPr>
          <p:cNvSpPr>
            <a:spLocks noGrp="1"/>
          </p:cNvSpPr>
          <p:nvPr>
            <p:ph type="title"/>
          </p:nvPr>
        </p:nvSpPr>
        <p:spPr>
          <a:xfrm>
            <a:off x="473765" y="232649"/>
            <a:ext cx="10131425" cy="1456267"/>
          </a:xfrm>
        </p:spPr>
        <p:txBody>
          <a:bodyPr>
            <a:normAutofit/>
          </a:bodyPr>
          <a:lstStyle/>
          <a:p>
            <a:pPr algn="ctr"/>
            <a:r>
              <a:rPr lang="fr-SN" sz="4800" b="1" dirty="0">
                <a:solidFill>
                  <a:schemeClr val="accent1">
                    <a:lumMod val="20000"/>
                    <a:lumOff val="80000"/>
                  </a:schemeClr>
                </a:solidFill>
              </a:rPr>
              <a:t>OBJECTIS</a:t>
            </a:r>
          </a:p>
        </p:txBody>
      </p:sp>
      <p:sp>
        <p:nvSpPr>
          <p:cNvPr id="3" name="Espace réservé du contenu 2">
            <a:extLst>
              <a:ext uri="{FF2B5EF4-FFF2-40B4-BE49-F238E27FC236}">
                <a16:creationId xmlns:a16="http://schemas.microsoft.com/office/drawing/2014/main" id="{E59DF018-62DD-6333-D608-4D0812F0FE47}"/>
              </a:ext>
            </a:extLst>
          </p:cNvPr>
          <p:cNvSpPr>
            <a:spLocks noGrp="1"/>
          </p:cNvSpPr>
          <p:nvPr>
            <p:ph idx="1"/>
          </p:nvPr>
        </p:nvSpPr>
        <p:spPr>
          <a:xfrm>
            <a:off x="685801" y="1794933"/>
            <a:ext cx="10131425" cy="4465983"/>
          </a:xfrm>
        </p:spPr>
        <p:txBody>
          <a:bodyPr anchor="t">
            <a:noAutofit/>
          </a:bodyPr>
          <a:lstStyle/>
          <a:p>
            <a:pPr marL="0" indent="0">
              <a:buNone/>
            </a:pPr>
            <a:r>
              <a:rPr lang="fr-SN" sz="2600" cap="none" dirty="0"/>
              <a:t>L’ACP est une technique statistique dont l’objectif est de représenter les relations qui relie entres les variables à travers des valeurs prises par des individus.</a:t>
            </a:r>
          </a:p>
          <a:p>
            <a:pPr>
              <a:buFont typeface="Wingdings" panose="05000000000000000000" pitchFamily="2" charset="2"/>
              <a:buChar char="Ø"/>
            </a:pPr>
            <a:r>
              <a:rPr lang="fr-SN" sz="2600" dirty="0"/>
              <a:t>On examine les variables à travers les corrélation qui les relient positivement ou négativement.</a:t>
            </a:r>
          </a:p>
          <a:p>
            <a:pPr>
              <a:buFont typeface="Wingdings" panose="05000000000000000000" pitchFamily="2" charset="2"/>
              <a:buChar char="Ø"/>
            </a:pPr>
            <a:r>
              <a:rPr lang="fr-SN" sz="2600" dirty="0"/>
              <a:t>On examine les individus selon leurs ressemblance ou leur dissemblance afin d’examiner un typologie .</a:t>
            </a:r>
          </a:p>
          <a:p>
            <a:pPr>
              <a:buFont typeface="Wingdings" panose="05000000000000000000" pitchFamily="2" charset="2"/>
              <a:buChar char="Ø"/>
            </a:pPr>
            <a:r>
              <a:rPr lang="fr-SN" sz="2600" dirty="0"/>
              <a:t>On cherche à relier deux points de vus en caractérisant les classe  individus  par des variables et en groupe.</a:t>
            </a:r>
          </a:p>
          <a:p>
            <a:endParaRPr lang="fr-SN" sz="2600" cap="none" dirty="0"/>
          </a:p>
          <a:p>
            <a:endParaRPr lang="fr-SN" sz="2600" dirty="0"/>
          </a:p>
        </p:txBody>
      </p:sp>
      <p:sp>
        <p:nvSpPr>
          <p:cNvPr id="4" name="Ellipse 3">
            <a:extLst>
              <a:ext uri="{FF2B5EF4-FFF2-40B4-BE49-F238E27FC236}">
                <a16:creationId xmlns:a16="http://schemas.microsoft.com/office/drawing/2014/main" id="{D77C3FFA-D312-11CF-1F59-E37927C6AF30}"/>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pic>
        <p:nvPicPr>
          <p:cNvPr id="5" name="Picture 2" descr="ACP - Analyse en composantes principales | Cycle avancé IA #6 - YouTube">
            <a:extLst>
              <a:ext uri="{FF2B5EF4-FFF2-40B4-BE49-F238E27FC236}">
                <a16:creationId xmlns:a16="http://schemas.microsoft.com/office/drawing/2014/main" id="{430AA0B8-4263-7DD6-97C9-4697A9C2D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1530" y="285657"/>
            <a:ext cx="3030679" cy="145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5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30BDAB-B5D4-B5A2-0112-FC97B4A0908A}"/>
              </a:ext>
            </a:extLst>
          </p:cNvPr>
          <p:cNvSpPr>
            <a:spLocks noGrp="1"/>
          </p:cNvSpPr>
          <p:nvPr>
            <p:ph type="title"/>
          </p:nvPr>
        </p:nvSpPr>
        <p:spPr>
          <a:xfrm>
            <a:off x="685802" y="311424"/>
            <a:ext cx="9717156" cy="927653"/>
          </a:xfrm>
        </p:spPr>
        <p:txBody>
          <a:bodyPr>
            <a:normAutofit/>
          </a:bodyPr>
          <a:lstStyle/>
          <a:p>
            <a:pPr algn="ctr"/>
            <a:r>
              <a:rPr lang="fr-SN" sz="4800" b="1" dirty="0">
                <a:solidFill>
                  <a:schemeClr val="accent1">
                    <a:lumMod val="20000"/>
                    <a:lumOff val="80000"/>
                  </a:schemeClr>
                </a:solidFill>
              </a:rPr>
              <a:t>Etapes DE L’ ACP</a:t>
            </a:r>
          </a:p>
        </p:txBody>
      </p:sp>
      <p:sp>
        <p:nvSpPr>
          <p:cNvPr id="3" name="Espace réservé du contenu 2">
            <a:extLst>
              <a:ext uri="{FF2B5EF4-FFF2-40B4-BE49-F238E27FC236}">
                <a16:creationId xmlns:a16="http://schemas.microsoft.com/office/drawing/2014/main" id="{696B88F4-4808-5718-BC56-8E104615CB59}"/>
              </a:ext>
            </a:extLst>
          </p:cNvPr>
          <p:cNvSpPr>
            <a:spLocks noGrp="1"/>
          </p:cNvSpPr>
          <p:nvPr>
            <p:ph idx="1"/>
          </p:nvPr>
        </p:nvSpPr>
        <p:spPr>
          <a:xfrm>
            <a:off x="1033670" y="1239077"/>
            <a:ext cx="10336696" cy="5446646"/>
          </a:xfrm>
        </p:spPr>
        <p:txBody>
          <a:bodyPr anchor="t">
            <a:noAutofit/>
          </a:bodyPr>
          <a:lstStyle/>
          <a:p>
            <a:pPr marL="0" indent="0" algn="ctr">
              <a:buNone/>
            </a:pPr>
            <a:r>
              <a:rPr lang="fr-SN" sz="4000" b="1" u="sng" dirty="0">
                <a:solidFill>
                  <a:srgbClr val="FFFF00"/>
                </a:solidFill>
              </a:rPr>
              <a:t>ETAPE1:</a:t>
            </a:r>
            <a:r>
              <a:rPr lang="fr-SN" sz="2600" b="1" dirty="0">
                <a:solidFill>
                  <a:srgbClr val="FFFF00"/>
                </a:solidFill>
              </a:rPr>
              <a:t> </a:t>
            </a:r>
            <a:r>
              <a:rPr lang="fr-SN" sz="3600" b="1" dirty="0">
                <a:solidFill>
                  <a:schemeClr val="tx1"/>
                </a:solidFill>
              </a:rPr>
              <a:t>Exploration et Visualisation des données</a:t>
            </a:r>
          </a:p>
          <a:p>
            <a:pPr marL="0" indent="0">
              <a:buNone/>
            </a:pPr>
            <a:r>
              <a:rPr lang="fr-SN" sz="2600" b="1" u="sng" dirty="0">
                <a:solidFill>
                  <a:schemeClr val="tx1"/>
                </a:solidFill>
              </a:rPr>
              <a:t>Données:</a:t>
            </a:r>
          </a:p>
          <a:p>
            <a:pPr marL="0" indent="0">
              <a:buNone/>
            </a:pPr>
            <a:r>
              <a:rPr lang="fr-FR" sz="2600" dirty="0"/>
              <a:t>n individus observés sur p variables quantitatives.</a:t>
            </a:r>
          </a:p>
          <a:p>
            <a:pPr marL="0" indent="0">
              <a:buNone/>
            </a:pPr>
            <a:r>
              <a:rPr lang="fr-FR" sz="2600" dirty="0"/>
              <a:t>L’A.C.P. permet d’explorer les liaisons entre variables et les ressemblances entre individus.</a:t>
            </a:r>
            <a:endParaRPr lang="fr-SN" sz="2600" dirty="0"/>
          </a:p>
          <a:p>
            <a:pPr marL="0" indent="0">
              <a:buNone/>
            </a:pPr>
            <a:r>
              <a:rPr lang="fr-SN" sz="2600" b="1" u="sng" dirty="0">
                <a:solidFill>
                  <a:schemeClr val="tx1"/>
                </a:solidFill>
              </a:rPr>
              <a:t>Résultats</a:t>
            </a:r>
            <a:r>
              <a:rPr lang="fr-SN" sz="2600" b="1" dirty="0">
                <a:solidFill>
                  <a:schemeClr val="tx1"/>
                </a:solidFill>
              </a:rPr>
              <a:t>:</a:t>
            </a:r>
          </a:p>
          <a:p>
            <a:pPr>
              <a:buFont typeface="Wingdings" panose="05000000000000000000" pitchFamily="2" charset="2"/>
              <a:buChar char="Ø"/>
            </a:pPr>
            <a:r>
              <a:rPr lang="fr-FR" sz="2600" dirty="0"/>
              <a:t>Visualisation des individus </a:t>
            </a:r>
          </a:p>
          <a:p>
            <a:pPr marL="0" indent="0">
              <a:buNone/>
            </a:pPr>
            <a:r>
              <a:rPr lang="fr-FR" sz="2600" dirty="0"/>
              <a:t>(Notion de distances entre individus) </a:t>
            </a:r>
          </a:p>
          <a:p>
            <a:pPr>
              <a:buFont typeface="Wingdings" panose="05000000000000000000" pitchFamily="2" charset="2"/>
              <a:buChar char="Ø"/>
            </a:pPr>
            <a:r>
              <a:rPr lang="fr-FR" sz="2600" dirty="0"/>
              <a:t>Visualisation des variables</a:t>
            </a:r>
          </a:p>
          <a:p>
            <a:pPr marL="0" indent="0">
              <a:buNone/>
            </a:pPr>
            <a:r>
              <a:rPr lang="fr-FR" sz="2600" dirty="0"/>
              <a:t>(en fonction de leurs corrélations</a:t>
            </a:r>
            <a:endParaRPr lang="fr-SN" sz="2600" b="1" dirty="0">
              <a:solidFill>
                <a:schemeClr val="tx1"/>
              </a:solidFill>
            </a:endParaRPr>
          </a:p>
          <a:p>
            <a:pPr marL="0" indent="0">
              <a:buNone/>
            </a:pPr>
            <a:endParaRPr lang="fr-SN" sz="2600" dirty="0"/>
          </a:p>
        </p:txBody>
      </p:sp>
      <p:sp>
        <p:nvSpPr>
          <p:cNvPr id="4" name="Ellipse 3">
            <a:extLst>
              <a:ext uri="{FF2B5EF4-FFF2-40B4-BE49-F238E27FC236}">
                <a16:creationId xmlns:a16="http://schemas.microsoft.com/office/drawing/2014/main" id="{4DCCB4E8-BEE9-84F6-BE35-B984B3B20728}"/>
              </a:ext>
            </a:extLst>
          </p:cNvPr>
          <p:cNvSpPr/>
          <p:nvPr/>
        </p:nvSpPr>
        <p:spPr>
          <a:xfrm>
            <a:off x="11009050"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90678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C82B4FF-4A76-0712-70EB-19232AE21648}"/>
              </a:ext>
            </a:extLst>
          </p:cNvPr>
          <p:cNvSpPr>
            <a:spLocks noGrp="1"/>
          </p:cNvSpPr>
          <p:nvPr>
            <p:ph idx="1"/>
          </p:nvPr>
        </p:nvSpPr>
        <p:spPr>
          <a:xfrm>
            <a:off x="589724" y="671076"/>
            <a:ext cx="10701128" cy="5332159"/>
          </a:xfrm>
        </p:spPr>
        <p:txBody>
          <a:bodyPr anchor="t"/>
          <a:lstStyle/>
          <a:p>
            <a:pPr marL="0" indent="0">
              <a:buNone/>
            </a:pPr>
            <a:r>
              <a:rPr lang="fr-SN" sz="4000" b="1" u="sng" dirty="0">
                <a:solidFill>
                  <a:srgbClr val="FFFF00"/>
                </a:solidFill>
              </a:rPr>
              <a:t>ETAPE2:</a:t>
            </a:r>
            <a:r>
              <a:rPr lang="fr-SN" sz="1800" b="1" dirty="0">
                <a:solidFill>
                  <a:srgbClr val="FFFF00"/>
                </a:solidFill>
              </a:rPr>
              <a:t> </a:t>
            </a:r>
            <a:r>
              <a:rPr lang="fr-SN" sz="3600" b="1" dirty="0"/>
              <a:t>Interprétation</a:t>
            </a:r>
            <a:r>
              <a:rPr lang="fr-SN" sz="3600" b="1" dirty="0">
                <a:solidFill>
                  <a:schemeClr val="tx1"/>
                </a:solidFill>
              </a:rPr>
              <a:t>  des résultats</a:t>
            </a:r>
          </a:p>
          <a:p>
            <a:pPr marL="0" indent="0">
              <a:buNone/>
            </a:pPr>
            <a:r>
              <a:rPr lang="fr-FR" sz="2800" dirty="0"/>
              <a:t>       Mesurer la qualité des représentations obtenues :</a:t>
            </a:r>
          </a:p>
          <a:p>
            <a:pPr marL="0" indent="0">
              <a:buNone/>
            </a:pPr>
            <a:r>
              <a:rPr lang="fr-FR" sz="2800" dirty="0"/>
              <a:t>                    </a:t>
            </a:r>
            <a:r>
              <a:rPr lang="fr-FR" sz="4800" dirty="0"/>
              <a:t>.</a:t>
            </a:r>
            <a:r>
              <a:rPr lang="fr-FR" sz="2800" dirty="0"/>
              <a:t> Critère global  </a:t>
            </a:r>
          </a:p>
          <a:p>
            <a:pPr marL="0" indent="0">
              <a:buNone/>
            </a:pPr>
            <a:r>
              <a:rPr lang="fr-FR" sz="2800" dirty="0"/>
              <a:t>                    </a:t>
            </a:r>
            <a:r>
              <a:rPr lang="fr-FR" sz="4800" dirty="0"/>
              <a:t>.</a:t>
            </a:r>
            <a:r>
              <a:rPr lang="fr-FR" sz="2800" dirty="0"/>
              <a:t> Critères individuels </a:t>
            </a:r>
          </a:p>
          <a:p>
            <a:pPr marL="0" indent="0">
              <a:buNone/>
            </a:pPr>
            <a:r>
              <a:rPr lang="fr-FR" sz="2800" dirty="0"/>
              <a:t>      Donner des noms aux axes »</a:t>
            </a:r>
          </a:p>
          <a:p>
            <a:pPr marL="0" indent="0">
              <a:buNone/>
            </a:pPr>
            <a:r>
              <a:rPr lang="fr-FR" sz="2800" dirty="0"/>
              <a:t>                     Expliquer la position des individus </a:t>
            </a:r>
          </a:p>
          <a:p>
            <a:pPr marL="0" indent="0">
              <a:buNone/>
            </a:pPr>
            <a:r>
              <a:rPr lang="fr-FR" sz="2800" dirty="0"/>
              <a:t>      Utilisation éventuelle de variables supplémentaires </a:t>
            </a:r>
          </a:p>
          <a:p>
            <a:pPr marL="0" indent="0">
              <a:buNone/>
            </a:pPr>
            <a:r>
              <a:rPr lang="fr-FR" sz="2800" dirty="0"/>
              <a:t>                    (Illustratives)</a:t>
            </a:r>
            <a:endParaRPr lang="fr-SN" sz="2600" b="1" dirty="0">
              <a:solidFill>
                <a:schemeClr val="tx1"/>
              </a:solidFill>
            </a:endParaRPr>
          </a:p>
          <a:p>
            <a:pPr marL="0" indent="0">
              <a:buNone/>
            </a:pPr>
            <a:endParaRPr lang="fr-SN" dirty="0"/>
          </a:p>
        </p:txBody>
      </p:sp>
      <p:sp>
        <p:nvSpPr>
          <p:cNvPr id="4" name="Organigramme : Connecteur 3">
            <a:extLst>
              <a:ext uri="{FF2B5EF4-FFF2-40B4-BE49-F238E27FC236}">
                <a16:creationId xmlns:a16="http://schemas.microsoft.com/office/drawing/2014/main" id="{CCD2396B-5715-CD4B-8DE2-D6AD5A7A1D84}"/>
              </a:ext>
            </a:extLst>
          </p:cNvPr>
          <p:cNvSpPr/>
          <p:nvPr/>
        </p:nvSpPr>
        <p:spPr>
          <a:xfrm>
            <a:off x="685801" y="1507435"/>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SN" sz="3200" b="1" dirty="0"/>
              <a:t>1</a:t>
            </a:r>
          </a:p>
        </p:txBody>
      </p:sp>
      <p:sp>
        <p:nvSpPr>
          <p:cNvPr id="7" name="Organigramme : Connecteur 6">
            <a:extLst>
              <a:ext uri="{FF2B5EF4-FFF2-40B4-BE49-F238E27FC236}">
                <a16:creationId xmlns:a16="http://schemas.microsoft.com/office/drawing/2014/main" id="{58DC0ECA-F570-DB14-E6EE-6A06F381F8D2}"/>
              </a:ext>
            </a:extLst>
          </p:cNvPr>
          <p:cNvSpPr/>
          <p:nvPr/>
        </p:nvSpPr>
        <p:spPr>
          <a:xfrm>
            <a:off x="606289" y="3755335"/>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SN" sz="3200" b="1" dirty="0"/>
              <a:t>2</a:t>
            </a:r>
          </a:p>
        </p:txBody>
      </p:sp>
      <p:sp>
        <p:nvSpPr>
          <p:cNvPr id="8" name="Organigramme : Connecteur 7">
            <a:extLst>
              <a:ext uri="{FF2B5EF4-FFF2-40B4-BE49-F238E27FC236}">
                <a16:creationId xmlns:a16="http://schemas.microsoft.com/office/drawing/2014/main" id="{593115D9-F556-20E5-622F-62710A7CDA52}"/>
              </a:ext>
            </a:extLst>
          </p:cNvPr>
          <p:cNvSpPr/>
          <p:nvPr/>
        </p:nvSpPr>
        <p:spPr>
          <a:xfrm>
            <a:off x="646045" y="476894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SN" sz="3200" b="1" dirty="0"/>
              <a:t>3</a:t>
            </a:r>
          </a:p>
        </p:txBody>
      </p:sp>
      <p:sp>
        <p:nvSpPr>
          <p:cNvPr id="6" name="Ellipse 5">
            <a:extLst>
              <a:ext uri="{FF2B5EF4-FFF2-40B4-BE49-F238E27FC236}">
                <a16:creationId xmlns:a16="http://schemas.microsoft.com/office/drawing/2014/main" id="{C0B85551-E4CE-E6E3-D9BB-E30B1DAE5B89}"/>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a:t>
            </a:r>
          </a:p>
        </p:txBody>
      </p:sp>
    </p:spTree>
    <p:extLst>
      <p:ext uri="{BB962C8B-B14F-4D97-AF65-F5344CB8AC3E}">
        <p14:creationId xmlns:p14="http://schemas.microsoft.com/office/powerpoint/2010/main" val="154551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042144-AD07-4F20-377E-F4E60CCC9F22}"/>
              </a:ext>
            </a:extLst>
          </p:cNvPr>
          <p:cNvSpPr>
            <a:spLocks noGrp="1"/>
          </p:cNvSpPr>
          <p:nvPr>
            <p:ph type="title"/>
          </p:nvPr>
        </p:nvSpPr>
        <p:spPr>
          <a:xfrm>
            <a:off x="725558" y="516835"/>
            <a:ext cx="10131425" cy="1232451"/>
          </a:xfrm>
        </p:spPr>
        <p:txBody>
          <a:bodyPr>
            <a:normAutofit/>
          </a:bodyPr>
          <a:lstStyle/>
          <a:p>
            <a:pPr algn="ctr"/>
            <a:r>
              <a:rPr lang="fr-SN" sz="4000" b="1" dirty="0">
                <a:solidFill>
                  <a:schemeClr val="accent1">
                    <a:lumMod val="20000"/>
                    <a:lumOff val="80000"/>
                  </a:schemeClr>
                </a:solidFill>
              </a:rPr>
              <a:t>PRINCIPE DE L’ACP</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347FD6A-3C41-0D90-CF40-1EBB27472C9A}"/>
                  </a:ext>
                </a:extLst>
              </p:cNvPr>
              <p:cNvSpPr>
                <a:spLocks noGrp="1"/>
              </p:cNvSpPr>
              <p:nvPr>
                <p:ph idx="1"/>
              </p:nvPr>
            </p:nvSpPr>
            <p:spPr>
              <a:xfrm>
                <a:off x="725558" y="2001077"/>
                <a:ext cx="10131425" cy="3649133"/>
              </a:xfrm>
            </p:spPr>
            <p:txBody>
              <a:bodyPr anchor="t">
                <a:normAutofit lnSpcReduction="10000"/>
              </a:bodyPr>
              <a:lstStyle/>
              <a:p>
                <a:pPr marL="0" indent="0">
                  <a:buNone/>
                </a:pPr>
                <a:r>
                  <a:rPr lang="fr-FR" sz="2600" dirty="0"/>
                  <a:t>On cherche une représentation des n individus , dans un sous-espace </a:t>
                </a:r>
                <a14:m>
                  <m:oMath xmlns:m="http://schemas.openxmlformats.org/officeDocument/2006/math">
                    <m:sSub>
                      <m:sSubPr>
                        <m:ctrlPr>
                          <a:rPr lang="fr-FR" sz="2600" i="1" smtClean="0">
                            <a:latin typeface="Cambria Math" panose="02040503050406030204" pitchFamily="18" charset="0"/>
                          </a:rPr>
                        </m:ctrlPr>
                      </m:sSubPr>
                      <m:e>
                        <m:r>
                          <a:rPr lang="fr-SN" sz="2600" b="0" i="1" smtClean="0">
                            <a:latin typeface="Cambria Math" panose="02040503050406030204" pitchFamily="18" charset="0"/>
                          </a:rPr>
                          <m:t>𝐹</m:t>
                        </m:r>
                      </m:e>
                      <m:sub>
                        <m:r>
                          <a:rPr lang="fr-SN" sz="2600" b="0" i="1" smtClean="0">
                            <a:latin typeface="Cambria Math" panose="02040503050406030204" pitchFamily="18" charset="0"/>
                          </a:rPr>
                          <m:t>𝑘</m:t>
                        </m:r>
                      </m:sub>
                    </m:sSub>
                  </m:oMath>
                </a14:m>
                <a:r>
                  <a:rPr lang="fr-FR" sz="2600" dirty="0"/>
                  <a:t> de </a:t>
                </a:r>
                <a14:m>
                  <m:oMath xmlns:m="http://schemas.openxmlformats.org/officeDocument/2006/math">
                    <m:sSub>
                      <m:sSubPr>
                        <m:ctrlPr>
                          <a:rPr lang="fr-FR" sz="2600" i="1">
                            <a:latin typeface="Cambria Math" panose="02040503050406030204" pitchFamily="18" charset="0"/>
                          </a:rPr>
                        </m:ctrlPr>
                      </m:sSubPr>
                      <m:e>
                        <m:r>
                          <a:rPr lang="fr-SN" sz="2600" b="0" i="1" smtClean="0">
                            <a:latin typeface="Cambria Math" panose="02040503050406030204" pitchFamily="18" charset="0"/>
                          </a:rPr>
                          <m:t>𝑅</m:t>
                        </m:r>
                      </m:e>
                      <m:sub>
                        <m:r>
                          <a:rPr lang="fr-SN" sz="2600" b="0" i="1" smtClean="0">
                            <a:latin typeface="Cambria Math" panose="02040503050406030204" pitchFamily="18" charset="0"/>
                          </a:rPr>
                          <m:t>𝑝</m:t>
                        </m:r>
                      </m:sub>
                    </m:sSub>
                  </m:oMath>
                </a14:m>
                <a:r>
                  <a:rPr lang="fr-FR" sz="2600" dirty="0"/>
                  <a:t> de dimension k ( k petit 2, 3 …; par exemple un plan).</a:t>
                </a:r>
              </a:p>
              <a:p>
                <a:pPr marL="0" indent="0">
                  <a:buNone/>
                </a:pPr>
                <a:r>
                  <a:rPr lang="fr-FR" sz="2600" dirty="0"/>
                  <a:t>Autrement dit, on cherche à définir k nouvelles variables combinaisons linéaires des p variables initiales qui feront perdre le moins d’information possible.</a:t>
                </a:r>
              </a:p>
              <a:p>
                <a:pPr marL="0" indent="0">
                  <a:buNone/>
                </a:pPr>
                <a:r>
                  <a:rPr lang="fr-FR" sz="2800" dirty="0"/>
                  <a:t>Ces variables seront appelées «composantes principales »,</a:t>
                </a:r>
              </a:p>
              <a:p>
                <a:pPr marL="0" indent="0">
                  <a:buNone/>
                </a:pPr>
                <a:r>
                  <a:rPr lang="fr-FR" sz="2800" dirty="0"/>
                  <a:t>les axes qu’elles déterminent : « axes principaux » </a:t>
                </a:r>
              </a:p>
              <a:p>
                <a:pPr marL="0" indent="0">
                  <a:buNone/>
                </a:pPr>
                <a:r>
                  <a:rPr lang="fr-FR" sz="2800" dirty="0"/>
                  <a:t>les formes linéaires associées : « facteurs principaux » </a:t>
                </a:r>
                <a:endParaRPr lang="fr-SN" sz="2600" dirty="0"/>
              </a:p>
            </p:txBody>
          </p:sp>
        </mc:Choice>
        <mc:Fallback xmlns="">
          <p:sp>
            <p:nvSpPr>
              <p:cNvPr id="3" name="Espace réservé du contenu 2">
                <a:extLst>
                  <a:ext uri="{FF2B5EF4-FFF2-40B4-BE49-F238E27FC236}">
                    <a16:creationId xmlns:a16="http://schemas.microsoft.com/office/drawing/2014/main" id="{1347FD6A-3C41-0D90-CF40-1EBB27472C9A}"/>
                  </a:ext>
                </a:extLst>
              </p:cNvPr>
              <p:cNvSpPr>
                <a:spLocks noGrp="1" noRot="1" noChangeAspect="1" noMove="1" noResize="1" noEditPoints="1" noAdjustHandles="1" noChangeArrowheads="1" noChangeShapeType="1" noTextEdit="1"/>
              </p:cNvSpPr>
              <p:nvPr>
                <p:ph idx="1"/>
              </p:nvPr>
            </p:nvSpPr>
            <p:spPr>
              <a:xfrm>
                <a:off x="725558" y="2001077"/>
                <a:ext cx="10131425" cy="3649133"/>
              </a:xfrm>
              <a:blipFill>
                <a:blip r:embed="rId2"/>
                <a:stretch>
                  <a:fillRect l="-1203" t="-2504" r="-181" b="-2337"/>
                </a:stretch>
              </a:blipFill>
            </p:spPr>
            <p:txBody>
              <a:bodyPr/>
              <a:lstStyle/>
              <a:p>
                <a:r>
                  <a:rPr lang="fr-SN">
                    <a:noFill/>
                  </a:rPr>
                  <a:t> </a:t>
                </a:r>
              </a:p>
            </p:txBody>
          </p:sp>
        </mc:Fallback>
      </mc:AlternateContent>
      <p:sp>
        <p:nvSpPr>
          <p:cNvPr id="4" name="Ellipse 3">
            <a:extLst>
              <a:ext uri="{FF2B5EF4-FFF2-40B4-BE49-F238E27FC236}">
                <a16:creationId xmlns:a16="http://schemas.microsoft.com/office/drawing/2014/main" id="{B49E8B71-D6CD-2EDE-5D07-1F468DA000F5}"/>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a:t>
            </a:r>
          </a:p>
        </p:txBody>
      </p:sp>
    </p:spTree>
    <p:extLst>
      <p:ext uri="{BB962C8B-B14F-4D97-AF65-F5344CB8AC3E}">
        <p14:creationId xmlns:p14="http://schemas.microsoft.com/office/powerpoint/2010/main" val="290390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A8989-1951-2E33-85C2-0256D2FE9452}"/>
              </a:ext>
            </a:extLst>
          </p:cNvPr>
          <p:cNvSpPr>
            <a:spLocks noGrp="1"/>
          </p:cNvSpPr>
          <p:nvPr>
            <p:ph type="title"/>
          </p:nvPr>
        </p:nvSpPr>
        <p:spPr/>
        <p:txBody>
          <a:bodyPr>
            <a:normAutofit/>
          </a:bodyPr>
          <a:lstStyle/>
          <a:p>
            <a:pPr algn="ctr"/>
            <a:r>
              <a:rPr lang="fr-SN" sz="4800" b="1" dirty="0">
                <a:solidFill>
                  <a:schemeClr val="accent1">
                    <a:lumMod val="20000"/>
                    <a:lumOff val="80000"/>
                  </a:schemeClr>
                </a:solidFill>
              </a:rPr>
              <a:t>MATRICE DES DONNES</a:t>
            </a:r>
          </a:p>
        </p:txBody>
      </p:sp>
      <p:sp>
        <p:nvSpPr>
          <p:cNvPr id="3" name="Espace réservé du contenu 2">
            <a:extLst>
              <a:ext uri="{FF2B5EF4-FFF2-40B4-BE49-F238E27FC236}">
                <a16:creationId xmlns:a16="http://schemas.microsoft.com/office/drawing/2014/main" id="{1F725037-65AE-0832-9F95-61F97EB14190}"/>
              </a:ext>
            </a:extLst>
          </p:cNvPr>
          <p:cNvSpPr>
            <a:spLocks noGrp="1"/>
          </p:cNvSpPr>
          <p:nvPr>
            <p:ph idx="1"/>
          </p:nvPr>
        </p:nvSpPr>
        <p:spPr>
          <a:xfrm>
            <a:off x="173900" y="1841272"/>
            <a:ext cx="11844199" cy="4895981"/>
          </a:xfrm>
        </p:spPr>
        <p:txBody>
          <a:bodyPr anchor="t">
            <a:normAutofit/>
          </a:bodyPr>
          <a:lstStyle/>
          <a:p>
            <a:pPr marL="0" indent="0">
              <a:buNone/>
            </a:pPr>
            <a:r>
              <a:rPr lang="fr-FR" sz="3100" dirty="0"/>
              <a:t>Soit p variables quantitatives observées sur n individus.</a:t>
            </a:r>
          </a:p>
          <a:p>
            <a:endParaRPr lang="fr-FR" sz="2600" dirty="0"/>
          </a:p>
          <a:p>
            <a:pPr marL="0" indent="0">
              <a:buNone/>
            </a:pPr>
            <a:endParaRPr lang="fr-SN" sz="2600" dirty="0"/>
          </a:p>
        </p:txBody>
      </p:sp>
      <p:sp>
        <p:nvSpPr>
          <p:cNvPr id="4" name="Rectangle 3">
            <a:extLst>
              <a:ext uri="{FF2B5EF4-FFF2-40B4-BE49-F238E27FC236}">
                <a16:creationId xmlns:a16="http://schemas.microsoft.com/office/drawing/2014/main" id="{7B38CC54-D67D-2085-3848-4D63A636644A}"/>
              </a:ext>
            </a:extLst>
          </p:cNvPr>
          <p:cNvSpPr/>
          <p:nvPr/>
        </p:nvSpPr>
        <p:spPr>
          <a:xfrm>
            <a:off x="5260284" y="3162900"/>
            <a:ext cx="914400" cy="249140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SN"/>
          </a:p>
        </p:txBody>
      </p:sp>
      <p:sp>
        <p:nvSpPr>
          <p:cNvPr id="5" name="Rectangle 4">
            <a:extLst>
              <a:ext uri="{FF2B5EF4-FFF2-40B4-BE49-F238E27FC236}">
                <a16:creationId xmlns:a16="http://schemas.microsoft.com/office/drawing/2014/main" id="{811C5A30-9060-92DF-0E45-CDF625F2DEF8}"/>
              </a:ext>
            </a:extLst>
          </p:cNvPr>
          <p:cNvSpPr/>
          <p:nvPr/>
        </p:nvSpPr>
        <p:spPr>
          <a:xfrm>
            <a:off x="3578087" y="3818113"/>
            <a:ext cx="4479817" cy="9144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SN"/>
          </a:p>
        </p:txBody>
      </p:sp>
      <p:cxnSp>
        <p:nvCxnSpPr>
          <p:cNvPr id="7" name="Connecteur droit avec flèche 6">
            <a:extLst>
              <a:ext uri="{FF2B5EF4-FFF2-40B4-BE49-F238E27FC236}">
                <a16:creationId xmlns:a16="http://schemas.microsoft.com/office/drawing/2014/main" id="{851E027B-8F27-AE3A-C26F-A29F12E0C4A5}"/>
              </a:ext>
            </a:extLst>
          </p:cNvPr>
          <p:cNvCxnSpPr>
            <a:cxnSpLocks/>
          </p:cNvCxnSpPr>
          <p:nvPr/>
        </p:nvCxnSpPr>
        <p:spPr>
          <a:xfrm flipV="1">
            <a:off x="8460909" y="3095649"/>
            <a:ext cx="359" cy="117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1B29E3E6-2067-AC24-7D2D-EDB6D609F0E3}"/>
              </a:ext>
            </a:extLst>
          </p:cNvPr>
          <p:cNvCxnSpPr>
            <a:cxnSpLocks/>
          </p:cNvCxnSpPr>
          <p:nvPr/>
        </p:nvCxnSpPr>
        <p:spPr>
          <a:xfrm>
            <a:off x="8460909" y="4669620"/>
            <a:ext cx="0" cy="1121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0AE589F-279C-7559-C6B7-184696D30D5E}"/>
              </a:ext>
            </a:extLst>
          </p:cNvPr>
          <p:cNvSpPr/>
          <p:nvPr/>
        </p:nvSpPr>
        <p:spPr>
          <a:xfrm>
            <a:off x="8057904" y="4121938"/>
            <a:ext cx="806727"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4000" dirty="0"/>
              <a:t>n</a:t>
            </a:r>
          </a:p>
        </p:txBody>
      </p:sp>
      <p:cxnSp>
        <p:nvCxnSpPr>
          <p:cNvPr id="20" name="Connecteur droit avec flèche 19">
            <a:extLst>
              <a:ext uri="{FF2B5EF4-FFF2-40B4-BE49-F238E27FC236}">
                <a16:creationId xmlns:a16="http://schemas.microsoft.com/office/drawing/2014/main" id="{3EFE23B3-442F-4701-6CFE-FD765265C689}"/>
              </a:ext>
            </a:extLst>
          </p:cNvPr>
          <p:cNvCxnSpPr>
            <a:cxnSpLocks/>
          </p:cNvCxnSpPr>
          <p:nvPr/>
        </p:nvCxnSpPr>
        <p:spPr>
          <a:xfrm flipH="1">
            <a:off x="3578087" y="6388329"/>
            <a:ext cx="1921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8734AA5-2D04-7EC7-8E93-BF32ABF9CCA8}"/>
              </a:ext>
            </a:extLst>
          </p:cNvPr>
          <p:cNvCxnSpPr>
            <a:cxnSpLocks/>
          </p:cNvCxnSpPr>
          <p:nvPr/>
        </p:nvCxnSpPr>
        <p:spPr>
          <a:xfrm>
            <a:off x="5975521" y="6388329"/>
            <a:ext cx="1945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0AF98B4-B065-D879-565B-A1FD6698432B}"/>
              </a:ext>
            </a:extLst>
          </p:cNvPr>
          <p:cNvSpPr/>
          <p:nvPr/>
        </p:nvSpPr>
        <p:spPr>
          <a:xfrm>
            <a:off x="5348149" y="6031014"/>
            <a:ext cx="806727"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4000" dirty="0"/>
              <a:t>p</a:t>
            </a:r>
          </a:p>
        </p:txBody>
      </p:sp>
      <p:sp>
        <p:nvSpPr>
          <p:cNvPr id="30" name="Rectangle 29">
            <a:extLst>
              <a:ext uri="{FF2B5EF4-FFF2-40B4-BE49-F238E27FC236}">
                <a16:creationId xmlns:a16="http://schemas.microsoft.com/office/drawing/2014/main" id="{1BE79A2E-BE74-10CF-21C7-1821E6D8987D}"/>
              </a:ext>
            </a:extLst>
          </p:cNvPr>
          <p:cNvSpPr/>
          <p:nvPr/>
        </p:nvSpPr>
        <p:spPr>
          <a:xfrm>
            <a:off x="173900" y="5176911"/>
            <a:ext cx="2959353" cy="99952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2400" dirty="0"/>
              <a:t>Valeur de la variable </a:t>
            </a:r>
            <a:r>
              <a:rPr lang="fr-SN" sz="3600" dirty="0"/>
              <a:t>j</a:t>
            </a:r>
            <a:r>
              <a:rPr lang="fr-SN" sz="2400" dirty="0"/>
              <a:t> pris par l’individus </a:t>
            </a:r>
            <a:r>
              <a:rPr lang="fr-SN" sz="3600" dirty="0"/>
              <a:t>i</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C01749CF-A748-FC31-5727-C55B13D979D6}"/>
                  </a:ext>
                </a:extLst>
              </p:cNvPr>
              <p:cNvSpPr/>
              <p:nvPr/>
            </p:nvSpPr>
            <p:spPr>
              <a:xfrm>
                <a:off x="8500353" y="4669620"/>
                <a:ext cx="3445566" cy="1180378"/>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2400" dirty="0"/>
                  <a:t>INDIVIDU: Elément de  </a:t>
                </a:r>
                <a14:m>
                  <m:oMath xmlns:m="http://schemas.openxmlformats.org/officeDocument/2006/math">
                    <m:sSup>
                      <m:sSupPr>
                        <m:ctrlPr>
                          <a:rPr lang="fr-SN" sz="2400" i="1" smtClean="0">
                            <a:effectLst/>
                            <a:latin typeface="Cambria Math" panose="02040503050406030204" pitchFamily="18" charset="0"/>
                            <a:ea typeface="Times New Roman" panose="02020603050405020304" pitchFamily="18" charset="0"/>
                          </a:rPr>
                        </m:ctrlPr>
                      </m:sSupPr>
                      <m:e>
                        <m:r>
                          <a:rPr lang="fr-SN" sz="2400" b="0" i="1" smtClean="0">
                            <a:effectLst/>
                            <a:latin typeface="Cambria Math" panose="02040503050406030204" pitchFamily="18" charset="0"/>
                            <a:ea typeface="Times New Roman" panose="02020603050405020304" pitchFamily="18" charset="0"/>
                          </a:rPr>
                          <m:t>𝑅</m:t>
                        </m:r>
                      </m:e>
                      <m:sup>
                        <m:r>
                          <a:rPr lang="fr-SN" sz="2400" b="0" i="1" smtClean="0">
                            <a:effectLst/>
                            <a:latin typeface="Cambria Math" panose="02040503050406030204" pitchFamily="18" charset="0"/>
                            <a:ea typeface="Times New Roman" panose="02020603050405020304" pitchFamily="18" charset="0"/>
                          </a:rPr>
                          <m:t>𝑝</m:t>
                        </m:r>
                      </m:sup>
                    </m:sSup>
                  </m:oMath>
                </a14:m>
                <a:endParaRPr lang="fr-SN" sz="2400" dirty="0"/>
              </a:p>
              <a:p>
                <a:pPr algn="ctr"/>
                <a:r>
                  <a:rPr lang="fr-SN" sz="2400" dirty="0"/>
                  <a:t>VARIABLE: Elément de </a:t>
                </a:r>
                <a14:m>
                  <m:oMath xmlns:m="http://schemas.openxmlformats.org/officeDocument/2006/math">
                    <m:sSup>
                      <m:sSupPr>
                        <m:ctrlPr>
                          <a:rPr lang="fr-SN" sz="2400" i="1" smtClean="0">
                            <a:effectLst/>
                            <a:latin typeface="Cambria Math" panose="02040503050406030204" pitchFamily="18" charset="0"/>
                            <a:ea typeface="Times New Roman" panose="02020603050405020304" pitchFamily="18" charset="0"/>
                          </a:rPr>
                        </m:ctrlPr>
                      </m:sSupPr>
                      <m:e>
                        <m:r>
                          <a:rPr lang="fr-SN" sz="2400" b="0" i="1" smtClean="0">
                            <a:effectLst/>
                            <a:latin typeface="Cambria Math" panose="02040503050406030204" pitchFamily="18" charset="0"/>
                            <a:ea typeface="Times New Roman" panose="02020603050405020304" pitchFamily="18" charset="0"/>
                          </a:rPr>
                          <m:t>𝑅</m:t>
                        </m:r>
                      </m:e>
                      <m:sup>
                        <m:r>
                          <a:rPr lang="fr-SN" sz="2400" b="0" i="1" smtClean="0">
                            <a:effectLst/>
                            <a:latin typeface="Cambria Math" panose="02040503050406030204" pitchFamily="18" charset="0"/>
                            <a:ea typeface="Times New Roman" panose="02020603050405020304" pitchFamily="18" charset="0"/>
                          </a:rPr>
                          <m:t>𝑛</m:t>
                        </m:r>
                      </m:sup>
                    </m:sSup>
                  </m:oMath>
                </a14:m>
                <a:endParaRPr lang="fr-SN" sz="2400" dirty="0"/>
              </a:p>
            </p:txBody>
          </p:sp>
        </mc:Choice>
        <mc:Fallback xmlns="">
          <p:sp>
            <p:nvSpPr>
              <p:cNvPr id="31" name="Rectangle 30">
                <a:extLst>
                  <a:ext uri="{FF2B5EF4-FFF2-40B4-BE49-F238E27FC236}">
                    <a16:creationId xmlns:a16="http://schemas.microsoft.com/office/drawing/2014/main" id="{C01749CF-A748-FC31-5727-C55B13D979D6}"/>
                  </a:ext>
                </a:extLst>
              </p:cNvPr>
              <p:cNvSpPr>
                <a:spLocks noRot="1" noChangeAspect="1" noMove="1" noResize="1" noEditPoints="1" noAdjustHandles="1" noChangeArrowheads="1" noChangeShapeType="1" noTextEdit="1"/>
              </p:cNvSpPr>
              <p:nvPr/>
            </p:nvSpPr>
            <p:spPr>
              <a:xfrm>
                <a:off x="8500353" y="4669620"/>
                <a:ext cx="3445566" cy="1180378"/>
              </a:xfrm>
              <a:prstGeom prst="rect">
                <a:avLst/>
              </a:prstGeom>
              <a:blipFill>
                <a:blip r:embed="rId3"/>
                <a:stretch>
                  <a:fillRect l="-2120"/>
                </a:stretch>
              </a:blipFill>
              <a:ln>
                <a:noFill/>
              </a:ln>
            </p:spPr>
            <p:txBody>
              <a:bodyPr/>
              <a:lstStyle/>
              <a:p>
                <a:r>
                  <a:rPr lang="fr-SN">
                    <a:noFill/>
                  </a:rPr>
                  <a:t> </a:t>
                </a:r>
              </a:p>
            </p:txBody>
          </p:sp>
        </mc:Fallback>
      </mc:AlternateContent>
      <p:sp>
        <p:nvSpPr>
          <p:cNvPr id="35" name="Rectangle 34">
            <a:extLst>
              <a:ext uri="{FF2B5EF4-FFF2-40B4-BE49-F238E27FC236}">
                <a16:creationId xmlns:a16="http://schemas.microsoft.com/office/drawing/2014/main" id="{1154D096-817A-2F24-E8C6-878817478830}"/>
              </a:ext>
            </a:extLst>
          </p:cNvPr>
          <p:cNvSpPr/>
          <p:nvPr/>
        </p:nvSpPr>
        <p:spPr>
          <a:xfrm>
            <a:off x="3435765" y="2673262"/>
            <a:ext cx="1556991"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fr-SN" sz="4000" dirty="0"/>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4FA00BF8-4004-524B-F0E2-82F7B28F02FD}"/>
                  </a:ext>
                </a:extLst>
              </p:cNvPr>
              <p:cNvSpPr/>
              <p:nvPr/>
            </p:nvSpPr>
            <p:spPr>
              <a:xfrm>
                <a:off x="5023367" y="2565770"/>
                <a:ext cx="1556991"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𝑗</m:t>
                          </m:r>
                        </m:sup>
                      </m:sSup>
                    </m:oMath>
                  </m:oMathPara>
                </a14:m>
                <a:endParaRPr lang="fr-SN" sz="4000" dirty="0"/>
              </a:p>
            </p:txBody>
          </p:sp>
        </mc:Choice>
        <mc:Fallback xmlns="">
          <p:sp>
            <p:nvSpPr>
              <p:cNvPr id="37" name="Rectangle 36">
                <a:extLst>
                  <a:ext uri="{FF2B5EF4-FFF2-40B4-BE49-F238E27FC236}">
                    <a16:creationId xmlns:a16="http://schemas.microsoft.com/office/drawing/2014/main" id="{4FA00BF8-4004-524B-F0E2-82F7B28F02FD}"/>
                  </a:ext>
                </a:extLst>
              </p:cNvPr>
              <p:cNvSpPr>
                <a:spLocks noRot="1" noChangeAspect="1" noMove="1" noResize="1" noEditPoints="1" noAdjustHandles="1" noChangeArrowheads="1" noChangeShapeType="1" noTextEdit="1"/>
              </p:cNvSpPr>
              <p:nvPr/>
            </p:nvSpPr>
            <p:spPr>
              <a:xfrm>
                <a:off x="5023367" y="2565770"/>
                <a:ext cx="1556991" cy="618065"/>
              </a:xfrm>
              <a:prstGeom prst="rect">
                <a:avLst/>
              </a:prstGeom>
              <a:blipFill>
                <a:blip r:embed="rId5"/>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E9766ECF-48A2-90EC-104E-D9C979CEEFE5}"/>
                  </a:ext>
                </a:extLst>
              </p:cNvPr>
              <p:cNvSpPr/>
              <p:nvPr/>
            </p:nvSpPr>
            <p:spPr>
              <a:xfrm>
                <a:off x="6948245" y="2531417"/>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𝑝</m:t>
                          </m:r>
                        </m:sup>
                      </m:sSup>
                    </m:oMath>
                  </m:oMathPara>
                </a14:m>
                <a:endParaRPr lang="fr-SN" sz="4000" dirty="0"/>
              </a:p>
            </p:txBody>
          </p:sp>
        </mc:Choice>
        <mc:Fallback xmlns="">
          <p:sp>
            <p:nvSpPr>
              <p:cNvPr id="38" name="Rectangle 37">
                <a:extLst>
                  <a:ext uri="{FF2B5EF4-FFF2-40B4-BE49-F238E27FC236}">
                    <a16:creationId xmlns:a16="http://schemas.microsoft.com/office/drawing/2014/main" id="{E9766ECF-48A2-90EC-104E-D9C979CEEFE5}"/>
                  </a:ext>
                </a:extLst>
              </p:cNvPr>
              <p:cNvSpPr>
                <a:spLocks noRot="1" noChangeAspect="1" noMove="1" noResize="1" noEditPoints="1" noAdjustHandles="1" noChangeArrowheads="1" noChangeShapeType="1" noTextEdit="1"/>
              </p:cNvSpPr>
              <p:nvPr/>
            </p:nvSpPr>
            <p:spPr>
              <a:xfrm>
                <a:off x="6948245" y="2531417"/>
                <a:ext cx="1300508" cy="618065"/>
              </a:xfrm>
              <a:prstGeom prst="rect">
                <a:avLst/>
              </a:prstGeom>
              <a:blipFill>
                <a:blip r:embed="rId6"/>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1EF22A4F-6985-36C7-25DB-8C8CECBE1FDB}"/>
                  </a:ext>
                </a:extLst>
              </p:cNvPr>
              <p:cNvSpPr/>
              <p:nvPr/>
            </p:nvSpPr>
            <p:spPr>
              <a:xfrm>
                <a:off x="3443907" y="2623453"/>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1</m:t>
                          </m:r>
                        </m:sup>
                      </m:sSup>
                    </m:oMath>
                  </m:oMathPara>
                </a14:m>
                <a:endParaRPr lang="fr-SN" sz="4000" dirty="0"/>
              </a:p>
            </p:txBody>
          </p:sp>
        </mc:Choice>
        <mc:Fallback xmlns="">
          <p:sp>
            <p:nvSpPr>
              <p:cNvPr id="39" name="Rectangle 38">
                <a:extLst>
                  <a:ext uri="{FF2B5EF4-FFF2-40B4-BE49-F238E27FC236}">
                    <a16:creationId xmlns:a16="http://schemas.microsoft.com/office/drawing/2014/main" id="{1EF22A4F-6985-36C7-25DB-8C8CECBE1FDB}"/>
                  </a:ext>
                </a:extLst>
              </p:cNvPr>
              <p:cNvSpPr>
                <a:spLocks noRot="1" noChangeAspect="1" noMove="1" noResize="1" noEditPoints="1" noAdjustHandles="1" noChangeArrowheads="1" noChangeShapeType="1" noTextEdit="1"/>
              </p:cNvSpPr>
              <p:nvPr/>
            </p:nvSpPr>
            <p:spPr>
              <a:xfrm>
                <a:off x="3443907" y="2623453"/>
                <a:ext cx="1300508" cy="618065"/>
              </a:xfrm>
              <a:prstGeom prst="rect">
                <a:avLst/>
              </a:prstGeom>
              <a:blipFill>
                <a:blip r:embed="rId7"/>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22DCB113-73EC-72B4-FAA9-4DC807310C41}"/>
                  </a:ext>
                </a:extLst>
              </p:cNvPr>
              <p:cNvSpPr/>
              <p:nvPr/>
            </p:nvSpPr>
            <p:spPr>
              <a:xfrm>
                <a:off x="4490232" y="5630335"/>
                <a:ext cx="2841652"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4000" dirty="0">
                    <a:effectLst/>
                    <a:ea typeface="Times New Roman" panose="02020603050405020304" pitchFamily="18" charset="0"/>
                  </a:rPr>
                  <a:t>Variable </a:t>
                </a:r>
                <a14:m>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𝑗</m:t>
                        </m:r>
                      </m:sup>
                    </m:sSup>
                  </m:oMath>
                </a14:m>
                <a:endParaRPr lang="fr-SN" sz="4000" dirty="0"/>
              </a:p>
            </p:txBody>
          </p:sp>
        </mc:Choice>
        <mc:Fallback xmlns="">
          <p:sp>
            <p:nvSpPr>
              <p:cNvPr id="60" name="Rectangle 59">
                <a:extLst>
                  <a:ext uri="{FF2B5EF4-FFF2-40B4-BE49-F238E27FC236}">
                    <a16:creationId xmlns:a16="http://schemas.microsoft.com/office/drawing/2014/main" id="{22DCB113-73EC-72B4-FAA9-4DC807310C41}"/>
                  </a:ext>
                </a:extLst>
              </p:cNvPr>
              <p:cNvSpPr>
                <a:spLocks noRot="1" noChangeAspect="1" noMove="1" noResize="1" noEditPoints="1" noAdjustHandles="1" noChangeArrowheads="1" noChangeShapeType="1" noTextEdit="1"/>
              </p:cNvSpPr>
              <p:nvPr/>
            </p:nvSpPr>
            <p:spPr>
              <a:xfrm>
                <a:off x="4490232" y="5630335"/>
                <a:ext cx="2841652" cy="618065"/>
              </a:xfrm>
              <a:prstGeom prst="rect">
                <a:avLst/>
              </a:prstGeom>
              <a:blipFill>
                <a:blip r:embed="rId8"/>
                <a:stretch>
                  <a:fillRect l="-2146" t="-22772" b="-51485"/>
                </a:stretch>
              </a:blipFill>
              <a:ln>
                <a:noFill/>
              </a:ln>
            </p:spPr>
            <p:txBody>
              <a:bodyPr/>
              <a:lstStyle/>
              <a:p>
                <a:r>
                  <a:rPr lang="fr-SN">
                    <a:noFill/>
                  </a:rPr>
                  <a:t> </a:t>
                </a:r>
              </a:p>
            </p:txBody>
          </p:sp>
        </mc:Fallback>
      </mc:AlternateContent>
      <p:sp>
        <p:nvSpPr>
          <p:cNvPr id="6" name="Rectangle 5">
            <a:extLst>
              <a:ext uri="{FF2B5EF4-FFF2-40B4-BE49-F238E27FC236}">
                <a16:creationId xmlns:a16="http://schemas.microsoft.com/office/drawing/2014/main" id="{E014F0F1-85F3-666D-5FE9-523C73507107}"/>
              </a:ext>
            </a:extLst>
          </p:cNvPr>
          <p:cNvSpPr/>
          <p:nvPr/>
        </p:nvSpPr>
        <p:spPr>
          <a:xfrm>
            <a:off x="1653576" y="2631302"/>
            <a:ext cx="6980711" cy="325978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endParaRPr lang="fr-FR" sz="1200" dirty="0">
              <a:solidFill>
                <a:schemeClr val="tx1"/>
              </a:solidFill>
            </a:endParaRPr>
          </a:p>
          <a:p>
            <a:r>
              <a:rPr lang="fr-SN" sz="1800" dirty="0">
                <a:solidFill>
                  <a:schemeClr val="tx1"/>
                </a:solidFill>
                <a:effectLst/>
                <a:ea typeface="Calibri" panose="020F0502020204030204" pitchFamily="34" charset="0"/>
                <a:cs typeface="Times New Roman" panose="02020603050405020304" pitchFamily="18" charset="0"/>
              </a:rPr>
              <a:t>             </a:t>
            </a:r>
            <a:endParaRPr lang="fr-S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SN" dirty="0">
              <a:solidFill>
                <a:schemeClr val="tx1"/>
              </a:solidFill>
            </a:endParaRPr>
          </a:p>
        </p:txBody>
      </p:sp>
      <p:sp>
        <p:nvSpPr>
          <p:cNvPr id="23" name="Ellipse 22">
            <a:extLst>
              <a:ext uri="{FF2B5EF4-FFF2-40B4-BE49-F238E27FC236}">
                <a16:creationId xmlns:a16="http://schemas.microsoft.com/office/drawing/2014/main" id="{0256D205-B4AB-1AB0-76C1-21E097353AB0}"/>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2462E33-549D-A1E5-512C-1EF512298E09}"/>
                  </a:ext>
                </a:extLst>
              </p:cNvPr>
              <p:cNvSpPr/>
              <p:nvPr/>
            </p:nvSpPr>
            <p:spPr>
              <a:xfrm>
                <a:off x="484855" y="1851578"/>
                <a:ext cx="8424472" cy="46741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3600" b="0" i="1" smtClean="0">
                          <a:solidFill>
                            <a:schemeClr val="tx1"/>
                          </a:solidFill>
                          <a:effectLst/>
                          <a:latin typeface="Cambria Math" panose="02040503050406030204" pitchFamily="18" charset="0"/>
                          <a:cs typeface="Times New Roman" panose="02020603050405020304" pitchFamily="18" charset="0"/>
                        </a:rPr>
                        <m:t>𝑋</m:t>
                      </m:r>
                      <m:d>
                        <m:dPr>
                          <m:ctrlPr>
                            <a:rPr lang="fr-SN" sz="3600" b="0" i="1" smtClean="0">
                              <a:solidFill>
                                <a:schemeClr val="tx1"/>
                              </a:solidFill>
                              <a:effectLst/>
                              <a:latin typeface="Cambria Math" panose="02040503050406030204" pitchFamily="18" charset="0"/>
                              <a:cs typeface="Times New Roman" panose="02020603050405020304" pitchFamily="18" charset="0"/>
                            </a:rPr>
                          </m:ctrlPr>
                        </m:dPr>
                        <m:e>
                          <m:r>
                            <a:rPr lang="fr-SN" sz="3600" b="0" i="1" smtClean="0">
                              <a:solidFill>
                                <a:schemeClr val="tx1"/>
                              </a:solidFill>
                              <a:effectLst/>
                              <a:latin typeface="Cambria Math" panose="02040503050406030204" pitchFamily="18" charset="0"/>
                              <a:cs typeface="Times New Roman" panose="02020603050405020304" pitchFamily="18" charset="0"/>
                            </a:rPr>
                            <m:t>𝑛</m:t>
                          </m:r>
                          <m:r>
                            <a:rPr lang="fr-SN" sz="3600" b="0" i="1" smtClean="0">
                              <a:solidFill>
                                <a:schemeClr val="tx1"/>
                              </a:solidFill>
                              <a:effectLst/>
                              <a:latin typeface="Cambria Math" panose="02040503050406030204" pitchFamily="18" charset="0"/>
                              <a:cs typeface="Times New Roman" panose="02020603050405020304" pitchFamily="18" charset="0"/>
                            </a:rPr>
                            <m:t>,</m:t>
                          </m:r>
                          <m:r>
                            <a:rPr lang="fr-SN" sz="3600" b="0" i="1" smtClean="0">
                              <a:solidFill>
                                <a:schemeClr val="tx1"/>
                              </a:solidFill>
                              <a:effectLst/>
                              <a:latin typeface="Cambria Math" panose="02040503050406030204" pitchFamily="18" charset="0"/>
                              <a:cs typeface="Times New Roman" panose="02020603050405020304" pitchFamily="18" charset="0"/>
                            </a:rPr>
                            <m:t>𝑝</m:t>
                          </m:r>
                        </m:e>
                      </m:d>
                      <m:r>
                        <a:rPr lang="fr-SN" sz="3600" b="0" i="1" smtClean="0">
                          <a:solidFill>
                            <a:schemeClr val="tx1"/>
                          </a:solidFill>
                          <a:effectLst/>
                          <a:latin typeface="Cambria Math" panose="02040503050406030204" pitchFamily="18" charset="0"/>
                          <a:cs typeface="Times New Roman" panose="02020603050405020304" pitchFamily="18" charset="0"/>
                        </a:rPr>
                        <m:t>=</m:t>
                      </m:r>
                      <m:d>
                        <m:dPr>
                          <m:begChr m:val="["/>
                          <m:endChr m:val="]"/>
                          <m:ctrlPr>
                            <a:rPr lang="fr-SN" sz="3600" i="1" smtClean="0">
                              <a:solidFill>
                                <a:schemeClr val="tx1"/>
                              </a:solidFill>
                              <a:effectLst/>
                              <a:latin typeface="Cambria Math" panose="02040503050406030204" pitchFamily="18" charset="0"/>
                              <a:cs typeface="Times New Roman" panose="02020603050405020304" pitchFamily="18" charset="0"/>
                            </a:rPr>
                          </m:ctrlPr>
                        </m:dPr>
                        <m:e>
                          <m:m>
                            <m:mPr>
                              <m:mcs>
                                <m:mc>
                                  <m:mcPr>
                                    <m:count m:val="3"/>
                                    <m:mcJc m:val="center"/>
                                  </m:mcPr>
                                </m:mc>
                              </m:mcs>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mPr>
                            <m:mr>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𝒋</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𝑷</m:t>
                                    </m:r>
                                  </m:sup>
                                </m:sSubSup>
                              </m:e>
                            </m:mr>
                            <m:m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𝒋</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mr>
                            <m:mr>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𝒋</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𝒑</m:t>
                                    </m:r>
                                  </m:sup>
                                </m:sSubSup>
                              </m:e>
                            </m:mr>
                          </m:m>
                        </m:e>
                      </m:d>
                    </m:oMath>
                  </m:oMathPara>
                </a14:m>
                <a:endParaRPr lang="fr-SN" sz="3600" dirty="0"/>
              </a:p>
            </p:txBody>
          </p:sp>
        </mc:Choice>
        <mc:Fallback xmlns="">
          <p:sp>
            <p:nvSpPr>
              <p:cNvPr id="8" name="Rectangle 7">
                <a:extLst>
                  <a:ext uri="{FF2B5EF4-FFF2-40B4-BE49-F238E27FC236}">
                    <a16:creationId xmlns:a16="http://schemas.microsoft.com/office/drawing/2014/main" id="{A2462E33-549D-A1E5-512C-1EF512298E09}"/>
                  </a:ext>
                </a:extLst>
              </p:cNvPr>
              <p:cNvSpPr>
                <a:spLocks noRot="1" noChangeAspect="1" noMove="1" noResize="1" noEditPoints="1" noAdjustHandles="1" noChangeArrowheads="1" noChangeShapeType="1" noTextEdit="1"/>
              </p:cNvSpPr>
              <p:nvPr/>
            </p:nvSpPr>
            <p:spPr>
              <a:xfrm>
                <a:off x="484855" y="1851578"/>
                <a:ext cx="8424472" cy="4674120"/>
              </a:xfrm>
              <a:prstGeom prst="rect">
                <a:avLst/>
              </a:prstGeom>
              <a:blipFill>
                <a:blip r:embed="rId9"/>
                <a:stretch>
                  <a:fillRect/>
                </a:stretch>
              </a:blipFill>
              <a:ln>
                <a:noFill/>
              </a:ln>
            </p:spPr>
            <p:txBody>
              <a:bodyPr/>
              <a:lstStyle/>
              <a:p>
                <a:r>
                  <a:rPr lang="fr-SN">
                    <a:noFill/>
                  </a:rPr>
                  <a:t> </a:t>
                </a:r>
              </a:p>
            </p:txBody>
          </p:sp>
        </mc:Fallback>
      </mc:AlternateContent>
    </p:spTree>
    <p:extLst>
      <p:ext uri="{BB962C8B-B14F-4D97-AF65-F5344CB8AC3E}">
        <p14:creationId xmlns:p14="http://schemas.microsoft.com/office/powerpoint/2010/main" val="2300974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3025</TotalTime>
  <Words>1535</Words>
  <Application>Microsoft Office PowerPoint</Application>
  <PresentationFormat>Grand écran</PresentationFormat>
  <Paragraphs>206</Paragraphs>
  <Slides>24</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Algerian</vt:lpstr>
      <vt:lpstr>Arial</vt:lpstr>
      <vt:lpstr>Calibri</vt:lpstr>
      <vt:lpstr>Calibri Light</vt:lpstr>
      <vt:lpstr>Cambria Math</vt:lpstr>
      <vt:lpstr>Wingdings</vt:lpstr>
      <vt:lpstr>Céleste</vt:lpstr>
      <vt:lpstr> APPRENTISSAGE  NON SUPERVISE </vt:lpstr>
      <vt:lpstr>SOMMAIRE</vt:lpstr>
      <vt:lpstr>INTRODUCTION</vt:lpstr>
      <vt:lpstr>Définition De l'ACP</vt:lpstr>
      <vt:lpstr>OBJECTIS</vt:lpstr>
      <vt:lpstr>Etapes DE L’ ACP</vt:lpstr>
      <vt:lpstr>Présentation PowerPoint</vt:lpstr>
      <vt:lpstr>PRINCIPE DE L’ACP</vt:lpstr>
      <vt:lpstr>MATRICE DES DONNES</vt:lpstr>
      <vt:lpstr>Présentation PowerPoint</vt:lpstr>
      <vt:lpstr>« Perdre le moins d’information possible »</vt:lpstr>
      <vt:lpstr>INERTIE TOTALE</vt:lpstr>
      <vt:lpstr>Présentation PowerPoint</vt:lpstr>
      <vt:lpstr>Comment Définir les NOUVEAUX  axes</vt:lpstr>
      <vt:lpstr>Choix Du Nombre d’AXE A RETENIR</vt:lpstr>
      <vt:lpstr>Présentation PowerPoint</vt:lpstr>
      <vt:lpstr>Présentation PowerPoint</vt:lpstr>
      <vt:lpstr>Construction des nuages de points projetés</vt:lpstr>
      <vt:lpstr>FIABILITE DE L’ACP</vt:lpstr>
      <vt:lpstr>Notation</vt:lpstr>
      <vt:lpstr>Présentation PowerPoint</vt:lpstr>
      <vt:lpstr>Limites de l’ACP</vt:lpstr>
      <vt:lpstr>IMPLEMENTAION ACP AVEC SCIKIT-LEARN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APPRENTISSAGE  NON SUPERVISE </dc:title>
  <dc:creator>Habib Aidara</dc:creator>
  <cp:lastModifiedBy>Habib Aidara</cp:lastModifiedBy>
  <cp:revision>34</cp:revision>
  <dcterms:created xsi:type="dcterms:W3CDTF">2022-06-20T14:38:04Z</dcterms:created>
  <dcterms:modified xsi:type="dcterms:W3CDTF">2022-07-08T16:52:02Z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