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4"/>
  </p:sldMasterIdLst>
  <p:notesMasterIdLst>
    <p:notesMasterId r:id="rId35"/>
  </p:notesMasterIdLst>
  <p:handoutMasterIdLst>
    <p:handoutMasterId r:id="rId36"/>
  </p:handoutMasterIdLst>
  <p:sldIdLst>
    <p:sldId id="256" r:id="rId5"/>
    <p:sldId id="258" r:id="rId6"/>
    <p:sldId id="260" r:id="rId7"/>
    <p:sldId id="288" r:id="rId8"/>
    <p:sldId id="275" r:id="rId9"/>
    <p:sldId id="279" r:id="rId10"/>
    <p:sldId id="276" r:id="rId11"/>
    <p:sldId id="297" r:id="rId12"/>
    <p:sldId id="277" r:id="rId13"/>
    <p:sldId id="289" r:id="rId14"/>
    <p:sldId id="290" r:id="rId15"/>
    <p:sldId id="291" r:id="rId16"/>
    <p:sldId id="286" r:id="rId17"/>
    <p:sldId id="305" r:id="rId18"/>
    <p:sldId id="306" r:id="rId19"/>
    <p:sldId id="280" r:id="rId20"/>
    <p:sldId id="281" r:id="rId21"/>
    <p:sldId id="283" r:id="rId22"/>
    <p:sldId id="284" r:id="rId23"/>
    <p:sldId id="287" r:id="rId24"/>
    <p:sldId id="292" r:id="rId25"/>
    <p:sldId id="293" r:id="rId26"/>
    <p:sldId id="294" r:id="rId27"/>
    <p:sldId id="295" r:id="rId28"/>
    <p:sldId id="296" r:id="rId29"/>
    <p:sldId id="299" r:id="rId30"/>
    <p:sldId id="304" r:id="rId31"/>
    <p:sldId id="300" r:id="rId32"/>
    <p:sldId id="264" r:id="rId33"/>
    <p:sldId id="274" r:id="rId34"/>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bib Aidara" initials="HA" lastIdx="1" clrIdx="0">
    <p:extLst>
      <p:ext uri="{19B8F6BF-5375-455C-9EA6-DF929625EA0E}">
        <p15:presenceInfo xmlns:p15="http://schemas.microsoft.com/office/powerpoint/2012/main" userId="Habib Aidar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91" autoAdjust="0"/>
  </p:normalViewPr>
  <p:slideViewPr>
    <p:cSldViewPr snapToGrid="0" snapToObjects="1">
      <p:cViewPr varScale="1">
        <p:scale>
          <a:sx n="68" d="100"/>
          <a:sy n="68" d="100"/>
        </p:scale>
        <p:origin x="816" y="72"/>
      </p:cViewPr>
      <p:guideLst>
        <p:guide orient="horz" pos="2160"/>
        <p:guide pos="3840"/>
      </p:guideLst>
    </p:cSldViewPr>
  </p:slideViewPr>
  <p:notesTextViewPr>
    <p:cViewPr>
      <p:scale>
        <a:sx n="1" d="1"/>
        <a:sy n="1" d="1"/>
      </p:scale>
      <p:origin x="0" y="0"/>
    </p:cViewPr>
  </p:notesTextViewPr>
  <p:notesViewPr>
    <p:cSldViewPr snapToGrid="0" snapToObjects="1">
      <p:cViewPr varScale="1">
        <p:scale>
          <a:sx n="85" d="100"/>
          <a:sy n="85" d="100"/>
        </p:scale>
        <p:origin x="3024"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rtlCol="0"/>
        <a:lstStyle/>
        <a:p>
          <a:pPr rtl="0"/>
          <a:endParaRPr lang="en-US"/>
        </a:p>
      </dgm:t>
    </dgm:pt>
    <dgm:pt modelId="{6750AC01-D39D-4F3A-9DC8-2A211EE986A2}">
      <dgm:prSet phldrT="[Tex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rtlCol="0"/>
        <a:lstStyle/>
        <a:p>
          <a:pPr rtl="0">
            <a:lnSpc>
              <a:spcPct val="100000"/>
            </a:lnSpc>
          </a:pPr>
          <a:r>
            <a:rPr lang="fr-FR" noProof="0" dirty="0"/>
            <a:t>INTRODUCTION</a:t>
          </a:r>
        </a:p>
      </dgm:t>
    </dgm:pt>
    <dgm:pt modelId="{720680DC-AAA4-4434-A582-60EBCC5BA355}" type="parTrans" cxnId="{0B5DAE5F-BCDC-4BF7-A6E7-CF856886A64D}">
      <dgm:prSet/>
      <dgm:spPr/>
      <dgm:t>
        <a:bodyPr rtlCol="0"/>
        <a:lstStyle/>
        <a:p>
          <a:pPr rtl="0"/>
          <a:endParaRPr lang="fr-FR" noProof="0" dirty="0"/>
        </a:p>
      </dgm:t>
    </dgm:pt>
    <dgm:pt modelId="{CA077D98-8478-47EA-B6A9-99ACE60C64D4}" type="sibTrans" cxnId="{0B5DAE5F-BCDC-4BF7-A6E7-CF856886A64D}">
      <dgm:prSet/>
      <dgm:spPr/>
      <dgm:t>
        <a:bodyPr rtlCol="0"/>
        <a:lstStyle/>
        <a:p>
          <a:pPr rtl="0"/>
          <a:endParaRPr lang="fr-FR" noProof="0" dirty="0"/>
        </a:p>
      </dgm:t>
    </dgm:pt>
    <dgm:pt modelId="{0BEF68B8-1228-47BB-83B5-7B9CD1E3F84E}">
      <dgm:prSet phldrT="[Tex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rtlCol="0"/>
        <a:lstStyle/>
        <a:p>
          <a:pPr rtl="0">
            <a:lnSpc>
              <a:spcPct val="100000"/>
            </a:lnSpc>
          </a:pPr>
          <a:r>
            <a:rPr lang="fr-FR" noProof="0" dirty="0"/>
            <a:t>METHODE ACP</a:t>
          </a:r>
        </a:p>
      </dgm:t>
    </dgm:pt>
    <dgm:pt modelId="{ED3A4BC2-B75A-4952-A38B-A42B5995DF05}" type="parTrans" cxnId="{EDEF4F82-1237-4639-A0F7-385C1897CE66}">
      <dgm:prSet/>
      <dgm:spPr/>
      <dgm:t>
        <a:bodyPr rtlCol="0"/>
        <a:lstStyle/>
        <a:p>
          <a:pPr rtl="0"/>
          <a:endParaRPr lang="fr-FR" noProof="0" dirty="0"/>
        </a:p>
      </dgm:t>
    </dgm:pt>
    <dgm:pt modelId="{FD949706-EDCC-4ADC-8EDF-8EDA49C92325}" type="sibTrans" cxnId="{EDEF4F82-1237-4639-A0F7-385C1897CE66}">
      <dgm:prSet/>
      <dgm:spPr/>
      <dgm:t>
        <a:bodyPr rtlCol="0"/>
        <a:lstStyle/>
        <a:p>
          <a:pPr rtl="0"/>
          <a:endParaRPr lang="fr-FR" noProof="0" dirty="0"/>
        </a:p>
      </dgm:t>
    </dgm:pt>
    <dgm:pt modelId="{5605D28D-2CE6-4513-8566-952984E21E14}">
      <dgm:prSet phldrT="[Tex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rtlCol="0"/>
        <a:lstStyle/>
        <a:p>
          <a:pPr rtl="0">
            <a:lnSpc>
              <a:spcPct val="100000"/>
            </a:lnSpc>
          </a:pPr>
          <a:r>
            <a:rPr lang="fr-FR" noProof="0" dirty="0"/>
            <a:t>CONCLUSION</a:t>
          </a:r>
        </a:p>
      </dgm:t>
    </dgm:pt>
    <dgm:pt modelId="{EB15AB98-362B-4E70-A3DA-995FC3E8BA79}" type="parTrans" cxnId="{FAF3F884-F0CF-440F-8CB1-B7648AB1B138}">
      <dgm:prSet/>
      <dgm:spPr/>
      <dgm:t>
        <a:bodyPr rtlCol="0"/>
        <a:lstStyle/>
        <a:p>
          <a:pPr rtl="0"/>
          <a:endParaRPr lang="fr-FR" noProof="0" dirty="0"/>
        </a:p>
      </dgm:t>
    </dgm:pt>
    <dgm:pt modelId="{823D1971-2C4D-4EC5-A874-2F463DE37109}" type="sibTrans" cxnId="{FAF3F884-F0CF-440F-8CB1-B7648AB1B138}">
      <dgm:prSet/>
      <dgm:spPr/>
      <dgm:t>
        <a:bodyPr rtlCol="0"/>
        <a:lstStyle/>
        <a:p>
          <a:pPr rtl="0"/>
          <a:endParaRPr lang="fr-FR" noProof="0" dirty="0"/>
        </a:p>
      </dgm:t>
    </dgm:pt>
    <dgm:pt modelId="{BCA67561-FDAC-4BBC-A211-4FA32F17D974}">
      <dgm:prSet phldrT="[Tex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rtlCol="0"/>
        <a:lstStyle/>
        <a:p>
          <a:pPr rtl="0">
            <a:lnSpc>
              <a:spcPct val="100000"/>
            </a:lnSpc>
          </a:pPr>
          <a:r>
            <a:rPr lang="fr-FR" noProof="0" dirty="0"/>
            <a:t>METHODE KMEANS</a:t>
          </a:r>
        </a:p>
      </dgm:t>
    </dgm:pt>
    <dgm:pt modelId="{0B0AAEDB-C593-4B30-9DE1-FF9FE948D873}" type="parTrans" cxnId="{30FBDD3F-CC9B-4047-9E3A-1D6D1545C748}">
      <dgm:prSet/>
      <dgm:spPr/>
      <dgm:t>
        <a:bodyPr/>
        <a:lstStyle/>
        <a:p>
          <a:endParaRPr lang="fr-FR"/>
        </a:p>
      </dgm:t>
    </dgm:pt>
    <dgm:pt modelId="{CC82D637-023A-48B7-89B4-6B749DD8C695}" type="sibTrans" cxnId="{30FBDD3F-CC9B-4047-9E3A-1D6D1545C748}">
      <dgm:prSet/>
      <dgm:spPr/>
      <dgm:t>
        <a:bodyPr/>
        <a:lstStyle/>
        <a:p>
          <a:endParaRPr lang="fr-FR"/>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4"/>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4"/>
      <dgm:spPr/>
    </dgm:pt>
    <dgm:pt modelId="{429CABD1-4116-474B-81BF-735E2CA9DD00}" type="pres">
      <dgm:prSet presAssocID="{7E5AA53B-3EEE-4DE4-BB81-9044890C2946}" presName="dstNode" presStyleLbl="node1" presStyleIdx="0" presStyleCnt="4"/>
      <dgm:spPr/>
    </dgm:pt>
    <dgm:pt modelId="{58319267-C71E-43C9-94E1-827D0616C7A7}" type="pres">
      <dgm:prSet presAssocID="{6750AC01-D39D-4F3A-9DC8-2A211EE986A2}" presName="text_1" presStyleLbl="node1" presStyleIdx="0" presStyleCnt="4" custLinFactNeighborX="117" custLinFactNeighborY="-50000">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4"/>
      <dgm:spPr/>
    </dgm:pt>
    <dgm:pt modelId="{95DE6538-27BD-44AF-A1A8-CA8F6B10FDD2}" type="pres">
      <dgm:prSet presAssocID="{0BEF68B8-1228-47BB-83B5-7B9CD1E3F84E}" presName="text_2" presStyleLbl="node1" presStyleIdx="1" presStyleCnt="4">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4"/>
      <dgm:spPr/>
    </dgm:pt>
    <dgm:pt modelId="{BD2689EE-4F12-4C84-BF49-0CF713818BD9}" type="pres">
      <dgm:prSet presAssocID="{BCA67561-FDAC-4BBC-A211-4FA32F17D974}" presName="text_3" presStyleLbl="node1" presStyleIdx="2" presStyleCnt="4">
        <dgm:presLayoutVars>
          <dgm:bulletEnabled val="1"/>
        </dgm:presLayoutVars>
      </dgm:prSet>
      <dgm:spPr/>
    </dgm:pt>
    <dgm:pt modelId="{B9A3B982-7FDE-409F-9293-429A725DF104}" type="pres">
      <dgm:prSet presAssocID="{BCA67561-FDAC-4BBC-A211-4FA32F17D974}" presName="accent_3" presStyleCnt="0"/>
      <dgm:spPr/>
    </dgm:pt>
    <dgm:pt modelId="{C8F0B784-4BC0-41AA-9BF9-41D4D2EE0AB1}" type="pres">
      <dgm:prSet presAssocID="{BCA67561-FDAC-4BBC-A211-4FA32F17D974}" presName="accentRepeatNode" presStyleLbl="solidFgAcc1" presStyleIdx="2" presStyleCnt="4"/>
      <dgm:spPr/>
    </dgm:pt>
    <dgm:pt modelId="{C5BF7556-95A6-4195-86FC-B8744F9EADDD}" type="pres">
      <dgm:prSet presAssocID="{5605D28D-2CE6-4513-8566-952984E21E14}" presName="text_4" presStyleLbl="node1" presStyleIdx="3" presStyleCnt="4">
        <dgm:presLayoutVars>
          <dgm:bulletEnabled val="1"/>
        </dgm:presLayoutVars>
      </dgm:prSet>
      <dgm:spPr/>
    </dgm:pt>
    <dgm:pt modelId="{34ADDEE4-17E7-4CEE-85E1-84A64C9DB2CC}" type="pres">
      <dgm:prSet presAssocID="{5605D28D-2CE6-4513-8566-952984E21E14}" presName="accent_4" presStyleCnt="0"/>
      <dgm:spPr/>
    </dgm:pt>
    <dgm:pt modelId="{A965097E-32F1-4AB8-8C4E-2814A7596B2F}" type="pres">
      <dgm:prSet presAssocID="{5605D28D-2CE6-4513-8566-952984E21E14}" presName="accentRepeatNode" presStyleLbl="solidFgAcc1" presStyleIdx="3" presStyleCnt="4"/>
      <dgm:spPr/>
    </dgm:pt>
  </dgm:ptLst>
  <dgm:cxnLst>
    <dgm:cxn modelId="{A11E3B12-1828-45A7-86C3-BB85832DF84D}" type="presOf" srcId="{CA077D98-8478-47EA-B6A9-99ACE60C64D4}" destId="{D79B43FC-100B-4A0D-A4D5-0D2D04B99064}" srcOrd="0" destOrd="0" presId="urn:microsoft.com/office/officeart/2008/layout/VerticalCurvedList"/>
    <dgm:cxn modelId="{30FBDD3F-CC9B-4047-9E3A-1D6D1545C748}" srcId="{7E5AA53B-3EEE-4DE4-BB81-9044890C2946}" destId="{BCA67561-FDAC-4BBC-A211-4FA32F17D974}" srcOrd="2" destOrd="0" parTransId="{0B0AAEDB-C593-4B30-9DE1-FF9FE948D873}" sibTransId="{CC82D637-023A-48B7-89B4-6B749DD8C695}"/>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3" destOrd="0" parTransId="{EB15AB98-362B-4E70-A3DA-995FC3E8BA79}" sibTransId="{823D1971-2C4D-4EC5-A874-2F463DE37109}"/>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1E6804A1-D8F2-438C-97CC-A632492A1CD2}" type="presOf" srcId="{5605D28D-2CE6-4513-8566-952984E21E14}" destId="{C5BF7556-95A6-4195-86FC-B8744F9EADDD}" srcOrd="0" destOrd="0" presId="urn:microsoft.com/office/officeart/2008/layout/VerticalCurvedList"/>
    <dgm:cxn modelId="{EDFFB3A3-9DA8-46DD-B402-2BEF18EA03D6}" type="presOf" srcId="{BCA67561-FDAC-4BBC-A211-4FA32F17D974}" destId="{BD2689EE-4F12-4C84-BF49-0CF713818BD9}"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 modelId="{CBB5F351-B29C-465A-ABEE-342AB1E94C60}" type="presParOf" srcId="{90561C55-3C6E-4D53-85E1-2C50BCDDA392}" destId="{BD2689EE-4F12-4C84-BF49-0CF713818BD9}" srcOrd="5" destOrd="0" presId="urn:microsoft.com/office/officeart/2008/layout/VerticalCurvedList"/>
    <dgm:cxn modelId="{921FBA47-DAD8-4814-A09E-D4556BFDCD1E}" type="presParOf" srcId="{90561C55-3C6E-4D53-85E1-2C50BCDDA392}" destId="{B9A3B982-7FDE-409F-9293-429A725DF104}" srcOrd="6" destOrd="0" presId="urn:microsoft.com/office/officeart/2008/layout/VerticalCurvedList"/>
    <dgm:cxn modelId="{C50CC963-D081-4D72-8820-F6C195319B51}" type="presParOf" srcId="{B9A3B982-7FDE-409F-9293-429A725DF104}" destId="{C8F0B784-4BC0-41AA-9BF9-41D4D2EE0AB1}" srcOrd="0" destOrd="0" presId="urn:microsoft.com/office/officeart/2008/layout/VerticalCurvedList"/>
    <dgm:cxn modelId="{00A2B145-6367-455B-BFC3-935B5DF1F0B4}" type="presParOf" srcId="{90561C55-3C6E-4D53-85E1-2C50BCDDA392}" destId="{C5BF7556-95A6-4195-86FC-B8744F9EADDD}" srcOrd="7" destOrd="0" presId="urn:microsoft.com/office/officeart/2008/layout/VerticalCurvedList"/>
    <dgm:cxn modelId="{565A3A1B-E4E1-4FFE-BC50-15807068B197}" type="presParOf" srcId="{90561C55-3C6E-4D53-85E1-2C50BCDDA392}" destId="{34ADDEE4-17E7-4CEE-85E1-84A64C9DB2CC}" srcOrd="8" destOrd="0" presId="urn:microsoft.com/office/officeart/2008/layout/VerticalCurvedList"/>
    <dgm:cxn modelId="{93A9EF97-801F-4A99-AEC4-D90F61BCCA6A}" type="presParOf" srcId="{34ADDEE4-17E7-4CEE-85E1-84A64C9DB2CC}" destId="{A965097E-32F1-4AB8-8C4E-2814A7596B2F}"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5B76ED-C686-4E97-9A28-74231B4FDDD1}" type="doc">
      <dgm:prSet loTypeId="urn:microsoft.com/office/officeart/2009/3/layout/CircleRelationship" loCatId="relationship" qsTypeId="urn:microsoft.com/office/officeart/2005/8/quickstyle/simple4" qsCatId="simple" csTypeId="urn:microsoft.com/office/officeart/2005/8/colors/accent1_2" csCatId="accent1" phldr="1"/>
      <dgm:spPr/>
      <dgm:t>
        <a:bodyPr rtlCol="0"/>
        <a:lstStyle/>
        <a:p>
          <a:pPr rtl="0"/>
          <a:endParaRPr lang="en-US"/>
        </a:p>
      </dgm:t>
    </dgm:pt>
    <dgm:pt modelId="{B388C4F7-DD86-40E4-BA83-6838C8E845B2}">
      <dgm:prSet phldrT="[Text]" custT="1"/>
      <dgm:spPr/>
      <dgm:t>
        <a:bodyPr rtlCol="0"/>
        <a:lstStyle/>
        <a:p>
          <a:pPr rtl="0"/>
          <a:r>
            <a:rPr lang="fr-FR" sz="1500" b="1" noProof="0" dirty="0"/>
            <a:t>Résolution des problèmes</a:t>
          </a:r>
        </a:p>
      </dgm:t>
    </dgm:pt>
    <dgm:pt modelId="{4F4EFEB2-AE6B-4B4E-A388-E726479684C1}" type="parTrans" cxnId="{FDEC3F6B-F860-4E8B-8B14-455DBFCFBFB4}">
      <dgm:prSet/>
      <dgm:spPr/>
      <dgm:t>
        <a:bodyPr rtlCol="0"/>
        <a:lstStyle/>
        <a:p>
          <a:pPr rtl="0"/>
          <a:endParaRPr lang="fr-FR" noProof="0" dirty="0"/>
        </a:p>
      </dgm:t>
    </dgm:pt>
    <dgm:pt modelId="{BEE196C3-EEB3-4935-976F-A713EF603EEA}" type="sibTrans" cxnId="{FDEC3F6B-F860-4E8B-8B14-455DBFCFBFB4}">
      <dgm:prSet/>
      <dgm:spPr/>
      <dgm:t>
        <a:bodyPr rtlCol="0"/>
        <a:lstStyle/>
        <a:p>
          <a:pPr rtl="0"/>
          <a:endParaRPr lang="fr-FR" noProof="0" dirty="0"/>
        </a:p>
      </dgm:t>
    </dgm:pt>
    <dgm:pt modelId="{27C8F191-CB8B-4A89-9EDF-D94B6E4ADC92}">
      <dgm:prSet phldrT="[Text]" custT="1"/>
      <dgm:spPr/>
      <dgm:t>
        <a:bodyPr rtlCol="0"/>
        <a:lstStyle/>
        <a:p>
          <a:pPr rtl="0"/>
          <a:r>
            <a:rPr lang="fr-FR" sz="1500" b="1" noProof="0" dirty="0"/>
            <a:t>Algorithme</a:t>
          </a:r>
        </a:p>
      </dgm:t>
    </dgm:pt>
    <dgm:pt modelId="{8EFDF7C7-310E-4ED5-B739-2186FB69ED8A}" type="parTrans" cxnId="{4E26289A-3825-4A9C-991F-8AB8A7EFD597}">
      <dgm:prSet/>
      <dgm:spPr/>
      <dgm:t>
        <a:bodyPr rtlCol="0"/>
        <a:lstStyle/>
        <a:p>
          <a:pPr rtl="0"/>
          <a:endParaRPr lang="fr-FR" noProof="0" dirty="0"/>
        </a:p>
      </dgm:t>
    </dgm:pt>
    <dgm:pt modelId="{755F5D09-ECCD-4FC5-B350-FED951F57983}" type="sibTrans" cxnId="{4E26289A-3825-4A9C-991F-8AB8A7EFD597}">
      <dgm:prSet/>
      <dgm:spPr/>
      <dgm:t>
        <a:bodyPr rtlCol="0"/>
        <a:lstStyle/>
        <a:p>
          <a:pPr rtl="0"/>
          <a:endParaRPr lang="fr-FR" noProof="0" dirty="0"/>
        </a:p>
      </dgm:t>
    </dgm:pt>
    <dgm:pt modelId="{AEFF5EA2-6931-4098-96C8-31AE53CB425B}">
      <dgm:prSet phldrT="[Text]" custT="1"/>
      <dgm:spPr/>
      <dgm:t>
        <a:bodyPr rtlCol="0"/>
        <a:lstStyle/>
        <a:p>
          <a:pPr rtl="0"/>
          <a:r>
            <a:rPr lang="fr-FR" sz="1500" b="1" noProof="0" dirty="0"/>
            <a:t>Automatisation</a:t>
          </a:r>
        </a:p>
      </dgm:t>
    </dgm:pt>
    <dgm:pt modelId="{AC52CE11-07EF-42A7-A67A-2231908FD231}" type="parTrans" cxnId="{2D96128D-55F5-4B46-B071-9EA8CDCA9DCD}">
      <dgm:prSet/>
      <dgm:spPr/>
      <dgm:t>
        <a:bodyPr rtlCol="0"/>
        <a:lstStyle/>
        <a:p>
          <a:pPr rtl="0"/>
          <a:endParaRPr lang="fr-FR" noProof="0" dirty="0"/>
        </a:p>
      </dgm:t>
    </dgm:pt>
    <dgm:pt modelId="{FB25E557-3597-4AEA-B1FC-EA99A632BFB1}" type="sibTrans" cxnId="{2D96128D-55F5-4B46-B071-9EA8CDCA9DCD}">
      <dgm:prSet/>
      <dgm:spPr/>
      <dgm:t>
        <a:bodyPr rtlCol="0"/>
        <a:lstStyle/>
        <a:p>
          <a:pPr rtl="0"/>
          <a:endParaRPr lang="fr-FR" noProof="0" dirty="0"/>
        </a:p>
      </dgm:t>
    </dgm:pt>
    <dgm:pt modelId="{EC323DFF-E2DA-4381-8948-5F3D2CD82207}" type="pres">
      <dgm:prSet presAssocID="{BE5B76ED-C686-4E97-9A28-74231B4FDDD1}" presName="Name0" presStyleCnt="0">
        <dgm:presLayoutVars>
          <dgm:chMax val="1"/>
          <dgm:chPref val="1"/>
        </dgm:presLayoutVars>
      </dgm:prSet>
      <dgm:spPr/>
    </dgm:pt>
    <dgm:pt modelId="{A6EEB127-C2F5-4C0D-B108-CC2B3F78F4F1}" type="pres">
      <dgm:prSet presAssocID="{B388C4F7-DD86-40E4-BA83-6838C8E845B2}" presName="Parent" presStyleLbl="node0" presStyleIdx="0" presStyleCnt="1">
        <dgm:presLayoutVars>
          <dgm:chMax val="5"/>
          <dgm:chPref val="5"/>
        </dgm:presLayoutVars>
      </dgm:prSet>
      <dgm:spPr/>
    </dgm:pt>
    <dgm:pt modelId="{8A0FF0D8-0AF7-44A4-833E-7EA23A507B5A}" type="pres">
      <dgm:prSet presAssocID="{B388C4F7-DD86-40E4-BA83-6838C8E845B2}" presName="Accent1" presStyleLbl="node1" presStyleIdx="0" presStyleCnt="13"/>
      <dgm:spPr/>
    </dgm:pt>
    <dgm:pt modelId="{F988BAF3-9DE2-4A25-84FE-B7C476401BC3}" type="pres">
      <dgm:prSet presAssocID="{B388C4F7-DD86-40E4-BA83-6838C8E845B2}" presName="Accent2" presStyleLbl="node1" presStyleIdx="1" presStyleCnt="13"/>
      <dgm:spPr/>
    </dgm:pt>
    <dgm:pt modelId="{6288D093-07AF-4EEB-B57C-FB5DA4420E30}" type="pres">
      <dgm:prSet presAssocID="{B388C4F7-DD86-40E4-BA83-6838C8E845B2}" presName="Accent3" presStyleLbl="node1" presStyleIdx="2" presStyleCnt="13"/>
      <dgm:spPr/>
    </dgm:pt>
    <dgm:pt modelId="{099685E2-34CD-4723-A342-ED2D0CA22ECA}" type="pres">
      <dgm:prSet presAssocID="{B388C4F7-DD86-40E4-BA83-6838C8E845B2}" presName="Accent4" presStyleLbl="node1" presStyleIdx="3" presStyleCnt="13"/>
      <dgm:spPr/>
    </dgm:pt>
    <dgm:pt modelId="{282F7230-9226-4387-9620-3DC67223F95C}" type="pres">
      <dgm:prSet presAssocID="{B388C4F7-DD86-40E4-BA83-6838C8E845B2}" presName="Accent5" presStyleLbl="node1" presStyleIdx="4" presStyleCnt="13"/>
      <dgm:spPr/>
    </dgm:pt>
    <dgm:pt modelId="{2682D7C4-37F7-4CA1-B102-AED7627E9C93}" type="pres">
      <dgm:prSet presAssocID="{B388C4F7-DD86-40E4-BA83-6838C8E845B2}" presName="Accent6" presStyleLbl="node1" presStyleIdx="5" presStyleCnt="13"/>
      <dgm:spPr/>
    </dgm:pt>
    <dgm:pt modelId="{CCDD2561-1FC5-4EA6-AD90-3ADAF62A41D1}" type="pres">
      <dgm:prSet presAssocID="{27C8F191-CB8B-4A89-9EDF-D94B6E4ADC92}" presName="Child1" presStyleLbl="node1" presStyleIdx="6" presStyleCnt="13" custScaleX="142765" custScaleY="142765" custLinFactNeighborX="-13611" custLinFactNeighborY="-20914">
        <dgm:presLayoutVars>
          <dgm:chMax val="0"/>
          <dgm:chPref val="0"/>
        </dgm:presLayoutVars>
      </dgm:prSet>
      <dgm:spPr/>
    </dgm:pt>
    <dgm:pt modelId="{DD36342D-1CB9-480B-9443-592ECACCB1B2}" type="pres">
      <dgm:prSet presAssocID="{27C8F191-CB8B-4A89-9EDF-D94B6E4ADC92}" presName="Accent7" presStyleCnt="0"/>
      <dgm:spPr/>
    </dgm:pt>
    <dgm:pt modelId="{2470B0FE-F3CE-48F3-AE82-73016C487D68}" type="pres">
      <dgm:prSet presAssocID="{27C8F191-CB8B-4A89-9EDF-D94B6E4ADC92}" presName="AccentHold1" presStyleLbl="node1" presStyleIdx="7" presStyleCnt="13"/>
      <dgm:spPr/>
    </dgm:pt>
    <dgm:pt modelId="{1C5C821B-7AF3-4B1C-B3FE-45A337B82741}" type="pres">
      <dgm:prSet presAssocID="{27C8F191-CB8B-4A89-9EDF-D94B6E4ADC92}" presName="Accent8" presStyleCnt="0"/>
      <dgm:spPr/>
    </dgm:pt>
    <dgm:pt modelId="{48BC9D73-B86D-4378-970E-5CD650E31618}" type="pres">
      <dgm:prSet presAssocID="{27C8F191-CB8B-4A89-9EDF-D94B6E4ADC92}" presName="AccentHold2" presStyleLbl="node1" presStyleIdx="8" presStyleCnt="13"/>
      <dgm:spPr/>
    </dgm:pt>
    <dgm:pt modelId="{EB301C3D-F1F9-4A72-AC54-827EBC1AD812}" type="pres">
      <dgm:prSet presAssocID="{AEFF5EA2-6931-4098-96C8-31AE53CB425B}" presName="Child2" presStyleLbl="node1" presStyleIdx="9" presStyleCnt="13" custScaleX="155423" custScaleY="155423" custLinFactNeighborX="22013" custLinFactNeighborY="-5070">
        <dgm:presLayoutVars>
          <dgm:chMax val="0"/>
          <dgm:chPref val="0"/>
        </dgm:presLayoutVars>
      </dgm:prSet>
      <dgm:spPr/>
    </dgm:pt>
    <dgm:pt modelId="{6B30F03A-93BA-441A-ABF4-25C2455DF7C0}" type="pres">
      <dgm:prSet presAssocID="{AEFF5EA2-6931-4098-96C8-31AE53CB425B}" presName="Accent9" presStyleCnt="0"/>
      <dgm:spPr/>
    </dgm:pt>
    <dgm:pt modelId="{0DF8FB3E-B0B0-40D8-B039-0C7B496BBA97}" type="pres">
      <dgm:prSet presAssocID="{AEFF5EA2-6931-4098-96C8-31AE53CB425B}" presName="AccentHold1" presStyleLbl="node1" presStyleIdx="10" presStyleCnt="13"/>
      <dgm:spPr/>
    </dgm:pt>
    <dgm:pt modelId="{37FA1CD0-A7DC-4E74-BDC2-224405012EB0}" type="pres">
      <dgm:prSet presAssocID="{AEFF5EA2-6931-4098-96C8-31AE53CB425B}" presName="Accent10" presStyleCnt="0"/>
      <dgm:spPr/>
    </dgm:pt>
    <dgm:pt modelId="{022614F8-042B-41CB-A6A7-8094C903EB2F}" type="pres">
      <dgm:prSet presAssocID="{AEFF5EA2-6931-4098-96C8-31AE53CB425B}" presName="AccentHold2" presStyleLbl="node1" presStyleIdx="11" presStyleCnt="13"/>
      <dgm:spPr/>
    </dgm:pt>
    <dgm:pt modelId="{BA4661A9-DFAB-468E-97BE-F29D08FF69A9}" type="pres">
      <dgm:prSet presAssocID="{AEFF5EA2-6931-4098-96C8-31AE53CB425B}" presName="Accent11" presStyleCnt="0"/>
      <dgm:spPr/>
    </dgm:pt>
    <dgm:pt modelId="{C85BB588-B4E8-4D50-9280-4D4F2686007C}" type="pres">
      <dgm:prSet presAssocID="{AEFF5EA2-6931-4098-96C8-31AE53CB425B}" presName="AccentHold3" presStyleLbl="node1" presStyleIdx="12" presStyleCnt="13"/>
      <dgm:spPr/>
    </dgm:pt>
  </dgm:ptLst>
  <dgm:cxnLst>
    <dgm:cxn modelId="{9443D217-9168-4ECF-A563-7C2F4C998EAA}" type="presOf" srcId="{27C8F191-CB8B-4A89-9EDF-D94B6E4ADC92}" destId="{CCDD2561-1FC5-4EA6-AD90-3ADAF62A41D1}" srcOrd="0" destOrd="0" presId="urn:microsoft.com/office/officeart/2009/3/layout/CircleRelationship"/>
    <dgm:cxn modelId="{FDEC3F6B-F860-4E8B-8B14-455DBFCFBFB4}" srcId="{BE5B76ED-C686-4E97-9A28-74231B4FDDD1}" destId="{B388C4F7-DD86-40E4-BA83-6838C8E845B2}" srcOrd="0" destOrd="0" parTransId="{4F4EFEB2-AE6B-4B4E-A388-E726479684C1}" sibTransId="{BEE196C3-EEB3-4935-976F-A713EF603EEA}"/>
    <dgm:cxn modelId="{2D96128D-55F5-4B46-B071-9EA8CDCA9DCD}" srcId="{B388C4F7-DD86-40E4-BA83-6838C8E845B2}" destId="{AEFF5EA2-6931-4098-96C8-31AE53CB425B}" srcOrd="1" destOrd="0" parTransId="{AC52CE11-07EF-42A7-A67A-2231908FD231}" sibTransId="{FB25E557-3597-4AEA-B1FC-EA99A632BFB1}"/>
    <dgm:cxn modelId="{4E26289A-3825-4A9C-991F-8AB8A7EFD597}" srcId="{B388C4F7-DD86-40E4-BA83-6838C8E845B2}" destId="{27C8F191-CB8B-4A89-9EDF-D94B6E4ADC92}" srcOrd="0" destOrd="0" parTransId="{8EFDF7C7-310E-4ED5-B739-2186FB69ED8A}" sibTransId="{755F5D09-ECCD-4FC5-B350-FED951F57983}"/>
    <dgm:cxn modelId="{61F4EB9B-7EBC-4FC4-B727-C4A1C0EF0E59}" type="presOf" srcId="{AEFF5EA2-6931-4098-96C8-31AE53CB425B}" destId="{EB301C3D-F1F9-4A72-AC54-827EBC1AD812}" srcOrd="0" destOrd="0" presId="urn:microsoft.com/office/officeart/2009/3/layout/CircleRelationship"/>
    <dgm:cxn modelId="{873563D0-860F-487F-97A2-E4B8D49A3DAA}" type="presOf" srcId="{B388C4F7-DD86-40E4-BA83-6838C8E845B2}" destId="{A6EEB127-C2F5-4C0D-B108-CC2B3F78F4F1}" srcOrd="0" destOrd="0" presId="urn:microsoft.com/office/officeart/2009/3/layout/CircleRelationship"/>
    <dgm:cxn modelId="{A3AC16E3-96A0-4DCE-A502-BF3413F7EEBB}" type="presOf" srcId="{BE5B76ED-C686-4E97-9A28-74231B4FDDD1}" destId="{EC323DFF-E2DA-4381-8948-5F3D2CD82207}" srcOrd="0" destOrd="0" presId="urn:microsoft.com/office/officeart/2009/3/layout/CircleRelationship"/>
    <dgm:cxn modelId="{7D45573C-4EBD-433F-BFA4-B1A529D7A12E}" type="presParOf" srcId="{EC323DFF-E2DA-4381-8948-5F3D2CD82207}" destId="{A6EEB127-C2F5-4C0D-B108-CC2B3F78F4F1}" srcOrd="0" destOrd="0" presId="urn:microsoft.com/office/officeart/2009/3/layout/CircleRelationship"/>
    <dgm:cxn modelId="{F969CC6B-49AF-4CFA-905C-5A439FA65BB3}" type="presParOf" srcId="{EC323DFF-E2DA-4381-8948-5F3D2CD82207}" destId="{8A0FF0D8-0AF7-44A4-833E-7EA23A507B5A}" srcOrd="1" destOrd="0" presId="urn:microsoft.com/office/officeart/2009/3/layout/CircleRelationship"/>
    <dgm:cxn modelId="{0B13118F-EC84-4BBC-B9D4-F016C42736A0}" type="presParOf" srcId="{EC323DFF-E2DA-4381-8948-5F3D2CD82207}" destId="{F988BAF3-9DE2-4A25-84FE-B7C476401BC3}" srcOrd="2" destOrd="0" presId="urn:microsoft.com/office/officeart/2009/3/layout/CircleRelationship"/>
    <dgm:cxn modelId="{5A4C313A-14FE-4D34-9BAF-E781C66DAB07}" type="presParOf" srcId="{EC323DFF-E2DA-4381-8948-5F3D2CD82207}" destId="{6288D093-07AF-4EEB-B57C-FB5DA4420E30}" srcOrd="3" destOrd="0" presId="urn:microsoft.com/office/officeart/2009/3/layout/CircleRelationship"/>
    <dgm:cxn modelId="{D6ACDC7E-1588-4451-A7EF-95F6F8F98E10}" type="presParOf" srcId="{EC323DFF-E2DA-4381-8948-5F3D2CD82207}" destId="{099685E2-34CD-4723-A342-ED2D0CA22ECA}" srcOrd="4" destOrd="0" presId="urn:microsoft.com/office/officeart/2009/3/layout/CircleRelationship"/>
    <dgm:cxn modelId="{BF445524-7631-46A4-A9F8-F7CB08035DDB}" type="presParOf" srcId="{EC323DFF-E2DA-4381-8948-5F3D2CD82207}" destId="{282F7230-9226-4387-9620-3DC67223F95C}" srcOrd="5" destOrd="0" presId="urn:microsoft.com/office/officeart/2009/3/layout/CircleRelationship"/>
    <dgm:cxn modelId="{218BBC07-C0B0-48B2-980B-148E51AEE23B}" type="presParOf" srcId="{EC323DFF-E2DA-4381-8948-5F3D2CD82207}" destId="{2682D7C4-37F7-4CA1-B102-AED7627E9C93}" srcOrd="6" destOrd="0" presId="urn:microsoft.com/office/officeart/2009/3/layout/CircleRelationship"/>
    <dgm:cxn modelId="{AA1E1669-BD7D-411E-94D4-913E8566F654}" type="presParOf" srcId="{EC323DFF-E2DA-4381-8948-5F3D2CD82207}" destId="{CCDD2561-1FC5-4EA6-AD90-3ADAF62A41D1}" srcOrd="7" destOrd="0" presId="urn:microsoft.com/office/officeart/2009/3/layout/CircleRelationship"/>
    <dgm:cxn modelId="{D0F07794-37F8-4175-8296-9725EA64B2E3}" type="presParOf" srcId="{EC323DFF-E2DA-4381-8948-5F3D2CD82207}" destId="{DD36342D-1CB9-480B-9443-592ECACCB1B2}" srcOrd="8" destOrd="0" presId="urn:microsoft.com/office/officeart/2009/3/layout/CircleRelationship"/>
    <dgm:cxn modelId="{8AE7B659-C31F-4F52-9686-C1ABB63B1EA9}" type="presParOf" srcId="{DD36342D-1CB9-480B-9443-592ECACCB1B2}" destId="{2470B0FE-F3CE-48F3-AE82-73016C487D68}" srcOrd="0" destOrd="0" presId="urn:microsoft.com/office/officeart/2009/3/layout/CircleRelationship"/>
    <dgm:cxn modelId="{5834BBB2-34B9-46B9-948C-3BC456B978F5}" type="presParOf" srcId="{EC323DFF-E2DA-4381-8948-5F3D2CD82207}" destId="{1C5C821B-7AF3-4B1C-B3FE-45A337B82741}" srcOrd="9" destOrd="0" presId="urn:microsoft.com/office/officeart/2009/3/layout/CircleRelationship"/>
    <dgm:cxn modelId="{639DABF8-5BDE-484F-A747-33E9F42E376F}" type="presParOf" srcId="{1C5C821B-7AF3-4B1C-B3FE-45A337B82741}" destId="{48BC9D73-B86D-4378-970E-5CD650E31618}" srcOrd="0" destOrd="0" presId="urn:microsoft.com/office/officeart/2009/3/layout/CircleRelationship"/>
    <dgm:cxn modelId="{318F3B25-56D7-4CD3-80CD-4ECF6ABE9097}" type="presParOf" srcId="{EC323DFF-E2DA-4381-8948-5F3D2CD82207}" destId="{EB301C3D-F1F9-4A72-AC54-827EBC1AD812}" srcOrd="10" destOrd="0" presId="urn:microsoft.com/office/officeart/2009/3/layout/CircleRelationship"/>
    <dgm:cxn modelId="{5F192FAF-AA29-4119-9D75-AAF74B2D984A}" type="presParOf" srcId="{EC323DFF-E2DA-4381-8948-5F3D2CD82207}" destId="{6B30F03A-93BA-441A-ABF4-25C2455DF7C0}" srcOrd="11" destOrd="0" presId="urn:microsoft.com/office/officeart/2009/3/layout/CircleRelationship"/>
    <dgm:cxn modelId="{FF4ED7F3-8BF5-4BCE-8EC2-0B8ACBB19BC4}" type="presParOf" srcId="{6B30F03A-93BA-441A-ABF4-25C2455DF7C0}" destId="{0DF8FB3E-B0B0-40D8-B039-0C7B496BBA97}" srcOrd="0" destOrd="0" presId="urn:microsoft.com/office/officeart/2009/3/layout/CircleRelationship"/>
    <dgm:cxn modelId="{89500581-5988-46A4-9DF9-3A7B84A68823}" type="presParOf" srcId="{EC323DFF-E2DA-4381-8948-5F3D2CD82207}" destId="{37FA1CD0-A7DC-4E74-BDC2-224405012EB0}" srcOrd="12" destOrd="0" presId="urn:microsoft.com/office/officeart/2009/3/layout/CircleRelationship"/>
    <dgm:cxn modelId="{7957AFA6-FEBB-441D-B867-7098C7F0D056}" type="presParOf" srcId="{37FA1CD0-A7DC-4E74-BDC2-224405012EB0}" destId="{022614F8-042B-41CB-A6A7-8094C903EB2F}" srcOrd="0" destOrd="0" presId="urn:microsoft.com/office/officeart/2009/3/layout/CircleRelationship"/>
    <dgm:cxn modelId="{93B1B3BC-398A-43F6-862B-AA461BA776D1}" type="presParOf" srcId="{EC323DFF-E2DA-4381-8948-5F3D2CD82207}" destId="{BA4661A9-DFAB-468E-97BE-F29D08FF69A9}" srcOrd="13" destOrd="0" presId="urn:microsoft.com/office/officeart/2009/3/layout/CircleRelationship"/>
    <dgm:cxn modelId="{063A3997-1101-4FAD-B1B6-AA0965152552}" type="presParOf" srcId="{BA4661A9-DFAB-468E-97BE-F29D08FF69A9}" destId="{C85BB588-B4E8-4D50-9280-4D4F2686007C}" srcOrd="0" destOrd="0" presId="urn:microsoft.com/office/officeart/2009/3/layout/CircleRelationship"/>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028574" y="-618397"/>
          <a:ext cx="4800732" cy="4800732"/>
        </a:xfrm>
        <a:prstGeom prst="blockArc">
          <a:avLst>
            <a:gd name="adj1" fmla="val 18900000"/>
            <a:gd name="adj2" fmla="val 2700000"/>
            <a:gd name="adj3" fmla="val 450"/>
          </a:avLst>
        </a:prstGeom>
        <a:noFill/>
        <a:ln w="9525"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412109" y="0"/>
          <a:ext cx="6402340" cy="548276"/>
        </a:xfrm>
        <a:prstGeom prst="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35194" tIns="66040" rIns="66040" bIns="66040" numCol="1" spcCol="1270" rtlCol="0" anchor="ctr" anchorCtr="0">
          <a:noAutofit/>
        </a:bodyPr>
        <a:lstStyle/>
        <a:p>
          <a:pPr marL="0" lvl="0" indent="0" algn="l" defTabSz="1155700" rtl="0">
            <a:lnSpc>
              <a:spcPct val="100000"/>
            </a:lnSpc>
            <a:spcBef>
              <a:spcPct val="0"/>
            </a:spcBef>
            <a:spcAft>
              <a:spcPct val="35000"/>
            </a:spcAft>
            <a:buNone/>
          </a:pPr>
          <a:r>
            <a:rPr lang="fr-FR" sz="2600" kern="1200" noProof="0" dirty="0"/>
            <a:t>INTRODUCTION</a:t>
          </a:r>
        </a:p>
      </dsp:txBody>
      <dsp:txXfrm>
        <a:off x="412109" y="0"/>
        <a:ext cx="6402340" cy="548276"/>
      </dsp:txXfrm>
    </dsp:sp>
    <dsp:sp modelId="{07CB3071-D555-47DA-A36A-69EB91531FD8}">
      <dsp:nvSpPr>
        <dsp:cNvPr id="0" name=""/>
        <dsp:cNvSpPr/>
      </dsp:nvSpPr>
      <dsp:spPr>
        <a:xfrm>
          <a:off x="61946" y="205461"/>
          <a:ext cx="685345" cy="685345"/>
        </a:xfrm>
        <a:prstGeom prst="ellipse">
          <a:avLst/>
        </a:prstGeom>
        <a:solidFill>
          <a:schemeClr val="lt1">
            <a:hueOff val="0"/>
            <a:satOff val="0"/>
            <a:lumOff val="0"/>
            <a:alphaOff val="0"/>
          </a:schemeClr>
        </a:solidFill>
        <a:ln w="9525"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DE6538-27BD-44AF-A1A8-CA8F6B10FDD2}">
      <dsp:nvSpPr>
        <dsp:cNvPr id="0" name=""/>
        <dsp:cNvSpPr/>
      </dsp:nvSpPr>
      <dsp:spPr>
        <a:xfrm>
          <a:off x="718958" y="1096552"/>
          <a:ext cx="6088001" cy="548276"/>
        </a:xfrm>
        <a:prstGeom prst="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35194" tIns="66040" rIns="66040" bIns="66040" numCol="1" spcCol="1270" rtlCol="0" anchor="ctr" anchorCtr="0">
          <a:noAutofit/>
        </a:bodyPr>
        <a:lstStyle/>
        <a:p>
          <a:pPr marL="0" lvl="0" indent="0" algn="l" defTabSz="1155700" rtl="0">
            <a:lnSpc>
              <a:spcPct val="100000"/>
            </a:lnSpc>
            <a:spcBef>
              <a:spcPct val="0"/>
            </a:spcBef>
            <a:spcAft>
              <a:spcPct val="35000"/>
            </a:spcAft>
            <a:buNone/>
          </a:pPr>
          <a:r>
            <a:rPr lang="fr-FR" sz="2600" kern="1200" noProof="0" dirty="0"/>
            <a:t>METHODE ACP</a:t>
          </a:r>
        </a:p>
      </dsp:txBody>
      <dsp:txXfrm>
        <a:off x="718958" y="1096552"/>
        <a:ext cx="6088001" cy="548276"/>
      </dsp:txXfrm>
    </dsp:sp>
    <dsp:sp modelId="{3F8116AC-FAC3-4E95-9865-93CCFEB191B9}">
      <dsp:nvSpPr>
        <dsp:cNvPr id="0" name=""/>
        <dsp:cNvSpPr/>
      </dsp:nvSpPr>
      <dsp:spPr>
        <a:xfrm>
          <a:off x="376285" y="1028017"/>
          <a:ext cx="685345" cy="685345"/>
        </a:xfrm>
        <a:prstGeom prst="ellipse">
          <a:avLst/>
        </a:prstGeom>
        <a:solidFill>
          <a:schemeClr val="lt1">
            <a:hueOff val="0"/>
            <a:satOff val="0"/>
            <a:lumOff val="0"/>
            <a:alphaOff val="0"/>
          </a:schemeClr>
        </a:solidFill>
        <a:ln w="9525"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BD2689EE-4F12-4C84-BF49-0CF713818BD9}">
      <dsp:nvSpPr>
        <dsp:cNvPr id="0" name=""/>
        <dsp:cNvSpPr/>
      </dsp:nvSpPr>
      <dsp:spPr>
        <a:xfrm>
          <a:off x="718958" y="1919109"/>
          <a:ext cx="6088001" cy="548276"/>
        </a:xfrm>
        <a:prstGeom prst="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35194" tIns="66040" rIns="66040" bIns="66040" numCol="1" spcCol="1270" rtlCol="0" anchor="ctr" anchorCtr="0">
          <a:noAutofit/>
        </a:bodyPr>
        <a:lstStyle/>
        <a:p>
          <a:pPr marL="0" lvl="0" indent="0" algn="l" defTabSz="1155700" rtl="0">
            <a:lnSpc>
              <a:spcPct val="100000"/>
            </a:lnSpc>
            <a:spcBef>
              <a:spcPct val="0"/>
            </a:spcBef>
            <a:spcAft>
              <a:spcPct val="35000"/>
            </a:spcAft>
            <a:buNone/>
          </a:pPr>
          <a:r>
            <a:rPr lang="fr-FR" sz="2600" kern="1200" noProof="0" dirty="0"/>
            <a:t>METHODE KMEANS</a:t>
          </a:r>
        </a:p>
      </dsp:txBody>
      <dsp:txXfrm>
        <a:off x="718958" y="1919109"/>
        <a:ext cx="6088001" cy="548276"/>
      </dsp:txXfrm>
    </dsp:sp>
    <dsp:sp modelId="{C8F0B784-4BC0-41AA-9BF9-41D4D2EE0AB1}">
      <dsp:nvSpPr>
        <dsp:cNvPr id="0" name=""/>
        <dsp:cNvSpPr/>
      </dsp:nvSpPr>
      <dsp:spPr>
        <a:xfrm>
          <a:off x="376285" y="1850574"/>
          <a:ext cx="685345" cy="685345"/>
        </a:xfrm>
        <a:prstGeom prst="ellipse">
          <a:avLst/>
        </a:prstGeom>
        <a:solidFill>
          <a:schemeClr val="lt1">
            <a:hueOff val="0"/>
            <a:satOff val="0"/>
            <a:lumOff val="0"/>
            <a:alphaOff val="0"/>
          </a:schemeClr>
        </a:solidFill>
        <a:ln w="9525"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5BF7556-95A6-4195-86FC-B8744F9EADDD}">
      <dsp:nvSpPr>
        <dsp:cNvPr id="0" name=""/>
        <dsp:cNvSpPr/>
      </dsp:nvSpPr>
      <dsp:spPr>
        <a:xfrm>
          <a:off x="404618" y="2741666"/>
          <a:ext cx="6402340" cy="548276"/>
        </a:xfrm>
        <a:prstGeom prst="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35194" tIns="66040" rIns="66040" bIns="66040" numCol="1" spcCol="1270" rtlCol="0" anchor="ctr" anchorCtr="0">
          <a:noAutofit/>
        </a:bodyPr>
        <a:lstStyle/>
        <a:p>
          <a:pPr marL="0" lvl="0" indent="0" algn="l" defTabSz="1155700" rtl="0">
            <a:lnSpc>
              <a:spcPct val="100000"/>
            </a:lnSpc>
            <a:spcBef>
              <a:spcPct val="0"/>
            </a:spcBef>
            <a:spcAft>
              <a:spcPct val="35000"/>
            </a:spcAft>
            <a:buNone/>
          </a:pPr>
          <a:r>
            <a:rPr lang="fr-FR" sz="2600" kern="1200" noProof="0" dirty="0"/>
            <a:t>CONCLUSION</a:t>
          </a:r>
        </a:p>
      </dsp:txBody>
      <dsp:txXfrm>
        <a:off x="404618" y="2741666"/>
        <a:ext cx="6402340" cy="548276"/>
      </dsp:txXfrm>
    </dsp:sp>
    <dsp:sp modelId="{A965097E-32F1-4AB8-8C4E-2814A7596B2F}">
      <dsp:nvSpPr>
        <dsp:cNvPr id="0" name=""/>
        <dsp:cNvSpPr/>
      </dsp:nvSpPr>
      <dsp:spPr>
        <a:xfrm>
          <a:off x="61946" y="2673131"/>
          <a:ext cx="685345" cy="685345"/>
        </a:xfrm>
        <a:prstGeom prst="ellipse">
          <a:avLst/>
        </a:prstGeom>
        <a:solidFill>
          <a:schemeClr val="lt1">
            <a:hueOff val="0"/>
            <a:satOff val="0"/>
            <a:lumOff val="0"/>
            <a:alphaOff val="0"/>
          </a:schemeClr>
        </a:solidFill>
        <a:ln w="9525"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EEB127-C2F5-4C0D-B108-CC2B3F78F4F1}">
      <dsp:nvSpPr>
        <dsp:cNvPr id="0" name=""/>
        <dsp:cNvSpPr/>
      </dsp:nvSpPr>
      <dsp:spPr>
        <a:xfrm>
          <a:off x="1746397" y="269357"/>
          <a:ext cx="3188953" cy="3188885"/>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rtlCol="0" anchor="ctr" anchorCtr="0">
          <a:noAutofit/>
        </a:bodyPr>
        <a:lstStyle/>
        <a:p>
          <a:pPr marL="0" lvl="0" indent="0" algn="ctr" defTabSz="666750" rtl="0">
            <a:lnSpc>
              <a:spcPct val="90000"/>
            </a:lnSpc>
            <a:spcBef>
              <a:spcPct val="0"/>
            </a:spcBef>
            <a:spcAft>
              <a:spcPct val="35000"/>
            </a:spcAft>
            <a:buNone/>
          </a:pPr>
          <a:r>
            <a:rPr lang="fr-FR" sz="1500" b="1" kern="1200" noProof="0" dirty="0"/>
            <a:t>Résolution des problèmes</a:t>
          </a:r>
        </a:p>
      </dsp:txBody>
      <dsp:txXfrm>
        <a:off x="2213408" y="736358"/>
        <a:ext cx="2254931" cy="2254883"/>
      </dsp:txXfrm>
    </dsp:sp>
    <dsp:sp modelId="{8A0FF0D8-0AF7-44A4-833E-7EA23A507B5A}">
      <dsp:nvSpPr>
        <dsp:cNvPr id="0" name=""/>
        <dsp:cNvSpPr/>
      </dsp:nvSpPr>
      <dsp:spPr>
        <a:xfrm>
          <a:off x="3565945" y="124069"/>
          <a:ext cx="354657" cy="354651"/>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F988BAF3-9DE2-4A25-84FE-B7C476401BC3}">
      <dsp:nvSpPr>
        <dsp:cNvPr id="0" name=""/>
        <dsp:cNvSpPr/>
      </dsp:nvSpPr>
      <dsp:spPr>
        <a:xfrm>
          <a:off x="2726154" y="3221310"/>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6288D093-07AF-4EEB-B57C-FB5DA4420E30}">
      <dsp:nvSpPr>
        <dsp:cNvPr id="0" name=""/>
        <dsp:cNvSpPr/>
      </dsp:nvSpPr>
      <dsp:spPr>
        <a:xfrm>
          <a:off x="5140554" y="1563537"/>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99685E2-34CD-4723-A342-ED2D0CA22ECA}">
      <dsp:nvSpPr>
        <dsp:cNvPr id="0" name=""/>
        <dsp:cNvSpPr/>
      </dsp:nvSpPr>
      <dsp:spPr>
        <a:xfrm>
          <a:off x="3911707" y="3494750"/>
          <a:ext cx="354657" cy="354651"/>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82F7230-9226-4387-9620-3DC67223F95C}">
      <dsp:nvSpPr>
        <dsp:cNvPr id="0" name=""/>
        <dsp:cNvSpPr/>
      </dsp:nvSpPr>
      <dsp:spPr>
        <a:xfrm>
          <a:off x="2799102" y="628106"/>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682D7C4-37F7-4CA1-B102-AED7627E9C93}">
      <dsp:nvSpPr>
        <dsp:cNvPr id="0" name=""/>
        <dsp:cNvSpPr/>
      </dsp:nvSpPr>
      <dsp:spPr>
        <a:xfrm>
          <a:off x="1989557" y="2098495"/>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CDD2561-1FC5-4EA6-AD90-3ADAF62A41D1}">
      <dsp:nvSpPr>
        <dsp:cNvPr id="0" name=""/>
        <dsp:cNvSpPr/>
      </dsp:nvSpPr>
      <dsp:spPr>
        <a:xfrm>
          <a:off x="296359" y="296740"/>
          <a:ext cx="1850887" cy="1850296"/>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rtlCol="0" anchor="ctr" anchorCtr="0">
          <a:noAutofit/>
        </a:bodyPr>
        <a:lstStyle/>
        <a:p>
          <a:pPr marL="0" lvl="0" indent="0" algn="ctr" defTabSz="666750" rtl="0">
            <a:lnSpc>
              <a:spcPct val="90000"/>
            </a:lnSpc>
            <a:spcBef>
              <a:spcPct val="0"/>
            </a:spcBef>
            <a:spcAft>
              <a:spcPct val="35000"/>
            </a:spcAft>
            <a:buNone/>
          </a:pPr>
          <a:r>
            <a:rPr lang="fr-FR" sz="1500" b="1" kern="1200" noProof="0" dirty="0"/>
            <a:t>Algorithme</a:t>
          </a:r>
        </a:p>
      </dsp:txBody>
      <dsp:txXfrm>
        <a:off x="567415" y="567710"/>
        <a:ext cx="1308775" cy="1308356"/>
      </dsp:txXfrm>
    </dsp:sp>
    <dsp:sp modelId="{2470B0FE-F3CE-48F3-AE82-73016C487D68}">
      <dsp:nvSpPr>
        <dsp:cNvPr id="0" name=""/>
        <dsp:cNvSpPr/>
      </dsp:nvSpPr>
      <dsp:spPr>
        <a:xfrm>
          <a:off x="3207136" y="639282"/>
          <a:ext cx="354657" cy="354651"/>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8BC9D73-B86D-4378-970E-5CD650E31618}">
      <dsp:nvSpPr>
        <dsp:cNvPr id="0" name=""/>
        <dsp:cNvSpPr/>
      </dsp:nvSpPr>
      <dsp:spPr>
        <a:xfrm>
          <a:off x="871615" y="2520948"/>
          <a:ext cx="641111" cy="641129"/>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B301C3D-F1F9-4A72-AC54-827EBC1AD812}">
      <dsp:nvSpPr>
        <dsp:cNvPr id="0" name=""/>
        <dsp:cNvSpPr/>
      </dsp:nvSpPr>
      <dsp:spPr>
        <a:xfrm>
          <a:off x="5188255" y="-124069"/>
          <a:ext cx="2014993" cy="2014349"/>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rtlCol="0" anchor="ctr" anchorCtr="0">
          <a:noAutofit/>
        </a:bodyPr>
        <a:lstStyle/>
        <a:p>
          <a:pPr marL="0" lvl="0" indent="0" algn="ctr" defTabSz="666750" rtl="0">
            <a:lnSpc>
              <a:spcPct val="90000"/>
            </a:lnSpc>
            <a:spcBef>
              <a:spcPct val="0"/>
            </a:spcBef>
            <a:spcAft>
              <a:spcPct val="35000"/>
            </a:spcAft>
            <a:buNone/>
          </a:pPr>
          <a:r>
            <a:rPr lang="fr-FR" sz="1500" b="1" kern="1200" noProof="0" dirty="0"/>
            <a:t>Automatisation</a:t>
          </a:r>
        </a:p>
      </dsp:txBody>
      <dsp:txXfrm>
        <a:off x="5483344" y="170926"/>
        <a:ext cx="1424815" cy="1424359"/>
      </dsp:txXfrm>
    </dsp:sp>
    <dsp:sp modelId="{0DF8FB3E-B0B0-40D8-B039-0C7B496BBA97}">
      <dsp:nvSpPr>
        <dsp:cNvPr id="0" name=""/>
        <dsp:cNvSpPr/>
      </dsp:nvSpPr>
      <dsp:spPr>
        <a:xfrm>
          <a:off x="4683888" y="1129908"/>
          <a:ext cx="354657" cy="354651"/>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22614F8-042B-41CB-A6A7-8094C903EB2F}">
      <dsp:nvSpPr>
        <dsp:cNvPr id="0" name=""/>
        <dsp:cNvSpPr/>
      </dsp:nvSpPr>
      <dsp:spPr>
        <a:xfrm>
          <a:off x="627862" y="3283896"/>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85BB588-B4E8-4D50-9280-4D4F2686007C}">
      <dsp:nvSpPr>
        <dsp:cNvPr id="0" name=""/>
        <dsp:cNvSpPr/>
      </dsp:nvSpPr>
      <dsp:spPr>
        <a:xfrm>
          <a:off x="3188751" y="2918068"/>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9/3/layout/CircleRelationship">
  <dgm:title val=""/>
  <dgm:desc val=""/>
  <dgm:catLst>
    <dgm:cat type="relationship" pri="1500"/>
  </dgm:catLst>
  <dgm:samp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ampData>
  <dgm:style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tyleData>
  <dgm:clr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clrData>
  <dgm:layoutNode name="Name0">
    <dgm:varLst>
      <dgm:chMax val="1"/>
      <dgm:chPref val="1"/>
    </dgm:varLst>
    <dgm:shape xmlns:r="http://schemas.openxmlformats.org/officeDocument/2006/relationships" r:blip="">
      <dgm:adjLst/>
    </dgm:shape>
    <dgm:choose name="Name1">
      <dgm:if name="Name2" axis="ch ch" ptType="node node" func="cnt" op="equ" val="0">
        <dgm:alg type="composite">
          <dgm:param type="ar" val="0.98"/>
        </dgm:alg>
        <dgm:constrLst>
          <dgm:constr type="primFontSz" for="des" ptType="node" op="equ" val="65"/>
          <dgm:constr type="l" for="ch" forName="Parent" refType="w" fact="0"/>
          <dgm:constr type="t" for="ch" forName="Parent" refType="h" fact="0.039"/>
          <dgm:constr type="w" for="ch" forName="Parent" refType="w" fact="0.8734"/>
          <dgm:constr type="h" for="ch" forName="Parent" refType="h" fact="0.856"/>
          <dgm:constr type="l" for="ch" forName="Accent1" refType="w" fact="0.4984"/>
          <dgm:constr type="t" for="ch" forName="Accent1" refType="h" fact="0"/>
          <dgm:constr type="w" for="ch" forName="Accent1" refType="w" fact="0.0972"/>
          <dgm:constr type="h" for="ch" forName="Accent1" refType="h" fact="0.0952"/>
          <dgm:constr type="l" for="ch" forName="Accent2" refType="w" fact="0.2684"/>
          <dgm:constr type="t" for="ch" forName="Accent2" refType="h" fact="0.8314"/>
          <dgm:constr type="w" for="ch" forName="Accent2" refType="w" fact="0.0704"/>
          <dgm:constr type="h" for="ch" forName="Accent2" refType="h" fact="0.069"/>
          <dgm:constr type="l" for="ch" forName="Accent3" refType="w" fact="0.9296"/>
          <dgm:constr type="t" for="ch" forName="Accent3" refType="h" fact="0.3864"/>
          <dgm:constr type="w" for="ch" forName="Accent3" refType="w" fact="0.0704"/>
          <dgm:constr type="h" for="ch" forName="Accent3" refType="h" fact="0.069"/>
          <dgm:constr type="l" for="ch" forName="Accent4" refType="w" fact="0.5931"/>
          <dgm:constr type="t" for="ch" forName="Accent4" refType="h" fact="0.9048"/>
          <dgm:constr type="w" for="ch" forName="Accent4" refType="w" fact="0.0972"/>
          <dgm:constr type="h" for="ch" forName="Accent4" refType="h" fact="0.0952"/>
          <dgm:constr type="l" for="ch" forName="Accent5" refType="w" fact="0.2883"/>
          <dgm:constr type="t" for="ch" forName="Accent5" refType="h" fact="0.1353"/>
          <dgm:constr type="w" for="ch" forName="Accent5" refType="w" fact="0.0704"/>
          <dgm:constr type="h" for="ch" forName="Accent5" refType="h" fact="0.069"/>
          <dgm:constr type="l" for="ch" forName="Accent6" refType="w" fact="0.0666"/>
          <dgm:constr type="t" for="ch" forName="Accent6" refType="h" fact="0.53"/>
          <dgm:constr type="w" for="ch" forName="Accent6" refType="w" fact="0.0704"/>
          <dgm:constr type="h" for="ch" forName="Accent6" refType="h" fact="0.069"/>
        </dgm:constrLst>
      </dgm:if>
      <dgm:if name="Name3" axis="ch ch" ptType="node node" func="cnt" op="equ" val="1">
        <dgm:alg type="composite">
          <dgm:param type="ar" val="1.2476"/>
        </dgm:alg>
        <dgm:constrLst>
          <dgm:constr type="primFontSz" for="des" ptType="node" op="equ" val="65"/>
          <dgm:constr type="l" for="ch" forName="Parent" refType="w" fact="0.2145"/>
          <dgm:constr type="t" for="ch" forName="Parent" refType="h" fact="0.039"/>
          <dgm:constr type="w" for="ch" forName="Parent" refType="w" fact="0.6861"/>
          <dgm:constr type="h" for="ch" forName="Parent" refType="h" fact="0.856"/>
          <dgm:constr type="l" for="ch" forName="Accent8" refType="w" fact="0.0262"/>
          <dgm:constr type="t" for="ch" forName="Accent8" refType="h" fact="0.6434"/>
          <dgm:constr type="w" for="ch" forName="Accent8" refType="w" fact="0.138"/>
          <dgm:constr type="h" for="ch" forName="Accent8" refType="h" fact="0.1721"/>
          <dgm:constr type="l" for="ch" forName="Accent1" refType="w" fact="0.6059"/>
          <dgm:constr type="t" for="ch" forName="Accent1" refType="h" fact="0"/>
          <dgm:constr type="w" for="ch" forName="Accent1" refType="w" fact="0.0763"/>
          <dgm:constr type="h" for="ch" forName="Accent1" refType="h" fact="0.0952"/>
          <dgm:constr type="l" for="ch" forName="Accent2" refType="w" fact="0.4253"/>
          <dgm:constr type="t" for="ch" forName="Accent2" refType="h" fact="0.8314"/>
          <dgm:constr type="w" for="ch" forName="Accent2" refType="w" fact="0.0553"/>
          <dgm:constr type="h" for="ch" forName="Accent2" refType="h" fact="0.069"/>
          <dgm:constr type="l" for="ch" forName="Accent3" refType="w" fact="0.9447"/>
          <dgm:constr type="t" for="ch" forName="Accent3" refType="h" fact="0.3864"/>
          <dgm:constr type="w" for="ch" forName="Accent3" refType="w" fact="0.0553"/>
          <dgm:constr type="h" for="ch" forName="Accent3" refType="h" fact="0.069"/>
          <dgm:constr type="l" for="ch" forName="Child1" refType="w" fact="0"/>
          <dgm:constr type="t" for="ch" forName="Child1" refType="h" fact="0.1935"/>
          <dgm:constr type="w" for="ch" forName="Child1" refType="w" fact="0.2789"/>
          <dgm:constr type="h" for="ch" forName="Child1" refType="h" fact="0.3479"/>
          <dgm:constr type="l" for="ch" forName="Accent4" refType="w" fact="0.6803"/>
          <dgm:constr type="t" for="ch" forName="Accent4" refType="h" fact="0.9048"/>
          <dgm:constr type="w" for="ch" forName="Accent4" refType="w" fact="0.0763"/>
          <dgm:constr type="h" for="ch" forName="Accent4" refType="h" fact="0.0952"/>
          <dgm:constr type="l" for="ch" forName="Accent7" refType="w" fact="0.5287"/>
          <dgm:constr type="t" for="ch" forName="Accent7" refType="h" fact="0.1383"/>
          <dgm:constr type="w" for="ch" forName="Accent7" refType="w" fact="0.0763"/>
          <dgm:constr type="h" for="ch" forName="Accent7" refType="h" fact="0.0952"/>
          <dgm:constr type="l" for="ch" forName="Accent5" refType="w" fact="0.4409"/>
          <dgm:constr type="t" for="ch" forName="Accent5" refType="h" fact="0.1353"/>
          <dgm:constr type="w" for="ch" forName="Accent5" refType="w" fact="0.0553"/>
          <dgm:constr type="h" for="ch" forName="Accent5" refType="h" fact="0.069"/>
          <dgm:constr type="l" for="ch" forName="Accent6" refType="w" fact="0.2668"/>
          <dgm:constr type="t" for="ch" forName="Accent6" refType="h" fact="0.53"/>
          <dgm:constr type="w" for="ch" forName="Accent6" refType="w" fact="0.0553"/>
          <dgm:constr type="h" for="ch" forName="Accent6" refType="h" fact="0.069"/>
        </dgm:constrLst>
      </dgm:if>
      <dgm:if name="Name4" axis="ch ch" ptType="node node" func="cnt" op="equ" val="2">
        <dgm:alg type="composite">
          <dgm:param type="ar" val="1.592"/>
        </dgm:alg>
        <dgm:constrLst>
          <dgm:constr type="primFontSz" for="des" ptType="node" op="equ" val="65"/>
          <dgm:constr type="l" for="ch" forName="Parent" refType="w" fact="0.1886"/>
          <dgm:constr type="t" for="ch" forName="Parent" refType="h" fact="0.039"/>
          <dgm:constr type="w" for="ch" forName="Parent" refType="w" fact="0.5377"/>
          <dgm:constr type="h" for="ch" forName="Parent" refType="h" fact="0.856"/>
          <dgm:constr type="l" for="ch" forName="Accent8" refType="w" fact="0.0411"/>
          <dgm:constr type="t" for="ch" forName="Accent8" refType="h" fact="0.6434"/>
          <dgm:constr type="w" for="ch" forName="Accent8" refType="w" fact="0.1081"/>
          <dgm:constr type="h" for="ch" forName="Accent8" refType="h" fact="0.1721"/>
          <dgm:constr type="l" for="ch" forName="Accent1" refType="w" fact="0.4954"/>
          <dgm:constr type="t" for="ch" forName="Accent1" refType="h" fact="0"/>
          <dgm:constr type="w" for="ch" forName="Accent1" refType="w" fact="0.0598"/>
          <dgm:constr type="h" for="ch" forName="Accent1" refType="h" fact="0.0952"/>
          <dgm:constr type="l" for="ch" forName="Accent2" refType="w" fact="0.3538"/>
          <dgm:constr type="t" for="ch" forName="Accent2" refType="h" fact="0.8314"/>
          <dgm:constr type="w" for="ch" forName="Accent2" refType="w" fact="0.0433"/>
          <dgm:constr type="h" for="ch" forName="Accent2" refType="h" fact="0.069"/>
          <dgm:constr type="l" for="ch" forName="Accent3" refType="w" fact="0.7609"/>
          <dgm:constr type="t" for="ch" forName="Accent3" refType="h" fact="0.3864"/>
          <dgm:constr type="w" for="ch" forName="Accent3" refType="w" fact="0.0433"/>
          <dgm:constr type="h" for="ch" forName="Accent3" refType="h" fact="0.069"/>
          <dgm:constr type="l" for="ch" forName="Accent9" refType="w" fact="0.6839"/>
          <dgm:constr type="t" for="ch" forName="Accent9" refType="h" fact="0.27"/>
          <dgm:constr type="w" for="ch" forName="Accent9" refType="w" fact="0.0598"/>
          <dgm:constr type="h" for="ch" forName="Accent9" refType="h" fact="0.0952"/>
          <dgm:constr type="l" for="ch" forName="Child1" refType="w" fact="0.0206"/>
          <dgm:constr type="t" for="ch" forName="Child1" refType="h" fact="0.1935"/>
          <dgm:constr type="w" for="ch" forName="Child1" refType="w" fact="0.2186"/>
          <dgm:constr type="h" for="ch" forName="Child1" refType="h" fact="0.3479"/>
          <dgm:constr type="l" for="ch" forName="Child2" refType="w" fact="0.7814"/>
          <dgm:constr type="t" for="ch" forName="Child2" refType="h" fact="0.0298"/>
          <dgm:constr type="w" for="ch" forName="Child2" refType="w" fact="0.2186"/>
          <dgm:constr type="h" for="ch" forName="Child2" refType="h" fact="0.3479"/>
          <dgm:constr type="l" for="ch" forName="Accent10" refType="w" fact="0"/>
          <dgm:constr type="t" for="ch" forName="Accent10" refType="h" fact="0.8482"/>
          <dgm:constr type="w" for="ch" forName="Accent10" refType="w" fact="0.0433"/>
          <dgm:constr type="h" for="ch" forName="Accent10" refType="h" fact="0.069"/>
          <dgm:constr type="l" for="ch" forName="Accent11" refType="w" fact="0.4318"/>
          <dgm:constr type="t" for="ch" forName="Accent11" refType="h" fact="0.75"/>
          <dgm:constr type="w" for="ch" forName="Accent11" refType="w" fact="0.0433"/>
          <dgm:constr type="h" for="ch" forName="Accent11" refType="h" fact="0.069"/>
          <dgm:constr type="l" for="ch" forName="Accent7" refType="w" fact="0.4349"/>
          <dgm:constr type="t" for="ch" forName="Accent7" refType="h" fact="0.1383"/>
          <dgm:constr type="w" for="ch" forName="Accent7" refType="w" fact="0.0598"/>
          <dgm:constr type="h" for="ch" forName="Accent7" refType="h" fact="0.0952"/>
          <dgm:constr type="l" for="ch" forName="Accent5" refType="w" fact="0.3661"/>
          <dgm:constr type="t" for="ch" forName="Accent5" refType="h" fact="0.1353"/>
          <dgm:constr type="w" for="ch" forName="Accent5" refType="w" fact="0.0433"/>
          <dgm:constr type="h" for="ch" forName="Accent5" refType="h" fact="0.069"/>
          <dgm:constr type="l" for="ch" forName="Accent6" refType="w" fact="0.2296"/>
          <dgm:constr type="t" for="ch" forName="Accent6" refType="h" fact="0.53"/>
          <dgm:constr type="w" for="ch" forName="Accent6" refType="w" fact="0.0433"/>
          <dgm:constr type="h" for="ch" forName="Accent6" refType="h" fact="0.069"/>
          <dgm:constr type="l" for="ch" forName="Accent4" refType="w" fact="0.5537"/>
          <dgm:constr type="t" for="ch" forName="Accent4" refType="h" fact="0.9048"/>
          <dgm:constr type="w" for="ch" forName="Accent4" refType="w" fact="0.0598"/>
          <dgm:constr type="h" for="ch" forName="Accent4" refType="h" fact="0.0952"/>
        </dgm:constrLst>
      </dgm:if>
      <dgm:if name="Name5" axis="ch ch" ptType="node node" func="cnt" op="equ" val="3">
        <dgm:alg type="composite">
          <dgm:param type="ar" val="1.7557"/>
        </dgm:alg>
        <dgm:constrLst>
          <dgm:constr type="primFontSz" for="des" ptType="node" op="equ" val="65"/>
          <dgm:constr type="l" for="ch" forName="Parent" refType="w" fact="0.171"/>
          <dgm:constr type="t" for="ch" forName="Parent" refType="h" fact="0.039"/>
          <dgm:constr type="w" for="ch" forName="Parent" refType="w" fact="0.4875"/>
          <dgm:constr type="h" for="ch" forName="Parent" refType="h" fact="0.856"/>
          <dgm:constr type="l" for="ch" forName="Accent8" refType="w" fact="0.0373"/>
          <dgm:constr type="t" for="ch" forName="Accent8" refType="h" fact="0.6434"/>
          <dgm:constr type="w" for="ch" forName="Accent8" refType="w" fact="0.098"/>
          <dgm:constr type="h" for="ch" forName="Accent8" refType="h" fact="0.1721"/>
          <dgm:constr type="l" for="ch" forName="Accent1" refType="w" fact="0.4492"/>
          <dgm:constr type="t" for="ch" forName="Accent1" refType="h" fact="0"/>
          <dgm:constr type="w" for="ch" forName="Accent1" refType="w" fact="0.0542"/>
          <dgm:constr type="h" for="ch" forName="Accent1" refType="h" fact="0.0952"/>
          <dgm:constr type="l" for="ch" forName="Accent2" refType="w" fact="0.3209"/>
          <dgm:constr type="t" for="ch" forName="Accent2" refType="h" fact="0.8314"/>
          <dgm:constr type="w" for="ch" forName="Accent2" refType="w" fact="0.0393"/>
          <dgm:constr type="h" for="ch" forName="Accent2" refType="h" fact="0.069"/>
          <dgm:constr type="l" for="ch" forName="Accent3" refType="w" fact="0.6899"/>
          <dgm:constr type="t" for="ch" forName="Accent3" refType="h" fact="0.3864"/>
          <dgm:constr type="w" for="ch" forName="Accent3" refType="w" fact="0.0393"/>
          <dgm:constr type="h" for="ch" forName="Accent3" refType="h" fact="0.069"/>
          <dgm:constr type="l" for="ch" forName="Accent9" refType="w" fact="0.6201"/>
          <dgm:constr type="t" for="ch" forName="Accent9" refType="h" fact="0.27"/>
          <dgm:constr type="w" for="ch" forName="Accent9" refType="w" fact="0.0542"/>
          <dgm:constr type="h" for="ch" forName="Accent9" refType="h" fact="0.0952"/>
          <dgm:constr type="l" for="ch" forName="Child1" refType="w" fact="0.0186"/>
          <dgm:constr type="t" for="ch" forName="Child1" refType="h" fact="0.1935"/>
          <dgm:constr type="w" for="ch" forName="Child1" refType="w" fact="0.1982"/>
          <dgm:constr type="h" for="ch" forName="Child1" refType="h" fact="0.3479"/>
          <dgm:constr type="l" for="ch" forName="Child2" refType="w" fact="0.7086"/>
          <dgm:constr type="t" for="ch" forName="Child2" refType="h" fact="0.0298"/>
          <dgm:constr type="w" for="ch" forName="Child2" refType="w" fact="0.1982"/>
          <dgm:constr type="h" for="ch" forName="Child2" refType="h" fact="0.3479"/>
          <dgm:constr type="l" for="ch" forName="Child3" refType="w" fact="0.8018"/>
          <dgm:constr type="t" for="ch" forName="Child3" refType="h" fact="0.6312"/>
          <dgm:constr type="w" for="ch" forName="Child3" refType="w" fact="0.1982"/>
          <dgm:constr type="h" for="ch" forName="Child3" refType="h" fact="0.3479"/>
          <dgm:constr type="l" for="ch" forName="Accent12" refType="w" fact="0.7459"/>
          <dgm:constr type="t" for="ch" forName="Accent12" refType="h" fact="0.619"/>
          <dgm:constr type="w" for="ch" forName="Accent12" refType="w" fact="0.0393"/>
          <dgm:constr type="h" for="ch" forName="Accent12" refType="h" fact="0.069"/>
          <dgm:constr type="l" for="ch" forName="Accent4" refType="w" fact="0.5021"/>
          <dgm:constr type="t" for="ch" forName="Accent4" refType="h" fact="0.9048"/>
          <dgm:constr type="w" for="ch" forName="Accent4" refType="w" fact="0.0542"/>
          <dgm:constr type="h" for="ch" forName="Accent4" refType="h" fact="0.0952"/>
          <dgm:constr type="l" for="ch" forName="Accent10" refType="w" fact="0"/>
          <dgm:constr type="t" for="ch" forName="Accent10" refType="h" fact="0.8482"/>
          <dgm:constr type="w" for="ch" forName="Accent10" refType="w" fact="0.0393"/>
          <dgm:constr type="h" for="ch" forName="Accent10" refType="h" fact="0.069"/>
          <dgm:constr type="l" for="ch" forName="Accent11" refType="w" fact="0.3916"/>
          <dgm:constr type="t" for="ch" forName="Accent11" refType="h" fact="0.75"/>
          <dgm:constr type="w" for="ch" forName="Accent11" refType="w" fact="0.0393"/>
          <dgm:constr type="h" for="ch" forName="Accent11" refType="h" fact="0.069"/>
          <dgm:constr type="l" for="ch" forName="Accent7" refType="w" fact="0.3944"/>
          <dgm:constr type="t" for="ch" forName="Accent7" refType="h" fact="0.1383"/>
          <dgm:constr type="w" for="ch" forName="Accent7" refType="w" fact="0.0542"/>
          <dgm:constr type="h" for="ch" forName="Accent7" refType="h" fact="0.0952"/>
          <dgm:constr type="l" for="ch" forName="Accent5" refType="w" fact="0.3319"/>
          <dgm:constr type="t" for="ch" forName="Accent5" refType="h" fact="0.1353"/>
          <dgm:constr type="w" for="ch" forName="Accent5" refType="w" fact="0.0393"/>
          <dgm:constr type="h" for="ch" forName="Accent5" refType="h" fact="0.069"/>
          <dgm:constr type="l" for="ch" forName="Accent6" refType="w" fact="0.2082"/>
          <dgm:constr type="t" for="ch" forName="Accent6" refType="h" fact="0.53"/>
          <dgm:constr type="w" for="ch" forName="Accent6" refType="w" fact="0.0393"/>
          <dgm:constr type="h" for="ch" forName="Accent6" refType="h" fact="0.069"/>
        </dgm:constrLst>
      </dgm:if>
      <dgm:if name="Name6" axis="ch ch" ptType="node node" func="cnt" op="equ" val="4">
        <dgm:alg type="composite">
          <dgm:param type="ar" val="1.3749"/>
        </dgm:alg>
        <dgm:constrLst>
          <dgm:constr type="primFontSz" for="des" ptType="node" op="equ" val="65"/>
          <dgm:constr type="l" for="ch" forName="Parent" refType="w" fact="0.171"/>
          <dgm:constr type="t" for="ch" forName="Parent" refType="h" fact="0.0306"/>
          <dgm:constr type="w" for="ch" forName="Parent" refType="w" fact="0.4875"/>
          <dgm:constr type="h" for="ch" forName="Parent" refType="h" fact="0.6703"/>
          <dgm:constr type="l" for="ch" forName="Accent8" refType="w" fact="0.0373"/>
          <dgm:constr type="t" for="ch" forName="Accent8" refType="h" fact="0.5038"/>
          <dgm:constr type="w" for="ch" forName="Accent8" refType="w" fact="0.098"/>
          <dgm:constr type="h" for="ch" forName="Accent8" refType="h" fact="0.1348"/>
          <dgm:constr type="l" for="ch" forName="Accent1" refType="w" fact="0.4492"/>
          <dgm:constr type="t" for="ch" forName="Accent1" refType="h" fact="0"/>
          <dgm:constr type="w" for="ch" forName="Accent1" refType="w" fact="0.0542"/>
          <dgm:constr type="h" for="ch" forName="Accent1" refType="h" fact="0.0746"/>
          <dgm:constr type="l" for="ch" forName="Accent2" refType="w" fact="0.3209"/>
          <dgm:constr type="t" for="ch" forName="Accent2" refType="h" fact="0.6511"/>
          <dgm:constr type="w" for="ch" forName="Accent2" refType="w" fact="0.0393"/>
          <dgm:constr type="h" for="ch" forName="Accent2" refType="h" fact="0.054"/>
          <dgm:constr type="l" for="ch" forName="Accent3" refType="w" fact="0.6899"/>
          <dgm:constr type="t" for="ch" forName="Accent3" refType="h" fact="0.3026"/>
          <dgm:constr type="w" for="ch" forName="Accent3" refType="w" fact="0.0393"/>
          <dgm:constr type="h" for="ch" forName="Accent3" refType="h" fact="0.054"/>
          <dgm:constr type="l" for="ch" forName="Accent9" refType="w" fact="0.6201"/>
          <dgm:constr type="t" for="ch" forName="Accent9" refType="h" fact="0.2115"/>
          <dgm:constr type="w" for="ch" forName="Accent9" refType="w" fact="0.0542"/>
          <dgm:constr type="h" for="ch" forName="Accent9" refType="h" fact="0.0746"/>
          <dgm:constr type="l" for="ch" forName="Child1" refType="w" fact="0.0186"/>
          <dgm:constr type="t" for="ch" forName="Child1" refType="h" fact="0.1515"/>
          <dgm:constr type="w" for="ch" forName="Child1" refType="w" fact="0.1982"/>
          <dgm:constr type="h" for="ch" forName="Child1" refType="h" fact="0.2725"/>
          <dgm:constr type="l" for="ch" forName="Child2" refType="w" fact="0.7086"/>
          <dgm:constr type="t" for="ch" forName="Child2" refType="h" fact="0.0233"/>
          <dgm:constr type="w" for="ch" forName="Child2" refType="w" fact="0.1982"/>
          <dgm:constr type="h" for="ch" forName="Child2" refType="h" fact="0.2725"/>
          <dgm:constr type="l" for="ch" forName="Child3" refType="w" fact="0.8018"/>
          <dgm:constr type="t" for="ch" forName="Child3" refType="h" fact="0.4943"/>
          <dgm:constr type="w" for="ch" forName="Child3" refType="w" fact="0.1982"/>
          <dgm:constr type="h" for="ch" forName="Child3" refType="h" fact="0.2725"/>
          <dgm:constr type="l" for="ch" forName="Accent12" refType="w" fact="0.7459"/>
          <dgm:constr type="t" for="ch" forName="Accent12" refType="h" fact="0.4848"/>
          <dgm:constr type="w" for="ch" forName="Accent12" refType="w" fact="0.0393"/>
          <dgm:constr type="h" for="ch" forName="Accent12" refType="h" fact="0.054"/>
          <dgm:constr type="l" for="ch" forName="Accent4" refType="w" fact="0.5021"/>
          <dgm:constr type="t" for="ch" forName="Accent4" refType="h" fact="0.7085"/>
          <dgm:constr type="w" for="ch" forName="Accent4" refType="w" fact="0.0542"/>
          <dgm:constr type="h" for="ch" forName="Accent4" refType="h" fact="0.0746"/>
          <dgm:constr type="l" for="ch" forName="Accent10" refType="w" fact="0"/>
          <dgm:constr type="t" for="ch" forName="Accent10" refType="h" fact="0.6642"/>
          <dgm:constr type="w" for="ch" forName="Accent10" refType="w" fact="0.0393"/>
          <dgm:constr type="h" for="ch" forName="Accent10" refType="h" fact="0.054"/>
          <dgm:constr type="l" for="ch" forName="Accent11" refType="w" fact="0.3916"/>
          <dgm:constr type="t" for="ch" forName="Accent11" refType="h" fact="0.5873"/>
          <dgm:constr type="w" for="ch" forName="Accent11" refType="w" fact="0.0393"/>
          <dgm:constr type="h" for="ch" forName="Accent11" refType="h" fact="0.054"/>
          <dgm:constr type="l" for="ch" forName="Accent7" refType="w" fact="0.3944"/>
          <dgm:constr type="t" for="ch" forName="Accent7" refType="h" fact="0.1083"/>
          <dgm:constr type="w" for="ch" forName="Accent7" refType="w" fact="0.0542"/>
          <dgm:constr type="h" for="ch" forName="Accent7" refType="h" fact="0.0746"/>
          <dgm:constr type="l" for="ch" forName="Accent5" refType="w" fact="0.3319"/>
          <dgm:constr type="t" for="ch" forName="Accent5" refType="h" fact="0.1059"/>
          <dgm:constr type="w" for="ch" forName="Accent5" refType="w" fact="0.0393"/>
          <dgm:constr type="h" for="ch" forName="Accent5" refType="h" fact="0.054"/>
          <dgm:constr type="l" for="ch" forName="Accent6" refType="w" fact="0.2082"/>
          <dgm:constr type="t" for="ch" forName="Accent6" refType="h" fact="0.4151"/>
          <dgm:constr type="w" for="ch" forName="Accent6" refType="w" fact="0.0393"/>
          <dgm:constr type="h" for="ch" forName="Accent6" refType="h" fact="0.054"/>
          <dgm:constr type="l" for="ch" forName="Child4" refType="w" fact="0.2329"/>
          <dgm:constr type="t" for="ch" forName="Child4" refType="h" fact="0.7275"/>
          <dgm:constr type="w" for="ch" forName="Child4" refType="w" fact="0.1982"/>
          <dgm:constr type="h" for="ch" forName="Child4" refType="h" fact="0.2725"/>
          <dgm:constr type="l" for="ch" forName="Accent13" refType="w" fact="0.4099"/>
          <dgm:constr type="t" for="ch" forName="Accent13" refType="h" fact="0.7183"/>
          <dgm:constr type="w" for="ch" forName="Accent13" refType="w" fact="0.0393"/>
          <dgm:constr type="h" for="ch" forName="Accent13" refType="h" fact="0.054"/>
        </dgm:constrLst>
      </dgm:if>
      <dgm:else name="Name7">
        <dgm:alg type="composite">
          <dgm:param type="ar" val="1.1477"/>
        </dgm:alg>
        <dgm:constrLst>
          <dgm:constr type="primFontSz" for="des" ptType="node" op="equ" val="65"/>
          <dgm:constr type="l" for="ch" forName="Parent" refType="w" fact="0.171"/>
          <dgm:constr type="t" for="ch" forName="Parent" refType="h" fact="0.1907"/>
          <dgm:constr type="w" for="ch" forName="Parent" refType="w" fact="0.4875"/>
          <dgm:constr type="h" for="ch" forName="Parent" refType="h" fact="0.5596"/>
          <dgm:constr type="l" for="ch" forName="Accent8" refType="w" fact="0.0373"/>
          <dgm:constr type="t" for="ch" forName="Accent8" refType="h" fact="0.5858"/>
          <dgm:constr type="w" for="ch" forName="Accent8" refType="w" fact="0.098"/>
          <dgm:constr type="h" for="ch" forName="Accent8" refType="h" fact="0.1125"/>
          <dgm:constr type="l" for="ch" forName="Accent1" refType="w" fact="0.4492"/>
          <dgm:constr type="t" for="ch" forName="Accent1" refType="h" fact="0.1652"/>
          <dgm:constr type="w" for="ch" forName="Accent1" refType="w" fact="0.0542"/>
          <dgm:constr type="h" for="ch" forName="Accent1" refType="h" fact="0.0623"/>
          <dgm:constr type="l" for="ch" forName="Accent2" refType="w" fact="0.3209"/>
          <dgm:constr type="t" for="ch" forName="Accent2" refType="h" fact="0.7087"/>
          <dgm:constr type="w" for="ch" forName="Accent2" refType="w" fact="0.0393"/>
          <dgm:constr type="h" for="ch" forName="Accent2" refType="h" fact="0.0451"/>
          <dgm:constr type="l" for="ch" forName="Accent3" refType="w" fact="0.6899"/>
          <dgm:constr type="t" for="ch" forName="Accent3" refType="h" fact="0.4178"/>
          <dgm:constr type="w" for="ch" forName="Accent3" refType="w" fact="0.0393"/>
          <dgm:constr type="h" for="ch" forName="Accent3" refType="h" fact="0.0451"/>
          <dgm:constr type="l" for="ch" forName="Accent9" refType="w" fact="0.6201"/>
          <dgm:constr type="t" for="ch" forName="Accent9" refType="h" fact="0.3417"/>
          <dgm:constr type="w" for="ch" forName="Accent9" refType="w" fact="0.0542"/>
          <dgm:constr type="h" for="ch" forName="Accent9" refType="h" fact="0.0623"/>
          <dgm:constr type="l" for="ch" forName="Child1" refType="w" fact="0.0186"/>
          <dgm:constr type="t" for="ch" forName="Child1" refType="h" fact="0.2917"/>
          <dgm:constr type="w" for="ch" forName="Child1" refType="w" fact="0.1982"/>
          <dgm:constr type="h" for="ch" forName="Child1" refType="h" fact="0.2275"/>
          <dgm:constr type="l" for="ch" forName="Child2" refType="w" fact="0.7086"/>
          <dgm:constr type="t" for="ch" forName="Child2" refType="h" fact="0.1847"/>
          <dgm:constr type="w" for="ch" forName="Child2" refType="w" fact="0.1982"/>
          <dgm:constr type="h" for="ch" forName="Child2" refType="h" fact="0.2275"/>
          <dgm:constr type="l" for="ch" forName="Child3" refType="w" fact="0.8018"/>
          <dgm:constr type="t" for="ch" forName="Child3" refType="h" fact="0.5778"/>
          <dgm:constr type="w" for="ch" forName="Child3" refType="w" fact="0.1982"/>
          <dgm:constr type="h" for="ch" forName="Child3" refType="h" fact="0.2275"/>
          <dgm:constr type="l" for="ch" forName="Accent12" refType="w" fact="0.7459"/>
          <dgm:constr type="t" for="ch" forName="Accent12" refType="h" fact="0.5699"/>
          <dgm:constr type="w" for="ch" forName="Accent12" refType="w" fact="0.0393"/>
          <dgm:constr type="h" for="ch" forName="Accent12" refType="h" fact="0.0451"/>
          <dgm:constr type="l" for="ch" forName="Accent4" refType="w" fact="0.5021"/>
          <dgm:constr type="t" for="ch" forName="Accent4" refType="h" fact="0.7567"/>
          <dgm:constr type="w" for="ch" forName="Accent4" refType="w" fact="0.0542"/>
          <dgm:constr type="h" for="ch" forName="Accent4" refType="h" fact="0.0623"/>
          <dgm:constr type="l" for="ch" forName="Accent10" refType="w" fact="0"/>
          <dgm:constr type="t" for="ch" forName="Accent10" refType="h" fact="0.7197"/>
          <dgm:constr type="w" for="ch" forName="Accent10" refType="w" fact="0.0393"/>
          <dgm:constr type="h" for="ch" forName="Accent10" refType="h" fact="0.0451"/>
          <dgm:constr type="l" for="ch" forName="Accent11" refType="w" fact="0.3916"/>
          <dgm:constr type="t" for="ch" forName="Accent11" refType="h" fact="0.6555"/>
          <dgm:constr type="w" for="ch" forName="Accent11" refType="w" fact="0.0393"/>
          <dgm:constr type="h" for="ch" forName="Accent11" refType="h" fact="0.0451"/>
          <dgm:constr type="l" for="ch" forName="Accent7" refType="w" fact="0.3944"/>
          <dgm:constr type="t" for="ch" forName="Accent7" refType="h" fact="0.2556"/>
          <dgm:constr type="w" for="ch" forName="Accent7" refType="w" fact="0.0542"/>
          <dgm:constr type="h" for="ch" forName="Accent7" refType="h" fact="0.0623"/>
          <dgm:constr type="l" for="ch" forName="Accent5" refType="w" fact="0.3319"/>
          <dgm:constr type="t" for="ch" forName="Accent5" refType="h" fact="0.2536"/>
          <dgm:constr type="w" for="ch" forName="Accent5" refType="w" fact="0.0393"/>
          <dgm:constr type="h" for="ch" forName="Accent5" refType="h" fact="0.0451"/>
          <dgm:constr type="l" for="ch" forName="Accent6" refType="w" fact="0.2082"/>
          <dgm:constr type="t" for="ch" forName="Accent6" refType="h" fact="0.5117"/>
          <dgm:constr type="w" for="ch" forName="Accent6" refType="w" fact="0.0393"/>
          <dgm:constr type="h" for="ch" forName="Accent6" refType="h" fact="0.0451"/>
          <dgm:constr type="l" for="ch" forName="Child5" refType="w" fact="0.4219"/>
          <dgm:constr type="t" for="ch" forName="Child5" refType="h" fact="0"/>
          <dgm:constr type="w" for="ch" forName="Child5" refType="w" fact="0.1982"/>
          <dgm:constr type="h" for="ch" forName="Child5" refType="h" fact="0.2275"/>
          <dgm:constr type="l" for="ch" forName="Child4" refType="w" fact="0.2329"/>
          <dgm:constr type="t" for="ch" forName="Child4" refType="h" fact="0.7725"/>
          <dgm:constr type="w" for="ch" forName="Child4" refType="w" fact="0.1982"/>
          <dgm:constr type="h" for="ch" forName="Child4" refType="h" fact="0.2275"/>
          <dgm:constr type="l" for="ch" forName="Accent15" refType="w" fact="0.1775"/>
          <dgm:constr type="t" for="ch" forName="Accent15" refType="h" fact="0.2466"/>
          <dgm:constr type="w" for="ch" forName="Accent15" refType="w" fact="0.0393"/>
          <dgm:constr type="h" for="ch" forName="Accent15" refType="h" fact="0.0451"/>
          <dgm:constr type="l" for="ch" forName="Accent16" refType="w" fact="0.6351"/>
          <dgm:constr type="t" for="ch" forName="Accent16" refType="h" fact="0.056"/>
          <dgm:constr type="w" for="ch" forName="Accent16" refType="w" fact="0.0393"/>
          <dgm:constr type="h" for="ch" forName="Accent16" refType="h" fact="0.0451"/>
          <dgm:constr type="l" for="ch" forName="Accent13" refType="w" fact="0.4099"/>
          <dgm:constr type="t" for="ch" forName="Accent13" refType="h" fact="0.7648"/>
          <dgm:constr type="w" for="ch" forName="Accent13" refType="w" fact="0.0393"/>
          <dgm:constr type="h" for="ch" forName="Accent13" refType="h" fact="0.0451"/>
        </dgm:constrLst>
      </dgm:else>
    </dgm:choose>
    <dgm:forEach name="wrapper" axis="self" ptType="parTrans">
      <dgm:forEach name="accentRepeat1" axis="self">
        <dgm:layoutNode name="AccentHold1" styleLbl="node1">
          <dgm:alg type="sp"/>
          <dgm:shape xmlns:r="http://schemas.openxmlformats.org/officeDocument/2006/relationships" type="ellipse" r:blip="">
            <dgm:adjLst/>
          </dgm:shape>
          <dgm:presOf/>
        </dgm:layoutNode>
      </dgm:forEach>
      <dgm:forEach name="accentRepeat2" axis="self">
        <dgm:layoutNode name="AccentHold2" styleLbl="node1">
          <dgm:alg type="sp"/>
          <dgm:shape xmlns:r="http://schemas.openxmlformats.org/officeDocument/2006/relationships" type="ellipse" r:blip="">
            <dgm:adjLst/>
          </dgm:shape>
          <dgm:presOf/>
        </dgm:layoutNode>
      </dgm:forEach>
      <dgm:forEach name="accentRepeat3" axis="self">
        <dgm:layoutNode name="AccentHold3" styleLbl="node1">
          <dgm:alg type="sp"/>
          <dgm:shape xmlns:r="http://schemas.openxmlformats.org/officeDocument/2006/relationships" type="ellipse" r:blip="">
            <dgm:adjLst/>
          </dgm:shape>
          <dgm:presOf/>
        </dgm:layoutNode>
      </dgm:forEach>
    </dgm:forEach>
    <dgm:forEach name="Name8" axis="ch" ptType="node" cnt="1">
      <dgm:layoutNode name="Parent" styleLbl="node0">
        <dgm:varLst>
          <dgm:chMax val="5"/>
          <dgm:chPref val="5"/>
        </dgm:varLst>
        <dgm:alg type="tx"/>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ch" ptType="node" func="cnt" op="lte" val="4">
          <dgm:layoutNode name="Accent1" styleLbl="node1">
            <dgm:alg type="sp"/>
            <dgm:shape xmlns:r="http://schemas.openxmlformats.org/officeDocument/2006/relationships" type="ellipse" r:blip="">
              <dgm:adjLst/>
            </dgm:shape>
            <dgm:presOf/>
            <dgm:constrLst/>
          </dgm:layoutNode>
        </dgm:if>
        <dgm:else name="Name11"/>
      </dgm:choose>
      <dgm:layoutNode name="Accent2" styleLbl="node1">
        <dgm:alg type="sp"/>
        <dgm:shape xmlns:r="http://schemas.openxmlformats.org/officeDocument/2006/relationships" type="ellipse" r:blip="">
          <dgm:adjLst/>
        </dgm:shape>
        <dgm:presOf/>
        <dgm:constrLst/>
      </dgm:layoutNode>
      <dgm:layoutNode name="Accent3" styleLbl="node1">
        <dgm:alg type="sp"/>
        <dgm:shape xmlns:r="http://schemas.openxmlformats.org/officeDocument/2006/relationships" type="ellipse" r:blip="">
          <dgm:adjLst/>
        </dgm:shape>
        <dgm:presOf/>
        <dgm:constrLst/>
      </dgm:layoutNode>
      <dgm:layoutNode name="Accent4" styleLbl="node1">
        <dgm:alg type="sp"/>
        <dgm:shape xmlns:r="http://schemas.openxmlformats.org/officeDocument/2006/relationships" type="ellipse" r:blip="">
          <dgm:adjLst/>
        </dgm:shape>
        <dgm:presOf/>
        <dgm:constrLst/>
      </dgm:layoutNode>
      <dgm:layoutNode name="Accent5" styleLbl="node1">
        <dgm:alg type="sp"/>
        <dgm:shape xmlns:r="http://schemas.openxmlformats.org/officeDocument/2006/relationships" type="ellipse" r:blip="">
          <dgm:adjLst/>
        </dgm:shape>
        <dgm:presOf/>
        <dgm:constrLst/>
      </dgm:layoutNode>
      <dgm:layoutNode name="Accent6" styleLbl="node1">
        <dgm:alg type="sp"/>
        <dgm:shape xmlns:r="http://schemas.openxmlformats.org/officeDocument/2006/relationships" type="ellipse" r:blip="">
          <dgm:adjLst/>
        </dgm:shape>
        <dgm:presOf/>
        <dgm:constrLst/>
      </dgm:layoutNode>
    </dgm:forEach>
    <dgm:forEach name="Name12" axis="ch ch" ptType="node node" st="1 1" cnt="1 1">
      <dgm:layoutNode name="Child1"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7">
        <dgm:alg type="sp"/>
        <dgm:shape xmlns:r="http://schemas.openxmlformats.org/officeDocument/2006/relationships" r:blip="">
          <dgm:adjLst/>
        </dgm:shape>
        <dgm:presOf/>
        <dgm:constrLst/>
        <dgm:forEach name="Name13" ref="accentRepeat1"/>
      </dgm:layoutNode>
      <dgm:layoutNode name="Accent8">
        <dgm:alg type="sp"/>
        <dgm:shape xmlns:r="http://schemas.openxmlformats.org/officeDocument/2006/relationships" r:blip="">
          <dgm:adjLst/>
        </dgm:shape>
        <dgm:presOf/>
        <dgm:constrLst/>
        <dgm:forEach name="Name14" ref="accentRepeat2"/>
      </dgm:layoutNode>
    </dgm:forEach>
    <dgm:forEach name="Name15" axis="ch ch" ptType="node node" st="1 2" cnt="1 1">
      <dgm:layoutNode name="Child2"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9">
        <dgm:alg type="sp"/>
        <dgm:shape xmlns:r="http://schemas.openxmlformats.org/officeDocument/2006/relationships" r:blip="">
          <dgm:adjLst/>
        </dgm:shape>
        <dgm:presOf/>
        <dgm:constrLst/>
        <dgm:forEach name="Name16" ref="accentRepeat1"/>
      </dgm:layoutNode>
      <dgm:layoutNode name="Accent10">
        <dgm:alg type="sp"/>
        <dgm:shape xmlns:r="http://schemas.openxmlformats.org/officeDocument/2006/relationships" r:blip="">
          <dgm:adjLst/>
        </dgm:shape>
        <dgm:presOf/>
        <dgm:constrLst/>
        <dgm:forEach name="Name17" ref="accentRepeat2"/>
      </dgm:layoutNode>
      <dgm:layoutNode name="Accent11">
        <dgm:alg type="sp"/>
        <dgm:shape xmlns:r="http://schemas.openxmlformats.org/officeDocument/2006/relationships" r:blip="">
          <dgm:adjLst/>
        </dgm:shape>
        <dgm:presOf/>
        <dgm:constrLst/>
        <dgm:forEach name="Name18" ref="accentRepeat3"/>
      </dgm:layoutNode>
    </dgm:forEach>
    <dgm:forEach name="Name19" axis="ch ch" ptType="node node" st="1 3" cnt="1 1">
      <dgm:layoutNode name="Child3"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2">
        <dgm:alg type="sp"/>
        <dgm:shape xmlns:r="http://schemas.openxmlformats.org/officeDocument/2006/relationships" r:blip="">
          <dgm:adjLst/>
        </dgm:shape>
        <dgm:presOf/>
        <dgm:constrLst/>
        <dgm:forEach name="Name20" ref="accentRepeat1"/>
      </dgm:layoutNode>
    </dgm:forEach>
    <dgm:forEach name="Name21" axis="ch ch" ptType="node node" st="1 4" cnt="1 1">
      <dgm:layoutNode name="Child4"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3">
        <dgm:alg type="sp"/>
        <dgm:shape xmlns:r="http://schemas.openxmlformats.org/officeDocument/2006/relationships" r:blip="">
          <dgm:adjLst/>
        </dgm:shape>
        <dgm:presOf/>
        <dgm:constrLst/>
        <dgm:forEach name="Name22" ref="accentRepeat1"/>
      </dgm:layoutNode>
    </dgm:forEach>
    <dgm:forEach name="Name23" axis="ch ch" ptType="node node" st="1 5" cnt="1 1">
      <dgm:layoutNode name="Child5"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5">
        <dgm:alg type="sp"/>
        <dgm:shape xmlns:r="http://schemas.openxmlformats.org/officeDocument/2006/relationships" r:blip="">
          <dgm:adjLst/>
        </dgm:shape>
        <dgm:presOf/>
        <dgm:constrLst/>
        <dgm:forEach name="Name24" ref="accentRepeat2"/>
      </dgm:layoutNode>
      <dgm:layoutNode name="Accent16">
        <dgm:alg type="sp"/>
        <dgm:shape xmlns:r="http://schemas.openxmlformats.org/officeDocument/2006/relationships" r:blip="">
          <dgm:adjLst/>
        </dgm:shape>
        <dgm:presOf/>
        <dgm:constrLst/>
        <dgm:forEach name="Name25" ref="accentRepeat3"/>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C31EE1B-5C29-4994-975A-EBF55D13456B}" type="datetime1">
              <a:rPr lang="fr-FR" smtClean="0"/>
              <a:t>24/06/2022</a:t>
            </a:fld>
            <a:endParaRPr lang="fr-FR"/>
          </a:p>
        </p:txBody>
      </p:sp>
      <p:sp>
        <p:nvSpPr>
          <p:cNvPr id="4" name="Espace réservé du pied de page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EC605DA-80A8-4B7B-B889-6C5700BB4CEA}" type="slidenum">
              <a:rPr lang="fr-FR" smtClean="0"/>
              <a:t>‹N°›</a:t>
            </a:fld>
            <a:endParaRPr lang="fr-FR"/>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4B0F0BF0-56E9-4295-90C5-27F98CE9AF14}" type="datetime1">
              <a:rPr lang="fr-FR" noProof="0" smtClean="0"/>
              <a:t>24/06/2022</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3544625-0ADF-4414-89A2-9E135F0C849F}" type="slidenum">
              <a:rPr lang="fr-FR" noProof="0" smtClean="0"/>
              <a:t>‹N°›</a:t>
            </a:fld>
            <a:endParaRPr lang="fr-FR" noProof="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F3544625-0ADF-4414-89A2-9E135F0C849F}" type="slidenum">
              <a:rPr lang="fr-FR" smtClean="0"/>
              <a:t>1</a:t>
            </a:fld>
            <a:endParaRPr lang="fr-FR"/>
          </a:p>
        </p:txBody>
      </p:sp>
    </p:spTree>
    <p:extLst>
      <p:ext uri="{BB962C8B-B14F-4D97-AF65-F5344CB8AC3E}">
        <p14:creationId xmlns:p14="http://schemas.microsoft.com/office/powerpoint/2010/main" val="374980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F3544625-0ADF-4414-89A2-9E135F0C849F}" type="slidenum">
              <a:rPr lang="fr-FR" smtClean="0"/>
              <a:t>2</a:t>
            </a:fld>
            <a:endParaRPr lang="fr-FR"/>
          </a:p>
        </p:txBody>
      </p:sp>
    </p:spTree>
    <p:extLst>
      <p:ext uri="{BB962C8B-B14F-4D97-AF65-F5344CB8AC3E}">
        <p14:creationId xmlns:p14="http://schemas.microsoft.com/office/powerpoint/2010/main" val="1636654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F3544625-0ADF-4414-89A2-9E135F0C849F}" type="slidenum">
              <a:rPr lang="fr-FR" smtClean="0"/>
              <a:t>3</a:t>
            </a:fld>
            <a:endParaRPr lang="fr-FR"/>
          </a:p>
        </p:txBody>
      </p:sp>
    </p:spTree>
    <p:extLst>
      <p:ext uri="{BB962C8B-B14F-4D97-AF65-F5344CB8AC3E}">
        <p14:creationId xmlns:p14="http://schemas.microsoft.com/office/powerpoint/2010/main" val="724031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SN" dirty="0"/>
          </a:p>
        </p:txBody>
      </p:sp>
      <p:sp>
        <p:nvSpPr>
          <p:cNvPr id="4" name="Espace réservé du numéro de diapositive 3"/>
          <p:cNvSpPr>
            <a:spLocks noGrp="1"/>
          </p:cNvSpPr>
          <p:nvPr>
            <p:ph type="sldNum" sz="quarter" idx="5"/>
          </p:nvPr>
        </p:nvSpPr>
        <p:spPr/>
        <p:txBody>
          <a:bodyPr/>
          <a:lstStyle/>
          <a:p>
            <a:pPr rtl="0"/>
            <a:fld id="{F3544625-0ADF-4414-89A2-9E135F0C849F}" type="slidenum">
              <a:rPr lang="fr-FR" noProof="0" smtClean="0"/>
              <a:t>16</a:t>
            </a:fld>
            <a:endParaRPr lang="fr-FR" noProof="0"/>
          </a:p>
        </p:txBody>
      </p:sp>
    </p:spTree>
    <p:extLst>
      <p:ext uri="{BB962C8B-B14F-4D97-AF65-F5344CB8AC3E}">
        <p14:creationId xmlns:p14="http://schemas.microsoft.com/office/powerpoint/2010/main" val="286786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292929"/>
                </a:solidFill>
                <a:effectLst/>
                <a:latin typeface="charter"/>
              </a:rPr>
              <a:t>L'inertie est la distance quadratique moyenne de chaque instance à partir de leur centroïde le plus proche. Étant donné que chaque cluster contient des points proches les uns des autres, il est logique de choisir le bon nombre de clusters lorsque l'inertie est faible</a:t>
            </a:r>
            <a:endParaRPr lang="fr-FR" dirty="0"/>
          </a:p>
        </p:txBody>
      </p:sp>
      <p:sp>
        <p:nvSpPr>
          <p:cNvPr id="4" name="Espace réservé du numéro de diapositive 3"/>
          <p:cNvSpPr>
            <a:spLocks noGrp="1"/>
          </p:cNvSpPr>
          <p:nvPr>
            <p:ph type="sldNum" sz="quarter" idx="5"/>
          </p:nvPr>
        </p:nvSpPr>
        <p:spPr/>
        <p:txBody>
          <a:bodyPr/>
          <a:lstStyle/>
          <a:p>
            <a:pPr rtl="0"/>
            <a:fld id="{F3544625-0ADF-4414-89A2-9E135F0C849F}" type="slidenum">
              <a:rPr lang="fr-FR" noProof="0" smtClean="0"/>
              <a:t>21</a:t>
            </a:fld>
            <a:endParaRPr lang="fr-FR" noProof="0"/>
          </a:p>
        </p:txBody>
      </p:sp>
    </p:spTree>
    <p:extLst>
      <p:ext uri="{BB962C8B-B14F-4D97-AF65-F5344CB8AC3E}">
        <p14:creationId xmlns:p14="http://schemas.microsoft.com/office/powerpoint/2010/main" val="2243892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F3544625-0ADF-4414-89A2-9E135F0C849F}" type="slidenum">
              <a:rPr lang="fr-FR" smtClean="0"/>
              <a:t>29</a:t>
            </a:fld>
            <a:endParaRPr lang="fr-FR"/>
          </a:p>
        </p:txBody>
      </p:sp>
    </p:spTree>
    <p:extLst>
      <p:ext uri="{BB962C8B-B14F-4D97-AF65-F5344CB8AC3E}">
        <p14:creationId xmlns:p14="http://schemas.microsoft.com/office/powerpoint/2010/main" val="173010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F3544625-0ADF-4414-89A2-9E135F0C849F}" type="slidenum">
              <a:rPr lang="fr-FR" smtClean="0"/>
              <a:t>30</a:t>
            </a:fld>
            <a:endParaRPr lang="fr-FR"/>
          </a:p>
        </p:txBody>
      </p:sp>
    </p:spTree>
    <p:extLst>
      <p:ext uri="{BB962C8B-B14F-4D97-AF65-F5344CB8AC3E}">
        <p14:creationId xmlns:p14="http://schemas.microsoft.com/office/powerpoint/2010/main" val="204834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3">
        <a:schemeClr val="bg2"/>
      </p:bgRef>
    </p:bg>
    <p:spTree>
      <p:nvGrpSpPr>
        <p:cNvPr id="1" name=""/>
        <p:cNvGrpSpPr/>
        <p:nvPr/>
      </p:nvGrpSpPr>
      <p:grpSpPr>
        <a:xfrm>
          <a:off x="0" y="0"/>
          <a:ext cx="0" cy="0"/>
          <a:chOff x="0" y="0"/>
          <a:chExt cx="0" cy="0"/>
        </a:xfrm>
      </p:grpSpPr>
      <p:pic>
        <p:nvPicPr>
          <p:cNvPr id="7" name="Imag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ctrTitle"/>
          </p:nvPr>
        </p:nvSpPr>
        <p:spPr>
          <a:xfrm>
            <a:off x="3962399" y="1964267"/>
            <a:ext cx="7197726" cy="2421464"/>
          </a:xfrm>
        </p:spPr>
        <p:txBody>
          <a:bodyPr rtlCol="0" anchor="b">
            <a:normAutofit/>
          </a:bodyPr>
          <a:lstStyle>
            <a:lvl1pPr algn="r">
              <a:defRPr sz="4800">
                <a:effectLst/>
              </a:defRPr>
            </a:lvl1pPr>
          </a:lstStyle>
          <a:p>
            <a:pPr rtl="0"/>
            <a:r>
              <a:rPr lang="fr-FR" noProof="0"/>
              <a:t>Modifiez le style du titre</a:t>
            </a:r>
          </a:p>
        </p:txBody>
      </p:sp>
      <p:sp>
        <p:nvSpPr>
          <p:cNvPr id="3" name="Sous-titre 2"/>
          <p:cNvSpPr>
            <a:spLocks noGrp="1"/>
          </p:cNvSpPr>
          <p:nvPr>
            <p:ph type="subTitle" idx="1"/>
          </p:nvPr>
        </p:nvSpPr>
        <p:spPr>
          <a:xfrm>
            <a:off x="3962399" y="4385732"/>
            <a:ext cx="7197726" cy="1405467"/>
          </a:xfrm>
        </p:spPr>
        <p:txBody>
          <a:bodyPr rtlCol="0"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fr-FR" noProof="0"/>
              <a:t>Modifiez le style des sous-titres du masque</a:t>
            </a:r>
          </a:p>
        </p:txBody>
      </p:sp>
      <p:sp>
        <p:nvSpPr>
          <p:cNvPr id="4" name="Espace réservé de la date 3"/>
          <p:cNvSpPr>
            <a:spLocks noGrp="1"/>
          </p:cNvSpPr>
          <p:nvPr>
            <p:ph type="dt" sz="half" idx="10"/>
          </p:nvPr>
        </p:nvSpPr>
        <p:spPr>
          <a:xfrm>
            <a:off x="8932558" y="5870575"/>
            <a:ext cx="1600200" cy="377825"/>
          </a:xfrm>
        </p:spPr>
        <p:txBody>
          <a:bodyPr rtlCol="0"/>
          <a:lstStyle/>
          <a:p>
            <a:pPr rtl="0"/>
            <a:fld id="{AD78B8C9-52F2-4FDA-BACE-2DAA2475E871}" type="datetime1">
              <a:rPr lang="fr-FR" noProof="0" smtClean="0"/>
              <a:t>24/06/2022</a:t>
            </a:fld>
            <a:endParaRPr lang="fr-FR" noProof="0"/>
          </a:p>
        </p:txBody>
      </p:sp>
      <p:sp>
        <p:nvSpPr>
          <p:cNvPr id="5" name="Espace réservé du pied de page 4"/>
          <p:cNvSpPr>
            <a:spLocks noGrp="1"/>
          </p:cNvSpPr>
          <p:nvPr>
            <p:ph type="ftr" sz="quarter" idx="11"/>
          </p:nvPr>
        </p:nvSpPr>
        <p:spPr>
          <a:xfrm>
            <a:off x="3962399" y="5870575"/>
            <a:ext cx="4893958" cy="377825"/>
          </a:xfrm>
        </p:spPr>
        <p:txBody>
          <a:bodyPr rtlCol="0"/>
          <a:lstStyle/>
          <a:p>
            <a:pPr rtl="0"/>
            <a:endParaRPr lang="fr-FR" noProof="0"/>
          </a:p>
        </p:txBody>
      </p:sp>
      <p:sp>
        <p:nvSpPr>
          <p:cNvPr id="6" name="Espace réservé du numéro de diapositive 5"/>
          <p:cNvSpPr>
            <a:spLocks noGrp="1"/>
          </p:cNvSpPr>
          <p:nvPr>
            <p:ph type="sldNum" sz="quarter" idx="12"/>
          </p:nvPr>
        </p:nvSpPr>
        <p:spPr>
          <a:xfrm>
            <a:off x="10608958" y="5870575"/>
            <a:ext cx="551167" cy="377825"/>
          </a:xfrm>
        </p:spPr>
        <p:txBody>
          <a:bodyPr rtlCol="0"/>
          <a:lstStyle/>
          <a:p>
            <a:pPr rtl="0"/>
            <a:fld id="{69E57DC2-970A-4B3E-BB1C-7A09969E49DF}" type="slidenum">
              <a:rPr lang="fr-FR" noProof="0" smtClean="0"/>
              <a:pPr rtl="0"/>
              <a:t>‹N°›</a:t>
            </a:fld>
            <a:endParaRPr lang="fr-FR" noProof="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8" name="Imag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a:xfrm>
            <a:off x="685800" y="4732865"/>
            <a:ext cx="10131427" cy="566738"/>
          </a:xfrm>
        </p:spPr>
        <p:txBody>
          <a:bodyPr rtlCol="0" anchor="b">
            <a:normAutofit/>
          </a:bodyPr>
          <a:lstStyle>
            <a:lvl1pPr algn="l">
              <a:defRPr sz="2400" b="0"/>
            </a:lvl1pPr>
          </a:lstStyle>
          <a:p>
            <a:pPr rtl="0"/>
            <a:r>
              <a:rPr lang="fr-FR" noProof="0"/>
              <a:t>Modifiez le style du titre</a:t>
            </a:r>
          </a:p>
        </p:txBody>
      </p:sp>
      <p:sp>
        <p:nvSpPr>
          <p:cNvPr id="3" name="Espace réservé d’image 2"/>
          <p:cNvSpPr>
            <a:spLocks noGrp="1" noChangeAspect="1"/>
          </p:cNvSpPr>
          <p:nvPr>
            <p:ph type="pic" idx="1" hasCustomPrompt="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p>
        </p:txBody>
      </p:sp>
      <p:sp>
        <p:nvSpPr>
          <p:cNvPr id="4" name="Espace réservé du texte 3"/>
          <p:cNvSpPr>
            <a:spLocks noGrp="1"/>
          </p:cNvSpPr>
          <p:nvPr>
            <p:ph type="body" sz="half" idx="2" hasCustomPrompt="1"/>
          </p:nvPr>
        </p:nvSpPr>
        <p:spPr>
          <a:xfrm>
            <a:off x="685800" y="5299603"/>
            <a:ext cx="10131427" cy="49371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dirty="0"/>
              <a:t>Modifiez les styles du texte du masque</a:t>
            </a:r>
          </a:p>
        </p:txBody>
      </p:sp>
      <p:sp>
        <p:nvSpPr>
          <p:cNvPr id="5" name="Espace réservé de la date 4"/>
          <p:cNvSpPr>
            <a:spLocks noGrp="1"/>
          </p:cNvSpPr>
          <p:nvPr>
            <p:ph type="dt" sz="half" idx="10"/>
          </p:nvPr>
        </p:nvSpPr>
        <p:spPr/>
        <p:txBody>
          <a:bodyPr rtlCol="0"/>
          <a:lstStyle/>
          <a:p>
            <a:pPr rtl="0"/>
            <a:fld id="{2B9F7517-5D13-448C-B088-F75CF897A12B}" type="datetime1">
              <a:rPr lang="fr-FR" noProof="0" smtClean="0"/>
              <a:t>24/06/2022</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9E57DC2-970A-4B3E-BB1C-7A09969E49DF}" type="slidenum">
              <a:rPr lang="fr-FR" noProof="0" smtClean="0"/>
              <a:pPr rtl="0"/>
              <a:t>‹N°›</a:t>
            </a:fld>
            <a:endParaRPr lang="fr-FR" noProof="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7" name="Imag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a:xfrm>
            <a:off x="685801" y="609601"/>
            <a:ext cx="10131427" cy="3124199"/>
          </a:xfrm>
        </p:spPr>
        <p:txBody>
          <a:bodyPr rtlCol="0" anchor="ctr">
            <a:normAutofit/>
          </a:bodyPr>
          <a:lstStyle>
            <a:lvl1pPr algn="l">
              <a:defRPr sz="3200" b="0" cap="none"/>
            </a:lvl1pPr>
          </a:lstStyle>
          <a:p>
            <a:pPr rtl="0"/>
            <a:r>
              <a:rPr lang="fr-FR" noProof="0"/>
              <a:t>Modifiez le style du titre</a:t>
            </a:r>
          </a:p>
        </p:txBody>
      </p:sp>
      <p:sp>
        <p:nvSpPr>
          <p:cNvPr id="3" name="Espace réservé du texte 2"/>
          <p:cNvSpPr>
            <a:spLocks noGrp="1"/>
          </p:cNvSpPr>
          <p:nvPr>
            <p:ph type="body" idx="1" hasCustomPrompt="1"/>
          </p:nvPr>
        </p:nvSpPr>
        <p:spPr>
          <a:xfrm>
            <a:off x="685800" y="4343400"/>
            <a:ext cx="10131428" cy="1447800"/>
          </a:xfrm>
        </p:spPr>
        <p:txBody>
          <a:bodyPr rtlCol="0"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dirty="0"/>
              <a:t>Modifiez les styles du texte du masque</a:t>
            </a:r>
          </a:p>
        </p:txBody>
      </p:sp>
      <p:sp>
        <p:nvSpPr>
          <p:cNvPr id="4" name="Espace réservé de la date 3"/>
          <p:cNvSpPr>
            <a:spLocks noGrp="1"/>
          </p:cNvSpPr>
          <p:nvPr>
            <p:ph type="dt" sz="half" idx="10"/>
          </p:nvPr>
        </p:nvSpPr>
        <p:spPr/>
        <p:txBody>
          <a:bodyPr rtlCol="0"/>
          <a:lstStyle/>
          <a:p>
            <a:pPr rtl="0"/>
            <a:fld id="{7E7C5224-0E9A-4132-B454-B17CBBBCA65B}" type="datetime1">
              <a:rPr lang="fr-FR" noProof="0" smtClean="0"/>
              <a:t>24/06/2022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9E57DC2-970A-4B3E-BB1C-7A09969E49DF}" type="slidenum">
              <a:rPr lang="fr-FR" noProof="0" smtClean="0"/>
              <a:pPr rtl="0"/>
              <a:t>‹N°›</a:t>
            </a:fld>
            <a:endParaRPr lang="fr-FR" noProof="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1" name="Imag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Zone de texte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fr-FR" sz="8000" noProof="0">
                <a:solidFill>
                  <a:schemeClr val="tx1"/>
                </a:solidFill>
                <a:effectLst/>
              </a:rPr>
              <a:t>”</a:t>
            </a:r>
          </a:p>
        </p:txBody>
      </p:sp>
      <p:sp>
        <p:nvSpPr>
          <p:cNvPr id="14" name="Zone de texte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fr-FR" sz="8000" noProof="0">
                <a:solidFill>
                  <a:schemeClr val="tx1"/>
                </a:solidFill>
                <a:effectLst/>
              </a:rPr>
              <a:t>“</a:t>
            </a:r>
          </a:p>
        </p:txBody>
      </p:sp>
      <p:sp>
        <p:nvSpPr>
          <p:cNvPr id="16" name="Titre 1"/>
          <p:cNvSpPr>
            <a:spLocks noGrp="1"/>
          </p:cNvSpPr>
          <p:nvPr>
            <p:ph type="title"/>
          </p:nvPr>
        </p:nvSpPr>
        <p:spPr>
          <a:xfrm>
            <a:off x="992267" y="609601"/>
            <a:ext cx="9550399" cy="2743199"/>
          </a:xfrm>
        </p:spPr>
        <p:txBody>
          <a:bodyPr rtlCol="0" anchor="ctr">
            <a:normAutofit/>
          </a:bodyPr>
          <a:lstStyle>
            <a:lvl1pPr algn="l">
              <a:defRPr sz="3200" b="0" cap="none">
                <a:solidFill>
                  <a:schemeClr val="tx1"/>
                </a:solidFill>
              </a:defRPr>
            </a:lvl1pPr>
          </a:lstStyle>
          <a:p>
            <a:pPr rtl="0"/>
            <a:r>
              <a:rPr lang="fr-FR" noProof="0"/>
              <a:t>Modifiez le style du titre</a:t>
            </a:r>
          </a:p>
        </p:txBody>
      </p:sp>
      <p:sp>
        <p:nvSpPr>
          <p:cNvPr id="10" name="Espace réservé du texte 9"/>
          <p:cNvSpPr>
            <a:spLocks noGrp="1"/>
          </p:cNvSpPr>
          <p:nvPr>
            <p:ph type="body" sz="quarter" idx="13" hasCustomPrompt="1"/>
          </p:nvPr>
        </p:nvSpPr>
        <p:spPr>
          <a:xfrm>
            <a:off x="1097875" y="3352800"/>
            <a:ext cx="9339184" cy="381000"/>
          </a:xfrm>
        </p:spPr>
        <p:txBody>
          <a:bodyPr rtlCol="0"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fr-FR" noProof="0" dirty="0"/>
              <a:t>Modifiez les styles du texte du masque</a:t>
            </a:r>
          </a:p>
        </p:txBody>
      </p:sp>
      <p:sp>
        <p:nvSpPr>
          <p:cNvPr id="3" name="Espace réservé du texte 2"/>
          <p:cNvSpPr>
            <a:spLocks noGrp="1"/>
          </p:cNvSpPr>
          <p:nvPr>
            <p:ph type="body" idx="1" hasCustomPrompt="1"/>
          </p:nvPr>
        </p:nvSpPr>
        <p:spPr>
          <a:xfrm>
            <a:off x="687465" y="4343400"/>
            <a:ext cx="10152367" cy="1447800"/>
          </a:xfrm>
        </p:spPr>
        <p:txBody>
          <a:bodyPr rtlCol="0"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dirty="0"/>
              <a:t>Modifiez les styles du texte du masque</a:t>
            </a:r>
          </a:p>
        </p:txBody>
      </p:sp>
      <p:sp>
        <p:nvSpPr>
          <p:cNvPr id="4" name="Espace réservé de la date 3"/>
          <p:cNvSpPr>
            <a:spLocks noGrp="1"/>
          </p:cNvSpPr>
          <p:nvPr>
            <p:ph type="dt" sz="half" idx="10"/>
          </p:nvPr>
        </p:nvSpPr>
        <p:spPr/>
        <p:txBody>
          <a:bodyPr rtlCol="0"/>
          <a:lstStyle/>
          <a:p>
            <a:pPr rtl="0"/>
            <a:fld id="{008C5A59-9E56-4326-967A-1232DFA1488B}" type="datetime1">
              <a:rPr lang="fr-FR" noProof="0" smtClean="0"/>
              <a:t>24/06/2022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9E57DC2-970A-4B3E-BB1C-7A09969E49DF}" type="slidenum">
              <a:rPr lang="fr-FR" noProof="0" smtClean="0"/>
              <a:pPr rtl="0"/>
              <a:t>‹N°›</a:t>
            </a:fld>
            <a:endParaRPr lang="fr-FR" noProof="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professionnelle">
    <p:spTree>
      <p:nvGrpSpPr>
        <p:cNvPr id="1" name=""/>
        <p:cNvGrpSpPr/>
        <p:nvPr/>
      </p:nvGrpSpPr>
      <p:grpSpPr>
        <a:xfrm>
          <a:off x="0" y="0"/>
          <a:ext cx="0" cy="0"/>
          <a:chOff x="0" y="0"/>
          <a:chExt cx="0" cy="0"/>
        </a:xfrm>
      </p:grpSpPr>
      <p:pic>
        <p:nvPicPr>
          <p:cNvPr id="7" name="Imag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a:xfrm>
            <a:off x="685802" y="3308581"/>
            <a:ext cx="10131425" cy="1468800"/>
          </a:xfrm>
        </p:spPr>
        <p:txBody>
          <a:bodyPr rtlCol="0" anchor="b">
            <a:normAutofit/>
          </a:bodyPr>
          <a:lstStyle>
            <a:lvl1pPr algn="l">
              <a:defRPr sz="3200" b="0" cap="none"/>
            </a:lvl1pPr>
          </a:lstStyle>
          <a:p>
            <a:pPr rtl="0"/>
            <a:r>
              <a:rPr lang="fr-FR" noProof="0"/>
              <a:t>Modifiez le style du titre</a:t>
            </a:r>
          </a:p>
        </p:txBody>
      </p:sp>
      <p:sp>
        <p:nvSpPr>
          <p:cNvPr id="3" name="Espace réservé du texte 2"/>
          <p:cNvSpPr>
            <a:spLocks noGrp="1"/>
          </p:cNvSpPr>
          <p:nvPr>
            <p:ph type="body" idx="1" hasCustomPrompt="1"/>
          </p:nvPr>
        </p:nvSpPr>
        <p:spPr>
          <a:xfrm>
            <a:off x="685801" y="4777381"/>
            <a:ext cx="10131426" cy="860400"/>
          </a:xfrm>
        </p:spPr>
        <p:txBody>
          <a:bodyPr rtlCol="0"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dirty="0"/>
              <a:t>Modifiez les styles du texte du masque</a:t>
            </a:r>
          </a:p>
        </p:txBody>
      </p:sp>
      <p:sp>
        <p:nvSpPr>
          <p:cNvPr id="4" name="Espace réservé de la date 3"/>
          <p:cNvSpPr>
            <a:spLocks noGrp="1"/>
          </p:cNvSpPr>
          <p:nvPr>
            <p:ph type="dt" sz="half" idx="10"/>
          </p:nvPr>
        </p:nvSpPr>
        <p:spPr/>
        <p:txBody>
          <a:bodyPr rtlCol="0"/>
          <a:lstStyle/>
          <a:p>
            <a:pPr rtl="0"/>
            <a:fld id="{B7A7F487-268B-4B11-9B7E-B158178233A5}" type="datetime1">
              <a:rPr lang="fr-FR" noProof="0" smtClean="0"/>
              <a:t>24/06/2022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9E57DC2-970A-4B3E-BB1C-7A09969E49DF}" type="slidenum">
              <a:rPr lang="fr-FR" noProof="0" smtClean="0"/>
              <a:pPr rtl="0"/>
              <a:t>‹N°›</a:t>
            </a:fld>
            <a:endParaRPr lang="fr-FR" noProof="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tion Carte de nom">
    <p:spTree>
      <p:nvGrpSpPr>
        <p:cNvPr id="1" name=""/>
        <p:cNvGrpSpPr/>
        <p:nvPr/>
      </p:nvGrpSpPr>
      <p:grpSpPr>
        <a:xfrm>
          <a:off x="0" y="0"/>
          <a:ext cx="0" cy="0"/>
          <a:chOff x="0" y="0"/>
          <a:chExt cx="0" cy="0"/>
        </a:xfrm>
      </p:grpSpPr>
      <p:pic>
        <p:nvPicPr>
          <p:cNvPr id="11" name="Imag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Zone de texte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fr-FR" sz="8000" noProof="0">
                <a:solidFill>
                  <a:schemeClr val="tx1"/>
                </a:solidFill>
                <a:effectLst/>
              </a:rPr>
              <a:t>”</a:t>
            </a:r>
          </a:p>
        </p:txBody>
      </p:sp>
      <p:sp>
        <p:nvSpPr>
          <p:cNvPr id="14" name="Zone de texte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fr-FR" sz="8000" noProof="0">
                <a:solidFill>
                  <a:schemeClr val="tx1"/>
                </a:solidFill>
                <a:effectLst/>
              </a:rPr>
              <a:t>“</a:t>
            </a:r>
          </a:p>
        </p:txBody>
      </p:sp>
      <p:sp>
        <p:nvSpPr>
          <p:cNvPr id="16" name="Titre 1"/>
          <p:cNvSpPr>
            <a:spLocks noGrp="1"/>
          </p:cNvSpPr>
          <p:nvPr>
            <p:ph type="title"/>
          </p:nvPr>
        </p:nvSpPr>
        <p:spPr>
          <a:xfrm>
            <a:off x="992267" y="609601"/>
            <a:ext cx="9550399" cy="2743199"/>
          </a:xfrm>
        </p:spPr>
        <p:txBody>
          <a:bodyPr rtlCol="0" anchor="ctr">
            <a:normAutofit/>
          </a:bodyPr>
          <a:lstStyle>
            <a:lvl1pPr algn="l">
              <a:defRPr sz="3200" b="0" cap="none">
                <a:solidFill>
                  <a:schemeClr val="tx1"/>
                </a:solidFill>
              </a:defRPr>
            </a:lvl1pPr>
          </a:lstStyle>
          <a:p>
            <a:pPr rtl="0"/>
            <a:r>
              <a:rPr lang="fr-FR" noProof="0"/>
              <a:t>Modifiez le style du titre</a:t>
            </a:r>
          </a:p>
        </p:txBody>
      </p:sp>
      <p:sp>
        <p:nvSpPr>
          <p:cNvPr id="10" name="Espace réservé du texte 9"/>
          <p:cNvSpPr>
            <a:spLocks noGrp="1"/>
          </p:cNvSpPr>
          <p:nvPr>
            <p:ph type="body" sz="quarter" idx="13" hasCustomPrompt="1"/>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lvl="0" rtl="0"/>
            <a:r>
              <a:rPr lang="fr-FR" noProof="0" dirty="0"/>
              <a:t>Modifiez les styles du texte du masque</a:t>
            </a:r>
          </a:p>
        </p:txBody>
      </p:sp>
      <p:sp>
        <p:nvSpPr>
          <p:cNvPr id="3" name="Espace réservé du texte 2"/>
          <p:cNvSpPr>
            <a:spLocks noGrp="1"/>
          </p:cNvSpPr>
          <p:nvPr>
            <p:ph type="body" idx="1" hasCustomPrompt="1"/>
          </p:nvPr>
        </p:nvSpPr>
        <p:spPr>
          <a:xfrm>
            <a:off x="685799" y="4775200"/>
            <a:ext cx="10135436" cy="1016000"/>
          </a:xfrm>
        </p:spPr>
        <p:txBody>
          <a:bodyPr rtlCol="0"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dirty="0"/>
              <a:t>Modifiez les styles du texte du masque</a:t>
            </a:r>
          </a:p>
        </p:txBody>
      </p:sp>
      <p:sp>
        <p:nvSpPr>
          <p:cNvPr id="4" name="Espace réservé de la date 3"/>
          <p:cNvSpPr>
            <a:spLocks noGrp="1"/>
          </p:cNvSpPr>
          <p:nvPr>
            <p:ph type="dt" sz="half" idx="10"/>
          </p:nvPr>
        </p:nvSpPr>
        <p:spPr/>
        <p:txBody>
          <a:bodyPr rtlCol="0"/>
          <a:lstStyle/>
          <a:p>
            <a:pPr rtl="0"/>
            <a:fld id="{4D7579B3-4B62-4E8A-9875-C87173C2FABC}" type="datetime1">
              <a:rPr lang="fr-FR" noProof="0" smtClean="0"/>
              <a:t>24/06/2022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9E57DC2-970A-4B3E-BB1C-7A09969E49DF}" type="slidenum">
              <a:rPr lang="fr-FR" noProof="0" smtClean="0"/>
              <a:pPr rtl="0"/>
              <a:t>‹N°›</a:t>
            </a:fld>
            <a:endParaRPr lang="fr-FR" noProof="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pic>
        <p:nvPicPr>
          <p:cNvPr id="8" name="Imag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rtl="0"/>
            <a:r>
              <a:rPr lang="fr-FR" noProof="0"/>
              <a:t>Modifiez le style du titre</a:t>
            </a:r>
          </a:p>
        </p:txBody>
      </p:sp>
      <p:sp>
        <p:nvSpPr>
          <p:cNvPr id="10" name="Espace réservé du texte 9"/>
          <p:cNvSpPr>
            <a:spLocks noGrp="1"/>
          </p:cNvSpPr>
          <p:nvPr>
            <p:ph type="body" sz="quarter" idx="13" hasCustomPrompt="1"/>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lvl="0" rtl="0"/>
            <a:r>
              <a:rPr lang="fr-FR" noProof="0" dirty="0"/>
              <a:t>Modifiez les styles du texte du masque</a:t>
            </a:r>
          </a:p>
        </p:txBody>
      </p:sp>
      <p:sp>
        <p:nvSpPr>
          <p:cNvPr id="3" name="Espace réservé du texte 2"/>
          <p:cNvSpPr>
            <a:spLocks noGrp="1"/>
          </p:cNvSpPr>
          <p:nvPr>
            <p:ph type="body" idx="1" hasCustomPrompt="1"/>
          </p:nvPr>
        </p:nvSpPr>
        <p:spPr>
          <a:xfrm>
            <a:off x="685800" y="4343400"/>
            <a:ext cx="10131428" cy="1447800"/>
          </a:xfrm>
        </p:spPr>
        <p:txBody>
          <a:bodyPr rtlCol="0"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dirty="0"/>
              <a:t>Modifiez les styles du texte du masque</a:t>
            </a:r>
          </a:p>
        </p:txBody>
      </p:sp>
      <p:sp>
        <p:nvSpPr>
          <p:cNvPr id="4" name="Espace réservé de la date 3"/>
          <p:cNvSpPr>
            <a:spLocks noGrp="1"/>
          </p:cNvSpPr>
          <p:nvPr>
            <p:ph type="dt" sz="half" idx="10"/>
          </p:nvPr>
        </p:nvSpPr>
        <p:spPr/>
        <p:txBody>
          <a:bodyPr rtlCol="0"/>
          <a:lstStyle/>
          <a:p>
            <a:pPr rtl="0"/>
            <a:fld id="{78E07C93-56BB-4ACC-892E-2490B50AF2FD}" type="datetime1">
              <a:rPr lang="fr-FR" noProof="0" smtClean="0"/>
              <a:t>24/06/2022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9E57DC2-970A-4B3E-BB1C-7A09969E49DF}" type="slidenum">
              <a:rPr lang="fr-FR" noProof="0" smtClean="0"/>
              <a:pPr rtl="0"/>
              <a:t>‹N°›</a:t>
            </a:fld>
            <a:endParaRPr lang="fr-FR" noProof="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7" name="Imag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re 1"/>
          <p:cNvSpPr>
            <a:spLocks noGrp="1"/>
          </p:cNvSpPr>
          <p:nvPr>
            <p:ph type="title"/>
          </p:nvPr>
        </p:nvSpPr>
        <p:spPr>
          <a:xfrm>
            <a:off x="685801" y="609600"/>
            <a:ext cx="10131425" cy="1456267"/>
          </a:xfrm>
        </p:spPr>
        <p:txBody>
          <a:bodyPr rtlCol="0"/>
          <a:lstStyle/>
          <a:p>
            <a:pPr rtl="0"/>
            <a:r>
              <a:rPr lang="fr-FR" noProof="0"/>
              <a:t>Modifiez le style du titre</a:t>
            </a:r>
          </a:p>
        </p:txBody>
      </p:sp>
      <p:sp>
        <p:nvSpPr>
          <p:cNvPr id="3" name="Espace réservé du texte vertical 2"/>
          <p:cNvSpPr>
            <a:spLocks noGrp="1"/>
          </p:cNvSpPr>
          <p:nvPr>
            <p:ph type="body" orient="vert" idx="1" hasCustomPrompt="1"/>
          </p:nvPr>
        </p:nvSpPr>
        <p:spPr/>
        <p:txBody>
          <a:bodyPr vert="eaVert" rtlCol="0" anchor="t"/>
          <a:lstStyle>
            <a:lvl1pPr>
              <a:buNone/>
              <a:defRPr/>
            </a:lvl1pPr>
          </a:lstStyle>
          <a:p>
            <a:pPr marL="285750" marR="0" lvl="0" indent="-285750" algn="l" defTabSz="457200" rtl="0" eaLnBrk="1" fontAlgn="auto" latinLnBrk="0" hangingPunct="1">
              <a:lnSpc>
                <a:spcPct val="100000"/>
              </a:lnSpc>
              <a:spcBef>
                <a:spcPts val="0"/>
              </a:spcBef>
              <a:spcAft>
                <a:spcPts val="1000"/>
              </a:spcAft>
              <a:buClr>
                <a:schemeClr val="tx1"/>
              </a:buClr>
              <a:buSzPct val="100000"/>
              <a:buFont typeface="Arial"/>
              <a:buChar char="•"/>
              <a:tabLst/>
              <a:defRPr/>
            </a:pPr>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p:cNvSpPr>
            <a:spLocks noGrp="1"/>
          </p:cNvSpPr>
          <p:nvPr>
            <p:ph type="dt" sz="half" idx="10"/>
          </p:nvPr>
        </p:nvSpPr>
        <p:spPr/>
        <p:txBody>
          <a:bodyPr rtlCol="0"/>
          <a:lstStyle/>
          <a:p>
            <a:pPr rtl="0"/>
            <a:fld id="{78A6F3FA-0EDA-4B01-A6F8-9EE8290F7F88}" type="datetime1">
              <a:rPr lang="fr-FR" noProof="0" smtClean="0"/>
              <a:t>24/06/2022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9E57DC2-970A-4B3E-BB1C-7A09969E49DF}" type="slidenum">
              <a:rPr lang="fr-FR" noProof="0" smtClean="0"/>
              <a:t>‹N°›</a:t>
            </a:fld>
            <a:endParaRPr lang="fr-FR" noProof="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pic>
        <p:nvPicPr>
          <p:cNvPr id="7" name="Imag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vertical 1"/>
          <p:cNvSpPr>
            <a:spLocks noGrp="1"/>
          </p:cNvSpPr>
          <p:nvPr>
            <p:ph type="title" orient="vert"/>
          </p:nvPr>
        </p:nvSpPr>
        <p:spPr>
          <a:xfrm>
            <a:off x="8658675" y="609599"/>
            <a:ext cx="2158552" cy="5181601"/>
          </a:xfrm>
        </p:spPr>
        <p:txBody>
          <a:bodyPr vert="eaVert" rtlCol="0"/>
          <a:lstStyle/>
          <a:p>
            <a:pPr rtl="0"/>
            <a:r>
              <a:rPr lang="fr-FR" noProof="0"/>
              <a:t>Modifiez le style du titre</a:t>
            </a:r>
          </a:p>
        </p:txBody>
      </p:sp>
      <p:sp>
        <p:nvSpPr>
          <p:cNvPr id="3" name="Espace réservé du texte vertical 2"/>
          <p:cNvSpPr>
            <a:spLocks noGrp="1"/>
          </p:cNvSpPr>
          <p:nvPr>
            <p:ph type="body" orient="vert" idx="1" hasCustomPrompt="1"/>
          </p:nvPr>
        </p:nvSpPr>
        <p:spPr>
          <a:xfrm>
            <a:off x="685800" y="609600"/>
            <a:ext cx="7832116" cy="5181600"/>
          </a:xfrm>
        </p:spPr>
        <p:txBody>
          <a:bodyPr vert="eaVert" rtlCol="0" anchor="t"/>
          <a:lstStyle>
            <a:lvl1pPr>
              <a:buNone/>
              <a:defRPr/>
            </a:lvl1pPr>
          </a:lstStyle>
          <a:p>
            <a:pPr marL="285750" marR="0" lvl="0" indent="-285750" algn="l" defTabSz="457200" rtl="0" eaLnBrk="1" fontAlgn="auto" latinLnBrk="0" hangingPunct="1">
              <a:lnSpc>
                <a:spcPct val="100000"/>
              </a:lnSpc>
              <a:spcBef>
                <a:spcPts val="0"/>
              </a:spcBef>
              <a:spcAft>
                <a:spcPts val="1000"/>
              </a:spcAft>
              <a:buClr>
                <a:schemeClr val="tx1"/>
              </a:buClr>
              <a:buSzPct val="100000"/>
              <a:buFont typeface="Arial"/>
              <a:buChar char="•"/>
              <a:tabLst/>
              <a:defRPr/>
            </a:pPr>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p:cNvSpPr>
            <a:spLocks noGrp="1"/>
          </p:cNvSpPr>
          <p:nvPr>
            <p:ph type="dt" sz="half" idx="10"/>
          </p:nvPr>
        </p:nvSpPr>
        <p:spPr/>
        <p:txBody>
          <a:bodyPr rtlCol="0"/>
          <a:lstStyle/>
          <a:p>
            <a:pPr rtl="0"/>
            <a:fld id="{DC71239A-7666-4438-AA29-EA7C29B1AEE9}" type="datetime1">
              <a:rPr lang="fr-FR" noProof="0" smtClean="0"/>
              <a:t>24/06/2022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9E57DC2-970A-4B3E-BB1C-7A09969E49DF}" type="slidenum">
              <a:rPr lang="fr-FR" noProof="0" smtClean="0"/>
              <a:t>‹N°›</a:t>
            </a:fld>
            <a:endParaRPr lang="fr-FR" noProof="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7" name="Imag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idx="1" hasCustomPrompt="1"/>
          </p:nvPr>
        </p:nvSpPr>
        <p:spPr/>
        <p:txBody>
          <a:bodyPr rtlCol="0" anchor="ct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ECCB9F82-E67E-42E8-B92F-EA4C81A8FB05}" type="datetime1">
              <a:rPr lang="fr-FR" noProof="0" smtClean="0"/>
              <a:t>24/06/2022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9E57DC2-970A-4B3E-BB1C-7A09969E49DF}" type="slidenum">
              <a:rPr lang="fr-FR" noProof="0" smtClean="0"/>
              <a:t>‹N°›</a:t>
            </a:fld>
            <a:endParaRPr lang="fr-FR" noProof="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pic>
        <p:nvPicPr>
          <p:cNvPr id="7" name="Imag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a:xfrm>
            <a:off x="685800" y="3308581"/>
            <a:ext cx="10131427" cy="1468800"/>
          </a:xfrm>
        </p:spPr>
        <p:txBody>
          <a:bodyPr rtlCol="0" anchor="b"/>
          <a:lstStyle>
            <a:lvl1pPr algn="l">
              <a:defRPr sz="4000" b="0" cap="all"/>
            </a:lvl1pPr>
          </a:lstStyle>
          <a:p>
            <a:pPr rtl="0"/>
            <a:r>
              <a:rPr lang="fr-FR" noProof="0"/>
              <a:t>Modifiez le style du titre</a:t>
            </a:r>
          </a:p>
        </p:txBody>
      </p:sp>
      <p:sp>
        <p:nvSpPr>
          <p:cNvPr id="3" name="Espace réservé du texte 2"/>
          <p:cNvSpPr>
            <a:spLocks noGrp="1"/>
          </p:cNvSpPr>
          <p:nvPr>
            <p:ph type="body" idx="1" hasCustomPrompt="1"/>
          </p:nvPr>
        </p:nvSpPr>
        <p:spPr>
          <a:xfrm>
            <a:off x="685799" y="4777381"/>
            <a:ext cx="10131428" cy="860400"/>
          </a:xfrm>
        </p:spPr>
        <p:txBody>
          <a:bodyPr rtlCol="0"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Modifiez les styles du texte du masque</a:t>
            </a:r>
          </a:p>
        </p:txBody>
      </p:sp>
      <p:sp>
        <p:nvSpPr>
          <p:cNvPr id="4" name="Espace réservé de la date 3"/>
          <p:cNvSpPr>
            <a:spLocks noGrp="1"/>
          </p:cNvSpPr>
          <p:nvPr>
            <p:ph type="dt" sz="half" idx="10"/>
          </p:nvPr>
        </p:nvSpPr>
        <p:spPr/>
        <p:txBody>
          <a:bodyPr rtlCol="0"/>
          <a:lstStyle/>
          <a:p>
            <a:pPr rtl="0"/>
            <a:fld id="{A665BEFD-7E63-4B7B-B0D0-FB86D172280C}" type="datetime1">
              <a:rPr lang="fr-FR" noProof="0" smtClean="0"/>
              <a:t>24/06/2022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9E57DC2-970A-4B3E-BB1C-7A09969E49DF}" type="slidenum">
              <a:rPr lang="fr-FR" noProof="0" smtClean="0"/>
              <a:pPr rtl="0"/>
              <a:t>‹N°›</a:t>
            </a:fld>
            <a:endParaRPr lang="fr-FR" noProof="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8" name="Imag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sz="half" idx="1" hasCustomPrompt="1"/>
          </p:nvPr>
        </p:nvSpPr>
        <p:spPr>
          <a:xfrm>
            <a:off x="685802" y="2142067"/>
            <a:ext cx="4995334" cy="3649134"/>
          </a:xfrm>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5821895" y="2142067"/>
            <a:ext cx="4995332" cy="3649133"/>
          </a:xfrm>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e la date 4"/>
          <p:cNvSpPr>
            <a:spLocks noGrp="1"/>
          </p:cNvSpPr>
          <p:nvPr>
            <p:ph type="dt" sz="half" idx="10"/>
          </p:nvPr>
        </p:nvSpPr>
        <p:spPr/>
        <p:txBody>
          <a:bodyPr rtlCol="0"/>
          <a:lstStyle/>
          <a:p>
            <a:pPr rtl="0"/>
            <a:fld id="{502CB7E9-141F-42E2-9A66-2F663C47E376}" type="datetime1">
              <a:rPr lang="fr-FR" noProof="0" smtClean="0"/>
              <a:t>24/06/2022</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9E57DC2-970A-4B3E-BB1C-7A09969E49DF}" type="slidenum">
              <a:rPr lang="fr-FR" noProof="0" smtClean="0"/>
              <a:t>‹N°›</a:t>
            </a:fld>
            <a:endParaRPr lang="fr-FR" noProof="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lvl1pPr>
              <a:defRPr/>
            </a:lvl1pPr>
          </a:lstStyle>
          <a:p>
            <a:pPr rtl="0"/>
            <a:r>
              <a:rPr lang="fr-FR" noProof="0"/>
              <a:t>Modifiez le style du titre</a:t>
            </a:r>
          </a:p>
        </p:txBody>
      </p:sp>
      <p:sp>
        <p:nvSpPr>
          <p:cNvPr id="3" name="Espace réservé du texte 2"/>
          <p:cNvSpPr>
            <a:spLocks noGrp="1"/>
          </p:cNvSpPr>
          <p:nvPr>
            <p:ph type="body" idx="1" hasCustomPrompt="1"/>
          </p:nvPr>
        </p:nvSpPr>
        <p:spPr>
          <a:xfrm>
            <a:off x="973670" y="2218267"/>
            <a:ext cx="4709054"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Modifiez les styles du texte du masque</a:t>
            </a:r>
          </a:p>
        </p:txBody>
      </p:sp>
      <p:sp>
        <p:nvSpPr>
          <p:cNvPr id="4" name="Espace réservé du contenu 3"/>
          <p:cNvSpPr>
            <a:spLocks noGrp="1"/>
          </p:cNvSpPr>
          <p:nvPr>
            <p:ph sz="half" idx="2" hasCustomPrompt="1"/>
          </p:nvPr>
        </p:nvSpPr>
        <p:spPr>
          <a:xfrm>
            <a:off x="685801" y="2870201"/>
            <a:ext cx="4996923" cy="2920998"/>
          </a:xfrm>
        </p:spPr>
        <p:txBody>
          <a:bodyPr rtlCol="0" anchor="t">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hasCustomPrompt="1"/>
          </p:nvPr>
        </p:nvSpPr>
        <p:spPr>
          <a:xfrm>
            <a:off x="6096003" y="2226734"/>
            <a:ext cx="4722813"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Modifiez les styles du texte du masque</a:t>
            </a:r>
          </a:p>
        </p:txBody>
      </p:sp>
      <p:sp>
        <p:nvSpPr>
          <p:cNvPr id="6" name="Espace réservé du contenu 5"/>
          <p:cNvSpPr>
            <a:spLocks noGrp="1"/>
          </p:cNvSpPr>
          <p:nvPr>
            <p:ph sz="quarter" idx="4" hasCustomPrompt="1"/>
          </p:nvPr>
        </p:nvSpPr>
        <p:spPr>
          <a:xfrm>
            <a:off x="5823483" y="2870201"/>
            <a:ext cx="4995334" cy="2920998"/>
          </a:xfrm>
        </p:spPr>
        <p:txBody>
          <a:bodyPr rtlCol="0" anchor="t">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p:cNvSpPr>
            <a:spLocks noGrp="1"/>
          </p:cNvSpPr>
          <p:nvPr>
            <p:ph type="dt" sz="half" idx="10"/>
          </p:nvPr>
        </p:nvSpPr>
        <p:spPr/>
        <p:txBody>
          <a:bodyPr rtlCol="0"/>
          <a:lstStyle/>
          <a:p>
            <a:pPr rtl="0"/>
            <a:fld id="{B53BBEB9-2F0E-4D28-96B6-755C1FAFF991}" type="datetime1">
              <a:rPr lang="fr-FR" noProof="0" smtClean="0"/>
              <a:t>24/06/2022</a:t>
            </a:fld>
            <a:endParaRPr lang="fr-FR" noProof="0"/>
          </a:p>
        </p:txBody>
      </p:sp>
      <p:sp>
        <p:nvSpPr>
          <p:cNvPr id="8" name="Espace réservé du pied de page 7"/>
          <p:cNvSpPr>
            <a:spLocks noGrp="1"/>
          </p:cNvSpPr>
          <p:nvPr>
            <p:ph type="ftr" sz="quarter" idx="11"/>
          </p:nvPr>
        </p:nvSpPr>
        <p:spPr/>
        <p:txBody>
          <a:bodyPr rtlCol="0"/>
          <a:lstStyle/>
          <a:p>
            <a:pPr rtl="0"/>
            <a:endParaRPr lang="fr-FR" noProof="0"/>
          </a:p>
        </p:txBody>
      </p:sp>
      <p:sp>
        <p:nvSpPr>
          <p:cNvPr id="9" name="Espace réservé du numéro de diapositive 8"/>
          <p:cNvSpPr>
            <a:spLocks noGrp="1"/>
          </p:cNvSpPr>
          <p:nvPr>
            <p:ph type="sldNum" sz="quarter" idx="12"/>
          </p:nvPr>
        </p:nvSpPr>
        <p:spPr/>
        <p:txBody>
          <a:bodyPr rtlCol="0"/>
          <a:lstStyle/>
          <a:p>
            <a:pPr rtl="0"/>
            <a:fld id="{69E57DC2-970A-4B3E-BB1C-7A09969E49DF}" type="slidenum">
              <a:rPr lang="fr-FR" noProof="0" smtClean="0"/>
              <a:t>‹N°›</a:t>
            </a:fld>
            <a:endParaRPr lang="fr-FR" noProof="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pic>
        <p:nvPicPr>
          <p:cNvPr id="6" name="Imag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p:txBody>
          <a:bodyPr rtlCol="0"/>
          <a:lstStyle/>
          <a:p>
            <a:pPr rtl="0"/>
            <a:r>
              <a:rPr lang="fr-FR" noProof="0"/>
              <a:t>Modifiez le style du titre</a:t>
            </a:r>
          </a:p>
        </p:txBody>
      </p:sp>
      <p:sp>
        <p:nvSpPr>
          <p:cNvPr id="3" name="Espace réservé de la date 2"/>
          <p:cNvSpPr>
            <a:spLocks noGrp="1"/>
          </p:cNvSpPr>
          <p:nvPr>
            <p:ph type="dt" sz="half" idx="10"/>
          </p:nvPr>
        </p:nvSpPr>
        <p:spPr/>
        <p:txBody>
          <a:bodyPr rtlCol="0"/>
          <a:lstStyle/>
          <a:p>
            <a:pPr rtl="0"/>
            <a:fld id="{28348738-1136-461C-9987-2AAB7C28135B}" type="datetime1">
              <a:rPr lang="fr-FR" noProof="0" smtClean="0"/>
              <a:t>24/06/2022</a:t>
            </a:fld>
            <a:endParaRPr lang="fr-FR" noProof="0"/>
          </a:p>
        </p:txBody>
      </p:sp>
      <p:sp>
        <p:nvSpPr>
          <p:cNvPr id="4" name="Espace réservé du pied de page 3"/>
          <p:cNvSpPr>
            <a:spLocks noGrp="1"/>
          </p:cNvSpPr>
          <p:nvPr>
            <p:ph type="ftr" sz="quarter" idx="11"/>
          </p:nvPr>
        </p:nvSpPr>
        <p:spPr/>
        <p:txBody>
          <a:bodyPr rtlCol="0"/>
          <a:lstStyle/>
          <a:p>
            <a:pPr rtl="0"/>
            <a:endParaRPr lang="fr-FR" noProof="0"/>
          </a:p>
        </p:txBody>
      </p:sp>
      <p:sp>
        <p:nvSpPr>
          <p:cNvPr id="5" name="Espace réservé du numéro de diapositive 4"/>
          <p:cNvSpPr>
            <a:spLocks noGrp="1"/>
          </p:cNvSpPr>
          <p:nvPr>
            <p:ph type="sldNum" sz="quarter" idx="12"/>
          </p:nvPr>
        </p:nvSpPr>
        <p:spPr/>
        <p:txBody>
          <a:bodyPr rtlCol="0"/>
          <a:lstStyle/>
          <a:p>
            <a:pPr rtl="0"/>
            <a:fld id="{69E57DC2-970A-4B3E-BB1C-7A09969E49DF}" type="slidenum">
              <a:rPr lang="fr-FR" noProof="0" smtClean="0"/>
              <a:t>‹N°›</a:t>
            </a:fld>
            <a:endParaRPr lang="fr-FR" noProof="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5" name="Imag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Espace réservé de la date 1"/>
          <p:cNvSpPr>
            <a:spLocks noGrp="1"/>
          </p:cNvSpPr>
          <p:nvPr>
            <p:ph type="dt" sz="half" idx="10"/>
          </p:nvPr>
        </p:nvSpPr>
        <p:spPr/>
        <p:txBody>
          <a:bodyPr rtlCol="0"/>
          <a:lstStyle/>
          <a:p>
            <a:pPr rtl="0"/>
            <a:fld id="{959D84D8-0C42-40E5-A5EB-0CAAE06D58F3}" type="datetime1">
              <a:rPr lang="fr-FR" noProof="0" smtClean="0"/>
              <a:t>24/06/2022</a:t>
            </a:fld>
            <a:endParaRPr lang="fr-FR" noProof="0"/>
          </a:p>
        </p:txBody>
      </p:sp>
      <p:sp>
        <p:nvSpPr>
          <p:cNvPr id="3" name="Espace réservé du pied de page 2"/>
          <p:cNvSpPr>
            <a:spLocks noGrp="1"/>
          </p:cNvSpPr>
          <p:nvPr>
            <p:ph type="ftr" sz="quarter" idx="11"/>
          </p:nvPr>
        </p:nvSpPr>
        <p:spPr/>
        <p:txBody>
          <a:bodyPr rtlCol="0"/>
          <a:lstStyle/>
          <a:p>
            <a:pPr rtl="0"/>
            <a:endParaRPr lang="fr-FR" noProof="0"/>
          </a:p>
        </p:txBody>
      </p:sp>
      <p:sp>
        <p:nvSpPr>
          <p:cNvPr id="4" name="Espace réservé du numéro de diapositive 3"/>
          <p:cNvSpPr>
            <a:spLocks noGrp="1"/>
          </p:cNvSpPr>
          <p:nvPr>
            <p:ph type="sldNum" sz="quarter" idx="12"/>
          </p:nvPr>
        </p:nvSpPr>
        <p:spPr/>
        <p:txBody>
          <a:bodyPr rtlCol="0"/>
          <a:lstStyle/>
          <a:p>
            <a:pPr rtl="0"/>
            <a:fld id="{69E57DC2-970A-4B3E-BB1C-7A09969E49DF}" type="slidenum">
              <a:rPr lang="fr-FR" noProof="0" smtClean="0"/>
              <a:t>‹N°›</a:t>
            </a:fld>
            <a:endParaRPr lang="fr-FR" noProof="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8" name="Imag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a:xfrm>
            <a:off x="685800" y="2074333"/>
            <a:ext cx="3680885" cy="1371600"/>
          </a:xfrm>
        </p:spPr>
        <p:txBody>
          <a:bodyPr rtlCol="0" anchor="b">
            <a:normAutofit/>
          </a:bodyPr>
          <a:lstStyle>
            <a:lvl1pPr algn="l">
              <a:defRPr sz="2400" b="0"/>
            </a:lvl1pPr>
          </a:lstStyle>
          <a:p>
            <a:pPr rtl="0"/>
            <a:r>
              <a:rPr lang="fr-FR" noProof="0"/>
              <a:t>Modifiez le style du titre</a:t>
            </a:r>
          </a:p>
        </p:txBody>
      </p:sp>
      <p:sp>
        <p:nvSpPr>
          <p:cNvPr id="3" name="Espace réservé du contenu 2"/>
          <p:cNvSpPr>
            <a:spLocks noGrp="1"/>
          </p:cNvSpPr>
          <p:nvPr>
            <p:ph idx="1" hasCustomPrompt="1"/>
          </p:nvPr>
        </p:nvSpPr>
        <p:spPr>
          <a:xfrm>
            <a:off x="4648201" y="609601"/>
            <a:ext cx="6169026" cy="5181600"/>
          </a:xfrm>
        </p:spPr>
        <p:txBody>
          <a:bodyPr rtlCol="0" anchor="ctr">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p:cNvSpPr>
            <a:spLocks noGrp="1"/>
          </p:cNvSpPr>
          <p:nvPr>
            <p:ph type="body" sz="half" idx="2" hasCustomPrompt="1"/>
          </p:nvPr>
        </p:nvSpPr>
        <p:spPr>
          <a:xfrm>
            <a:off x="685800" y="3445933"/>
            <a:ext cx="3680885" cy="1828800"/>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42DF6B27-F045-412B-B315-90E50B9CAD82}" type="datetime1">
              <a:rPr lang="fr-FR" noProof="0" smtClean="0"/>
              <a:t>24/06/2022</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9E57DC2-970A-4B3E-BB1C-7A09969E49DF}" type="slidenum">
              <a:rPr lang="fr-FR" noProof="0" smtClean="0"/>
              <a:pPr rtl="0"/>
              <a:t>‹N°›</a:t>
            </a:fld>
            <a:endParaRPr lang="fr-FR" noProof="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8" name="Imag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a:xfrm>
            <a:off x="685800" y="1600200"/>
            <a:ext cx="6164653" cy="1371600"/>
          </a:xfrm>
        </p:spPr>
        <p:txBody>
          <a:bodyPr rtlCol="0" anchor="b">
            <a:normAutofit/>
          </a:bodyPr>
          <a:lstStyle>
            <a:lvl1pPr algn="l">
              <a:defRPr sz="2800" b="0"/>
            </a:lvl1pPr>
          </a:lstStyle>
          <a:p>
            <a:pPr rtl="0"/>
            <a:r>
              <a:rPr lang="fr-FR" noProof="0"/>
              <a:t>Modifiez le style du titre</a:t>
            </a:r>
          </a:p>
        </p:txBody>
      </p:sp>
      <p:sp>
        <p:nvSpPr>
          <p:cNvPr id="14" name="Espace réservé d’image 2"/>
          <p:cNvSpPr>
            <a:spLocks noGrp="1" noChangeAspect="1"/>
          </p:cNvSpPr>
          <p:nvPr>
            <p:ph type="pic" idx="1" hasCustomPrompt="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p>
        </p:txBody>
      </p:sp>
      <p:sp>
        <p:nvSpPr>
          <p:cNvPr id="4" name="Espace réservé du texte 3"/>
          <p:cNvSpPr>
            <a:spLocks noGrp="1"/>
          </p:cNvSpPr>
          <p:nvPr>
            <p:ph type="body" sz="half" idx="2" hasCustomPrompt="1"/>
          </p:nvPr>
        </p:nvSpPr>
        <p:spPr>
          <a:xfrm>
            <a:off x="685800" y="2971800"/>
            <a:ext cx="6164653" cy="1828800"/>
          </a:xfrm>
        </p:spPr>
        <p:txBody>
          <a:bodyPr rtlCol="0"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8D07AA46-6F2C-4158-AF1F-E05D54FF2249}" type="datetime1">
              <a:rPr lang="fr-FR" noProof="0" smtClean="0"/>
              <a:t>24/06/2022</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9E57DC2-970A-4B3E-BB1C-7A09969E49DF}" type="slidenum">
              <a:rPr lang="fr-FR" noProof="0" smtClean="0"/>
              <a:pPr rtl="0"/>
              <a:t>‹N°›</a:t>
            </a:fld>
            <a:endParaRPr lang="fr-FR" noProof="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pPr rtl="0"/>
            <a:r>
              <a:rPr lang="fr-FR" noProof="0"/>
              <a:t>Modifiez le style du titre</a:t>
            </a:r>
          </a:p>
        </p:txBody>
      </p:sp>
      <p:sp>
        <p:nvSpPr>
          <p:cNvPr id="3" name="Espace réservé du texte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829BA45B-2399-49E0-A6E1-836DF3F122F3}" type="datetime1">
              <a:rPr lang="fr-FR" noProof="0" smtClean="0"/>
              <a:t>24/06/2022</a:t>
            </a:fld>
            <a:endParaRPr lang="fr-FR" noProof="0"/>
          </a:p>
        </p:txBody>
      </p:sp>
      <p:sp>
        <p:nvSpPr>
          <p:cNvPr id="5" name="Espace réservé du pied de page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rtl="0"/>
            <a:endParaRPr lang="fr-FR" noProof="0"/>
          </a:p>
        </p:txBody>
      </p:sp>
      <p:sp>
        <p:nvSpPr>
          <p:cNvPr id="6" name="Espace réservé du numéro de diapositive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69E57DC2-970A-4B3E-BB1C-7A09969E49DF}" type="slidenum">
              <a:rPr lang="fr-FR" noProof="0" smtClean="0"/>
              <a:pPr rtl="0"/>
              <a:t>‹N°›</a:t>
            </a:fld>
            <a:endParaRPr lang="fr-FR" noProof="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8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0.png"/><Relationship Id="rId5" Type="http://schemas.openxmlformats.org/officeDocument/2006/relationships/image" Target="../media/image11.png"/><Relationship Id="rId9" Type="http://schemas.openxmlformats.org/officeDocument/2006/relationships/image" Target="../media/image100.png"/></Relationships>
</file>

<file path=ppt/slides/_rels/slide1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0.png"/><Relationship Id="rId7" Type="http://schemas.openxmlformats.org/officeDocument/2006/relationships/image" Target="../media/image20.png"/><Relationship Id="rId2" Type="http://schemas.openxmlformats.org/officeDocument/2006/relationships/image" Target="../media/image150.png"/><Relationship Id="rId1" Type="http://schemas.openxmlformats.org/officeDocument/2006/relationships/slideLayout" Target="../slideLayouts/slideLayout2.xml"/><Relationship Id="rId6" Type="http://schemas.openxmlformats.org/officeDocument/2006/relationships/image" Target="../media/image191.png"/><Relationship Id="rId5" Type="http://schemas.openxmlformats.org/officeDocument/2006/relationships/image" Target="../media/image181.png"/><Relationship Id="rId4" Type="http://schemas.openxmlformats.org/officeDocument/2006/relationships/image" Target="../media/image170.png"/><Relationship Id="rId9"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7.gif"/><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9.jpg"/><Relationship Id="rId7" Type="http://schemas.openxmlformats.org/officeDocument/2006/relationships/diagramColors" Target="../diagrams/colors2.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4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ciel la nuit avec montagnes loin à l’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biLevel thresh="75000"/>
            <a:extLst>
              <a:ext uri="{28A0092B-C50C-407E-A947-70E740481C1C}">
                <a14:useLocalDpi xmlns:a14="http://schemas.microsoft.com/office/drawing/2010/main"/>
              </a:ext>
            </a:extLst>
          </a:blip>
          <a:srcRect/>
          <a:stretch/>
        </p:blipFill>
        <p:spPr>
          <a:xfrm>
            <a:off x="20" y="-17966"/>
            <a:ext cx="12191980" cy="6857990"/>
          </a:xfrm>
          <a:prstGeom prst="rect">
            <a:avLst/>
          </a:prstGeom>
        </p:spPr>
      </p:pic>
      <p:pic>
        <p:nvPicPr>
          <p:cNvPr id="6" name="Picture 7">
            <a:extLst>
              <a:ext uri="{FF2B5EF4-FFF2-40B4-BE49-F238E27FC236}">
                <a16:creationId xmlns:a16="http://schemas.microsoft.com/office/drawing/2014/main" id="{34B82210-C690-C5FB-4EA4-921804DB6597}"/>
              </a:ext>
            </a:extLst>
          </p:cNvPr>
          <p:cNvPicPr>
            <a:picLocks noChangeAspect="1"/>
          </p:cNvPicPr>
          <p:nvPr/>
        </p:nvPicPr>
        <p:blipFill>
          <a:blip r:embed="rId4"/>
          <a:stretch>
            <a:fillRect/>
          </a:stretch>
        </p:blipFill>
        <p:spPr>
          <a:xfrm>
            <a:off x="9172154" y="16023"/>
            <a:ext cx="3019846" cy="1771897"/>
          </a:xfrm>
          <a:prstGeom prst="rect">
            <a:avLst/>
          </a:prstGeom>
        </p:spPr>
      </p:pic>
      <p:graphicFrame>
        <p:nvGraphicFramePr>
          <p:cNvPr id="7" name="Table 10">
            <a:extLst>
              <a:ext uri="{FF2B5EF4-FFF2-40B4-BE49-F238E27FC236}">
                <a16:creationId xmlns:a16="http://schemas.microsoft.com/office/drawing/2014/main" id="{AB88656C-9D81-91D9-FA01-414437D6501B}"/>
              </a:ext>
            </a:extLst>
          </p:cNvPr>
          <p:cNvGraphicFramePr>
            <a:graphicFrameLocks noGrp="1"/>
          </p:cNvGraphicFramePr>
          <p:nvPr>
            <p:extLst>
              <p:ext uri="{D42A27DB-BD31-4B8C-83A1-F6EECF244321}">
                <p14:modId xmlns:p14="http://schemas.microsoft.com/office/powerpoint/2010/main" val="1771559526"/>
              </p:ext>
            </p:extLst>
          </p:nvPr>
        </p:nvGraphicFramePr>
        <p:xfrm>
          <a:off x="2" y="0"/>
          <a:ext cx="6358596" cy="457200"/>
        </p:xfrm>
        <a:graphic>
          <a:graphicData uri="http://schemas.openxmlformats.org/drawingml/2006/table">
            <a:tbl>
              <a:tblPr firstRow="1" bandRow="1">
                <a:tableStyleId>{9D7B26C5-4107-4FEC-AEDC-1716B250A1EF}</a:tableStyleId>
              </a:tblPr>
              <a:tblGrid>
                <a:gridCol w="6358596">
                  <a:extLst>
                    <a:ext uri="{9D8B030D-6E8A-4147-A177-3AD203B41FA5}">
                      <a16:colId xmlns:a16="http://schemas.microsoft.com/office/drawing/2014/main" val="1223709286"/>
                    </a:ext>
                  </a:extLst>
                </a:gridCol>
              </a:tblGrid>
              <a:tr h="370840">
                <a:tc>
                  <a:txBody>
                    <a:bodyPr/>
                    <a:lstStyle/>
                    <a:p>
                      <a:pPr algn="ctr"/>
                      <a:r>
                        <a:rPr lang="fr-FR" sz="2400" dirty="0"/>
                        <a:t>Ingénieur de Conception en InDIA (INGC2) </a:t>
                      </a:r>
                    </a:p>
                  </a:txBody>
                  <a:tcPr/>
                </a:tc>
                <a:extLst>
                  <a:ext uri="{0D108BD9-81ED-4DB2-BD59-A6C34878D82A}">
                    <a16:rowId xmlns:a16="http://schemas.microsoft.com/office/drawing/2014/main" val="2362966409"/>
                  </a:ext>
                </a:extLst>
              </a:tr>
            </a:tbl>
          </a:graphicData>
        </a:graphic>
      </p:graphicFrame>
      <p:sp>
        <p:nvSpPr>
          <p:cNvPr id="8" name="Titre 1">
            <a:extLst>
              <a:ext uri="{FF2B5EF4-FFF2-40B4-BE49-F238E27FC236}">
                <a16:creationId xmlns:a16="http://schemas.microsoft.com/office/drawing/2014/main" id="{FE44B804-D34B-7D19-0EED-E04F44119D0F}"/>
              </a:ext>
            </a:extLst>
          </p:cNvPr>
          <p:cNvSpPr txBox="1">
            <a:spLocks/>
          </p:cNvSpPr>
          <p:nvPr/>
        </p:nvSpPr>
        <p:spPr>
          <a:xfrm>
            <a:off x="4426997" y="1408248"/>
            <a:ext cx="4586077" cy="2051748"/>
          </a:xfrm>
          <a:prstGeom prst="rect">
            <a:avLst/>
          </a:prstGeom>
          <a:effectLst/>
        </p:spPr>
        <p:txBody>
          <a:bodyPr vert="horz" lIns="91440" tIns="45720" rIns="91440" bIns="45720" rtlCol="0" anchor="ctr">
            <a:noAutofit/>
          </a:bodyPr>
          <a:lstStyle>
            <a:lvl1pPr algn="r"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br>
              <a:rPr lang="fr-SN" dirty="0"/>
            </a:br>
            <a:endParaRPr lang="fr-SN" dirty="0"/>
          </a:p>
        </p:txBody>
      </p:sp>
      <p:sp>
        <p:nvSpPr>
          <p:cNvPr id="17" name="Titre 16">
            <a:extLst>
              <a:ext uri="{FF2B5EF4-FFF2-40B4-BE49-F238E27FC236}">
                <a16:creationId xmlns:a16="http://schemas.microsoft.com/office/drawing/2014/main" id="{20FD08D8-C3C1-8AC3-5F85-55338F70539E}"/>
              </a:ext>
            </a:extLst>
          </p:cNvPr>
          <p:cNvSpPr>
            <a:spLocks noGrp="1"/>
          </p:cNvSpPr>
          <p:nvPr>
            <p:ph type="ctrTitle"/>
          </p:nvPr>
        </p:nvSpPr>
        <p:spPr>
          <a:xfrm>
            <a:off x="1752503" y="927528"/>
            <a:ext cx="8402703" cy="1825592"/>
          </a:xfrm>
        </p:spPr>
        <p:txBody>
          <a:bodyPr anchor="ctr">
            <a:noAutofit/>
          </a:bodyPr>
          <a:lstStyle/>
          <a:p>
            <a:pPr algn="ctr"/>
            <a:br>
              <a:rPr lang="fr-SN" b="1" dirty="0">
                <a:solidFill>
                  <a:schemeClr val="tx1">
                    <a:lumMod val="95000"/>
                  </a:schemeClr>
                </a:solidFill>
                <a:latin typeface="Algerian" panose="04020705040A02060702" pitchFamily="82" charset="0"/>
              </a:rPr>
            </a:br>
            <a:r>
              <a:rPr lang="fr-SN" b="1" dirty="0">
                <a:solidFill>
                  <a:schemeClr val="tx1">
                    <a:lumMod val="95000"/>
                  </a:schemeClr>
                </a:solidFill>
                <a:latin typeface="Algerian" panose="04020705040A02060702" pitchFamily="82" charset="0"/>
              </a:rPr>
              <a:t>APPRENTISSAGE </a:t>
            </a:r>
            <a:br>
              <a:rPr lang="fr-SN" b="1" dirty="0">
                <a:solidFill>
                  <a:schemeClr val="tx1">
                    <a:lumMod val="95000"/>
                  </a:schemeClr>
                </a:solidFill>
                <a:latin typeface="Algerian" panose="04020705040A02060702" pitchFamily="82" charset="0"/>
              </a:rPr>
            </a:br>
            <a:r>
              <a:rPr lang="fr-SN" b="1" dirty="0">
                <a:solidFill>
                  <a:schemeClr val="tx1">
                    <a:lumMod val="95000"/>
                  </a:schemeClr>
                </a:solidFill>
                <a:latin typeface="Algerian" panose="04020705040A02060702" pitchFamily="82" charset="0"/>
              </a:rPr>
              <a:t>NON SUPERVISE</a:t>
            </a:r>
            <a:br>
              <a:rPr lang="fr-SN" b="1" dirty="0">
                <a:solidFill>
                  <a:schemeClr val="tx1">
                    <a:lumMod val="95000"/>
                  </a:schemeClr>
                </a:solidFill>
                <a:latin typeface="Algerian" panose="04020705040A02060702" pitchFamily="82" charset="0"/>
              </a:rPr>
            </a:br>
            <a:endParaRPr lang="fr-SN" b="1" dirty="0">
              <a:solidFill>
                <a:schemeClr val="tx1">
                  <a:lumMod val="95000"/>
                </a:schemeClr>
              </a:solidFill>
              <a:latin typeface="Algerian" panose="04020705040A02060702" pitchFamily="82" charset="0"/>
            </a:endParaRPr>
          </a:p>
        </p:txBody>
      </p:sp>
      <p:pic>
        <p:nvPicPr>
          <p:cNvPr id="19" name="Image 18">
            <a:extLst>
              <a:ext uri="{FF2B5EF4-FFF2-40B4-BE49-F238E27FC236}">
                <a16:creationId xmlns:a16="http://schemas.microsoft.com/office/drawing/2014/main" id="{1FD953EA-0574-212E-7A0A-0C685FA7040C}"/>
              </a:ext>
            </a:extLst>
          </p:cNvPr>
          <p:cNvPicPr>
            <a:picLocks noChangeAspect="1"/>
          </p:cNvPicPr>
          <p:nvPr/>
        </p:nvPicPr>
        <p:blipFill rotWithShape="1">
          <a:blip r:embed="rId5"/>
          <a:srcRect b="7440"/>
          <a:stretch/>
        </p:blipFill>
        <p:spPr>
          <a:xfrm>
            <a:off x="4186861" y="3718331"/>
            <a:ext cx="4586077" cy="2486759"/>
          </a:xfrm>
          <a:prstGeom prst="rect">
            <a:avLst/>
          </a:prstGeom>
          <a:ln>
            <a:noFill/>
          </a:ln>
          <a:effectLst>
            <a:softEdge rad="112500"/>
          </a:effectLst>
        </p:spPr>
      </p:pic>
      <p:sp>
        <p:nvSpPr>
          <p:cNvPr id="22" name="Rectangle : avec coins arrondis en diagonale 21">
            <a:extLst>
              <a:ext uri="{FF2B5EF4-FFF2-40B4-BE49-F238E27FC236}">
                <a16:creationId xmlns:a16="http://schemas.microsoft.com/office/drawing/2014/main" id="{0A6A2101-8C9E-1F8B-2D15-A4856FA5ED36}"/>
              </a:ext>
            </a:extLst>
          </p:cNvPr>
          <p:cNvSpPr/>
          <p:nvPr/>
        </p:nvSpPr>
        <p:spPr>
          <a:xfrm>
            <a:off x="704632" y="3834859"/>
            <a:ext cx="1825503" cy="532660"/>
          </a:xfrm>
          <a:prstGeom prst="round2Diag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Exposants</a:t>
            </a:r>
          </a:p>
        </p:txBody>
      </p:sp>
      <p:sp>
        <p:nvSpPr>
          <p:cNvPr id="23" name="Rectangle: Rounded Corners 8">
            <a:extLst>
              <a:ext uri="{FF2B5EF4-FFF2-40B4-BE49-F238E27FC236}">
                <a16:creationId xmlns:a16="http://schemas.microsoft.com/office/drawing/2014/main" id="{23505071-AC7C-998D-4563-CE29B023A140}"/>
              </a:ext>
            </a:extLst>
          </p:cNvPr>
          <p:cNvSpPr/>
          <p:nvPr/>
        </p:nvSpPr>
        <p:spPr>
          <a:xfrm>
            <a:off x="158201" y="4762129"/>
            <a:ext cx="2703443" cy="1850955"/>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t"/>
          <a:lstStyle/>
          <a:p>
            <a:pPr algn="ctr"/>
            <a:r>
              <a:rPr lang="fr-FR" sz="2000" b="1" dirty="0">
                <a:solidFill>
                  <a:schemeClr val="bg2">
                    <a:lumMod val="20000"/>
                    <a:lumOff val="80000"/>
                  </a:schemeClr>
                </a:solidFill>
              </a:rPr>
              <a:t>Habib AIDARA</a:t>
            </a:r>
          </a:p>
          <a:p>
            <a:pPr algn="ctr"/>
            <a:endParaRPr lang="fr-FR" sz="2000" b="1" dirty="0">
              <a:solidFill>
                <a:schemeClr val="bg2">
                  <a:lumMod val="20000"/>
                  <a:lumOff val="80000"/>
                </a:schemeClr>
              </a:solidFill>
            </a:endParaRPr>
          </a:p>
          <a:p>
            <a:pPr algn="ctr"/>
            <a:r>
              <a:rPr lang="fr-FR" sz="2000" b="1" dirty="0">
                <a:solidFill>
                  <a:schemeClr val="bg2">
                    <a:lumMod val="20000"/>
                    <a:lumOff val="80000"/>
                  </a:schemeClr>
                </a:solidFill>
              </a:rPr>
              <a:t>Lothaire BAZIÉ</a:t>
            </a:r>
          </a:p>
          <a:p>
            <a:pPr algn="ctr"/>
            <a:endParaRPr lang="fr-FR" sz="2000" b="1" dirty="0">
              <a:solidFill>
                <a:schemeClr val="bg2">
                  <a:lumMod val="20000"/>
                  <a:lumOff val="80000"/>
                </a:schemeClr>
              </a:solidFill>
            </a:endParaRPr>
          </a:p>
          <a:p>
            <a:pPr algn="ctr"/>
            <a:r>
              <a:rPr lang="fr-FR" sz="2000" b="1" dirty="0">
                <a:solidFill>
                  <a:schemeClr val="bg2">
                    <a:lumMod val="20000"/>
                    <a:lumOff val="80000"/>
                  </a:schemeClr>
                </a:solidFill>
              </a:rPr>
              <a:t>     Coumba KANTÉ</a:t>
            </a:r>
          </a:p>
          <a:p>
            <a:pPr algn="ctr"/>
            <a:endParaRPr lang="fr-FR" dirty="0">
              <a:solidFill>
                <a:schemeClr val="bg2">
                  <a:lumMod val="20000"/>
                  <a:lumOff val="80000"/>
                </a:schemeClr>
              </a:solidFill>
            </a:endParaRPr>
          </a:p>
        </p:txBody>
      </p:sp>
      <p:sp>
        <p:nvSpPr>
          <p:cNvPr id="24" name="Rectangle : avec coins arrondis en diagonale 23">
            <a:extLst>
              <a:ext uri="{FF2B5EF4-FFF2-40B4-BE49-F238E27FC236}">
                <a16:creationId xmlns:a16="http://schemas.microsoft.com/office/drawing/2014/main" id="{5B18BC15-E888-9B49-9430-7DA1E5234D68}"/>
              </a:ext>
            </a:extLst>
          </p:cNvPr>
          <p:cNvSpPr/>
          <p:nvPr/>
        </p:nvSpPr>
        <p:spPr>
          <a:xfrm>
            <a:off x="9881642" y="3718331"/>
            <a:ext cx="1825503" cy="532660"/>
          </a:xfrm>
          <a:prstGeom prst="round2DiagRect">
            <a:avLst/>
          </a:prstGeom>
          <a:solidFill>
            <a:schemeClr val="bg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Professeur</a:t>
            </a:r>
          </a:p>
        </p:txBody>
      </p:sp>
      <p:sp>
        <p:nvSpPr>
          <p:cNvPr id="25" name="Rectangle: Rounded Corners 9">
            <a:extLst>
              <a:ext uri="{FF2B5EF4-FFF2-40B4-BE49-F238E27FC236}">
                <a16:creationId xmlns:a16="http://schemas.microsoft.com/office/drawing/2014/main" id="{B56DF608-F215-CCE1-BE1F-4E61AD2E4BD5}"/>
              </a:ext>
            </a:extLst>
          </p:cNvPr>
          <p:cNvSpPr/>
          <p:nvPr/>
        </p:nvSpPr>
        <p:spPr>
          <a:xfrm>
            <a:off x="9761395" y="4618847"/>
            <a:ext cx="2065995" cy="451234"/>
          </a:xfrm>
          <a:prstGeom prst="round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pPr algn="ctr"/>
            <a:r>
              <a:rPr lang="fr-FR" sz="2800" b="1" u="sng" dirty="0">
                <a:solidFill>
                  <a:schemeClr val="tx1"/>
                </a:solidFill>
                <a:latin typeface="Algerian" panose="04020705040A02060702" pitchFamily="82" charset="0"/>
              </a:rPr>
              <a:t>Mr Tondji</a:t>
            </a:r>
            <a:endParaRPr lang="fr-FR" sz="2800" b="1" u="sng" dirty="0">
              <a:solidFill>
                <a:srgbClr val="00B0F0"/>
              </a:solidFill>
              <a:latin typeface="Algerian" panose="04020705040A02060702" pitchFamily="82" charset="0"/>
            </a:endParaRPr>
          </a:p>
        </p:txBody>
      </p:sp>
      <p:sp>
        <p:nvSpPr>
          <p:cNvPr id="26" name="Rectangle: Rounded Corners 9">
            <a:extLst>
              <a:ext uri="{FF2B5EF4-FFF2-40B4-BE49-F238E27FC236}">
                <a16:creationId xmlns:a16="http://schemas.microsoft.com/office/drawing/2014/main" id="{5191B8AA-CB12-74BD-A607-25814438414C}"/>
              </a:ext>
            </a:extLst>
          </p:cNvPr>
          <p:cNvSpPr/>
          <p:nvPr/>
        </p:nvSpPr>
        <p:spPr>
          <a:xfrm>
            <a:off x="3529421" y="6344128"/>
            <a:ext cx="6231974" cy="451234"/>
          </a:xfrm>
          <a:prstGeom prst="round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pPr algn="ctr"/>
            <a:r>
              <a:rPr lang="fr-FR" sz="2800" b="1" u="sng" dirty="0">
                <a:solidFill>
                  <a:schemeClr val="tx1"/>
                </a:solidFill>
                <a:latin typeface="Algerian" panose="04020705040A02060702" pitchFamily="82" charset="0"/>
              </a:rPr>
              <a:t>Année Académique 2021/2022</a:t>
            </a:r>
            <a:endParaRPr lang="fr-FR" sz="2800" b="1" u="sng" dirty="0">
              <a:solidFill>
                <a:srgbClr val="00B0F0"/>
              </a:solidFill>
              <a:latin typeface="Algerian" panose="04020705040A02060702" pitchFamily="82" charset="0"/>
            </a:endParaRPr>
          </a:p>
        </p:txBody>
      </p:sp>
      <p:pic>
        <p:nvPicPr>
          <p:cNvPr id="34" name="Image 33">
            <a:extLst>
              <a:ext uri="{FF2B5EF4-FFF2-40B4-BE49-F238E27FC236}">
                <a16:creationId xmlns:a16="http://schemas.microsoft.com/office/drawing/2014/main" id="{1E69CB38-530D-4942-11EC-67FC2AA39300}"/>
              </a:ext>
            </a:extLst>
          </p:cNvPr>
          <p:cNvPicPr>
            <a:picLocks noChangeAspect="1"/>
          </p:cNvPicPr>
          <p:nvPr/>
        </p:nvPicPr>
        <p:blipFill>
          <a:blip r:embed="rId6"/>
          <a:stretch>
            <a:fillRect/>
          </a:stretch>
        </p:blipFill>
        <p:spPr>
          <a:xfrm>
            <a:off x="20" y="489919"/>
            <a:ext cx="3019846" cy="2051748"/>
          </a:xfrm>
          <a:prstGeom prst="rect">
            <a:avLst/>
          </a:prstGeom>
        </p:spPr>
      </p:pic>
      <p:sp>
        <p:nvSpPr>
          <p:cNvPr id="14" name="Ellipse 13">
            <a:extLst>
              <a:ext uri="{FF2B5EF4-FFF2-40B4-BE49-F238E27FC236}">
                <a16:creationId xmlns:a16="http://schemas.microsoft.com/office/drawing/2014/main" id="{71D90779-43C9-DB25-091A-529D929F592A}"/>
              </a:ext>
            </a:extLst>
          </p:cNvPr>
          <p:cNvSpPr/>
          <p:nvPr/>
        </p:nvSpPr>
        <p:spPr>
          <a:xfrm>
            <a:off x="11023564" y="6249880"/>
            <a:ext cx="683581" cy="487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1</a:t>
            </a:r>
          </a:p>
        </p:txBody>
      </p:sp>
      <p:sp>
        <p:nvSpPr>
          <p:cNvPr id="15" name="Sous-titre 2">
            <a:extLst>
              <a:ext uri="{FF2B5EF4-FFF2-40B4-BE49-F238E27FC236}">
                <a16:creationId xmlns:a16="http://schemas.microsoft.com/office/drawing/2014/main" id="{1FAB32DB-ABC4-DAA3-252C-BA356701C6A5}"/>
              </a:ext>
            </a:extLst>
          </p:cNvPr>
          <p:cNvSpPr txBox="1">
            <a:spLocks/>
          </p:cNvSpPr>
          <p:nvPr/>
        </p:nvSpPr>
        <p:spPr>
          <a:xfrm>
            <a:off x="4121212" y="2972561"/>
            <a:ext cx="4375084" cy="635340"/>
          </a:xfrm>
          <a:prstGeom prst="rect">
            <a:avLst/>
          </a:prstGeom>
          <a:noFill/>
          <a:ln>
            <a:noFill/>
          </a:ln>
        </p:spPr>
        <p:style>
          <a:lnRef idx="0">
            <a:scrgbClr r="0" g="0" b="0"/>
          </a:lnRef>
          <a:fillRef idx="0">
            <a:scrgbClr r="0" g="0" b="0"/>
          </a:fillRef>
          <a:effectRef idx="0">
            <a:scrgbClr r="0" g="0" b="0"/>
          </a:effectRef>
          <a:fontRef idx="minor">
            <a:schemeClr val="accent1"/>
          </a:fontRef>
        </p:style>
        <p:txBody>
          <a:bodyPr vert="horz" lIns="91440" tIns="45720" rIns="91440" bIns="45720" rtlCol="0" anchor="ctr">
            <a:noAutofit/>
          </a:bodyPr>
          <a:lstStyle>
            <a:lvl1pPr marL="0" indent="0" algn="r" defTabSz="457200" rtl="0" eaLnBrk="1" latinLnBrk="0" hangingPunct="1">
              <a:spcBef>
                <a:spcPts val="0"/>
              </a:spcBef>
              <a:spcAft>
                <a:spcPts val="1000"/>
              </a:spcAft>
              <a:buClr>
                <a:schemeClr val="tx1"/>
              </a:buClr>
              <a:buSzPct val="100000"/>
              <a:buFont typeface="Arial"/>
              <a:buNone/>
              <a:defRPr sz="1800" kern="1200" cap="all">
                <a:solidFill>
                  <a:schemeClr val="tx1"/>
                </a:solidFill>
                <a:effectLst/>
                <a:latin typeface="+mn-lt"/>
                <a:ea typeface="+mn-ea"/>
                <a:cs typeface="+mn-cs"/>
              </a:defRPr>
            </a:lvl1pPr>
            <a:lvl2pPr marL="457200" indent="0" algn="ctr"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2pPr>
            <a:lvl3pPr marL="914400" indent="0" algn="ctr"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3pPr>
            <a:lvl4pPr marL="1371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4pPr>
            <a:lvl5pPr marL="18288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5pPr>
            <a:lvl6pPr marL="22860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6pPr>
            <a:lvl7pPr marL="27432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7pPr>
            <a:lvl8pPr marL="32004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8pPr>
            <a:lvl9pPr marL="3657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9pPr>
          </a:lstStyle>
          <a:p>
            <a:pPr algn="ctr"/>
            <a:r>
              <a:rPr lang="fr-FR" sz="4400" cap="none" dirty="0">
                <a:ln w="0"/>
                <a:solidFill>
                  <a:srgbClr val="FFFF00"/>
                </a:solidFill>
                <a:effectLst>
                  <a:outerShdw blurRad="38100" dist="19050" dir="2700000" algn="tl" rotWithShape="0">
                    <a:schemeClr val="dk1">
                      <a:alpha val="40000"/>
                    </a:schemeClr>
                  </a:outerShdw>
                </a:effectLst>
              </a:rPr>
              <a:t>ACP &amp; K-MEAN</a:t>
            </a:r>
          </a:p>
        </p:txBody>
      </p:sp>
    </p:spTree>
    <p:extLst>
      <p:ext uri="{BB962C8B-B14F-4D97-AF65-F5344CB8AC3E}">
        <p14:creationId xmlns:p14="http://schemas.microsoft.com/office/powerpoint/2010/main" val="341772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7E763F-2ED4-67C0-9FD4-C728B4F5D302}"/>
              </a:ext>
            </a:extLst>
          </p:cNvPr>
          <p:cNvSpPr>
            <a:spLocks noGrp="1"/>
          </p:cNvSpPr>
          <p:nvPr>
            <p:ph type="title"/>
          </p:nvPr>
        </p:nvSpPr>
        <p:spPr/>
        <p:txBody>
          <a:bodyPr/>
          <a:lstStyle/>
          <a:p>
            <a:r>
              <a:rPr lang="fr-FR" dirty="0"/>
              <a:t>  </a:t>
            </a:r>
          </a:p>
        </p:txBody>
      </p:sp>
      <p:sp>
        <p:nvSpPr>
          <p:cNvPr id="3" name="Espace réservé du contenu 2">
            <a:extLst>
              <a:ext uri="{FF2B5EF4-FFF2-40B4-BE49-F238E27FC236}">
                <a16:creationId xmlns:a16="http://schemas.microsoft.com/office/drawing/2014/main" id="{6699F92F-194D-D16F-826B-E25358960536}"/>
              </a:ext>
            </a:extLst>
          </p:cNvPr>
          <p:cNvSpPr>
            <a:spLocks noGrp="1"/>
          </p:cNvSpPr>
          <p:nvPr>
            <p:ph idx="1"/>
          </p:nvPr>
        </p:nvSpPr>
        <p:spPr/>
        <p:txBody>
          <a:bodyPr/>
          <a:lstStyle/>
          <a:p>
            <a:pPr marL="0" indent="0">
              <a:buNone/>
            </a:pPr>
            <a:r>
              <a:rPr lang="fr-FR" dirty="0"/>
              <a:t>  </a:t>
            </a:r>
          </a:p>
        </p:txBody>
      </p:sp>
      <p:sp>
        <p:nvSpPr>
          <p:cNvPr id="4" name="Espace réservé du contenu 2">
            <a:extLst>
              <a:ext uri="{FF2B5EF4-FFF2-40B4-BE49-F238E27FC236}">
                <a16:creationId xmlns:a16="http://schemas.microsoft.com/office/drawing/2014/main" id="{B38F1E2B-CD73-C8AA-C317-F81A6562B866}"/>
              </a:ext>
            </a:extLst>
          </p:cNvPr>
          <p:cNvSpPr txBox="1">
            <a:spLocks/>
          </p:cNvSpPr>
          <p:nvPr/>
        </p:nvSpPr>
        <p:spPr>
          <a:xfrm>
            <a:off x="745436" y="0"/>
            <a:ext cx="10701128" cy="920658"/>
          </a:xfrm>
          <a:prstGeom prst="rect">
            <a:avLst/>
          </a:prstGeom>
        </p:spPr>
        <p:txBody>
          <a:bodyPr vert="horz" lIns="91440" tIns="45720" rIns="91440" bIns="45720" rtlCol="0" anchor="t">
            <a:normAutofit fontScale="925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fr-SN" sz="4000" b="1" u="sng" dirty="0">
                <a:solidFill>
                  <a:srgbClr val="FFFF00"/>
                </a:solidFill>
              </a:rPr>
              <a:t>ETAPE 3:</a:t>
            </a:r>
            <a:r>
              <a:rPr lang="fr-SN" b="1" dirty="0">
                <a:solidFill>
                  <a:srgbClr val="FFFF00"/>
                </a:solidFill>
              </a:rPr>
              <a:t> </a:t>
            </a:r>
            <a:r>
              <a:rPr lang="fr-SN" sz="3600" b="1" dirty="0"/>
              <a:t>La détermination des valeurs et vecteurs propres </a:t>
            </a:r>
            <a:endParaRPr lang="fr-SN" dirty="0"/>
          </a:p>
        </p:txBody>
      </p:sp>
      <p:sp>
        <p:nvSpPr>
          <p:cNvPr id="5" name="ZoneTexte 4">
            <a:extLst>
              <a:ext uri="{FF2B5EF4-FFF2-40B4-BE49-F238E27FC236}">
                <a16:creationId xmlns:a16="http://schemas.microsoft.com/office/drawing/2014/main" id="{897DB789-CD5D-DB0D-982B-0870DD2A39AB}"/>
              </a:ext>
            </a:extLst>
          </p:cNvPr>
          <p:cNvSpPr txBox="1"/>
          <p:nvPr/>
        </p:nvSpPr>
        <p:spPr>
          <a:xfrm>
            <a:off x="508000" y="1157926"/>
            <a:ext cx="8280400" cy="1815882"/>
          </a:xfrm>
          <a:prstGeom prst="rect">
            <a:avLst/>
          </a:prstGeom>
          <a:noFill/>
        </p:spPr>
        <p:txBody>
          <a:bodyPr wrap="square" rtlCol="0">
            <a:spAutoFit/>
          </a:bodyPr>
          <a:lstStyle/>
          <a:p>
            <a:pPr algn="just"/>
            <a:r>
              <a:rPr lang="fr-FR" sz="2800" dirty="0"/>
              <a:t>Les vecteurs propres et les valeurs propres sont les constructions mathématiques qui doivent être calculées à partir de la matrice de covariance afin de déterminer les principales composantes de l'ensemble de données.</a:t>
            </a:r>
          </a:p>
        </p:txBody>
      </p:sp>
      <p:pic>
        <p:nvPicPr>
          <p:cNvPr id="6" name="Picture 2" descr="StatQuest: Principal Component Analysis (PCA), Step-by-Step - YouTube">
            <a:extLst>
              <a:ext uri="{FF2B5EF4-FFF2-40B4-BE49-F238E27FC236}">
                <a16:creationId xmlns:a16="http://schemas.microsoft.com/office/drawing/2014/main" id="{18BFC122-238D-19E5-16C1-1BBE5E7C8A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436" y="3557305"/>
            <a:ext cx="4235477" cy="2382456"/>
          </a:xfrm>
          <a:prstGeom prst="rect">
            <a:avLst/>
          </a:prstGeom>
          <a:noFill/>
          <a:extLst>
            <a:ext uri="{909E8E84-426E-40DD-AFC4-6F175D3DCCD1}">
              <a14:hiddenFill xmlns:a14="http://schemas.microsoft.com/office/drawing/2010/main">
                <a:solidFill>
                  <a:srgbClr val="FFFFFF"/>
                </a:solidFill>
              </a14:hiddenFill>
            </a:ext>
          </a:extLst>
        </p:spPr>
      </p:pic>
      <p:sp>
        <p:nvSpPr>
          <p:cNvPr id="7" name="Ellipse 6">
            <a:extLst>
              <a:ext uri="{FF2B5EF4-FFF2-40B4-BE49-F238E27FC236}">
                <a16:creationId xmlns:a16="http://schemas.microsoft.com/office/drawing/2014/main" id="{6209DE86-ECB3-1240-798A-C1B3C9D589C7}"/>
              </a:ext>
            </a:extLst>
          </p:cNvPr>
          <p:cNvSpPr/>
          <p:nvPr/>
        </p:nvSpPr>
        <p:spPr>
          <a:xfrm>
            <a:off x="11023564" y="6249880"/>
            <a:ext cx="683581" cy="487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10</a:t>
            </a:r>
          </a:p>
        </p:txBody>
      </p:sp>
    </p:spTree>
    <p:extLst>
      <p:ext uri="{BB962C8B-B14F-4D97-AF65-F5344CB8AC3E}">
        <p14:creationId xmlns:p14="http://schemas.microsoft.com/office/powerpoint/2010/main" val="2142153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3079AB0-DEFC-FBC1-5090-6B2CEBB3CFB1}"/>
              </a:ext>
            </a:extLst>
          </p:cNvPr>
          <p:cNvSpPr>
            <a:spLocks noGrp="1"/>
          </p:cNvSpPr>
          <p:nvPr>
            <p:ph idx="1"/>
          </p:nvPr>
        </p:nvSpPr>
        <p:spPr/>
        <p:txBody>
          <a:bodyPr/>
          <a:lstStyle/>
          <a:p>
            <a:pPr marL="0" indent="0">
              <a:buNone/>
            </a:pPr>
            <a:r>
              <a:rPr lang="fr-FR" dirty="0"/>
              <a:t> </a:t>
            </a:r>
          </a:p>
        </p:txBody>
      </p:sp>
      <p:sp>
        <p:nvSpPr>
          <p:cNvPr id="8" name="Espace réservé du contenu 2">
            <a:extLst>
              <a:ext uri="{FF2B5EF4-FFF2-40B4-BE49-F238E27FC236}">
                <a16:creationId xmlns:a16="http://schemas.microsoft.com/office/drawing/2014/main" id="{1DACADBC-437A-AF85-359F-290C19DC1DB7}"/>
              </a:ext>
            </a:extLst>
          </p:cNvPr>
          <p:cNvSpPr txBox="1">
            <a:spLocks/>
          </p:cNvSpPr>
          <p:nvPr/>
        </p:nvSpPr>
        <p:spPr>
          <a:xfrm>
            <a:off x="745436" y="0"/>
            <a:ext cx="10701128" cy="920658"/>
          </a:xfrm>
          <a:prstGeom prst="rect">
            <a:avLst/>
          </a:prstGeom>
        </p:spPr>
        <p:txBody>
          <a:bodyPr vert="horz" lIns="91440" tIns="45720" rIns="91440" bIns="45720" rtlCol="0" anchor="t">
            <a:normAutofit fontScale="925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fr-SN" sz="4000" b="1" u="sng" dirty="0">
                <a:solidFill>
                  <a:srgbClr val="FFFF00"/>
                </a:solidFill>
              </a:rPr>
              <a:t>ETAPE 4:</a:t>
            </a:r>
            <a:r>
              <a:rPr lang="fr-SN" b="1" dirty="0">
                <a:solidFill>
                  <a:srgbClr val="FFFF00"/>
                </a:solidFill>
              </a:rPr>
              <a:t> </a:t>
            </a:r>
            <a:r>
              <a:rPr lang="fr-SN" sz="3600" b="1" dirty="0"/>
              <a:t>La détermination des composantes principales</a:t>
            </a:r>
            <a:endParaRPr lang="fr-SN" dirty="0"/>
          </a:p>
        </p:txBody>
      </p:sp>
      <p:sp>
        <p:nvSpPr>
          <p:cNvPr id="11" name="ZoneTexte 10">
            <a:extLst>
              <a:ext uri="{FF2B5EF4-FFF2-40B4-BE49-F238E27FC236}">
                <a16:creationId xmlns:a16="http://schemas.microsoft.com/office/drawing/2014/main" id="{66285820-2A08-3161-1F80-A2731F0B2D38}"/>
              </a:ext>
            </a:extLst>
          </p:cNvPr>
          <p:cNvSpPr txBox="1"/>
          <p:nvPr/>
        </p:nvSpPr>
        <p:spPr>
          <a:xfrm>
            <a:off x="304265" y="920658"/>
            <a:ext cx="11142299" cy="6001643"/>
          </a:xfrm>
          <a:prstGeom prst="rect">
            <a:avLst/>
          </a:prstGeom>
          <a:noFill/>
        </p:spPr>
        <p:txBody>
          <a:bodyPr wrap="square" rtlCol="0">
            <a:spAutoFit/>
          </a:bodyPr>
          <a:lstStyle/>
          <a:p>
            <a:pPr algn="just"/>
            <a:r>
              <a:rPr lang="fr-FR" sz="2400" dirty="0"/>
              <a:t>Maintenant que nous avons les vecteurs propres et leurs valeurs propres associées, on trie les vecteurs propres en fonction de leurs valeurs propres pour déterminer les composantes principales !</a:t>
            </a:r>
          </a:p>
          <a:p>
            <a:pPr algn="just"/>
            <a:r>
              <a:rPr lang="fr-FR" sz="2400" dirty="0"/>
              <a:t>En général, une fois que les vecteurs propres sont trouvés à partir de la matrice de covariance, l'étape suivante consiste à les classer par valeur propre dans l'ordre décroissant. Cela nous donne les composantes par ordre d'importance.</a:t>
            </a:r>
          </a:p>
          <a:p>
            <a:pPr algn="just"/>
            <a:endParaRPr lang="fr-FR" sz="2400" dirty="0"/>
          </a:p>
          <a:p>
            <a:pPr algn="just"/>
            <a:r>
              <a:rPr lang="fr-FR" sz="2400" b="1" dirty="0"/>
              <a:t>Le vecteur propre avec la valeur propre la plus élevée est la première composante principale de l'ensemble de données. Les vecteurs propres avec les valeurs propres les plus basses portent le moins d'informations sur la distribution des données; ce sont ceux qui peuvent être supprimés.</a:t>
            </a:r>
          </a:p>
          <a:p>
            <a:pPr algn="just"/>
            <a:endParaRPr lang="fr-FR" sz="2400" b="1" dirty="0"/>
          </a:p>
          <a:p>
            <a:pPr algn="just"/>
            <a:r>
              <a:rPr lang="fr-FR" sz="2400" b="1" dirty="0"/>
              <a:t> </a:t>
            </a:r>
            <a:r>
              <a:rPr lang="fr-FR" sz="2400" dirty="0"/>
              <a:t>Les valeurs propres sont utilisées pour déterminer le nombre d’axes principaux à conserver. Ceci est fait grâce à la règle de KAISER;</a:t>
            </a:r>
          </a:p>
          <a:p>
            <a:pPr algn="just"/>
            <a:endParaRPr lang="fr-FR" sz="2400" dirty="0"/>
          </a:p>
          <a:p>
            <a:pPr algn="just"/>
            <a:endParaRPr lang="fr-FR" sz="2400" dirty="0"/>
          </a:p>
        </p:txBody>
      </p:sp>
      <p:sp>
        <p:nvSpPr>
          <p:cNvPr id="5" name="Ellipse 4">
            <a:extLst>
              <a:ext uri="{FF2B5EF4-FFF2-40B4-BE49-F238E27FC236}">
                <a16:creationId xmlns:a16="http://schemas.microsoft.com/office/drawing/2014/main" id="{FA8CE006-060D-570C-512E-1DBCA6A7968A}"/>
              </a:ext>
            </a:extLst>
          </p:cNvPr>
          <p:cNvSpPr/>
          <p:nvPr/>
        </p:nvSpPr>
        <p:spPr>
          <a:xfrm>
            <a:off x="11023564" y="6249880"/>
            <a:ext cx="683581" cy="487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11</a:t>
            </a:r>
          </a:p>
        </p:txBody>
      </p:sp>
    </p:spTree>
    <p:extLst>
      <p:ext uri="{BB962C8B-B14F-4D97-AF65-F5344CB8AC3E}">
        <p14:creationId xmlns:p14="http://schemas.microsoft.com/office/powerpoint/2010/main" val="1410669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6D851E-86E4-C097-3CE8-94CEF2561D16}"/>
              </a:ext>
            </a:extLst>
          </p:cNvPr>
          <p:cNvSpPr>
            <a:spLocks noGrp="1"/>
          </p:cNvSpPr>
          <p:nvPr>
            <p:ph type="title"/>
          </p:nvPr>
        </p:nvSpPr>
        <p:spPr/>
        <p:txBody>
          <a:bodyPr/>
          <a:lstStyle/>
          <a:p>
            <a:r>
              <a:rPr lang="fr-FR" dirty="0"/>
              <a:t> </a:t>
            </a:r>
          </a:p>
        </p:txBody>
      </p:sp>
      <p:sp>
        <p:nvSpPr>
          <p:cNvPr id="3" name="Espace réservé du contenu 2">
            <a:extLst>
              <a:ext uri="{FF2B5EF4-FFF2-40B4-BE49-F238E27FC236}">
                <a16:creationId xmlns:a16="http://schemas.microsoft.com/office/drawing/2014/main" id="{76170423-EB2D-A9C3-105A-E8F6B6FA655F}"/>
              </a:ext>
            </a:extLst>
          </p:cNvPr>
          <p:cNvSpPr>
            <a:spLocks noGrp="1"/>
          </p:cNvSpPr>
          <p:nvPr>
            <p:ph idx="1"/>
          </p:nvPr>
        </p:nvSpPr>
        <p:spPr/>
        <p:txBody>
          <a:bodyPr/>
          <a:lstStyle/>
          <a:p>
            <a:pPr marL="0" indent="0">
              <a:buNone/>
            </a:pPr>
            <a:r>
              <a:rPr lang="fr-FR" dirty="0"/>
              <a:t> </a:t>
            </a:r>
          </a:p>
        </p:txBody>
      </p:sp>
      <p:sp>
        <p:nvSpPr>
          <p:cNvPr id="4" name="Espace réservé du contenu 2">
            <a:extLst>
              <a:ext uri="{FF2B5EF4-FFF2-40B4-BE49-F238E27FC236}">
                <a16:creationId xmlns:a16="http://schemas.microsoft.com/office/drawing/2014/main" id="{15EB41D6-6544-69B8-0776-6953F675BEEB}"/>
              </a:ext>
            </a:extLst>
          </p:cNvPr>
          <p:cNvSpPr txBox="1">
            <a:spLocks/>
          </p:cNvSpPr>
          <p:nvPr/>
        </p:nvSpPr>
        <p:spPr>
          <a:xfrm>
            <a:off x="745436" y="0"/>
            <a:ext cx="10701128" cy="920658"/>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fr-SN" sz="4000" b="1" u="sng" dirty="0">
                <a:solidFill>
                  <a:srgbClr val="FFFF00"/>
                </a:solidFill>
              </a:rPr>
              <a:t>ETAPE 5: </a:t>
            </a:r>
            <a:r>
              <a:rPr lang="fr-SN" b="1" dirty="0">
                <a:solidFill>
                  <a:srgbClr val="FFFF00"/>
                </a:solidFill>
              </a:rPr>
              <a:t> </a:t>
            </a:r>
            <a:r>
              <a:rPr lang="fr-SN" sz="3600" b="1" dirty="0"/>
              <a:t>La reprojection des données</a:t>
            </a:r>
            <a:endParaRPr lang="fr-SN" dirty="0"/>
          </a:p>
        </p:txBody>
      </p:sp>
      <p:sp>
        <p:nvSpPr>
          <p:cNvPr id="5" name="ZoneTexte 4">
            <a:extLst>
              <a:ext uri="{FF2B5EF4-FFF2-40B4-BE49-F238E27FC236}">
                <a16:creationId xmlns:a16="http://schemas.microsoft.com/office/drawing/2014/main" id="{A52CC462-FDF0-AE61-8449-06F5CB788978}"/>
              </a:ext>
            </a:extLst>
          </p:cNvPr>
          <p:cNvSpPr txBox="1"/>
          <p:nvPr/>
        </p:nvSpPr>
        <p:spPr>
          <a:xfrm>
            <a:off x="745436" y="1530258"/>
            <a:ext cx="9431866" cy="2677656"/>
          </a:xfrm>
          <a:prstGeom prst="rect">
            <a:avLst/>
          </a:prstGeom>
          <a:noFill/>
        </p:spPr>
        <p:txBody>
          <a:bodyPr wrap="square" rtlCol="0">
            <a:spAutoFit/>
          </a:bodyPr>
          <a:lstStyle/>
          <a:p>
            <a:pPr algn="just"/>
            <a:r>
              <a:rPr lang="fr-FR" sz="2400" dirty="0"/>
              <a:t>La dernière étape de l'exécution de l'ACP consiste à réorganiser les données d'origine avec les composants principaux finaux qui représentent les informations maximales et les plus significatives de l'ensemble de données. Afin de remplacer l'axe de données d'origine par les composantes principales nouvellement formées, nous multiplions simplement la transposition de l'axe d'origine du jeu de données par la transposition du vecteur caractéristique obtenu.</a:t>
            </a:r>
          </a:p>
        </p:txBody>
      </p:sp>
      <p:pic>
        <p:nvPicPr>
          <p:cNvPr id="6146" name="Picture 2" descr="StatQuest: Principal Component Analysis (PCA), Step-by-Step - YouTube">
            <a:extLst>
              <a:ext uri="{FF2B5EF4-FFF2-40B4-BE49-F238E27FC236}">
                <a16:creationId xmlns:a16="http://schemas.microsoft.com/office/drawing/2014/main" id="{EB309509-BEA9-E4A7-5D1E-FA6EEA270E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1825" y="4284114"/>
            <a:ext cx="4235477" cy="2382456"/>
          </a:xfrm>
          <a:prstGeom prst="rect">
            <a:avLst/>
          </a:prstGeom>
          <a:noFill/>
          <a:extLst>
            <a:ext uri="{909E8E84-426E-40DD-AFC4-6F175D3DCCD1}">
              <a14:hiddenFill xmlns:a14="http://schemas.microsoft.com/office/drawing/2010/main">
                <a:solidFill>
                  <a:srgbClr val="FFFFFF"/>
                </a:solidFill>
              </a14:hiddenFill>
            </a:ext>
          </a:extLst>
        </p:spPr>
      </p:pic>
      <p:sp>
        <p:nvSpPr>
          <p:cNvPr id="7" name="Ellipse 6">
            <a:extLst>
              <a:ext uri="{FF2B5EF4-FFF2-40B4-BE49-F238E27FC236}">
                <a16:creationId xmlns:a16="http://schemas.microsoft.com/office/drawing/2014/main" id="{525AA99B-9AD8-B551-AF3D-E7CC49CCD9F7}"/>
              </a:ext>
            </a:extLst>
          </p:cNvPr>
          <p:cNvSpPr/>
          <p:nvPr/>
        </p:nvSpPr>
        <p:spPr>
          <a:xfrm>
            <a:off x="11023564" y="6249880"/>
            <a:ext cx="683581" cy="487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12</a:t>
            </a:r>
          </a:p>
        </p:txBody>
      </p:sp>
    </p:spTree>
    <p:extLst>
      <p:ext uri="{BB962C8B-B14F-4D97-AF65-F5344CB8AC3E}">
        <p14:creationId xmlns:p14="http://schemas.microsoft.com/office/powerpoint/2010/main" val="4080018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B2E6C2-55AE-D927-E089-609C9809C07B}"/>
              </a:ext>
            </a:extLst>
          </p:cNvPr>
          <p:cNvSpPr>
            <a:spLocks noGrp="1"/>
          </p:cNvSpPr>
          <p:nvPr>
            <p:ph type="title"/>
          </p:nvPr>
        </p:nvSpPr>
        <p:spPr>
          <a:xfrm>
            <a:off x="175456" y="33867"/>
            <a:ext cx="11841088" cy="784976"/>
          </a:xfrm>
        </p:spPr>
        <p:txBody>
          <a:bodyPr>
            <a:normAutofit/>
          </a:bodyPr>
          <a:lstStyle/>
          <a:p>
            <a:pPr algn="ctr"/>
            <a:r>
              <a:rPr lang="fr-SN" sz="3400" b="1" dirty="0"/>
              <a:t>le  CHOIX DU nombre de composantes principales </a:t>
            </a:r>
          </a:p>
        </p:txBody>
      </p:sp>
      <p:sp>
        <p:nvSpPr>
          <p:cNvPr id="3" name="Espace réservé du contenu 2">
            <a:extLst>
              <a:ext uri="{FF2B5EF4-FFF2-40B4-BE49-F238E27FC236}">
                <a16:creationId xmlns:a16="http://schemas.microsoft.com/office/drawing/2014/main" id="{DBBAE14E-CF32-BBC9-B4EA-6CF19BE39E56}"/>
              </a:ext>
            </a:extLst>
          </p:cNvPr>
          <p:cNvSpPr>
            <a:spLocks noGrp="1"/>
          </p:cNvSpPr>
          <p:nvPr>
            <p:ph idx="1"/>
          </p:nvPr>
        </p:nvSpPr>
        <p:spPr>
          <a:xfrm>
            <a:off x="362809" y="1066801"/>
            <a:ext cx="10131425" cy="2114240"/>
          </a:xfrm>
        </p:spPr>
        <p:txBody>
          <a:bodyPr anchor="t">
            <a:normAutofit fontScale="92500" lnSpcReduction="20000"/>
          </a:bodyPr>
          <a:lstStyle/>
          <a:p>
            <a:pPr marL="0" indent="0">
              <a:buNone/>
            </a:pPr>
            <a:r>
              <a:rPr lang="fr-FR" sz="2600" b="1" dirty="0"/>
              <a:t>Trois critères empiriques sont importants dans la détermination du nombre de composantes principale: </a:t>
            </a:r>
          </a:p>
          <a:p>
            <a:pPr marL="0" indent="0" algn="just">
              <a:buNone/>
            </a:pPr>
            <a:r>
              <a:rPr lang="fr-FR" sz="2600" dirty="0"/>
              <a:t> </a:t>
            </a:r>
          </a:p>
          <a:p>
            <a:pPr algn="just">
              <a:buFont typeface="Wingdings" panose="05000000000000000000" pitchFamily="2" charset="2"/>
              <a:buChar char="ü"/>
            </a:pPr>
            <a:r>
              <a:rPr lang="fr-FR" sz="2600" b="1" dirty="0"/>
              <a:t>Critère du </a:t>
            </a:r>
            <a:r>
              <a:rPr lang="fr-FR" sz="2600" b="1" dirty="0">
                <a:solidFill>
                  <a:srgbClr val="FFFF00"/>
                </a:solidFill>
              </a:rPr>
              <a:t>coude</a:t>
            </a:r>
            <a:r>
              <a:rPr lang="fr-FR" sz="2600" b="1" dirty="0"/>
              <a:t> </a:t>
            </a:r>
            <a:r>
              <a:rPr lang="fr-FR" sz="2600" dirty="0"/>
              <a:t>: sur l’éboulis des valeurs propres, on observe un décrochement (coude) suivi d’une décroissance régulière. On sélectionne les axes avant le décrochement  </a:t>
            </a:r>
          </a:p>
        </p:txBody>
      </p:sp>
      <p:pic>
        <p:nvPicPr>
          <p:cNvPr id="1026" name="Picture 2" descr="Point D'Interrogation Question - Image gratuite sur Pixabay">
            <a:extLst>
              <a:ext uri="{FF2B5EF4-FFF2-40B4-BE49-F238E27FC236}">
                <a16:creationId xmlns:a16="http://schemas.microsoft.com/office/drawing/2014/main" id="{BA662ABE-A1DA-28D5-288C-17C0939231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94234" y="986366"/>
            <a:ext cx="1533993" cy="1537638"/>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a:extLst>
              <a:ext uri="{FF2B5EF4-FFF2-40B4-BE49-F238E27FC236}">
                <a16:creationId xmlns:a16="http://schemas.microsoft.com/office/drawing/2014/main" id="{DDF84DF0-B17A-A8C1-8BC0-D7A1CBF45154}"/>
              </a:ext>
            </a:extLst>
          </p:cNvPr>
          <p:cNvPicPr>
            <a:picLocks noChangeAspect="1"/>
          </p:cNvPicPr>
          <p:nvPr/>
        </p:nvPicPr>
        <p:blipFill>
          <a:blip r:embed="rId3"/>
          <a:stretch>
            <a:fillRect/>
          </a:stretch>
        </p:blipFill>
        <p:spPr>
          <a:xfrm>
            <a:off x="362809" y="3428999"/>
            <a:ext cx="4691063" cy="3162300"/>
          </a:xfrm>
          <a:prstGeom prst="rect">
            <a:avLst/>
          </a:prstGeom>
        </p:spPr>
      </p:pic>
      <p:pic>
        <p:nvPicPr>
          <p:cNvPr id="6" name="Image 5">
            <a:extLst>
              <a:ext uri="{FF2B5EF4-FFF2-40B4-BE49-F238E27FC236}">
                <a16:creationId xmlns:a16="http://schemas.microsoft.com/office/drawing/2014/main" id="{85B232B1-2579-2FF4-12EB-2F3DB19B870C}"/>
              </a:ext>
            </a:extLst>
          </p:cNvPr>
          <p:cNvPicPr>
            <a:picLocks noChangeAspect="1"/>
          </p:cNvPicPr>
          <p:nvPr/>
        </p:nvPicPr>
        <p:blipFill>
          <a:blip r:embed="rId4"/>
          <a:stretch>
            <a:fillRect/>
          </a:stretch>
        </p:blipFill>
        <p:spPr>
          <a:xfrm>
            <a:off x="5662688" y="3492499"/>
            <a:ext cx="5502956" cy="3098800"/>
          </a:xfrm>
          <a:prstGeom prst="rect">
            <a:avLst/>
          </a:prstGeom>
        </p:spPr>
      </p:pic>
      <p:sp>
        <p:nvSpPr>
          <p:cNvPr id="7" name="Ellipse 6">
            <a:extLst>
              <a:ext uri="{FF2B5EF4-FFF2-40B4-BE49-F238E27FC236}">
                <a16:creationId xmlns:a16="http://schemas.microsoft.com/office/drawing/2014/main" id="{D7C42B3B-58BB-030D-EA45-F5AFA4ECB580}"/>
              </a:ext>
            </a:extLst>
          </p:cNvPr>
          <p:cNvSpPr/>
          <p:nvPr/>
        </p:nvSpPr>
        <p:spPr>
          <a:xfrm>
            <a:off x="11344646" y="6291465"/>
            <a:ext cx="683581" cy="487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13</a:t>
            </a:r>
          </a:p>
        </p:txBody>
      </p:sp>
    </p:spTree>
    <p:extLst>
      <p:ext uri="{BB962C8B-B14F-4D97-AF65-F5344CB8AC3E}">
        <p14:creationId xmlns:p14="http://schemas.microsoft.com/office/powerpoint/2010/main" val="3626639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245F5AF6-1B81-28BF-CF19-97B66AAED66E}"/>
                  </a:ext>
                </a:extLst>
              </p:cNvPr>
              <p:cNvSpPr txBox="1"/>
              <p:nvPr/>
            </p:nvSpPr>
            <p:spPr>
              <a:xfrm>
                <a:off x="479685" y="344774"/>
                <a:ext cx="9908499" cy="1584473"/>
              </a:xfrm>
              <a:prstGeom prst="rect">
                <a:avLst/>
              </a:prstGeom>
              <a:noFill/>
            </p:spPr>
            <p:txBody>
              <a:bodyPr wrap="square" rtlCol="0">
                <a:spAutoFit/>
              </a:bodyPr>
              <a:lstStyle/>
              <a:p>
                <a:pPr marL="342900" indent="-342900">
                  <a:buFont typeface="Wingdings" panose="05000000000000000000" pitchFamily="2" charset="2"/>
                  <a:buChar char="ü"/>
                </a:pPr>
                <a:r>
                  <a:rPr lang="fr-FR" sz="2400" b="1" dirty="0"/>
                  <a:t>Critère de </a:t>
                </a:r>
                <a:r>
                  <a:rPr lang="fr-FR" sz="2400" b="1" dirty="0">
                    <a:solidFill>
                      <a:srgbClr val="FFFF00"/>
                    </a:solidFill>
                  </a:rPr>
                  <a:t>Kaiser</a:t>
                </a:r>
                <a:r>
                  <a:rPr lang="fr-FR" sz="2400" b="1" dirty="0"/>
                  <a:t>: </a:t>
                </a:r>
                <a:r>
                  <a:rPr lang="fr-FR" sz="2400" dirty="0"/>
                  <a:t>cette règle dit qu’on ne retient que les axes dont l’inertie est supérieure à l’inertie moyenne </a:t>
                </a:r>
                <a14:m>
                  <m:oMath xmlns:m="http://schemas.openxmlformats.org/officeDocument/2006/math">
                    <m:f>
                      <m:fPr>
                        <m:ctrlPr>
                          <a:rPr lang="fr-SN" sz="3200" i="1" smtClean="0">
                            <a:latin typeface="Cambria Math" panose="02040503050406030204" pitchFamily="18" charset="0"/>
                          </a:rPr>
                        </m:ctrlPr>
                      </m:fPr>
                      <m:num>
                        <m:r>
                          <a:rPr lang="fr-FR" sz="3200" b="0" i="1" smtClean="0">
                            <a:latin typeface="Cambria Math" panose="02040503050406030204" pitchFamily="18" charset="0"/>
                          </a:rPr>
                          <m:t>𝐼</m:t>
                        </m:r>
                      </m:num>
                      <m:den>
                        <m:r>
                          <a:rPr lang="fr-SN" sz="3200" b="0" i="1" smtClean="0">
                            <a:latin typeface="Cambria Math" panose="02040503050406030204" pitchFamily="18" charset="0"/>
                          </a:rPr>
                          <m:t>𝑝</m:t>
                        </m:r>
                      </m:den>
                    </m:f>
                  </m:oMath>
                </a14:m>
                <a:r>
                  <a:rPr lang="fr-FR" sz="2400" dirty="0"/>
                  <a:t> (un peu étroit). </a:t>
                </a:r>
              </a:p>
              <a:p>
                <a:endParaRPr lang="fr-FR" sz="2400" dirty="0"/>
              </a:p>
            </p:txBody>
          </p:sp>
        </mc:Choice>
        <mc:Fallback xmlns="">
          <p:sp>
            <p:nvSpPr>
              <p:cNvPr id="6" name="ZoneTexte 5">
                <a:extLst>
                  <a:ext uri="{FF2B5EF4-FFF2-40B4-BE49-F238E27FC236}">
                    <a16:creationId xmlns:a16="http://schemas.microsoft.com/office/drawing/2014/main" id="{245F5AF6-1B81-28BF-CF19-97B66AAED66E}"/>
                  </a:ext>
                </a:extLst>
              </p:cNvPr>
              <p:cNvSpPr txBox="1">
                <a:spLocks noRot="1" noChangeAspect="1" noMove="1" noResize="1" noEditPoints="1" noAdjustHandles="1" noChangeArrowheads="1" noChangeShapeType="1" noTextEdit="1"/>
              </p:cNvSpPr>
              <p:nvPr/>
            </p:nvSpPr>
            <p:spPr>
              <a:xfrm>
                <a:off x="479685" y="344774"/>
                <a:ext cx="9908499" cy="1584473"/>
              </a:xfrm>
              <a:prstGeom prst="rect">
                <a:avLst/>
              </a:prstGeom>
              <a:blipFill>
                <a:blip r:embed="rId2"/>
                <a:stretch>
                  <a:fillRect l="-862" t="-3089" r="-123"/>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9171305E-79C5-3896-A454-864491B1D0B6}"/>
                  </a:ext>
                </a:extLst>
              </p:cNvPr>
              <p:cNvSpPr/>
              <p:nvPr/>
            </p:nvSpPr>
            <p:spPr>
              <a:xfrm>
                <a:off x="1374774" y="1887289"/>
                <a:ext cx="3347283" cy="710871"/>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14:m>
                  <m:oMath xmlns:m="http://schemas.openxmlformats.org/officeDocument/2006/math">
                    <m:acc>
                      <m:accPr>
                        <m:chr m:val="̅"/>
                        <m:ctrlPr>
                          <a:rPr lang="fr-SN" sz="4000" i="1" smtClean="0">
                            <a:latin typeface="Cambria Math" panose="02040503050406030204" pitchFamily="18" charset="0"/>
                          </a:rPr>
                        </m:ctrlPr>
                      </m:accPr>
                      <m:e>
                        <m:r>
                          <a:rPr lang="fr-SN" sz="4000" i="1" smtClean="0">
                            <a:latin typeface="Cambria Math" panose="02040503050406030204" pitchFamily="18" charset="0"/>
                            <a:ea typeface="Cambria Math" panose="02040503050406030204" pitchFamily="18" charset="0"/>
                          </a:rPr>
                          <m:t>𝜆</m:t>
                        </m:r>
                      </m:e>
                    </m:acc>
                  </m:oMath>
                </a14:m>
                <a:r>
                  <a:rPr lang="fr-SN" sz="4000" dirty="0"/>
                  <a:t> = </a:t>
                </a:r>
                <a14:m>
                  <m:oMath xmlns:m="http://schemas.openxmlformats.org/officeDocument/2006/math">
                    <m:f>
                      <m:fPr>
                        <m:ctrlPr>
                          <a:rPr lang="fr-SN" sz="4000" i="1" smtClean="0">
                            <a:latin typeface="Cambria Math" panose="02040503050406030204" pitchFamily="18" charset="0"/>
                          </a:rPr>
                        </m:ctrlPr>
                      </m:fPr>
                      <m:num>
                        <m:r>
                          <a:rPr lang="fr-SN" sz="4000" b="0" i="1" smtClean="0">
                            <a:latin typeface="Cambria Math" panose="02040503050406030204" pitchFamily="18" charset="0"/>
                          </a:rPr>
                          <m:t>1</m:t>
                        </m:r>
                      </m:num>
                      <m:den>
                        <m:r>
                          <a:rPr lang="fr-SN" sz="4000" b="0" i="1" smtClean="0">
                            <a:latin typeface="Cambria Math" panose="02040503050406030204" pitchFamily="18" charset="0"/>
                          </a:rPr>
                          <m:t>𝑝</m:t>
                        </m:r>
                      </m:den>
                    </m:f>
                    <m:nary>
                      <m:naryPr>
                        <m:chr m:val="∑"/>
                        <m:ctrlPr>
                          <a:rPr lang="fr-SN" sz="4000" i="1" smtClean="0">
                            <a:latin typeface="Cambria Math" panose="02040503050406030204" pitchFamily="18" charset="0"/>
                          </a:rPr>
                        </m:ctrlPr>
                      </m:naryPr>
                      <m:sub>
                        <m:r>
                          <m:rPr>
                            <m:brk m:alnAt="23"/>
                          </m:rPr>
                          <a:rPr lang="fr-SN" sz="4000" b="0" i="1" smtClean="0">
                            <a:latin typeface="Cambria Math" panose="02040503050406030204" pitchFamily="18" charset="0"/>
                          </a:rPr>
                          <m:t>𝑖</m:t>
                        </m:r>
                        <m:r>
                          <a:rPr lang="fr-SN" sz="4000" b="0" i="1" smtClean="0">
                            <a:latin typeface="Cambria Math" panose="02040503050406030204" pitchFamily="18" charset="0"/>
                          </a:rPr>
                          <m:t>=1</m:t>
                        </m:r>
                      </m:sub>
                      <m:sup>
                        <m:r>
                          <a:rPr lang="fr-SN" sz="4000" b="0" i="1" smtClean="0">
                            <a:latin typeface="Cambria Math" panose="02040503050406030204" pitchFamily="18" charset="0"/>
                          </a:rPr>
                          <m:t>𝑛</m:t>
                        </m:r>
                      </m:sup>
                      <m:e>
                        <m:sSub>
                          <m:sSubPr>
                            <m:ctrlPr>
                              <a:rPr lang="fr-SN" sz="4000" i="1" smtClean="0">
                                <a:latin typeface="Cambria Math" panose="02040503050406030204" pitchFamily="18" charset="0"/>
                              </a:rPr>
                            </m:ctrlPr>
                          </m:sSubPr>
                          <m:e>
                            <m:r>
                              <a:rPr lang="fr-SN" sz="4000" i="1" smtClean="0">
                                <a:latin typeface="Cambria Math" panose="02040503050406030204" pitchFamily="18" charset="0"/>
                                <a:ea typeface="Cambria Math" panose="02040503050406030204" pitchFamily="18" charset="0"/>
                              </a:rPr>
                              <m:t>𝜆</m:t>
                            </m:r>
                          </m:e>
                          <m:sub>
                            <m:r>
                              <a:rPr lang="fr-SN" sz="4000" b="0" i="1" smtClean="0">
                                <a:latin typeface="Cambria Math" panose="02040503050406030204" pitchFamily="18" charset="0"/>
                              </a:rPr>
                              <m:t>𝑗</m:t>
                            </m:r>
                          </m:sub>
                        </m:sSub>
                      </m:e>
                    </m:nary>
                  </m:oMath>
                </a14:m>
                <a:endParaRPr lang="fr-SN" sz="4000" dirty="0"/>
              </a:p>
            </p:txBody>
          </p:sp>
        </mc:Choice>
        <mc:Fallback xmlns="">
          <p:sp>
            <p:nvSpPr>
              <p:cNvPr id="7" name="Rectangle 6">
                <a:extLst>
                  <a:ext uri="{FF2B5EF4-FFF2-40B4-BE49-F238E27FC236}">
                    <a16:creationId xmlns:a16="http://schemas.microsoft.com/office/drawing/2014/main" id="{9171305E-79C5-3896-A454-864491B1D0B6}"/>
                  </a:ext>
                </a:extLst>
              </p:cNvPr>
              <p:cNvSpPr>
                <a:spLocks noRot="1" noChangeAspect="1" noMove="1" noResize="1" noEditPoints="1" noAdjustHandles="1" noChangeArrowheads="1" noChangeShapeType="1" noTextEdit="1"/>
              </p:cNvSpPr>
              <p:nvPr/>
            </p:nvSpPr>
            <p:spPr>
              <a:xfrm>
                <a:off x="1374774" y="1887289"/>
                <a:ext cx="3347283" cy="710871"/>
              </a:xfrm>
              <a:prstGeom prst="rect">
                <a:avLst/>
              </a:prstGeom>
              <a:blipFill>
                <a:blip r:embed="rId3"/>
                <a:stretch>
                  <a:fillRect t="-19828" b="-31897"/>
                </a:stretch>
              </a:blipFill>
              <a:ln>
                <a:noFill/>
              </a:ln>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7EFE76F3-A8FC-C4A0-6241-147A92D05031}"/>
                  </a:ext>
                </a:extLst>
              </p:cNvPr>
              <p:cNvSpPr/>
              <p:nvPr/>
            </p:nvSpPr>
            <p:spPr>
              <a:xfrm>
                <a:off x="685801" y="4218077"/>
                <a:ext cx="10537371" cy="1805351"/>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t"/>
              <a:lstStyle/>
              <a:p>
                <a:endParaRPr lang="fr-FR" sz="2600" u="sng" dirty="0">
                  <a:solidFill>
                    <a:schemeClr val="tx1"/>
                  </a:solidFill>
                </a:endParaRPr>
              </a:p>
              <a:p>
                <a:pPr marL="457200" indent="-457200">
                  <a:buFont typeface="Wingdings" panose="05000000000000000000" pitchFamily="2" charset="2"/>
                  <a:buChar char="q"/>
                </a:pPr>
                <a:r>
                  <a:rPr lang="fr-FR" sz="2600" u="sng" dirty="0">
                    <a:solidFill>
                      <a:schemeClr val="tx1"/>
                    </a:solidFill>
                  </a:rPr>
                  <a:t>Kaiser en ACP normée</a:t>
                </a:r>
                <a:r>
                  <a:rPr lang="fr-FR" sz="2600" dirty="0">
                    <a:solidFill>
                      <a:schemeClr val="tx1"/>
                    </a:solidFill>
                  </a:rPr>
                  <a:t>: </a:t>
                </a:r>
                <a14:m>
                  <m:oMath xmlns:m="http://schemas.openxmlformats.org/officeDocument/2006/math">
                    <m:f>
                      <m:fPr>
                        <m:ctrlPr>
                          <a:rPr lang="fr-SN" sz="3600" i="1" smtClean="0">
                            <a:latin typeface="Cambria Math" panose="02040503050406030204" pitchFamily="18" charset="0"/>
                          </a:rPr>
                        </m:ctrlPr>
                      </m:fPr>
                      <m:num>
                        <m:r>
                          <a:rPr lang="fr-FR" sz="3600" b="0" i="1" smtClean="0">
                            <a:latin typeface="Cambria Math" panose="02040503050406030204" pitchFamily="18" charset="0"/>
                          </a:rPr>
                          <m:t>𝐼</m:t>
                        </m:r>
                      </m:num>
                      <m:den>
                        <m:r>
                          <a:rPr lang="fr-SN" sz="3600" b="0" i="1" smtClean="0">
                            <a:latin typeface="Cambria Math" panose="02040503050406030204" pitchFamily="18" charset="0"/>
                          </a:rPr>
                          <m:t>𝑝</m:t>
                        </m:r>
                      </m:den>
                    </m:f>
                    <m:r>
                      <a:rPr lang="fr-FR" sz="3600" b="0" i="1" smtClean="0">
                        <a:latin typeface="Cambria Math" panose="02040503050406030204" pitchFamily="18" charset="0"/>
                      </a:rPr>
                      <m:t>=1</m:t>
                    </m:r>
                    <m:r>
                      <a:rPr lang="fr-SN" sz="3600" b="0" i="1" smtClean="0">
                        <a:latin typeface="Cambria Math" panose="02040503050406030204" pitchFamily="18" charset="0"/>
                      </a:rPr>
                      <m:t> </m:t>
                    </m:r>
                  </m:oMath>
                </a14:m>
                <a:r>
                  <a:rPr lang="fr-FR" sz="2600" dirty="0">
                    <a:solidFill>
                      <a:schemeClr val="tx1"/>
                    </a:solidFill>
                  </a:rPr>
                  <a:t> : On ne retiendra que les axes associés à des valeurs propre supérieures à 1</a:t>
                </a:r>
              </a:p>
              <a:p>
                <a:endParaRPr lang="fr-FR" sz="2600" dirty="0">
                  <a:solidFill>
                    <a:schemeClr val="tx1"/>
                  </a:solidFill>
                </a:endParaRPr>
              </a:p>
              <a:p>
                <a:endParaRPr lang="fr-SN" sz="2600" dirty="0">
                  <a:solidFill>
                    <a:schemeClr val="tx1"/>
                  </a:solidFill>
                </a:endParaRPr>
              </a:p>
            </p:txBody>
          </p:sp>
        </mc:Choice>
        <mc:Fallback xmlns="">
          <p:sp>
            <p:nvSpPr>
              <p:cNvPr id="8" name="Rectangle 7">
                <a:extLst>
                  <a:ext uri="{FF2B5EF4-FFF2-40B4-BE49-F238E27FC236}">
                    <a16:creationId xmlns:a16="http://schemas.microsoft.com/office/drawing/2014/main" id="{7EFE76F3-A8FC-C4A0-6241-147A92D05031}"/>
                  </a:ext>
                </a:extLst>
              </p:cNvPr>
              <p:cNvSpPr>
                <a:spLocks noRot="1" noChangeAspect="1" noMove="1" noResize="1" noEditPoints="1" noAdjustHandles="1" noChangeArrowheads="1" noChangeShapeType="1" noTextEdit="1"/>
              </p:cNvSpPr>
              <p:nvPr/>
            </p:nvSpPr>
            <p:spPr>
              <a:xfrm>
                <a:off x="685801" y="4218077"/>
                <a:ext cx="10537371" cy="1805351"/>
              </a:xfrm>
              <a:prstGeom prst="rect">
                <a:avLst/>
              </a:prstGeom>
              <a:blipFill>
                <a:blip r:embed="rId4"/>
                <a:stretch>
                  <a:fillRect l="-926" r="-116" b="-4054"/>
                </a:stretch>
              </a:blipFill>
              <a:ln>
                <a:noFill/>
              </a:ln>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573764F8-7ABD-C637-B2F1-DEE81EE5AEC3}"/>
                  </a:ext>
                </a:extLst>
              </p:cNvPr>
              <p:cNvSpPr/>
              <p:nvPr/>
            </p:nvSpPr>
            <p:spPr>
              <a:xfrm>
                <a:off x="1374774" y="2940346"/>
                <a:ext cx="6836228" cy="998284"/>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fr-SN" sz="2600" dirty="0"/>
                  <a:t>Si </a:t>
                </a:r>
                <a14:m>
                  <m:oMath xmlns:m="http://schemas.openxmlformats.org/officeDocument/2006/math">
                    <m:sSub>
                      <m:sSubPr>
                        <m:ctrlPr>
                          <a:rPr lang="fr-SN" sz="2600" i="1" smtClean="0">
                            <a:latin typeface="Cambria Math" panose="02040503050406030204" pitchFamily="18" charset="0"/>
                          </a:rPr>
                        </m:ctrlPr>
                      </m:sSubPr>
                      <m:e>
                        <m:r>
                          <a:rPr lang="fr-SN" sz="2600" i="1">
                            <a:latin typeface="Cambria Math" panose="02040503050406030204" pitchFamily="18" charset="0"/>
                            <a:ea typeface="Cambria Math" panose="02040503050406030204" pitchFamily="18" charset="0"/>
                          </a:rPr>
                          <m:t>𝜆</m:t>
                        </m:r>
                      </m:e>
                      <m:sub>
                        <m:r>
                          <a:rPr lang="fr-SN" sz="2600" i="1">
                            <a:latin typeface="Cambria Math" panose="02040503050406030204" pitchFamily="18" charset="0"/>
                          </a:rPr>
                          <m:t>𝑗</m:t>
                        </m:r>
                      </m:sub>
                    </m:sSub>
                    <m:r>
                      <a:rPr lang="fr-SN" sz="2600" b="0" i="0" smtClean="0">
                        <a:latin typeface="Cambria Math" panose="02040503050406030204" pitchFamily="18" charset="0"/>
                      </a:rPr>
                      <m:t>&gt;</m:t>
                    </m:r>
                    <m:acc>
                      <m:accPr>
                        <m:chr m:val="̅"/>
                        <m:ctrlPr>
                          <a:rPr lang="fr-SN" sz="2600" i="1">
                            <a:latin typeface="Cambria Math" panose="02040503050406030204" pitchFamily="18" charset="0"/>
                          </a:rPr>
                        </m:ctrlPr>
                      </m:accPr>
                      <m:e>
                        <m:r>
                          <a:rPr lang="fr-SN" sz="2600" i="1">
                            <a:latin typeface="Cambria Math" panose="02040503050406030204" pitchFamily="18" charset="0"/>
                            <a:ea typeface="Cambria Math" panose="02040503050406030204" pitchFamily="18" charset="0"/>
                          </a:rPr>
                          <m:t>𝜆</m:t>
                        </m:r>
                      </m:e>
                    </m:acc>
                  </m:oMath>
                </a14:m>
                <a:r>
                  <a:rPr lang="fr-SN" sz="2600" dirty="0"/>
                  <a:t> alors l’axe j pour la valeur propre </a:t>
                </a:r>
                <a14:m>
                  <m:oMath xmlns:m="http://schemas.openxmlformats.org/officeDocument/2006/math">
                    <m:sSub>
                      <m:sSubPr>
                        <m:ctrlPr>
                          <a:rPr lang="fr-SN" sz="2600" i="1">
                            <a:latin typeface="Cambria Math" panose="02040503050406030204" pitchFamily="18" charset="0"/>
                          </a:rPr>
                        </m:ctrlPr>
                      </m:sSubPr>
                      <m:e>
                        <m:r>
                          <a:rPr lang="fr-SN" sz="2600" i="1">
                            <a:latin typeface="Cambria Math" panose="02040503050406030204" pitchFamily="18" charset="0"/>
                            <a:ea typeface="Cambria Math" panose="02040503050406030204" pitchFamily="18" charset="0"/>
                          </a:rPr>
                          <m:t>𝜆</m:t>
                        </m:r>
                      </m:e>
                      <m:sub>
                        <m:r>
                          <a:rPr lang="fr-SN" sz="2600" i="1">
                            <a:latin typeface="Cambria Math" panose="02040503050406030204" pitchFamily="18" charset="0"/>
                          </a:rPr>
                          <m:t>𝑗</m:t>
                        </m:r>
                      </m:sub>
                    </m:sSub>
                    <m:r>
                      <a:rPr lang="fr-SN" sz="2600" i="1">
                        <a:latin typeface="Cambria Math" panose="02040503050406030204" pitchFamily="18" charset="0"/>
                      </a:rPr>
                      <m:t> </m:t>
                    </m:r>
                  </m:oMath>
                </a14:m>
                <a:r>
                  <a:rPr lang="fr-SN" sz="2600" dirty="0"/>
                  <a:t>est à retenir </a:t>
                </a:r>
              </a:p>
            </p:txBody>
          </p:sp>
        </mc:Choice>
        <mc:Fallback xmlns="">
          <p:sp>
            <p:nvSpPr>
              <p:cNvPr id="9" name="Rectangle 8">
                <a:extLst>
                  <a:ext uri="{FF2B5EF4-FFF2-40B4-BE49-F238E27FC236}">
                    <a16:creationId xmlns:a16="http://schemas.microsoft.com/office/drawing/2014/main" id="{573764F8-7ABD-C637-B2F1-DEE81EE5AEC3}"/>
                  </a:ext>
                </a:extLst>
              </p:cNvPr>
              <p:cNvSpPr>
                <a:spLocks noRot="1" noChangeAspect="1" noMove="1" noResize="1" noEditPoints="1" noAdjustHandles="1" noChangeArrowheads="1" noChangeShapeType="1" noTextEdit="1"/>
              </p:cNvSpPr>
              <p:nvPr/>
            </p:nvSpPr>
            <p:spPr>
              <a:xfrm>
                <a:off x="1374774" y="2940346"/>
                <a:ext cx="6836228" cy="998284"/>
              </a:xfrm>
              <a:prstGeom prst="rect">
                <a:avLst/>
              </a:prstGeom>
              <a:blipFill>
                <a:blip r:embed="rId5"/>
                <a:stretch>
                  <a:fillRect l="-89" r="-1158" b="-12048"/>
                </a:stretch>
              </a:blipFill>
              <a:ln w="9525" cap="flat" cmpd="sng" algn="ctr">
                <a:solidFill>
                  <a:schemeClr val="accent5"/>
                </a:solidFill>
                <a:prstDash val="solid"/>
                <a:round/>
                <a:headEnd type="none" w="med" len="med"/>
                <a:tailEnd type="none" w="med" len="med"/>
              </a:ln>
            </p:spPr>
            <p:txBody>
              <a:bodyPr/>
              <a:lstStyle/>
              <a:p>
                <a:r>
                  <a:rPr lang="fr-FR">
                    <a:noFill/>
                  </a:rPr>
                  <a:t> </a:t>
                </a:r>
              </a:p>
            </p:txBody>
          </p:sp>
        </mc:Fallback>
      </mc:AlternateContent>
      <p:sp>
        <p:nvSpPr>
          <p:cNvPr id="10" name="Ellipse 9">
            <a:extLst>
              <a:ext uri="{FF2B5EF4-FFF2-40B4-BE49-F238E27FC236}">
                <a16:creationId xmlns:a16="http://schemas.microsoft.com/office/drawing/2014/main" id="{3AB77B9A-3DA6-C117-AE4E-3082F6DBF59B}"/>
              </a:ext>
            </a:extLst>
          </p:cNvPr>
          <p:cNvSpPr/>
          <p:nvPr/>
        </p:nvSpPr>
        <p:spPr>
          <a:xfrm>
            <a:off x="11023564" y="6249880"/>
            <a:ext cx="683581" cy="487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14</a:t>
            </a:r>
          </a:p>
        </p:txBody>
      </p:sp>
    </p:spTree>
    <p:extLst>
      <p:ext uri="{BB962C8B-B14F-4D97-AF65-F5344CB8AC3E}">
        <p14:creationId xmlns:p14="http://schemas.microsoft.com/office/powerpoint/2010/main" val="1938051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8DDCFE-422F-09FE-267F-1F57C10F816C}"/>
              </a:ext>
            </a:extLst>
          </p:cNvPr>
          <p:cNvSpPr>
            <a:spLocks noGrp="1"/>
          </p:cNvSpPr>
          <p:nvPr>
            <p:ph type="title"/>
          </p:nvPr>
        </p:nvSpPr>
        <p:spPr/>
        <p:txBody>
          <a:bodyPr/>
          <a:lstStyle/>
          <a:p>
            <a:r>
              <a:rPr lang="fr-FR" dirty="0"/>
              <a:t> </a:t>
            </a:r>
          </a:p>
        </p:txBody>
      </p:sp>
      <p:sp>
        <p:nvSpPr>
          <p:cNvPr id="3" name="Espace réservé du contenu 2">
            <a:extLst>
              <a:ext uri="{FF2B5EF4-FFF2-40B4-BE49-F238E27FC236}">
                <a16:creationId xmlns:a16="http://schemas.microsoft.com/office/drawing/2014/main" id="{50C26CF4-FE3C-2E88-CC77-88D5B803DF45}"/>
              </a:ext>
            </a:extLst>
          </p:cNvPr>
          <p:cNvSpPr>
            <a:spLocks noGrp="1"/>
          </p:cNvSpPr>
          <p:nvPr>
            <p:ph idx="1"/>
          </p:nvPr>
        </p:nvSpPr>
        <p:spPr>
          <a:xfrm>
            <a:off x="706690" y="2142067"/>
            <a:ext cx="10131425" cy="3649133"/>
          </a:xfrm>
        </p:spPr>
        <p:txBody>
          <a:bodyPr/>
          <a:lstStyle/>
          <a:p>
            <a:pPr marL="0" indent="0">
              <a:buNone/>
            </a:pPr>
            <a:r>
              <a:rPr lang="fr-FR" dirty="0"/>
              <a:t> </a:t>
            </a:r>
          </a:p>
        </p:txBody>
      </p:sp>
      <p:sp>
        <p:nvSpPr>
          <p:cNvPr id="4" name="Espace réservé du contenu 2">
            <a:extLst>
              <a:ext uri="{FF2B5EF4-FFF2-40B4-BE49-F238E27FC236}">
                <a16:creationId xmlns:a16="http://schemas.microsoft.com/office/drawing/2014/main" id="{37235269-CA4F-2185-6D1F-0E302A55E054}"/>
              </a:ext>
            </a:extLst>
          </p:cNvPr>
          <p:cNvSpPr txBox="1">
            <a:spLocks/>
          </p:cNvSpPr>
          <p:nvPr/>
        </p:nvSpPr>
        <p:spPr>
          <a:xfrm>
            <a:off x="685801" y="464457"/>
            <a:ext cx="11361056" cy="5820229"/>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fr-FR" sz="2600" baseline="30000"/>
              <a:t> </a:t>
            </a:r>
            <a:endParaRPr lang="fr-SN" sz="2600" dirty="0"/>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690B9190-32B0-A4B5-7D36-45451F0C4A56}"/>
                  </a:ext>
                </a:extLst>
              </p:cNvPr>
              <p:cNvSpPr/>
              <p:nvPr/>
            </p:nvSpPr>
            <p:spPr>
              <a:xfrm>
                <a:off x="2979058" y="2576269"/>
                <a:ext cx="4103914" cy="1553029"/>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fr-SN" sz="3200" i="1" smtClean="0">
                              <a:latin typeface="Cambria Math" panose="02040503050406030204" pitchFamily="18" charset="0"/>
                            </a:rPr>
                          </m:ctrlPr>
                        </m:fPr>
                        <m:num>
                          <m:sSub>
                            <m:sSubPr>
                              <m:ctrlPr>
                                <a:rPr lang="fr-SN" sz="3200" i="1" smtClean="0">
                                  <a:latin typeface="Cambria Math" panose="02040503050406030204" pitchFamily="18" charset="0"/>
                                </a:rPr>
                              </m:ctrlPr>
                            </m:sSubPr>
                            <m:e>
                              <m:r>
                                <a:rPr lang="fr-SN" sz="3200" i="1" smtClean="0">
                                  <a:latin typeface="Cambria Math" panose="02040503050406030204" pitchFamily="18" charset="0"/>
                                  <a:ea typeface="Cambria Math" panose="02040503050406030204" pitchFamily="18" charset="0"/>
                                </a:rPr>
                                <m:t>𝜆</m:t>
                              </m:r>
                            </m:e>
                            <m:sub>
                              <m:r>
                                <a:rPr lang="fr-SN" sz="3200" b="0" i="1" smtClean="0">
                                  <a:latin typeface="Cambria Math" panose="02040503050406030204" pitchFamily="18" charset="0"/>
                                </a:rPr>
                                <m:t>𝑖</m:t>
                              </m:r>
                            </m:sub>
                          </m:sSub>
                        </m:num>
                        <m:den>
                          <m:sSub>
                            <m:sSubPr>
                              <m:ctrlPr>
                                <a:rPr lang="fr-SN" sz="3200" i="1" smtClean="0">
                                  <a:latin typeface="Cambria Math" panose="02040503050406030204" pitchFamily="18" charset="0"/>
                                </a:rPr>
                              </m:ctrlPr>
                            </m:sSubPr>
                            <m:e>
                              <m:r>
                                <a:rPr lang="fr-SN" sz="3200" i="1" smtClean="0">
                                  <a:latin typeface="Cambria Math" panose="02040503050406030204" pitchFamily="18" charset="0"/>
                                  <a:ea typeface="Cambria Math" panose="02040503050406030204" pitchFamily="18" charset="0"/>
                                </a:rPr>
                                <m:t>𝜆</m:t>
                              </m:r>
                            </m:e>
                            <m:sub>
                              <m:r>
                                <a:rPr lang="fr-SN" sz="3200" b="0" i="1" smtClean="0">
                                  <a:latin typeface="Cambria Math" panose="02040503050406030204" pitchFamily="18" charset="0"/>
                                </a:rPr>
                                <m:t>1</m:t>
                              </m:r>
                            </m:sub>
                          </m:sSub>
                          <m:r>
                            <a:rPr lang="fr-SN" sz="3200" b="0" i="1" smtClean="0">
                              <a:latin typeface="Cambria Math" panose="02040503050406030204" pitchFamily="18" charset="0"/>
                            </a:rPr>
                            <m:t>+</m:t>
                          </m:r>
                          <m:sSub>
                            <m:sSubPr>
                              <m:ctrlPr>
                                <a:rPr lang="fr-SN" sz="3200" i="1">
                                  <a:latin typeface="Cambria Math" panose="02040503050406030204" pitchFamily="18" charset="0"/>
                                </a:rPr>
                              </m:ctrlPr>
                            </m:sSubPr>
                            <m:e>
                              <m:r>
                                <a:rPr lang="fr-SN" sz="3200" i="1">
                                  <a:latin typeface="Cambria Math" panose="02040503050406030204" pitchFamily="18" charset="0"/>
                                  <a:ea typeface="Cambria Math" panose="02040503050406030204" pitchFamily="18" charset="0"/>
                                </a:rPr>
                                <m:t>𝜆</m:t>
                              </m:r>
                            </m:e>
                            <m:sub>
                              <m:r>
                                <a:rPr lang="fr-SN" sz="3200" b="0" i="1" smtClean="0">
                                  <a:latin typeface="Cambria Math" panose="02040503050406030204" pitchFamily="18" charset="0"/>
                                  <a:ea typeface="Cambria Math" panose="02040503050406030204" pitchFamily="18" charset="0"/>
                                </a:rPr>
                                <m:t>2</m:t>
                              </m:r>
                            </m:sub>
                          </m:sSub>
                          <m:r>
                            <a:rPr lang="fr-SN" sz="3200" b="0" i="1" smtClean="0">
                              <a:latin typeface="Cambria Math" panose="02040503050406030204" pitchFamily="18" charset="0"/>
                            </a:rPr>
                            <m:t>+</m:t>
                          </m:r>
                          <m:sSub>
                            <m:sSubPr>
                              <m:ctrlPr>
                                <a:rPr lang="fr-SN" sz="3200" i="1">
                                  <a:latin typeface="Cambria Math" panose="02040503050406030204" pitchFamily="18" charset="0"/>
                                </a:rPr>
                              </m:ctrlPr>
                            </m:sSubPr>
                            <m:e>
                              <m:r>
                                <a:rPr lang="fr-SN" sz="3200" i="1">
                                  <a:latin typeface="Cambria Math" panose="02040503050406030204" pitchFamily="18" charset="0"/>
                                  <a:ea typeface="Cambria Math" panose="02040503050406030204" pitchFamily="18" charset="0"/>
                                </a:rPr>
                                <m:t>𝜆</m:t>
                              </m:r>
                            </m:e>
                            <m:sub>
                              <m:r>
                                <a:rPr lang="fr-SN" sz="3200" b="0" i="1" smtClean="0">
                                  <a:latin typeface="Cambria Math" panose="02040503050406030204" pitchFamily="18" charset="0"/>
                                  <a:ea typeface="Cambria Math" panose="02040503050406030204" pitchFamily="18" charset="0"/>
                                </a:rPr>
                                <m:t>3</m:t>
                              </m:r>
                            </m:sub>
                          </m:sSub>
                          <m:r>
                            <a:rPr lang="fr-SN" sz="3200" b="0" i="1" smtClean="0">
                              <a:latin typeface="Cambria Math" panose="02040503050406030204" pitchFamily="18" charset="0"/>
                            </a:rPr>
                            <m:t>+…</m:t>
                          </m:r>
                          <m:sSub>
                            <m:sSubPr>
                              <m:ctrlPr>
                                <a:rPr lang="fr-SN" sz="3200" i="1">
                                  <a:latin typeface="Cambria Math" panose="02040503050406030204" pitchFamily="18" charset="0"/>
                                </a:rPr>
                              </m:ctrlPr>
                            </m:sSubPr>
                            <m:e>
                              <m:r>
                                <a:rPr lang="fr-SN" sz="3200" i="1">
                                  <a:latin typeface="Cambria Math" panose="02040503050406030204" pitchFamily="18" charset="0"/>
                                  <a:ea typeface="Cambria Math" panose="02040503050406030204" pitchFamily="18" charset="0"/>
                                </a:rPr>
                                <m:t>𝜆</m:t>
                              </m:r>
                            </m:e>
                            <m:sub>
                              <m:r>
                                <a:rPr lang="fr-SN" sz="3200" b="0" i="1" smtClean="0">
                                  <a:latin typeface="Cambria Math" panose="02040503050406030204" pitchFamily="18" charset="0"/>
                                  <a:ea typeface="Cambria Math" panose="02040503050406030204" pitchFamily="18" charset="0"/>
                                </a:rPr>
                                <m:t>𝑝</m:t>
                              </m:r>
                            </m:sub>
                          </m:sSub>
                        </m:den>
                      </m:f>
                    </m:oMath>
                  </m:oMathPara>
                </a14:m>
                <a:endParaRPr lang="fr-SN" sz="3200" dirty="0"/>
              </a:p>
            </p:txBody>
          </p:sp>
        </mc:Choice>
        <mc:Fallback xmlns="">
          <p:sp>
            <p:nvSpPr>
              <p:cNvPr id="5" name="Rectangle 4">
                <a:extLst>
                  <a:ext uri="{FF2B5EF4-FFF2-40B4-BE49-F238E27FC236}">
                    <a16:creationId xmlns:a16="http://schemas.microsoft.com/office/drawing/2014/main" id="{690B9190-32B0-A4B5-7D36-45451F0C4A56}"/>
                  </a:ext>
                </a:extLst>
              </p:cNvPr>
              <p:cNvSpPr>
                <a:spLocks noRot="1" noChangeAspect="1" noMove="1" noResize="1" noEditPoints="1" noAdjustHandles="1" noChangeArrowheads="1" noChangeShapeType="1" noTextEdit="1"/>
              </p:cNvSpPr>
              <p:nvPr/>
            </p:nvSpPr>
            <p:spPr>
              <a:xfrm>
                <a:off x="2979058" y="2576269"/>
                <a:ext cx="4103914" cy="1553029"/>
              </a:xfrm>
              <a:prstGeom prst="rect">
                <a:avLst/>
              </a:prstGeom>
              <a:blipFill>
                <a:blip r:embed="rId2"/>
                <a:stretch>
                  <a:fillRect/>
                </a:stretch>
              </a:blipFill>
              <a:ln w="9525" cap="flat" cmpd="sng" algn="ctr">
                <a:solidFill>
                  <a:schemeClr val="accent1"/>
                </a:solidFill>
                <a:prstDash val="solid"/>
                <a:round/>
                <a:headEnd type="none" w="med" len="med"/>
                <a:tailEnd type="none" w="med" len="med"/>
              </a:ln>
            </p:spPr>
            <p:txBody>
              <a:bodyPr/>
              <a:lstStyle/>
              <a:p>
                <a:r>
                  <a:rPr lang="fr-FR">
                    <a:noFill/>
                  </a:rPr>
                  <a:t> </a:t>
                </a:r>
              </a:p>
            </p:txBody>
          </p:sp>
        </mc:Fallback>
      </mc:AlternateContent>
      <p:sp>
        <p:nvSpPr>
          <p:cNvPr id="6" name="Rectangle 5">
            <a:extLst>
              <a:ext uri="{FF2B5EF4-FFF2-40B4-BE49-F238E27FC236}">
                <a16:creationId xmlns:a16="http://schemas.microsoft.com/office/drawing/2014/main" id="{237AABCE-B726-2C7D-8C9D-AE92ABF6D369}"/>
              </a:ext>
            </a:extLst>
          </p:cNvPr>
          <p:cNvSpPr/>
          <p:nvPr/>
        </p:nvSpPr>
        <p:spPr>
          <a:xfrm>
            <a:off x="1689101" y="4129298"/>
            <a:ext cx="7634514" cy="914400"/>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r>
              <a:rPr lang="fr-SN" sz="2600" dirty="0"/>
              <a:t>Ce critère mesure la part de l’inertie expliqué par l’axe i</a:t>
            </a:r>
          </a:p>
        </p:txBody>
      </p:sp>
      <p:sp>
        <p:nvSpPr>
          <p:cNvPr id="7" name="Rectangle 6">
            <a:extLst>
              <a:ext uri="{FF2B5EF4-FFF2-40B4-BE49-F238E27FC236}">
                <a16:creationId xmlns:a16="http://schemas.microsoft.com/office/drawing/2014/main" id="{8293FCCB-678E-9201-B86E-2D6A0E44779B}"/>
              </a:ext>
            </a:extLst>
          </p:cNvPr>
          <p:cNvSpPr/>
          <p:nvPr/>
        </p:nvSpPr>
        <p:spPr>
          <a:xfrm>
            <a:off x="482601" y="4833231"/>
            <a:ext cx="10628085" cy="1923144"/>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r>
              <a:rPr lang="fr-SN" sz="2600" dirty="0">
                <a:solidFill>
                  <a:schemeClr val="tx1"/>
                </a:solidFill>
              </a:rPr>
              <a:t>Ce Critère est souvent exprimé en pourcentage mesure le degré de reconstitution des carrées des distances.</a:t>
            </a:r>
          </a:p>
          <a:p>
            <a:r>
              <a:rPr lang="fr-FR" sz="2600" dirty="0">
                <a:solidFill>
                  <a:schemeClr val="tx1"/>
                </a:solidFill>
              </a:rPr>
              <a:t>La réduction de dimension est d’autant plus forte que les variables de départ sont plus corrélées.</a:t>
            </a:r>
            <a:endParaRPr lang="fr-SN" sz="2600" dirty="0">
              <a:solidFill>
                <a:schemeClr val="tx1"/>
              </a:solidFill>
            </a:endParaRPr>
          </a:p>
        </p:txBody>
      </p:sp>
      <p:sp>
        <p:nvSpPr>
          <p:cNvPr id="8" name="ZoneTexte 7">
            <a:extLst>
              <a:ext uri="{FF2B5EF4-FFF2-40B4-BE49-F238E27FC236}">
                <a16:creationId xmlns:a16="http://schemas.microsoft.com/office/drawing/2014/main" id="{1AFEC41D-D6C4-9BBF-8815-12BC69D389D3}"/>
              </a:ext>
            </a:extLst>
          </p:cNvPr>
          <p:cNvSpPr txBox="1"/>
          <p:nvPr/>
        </p:nvSpPr>
        <p:spPr>
          <a:xfrm>
            <a:off x="512299" y="445336"/>
            <a:ext cx="10853055" cy="2092881"/>
          </a:xfrm>
          <a:prstGeom prst="rect">
            <a:avLst/>
          </a:prstGeom>
          <a:noFill/>
        </p:spPr>
        <p:txBody>
          <a:bodyPr wrap="square">
            <a:spAutoFit/>
          </a:bodyPr>
          <a:lstStyle/>
          <a:p>
            <a:pPr>
              <a:buFont typeface="Wingdings" panose="05000000000000000000" pitchFamily="2" charset="2"/>
              <a:buChar char="Ø"/>
            </a:pPr>
            <a:r>
              <a:rPr lang="fr-FR" sz="2600" b="1" dirty="0"/>
              <a:t>3</a:t>
            </a:r>
            <a:r>
              <a:rPr lang="fr-FR" sz="2600" b="1" baseline="30000" dirty="0"/>
              <a:t>ème</a:t>
            </a:r>
            <a:r>
              <a:rPr lang="fr-FR" sz="2600" b="1" dirty="0"/>
              <a:t> c</a:t>
            </a:r>
            <a:r>
              <a:rPr lang="fr-FR" sz="2600" b="1" dirty="0">
                <a:solidFill>
                  <a:schemeClr val="tx1"/>
                </a:solidFill>
              </a:rPr>
              <a:t>ritère : Le critère de la </a:t>
            </a:r>
            <a:r>
              <a:rPr lang="fr-FR" sz="2600" b="1" dirty="0">
                <a:solidFill>
                  <a:srgbClr val="FFFF00"/>
                </a:solidFill>
              </a:rPr>
              <a:t>variance expliquée</a:t>
            </a:r>
            <a:r>
              <a:rPr lang="fr-FR" sz="2600" b="1" dirty="0">
                <a:solidFill>
                  <a:schemeClr val="tx1"/>
                </a:solidFill>
              </a:rPr>
              <a:t>: </a:t>
            </a:r>
          </a:p>
          <a:p>
            <a:endParaRPr lang="fr-FR" sz="2600" b="1" dirty="0">
              <a:solidFill>
                <a:schemeClr val="tx1"/>
              </a:solidFill>
            </a:endParaRPr>
          </a:p>
          <a:p>
            <a:pPr marL="0" indent="0">
              <a:buNone/>
            </a:pPr>
            <a:r>
              <a:rPr lang="fr-FR" sz="2600" dirty="0">
                <a:solidFill>
                  <a:schemeClr val="tx1"/>
                </a:solidFill>
              </a:rPr>
              <a:t>On Commence par l’axe  ayant l’inertie le plus élevé .</a:t>
            </a:r>
          </a:p>
          <a:p>
            <a:pPr marL="0" indent="0">
              <a:buNone/>
            </a:pPr>
            <a:r>
              <a:rPr lang="fr-FR" sz="2600" dirty="0">
                <a:solidFill>
                  <a:schemeClr val="tx1"/>
                </a:solidFill>
              </a:rPr>
              <a:t>Et on commence à augmenter le nombre d’axe .</a:t>
            </a:r>
          </a:p>
          <a:p>
            <a:endParaRPr lang="fr-SN" sz="2600" dirty="0">
              <a:solidFill>
                <a:schemeClr val="tx1"/>
              </a:solidFill>
            </a:endParaRPr>
          </a:p>
        </p:txBody>
      </p:sp>
      <p:sp>
        <p:nvSpPr>
          <p:cNvPr id="10" name="Ellipse 9">
            <a:extLst>
              <a:ext uri="{FF2B5EF4-FFF2-40B4-BE49-F238E27FC236}">
                <a16:creationId xmlns:a16="http://schemas.microsoft.com/office/drawing/2014/main" id="{F8681A51-74D5-8296-BCBA-4823B2C6522F}"/>
              </a:ext>
            </a:extLst>
          </p:cNvPr>
          <p:cNvSpPr/>
          <p:nvPr/>
        </p:nvSpPr>
        <p:spPr>
          <a:xfrm>
            <a:off x="11023564" y="6249880"/>
            <a:ext cx="683581" cy="487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15</a:t>
            </a:r>
          </a:p>
        </p:txBody>
      </p:sp>
    </p:spTree>
    <p:extLst>
      <p:ext uri="{BB962C8B-B14F-4D97-AF65-F5344CB8AC3E}">
        <p14:creationId xmlns:p14="http://schemas.microsoft.com/office/powerpoint/2010/main" val="10999559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DA8989-1951-2E33-85C2-0256D2FE9452}"/>
              </a:ext>
            </a:extLst>
          </p:cNvPr>
          <p:cNvSpPr>
            <a:spLocks noGrp="1"/>
          </p:cNvSpPr>
          <p:nvPr>
            <p:ph type="title"/>
          </p:nvPr>
        </p:nvSpPr>
        <p:spPr/>
        <p:txBody>
          <a:bodyPr>
            <a:normAutofit/>
          </a:bodyPr>
          <a:lstStyle/>
          <a:p>
            <a:pPr algn="ctr"/>
            <a:r>
              <a:rPr lang="fr-SN" sz="4800" b="1" dirty="0">
                <a:solidFill>
                  <a:schemeClr val="accent1">
                    <a:lumMod val="20000"/>
                    <a:lumOff val="80000"/>
                  </a:schemeClr>
                </a:solidFill>
              </a:rPr>
              <a:t>MATRICE DES DONNES</a:t>
            </a:r>
          </a:p>
        </p:txBody>
      </p:sp>
      <p:sp>
        <p:nvSpPr>
          <p:cNvPr id="3" name="Espace réservé du contenu 2">
            <a:extLst>
              <a:ext uri="{FF2B5EF4-FFF2-40B4-BE49-F238E27FC236}">
                <a16:creationId xmlns:a16="http://schemas.microsoft.com/office/drawing/2014/main" id="{1F725037-65AE-0832-9F95-61F97EB14190}"/>
              </a:ext>
            </a:extLst>
          </p:cNvPr>
          <p:cNvSpPr>
            <a:spLocks noGrp="1"/>
          </p:cNvSpPr>
          <p:nvPr>
            <p:ph idx="1"/>
          </p:nvPr>
        </p:nvSpPr>
        <p:spPr>
          <a:xfrm>
            <a:off x="173900" y="1841272"/>
            <a:ext cx="11844199" cy="4895981"/>
          </a:xfrm>
        </p:spPr>
        <p:txBody>
          <a:bodyPr anchor="t">
            <a:normAutofit/>
          </a:bodyPr>
          <a:lstStyle/>
          <a:p>
            <a:pPr marL="0" indent="0">
              <a:buNone/>
            </a:pPr>
            <a:r>
              <a:rPr lang="fr-FR" sz="3100" dirty="0"/>
              <a:t>Soit p variables quantitatives observées sur n individus.</a:t>
            </a:r>
          </a:p>
          <a:p>
            <a:endParaRPr lang="fr-FR" sz="2600" dirty="0"/>
          </a:p>
          <a:p>
            <a:pPr marL="0" indent="0">
              <a:buNone/>
            </a:pPr>
            <a:endParaRPr lang="fr-SN" sz="2600" dirty="0"/>
          </a:p>
        </p:txBody>
      </p:sp>
      <p:sp>
        <p:nvSpPr>
          <p:cNvPr id="4" name="Rectangle 3">
            <a:extLst>
              <a:ext uri="{FF2B5EF4-FFF2-40B4-BE49-F238E27FC236}">
                <a16:creationId xmlns:a16="http://schemas.microsoft.com/office/drawing/2014/main" id="{7B38CC54-D67D-2085-3848-4D63A636644A}"/>
              </a:ext>
            </a:extLst>
          </p:cNvPr>
          <p:cNvSpPr/>
          <p:nvPr/>
        </p:nvSpPr>
        <p:spPr>
          <a:xfrm>
            <a:off x="5260284" y="3162900"/>
            <a:ext cx="914400" cy="2491409"/>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fr-SN"/>
          </a:p>
        </p:txBody>
      </p:sp>
      <p:sp>
        <p:nvSpPr>
          <p:cNvPr id="5" name="Rectangle 4">
            <a:extLst>
              <a:ext uri="{FF2B5EF4-FFF2-40B4-BE49-F238E27FC236}">
                <a16:creationId xmlns:a16="http://schemas.microsoft.com/office/drawing/2014/main" id="{811C5A30-9060-92DF-0E45-CDF625F2DEF8}"/>
              </a:ext>
            </a:extLst>
          </p:cNvPr>
          <p:cNvSpPr/>
          <p:nvPr/>
        </p:nvSpPr>
        <p:spPr>
          <a:xfrm>
            <a:off x="3578087" y="3818113"/>
            <a:ext cx="4479817" cy="91440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fr-SN"/>
          </a:p>
        </p:txBody>
      </p:sp>
      <p:cxnSp>
        <p:nvCxnSpPr>
          <p:cNvPr id="7" name="Connecteur droit avec flèche 6">
            <a:extLst>
              <a:ext uri="{FF2B5EF4-FFF2-40B4-BE49-F238E27FC236}">
                <a16:creationId xmlns:a16="http://schemas.microsoft.com/office/drawing/2014/main" id="{851E027B-8F27-AE3A-C26F-A29F12E0C4A5}"/>
              </a:ext>
            </a:extLst>
          </p:cNvPr>
          <p:cNvCxnSpPr>
            <a:cxnSpLocks/>
          </p:cNvCxnSpPr>
          <p:nvPr/>
        </p:nvCxnSpPr>
        <p:spPr>
          <a:xfrm flipV="1">
            <a:off x="8460909" y="3095649"/>
            <a:ext cx="359" cy="1179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a:extLst>
              <a:ext uri="{FF2B5EF4-FFF2-40B4-BE49-F238E27FC236}">
                <a16:creationId xmlns:a16="http://schemas.microsoft.com/office/drawing/2014/main" id="{1B29E3E6-2067-AC24-7D2D-EDB6D609F0E3}"/>
              </a:ext>
            </a:extLst>
          </p:cNvPr>
          <p:cNvCxnSpPr>
            <a:cxnSpLocks/>
          </p:cNvCxnSpPr>
          <p:nvPr/>
        </p:nvCxnSpPr>
        <p:spPr>
          <a:xfrm>
            <a:off x="8460909" y="4669620"/>
            <a:ext cx="0" cy="11215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0AE589F-279C-7559-C6B7-184696D30D5E}"/>
              </a:ext>
            </a:extLst>
          </p:cNvPr>
          <p:cNvSpPr/>
          <p:nvPr/>
        </p:nvSpPr>
        <p:spPr>
          <a:xfrm>
            <a:off x="8057904" y="4121938"/>
            <a:ext cx="806727" cy="618065"/>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r>
              <a:rPr lang="fr-SN" sz="4000" dirty="0"/>
              <a:t>n</a:t>
            </a:r>
          </a:p>
        </p:txBody>
      </p:sp>
      <p:cxnSp>
        <p:nvCxnSpPr>
          <p:cNvPr id="20" name="Connecteur droit avec flèche 19">
            <a:extLst>
              <a:ext uri="{FF2B5EF4-FFF2-40B4-BE49-F238E27FC236}">
                <a16:creationId xmlns:a16="http://schemas.microsoft.com/office/drawing/2014/main" id="{3EFE23B3-442F-4701-6CFE-FD765265C689}"/>
              </a:ext>
            </a:extLst>
          </p:cNvPr>
          <p:cNvCxnSpPr>
            <a:cxnSpLocks/>
          </p:cNvCxnSpPr>
          <p:nvPr/>
        </p:nvCxnSpPr>
        <p:spPr>
          <a:xfrm flipH="1">
            <a:off x="3578087" y="6388329"/>
            <a:ext cx="19215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eur droit avec flèche 21">
            <a:extLst>
              <a:ext uri="{FF2B5EF4-FFF2-40B4-BE49-F238E27FC236}">
                <a16:creationId xmlns:a16="http://schemas.microsoft.com/office/drawing/2014/main" id="{18734AA5-2D04-7EC7-8E93-BF32ABF9CCA8}"/>
              </a:ext>
            </a:extLst>
          </p:cNvPr>
          <p:cNvCxnSpPr>
            <a:cxnSpLocks/>
          </p:cNvCxnSpPr>
          <p:nvPr/>
        </p:nvCxnSpPr>
        <p:spPr>
          <a:xfrm>
            <a:off x="5975521" y="6388329"/>
            <a:ext cx="19454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30AF98B4-B065-D879-565B-A1FD6698432B}"/>
              </a:ext>
            </a:extLst>
          </p:cNvPr>
          <p:cNvSpPr/>
          <p:nvPr/>
        </p:nvSpPr>
        <p:spPr>
          <a:xfrm>
            <a:off x="5348149" y="6031014"/>
            <a:ext cx="806727" cy="618065"/>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r>
              <a:rPr lang="fr-SN" sz="4000" dirty="0"/>
              <a:t>p</a:t>
            </a:r>
          </a:p>
        </p:txBody>
      </p:sp>
      <p:sp>
        <p:nvSpPr>
          <p:cNvPr id="30" name="Rectangle 29">
            <a:extLst>
              <a:ext uri="{FF2B5EF4-FFF2-40B4-BE49-F238E27FC236}">
                <a16:creationId xmlns:a16="http://schemas.microsoft.com/office/drawing/2014/main" id="{1BE79A2E-BE74-10CF-21C7-1821E6D8987D}"/>
              </a:ext>
            </a:extLst>
          </p:cNvPr>
          <p:cNvSpPr/>
          <p:nvPr/>
        </p:nvSpPr>
        <p:spPr>
          <a:xfrm>
            <a:off x="173900" y="5176911"/>
            <a:ext cx="2959353" cy="999521"/>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r>
              <a:rPr lang="fr-SN" sz="2400" dirty="0"/>
              <a:t>Valeur de la variable </a:t>
            </a:r>
            <a:r>
              <a:rPr lang="fr-SN" sz="3600" dirty="0"/>
              <a:t>j</a:t>
            </a:r>
            <a:r>
              <a:rPr lang="fr-SN" sz="2400" dirty="0"/>
              <a:t> pris par l’individus </a:t>
            </a:r>
            <a:r>
              <a:rPr lang="fr-SN" sz="3600" dirty="0"/>
              <a:t>i</a:t>
            </a:r>
          </a:p>
        </p:txBody>
      </p:sp>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C01749CF-A748-FC31-5727-C55B13D979D6}"/>
                  </a:ext>
                </a:extLst>
              </p:cNvPr>
              <p:cNvSpPr/>
              <p:nvPr/>
            </p:nvSpPr>
            <p:spPr>
              <a:xfrm>
                <a:off x="8500353" y="4669620"/>
                <a:ext cx="3445566" cy="1180378"/>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r>
                  <a:rPr lang="fr-SN" sz="2400" dirty="0"/>
                  <a:t>INDIVIDU: Elément de  </a:t>
                </a:r>
                <a14:m>
                  <m:oMath xmlns:m="http://schemas.openxmlformats.org/officeDocument/2006/math">
                    <m:sSup>
                      <m:sSupPr>
                        <m:ctrlPr>
                          <a:rPr lang="fr-SN" sz="2400" i="1" smtClean="0">
                            <a:effectLst/>
                            <a:latin typeface="Cambria Math" panose="02040503050406030204" pitchFamily="18" charset="0"/>
                            <a:ea typeface="Times New Roman" panose="02020603050405020304" pitchFamily="18" charset="0"/>
                          </a:rPr>
                        </m:ctrlPr>
                      </m:sSupPr>
                      <m:e>
                        <m:r>
                          <a:rPr lang="fr-SN" sz="2400" b="0" i="1" smtClean="0">
                            <a:effectLst/>
                            <a:latin typeface="Cambria Math" panose="02040503050406030204" pitchFamily="18" charset="0"/>
                            <a:ea typeface="Times New Roman" panose="02020603050405020304" pitchFamily="18" charset="0"/>
                          </a:rPr>
                          <m:t>𝑅</m:t>
                        </m:r>
                      </m:e>
                      <m:sup>
                        <m:r>
                          <a:rPr lang="fr-SN" sz="2400" b="0" i="1" smtClean="0">
                            <a:effectLst/>
                            <a:latin typeface="Cambria Math" panose="02040503050406030204" pitchFamily="18" charset="0"/>
                            <a:ea typeface="Times New Roman" panose="02020603050405020304" pitchFamily="18" charset="0"/>
                          </a:rPr>
                          <m:t>𝑝</m:t>
                        </m:r>
                      </m:sup>
                    </m:sSup>
                  </m:oMath>
                </a14:m>
                <a:endParaRPr lang="fr-SN" sz="2400" dirty="0"/>
              </a:p>
              <a:p>
                <a:pPr algn="ctr"/>
                <a:r>
                  <a:rPr lang="fr-SN" sz="2400" dirty="0"/>
                  <a:t>VARIABLE: Elément de </a:t>
                </a:r>
                <a14:m>
                  <m:oMath xmlns:m="http://schemas.openxmlformats.org/officeDocument/2006/math">
                    <m:sSup>
                      <m:sSupPr>
                        <m:ctrlPr>
                          <a:rPr lang="fr-SN" sz="2400" i="1" smtClean="0">
                            <a:effectLst/>
                            <a:latin typeface="Cambria Math" panose="02040503050406030204" pitchFamily="18" charset="0"/>
                            <a:ea typeface="Times New Roman" panose="02020603050405020304" pitchFamily="18" charset="0"/>
                          </a:rPr>
                        </m:ctrlPr>
                      </m:sSupPr>
                      <m:e>
                        <m:r>
                          <a:rPr lang="fr-SN" sz="2400" b="0" i="1" smtClean="0">
                            <a:effectLst/>
                            <a:latin typeface="Cambria Math" panose="02040503050406030204" pitchFamily="18" charset="0"/>
                            <a:ea typeface="Times New Roman" panose="02020603050405020304" pitchFamily="18" charset="0"/>
                          </a:rPr>
                          <m:t>𝑅</m:t>
                        </m:r>
                      </m:e>
                      <m:sup>
                        <m:r>
                          <a:rPr lang="fr-SN" sz="2400" b="0" i="1" smtClean="0">
                            <a:effectLst/>
                            <a:latin typeface="Cambria Math" panose="02040503050406030204" pitchFamily="18" charset="0"/>
                            <a:ea typeface="Times New Roman" panose="02020603050405020304" pitchFamily="18" charset="0"/>
                          </a:rPr>
                          <m:t>𝑛</m:t>
                        </m:r>
                      </m:sup>
                    </m:sSup>
                  </m:oMath>
                </a14:m>
                <a:endParaRPr lang="fr-SN" sz="2400" dirty="0"/>
              </a:p>
            </p:txBody>
          </p:sp>
        </mc:Choice>
        <mc:Fallback xmlns="">
          <p:sp>
            <p:nvSpPr>
              <p:cNvPr id="31" name="Rectangle 30">
                <a:extLst>
                  <a:ext uri="{FF2B5EF4-FFF2-40B4-BE49-F238E27FC236}">
                    <a16:creationId xmlns:a16="http://schemas.microsoft.com/office/drawing/2014/main" id="{C01749CF-A748-FC31-5727-C55B13D979D6}"/>
                  </a:ext>
                </a:extLst>
              </p:cNvPr>
              <p:cNvSpPr>
                <a:spLocks noRot="1" noChangeAspect="1" noMove="1" noResize="1" noEditPoints="1" noAdjustHandles="1" noChangeArrowheads="1" noChangeShapeType="1" noTextEdit="1"/>
              </p:cNvSpPr>
              <p:nvPr/>
            </p:nvSpPr>
            <p:spPr>
              <a:xfrm>
                <a:off x="8500353" y="4669620"/>
                <a:ext cx="3445566" cy="1180378"/>
              </a:xfrm>
              <a:prstGeom prst="rect">
                <a:avLst/>
              </a:prstGeom>
              <a:blipFill>
                <a:blip r:embed="rId3"/>
                <a:stretch>
                  <a:fillRect l="-2120"/>
                </a:stretch>
              </a:blipFill>
              <a:ln>
                <a:noFill/>
              </a:ln>
            </p:spPr>
            <p:txBody>
              <a:bodyPr/>
              <a:lstStyle/>
              <a:p>
                <a:r>
                  <a:rPr lang="fr-SN">
                    <a:noFill/>
                  </a:rPr>
                  <a:t> </a:t>
                </a:r>
              </a:p>
            </p:txBody>
          </p:sp>
        </mc:Fallback>
      </mc:AlternateContent>
      <p:sp>
        <p:nvSpPr>
          <p:cNvPr id="35" name="Rectangle 34">
            <a:extLst>
              <a:ext uri="{FF2B5EF4-FFF2-40B4-BE49-F238E27FC236}">
                <a16:creationId xmlns:a16="http://schemas.microsoft.com/office/drawing/2014/main" id="{1154D096-817A-2F24-E8C6-878817478830}"/>
              </a:ext>
            </a:extLst>
          </p:cNvPr>
          <p:cNvSpPr/>
          <p:nvPr/>
        </p:nvSpPr>
        <p:spPr>
          <a:xfrm>
            <a:off x="3435765" y="2673262"/>
            <a:ext cx="1556991" cy="618065"/>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endParaRPr lang="fr-SN" sz="4000" dirty="0"/>
          </a:p>
        </p:txBody>
      </p:sp>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id="{4FA00BF8-4004-524B-F0E2-82F7B28F02FD}"/>
                  </a:ext>
                </a:extLst>
              </p:cNvPr>
              <p:cNvSpPr/>
              <p:nvPr/>
            </p:nvSpPr>
            <p:spPr>
              <a:xfrm>
                <a:off x="5023367" y="2565770"/>
                <a:ext cx="1556991" cy="618065"/>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fr-SN" sz="4000" i="1" smtClean="0">
                              <a:effectLst/>
                              <a:latin typeface="Cambria Math" panose="02040503050406030204" pitchFamily="18" charset="0"/>
                              <a:ea typeface="Times New Roman" panose="02020603050405020304" pitchFamily="18" charset="0"/>
                            </a:rPr>
                          </m:ctrlPr>
                        </m:sSupPr>
                        <m:e>
                          <m:r>
                            <a:rPr lang="fr-SN" sz="4000" b="0" i="1" smtClean="0">
                              <a:effectLst/>
                              <a:latin typeface="Cambria Math" panose="02040503050406030204" pitchFamily="18" charset="0"/>
                              <a:ea typeface="Times New Roman" panose="02020603050405020304" pitchFamily="18" charset="0"/>
                            </a:rPr>
                            <m:t>𝑋</m:t>
                          </m:r>
                        </m:e>
                        <m:sup>
                          <m:r>
                            <a:rPr lang="fr-SN" sz="4000" b="0" i="1" smtClean="0">
                              <a:effectLst/>
                              <a:latin typeface="Cambria Math" panose="02040503050406030204" pitchFamily="18" charset="0"/>
                              <a:ea typeface="Times New Roman" panose="02020603050405020304" pitchFamily="18" charset="0"/>
                            </a:rPr>
                            <m:t>𝑗</m:t>
                          </m:r>
                        </m:sup>
                      </m:sSup>
                    </m:oMath>
                  </m:oMathPara>
                </a14:m>
                <a:endParaRPr lang="fr-SN" sz="4000" dirty="0"/>
              </a:p>
            </p:txBody>
          </p:sp>
        </mc:Choice>
        <mc:Fallback xmlns="">
          <p:sp>
            <p:nvSpPr>
              <p:cNvPr id="37" name="Rectangle 36">
                <a:extLst>
                  <a:ext uri="{FF2B5EF4-FFF2-40B4-BE49-F238E27FC236}">
                    <a16:creationId xmlns:a16="http://schemas.microsoft.com/office/drawing/2014/main" id="{4FA00BF8-4004-524B-F0E2-82F7B28F02FD}"/>
                  </a:ext>
                </a:extLst>
              </p:cNvPr>
              <p:cNvSpPr>
                <a:spLocks noRot="1" noChangeAspect="1" noMove="1" noResize="1" noEditPoints="1" noAdjustHandles="1" noChangeArrowheads="1" noChangeShapeType="1" noTextEdit="1"/>
              </p:cNvSpPr>
              <p:nvPr/>
            </p:nvSpPr>
            <p:spPr>
              <a:xfrm>
                <a:off x="5023367" y="2565770"/>
                <a:ext cx="1556991" cy="618065"/>
              </a:xfrm>
              <a:prstGeom prst="rect">
                <a:avLst/>
              </a:prstGeom>
              <a:blipFill>
                <a:blip r:embed="rId5"/>
                <a:stretch>
                  <a:fillRect/>
                </a:stretch>
              </a:blipFill>
              <a:ln>
                <a:noFill/>
              </a:ln>
            </p:spPr>
            <p:txBody>
              <a:bodyPr/>
              <a:lstStyle/>
              <a:p>
                <a:r>
                  <a:rPr lang="fr-SN">
                    <a:noFill/>
                  </a:rPr>
                  <a:t> </a:t>
                </a:r>
              </a:p>
            </p:txBody>
          </p:sp>
        </mc:Fallback>
      </mc:AlternateContent>
      <mc:AlternateContent xmlns:mc="http://schemas.openxmlformats.org/markup-compatibility/2006" xmlns:a14="http://schemas.microsoft.com/office/drawing/2010/main">
        <mc:Choice Requires="a14">
          <p:sp>
            <p:nvSpPr>
              <p:cNvPr id="38" name="Rectangle 37">
                <a:extLst>
                  <a:ext uri="{FF2B5EF4-FFF2-40B4-BE49-F238E27FC236}">
                    <a16:creationId xmlns:a16="http://schemas.microsoft.com/office/drawing/2014/main" id="{E9766ECF-48A2-90EC-104E-D9C979CEEFE5}"/>
                  </a:ext>
                </a:extLst>
              </p:cNvPr>
              <p:cNvSpPr/>
              <p:nvPr/>
            </p:nvSpPr>
            <p:spPr>
              <a:xfrm>
                <a:off x="6948245" y="2531417"/>
                <a:ext cx="1300508" cy="618065"/>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fr-SN" sz="4000" i="1" smtClean="0">
                              <a:effectLst/>
                              <a:latin typeface="Cambria Math" panose="02040503050406030204" pitchFamily="18" charset="0"/>
                              <a:ea typeface="Times New Roman" panose="02020603050405020304" pitchFamily="18" charset="0"/>
                            </a:rPr>
                          </m:ctrlPr>
                        </m:sSupPr>
                        <m:e>
                          <m:r>
                            <a:rPr lang="fr-SN" sz="4000" b="0" i="1" smtClean="0">
                              <a:effectLst/>
                              <a:latin typeface="Cambria Math" panose="02040503050406030204" pitchFamily="18" charset="0"/>
                              <a:ea typeface="Times New Roman" panose="02020603050405020304" pitchFamily="18" charset="0"/>
                            </a:rPr>
                            <m:t>𝑋</m:t>
                          </m:r>
                        </m:e>
                        <m:sup>
                          <m:r>
                            <a:rPr lang="fr-SN" sz="4000" b="0" i="1" smtClean="0">
                              <a:effectLst/>
                              <a:latin typeface="Cambria Math" panose="02040503050406030204" pitchFamily="18" charset="0"/>
                              <a:ea typeface="Times New Roman" panose="02020603050405020304" pitchFamily="18" charset="0"/>
                            </a:rPr>
                            <m:t>𝑝</m:t>
                          </m:r>
                        </m:sup>
                      </m:sSup>
                    </m:oMath>
                  </m:oMathPara>
                </a14:m>
                <a:endParaRPr lang="fr-SN" sz="4000" dirty="0"/>
              </a:p>
            </p:txBody>
          </p:sp>
        </mc:Choice>
        <mc:Fallback xmlns="">
          <p:sp>
            <p:nvSpPr>
              <p:cNvPr id="38" name="Rectangle 37">
                <a:extLst>
                  <a:ext uri="{FF2B5EF4-FFF2-40B4-BE49-F238E27FC236}">
                    <a16:creationId xmlns:a16="http://schemas.microsoft.com/office/drawing/2014/main" id="{E9766ECF-48A2-90EC-104E-D9C979CEEFE5}"/>
                  </a:ext>
                </a:extLst>
              </p:cNvPr>
              <p:cNvSpPr>
                <a:spLocks noRot="1" noChangeAspect="1" noMove="1" noResize="1" noEditPoints="1" noAdjustHandles="1" noChangeArrowheads="1" noChangeShapeType="1" noTextEdit="1"/>
              </p:cNvSpPr>
              <p:nvPr/>
            </p:nvSpPr>
            <p:spPr>
              <a:xfrm>
                <a:off x="6948245" y="2531417"/>
                <a:ext cx="1300508" cy="618065"/>
              </a:xfrm>
              <a:prstGeom prst="rect">
                <a:avLst/>
              </a:prstGeom>
              <a:blipFill>
                <a:blip r:embed="rId6"/>
                <a:stretch>
                  <a:fillRect/>
                </a:stretch>
              </a:blipFill>
              <a:ln>
                <a:noFill/>
              </a:ln>
            </p:spPr>
            <p:txBody>
              <a:bodyPr/>
              <a:lstStyle/>
              <a:p>
                <a:r>
                  <a:rPr lang="fr-SN">
                    <a:noFill/>
                  </a:rPr>
                  <a:t> </a:t>
                </a:r>
              </a:p>
            </p:txBody>
          </p:sp>
        </mc:Fallback>
      </mc:AlternateContent>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id="{1EF22A4F-6985-36C7-25DB-8C8CECBE1FDB}"/>
                  </a:ext>
                </a:extLst>
              </p:cNvPr>
              <p:cNvSpPr/>
              <p:nvPr/>
            </p:nvSpPr>
            <p:spPr>
              <a:xfrm>
                <a:off x="3443907" y="2623453"/>
                <a:ext cx="1300508" cy="618065"/>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fr-SN" sz="4000" i="1" smtClean="0">
                              <a:effectLst/>
                              <a:latin typeface="Cambria Math" panose="02040503050406030204" pitchFamily="18" charset="0"/>
                              <a:ea typeface="Times New Roman" panose="02020603050405020304" pitchFamily="18" charset="0"/>
                            </a:rPr>
                          </m:ctrlPr>
                        </m:sSupPr>
                        <m:e>
                          <m:r>
                            <a:rPr lang="fr-SN" sz="4000" b="0" i="1" smtClean="0">
                              <a:effectLst/>
                              <a:latin typeface="Cambria Math" panose="02040503050406030204" pitchFamily="18" charset="0"/>
                              <a:ea typeface="Times New Roman" panose="02020603050405020304" pitchFamily="18" charset="0"/>
                            </a:rPr>
                            <m:t>𝑋</m:t>
                          </m:r>
                        </m:e>
                        <m:sup>
                          <m:r>
                            <a:rPr lang="fr-SN" sz="4000" b="0" i="1" smtClean="0">
                              <a:effectLst/>
                              <a:latin typeface="Cambria Math" panose="02040503050406030204" pitchFamily="18" charset="0"/>
                              <a:ea typeface="Times New Roman" panose="02020603050405020304" pitchFamily="18" charset="0"/>
                            </a:rPr>
                            <m:t>1</m:t>
                          </m:r>
                        </m:sup>
                      </m:sSup>
                    </m:oMath>
                  </m:oMathPara>
                </a14:m>
                <a:endParaRPr lang="fr-SN" sz="4000" dirty="0"/>
              </a:p>
            </p:txBody>
          </p:sp>
        </mc:Choice>
        <mc:Fallback xmlns="">
          <p:sp>
            <p:nvSpPr>
              <p:cNvPr id="39" name="Rectangle 38">
                <a:extLst>
                  <a:ext uri="{FF2B5EF4-FFF2-40B4-BE49-F238E27FC236}">
                    <a16:creationId xmlns:a16="http://schemas.microsoft.com/office/drawing/2014/main" id="{1EF22A4F-6985-36C7-25DB-8C8CECBE1FDB}"/>
                  </a:ext>
                </a:extLst>
              </p:cNvPr>
              <p:cNvSpPr>
                <a:spLocks noRot="1" noChangeAspect="1" noMove="1" noResize="1" noEditPoints="1" noAdjustHandles="1" noChangeArrowheads="1" noChangeShapeType="1" noTextEdit="1"/>
              </p:cNvSpPr>
              <p:nvPr/>
            </p:nvSpPr>
            <p:spPr>
              <a:xfrm>
                <a:off x="3443907" y="2623453"/>
                <a:ext cx="1300508" cy="618065"/>
              </a:xfrm>
              <a:prstGeom prst="rect">
                <a:avLst/>
              </a:prstGeom>
              <a:blipFill>
                <a:blip r:embed="rId7"/>
                <a:stretch>
                  <a:fillRect/>
                </a:stretch>
              </a:blipFill>
              <a:ln>
                <a:noFill/>
              </a:ln>
            </p:spPr>
            <p:txBody>
              <a:bodyPr/>
              <a:lstStyle/>
              <a:p>
                <a:r>
                  <a:rPr lang="fr-SN">
                    <a:noFill/>
                  </a:rPr>
                  <a:t> </a:t>
                </a:r>
              </a:p>
            </p:txBody>
          </p:sp>
        </mc:Fallback>
      </mc:AlternateContent>
      <mc:AlternateContent xmlns:mc="http://schemas.openxmlformats.org/markup-compatibility/2006" xmlns:a14="http://schemas.microsoft.com/office/drawing/2010/main">
        <mc:Choice Requires="a14">
          <p:sp>
            <p:nvSpPr>
              <p:cNvPr id="60" name="Rectangle 59">
                <a:extLst>
                  <a:ext uri="{FF2B5EF4-FFF2-40B4-BE49-F238E27FC236}">
                    <a16:creationId xmlns:a16="http://schemas.microsoft.com/office/drawing/2014/main" id="{22DCB113-73EC-72B4-FAA9-4DC807310C41}"/>
                  </a:ext>
                </a:extLst>
              </p:cNvPr>
              <p:cNvSpPr/>
              <p:nvPr/>
            </p:nvSpPr>
            <p:spPr>
              <a:xfrm>
                <a:off x="4490232" y="5630335"/>
                <a:ext cx="2841652" cy="618065"/>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r>
                  <a:rPr lang="fr-SN" sz="4000" dirty="0">
                    <a:effectLst/>
                    <a:ea typeface="Times New Roman" panose="02020603050405020304" pitchFamily="18" charset="0"/>
                  </a:rPr>
                  <a:t>Variable </a:t>
                </a:r>
                <a14:m>
                  <m:oMath xmlns:m="http://schemas.openxmlformats.org/officeDocument/2006/math">
                    <m:sSup>
                      <m:sSupPr>
                        <m:ctrlPr>
                          <a:rPr lang="fr-SN" sz="4000" i="1" smtClean="0">
                            <a:effectLst/>
                            <a:latin typeface="Cambria Math" panose="02040503050406030204" pitchFamily="18" charset="0"/>
                            <a:ea typeface="Times New Roman" panose="02020603050405020304" pitchFamily="18" charset="0"/>
                          </a:rPr>
                        </m:ctrlPr>
                      </m:sSupPr>
                      <m:e>
                        <m:r>
                          <a:rPr lang="fr-SN" sz="4000" b="0" i="1" smtClean="0">
                            <a:effectLst/>
                            <a:latin typeface="Cambria Math" panose="02040503050406030204" pitchFamily="18" charset="0"/>
                            <a:ea typeface="Times New Roman" panose="02020603050405020304" pitchFamily="18" charset="0"/>
                          </a:rPr>
                          <m:t>𝑋</m:t>
                        </m:r>
                      </m:e>
                      <m:sup>
                        <m:r>
                          <a:rPr lang="fr-SN" sz="4000" b="0" i="1" smtClean="0">
                            <a:effectLst/>
                            <a:latin typeface="Cambria Math" panose="02040503050406030204" pitchFamily="18" charset="0"/>
                            <a:ea typeface="Times New Roman" panose="02020603050405020304" pitchFamily="18" charset="0"/>
                          </a:rPr>
                          <m:t>𝑗</m:t>
                        </m:r>
                      </m:sup>
                    </m:sSup>
                  </m:oMath>
                </a14:m>
                <a:endParaRPr lang="fr-SN" sz="4000" dirty="0"/>
              </a:p>
            </p:txBody>
          </p:sp>
        </mc:Choice>
        <mc:Fallback xmlns="">
          <p:sp>
            <p:nvSpPr>
              <p:cNvPr id="60" name="Rectangle 59">
                <a:extLst>
                  <a:ext uri="{FF2B5EF4-FFF2-40B4-BE49-F238E27FC236}">
                    <a16:creationId xmlns:a16="http://schemas.microsoft.com/office/drawing/2014/main" id="{22DCB113-73EC-72B4-FAA9-4DC807310C41}"/>
                  </a:ext>
                </a:extLst>
              </p:cNvPr>
              <p:cNvSpPr>
                <a:spLocks noRot="1" noChangeAspect="1" noMove="1" noResize="1" noEditPoints="1" noAdjustHandles="1" noChangeArrowheads="1" noChangeShapeType="1" noTextEdit="1"/>
              </p:cNvSpPr>
              <p:nvPr/>
            </p:nvSpPr>
            <p:spPr>
              <a:xfrm>
                <a:off x="4490232" y="5630335"/>
                <a:ext cx="2841652" cy="618065"/>
              </a:xfrm>
              <a:prstGeom prst="rect">
                <a:avLst/>
              </a:prstGeom>
              <a:blipFill>
                <a:blip r:embed="rId8"/>
                <a:stretch>
                  <a:fillRect l="-2146" t="-22772" b="-51485"/>
                </a:stretch>
              </a:blipFill>
              <a:ln>
                <a:noFill/>
              </a:ln>
            </p:spPr>
            <p:txBody>
              <a:bodyPr/>
              <a:lstStyle/>
              <a:p>
                <a:r>
                  <a:rPr lang="fr-SN">
                    <a:noFill/>
                  </a:rPr>
                  <a:t> </a:t>
                </a:r>
              </a:p>
            </p:txBody>
          </p:sp>
        </mc:Fallback>
      </mc:AlternateContent>
      <p:sp>
        <p:nvSpPr>
          <p:cNvPr id="6" name="Rectangle 5">
            <a:extLst>
              <a:ext uri="{FF2B5EF4-FFF2-40B4-BE49-F238E27FC236}">
                <a16:creationId xmlns:a16="http://schemas.microsoft.com/office/drawing/2014/main" id="{E014F0F1-85F3-666D-5FE9-523C73507107}"/>
              </a:ext>
            </a:extLst>
          </p:cNvPr>
          <p:cNvSpPr/>
          <p:nvPr/>
        </p:nvSpPr>
        <p:spPr>
          <a:xfrm>
            <a:off x="1653576" y="2631302"/>
            <a:ext cx="6980711" cy="3259783"/>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endParaRPr lang="fr-FR" sz="1200" dirty="0">
              <a:solidFill>
                <a:schemeClr val="tx1"/>
              </a:solidFill>
            </a:endParaRPr>
          </a:p>
          <a:p>
            <a:r>
              <a:rPr lang="fr-SN" sz="1800" dirty="0">
                <a:solidFill>
                  <a:schemeClr val="tx1"/>
                </a:solidFill>
                <a:effectLst/>
                <a:ea typeface="Calibri" panose="020F0502020204030204" pitchFamily="34" charset="0"/>
                <a:cs typeface="Times New Roman" panose="02020603050405020304" pitchFamily="18" charset="0"/>
              </a:rPr>
              <a:t>             </a:t>
            </a:r>
            <a:endParaRPr lang="fr-SN" sz="4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fr-SN" dirty="0">
              <a:solidFill>
                <a:schemeClr val="tx1"/>
              </a:solidFill>
            </a:endParaRP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A2462E33-549D-A1E5-512C-1EF512298E09}"/>
                  </a:ext>
                </a:extLst>
              </p:cNvPr>
              <p:cNvSpPr/>
              <p:nvPr/>
            </p:nvSpPr>
            <p:spPr>
              <a:xfrm>
                <a:off x="484855" y="1851578"/>
                <a:ext cx="8424472" cy="4674120"/>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14:m>
                  <m:oMathPara xmlns:m="http://schemas.openxmlformats.org/officeDocument/2006/math">
                    <m:oMathParaPr>
                      <m:jc m:val="centerGroup"/>
                    </m:oMathParaPr>
                    <m:oMath xmlns:m="http://schemas.openxmlformats.org/officeDocument/2006/math">
                      <m:r>
                        <a:rPr lang="fr-SN" sz="3600" b="0" i="1" smtClean="0">
                          <a:solidFill>
                            <a:schemeClr val="tx1"/>
                          </a:solidFill>
                          <a:effectLst/>
                          <a:latin typeface="Cambria Math" panose="02040503050406030204" pitchFamily="18" charset="0"/>
                          <a:cs typeface="Times New Roman" panose="02020603050405020304" pitchFamily="18" charset="0"/>
                        </a:rPr>
                        <m:t>𝑋</m:t>
                      </m:r>
                      <m:d>
                        <m:dPr>
                          <m:ctrlPr>
                            <a:rPr lang="fr-SN" sz="3600" b="0" i="1" smtClean="0">
                              <a:solidFill>
                                <a:schemeClr val="tx1"/>
                              </a:solidFill>
                              <a:effectLst/>
                              <a:latin typeface="Cambria Math" panose="02040503050406030204" pitchFamily="18" charset="0"/>
                              <a:cs typeface="Times New Roman" panose="02020603050405020304" pitchFamily="18" charset="0"/>
                            </a:rPr>
                          </m:ctrlPr>
                        </m:dPr>
                        <m:e>
                          <m:r>
                            <a:rPr lang="fr-SN" sz="3600" b="0" i="1" smtClean="0">
                              <a:solidFill>
                                <a:schemeClr val="tx1"/>
                              </a:solidFill>
                              <a:effectLst/>
                              <a:latin typeface="Cambria Math" panose="02040503050406030204" pitchFamily="18" charset="0"/>
                              <a:cs typeface="Times New Roman" panose="02020603050405020304" pitchFamily="18" charset="0"/>
                            </a:rPr>
                            <m:t>𝑛</m:t>
                          </m:r>
                          <m:r>
                            <a:rPr lang="fr-SN" sz="3600" b="0" i="1" smtClean="0">
                              <a:solidFill>
                                <a:schemeClr val="tx1"/>
                              </a:solidFill>
                              <a:effectLst/>
                              <a:latin typeface="Cambria Math" panose="02040503050406030204" pitchFamily="18" charset="0"/>
                              <a:cs typeface="Times New Roman" panose="02020603050405020304" pitchFamily="18" charset="0"/>
                            </a:rPr>
                            <m:t>,</m:t>
                          </m:r>
                          <m:r>
                            <a:rPr lang="fr-SN" sz="3600" b="0" i="1" smtClean="0">
                              <a:solidFill>
                                <a:schemeClr val="tx1"/>
                              </a:solidFill>
                              <a:effectLst/>
                              <a:latin typeface="Cambria Math" panose="02040503050406030204" pitchFamily="18" charset="0"/>
                              <a:cs typeface="Times New Roman" panose="02020603050405020304" pitchFamily="18" charset="0"/>
                            </a:rPr>
                            <m:t>𝑝</m:t>
                          </m:r>
                        </m:e>
                      </m:d>
                      <m:r>
                        <a:rPr lang="fr-SN" sz="3600" b="0" i="1" smtClean="0">
                          <a:solidFill>
                            <a:schemeClr val="tx1"/>
                          </a:solidFill>
                          <a:effectLst/>
                          <a:latin typeface="Cambria Math" panose="02040503050406030204" pitchFamily="18" charset="0"/>
                          <a:cs typeface="Times New Roman" panose="02020603050405020304" pitchFamily="18" charset="0"/>
                        </a:rPr>
                        <m:t>=</m:t>
                      </m:r>
                      <m:d>
                        <m:dPr>
                          <m:begChr m:val="["/>
                          <m:endChr m:val="]"/>
                          <m:ctrlPr>
                            <a:rPr lang="fr-SN" sz="3600" i="1" smtClean="0">
                              <a:solidFill>
                                <a:schemeClr val="tx1"/>
                              </a:solidFill>
                              <a:effectLst/>
                              <a:latin typeface="Cambria Math" panose="02040503050406030204" pitchFamily="18" charset="0"/>
                              <a:cs typeface="Times New Roman" panose="02020603050405020304" pitchFamily="18" charset="0"/>
                            </a:rPr>
                          </m:ctrlPr>
                        </m:dPr>
                        <m:e>
                          <m:m>
                            <m:mPr>
                              <m:mcs>
                                <m:mc>
                                  <m:mcPr>
                                    <m:count m:val="3"/>
                                    <m:mcJc m:val="center"/>
                                  </m:mcPr>
                                </m:mc>
                              </m:mcs>
                              <m:ctrlPr>
                                <a:rPr lang="fr-SN" sz="3600" b="1"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mPr>
                            <m:mr>
                              <m:e>
                                <m:sSubSup>
                                  <m:sSubSupPr>
                                    <m:ctrlPr>
                                      <a:rPr lang="fr-SN" sz="3600" b="1"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SupPr>
                                  <m:e>
                                    <m:r>
                                      <a:rPr lang="fr-SN" sz="3600"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𝑿</m:t>
                                    </m:r>
                                  </m:e>
                                  <m:sub>
                                    <m:r>
                                      <a:rPr lang="fr-SN" sz="3600"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𝟏</m:t>
                                    </m:r>
                                  </m:sub>
                                  <m:sup>
                                    <m:r>
                                      <a:rPr lang="fr-SN" sz="3600"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𝟏</m:t>
                                    </m:r>
                                  </m:sup>
                                </m:sSubSup>
                                <m:r>
                                  <a:rPr lang="fr-SN" sz="3600"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e>
                              <m:e>
                                <m:sSubSup>
                                  <m:sSubSupPr>
                                    <m:ctrlPr>
                                      <a:rPr lang="fr-SN" sz="3600" b="1"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SupPr>
                                  <m:e>
                                    <m:r>
                                      <a:rPr lang="fr-SN" sz="3600"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r>
                                      <a:rPr lang="fr-SN" sz="3600"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𝑿</m:t>
                                    </m:r>
                                  </m:e>
                                  <m:sub>
                                    <m:r>
                                      <a:rPr lang="fr-SN" sz="3600"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𝟏</m:t>
                                    </m:r>
                                  </m:sub>
                                  <m:sup>
                                    <m:r>
                                      <a:rPr lang="fr-SN" sz="3600"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𝒋</m:t>
                                    </m:r>
                                  </m:sup>
                                </m:sSubSup>
                                <m:r>
                                  <a:rPr lang="fr-SN" sz="3600"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e>
                              <m:e>
                                <m:sSubSup>
                                  <m:sSubSupPr>
                                    <m:ctrlPr>
                                      <a:rPr lang="fr-SN" sz="3600" b="1"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SupPr>
                                  <m:e>
                                    <m:r>
                                      <a:rPr lang="fr-SN" sz="3600"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r>
                                      <a:rPr lang="fr-SN" sz="3600"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𝑿</m:t>
                                    </m:r>
                                  </m:e>
                                  <m:sub>
                                    <m:r>
                                      <a:rPr lang="fr-SN" sz="3600"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𝟏</m:t>
                                    </m:r>
                                  </m:sub>
                                  <m:sup>
                                    <m:r>
                                      <a:rPr lang="fr-SN" sz="3600"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𝑷</m:t>
                                    </m:r>
                                  </m:sup>
                                </m:sSubSup>
                              </m:e>
                            </m:mr>
                            <m:mr>
                              <m:e>
                                <m:r>
                                  <a:rPr lang="fr-SN" sz="3600"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e>
                              <m:e>
                                <m:sSubSup>
                                  <m:sSubSupPr>
                                    <m:ctrlPr>
                                      <a:rPr lang="fr-SN" sz="3600" b="1"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SupPr>
                                  <m:e>
                                    <m:r>
                                      <a:rPr lang="fr-SN" sz="3600"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r>
                                      <a:rPr lang="fr-SN" sz="3600"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𝑿</m:t>
                                    </m:r>
                                  </m:e>
                                  <m:sub>
                                    <m:r>
                                      <a:rPr lang="fr-SN" sz="3600"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𝒊</m:t>
                                    </m:r>
                                  </m:sub>
                                  <m:sup>
                                    <m:r>
                                      <a:rPr lang="fr-SN" sz="3600"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𝒋</m:t>
                                    </m:r>
                                  </m:sup>
                                </m:sSubSup>
                                <m:r>
                                  <a:rPr lang="fr-SN" sz="3600"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e>
                              <m:e>
                                <m:r>
                                  <a:rPr lang="fr-SN" sz="3600"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e>
                            </m:mr>
                            <m:mr>
                              <m:e>
                                <m:sSubSup>
                                  <m:sSubSupPr>
                                    <m:ctrlPr>
                                      <a:rPr lang="fr-SN" sz="3600" b="1"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SupPr>
                                  <m:e>
                                    <m:r>
                                      <a:rPr lang="fr-SN" sz="3600"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𝑿</m:t>
                                    </m:r>
                                  </m:e>
                                  <m:sub>
                                    <m:r>
                                      <a:rPr lang="fr-SN" sz="3600"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𝒏</m:t>
                                    </m:r>
                                  </m:sub>
                                  <m:sup>
                                    <m:r>
                                      <a:rPr lang="fr-SN" sz="3600"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𝟏</m:t>
                                    </m:r>
                                  </m:sup>
                                </m:sSubSup>
                                <m:r>
                                  <a:rPr lang="fr-SN" sz="3600"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e>
                              <m:e>
                                <m:sSubSup>
                                  <m:sSubSupPr>
                                    <m:ctrlPr>
                                      <a:rPr lang="fr-SN" sz="3600" b="1"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SupPr>
                                  <m:e>
                                    <m:r>
                                      <a:rPr lang="fr-SN" sz="3600"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r>
                                      <a:rPr lang="fr-SN" sz="3600"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𝑿</m:t>
                                    </m:r>
                                  </m:e>
                                  <m:sub>
                                    <m:r>
                                      <a:rPr lang="fr-SN" sz="3600"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𝒏</m:t>
                                    </m:r>
                                  </m:sub>
                                  <m:sup>
                                    <m:r>
                                      <a:rPr lang="fr-SN" sz="3600"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𝒋</m:t>
                                    </m:r>
                                  </m:sup>
                                </m:sSubSup>
                                <m:r>
                                  <a:rPr lang="fr-SN" sz="3600"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e>
                              <m:e>
                                <m:sSubSup>
                                  <m:sSubSupPr>
                                    <m:ctrlPr>
                                      <a:rPr lang="fr-SN" sz="3600" b="1"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SupPr>
                                  <m:e>
                                    <m:r>
                                      <a:rPr lang="fr-SN" sz="3600"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𝑿</m:t>
                                    </m:r>
                                  </m:e>
                                  <m:sub>
                                    <m:r>
                                      <a:rPr lang="fr-SN" sz="3600"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𝒏</m:t>
                                    </m:r>
                                  </m:sub>
                                  <m:sup>
                                    <m:r>
                                      <a:rPr lang="fr-SN" sz="3600"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𝒑</m:t>
                                    </m:r>
                                  </m:sup>
                                </m:sSubSup>
                              </m:e>
                            </m:mr>
                          </m:m>
                        </m:e>
                      </m:d>
                    </m:oMath>
                  </m:oMathPara>
                </a14:m>
                <a:endParaRPr lang="fr-SN" sz="3600" dirty="0"/>
              </a:p>
            </p:txBody>
          </p:sp>
        </mc:Choice>
        <mc:Fallback xmlns="">
          <p:sp>
            <p:nvSpPr>
              <p:cNvPr id="8" name="Rectangle 7">
                <a:extLst>
                  <a:ext uri="{FF2B5EF4-FFF2-40B4-BE49-F238E27FC236}">
                    <a16:creationId xmlns:a16="http://schemas.microsoft.com/office/drawing/2014/main" id="{A2462E33-549D-A1E5-512C-1EF512298E09}"/>
                  </a:ext>
                </a:extLst>
              </p:cNvPr>
              <p:cNvSpPr>
                <a:spLocks noRot="1" noChangeAspect="1" noMove="1" noResize="1" noEditPoints="1" noAdjustHandles="1" noChangeArrowheads="1" noChangeShapeType="1" noTextEdit="1"/>
              </p:cNvSpPr>
              <p:nvPr/>
            </p:nvSpPr>
            <p:spPr>
              <a:xfrm>
                <a:off x="484855" y="1851578"/>
                <a:ext cx="8424472" cy="4674120"/>
              </a:xfrm>
              <a:prstGeom prst="rect">
                <a:avLst/>
              </a:prstGeom>
              <a:blipFill>
                <a:blip r:embed="rId9"/>
                <a:stretch>
                  <a:fillRect/>
                </a:stretch>
              </a:blipFill>
              <a:ln>
                <a:noFill/>
              </a:ln>
            </p:spPr>
            <p:txBody>
              <a:bodyPr/>
              <a:lstStyle/>
              <a:p>
                <a:r>
                  <a:rPr lang="fr-SN">
                    <a:noFill/>
                  </a:rPr>
                  <a:t> </a:t>
                </a:r>
              </a:p>
            </p:txBody>
          </p:sp>
        </mc:Fallback>
      </mc:AlternateContent>
      <p:sp>
        <p:nvSpPr>
          <p:cNvPr id="24" name="Ellipse 23">
            <a:extLst>
              <a:ext uri="{FF2B5EF4-FFF2-40B4-BE49-F238E27FC236}">
                <a16:creationId xmlns:a16="http://schemas.microsoft.com/office/drawing/2014/main" id="{74961AAE-9D1B-8F65-2306-2209C1638135}"/>
              </a:ext>
            </a:extLst>
          </p:cNvPr>
          <p:cNvSpPr/>
          <p:nvPr/>
        </p:nvSpPr>
        <p:spPr>
          <a:xfrm>
            <a:off x="11023564" y="6249880"/>
            <a:ext cx="683581" cy="487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16</a:t>
            </a:r>
          </a:p>
        </p:txBody>
      </p:sp>
    </p:spTree>
    <p:extLst>
      <p:ext uri="{BB962C8B-B14F-4D97-AF65-F5344CB8AC3E}">
        <p14:creationId xmlns:p14="http://schemas.microsoft.com/office/powerpoint/2010/main" val="2300974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D3F990AB-BEF3-556B-4C37-A3C6494076DC}"/>
                  </a:ext>
                </a:extLst>
              </p:cNvPr>
              <p:cNvSpPr>
                <a:spLocks noGrp="1"/>
              </p:cNvSpPr>
              <p:nvPr>
                <p:ph idx="1"/>
              </p:nvPr>
            </p:nvSpPr>
            <p:spPr>
              <a:xfrm>
                <a:off x="307144" y="409679"/>
                <a:ext cx="11577711" cy="6131798"/>
              </a:xfrm>
            </p:spPr>
            <p:txBody>
              <a:bodyPr anchor="t">
                <a:normAutofit/>
              </a:bodyPr>
              <a:lstStyle/>
              <a:p>
                <a:pPr marL="0" indent="0">
                  <a:buNone/>
                </a:pPr>
                <a:r>
                  <a:rPr lang="fr-FR" sz="2600" dirty="0"/>
                  <a:t>On cherche à représenter le nuage des individus. </a:t>
                </a:r>
              </a:p>
              <a:p>
                <a:pPr marL="0" indent="0">
                  <a:buNone/>
                </a:pPr>
                <a:r>
                  <a:rPr lang="fr-FR" sz="2600" dirty="0"/>
                  <a:t>A chaque individu noté </a:t>
                </a:r>
                <a14:m>
                  <m:oMath xmlns:m="http://schemas.openxmlformats.org/officeDocument/2006/math">
                    <m:sSub>
                      <m:sSubPr>
                        <m:ctrlPr>
                          <a:rPr lang="fr-FR" sz="2600" i="1">
                            <a:latin typeface="Cambria Math" panose="02040503050406030204" pitchFamily="18" charset="0"/>
                          </a:rPr>
                        </m:ctrlPr>
                      </m:sSubPr>
                      <m:e>
                        <m:r>
                          <a:rPr lang="fr-SN" sz="2600" b="0" i="1" smtClean="0">
                            <a:latin typeface="Cambria Math" panose="02040503050406030204" pitchFamily="18" charset="0"/>
                          </a:rPr>
                          <m:t>𝑒</m:t>
                        </m:r>
                      </m:e>
                      <m:sub>
                        <m:r>
                          <a:rPr lang="fr-SN" sz="2600" b="0" i="1" smtClean="0">
                            <a:latin typeface="Cambria Math" panose="02040503050406030204" pitchFamily="18" charset="0"/>
                          </a:rPr>
                          <m:t>𝑖</m:t>
                        </m:r>
                      </m:sub>
                    </m:sSub>
                  </m:oMath>
                </a14:m>
                <a:r>
                  <a:rPr lang="fr-FR" sz="2600" dirty="0"/>
                  <a:t> , on peut associer un point dans </a:t>
                </a:r>
                <a14:m>
                  <m:oMath xmlns:m="http://schemas.openxmlformats.org/officeDocument/2006/math">
                    <m:sSub>
                      <m:sSubPr>
                        <m:ctrlPr>
                          <a:rPr lang="fr-FR" sz="2600" i="1" smtClean="0">
                            <a:latin typeface="Cambria Math" panose="02040503050406030204" pitchFamily="18" charset="0"/>
                          </a:rPr>
                        </m:ctrlPr>
                      </m:sSubPr>
                      <m:e>
                        <m:r>
                          <a:rPr lang="fr-SN" sz="2600" b="0" i="1" smtClean="0">
                            <a:latin typeface="Cambria Math" panose="02040503050406030204" pitchFamily="18" charset="0"/>
                          </a:rPr>
                          <m:t>𝑅</m:t>
                        </m:r>
                      </m:e>
                      <m:sub>
                        <m:r>
                          <a:rPr lang="fr-SN" sz="2600" b="0" i="1" smtClean="0">
                            <a:latin typeface="Cambria Math" panose="02040503050406030204" pitchFamily="18" charset="0"/>
                          </a:rPr>
                          <m:t>𝑝</m:t>
                        </m:r>
                      </m:sub>
                    </m:sSub>
                  </m:oMath>
                </a14:m>
                <a:r>
                  <a:rPr lang="fr-FR" sz="2600" dirty="0"/>
                  <a:t> = espace des individus. </a:t>
                </a:r>
              </a:p>
              <a:p>
                <a:pPr marL="0" indent="0">
                  <a:buNone/>
                </a:pPr>
                <a:r>
                  <a:rPr lang="fr-FR" sz="2600" dirty="0"/>
                  <a:t>A chaque variable du tableau X est associé un axe de </a:t>
                </a:r>
                <a14:m>
                  <m:oMath xmlns:m="http://schemas.openxmlformats.org/officeDocument/2006/math">
                    <m:sSub>
                      <m:sSubPr>
                        <m:ctrlPr>
                          <a:rPr lang="fr-FR" sz="2600" i="1">
                            <a:latin typeface="Cambria Math" panose="02040503050406030204" pitchFamily="18" charset="0"/>
                          </a:rPr>
                        </m:ctrlPr>
                      </m:sSubPr>
                      <m:e>
                        <m:r>
                          <a:rPr lang="fr-SN" sz="2600" i="1">
                            <a:latin typeface="Cambria Math" panose="02040503050406030204" pitchFamily="18" charset="0"/>
                          </a:rPr>
                          <m:t>𝑅</m:t>
                        </m:r>
                      </m:e>
                      <m:sub>
                        <m:r>
                          <a:rPr lang="fr-SN" sz="2600" i="1">
                            <a:latin typeface="Cambria Math" panose="02040503050406030204" pitchFamily="18" charset="0"/>
                          </a:rPr>
                          <m:t>𝑝</m:t>
                        </m:r>
                      </m:sub>
                    </m:sSub>
                    <m:r>
                      <a:rPr lang="fr-SN" sz="2600" b="0" i="0" smtClean="0">
                        <a:latin typeface="Cambria Math" panose="02040503050406030204" pitchFamily="18" charset="0"/>
                      </a:rPr>
                      <m:t>.</m:t>
                    </m:r>
                  </m:oMath>
                </a14:m>
                <a:endParaRPr lang="fr-SN" sz="2600" b="0" dirty="0"/>
              </a:p>
              <a:p>
                <a:pPr marL="0" indent="0">
                  <a:buNone/>
                </a:pPr>
                <a:endParaRPr lang="fr-SN" sz="2600" dirty="0"/>
              </a:p>
            </p:txBody>
          </p:sp>
        </mc:Choice>
        <mc:Fallback xmlns="">
          <p:sp>
            <p:nvSpPr>
              <p:cNvPr id="3" name="Espace réservé du contenu 2">
                <a:extLst>
                  <a:ext uri="{FF2B5EF4-FFF2-40B4-BE49-F238E27FC236}">
                    <a16:creationId xmlns:a16="http://schemas.microsoft.com/office/drawing/2014/main" id="{D3F990AB-BEF3-556B-4C37-A3C6494076DC}"/>
                  </a:ext>
                </a:extLst>
              </p:cNvPr>
              <p:cNvSpPr>
                <a:spLocks noGrp="1" noRot="1" noChangeAspect="1" noMove="1" noResize="1" noEditPoints="1" noAdjustHandles="1" noChangeArrowheads="1" noChangeShapeType="1" noTextEdit="1"/>
              </p:cNvSpPr>
              <p:nvPr>
                <p:ph idx="1"/>
              </p:nvPr>
            </p:nvSpPr>
            <p:spPr>
              <a:xfrm>
                <a:off x="307144" y="409679"/>
                <a:ext cx="11577711" cy="6131798"/>
              </a:xfrm>
              <a:blipFill>
                <a:blip r:embed="rId2"/>
                <a:stretch>
                  <a:fillRect l="-947" t="-795" r="-1158"/>
                </a:stretch>
              </a:blipFill>
            </p:spPr>
            <p:txBody>
              <a:bodyPr/>
              <a:lstStyle/>
              <a:p>
                <a:r>
                  <a:rPr lang="fr-SN">
                    <a:noFill/>
                  </a:rPr>
                  <a:t> </a:t>
                </a:r>
              </a:p>
            </p:txBody>
          </p:sp>
        </mc:Fallback>
      </mc:AlternateContent>
      <p:cxnSp>
        <p:nvCxnSpPr>
          <p:cNvPr id="8" name="Connecteur droit avec flèche 7">
            <a:extLst>
              <a:ext uri="{FF2B5EF4-FFF2-40B4-BE49-F238E27FC236}">
                <a16:creationId xmlns:a16="http://schemas.microsoft.com/office/drawing/2014/main" id="{40FA98AD-6492-A2E7-0B16-7677B78E40F4}"/>
              </a:ext>
            </a:extLst>
          </p:cNvPr>
          <p:cNvCxnSpPr>
            <a:cxnSpLocks/>
          </p:cNvCxnSpPr>
          <p:nvPr/>
        </p:nvCxnSpPr>
        <p:spPr>
          <a:xfrm>
            <a:off x="2280139" y="4656406"/>
            <a:ext cx="278423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Connecteur droit avec flèche 9">
            <a:extLst>
              <a:ext uri="{FF2B5EF4-FFF2-40B4-BE49-F238E27FC236}">
                <a16:creationId xmlns:a16="http://schemas.microsoft.com/office/drawing/2014/main" id="{B5CB3CAD-5DBB-9A0C-48BA-AD3CF7E5B17D}"/>
              </a:ext>
            </a:extLst>
          </p:cNvPr>
          <p:cNvCxnSpPr>
            <a:cxnSpLocks/>
          </p:cNvCxnSpPr>
          <p:nvPr/>
        </p:nvCxnSpPr>
        <p:spPr>
          <a:xfrm flipH="1" flipV="1">
            <a:off x="2264899" y="2700997"/>
            <a:ext cx="30481" cy="195540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 name="Connecteur droit avec flèche 10">
            <a:extLst>
              <a:ext uri="{FF2B5EF4-FFF2-40B4-BE49-F238E27FC236}">
                <a16:creationId xmlns:a16="http://schemas.microsoft.com/office/drawing/2014/main" id="{6432FDBC-D6D9-8837-4C10-250EF4995B9E}"/>
              </a:ext>
            </a:extLst>
          </p:cNvPr>
          <p:cNvCxnSpPr>
            <a:cxnSpLocks/>
          </p:cNvCxnSpPr>
          <p:nvPr/>
        </p:nvCxnSpPr>
        <p:spPr>
          <a:xfrm flipH="1">
            <a:off x="872197" y="4656406"/>
            <a:ext cx="1423183" cy="137570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3" name="Connecteur droit 22">
            <a:extLst>
              <a:ext uri="{FF2B5EF4-FFF2-40B4-BE49-F238E27FC236}">
                <a16:creationId xmlns:a16="http://schemas.microsoft.com/office/drawing/2014/main" id="{6E15A99D-627F-0D32-9783-7E06D4E83419}"/>
              </a:ext>
            </a:extLst>
          </p:cNvPr>
          <p:cNvCxnSpPr>
            <a:cxnSpLocks/>
          </p:cNvCxnSpPr>
          <p:nvPr/>
        </p:nvCxnSpPr>
        <p:spPr>
          <a:xfrm>
            <a:off x="2264899" y="3064412"/>
            <a:ext cx="1076178" cy="364588"/>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8" name="Connecteur droit 27">
            <a:extLst>
              <a:ext uri="{FF2B5EF4-FFF2-40B4-BE49-F238E27FC236}">
                <a16:creationId xmlns:a16="http://schemas.microsoft.com/office/drawing/2014/main" id="{AD7FC7BC-BA28-2F69-15D6-23B76893E79B}"/>
              </a:ext>
            </a:extLst>
          </p:cNvPr>
          <p:cNvCxnSpPr>
            <a:cxnSpLocks/>
          </p:cNvCxnSpPr>
          <p:nvPr/>
        </p:nvCxnSpPr>
        <p:spPr>
          <a:xfrm>
            <a:off x="3311770" y="3429000"/>
            <a:ext cx="0" cy="2210387"/>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9" name="Connecteur droit 28">
            <a:extLst>
              <a:ext uri="{FF2B5EF4-FFF2-40B4-BE49-F238E27FC236}">
                <a16:creationId xmlns:a16="http://schemas.microsoft.com/office/drawing/2014/main" id="{5FC1A4FA-7DBD-DBCF-EDDD-F7814A8B9D26}"/>
              </a:ext>
            </a:extLst>
          </p:cNvPr>
          <p:cNvCxnSpPr>
            <a:cxnSpLocks/>
          </p:cNvCxnSpPr>
          <p:nvPr/>
        </p:nvCxnSpPr>
        <p:spPr>
          <a:xfrm flipV="1">
            <a:off x="3291841" y="4641167"/>
            <a:ext cx="1018733" cy="99822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 name="Connecteur droit 29">
            <a:extLst>
              <a:ext uri="{FF2B5EF4-FFF2-40B4-BE49-F238E27FC236}">
                <a16:creationId xmlns:a16="http://schemas.microsoft.com/office/drawing/2014/main" id="{E8C5971F-3493-0D96-557F-9D71FF65A8C8}"/>
              </a:ext>
            </a:extLst>
          </p:cNvPr>
          <p:cNvCxnSpPr>
            <a:cxnSpLocks/>
          </p:cNvCxnSpPr>
          <p:nvPr/>
        </p:nvCxnSpPr>
        <p:spPr>
          <a:xfrm>
            <a:off x="1314158" y="5624148"/>
            <a:ext cx="1962443" cy="15239"/>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44" name="Rectangle 43">
                <a:extLst>
                  <a:ext uri="{FF2B5EF4-FFF2-40B4-BE49-F238E27FC236}">
                    <a16:creationId xmlns:a16="http://schemas.microsoft.com/office/drawing/2014/main" id="{7FF8081D-20B3-3C28-B1DA-A693E7F35A23}"/>
                  </a:ext>
                </a:extLst>
              </p:cNvPr>
              <p:cNvSpPr/>
              <p:nvPr/>
            </p:nvSpPr>
            <p:spPr>
              <a:xfrm>
                <a:off x="1826122" y="2052886"/>
                <a:ext cx="1300508" cy="618065"/>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fr-SN" sz="4000" i="1" smtClean="0">
                              <a:effectLst/>
                              <a:latin typeface="Cambria Math" panose="02040503050406030204" pitchFamily="18" charset="0"/>
                              <a:ea typeface="Times New Roman" panose="02020603050405020304" pitchFamily="18" charset="0"/>
                            </a:rPr>
                          </m:ctrlPr>
                        </m:sSupPr>
                        <m:e>
                          <m:r>
                            <a:rPr lang="fr-SN" sz="4000" b="0" i="1" smtClean="0">
                              <a:effectLst/>
                              <a:latin typeface="Cambria Math" panose="02040503050406030204" pitchFamily="18" charset="0"/>
                              <a:ea typeface="Times New Roman" panose="02020603050405020304" pitchFamily="18" charset="0"/>
                            </a:rPr>
                            <m:t>𝑋</m:t>
                          </m:r>
                        </m:e>
                        <m:sup>
                          <m:r>
                            <a:rPr lang="fr-SN" sz="4000" b="0" i="1" smtClean="0">
                              <a:effectLst/>
                              <a:latin typeface="Cambria Math" panose="02040503050406030204" pitchFamily="18" charset="0"/>
                              <a:ea typeface="Times New Roman" panose="02020603050405020304" pitchFamily="18" charset="0"/>
                            </a:rPr>
                            <m:t>3</m:t>
                          </m:r>
                        </m:sup>
                      </m:sSup>
                    </m:oMath>
                  </m:oMathPara>
                </a14:m>
                <a:endParaRPr lang="fr-SN" sz="4000" dirty="0"/>
              </a:p>
            </p:txBody>
          </p:sp>
        </mc:Choice>
        <mc:Fallback xmlns="">
          <p:sp>
            <p:nvSpPr>
              <p:cNvPr id="44" name="Rectangle 43">
                <a:extLst>
                  <a:ext uri="{FF2B5EF4-FFF2-40B4-BE49-F238E27FC236}">
                    <a16:creationId xmlns:a16="http://schemas.microsoft.com/office/drawing/2014/main" id="{7FF8081D-20B3-3C28-B1DA-A693E7F35A23}"/>
                  </a:ext>
                </a:extLst>
              </p:cNvPr>
              <p:cNvSpPr>
                <a:spLocks noRot="1" noChangeAspect="1" noMove="1" noResize="1" noEditPoints="1" noAdjustHandles="1" noChangeArrowheads="1" noChangeShapeType="1" noTextEdit="1"/>
              </p:cNvSpPr>
              <p:nvPr/>
            </p:nvSpPr>
            <p:spPr>
              <a:xfrm>
                <a:off x="1826122" y="2052886"/>
                <a:ext cx="1300508" cy="618065"/>
              </a:xfrm>
              <a:prstGeom prst="rect">
                <a:avLst/>
              </a:prstGeom>
              <a:blipFill>
                <a:blip r:embed="rId3"/>
                <a:stretch>
                  <a:fillRect/>
                </a:stretch>
              </a:blipFill>
              <a:ln>
                <a:noFill/>
              </a:ln>
            </p:spPr>
            <p:txBody>
              <a:bodyPr/>
              <a:lstStyle/>
              <a:p>
                <a:r>
                  <a:rPr lang="fr-SN">
                    <a:noFill/>
                  </a:rPr>
                  <a:t> </a:t>
                </a:r>
              </a:p>
            </p:txBody>
          </p:sp>
        </mc:Fallback>
      </mc:AlternateContent>
      <mc:AlternateContent xmlns:mc="http://schemas.openxmlformats.org/markup-compatibility/2006" xmlns:a14="http://schemas.microsoft.com/office/drawing/2010/main">
        <mc:Choice Requires="a14">
          <p:sp>
            <p:nvSpPr>
              <p:cNvPr id="45" name="Rectangle 44">
                <a:extLst>
                  <a:ext uri="{FF2B5EF4-FFF2-40B4-BE49-F238E27FC236}">
                    <a16:creationId xmlns:a16="http://schemas.microsoft.com/office/drawing/2014/main" id="{4433174A-4179-26F0-6C77-C8C28AB44AE5}"/>
                  </a:ext>
                </a:extLst>
              </p:cNvPr>
              <p:cNvSpPr/>
              <p:nvPr/>
            </p:nvSpPr>
            <p:spPr>
              <a:xfrm>
                <a:off x="-38600" y="6032108"/>
                <a:ext cx="1300508" cy="618065"/>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fr-SN" sz="4000" i="1" smtClean="0">
                              <a:effectLst/>
                              <a:latin typeface="Cambria Math" panose="02040503050406030204" pitchFamily="18" charset="0"/>
                              <a:ea typeface="Times New Roman" panose="02020603050405020304" pitchFamily="18" charset="0"/>
                            </a:rPr>
                          </m:ctrlPr>
                        </m:sSupPr>
                        <m:e>
                          <m:r>
                            <a:rPr lang="fr-SN" sz="4000" b="0" i="1" smtClean="0">
                              <a:effectLst/>
                              <a:latin typeface="Cambria Math" panose="02040503050406030204" pitchFamily="18" charset="0"/>
                              <a:ea typeface="Times New Roman" panose="02020603050405020304" pitchFamily="18" charset="0"/>
                            </a:rPr>
                            <m:t>𝑋</m:t>
                          </m:r>
                        </m:e>
                        <m:sup>
                          <m:r>
                            <a:rPr lang="fr-SN" sz="4000" b="0" i="1" smtClean="0">
                              <a:effectLst/>
                              <a:latin typeface="Cambria Math" panose="02040503050406030204" pitchFamily="18" charset="0"/>
                              <a:ea typeface="Times New Roman" panose="02020603050405020304" pitchFamily="18" charset="0"/>
                            </a:rPr>
                            <m:t>2</m:t>
                          </m:r>
                        </m:sup>
                      </m:sSup>
                    </m:oMath>
                  </m:oMathPara>
                </a14:m>
                <a:endParaRPr lang="fr-SN" sz="4000" dirty="0"/>
              </a:p>
            </p:txBody>
          </p:sp>
        </mc:Choice>
        <mc:Fallback xmlns="">
          <p:sp>
            <p:nvSpPr>
              <p:cNvPr id="45" name="Rectangle 44">
                <a:extLst>
                  <a:ext uri="{FF2B5EF4-FFF2-40B4-BE49-F238E27FC236}">
                    <a16:creationId xmlns:a16="http://schemas.microsoft.com/office/drawing/2014/main" id="{4433174A-4179-26F0-6C77-C8C28AB44AE5}"/>
                  </a:ext>
                </a:extLst>
              </p:cNvPr>
              <p:cNvSpPr>
                <a:spLocks noRot="1" noChangeAspect="1" noMove="1" noResize="1" noEditPoints="1" noAdjustHandles="1" noChangeArrowheads="1" noChangeShapeType="1" noTextEdit="1"/>
              </p:cNvSpPr>
              <p:nvPr/>
            </p:nvSpPr>
            <p:spPr>
              <a:xfrm>
                <a:off x="-38600" y="6032108"/>
                <a:ext cx="1300508" cy="618065"/>
              </a:xfrm>
              <a:prstGeom prst="rect">
                <a:avLst/>
              </a:prstGeom>
              <a:blipFill>
                <a:blip r:embed="rId4"/>
                <a:stretch>
                  <a:fillRect/>
                </a:stretch>
              </a:blipFill>
              <a:ln>
                <a:noFill/>
              </a:ln>
            </p:spPr>
            <p:txBody>
              <a:bodyPr/>
              <a:lstStyle/>
              <a:p>
                <a:r>
                  <a:rPr lang="fr-SN">
                    <a:noFill/>
                  </a:rPr>
                  <a:t> </a:t>
                </a:r>
              </a:p>
            </p:txBody>
          </p:sp>
        </mc:Fallback>
      </mc:AlternateContent>
      <mc:AlternateContent xmlns:mc="http://schemas.openxmlformats.org/markup-compatibility/2006" xmlns:a14="http://schemas.microsoft.com/office/drawing/2010/main">
        <mc:Choice Requires="a14">
          <p:sp>
            <p:nvSpPr>
              <p:cNvPr id="46" name="Rectangle 45">
                <a:extLst>
                  <a:ext uri="{FF2B5EF4-FFF2-40B4-BE49-F238E27FC236}">
                    <a16:creationId xmlns:a16="http://schemas.microsoft.com/office/drawing/2014/main" id="{A779D2D0-E410-57F7-66B7-B6FE9FD10BF2}"/>
                  </a:ext>
                </a:extLst>
              </p:cNvPr>
              <p:cNvSpPr/>
              <p:nvPr/>
            </p:nvSpPr>
            <p:spPr>
              <a:xfrm>
                <a:off x="4913517" y="4332134"/>
                <a:ext cx="1300508" cy="618065"/>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fr-SN" sz="4000" i="1" smtClean="0">
                              <a:effectLst/>
                              <a:latin typeface="Cambria Math" panose="02040503050406030204" pitchFamily="18" charset="0"/>
                              <a:ea typeface="Times New Roman" panose="02020603050405020304" pitchFamily="18" charset="0"/>
                            </a:rPr>
                          </m:ctrlPr>
                        </m:sSupPr>
                        <m:e>
                          <m:r>
                            <a:rPr lang="fr-SN" sz="4000" b="0" i="1" smtClean="0">
                              <a:effectLst/>
                              <a:latin typeface="Cambria Math" panose="02040503050406030204" pitchFamily="18" charset="0"/>
                              <a:ea typeface="Times New Roman" panose="02020603050405020304" pitchFamily="18" charset="0"/>
                            </a:rPr>
                            <m:t>𝑋</m:t>
                          </m:r>
                        </m:e>
                        <m:sup>
                          <m:r>
                            <a:rPr lang="fr-SN" sz="4000" b="0" i="1" smtClean="0">
                              <a:effectLst/>
                              <a:latin typeface="Cambria Math" panose="02040503050406030204" pitchFamily="18" charset="0"/>
                              <a:ea typeface="Times New Roman" panose="02020603050405020304" pitchFamily="18" charset="0"/>
                            </a:rPr>
                            <m:t>1</m:t>
                          </m:r>
                        </m:sup>
                      </m:sSup>
                    </m:oMath>
                  </m:oMathPara>
                </a14:m>
                <a:endParaRPr lang="fr-SN" sz="4000" dirty="0"/>
              </a:p>
            </p:txBody>
          </p:sp>
        </mc:Choice>
        <mc:Fallback xmlns="">
          <p:sp>
            <p:nvSpPr>
              <p:cNvPr id="46" name="Rectangle 45">
                <a:extLst>
                  <a:ext uri="{FF2B5EF4-FFF2-40B4-BE49-F238E27FC236}">
                    <a16:creationId xmlns:a16="http://schemas.microsoft.com/office/drawing/2014/main" id="{A779D2D0-E410-57F7-66B7-B6FE9FD10BF2}"/>
                  </a:ext>
                </a:extLst>
              </p:cNvPr>
              <p:cNvSpPr>
                <a:spLocks noRot="1" noChangeAspect="1" noMove="1" noResize="1" noEditPoints="1" noAdjustHandles="1" noChangeArrowheads="1" noChangeShapeType="1" noTextEdit="1"/>
              </p:cNvSpPr>
              <p:nvPr/>
            </p:nvSpPr>
            <p:spPr>
              <a:xfrm>
                <a:off x="4913517" y="4332134"/>
                <a:ext cx="1300508" cy="618065"/>
              </a:xfrm>
              <a:prstGeom prst="rect">
                <a:avLst/>
              </a:prstGeom>
              <a:blipFill>
                <a:blip r:embed="rId5"/>
                <a:stretch>
                  <a:fillRect/>
                </a:stretch>
              </a:blipFill>
              <a:ln>
                <a:noFill/>
              </a:ln>
            </p:spPr>
            <p:txBody>
              <a:bodyPr/>
              <a:lstStyle/>
              <a:p>
                <a:r>
                  <a:rPr lang="fr-SN">
                    <a:noFill/>
                  </a:rPr>
                  <a:t> </a:t>
                </a:r>
              </a:p>
            </p:txBody>
          </p:sp>
        </mc:Fallback>
      </mc:AlternateContent>
      <mc:AlternateContent xmlns:mc="http://schemas.openxmlformats.org/markup-compatibility/2006" xmlns:a14="http://schemas.microsoft.com/office/drawing/2010/main">
        <mc:Choice Requires="a14">
          <p:sp>
            <p:nvSpPr>
              <p:cNvPr id="48" name="ZoneTexte 47">
                <a:extLst>
                  <a:ext uri="{FF2B5EF4-FFF2-40B4-BE49-F238E27FC236}">
                    <a16:creationId xmlns:a16="http://schemas.microsoft.com/office/drawing/2014/main" id="{A022E764-15CE-51C9-48E7-18620F3C46DC}"/>
                  </a:ext>
                </a:extLst>
              </p:cNvPr>
              <p:cNvSpPr txBox="1"/>
              <p:nvPr/>
            </p:nvSpPr>
            <p:spPr>
              <a:xfrm>
                <a:off x="1784252" y="2768624"/>
                <a:ext cx="480647" cy="49007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fr-SN" sz="2400" b="1" i="1" smtClean="0">
                              <a:effectLst/>
                              <a:latin typeface="Cambria Math" panose="02040503050406030204" pitchFamily="18" charset="0"/>
                              <a:ea typeface="Calibri" panose="020F0502020204030204" pitchFamily="34" charset="0"/>
                              <a:cs typeface="Times New Roman" panose="02020603050405020304" pitchFamily="18" charset="0"/>
                            </a:rPr>
                          </m:ctrlPr>
                        </m:sSubSupPr>
                        <m:e>
                          <m:r>
                            <a:rPr lang="fr-SN" sz="2400" b="1" i="1" smtClean="0">
                              <a:effectLst/>
                              <a:latin typeface="Cambria Math" panose="02040503050406030204" pitchFamily="18" charset="0"/>
                              <a:ea typeface="Calibri" panose="020F0502020204030204" pitchFamily="34" charset="0"/>
                              <a:cs typeface="Times New Roman" panose="02020603050405020304" pitchFamily="18" charset="0"/>
                            </a:rPr>
                            <m:t>𝑿</m:t>
                          </m:r>
                        </m:e>
                        <m:sub>
                          <m:r>
                            <a:rPr lang="fr-SN" sz="2400" b="1" i="1" smtClean="0">
                              <a:effectLst/>
                              <a:latin typeface="Cambria Math" panose="02040503050406030204" pitchFamily="18" charset="0"/>
                              <a:ea typeface="Calibri" panose="020F0502020204030204" pitchFamily="34" charset="0"/>
                              <a:cs typeface="Times New Roman" panose="02020603050405020304" pitchFamily="18" charset="0"/>
                            </a:rPr>
                            <m:t>𝒊</m:t>
                          </m:r>
                        </m:sub>
                        <m:sup>
                          <m:r>
                            <a:rPr lang="fr-SN" sz="2400" b="1" i="1" smtClean="0">
                              <a:effectLst/>
                              <a:latin typeface="Cambria Math" panose="02040503050406030204" pitchFamily="18" charset="0"/>
                              <a:ea typeface="Calibri" panose="020F0502020204030204" pitchFamily="34" charset="0"/>
                              <a:cs typeface="Times New Roman" panose="02020603050405020304" pitchFamily="18" charset="0"/>
                            </a:rPr>
                            <m:t>𝟑</m:t>
                          </m:r>
                        </m:sup>
                      </m:sSubSup>
                    </m:oMath>
                  </m:oMathPara>
                </a14:m>
                <a:endParaRPr lang="fr-SN" sz="2400" dirty="0"/>
              </a:p>
            </p:txBody>
          </p:sp>
        </mc:Choice>
        <mc:Fallback xmlns="">
          <p:sp>
            <p:nvSpPr>
              <p:cNvPr id="48" name="ZoneTexte 47">
                <a:extLst>
                  <a:ext uri="{FF2B5EF4-FFF2-40B4-BE49-F238E27FC236}">
                    <a16:creationId xmlns:a16="http://schemas.microsoft.com/office/drawing/2014/main" id="{A022E764-15CE-51C9-48E7-18620F3C46DC}"/>
                  </a:ext>
                </a:extLst>
              </p:cNvPr>
              <p:cNvSpPr txBox="1">
                <a:spLocks noRot="1" noChangeAspect="1" noMove="1" noResize="1" noEditPoints="1" noAdjustHandles="1" noChangeArrowheads="1" noChangeShapeType="1" noTextEdit="1"/>
              </p:cNvSpPr>
              <p:nvPr/>
            </p:nvSpPr>
            <p:spPr>
              <a:xfrm>
                <a:off x="1784252" y="2768624"/>
                <a:ext cx="480647" cy="490071"/>
              </a:xfrm>
              <a:prstGeom prst="rect">
                <a:avLst/>
              </a:prstGeom>
              <a:blipFill>
                <a:blip r:embed="rId6"/>
                <a:stretch>
                  <a:fillRect/>
                </a:stretch>
              </a:blipFill>
            </p:spPr>
            <p:txBody>
              <a:bodyPr/>
              <a:lstStyle/>
              <a:p>
                <a:r>
                  <a:rPr lang="fr-SN">
                    <a:noFill/>
                  </a:rPr>
                  <a:t> </a:t>
                </a:r>
              </a:p>
            </p:txBody>
          </p:sp>
        </mc:Fallback>
      </mc:AlternateContent>
      <mc:AlternateContent xmlns:mc="http://schemas.openxmlformats.org/markup-compatibility/2006" xmlns:a14="http://schemas.microsoft.com/office/drawing/2010/main">
        <mc:Choice Requires="a14">
          <p:sp>
            <p:nvSpPr>
              <p:cNvPr id="49" name="ZoneTexte 48">
                <a:extLst>
                  <a:ext uri="{FF2B5EF4-FFF2-40B4-BE49-F238E27FC236}">
                    <a16:creationId xmlns:a16="http://schemas.microsoft.com/office/drawing/2014/main" id="{75F71FAA-CB6E-0E46-0227-1CF93B13D49B}"/>
                  </a:ext>
                </a:extLst>
              </p:cNvPr>
              <p:cNvSpPr txBox="1"/>
              <p:nvPr/>
            </p:nvSpPr>
            <p:spPr>
              <a:xfrm>
                <a:off x="710042" y="5208650"/>
                <a:ext cx="480647" cy="48833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fr-SN" sz="2400" b="1" i="1" smtClean="0">
                              <a:effectLst/>
                              <a:latin typeface="Cambria Math" panose="02040503050406030204" pitchFamily="18" charset="0"/>
                              <a:ea typeface="Calibri" panose="020F0502020204030204" pitchFamily="34" charset="0"/>
                              <a:cs typeface="Times New Roman" panose="02020603050405020304" pitchFamily="18" charset="0"/>
                            </a:rPr>
                          </m:ctrlPr>
                        </m:sSubSupPr>
                        <m:e>
                          <m:r>
                            <a:rPr lang="fr-SN" sz="2400" b="1" i="1" smtClean="0">
                              <a:effectLst/>
                              <a:latin typeface="Cambria Math" panose="02040503050406030204" pitchFamily="18" charset="0"/>
                              <a:ea typeface="Calibri" panose="020F0502020204030204" pitchFamily="34" charset="0"/>
                              <a:cs typeface="Times New Roman" panose="02020603050405020304" pitchFamily="18" charset="0"/>
                            </a:rPr>
                            <m:t>𝑿</m:t>
                          </m:r>
                        </m:e>
                        <m:sub>
                          <m:r>
                            <a:rPr lang="fr-SN" sz="2400" b="1" i="1" smtClean="0">
                              <a:effectLst/>
                              <a:latin typeface="Cambria Math" panose="02040503050406030204" pitchFamily="18" charset="0"/>
                              <a:ea typeface="Calibri" panose="020F0502020204030204" pitchFamily="34" charset="0"/>
                              <a:cs typeface="Times New Roman" panose="02020603050405020304" pitchFamily="18" charset="0"/>
                            </a:rPr>
                            <m:t>𝒊</m:t>
                          </m:r>
                        </m:sub>
                        <m:sup>
                          <m:r>
                            <a:rPr lang="fr-SN" sz="2400" b="1" i="1" smtClean="0">
                              <a:effectLst/>
                              <a:latin typeface="Cambria Math" panose="02040503050406030204" pitchFamily="18" charset="0"/>
                              <a:ea typeface="Calibri" panose="020F0502020204030204" pitchFamily="34" charset="0"/>
                              <a:cs typeface="Times New Roman" panose="02020603050405020304" pitchFamily="18" charset="0"/>
                            </a:rPr>
                            <m:t>𝟐</m:t>
                          </m:r>
                        </m:sup>
                      </m:sSubSup>
                    </m:oMath>
                  </m:oMathPara>
                </a14:m>
                <a:endParaRPr lang="fr-SN" sz="2400" dirty="0"/>
              </a:p>
            </p:txBody>
          </p:sp>
        </mc:Choice>
        <mc:Fallback xmlns="">
          <p:sp>
            <p:nvSpPr>
              <p:cNvPr id="49" name="ZoneTexte 48">
                <a:extLst>
                  <a:ext uri="{FF2B5EF4-FFF2-40B4-BE49-F238E27FC236}">
                    <a16:creationId xmlns:a16="http://schemas.microsoft.com/office/drawing/2014/main" id="{75F71FAA-CB6E-0E46-0227-1CF93B13D49B}"/>
                  </a:ext>
                </a:extLst>
              </p:cNvPr>
              <p:cNvSpPr txBox="1">
                <a:spLocks noRot="1" noChangeAspect="1" noMove="1" noResize="1" noEditPoints="1" noAdjustHandles="1" noChangeArrowheads="1" noChangeShapeType="1" noTextEdit="1"/>
              </p:cNvSpPr>
              <p:nvPr/>
            </p:nvSpPr>
            <p:spPr>
              <a:xfrm>
                <a:off x="710042" y="5208650"/>
                <a:ext cx="480647" cy="488339"/>
              </a:xfrm>
              <a:prstGeom prst="rect">
                <a:avLst/>
              </a:prstGeom>
              <a:blipFill>
                <a:blip r:embed="rId7"/>
                <a:stretch>
                  <a:fillRect/>
                </a:stretch>
              </a:blipFill>
            </p:spPr>
            <p:txBody>
              <a:bodyPr/>
              <a:lstStyle/>
              <a:p>
                <a:r>
                  <a:rPr lang="fr-SN">
                    <a:noFill/>
                  </a:rPr>
                  <a:t> </a:t>
                </a:r>
              </a:p>
            </p:txBody>
          </p:sp>
        </mc:Fallback>
      </mc:AlternateContent>
      <mc:AlternateContent xmlns:mc="http://schemas.openxmlformats.org/markup-compatibility/2006" xmlns:a14="http://schemas.microsoft.com/office/drawing/2010/main">
        <mc:Choice Requires="a14">
          <p:sp>
            <p:nvSpPr>
              <p:cNvPr id="51" name="ZoneTexte 50">
                <a:extLst>
                  <a:ext uri="{FF2B5EF4-FFF2-40B4-BE49-F238E27FC236}">
                    <a16:creationId xmlns:a16="http://schemas.microsoft.com/office/drawing/2014/main" id="{728D3DB1-71BB-30D8-4DD5-AF076A59FEF3}"/>
                  </a:ext>
                </a:extLst>
              </p:cNvPr>
              <p:cNvSpPr txBox="1"/>
              <p:nvPr/>
            </p:nvSpPr>
            <p:spPr>
              <a:xfrm>
                <a:off x="4164431" y="4166335"/>
                <a:ext cx="480647" cy="48833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fr-SN" sz="2400" b="1" i="1" smtClean="0">
                              <a:effectLst/>
                              <a:latin typeface="Cambria Math" panose="02040503050406030204" pitchFamily="18" charset="0"/>
                              <a:ea typeface="Calibri" panose="020F0502020204030204" pitchFamily="34" charset="0"/>
                              <a:cs typeface="Times New Roman" panose="02020603050405020304" pitchFamily="18" charset="0"/>
                            </a:rPr>
                          </m:ctrlPr>
                        </m:sSubSupPr>
                        <m:e>
                          <m:r>
                            <a:rPr lang="fr-SN" sz="2400" b="1" i="1" smtClean="0">
                              <a:effectLst/>
                              <a:latin typeface="Cambria Math" panose="02040503050406030204" pitchFamily="18" charset="0"/>
                              <a:ea typeface="Calibri" panose="020F0502020204030204" pitchFamily="34" charset="0"/>
                              <a:cs typeface="Times New Roman" panose="02020603050405020304" pitchFamily="18" charset="0"/>
                            </a:rPr>
                            <m:t>𝑿</m:t>
                          </m:r>
                        </m:e>
                        <m:sub>
                          <m:r>
                            <a:rPr lang="fr-SN" sz="2400" b="1" i="1" smtClean="0">
                              <a:effectLst/>
                              <a:latin typeface="Cambria Math" panose="02040503050406030204" pitchFamily="18" charset="0"/>
                              <a:ea typeface="Calibri" panose="020F0502020204030204" pitchFamily="34" charset="0"/>
                              <a:cs typeface="Times New Roman" panose="02020603050405020304" pitchFamily="18" charset="0"/>
                            </a:rPr>
                            <m:t>𝒊</m:t>
                          </m:r>
                        </m:sub>
                        <m:sup>
                          <m:r>
                            <a:rPr lang="fr-SN" sz="2400" b="1" i="1" smtClean="0">
                              <a:effectLst/>
                              <a:latin typeface="Cambria Math" panose="02040503050406030204" pitchFamily="18" charset="0"/>
                              <a:ea typeface="Calibri" panose="020F0502020204030204" pitchFamily="34" charset="0"/>
                              <a:cs typeface="Times New Roman" panose="02020603050405020304" pitchFamily="18" charset="0"/>
                            </a:rPr>
                            <m:t>𝟏</m:t>
                          </m:r>
                        </m:sup>
                      </m:sSubSup>
                    </m:oMath>
                  </m:oMathPara>
                </a14:m>
                <a:endParaRPr lang="fr-SN" sz="2400" dirty="0"/>
              </a:p>
            </p:txBody>
          </p:sp>
        </mc:Choice>
        <mc:Fallback xmlns="">
          <p:sp>
            <p:nvSpPr>
              <p:cNvPr id="51" name="ZoneTexte 50">
                <a:extLst>
                  <a:ext uri="{FF2B5EF4-FFF2-40B4-BE49-F238E27FC236}">
                    <a16:creationId xmlns:a16="http://schemas.microsoft.com/office/drawing/2014/main" id="{728D3DB1-71BB-30D8-4DD5-AF076A59FEF3}"/>
                  </a:ext>
                </a:extLst>
              </p:cNvPr>
              <p:cNvSpPr txBox="1">
                <a:spLocks noRot="1" noChangeAspect="1" noMove="1" noResize="1" noEditPoints="1" noAdjustHandles="1" noChangeArrowheads="1" noChangeShapeType="1" noTextEdit="1"/>
              </p:cNvSpPr>
              <p:nvPr/>
            </p:nvSpPr>
            <p:spPr>
              <a:xfrm>
                <a:off x="4164431" y="4166335"/>
                <a:ext cx="480647" cy="488339"/>
              </a:xfrm>
              <a:prstGeom prst="rect">
                <a:avLst/>
              </a:prstGeom>
              <a:blipFill>
                <a:blip r:embed="rId8"/>
                <a:stretch>
                  <a:fillRect/>
                </a:stretch>
              </a:blipFill>
            </p:spPr>
            <p:txBody>
              <a:bodyPr/>
              <a:lstStyle/>
              <a:p>
                <a:r>
                  <a:rPr lang="fr-SN">
                    <a:noFill/>
                  </a:rPr>
                  <a:t> </a:t>
                </a:r>
              </a:p>
            </p:txBody>
          </p:sp>
        </mc:Fallback>
      </mc:AlternateContent>
      <mc:AlternateContent xmlns:mc="http://schemas.openxmlformats.org/markup-compatibility/2006" xmlns:a14="http://schemas.microsoft.com/office/drawing/2010/main">
        <mc:Choice Requires="a14">
          <p:sp>
            <p:nvSpPr>
              <p:cNvPr id="53" name="ZoneTexte 52">
                <a:extLst>
                  <a:ext uri="{FF2B5EF4-FFF2-40B4-BE49-F238E27FC236}">
                    <a16:creationId xmlns:a16="http://schemas.microsoft.com/office/drawing/2014/main" id="{06ADF925-963D-86D3-974F-9C8019BE80FC}"/>
                  </a:ext>
                </a:extLst>
              </p:cNvPr>
              <p:cNvSpPr txBox="1"/>
              <p:nvPr/>
            </p:nvSpPr>
            <p:spPr>
              <a:xfrm>
                <a:off x="3361006" y="3064412"/>
                <a:ext cx="480647"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sz="2400" i="1" smtClean="0">
                              <a:latin typeface="Cambria Math" panose="02040503050406030204" pitchFamily="18" charset="0"/>
                            </a:rPr>
                          </m:ctrlPr>
                        </m:sSubPr>
                        <m:e>
                          <m:r>
                            <a:rPr lang="fr-SN" sz="2400" b="0" i="1" smtClean="0">
                              <a:latin typeface="Cambria Math" panose="02040503050406030204" pitchFamily="18" charset="0"/>
                            </a:rPr>
                            <m:t>𝑒</m:t>
                          </m:r>
                        </m:e>
                        <m:sub>
                          <m:r>
                            <a:rPr lang="fr-SN" sz="2400" b="0" i="1" smtClean="0">
                              <a:latin typeface="Cambria Math" panose="02040503050406030204" pitchFamily="18" charset="0"/>
                            </a:rPr>
                            <m:t>𝑖</m:t>
                          </m:r>
                        </m:sub>
                      </m:sSub>
                    </m:oMath>
                  </m:oMathPara>
                </a14:m>
                <a:endParaRPr lang="fr-SN" sz="2400" dirty="0"/>
              </a:p>
            </p:txBody>
          </p:sp>
        </mc:Choice>
        <mc:Fallback xmlns="">
          <p:sp>
            <p:nvSpPr>
              <p:cNvPr id="53" name="ZoneTexte 52">
                <a:extLst>
                  <a:ext uri="{FF2B5EF4-FFF2-40B4-BE49-F238E27FC236}">
                    <a16:creationId xmlns:a16="http://schemas.microsoft.com/office/drawing/2014/main" id="{06ADF925-963D-86D3-974F-9C8019BE80FC}"/>
                  </a:ext>
                </a:extLst>
              </p:cNvPr>
              <p:cNvSpPr txBox="1">
                <a:spLocks noRot="1" noChangeAspect="1" noMove="1" noResize="1" noEditPoints="1" noAdjustHandles="1" noChangeArrowheads="1" noChangeShapeType="1" noTextEdit="1"/>
              </p:cNvSpPr>
              <p:nvPr/>
            </p:nvSpPr>
            <p:spPr>
              <a:xfrm>
                <a:off x="3361006" y="3064412"/>
                <a:ext cx="480647" cy="461665"/>
              </a:xfrm>
              <a:prstGeom prst="rect">
                <a:avLst/>
              </a:prstGeom>
              <a:blipFill>
                <a:blip r:embed="rId9"/>
                <a:stretch>
                  <a:fillRect b="-2667"/>
                </a:stretch>
              </a:blipFill>
            </p:spPr>
            <p:txBody>
              <a:bodyPr/>
              <a:lstStyle/>
              <a:p>
                <a:r>
                  <a:rPr lang="fr-SN">
                    <a:noFill/>
                  </a:rPr>
                  <a:t> </a:t>
                </a:r>
              </a:p>
            </p:txBody>
          </p:sp>
        </mc:Fallback>
      </mc:AlternateContent>
      <p:sp>
        <p:nvSpPr>
          <p:cNvPr id="54" name="Rectangle 53">
            <a:extLst>
              <a:ext uri="{FF2B5EF4-FFF2-40B4-BE49-F238E27FC236}">
                <a16:creationId xmlns:a16="http://schemas.microsoft.com/office/drawing/2014/main" id="{038D2F87-9F81-4BCC-822F-044D740D140A}"/>
              </a:ext>
            </a:extLst>
          </p:cNvPr>
          <p:cNvSpPr/>
          <p:nvPr/>
        </p:nvSpPr>
        <p:spPr>
          <a:xfrm>
            <a:off x="7188607" y="3526077"/>
            <a:ext cx="3667938" cy="1144397"/>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fr-FR" sz="2400" dirty="0"/>
              <a:t>Impossible à visualiser </a:t>
            </a:r>
          </a:p>
          <a:p>
            <a:pPr algn="ctr"/>
            <a:r>
              <a:rPr lang="fr-FR" sz="2400" dirty="0"/>
              <a:t>dès que p &gt; 3.</a:t>
            </a:r>
            <a:endParaRPr lang="fr-SN" sz="2400" dirty="0"/>
          </a:p>
        </p:txBody>
      </p:sp>
      <p:sp>
        <p:nvSpPr>
          <p:cNvPr id="19" name="Ellipse 18">
            <a:extLst>
              <a:ext uri="{FF2B5EF4-FFF2-40B4-BE49-F238E27FC236}">
                <a16:creationId xmlns:a16="http://schemas.microsoft.com/office/drawing/2014/main" id="{679F009E-D655-9103-6366-ACC9D8832C67}"/>
              </a:ext>
            </a:extLst>
          </p:cNvPr>
          <p:cNvSpPr/>
          <p:nvPr/>
        </p:nvSpPr>
        <p:spPr>
          <a:xfrm>
            <a:off x="11023564" y="6249880"/>
            <a:ext cx="683581" cy="487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17</a:t>
            </a:r>
          </a:p>
        </p:txBody>
      </p:sp>
    </p:spTree>
    <p:extLst>
      <p:ext uri="{BB962C8B-B14F-4D97-AF65-F5344CB8AC3E}">
        <p14:creationId xmlns:p14="http://schemas.microsoft.com/office/powerpoint/2010/main" val="536637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5720EC-B9F9-DDE4-BA90-7CAF5BBFB078}"/>
              </a:ext>
            </a:extLst>
          </p:cNvPr>
          <p:cNvSpPr>
            <a:spLocks noGrp="1"/>
          </p:cNvSpPr>
          <p:nvPr>
            <p:ph type="title"/>
          </p:nvPr>
        </p:nvSpPr>
        <p:spPr>
          <a:xfrm>
            <a:off x="559192" y="147451"/>
            <a:ext cx="10131425" cy="1203048"/>
          </a:xfrm>
        </p:spPr>
        <p:txBody>
          <a:bodyPr>
            <a:normAutofit/>
          </a:bodyPr>
          <a:lstStyle/>
          <a:p>
            <a:pPr algn="ctr"/>
            <a:r>
              <a:rPr lang="fr-SN" sz="4800" dirty="0">
                <a:latin typeface="+mn-lt"/>
              </a:rPr>
              <a:t>INERTIE TOTALE</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DE938537-D6C2-4C42-B5F1-24A00C75F7CD}"/>
                  </a:ext>
                </a:extLst>
              </p:cNvPr>
              <p:cNvSpPr>
                <a:spLocks noGrp="1"/>
              </p:cNvSpPr>
              <p:nvPr>
                <p:ph idx="1"/>
              </p:nvPr>
            </p:nvSpPr>
            <p:spPr>
              <a:xfrm>
                <a:off x="685801" y="1603717"/>
                <a:ext cx="10638691" cy="4684541"/>
              </a:xfrm>
            </p:spPr>
            <p:txBody>
              <a:bodyPr anchor="t">
                <a:normAutofit/>
              </a:bodyPr>
              <a:lstStyle/>
              <a:p>
                <a:pPr marL="0" indent="0">
                  <a:buNone/>
                </a:pPr>
                <a:r>
                  <a:rPr lang="fr-FR" sz="2800" dirty="0"/>
                  <a:t>L’inertie est la somme pondérée des carrés des distances des individus au centre de gravité</a:t>
                </a:r>
                <a:endParaRPr lang="fr-SN" sz="2800" i="1" dirty="0">
                  <a:latin typeface="Cambria Math" panose="02040503050406030204" pitchFamily="18" charset="0"/>
                </a:endParaRPr>
              </a:p>
              <a:p>
                <a:pPr marL="0" indent="0">
                  <a:buNone/>
                </a:pPr>
                <a14:m>
                  <m:oMath xmlns:m="http://schemas.openxmlformats.org/officeDocument/2006/math">
                    <m:sSub>
                      <m:sSubPr>
                        <m:ctrlPr>
                          <a:rPr lang="fr-SN" sz="4400" i="1" smtClean="0">
                            <a:latin typeface="Cambria Math" panose="02040503050406030204" pitchFamily="18" charset="0"/>
                          </a:rPr>
                        </m:ctrlPr>
                      </m:sSubPr>
                      <m:e>
                        <m:r>
                          <a:rPr lang="fr-SN" sz="4400" i="1">
                            <a:latin typeface="Cambria Math" panose="02040503050406030204" pitchFamily="18" charset="0"/>
                          </a:rPr>
                          <m:t>𝐼</m:t>
                        </m:r>
                      </m:e>
                      <m:sub>
                        <m:r>
                          <a:rPr lang="fr-SN" sz="4400" i="1">
                            <a:latin typeface="Cambria Math" panose="02040503050406030204" pitchFamily="18" charset="0"/>
                          </a:rPr>
                          <m:t>𝑔</m:t>
                        </m:r>
                      </m:sub>
                    </m:sSub>
                  </m:oMath>
                </a14:m>
                <a:r>
                  <a:rPr lang="fr-SN" sz="4400" dirty="0"/>
                  <a:t> = </a:t>
                </a:r>
                <a14:m>
                  <m:oMath xmlns:m="http://schemas.openxmlformats.org/officeDocument/2006/math">
                    <m:nary>
                      <m:naryPr>
                        <m:chr m:val="∑"/>
                        <m:ctrlPr>
                          <a:rPr lang="fr-SN" sz="4400" i="1" smtClean="0">
                            <a:latin typeface="Cambria Math" panose="02040503050406030204" pitchFamily="18" charset="0"/>
                          </a:rPr>
                        </m:ctrlPr>
                      </m:naryPr>
                      <m:sub>
                        <m:r>
                          <m:rPr>
                            <m:brk m:alnAt="23"/>
                          </m:rPr>
                          <a:rPr lang="fr-SN" sz="4400" b="0" i="1" smtClean="0">
                            <a:latin typeface="Cambria Math" panose="02040503050406030204" pitchFamily="18" charset="0"/>
                          </a:rPr>
                          <m:t>𝑖</m:t>
                        </m:r>
                        <m:r>
                          <a:rPr lang="fr-SN" sz="4400" b="0" i="1" smtClean="0">
                            <a:latin typeface="Cambria Math" panose="02040503050406030204" pitchFamily="18" charset="0"/>
                          </a:rPr>
                          <m:t>=1</m:t>
                        </m:r>
                      </m:sub>
                      <m:sup>
                        <m:r>
                          <a:rPr lang="fr-SN" sz="4400" b="0" i="1" smtClean="0">
                            <a:latin typeface="Cambria Math" panose="02040503050406030204" pitchFamily="18" charset="0"/>
                          </a:rPr>
                          <m:t>𝑛</m:t>
                        </m:r>
                      </m:sup>
                      <m:e>
                        <m:f>
                          <m:fPr>
                            <m:ctrlPr>
                              <a:rPr lang="fr-SN" sz="4400" i="1" smtClean="0">
                                <a:latin typeface="Cambria Math" panose="02040503050406030204" pitchFamily="18" charset="0"/>
                              </a:rPr>
                            </m:ctrlPr>
                          </m:fPr>
                          <m:num>
                            <m:r>
                              <a:rPr lang="fr-SN" sz="4400" b="0" i="1" smtClean="0">
                                <a:latin typeface="Cambria Math" panose="02040503050406030204" pitchFamily="18" charset="0"/>
                              </a:rPr>
                              <m:t>1</m:t>
                            </m:r>
                          </m:num>
                          <m:den>
                            <m:r>
                              <a:rPr lang="fr-SN" sz="4400" b="0" i="1" smtClean="0">
                                <a:latin typeface="Cambria Math" panose="02040503050406030204" pitchFamily="18" charset="0"/>
                              </a:rPr>
                              <m:t>𝑛</m:t>
                            </m:r>
                          </m:den>
                        </m:f>
                      </m:e>
                    </m:nary>
                    <m:sSup>
                      <m:sSupPr>
                        <m:ctrlPr>
                          <a:rPr lang="fr-SN" sz="4400" i="1" smtClean="0">
                            <a:latin typeface="Cambria Math" panose="02040503050406030204" pitchFamily="18" charset="0"/>
                          </a:rPr>
                        </m:ctrlPr>
                      </m:sSupPr>
                      <m:e>
                        <m:r>
                          <a:rPr lang="fr-SN" sz="4400" b="0" i="1" smtClean="0">
                            <a:latin typeface="Cambria Math" panose="02040503050406030204" pitchFamily="18" charset="0"/>
                          </a:rPr>
                          <m:t>𝑑</m:t>
                        </m:r>
                      </m:e>
                      <m:sup>
                        <m:r>
                          <a:rPr lang="fr-SN" sz="4400" b="0" i="1" smtClean="0">
                            <a:latin typeface="Cambria Math" panose="02040503050406030204" pitchFamily="18" charset="0"/>
                          </a:rPr>
                          <m:t>2</m:t>
                        </m:r>
                      </m:sup>
                    </m:sSup>
                  </m:oMath>
                </a14:m>
                <a:r>
                  <a:rPr lang="fr-SN" sz="4400" dirty="0"/>
                  <a:t> </a:t>
                </a:r>
                <a:r>
                  <a:rPr lang="fr-SN" sz="2400" dirty="0"/>
                  <a:t>         </a:t>
                </a:r>
              </a:p>
              <a:p>
                <a:pPr marL="0" indent="0">
                  <a:buNone/>
                </a:pPr>
                <a:r>
                  <a:rPr lang="fr-SN" sz="2600" dirty="0"/>
                  <a:t> De façon générale        </a:t>
                </a:r>
              </a:p>
              <a:p>
                <a:pPr marL="0" indent="0">
                  <a:buNone/>
                </a:pPr>
                <a:r>
                  <a:rPr lang="fr-SN" sz="2400" dirty="0"/>
                  <a:t>   </a:t>
                </a:r>
                <a14:m>
                  <m:oMath xmlns:m="http://schemas.openxmlformats.org/officeDocument/2006/math">
                    <m:sSub>
                      <m:sSubPr>
                        <m:ctrlPr>
                          <a:rPr lang="fr-SN" sz="4000" i="1">
                            <a:latin typeface="Cambria Math" panose="02040503050406030204" pitchFamily="18" charset="0"/>
                          </a:rPr>
                        </m:ctrlPr>
                      </m:sSubPr>
                      <m:e>
                        <m:r>
                          <a:rPr lang="fr-SN" sz="4000" i="1">
                            <a:latin typeface="Cambria Math" panose="02040503050406030204" pitchFamily="18" charset="0"/>
                          </a:rPr>
                          <m:t>𝐼</m:t>
                        </m:r>
                      </m:e>
                      <m:sub>
                        <m:r>
                          <a:rPr lang="fr-SN" sz="4000" i="1">
                            <a:latin typeface="Cambria Math" panose="02040503050406030204" pitchFamily="18" charset="0"/>
                          </a:rPr>
                          <m:t>𝑔</m:t>
                        </m:r>
                      </m:sub>
                    </m:sSub>
                  </m:oMath>
                </a14:m>
                <a:r>
                  <a:rPr lang="fr-SN" sz="4000" dirty="0"/>
                  <a:t> = </a:t>
                </a:r>
                <a14:m>
                  <m:oMath xmlns:m="http://schemas.openxmlformats.org/officeDocument/2006/math">
                    <m:nary>
                      <m:naryPr>
                        <m:chr m:val="∑"/>
                        <m:ctrlPr>
                          <a:rPr lang="fr-SN" sz="4000" i="1">
                            <a:latin typeface="Cambria Math" panose="02040503050406030204" pitchFamily="18" charset="0"/>
                          </a:rPr>
                        </m:ctrlPr>
                      </m:naryPr>
                      <m:sub>
                        <m:r>
                          <m:rPr>
                            <m:brk m:alnAt="23"/>
                          </m:rPr>
                          <a:rPr lang="fr-SN" sz="4000" i="1">
                            <a:latin typeface="Cambria Math" panose="02040503050406030204" pitchFamily="18" charset="0"/>
                          </a:rPr>
                          <m:t>𝑖</m:t>
                        </m:r>
                        <m:r>
                          <a:rPr lang="fr-SN" sz="4000" i="1">
                            <a:latin typeface="Cambria Math" panose="02040503050406030204" pitchFamily="18" charset="0"/>
                          </a:rPr>
                          <m:t>=1</m:t>
                        </m:r>
                      </m:sub>
                      <m:sup>
                        <m:r>
                          <a:rPr lang="fr-SN" sz="4000" i="1">
                            <a:latin typeface="Cambria Math" panose="02040503050406030204" pitchFamily="18" charset="0"/>
                          </a:rPr>
                          <m:t>𝑛</m:t>
                        </m:r>
                      </m:sup>
                      <m:e>
                        <m:sSub>
                          <m:sSubPr>
                            <m:ctrlPr>
                              <a:rPr lang="fr-SN" sz="4000" i="1" smtClean="0">
                                <a:latin typeface="Cambria Math" panose="02040503050406030204" pitchFamily="18" charset="0"/>
                              </a:rPr>
                            </m:ctrlPr>
                          </m:sSubPr>
                          <m:e>
                            <m:r>
                              <a:rPr lang="fr-SN" sz="4000" b="0" i="1" smtClean="0">
                                <a:latin typeface="Cambria Math" panose="02040503050406030204" pitchFamily="18" charset="0"/>
                              </a:rPr>
                              <m:t>𝑝</m:t>
                            </m:r>
                          </m:e>
                          <m:sub>
                            <m:r>
                              <a:rPr lang="fr-SN" sz="4000" b="0" i="1" smtClean="0">
                                <a:latin typeface="Cambria Math" panose="02040503050406030204" pitchFamily="18" charset="0"/>
                              </a:rPr>
                              <m:t>𝑖</m:t>
                            </m:r>
                          </m:sub>
                        </m:sSub>
                        <m:f>
                          <m:fPr>
                            <m:ctrlPr>
                              <a:rPr lang="fr-SN" sz="4000" i="1">
                                <a:latin typeface="Cambria Math" panose="02040503050406030204" pitchFamily="18" charset="0"/>
                              </a:rPr>
                            </m:ctrlPr>
                          </m:fPr>
                          <m:num>
                            <m:r>
                              <a:rPr lang="fr-SN" sz="4000" b="0" i="1" smtClean="0">
                                <a:latin typeface="Cambria Math" panose="02040503050406030204" pitchFamily="18" charset="0"/>
                              </a:rPr>
                              <m:t>1</m:t>
                            </m:r>
                          </m:num>
                          <m:den>
                            <m:r>
                              <a:rPr lang="fr-SN" sz="4000" i="1">
                                <a:latin typeface="Cambria Math" panose="02040503050406030204" pitchFamily="18" charset="0"/>
                              </a:rPr>
                              <m:t>𝑛</m:t>
                            </m:r>
                          </m:den>
                        </m:f>
                      </m:e>
                    </m:nary>
                    <m:sSup>
                      <m:sSupPr>
                        <m:ctrlPr>
                          <a:rPr lang="fr-SN" sz="4000" i="1">
                            <a:latin typeface="Cambria Math" panose="02040503050406030204" pitchFamily="18" charset="0"/>
                          </a:rPr>
                        </m:ctrlPr>
                      </m:sSupPr>
                      <m:e>
                        <m:r>
                          <a:rPr lang="fr-SN" sz="4000" i="1">
                            <a:latin typeface="Cambria Math" panose="02040503050406030204" pitchFamily="18" charset="0"/>
                          </a:rPr>
                          <m:t>𝑑</m:t>
                        </m:r>
                      </m:e>
                      <m:sup>
                        <m:r>
                          <a:rPr lang="fr-SN" sz="4000" i="1">
                            <a:latin typeface="Cambria Math" panose="02040503050406030204" pitchFamily="18" charset="0"/>
                          </a:rPr>
                          <m:t>2</m:t>
                        </m:r>
                      </m:sup>
                    </m:sSup>
                  </m:oMath>
                </a14:m>
                <a:r>
                  <a:rPr lang="fr-SN" sz="4000" dirty="0"/>
                  <a:t>    </a:t>
                </a:r>
                <a:r>
                  <a:rPr lang="fr-SN" sz="2600" dirty="0"/>
                  <a:t>avec</a:t>
                </a:r>
                <a:r>
                  <a:rPr lang="fr-SN" sz="4000" dirty="0"/>
                  <a:t>    </a:t>
                </a:r>
                <a14:m>
                  <m:oMath xmlns:m="http://schemas.openxmlformats.org/officeDocument/2006/math">
                    <m:nary>
                      <m:naryPr>
                        <m:chr m:val="∑"/>
                        <m:ctrlPr>
                          <a:rPr lang="fr-SN" sz="4000" i="1">
                            <a:latin typeface="Cambria Math" panose="02040503050406030204" pitchFamily="18" charset="0"/>
                          </a:rPr>
                        </m:ctrlPr>
                      </m:naryPr>
                      <m:sub>
                        <m:r>
                          <m:rPr>
                            <m:brk m:alnAt="23"/>
                          </m:rPr>
                          <a:rPr lang="fr-SN" sz="4000" i="1">
                            <a:latin typeface="Cambria Math" panose="02040503050406030204" pitchFamily="18" charset="0"/>
                          </a:rPr>
                          <m:t>𝑖</m:t>
                        </m:r>
                        <m:r>
                          <a:rPr lang="fr-SN" sz="4000" i="1">
                            <a:latin typeface="Cambria Math" panose="02040503050406030204" pitchFamily="18" charset="0"/>
                          </a:rPr>
                          <m:t>=1</m:t>
                        </m:r>
                      </m:sub>
                      <m:sup>
                        <m:r>
                          <a:rPr lang="fr-SN" sz="4000" i="1">
                            <a:latin typeface="Cambria Math" panose="02040503050406030204" pitchFamily="18" charset="0"/>
                          </a:rPr>
                          <m:t>𝑛</m:t>
                        </m:r>
                      </m:sup>
                      <m:e>
                        <m:sSub>
                          <m:sSubPr>
                            <m:ctrlPr>
                              <a:rPr lang="fr-SN" sz="4000" i="1">
                                <a:latin typeface="Cambria Math" panose="02040503050406030204" pitchFamily="18" charset="0"/>
                              </a:rPr>
                            </m:ctrlPr>
                          </m:sSubPr>
                          <m:e>
                            <m:r>
                              <a:rPr lang="fr-SN" sz="4000" i="1">
                                <a:latin typeface="Cambria Math" panose="02040503050406030204" pitchFamily="18" charset="0"/>
                              </a:rPr>
                              <m:t>𝑝</m:t>
                            </m:r>
                          </m:e>
                          <m:sub>
                            <m:r>
                              <a:rPr lang="fr-SN" sz="4000" i="1">
                                <a:latin typeface="Cambria Math" panose="02040503050406030204" pitchFamily="18" charset="0"/>
                              </a:rPr>
                              <m:t>𝑖</m:t>
                            </m:r>
                          </m:sub>
                        </m:sSub>
                      </m:e>
                    </m:nary>
                  </m:oMath>
                </a14:m>
                <a:r>
                  <a:rPr lang="fr-SN" sz="4000" dirty="0"/>
                  <a:t>= 1</a:t>
                </a:r>
              </a:p>
              <a:p>
                <a:pPr marL="0" indent="0">
                  <a:buNone/>
                </a:pPr>
                <a:r>
                  <a:rPr lang="fr-FR" sz="2800" dirty="0"/>
                  <a:t>L’inertie mesure la dispersion totale du nuage de points.</a:t>
                </a:r>
                <a:endParaRPr lang="fr-SN" sz="2800" dirty="0"/>
              </a:p>
            </p:txBody>
          </p:sp>
        </mc:Choice>
        <mc:Fallback xmlns="">
          <p:sp>
            <p:nvSpPr>
              <p:cNvPr id="3" name="Espace réservé du contenu 2">
                <a:extLst>
                  <a:ext uri="{FF2B5EF4-FFF2-40B4-BE49-F238E27FC236}">
                    <a16:creationId xmlns:a16="http://schemas.microsoft.com/office/drawing/2014/main" id="{DE938537-D6C2-4C42-B5F1-24A00C75F7CD}"/>
                  </a:ext>
                </a:extLst>
              </p:cNvPr>
              <p:cNvSpPr>
                <a:spLocks noGrp="1" noRot="1" noChangeAspect="1" noMove="1" noResize="1" noEditPoints="1" noAdjustHandles="1" noChangeArrowheads="1" noChangeShapeType="1" noTextEdit="1"/>
              </p:cNvSpPr>
              <p:nvPr>
                <p:ph idx="1"/>
              </p:nvPr>
            </p:nvSpPr>
            <p:spPr>
              <a:xfrm>
                <a:off x="685801" y="1603717"/>
                <a:ext cx="10638691" cy="4684541"/>
              </a:xfrm>
              <a:blipFill>
                <a:blip r:embed="rId2"/>
                <a:stretch>
                  <a:fillRect l="-1203" t="-1170"/>
                </a:stretch>
              </a:blipFill>
            </p:spPr>
            <p:txBody>
              <a:bodyPr/>
              <a:lstStyle/>
              <a:p>
                <a:r>
                  <a:rPr lang="fr-SN">
                    <a:noFill/>
                  </a:rPr>
                  <a:t> </a:t>
                </a:r>
              </a:p>
            </p:txBody>
          </p:sp>
        </mc:Fallback>
      </mc:AlternateContent>
      <p:sp>
        <p:nvSpPr>
          <p:cNvPr id="6" name="Ellipse 5">
            <a:extLst>
              <a:ext uri="{FF2B5EF4-FFF2-40B4-BE49-F238E27FC236}">
                <a16:creationId xmlns:a16="http://schemas.microsoft.com/office/drawing/2014/main" id="{C1B05D3E-16C8-161F-AD18-A1383D0AED12}"/>
              </a:ext>
            </a:extLst>
          </p:cNvPr>
          <p:cNvSpPr/>
          <p:nvPr/>
        </p:nvSpPr>
        <p:spPr>
          <a:xfrm>
            <a:off x="11023564" y="6249880"/>
            <a:ext cx="683581" cy="487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18</a:t>
            </a:r>
          </a:p>
        </p:txBody>
      </p:sp>
    </p:spTree>
    <p:extLst>
      <p:ext uri="{BB962C8B-B14F-4D97-AF65-F5344CB8AC3E}">
        <p14:creationId xmlns:p14="http://schemas.microsoft.com/office/powerpoint/2010/main" val="35393148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24EC6A6-8141-2F7E-3CB0-76EAFBDB3BF1}"/>
              </a:ext>
            </a:extLst>
          </p:cNvPr>
          <p:cNvSpPr>
            <a:spLocks noGrp="1"/>
          </p:cNvSpPr>
          <p:nvPr>
            <p:ph idx="1"/>
          </p:nvPr>
        </p:nvSpPr>
        <p:spPr>
          <a:xfrm>
            <a:off x="103167" y="309488"/>
            <a:ext cx="11554264" cy="6443003"/>
          </a:xfrm>
        </p:spPr>
        <p:txBody>
          <a:bodyPr anchor="t">
            <a:normAutofit/>
          </a:bodyPr>
          <a:lstStyle/>
          <a:p>
            <a:pPr marL="0" indent="0">
              <a:buNone/>
            </a:pPr>
            <a:r>
              <a:rPr lang="fr-FR" sz="2600" dirty="0"/>
              <a:t>L’inertie est donc aussi égale à la somme des variances des variables étudiées.</a:t>
            </a:r>
          </a:p>
          <a:p>
            <a:pPr marL="0" indent="0">
              <a:buNone/>
            </a:pPr>
            <a:r>
              <a:rPr lang="fr-FR" sz="2600" dirty="0"/>
              <a:t>En notant V la matrice de variances-covariances :</a:t>
            </a:r>
          </a:p>
          <a:p>
            <a:pPr marL="0" indent="0">
              <a:buNone/>
            </a:pPr>
            <a:endParaRPr lang="fr-FR" sz="2600" dirty="0"/>
          </a:p>
          <a:p>
            <a:pPr marL="0" indent="0">
              <a:buNone/>
            </a:pPr>
            <a:endParaRPr lang="fr-FR" sz="2600" dirty="0"/>
          </a:p>
          <a:p>
            <a:pPr marL="0" indent="0">
              <a:buNone/>
            </a:pPr>
            <a:endParaRPr lang="fr-FR" sz="2600" dirty="0"/>
          </a:p>
          <a:p>
            <a:pPr marL="0" indent="0">
              <a:buNone/>
            </a:pPr>
            <a:endParaRPr lang="fr-SN" sz="2600" dirty="0"/>
          </a:p>
          <a:p>
            <a:pPr marL="0" indent="0">
              <a:buNone/>
            </a:pPr>
            <a:r>
              <a:rPr lang="fr-SN" sz="2600" dirty="0"/>
              <a:t>                                      </a:t>
            </a:r>
          </a:p>
          <a:p>
            <a:pPr marL="0" indent="0">
              <a:buNone/>
            </a:pPr>
            <a:endParaRPr lang="fr-SN" sz="2600" dirty="0"/>
          </a:p>
          <a:p>
            <a:pPr marL="0" indent="0">
              <a:buNone/>
            </a:pPr>
            <a:r>
              <a:rPr lang="fr-SN" sz="2600" dirty="0"/>
              <a:t>                         </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E979A69D-8928-FE42-42B9-26845F4D752F}"/>
                  </a:ext>
                </a:extLst>
              </p:cNvPr>
              <p:cNvSpPr/>
              <p:nvPr/>
            </p:nvSpPr>
            <p:spPr>
              <a:xfrm>
                <a:off x="6096000" y="2963600"/>
                <a:ext cx="5570815" cy="1983544"/>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marL="0" indent="0">
                  <a:buNone/>
                </a:pPr>
                <a14:m>
                  <m:oMathPara xmlns:m="http://schemas.openxmlformats.org/officeDocument/2006/math">
                    <m:oMathParaPr>
                      <m:jc m:val="left"/>
                    </m:oMathParaPr>
                    <m:oMath xmlns:m="http://schemas.openxmlformats.org/officeDocument/2006/math">
                      <m:sSub>
                        <m:sSubPr>
                          <m:ctrlPr>
                            <a:rPr lang="fr-SN" sz="3200" i="1" smtClean="0">
                              <a:latin typeface="Cambria Math" panose="02040503050406030204" pitchFamily="18" charset="0"/>
                            </a:rPr>
                          </m:ctrlPr>
                        </m:sSubPr>
                        <m:e>
                          <m:r>
                            <a:rPr lang="fr-SN" sz="3200" b="0" i="1" smtClean="0">
                              <a:latin typeface="Cambria Math" panose="02040503050406030204" pitchFamily="18" charset="0"/>
                            </a:rPr>
                            <m:t>𝐼</m:t>
                          </m:r>
                        </m:e>
                        <m:sub>
                          <m:r>
                            <a:rPr lang="fr-SN" sz="3200" b="0" i="1" smtClean="0">
                              <a:latin typeface="Cambria Math" panose="02040503050406030204" pitchFamily="18" charset="0"/>
                            </a:rPr>
                            <m:t>𝑔</m:t>
                          </m:r>
                        </m:sub>
                      </m:sSub>
                      <m:r>
                        <a:rPr lang="fr-SN" sz="3200" b="0" i="1" smtClean="0">
                          <a:latin typeface="Cambria Math" panose="02040503050406030204" pitchFamily="18" charset="0"/>
                        </a:rPr>
                        <m:t>=</m:t>
                      </m:r>
                      <m:nary>
                        <m:naryPr>
                          <m:chr m:val="∑"/>
                          <m:ctrlPr>
                            <a:rPr lang="fr-SN" sz="3200" i="1" smtClean="0">
                              <a:latin typeface="Cambria Math" panose="02040503050406030204" pitchFamily="18" charset="0"/>
                            </a:rPr>
                          </m:ctrlPr>
                        </m:naryPr>
                        <m:sub>
                          <m:r>
                            <m:rPr>
                              <m:brk m:alnAt="23"/>
                            </m:rPr>
                            <a:rPr lang="fr-SN" sz="3200" i="1">
                              <a:latin typeface="Cambria Math" panose="02040503050406030204" pitchFamily="18" charset="0"/>
                            </a:rPr>
                            <m:t>𝑖</m:t>
                          </m:r>
                          <m:r>
                            <a:rPr lang="fr-SN" sz="3200" i="1">
                              <a:latin typeface="Cambria Math" panose="02040503050406030204" pitchFamily="18" charset="0"/>
                            </a:rPr>
                            <m:t>=1</m:t>
                          </m:r>
                        </m:sub>
                        <m:sup>
                          <m:r>
                            <a:rPr lang="fr-SN" sz="3200" i="1">
                              <a:latin typeface="Cambria Math" panose="02040503050406030204" pitchFamily="18" charset="0"/>
                            </a:rPr>
                            <m:t>𝑛</m:t>
                          </m:r>
                        </m:sup>
                        <m:e>
                          <m:sSubSup>
                            <m:sSubSupPr>
                              <m:ctrlPr>
                                <a:rPr lang="fr-SN" sz="3200" i="1" smtClean="0">
                                  <a:latin typeface="Cambria Math" panose="02040503050406030204" pitchFamily="18" charset="0"/>
                                </a:rPr>
                              </m:ctrlPr>
                            </m:sSubSupPr>
                            <m:e>
                              <m:r>
                                <a:rPr lang="fr-SN" sz="3200" b="0" i="1" smtClean="0">
                                  <a:latin typeface="Cambria Math" panose="02040503050406030204" pitchFamily="18" charset="0"/>
                                </a:rPr>
                                <m:t>𝑆</m:t>
                              </m:r>
                            </m:e>
                            <m:sub>
                              <m:r>
                                <a:rPr lang="fr-SN" sz="3200" b="0" i="1" smtClean="0">
                                  <a:latin typeface="Cambria Math" panose="02040503050406030204" pitchFamily="18" charset="0"/>
                                </a:rPr>
                                <m:t>𝑖</m:t>
                              </m:r>
                            </m:sub>
                            <m:sup>
                              <m:r>
                                <a:rPr lang="fr-SN" sz="3200" b="0" i="1" smtClean="0">
                                  <a:latin typeface="Cambria Math" panose="02040503050406030204" pitchFamily="18" charset="0"/>
                                </a:rPr>
                                <m:t>2</m:t>
                              </m:r>
                            </m:sup>
                          </m:sSubSup>
                        </m:e>
                      </m:nary>
                    </m:oMath>
                  </m:oMathPara>
                </a14:m>
                <a:endParaRPr lang="fr-SN" sz="3200"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fr-SN" sz="3200" i="1" smtClean="0">
                              <a:latin typeface="Cambria Math" panose="02040503050406030204" pitchFamily="18" charset="0"/>
                            </a:rPr>
                          </m:ctrlPr>
                        </m:sSubPr>
                        <m:e>
                          <m:sSub>
                            <m:sSubPr>
                              <m:ctrlPr>
                                <a:rPr lang="fr-SN" sz="3200" i="1">
                                  <a:latin typeface="Cambria Math" panose="02040503050406030204" pitchFamily="18" charset="0"/>
                                </a:rPr>
                              </m:ctrlPr>
                            </m:sSubPr>
                            <m:e>
                              <m:r>
                                <a:rPr lang="fr-SN" sz="3200" i="1">
                                  <a:latin typeface="Cambria Math" panose="02040503050406030204" pitchFamily="18" charset="0"/>
                                </a:rPr>
                                <m:t>𝐼</m:t>
                              </m:r>
                            </m:e>
                            <m:sub>
                              <m:r>
                                <a:rPr lang="fr-SN" sz="3200" i="1">
                                  <a:latin typeface="Cambria Math" panose="02040503050406030204" pitchFamily="18" charset="0"/>
                                </a:rPr>
                                <m:t>𝑔</m:t>
                              </m:r>
                            </m:sub>
                          </m:sSub>
                          <m:r>
                            <m:rPr>
                              <m:nor/>
                            </m:rPr>
                            <a:rPr lang="fr-SN" sz="3200" dirty="0"/>
                            <m:t> =</m:t>
                          </m:r>
                          <m:r>
                            <a:rPr lang="fr-SN" sz="3200" b="0" i="1" smtClean="0">
                              <a:latin typeface="Cambria Math" panose="02040503050406030204" pitchFamily="18" charset="0"/>
                            </a:rPr>
                            <m:t>𝑇</m:t>
                          </m:r>
                        </m:e>
                        <m:sub>
                          <m:r>
                            <a:rPr lang="fr-SN" sz="3200" b="0" i="1" smtClean="0">
                              <a:latin typeface="Cambria Math" panose="02040503050406030204" pitchFamily="18" charset="0"/>
                            </a:rPr>
                            <m:t>𝑅</m:t>
                          </m:r>
                        </m:sub>
                      </m:sSub>
                      <m:d>
                        <m:dPr>
                          <m:ctrlPr>
                            <a:rPr lang="fr-SN" sz="3200" b="0" i="1" smtClean="0">
                              <a:latin typeface="Cambria Math" panose="02040503050406030204" pitchFamily="18" charset="0"/>
                            </a:rPr>
                          </m:ctrlPr>
                        </m:dPr>
                        <m:e>
                          <m:r>
                            <a:rPr lang="fr-SN" sz="3200" b="0" i="1" smtClean="0">
                              <a:latin typeface="Cambria Math" panose="02040503050406030204" pitchFamily="18" charset="0"/>
                            </a:rPr>
                            <m:t>𝐷</m:t>
                          </m:r>
                        </m:e>
                      </m:d>
                      <m:sSub>
                        <m:sSubPr>
                          <m:ctrlPr>
                            <a:rPr lang="fr-SN" sz="3200" i="1">
                              <a:latin typeface="Cambria Math" panose="02040503050406030204" pitchFamily="18" charset="0"/>
                            </a:rPr>
                          </m:ctrlPr>
                        </m:sSubPr>
                        <m:e>
                          <m:r>
                            <m:rPr>
                              <m:nor/>
                            </m:rPr>
                            <a:rPr lang="fr-SN" sz="3200" dirty="0"/>
                            <m:t> =</m:t>
                          </m:r>
                          <m:r>
                            <a:rPr lang="fr-SN" sz="3200" i="1">
                              <a:latin typeface="Cambria Math" panose="02040503050406030204" pitchFamily="18" charset="0"/>
                            </a:rPr>
                            <m:t>𝑇</m:t>
                          </m:r>
                        </m:e>
                        <m:sub>
                          <m:r>
                            <a:rPr lang="fr-SN" sz="3200" i="1">
                              <a:latin typeface="Cambria Math" panose="02040503050406030204" pitchFamily="18" charset="0"/>
                            </a:rPr>
                            <m:t>𝑅</m:t>
                          </m:r>
                        </m:sub>
                      </m:sSub>
                      <m:d>
                        <m:dPr>
                          <m:ctrlPr>
                            <a:rPr lang="fr-SN" sz="3200" i="1">
                              <a:latin typeface="Cambria Math" panose="02040503050406030204" pitchFamily="18" charset="0"/>
                            </a:rPr>
                          </m:ctrlPr>
                        </m:dPr>
                        <m:e>
                          <m:r>
                            <a:rPr lang="fr-SN" sz="3200" b="0" i="1" smtClean="0">
                              <a:latin typeface="Cambria Math" panose="02040503050406030204" pitchFamily="18" charset="0"/>
                            </a:rPr>
                            <m:t>𝑉</m:t>
                          </m:r>
                        </m:e>
                      </m:d>
                      <m:r>
                        <a:rPr lang="fr-SN" sz="3200" b="0" i="0" smtClean="0">
                          <a:latin typeface="Cambria Math" panose="02040503050406030204" pitchFamily="18" charset="0"/>
                        </a:rPr>
                        <m:t>=</m:t>
                      </m:r>
                      <m:nary>
                        <m:naryPr>
                          <m:chr m:val="∑"/>
                          <m:ctrlPr>
                            <a:rPr lang="fr-SN" sz="3200" i="1">
                              <a:latin typeface="Cambria Math" panose="02040503050406030204" pitchFamily="18" charset="0"/>
                            </a:rPr>
                          </m:ctrlPr>
                        </m:naryPr>
                        <m:sub>
                          <m:r>
                            <m:rPr>
                              <m:brk m:alnAt="23"/>
                            </m:rPr>
                            <a:rPr lang="fr-SN" sz="3200" i="1">
                              <a:latin typeface="Cambria Math" panose="02040503050406030204" pitchFamily="18" charset="0"/>
                            </a:rPr>
                            <m:t>𝑖</m:t>
                          </m:r>
                          <m:r>
                            <a:rPr lang="fr-SN" sz="3200" i="1">
                              <a:latin typeface="Cambria Math" panose="02040503050406030204" pitchFamily="18" charset="0"/>
                            </a:rPr>
                            <m:t>=1</m:t>
                          </m:r>
                        </m:sub>
                        <m:sup>
                          <m:r>
                            <a:rPr lang="fr-SN" sz="3200" i="1">
                              <a:latin typeface="Cambria Math" panose="02040503050406030204" pitchFamily="18" charset="0"/>
                            </a:rPr>
                            <m:t>𝑛</m:t>
                          </m:r>
                        </m:sup>
                        <m:e>
                          <m:sSub>
                            <m:sSubPr>
                              <m:ctrlPr>
                                <a:rPr lang="fr-SN" sz="3200" i="1" smtClean="0">
                                  <a:latin typeface="Cambria Math" panose="02040503050406030204" pitchFamily="18" charset="0"/>
                                </a:rPr>
                              </m:ctrlPr>
                            </m:sSubPr>
                            <m:e>
                              <m:r>
                                <m:rPr>
                                  <m:sty m:val="p"/>
                                </m:rPr>
                                <a:rPr lang="el-GR" sz="3200" i="1" smtClean="0">
                                  <a:latin typeface="Cambria Math" panose="02040503050406030204" pitchFamily="18" charset="0"/>
                                </a:rPr>
                                <m:t>λ</m:t>
                              </m:r>
                            </m:e>
                            <m:sub>
                              <m:r>
                                <a:rPr lang="fr-SN" sz="3200" b="0" i="1" smtClean="0">
                                  <a:latin typeface="Cambria Math" panose="02040503050406030204" pitchFamily="18" charset="0"/>
                                </a:rPr>
                                <m:t>𝑗</m:t>
                              </m:r>
                            </m:sub>
                          </m:sSub>
                        </m:e>
                      </m:nary>
                    </m:oMath>
                  </m:oMathPara>
                </a14:m>
                <a:endParaRPr lang="fr-SN" sz="2600" dirty="0">
                  <a:solidFill>
                    <a:schemeClr val="tx1"/>
                  </a:solidFill>
                </a:endParaRPr>
              </a:p>
            </p:txBody>
          </p:sp>
        </mc:Choice>
        <mc:Fallback xmlns="">
          <p:sp>
            <p:nvSpPr>
              <p:cNvPr id="5" name="Rectangle 4">
                <a:extLst>
                  <a:ext uri="{FF2B5EF4-FFF2-40B4-BE49-F238E27FC236}">
                    <a16:creationId xmlns:a16="http://schemas.microsoft.com/office/drawing/2014/main" id="{E979A69D-8928-FE42-42B9-26845F4D752F}"/>
                  </a:ext>
                </a:extLst>
              </p:cNvPr>
              <p:cNvSpPr>
                <a:spLocks noRot="1" noChangeAspect="1" noMove="1" noResize="1" noEditPoints="1" noAdjustHandles="1" noChangeArrowheads="1" noChangeShapeType="1" noTextEdit="1"/>
              </p:cNvSpPr>
              <p:nvPr/>
            </p:nvSpPr>
            <p:spPr>
              <a:xfrm>
                <a:off x="6096000" y="2963600"/>
                <a:ext cx="5570815" cy="1983544"/>
              </a:xfrm>
              <a:prstGeom prst="rect">
                <a:avLst/>
              </a:prstGeom>
              <a:blipFill>
                <a:blip r:embed="rId2"/>
                <a:stretch>
                  <a:fillRect t="-14417" b="-17178"/>
                </a:stretch>
              </a:blipFill>
              <a:ln>
                <a:noFill/>
              </a:ln>
            </p:spPr>
            <p:txBody>
              <a:bodyPr/>
              <a:lstStyle/>
              <a:p>
                <a:r>
                  <a:rPr lang="fr-SN">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902C0CC2-0BE3-5BD0-EEB4-183372197EFB}"/>
                  </a:ext>
                </a:extLst>
              </p:cNvPr>
              <p:cNvSpPr/>
              <p:nvPr/>
            </p:nvSpPr>
            <p:spPr>
              <a:xfrm>
                <a:off x="534569" y="1470074"/>
                <a:ext cx="3277773" cy="91440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14:m>
                  <m:oMathPara xmlns:m="http://schemas.openxmlformats.org/officeDocument/2006/math">
                    <m:oMathParaPr>
                      <m:jc m:val="centerGroup"/>
                    </m:oMathParaPr>
                    <m:oMath xmlns:m="http://schemas.openxmlformats.org/officeDocument/2006/math">
                      <m:r>
                        <a:rPr lang="fr-SN" sz="4000" b="0" i="1" smtClean="0">
                          <a:solidFill>
                            <a:schemeClr val="tx1">
                              <a:lumMod val="95000"/>
                            </a:schemeClr>
                          </a:solidFill>
                          <a:latin typeface="Cambria Math" panose="02040503050406030204" pitchFamily="18" charset="0"/>
                        </a:rPr>
                        <m:t>𝑉</m:t>
                      </m:r>
                      <m:r>
                        <a:rPr lang="fr-SN" sz="4000" b="0" i="1" smtClean="0">
                          <a:solidFill>
                            <a:schemeClr val="tx1">
                              <a:lumMod val="95000"/>
                            </a:schemeClr>
                          </a:solidFill>
                          <a:latin typeface="Cambria Math" panose="02040503050406030204" pitchFamily="18" charset="0"/>
                        </a:rPr>
                        <m:t>=</m:t>
                      </m:r>
                      <m:r>
                        <a:rPr lang="fr-SN" sz="4000" b="0" i="1" smtClean="0">
                          <a:solidFill>
                            <a:schemeClr val="tx1">
                              <a:lumMod val="95000"/>
                            </a:schemeClr>
                          </a:solidFill>
                          <a:latin typeface="Cambria Math" panose="02040503050406030204" pitchFamily="18" charset="0"/>
                        </a:rPr>
                        <m:t>𝑃𝐷</m:t>
                      </m:r>
                      <m:sSup>
                        <m:sSupPr>
                          <m:ctrlPr>
                            <a:rPr lang="fr-SN" sz="4000" b="0" i="1" smtClean="0">
                              <a:solidFill>
                                <a:schemeClr val="tx1">
                                  <a:lumMod val="95000"/>
                                </a:schemeClr>
                              </a:solidFill>
                              <a:latin typeface="Cambria Math" panose="02040503050406030204" pitchFamily="18" charset="0"/>
                            </a:rPr>
                          </m:ctrlPr>
                        </m:sSupPr>
                        <m:e>
                          <m:r>
                            <a:rPr lang="fr-SN" sz="4000" b="0" i="1" smtClean="0">
                              <a:solidFill>
                                <a:schemeClr val="tx1">
                                  <a:lumMod val="95000"/>
                                </a:schemeClr>
                              </a:solidFill>
                              <a:latin typeface="Cambria Math" panose="02040503050406030204" pitchFamily="18" charset="0"/>
                            </a:rPr>
                            <m:t>𝑃</m:t>
                          </m:r>
                        </m:e>
                        <m:sup>
                          <m:r>
                            <a:rPr lang="fr-SN" sz="4000" b="0" i="1" smtClean="0">
                              <a:solidFill>
                                <a:schemeClr val="tx1">
                                  <a:lumMod val="95000"/>
                                </a:schemeClr>
                              </a:solidFill>
                              <a:latin typeface="Cambria Math" panose="02040503050406030204" pitchFamily="18" charset="0"/>
                            </a:rPr>
                            <m:t>−1</m:t>
                          </m:r>
                        </m:sup>
                      </m:sSup>
                    </m:oMath>
                  </m:oMathPara>
                </a14:m>
                <a:endParaRPr lang="fr-SN" sz="4000" dirty="0">
                  <a:solidFill>
                    <a:schemeClr val="tx1">
                      <a:lumMod val="95000"/>
                    </a:schemeClr>
                  </a:solidFill>
                </a:endParaRPr>
              </a:p>
            </p:txBody>
          </p:sp>
        </mc:Choice>
        <mc:Fallback xmlns="">
          <p:sp>
            <p:nvSpPr>
              <p:cNvPr id="6" name="Rectangle 5">
                <a:extLst>
                  <a:ext uri="{FF2B5EF4-FFF2-40B4-BE49-F238E27FC236}">
                    <a16:creationId xmlns:a16="http://schemas.microsoft.com/office/drawing/2014/main" id="{902C0CC2-0BE3-5BD0-EEB4-183372197EFB}"/>
                  </a:ext>
                </a:extLst>
              </p:cNvPr>
              <p:cNvSpPr>
                <a:spLocks noRot="1" noChangeAspect="1" noMove="1" noResize="1" noEditPoints="1" noAdjustHandles="1" noChangeArrowheads="1" noChangeShapeType="1" noTextEdit="1"/>
              </p:cNvSpPr>
              <p:nvPr/>
            </p:nvSpPr>
            <p:spPr>
              <a:xfrm>
                <a:off x="534569" y="1470074"/>
                <a:ext cx="3277773" cy="914400"/>
              </a:xfrm>
              <a:prstGeom prst="rect">
                <a:avLst/>
              </a:prstGeom>
              <a:blipFill>
                <a:blip r:embed="rId3"/>
                <a:stretch>
                  <a:fillRect/>
                </a:stretch>
              </a:blipFill>
              <a:ln w="9525" cap="flat" cmpd="sng" algn="ctr">
                <a:solidFill>
                  <a:schemeClr val="accent1"/>
                </a:solidFill>
                <a:prstDash val="solid"/>
                <a:round/>
                <a:headEnd type="none" w="med" len="med"/>
                <a:tailEnd type="none" w="med" len="med"/>
              </a:ln>
            </p:spPr>
            <p:txBody>
              <a:bodyPr/>
              <a:lstStyle/>
              <a:p>
                <a:r>
                  <a:rPr lang="fr-SN">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85B8201F-DF68-EE3F-B1F4-D96F94CA4304}"/>
                  </a:ext>
                </a:extLst>
              </p:cNvPr>
              <p:cNvSpPr/>
              <p:nvPr/>
            </p:nvSpPr>
            <p:spPr>
              <a:xfrm>
                <a:off x="4679854" y="1723292"/>
                <a:ext cx="6977577" cy="914400"/>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14:m>
                  <m:oMath xmlns:m="http://schemas.openxmlformats.org/officeDocument/2006/math">
                    <m:r>
                      <a:rPr lang="fr-SN" sz="2800" b="0" i="1" smtClean="0">
                        <a:solidFill>
                          <a:schemeClr val="tx1">
                            <a:lumMod val="95000"/>
                          </a:schemeClr>
                        </a:solidFill>
                        <a:latin typeface="Cambria Math" panose="02040503050406030204" pitchFamily="18" charset="0"/>
                      </a:rPr>
                      <m:t>𝐷</m:t>
                    </m:r>
                  </m:oMath>
                </a14:m>
                <a:r>
                  <a:rPr lang="fr-SN" sz="2600" dirty="0">
                    <a:solidFill>
                      <a:schemeClr val="tx1"/>
                    </a:solidFill>
                  </a:rPr>
                  <a:t> la matrice des valeurs propres </a:t>
                </a:r>
              </a:p>
              <a:p>
                <a14:m>
                  <m:oMath xmlns:m="http://schemas.openxmlformats.org/officeDocument/2006/math">
                    <m:r>
                      <a:rPr lang="fr-SN" sz="2800" b="0" i="1" smtClean="0">
                        <a:solidFill>
                          <a:schemeClr val="tx1">
                            <a:lumMod val="95000"/>
                          </a:schemeClr>
                        </a:solidFill>
                        <a:latin typeface="Cambria Math" panose="02040503050406030204" pitchFamily="18" charset="0"/>
                      </a:rPr>
                      <m:t>𝑃</m:t>
                    </m:r>
                  </m:oMath>
                </a14:m>
                <a:r>
                  <a:rPr lang="fr-SN" sz="2600" dirty="0">
                    <a:solidFill>
                      <a:schemeClr val="tx1"/>
                    </a:solidFill>
                  </a:rPr>
                  <a:t> la matrice des vecteurs propres associés aux valeurs propres</a:t>
                </a:r>
              </a:p>
            </p:txBody>
          </p:sp>
        </mc:Choice>
        <mc:Fallback xmlns="">
          <p:sp>
            <p:nvSpPr>
              <p:cNvPr id="7" name="Rectangle 6">
                <a:extLst>
                  <a:ext uri="{FF2B5EF4-FFF2-40B4-BE49-F238E27FC236}">
                    <a16:creationId xmlns:a16="http://schemas.microsoft.com/office/drawing/2014/main" id="{85B8201F-DF68-EE3F-B1F4-D96F94CA4304}"/>
                  </a:ext>
                </a:extLst>
              </p:cNvPr>
              <p:cNvSpPr>
                <a:spLocks noRot="1" noChangeAspect="1" noMove="1" noResize="1" noEditPoints="1" noAdjustHandles="1" noChangeArrowheads="1" noChangeShapeType="1" noTextEdit="1"/>
              </p:cNvSpPr>
              <p:nvPr/>
            </p:nvSpPr>
            <p:spPr>
              <a:xfrm>
                <a:off x="4679854" y="1723292"/>
                <a:ext cx="6977577" cy="914400"/>
              </a:xfrm>
              <a:prstGeom prst="rect">
                <a:avLst/>
              </a:prstGeom>
              <a:blipFill>
                <a:blip r:embed="rId4"/>
                <a:stretch>
                  <a:fillRect l="-1573" t="-26000" b="-39333"/>
                </a:stretch>
              </a:blipFill>
              <a:ln>
                <a:noFill/>
              </a:ln>
            </p:spPr>
            <p:txBody>
              <a:bodyPr/>
              <a:lstStyle/>
              <a:p>
                <a:r>
                  <a:rPr lang="fr-SN">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2B5326E5-EF39-2D5A-7F21-9DC93007F666}"/>
                  </a:ext>
                </a:extLst>
              </p:cNvPr>
              <p:cNvSpPr/>
              <p:nvPr/>
            </p:nvSpPr>
            <p:spPr>
              <a:xfrm>
                <a:off x="103167" y="2370405"/>
                <a:ext cx="3770145" cy="2352822"/>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14:m>
                  <m:oMathPara xmlns:m="http://schemas.openxmlformats.org/officeDocument/2006/math">
                    <m:oMathParaPr>
                      <m:jc m:val="centerGroup"/>
                    </m:oMathParaPr>
                    <m:oMath xmlns:m="http://schemas.openxmlformats.org/officeDocument/2006/math">
                      <m:r>
                        <a:rPr lang="fr-SN" sz="3200" b="0" i="1" smtClean="0">
                          <a:solidFill>
                            <a:schemeClr val="tx1"/>
                          </a:solidFill>
                          <a:latin typeface="Cambria Math" panose="02040503050406030204" pitchFamily="18" charset="0"/>
                        </a:rPr>
                        <m:t>𝑉</m:t>
                      </m:r>
                      <m:r>
                        <a:rPr lang="fr-SN" sz="3200" b="0" i="1" smtClean="0">
                          <a:solidFill>
                            <a:schemeClr val="tx1"/>
                          </a:solidFill>
                          <a:latin typeface="Cambria Math" panose="02040503050406030204" pitchFamily="18" charset="0"/>
                        </a:rPr>
                        <m:t>= </m:t>
                      </m:r>
                      <m:d>
                        <m:dPr>
                          <m:begChr m:val="["/>
                          <m:endChr m:val="]"/>
                          <m:ctrlPr>
                            <a:rPr lang="fr-SN" sz="3200" i="1" smtClean="0">
                              <a:solidFill>
                                <a:schemeClr val="tx1"/>
                              </a:solidFill>
                              <a:latin typeface="Cambria Math" panose="02040503050406030204" pitchFamily="18" charset="0"/>
                            </a:rPr>
                          </m:ctrlPr>
                        </m:dPr>
                        <m:e>
                          <m:m>
                            <m:mPr>
                              <m:mcs>
                                <m:mc>
                                  <m:mcPr>
                                    <m:count m:val="3"/>
                                    <m:mcJc m:val="center"/>
                                  </m:mcPr>
                                </m:mc>
                              </m:mcs>
                              <m:ctrlPr>
                                <a:rPr lang="fr-SN" sz="3200" i="1" smtClean="0">
                                  <a:solidFill>
                                    <a:schemeClr val="tx1"/>
                                  </a:solidFill>
                                  <a:latin typeface="Cambria Math" panose="02040503050406030204" pitchFamily="18" charset="0"/>
                                </a:rPr>
                              </m:ctrlPr>
                            </m:mPr>
                            <m:mr>
                              <m:e>
                                <m:sSubSup>
                                  <m:sSubSupPr>
                                    <m:ctrlPr>
                                      <a:rPr lang="fr-SN" sz="3200" i="1" smtClean="0">
                                        <a:solidFill>
                                          <a:schemeClr val="tx1"/>
                                        </a:solidFill>
                                        <a:latin typeface="Cambria Math" panose="02040503050406030204" pitchFamily="18" charset="0"/>
                                      </a:rPr>
                                    </m:ctrlPr>
                                  </m:sSubSupPr>
                                  <m:e>
                                    <m:r>
                                      <a:rPr lang="fr-SN" sz="3200" b="0" i="1" smtClean="0">
                                        <a:solidFill>
                                          <a:schemeClr val="tx1"/>
                                        </a:solidFill>
                                        <a:latin typeface="Cambria Math" panose="02040503050406030204" pitchFamily="18" charset="0"/>
                                      </a:rPr>
                                      <m:t>𝑆</m:t>
                                    </m:r>
                                  </m:e>
                                  <m:sub>
                                    <m:r>
                                      <a:rPr lang="fr-SN" sz="3200" b="0" i="1" smtClean="0">
                                        <a:solidFill>
                                          <a:schemeClr val="tx1"/>
                                        </a:solidFill>
                                        <a:latin typeface="Cambria Math" panose="02040503050406030204" pitchFamily="18" charset="0"/>
                                      </a:rPr>
                                      <m:t>1</m:t>
                                    </m:r>
                                  </m:sub>
                                  <m:sup>
                                    <m:r>
                                      <a:rPr lang="fr-SN" sz="3200" b="0" i="1" smtClean="0">
                                        <a:solidFill>
                                          <a:schemeClr val="tx1"/>
                                        </a:solidFill>
                                        <a:latin typeface="Cambria Math" panose="02040503050406030204" pitchFamily="18" charset="0"/>
                                      </a:rPr>
                                      <m:t>2</m:t>
                                    </m:r>
                                  </m:sup>
                                </m:sSubSup>
                              </m:e>
                              <m:e>
                                <m:r>
                                  <a:rPr lang="fr-SN" sz="3200" i="1" smtClean="0">
                                    <a:solidFill>
                                      <a:schemeClr val="tx1"/>
                                    </a:solidFill>
                                    <a:latin typeface="Cambria Math" panose="02040503050406030204" pitchFamily="18" charset="0"/>
                                  </a:rPr>
                                  <m:t>⋯</m:t>
                                </m:r>
                              </m:e>
                              <m:e>
                                <m:sSub>
                                  <m:sSubPr>
                                    <m:ctrlPr>
                                      <a:rPr lang="fr-SN" sz="3200" i="1" smtClean="0">
                                        <a:solidFill>
                                          <a:schemeClr val="tx1"/>
                                        </a:solidFill>
                                        <a:latin typeface="Cambria Math" panose="02040503050406030204" pitchFamily="18" charset="0"/>
                                      </a:rPr>
                                    </m:ctrlPr>
                                  </m:sSubPr>
                                  <m:e>
                                    <m:r>
                                      <a:rPr lang="fr-SN" sz="3200" b="0" i="1" smtClean="0">
                                        <a:solidFill>
                                          <a:schemeClr val="tx1"/>
                                        </a:solidFill>
                                        <a:latin typeface="Cambria Math" panose="02040503050406030204" pitchFamily="18" charset="0"/>
                                      </a:rPr>
                                      <m:t>𝑆</m:t>
                                    </m:r>
                                  </m:e>
                                  <m:sub>
                                    <m:r>
                                      <a:rPr lang="fr-SN" sz="3200" b="0" i="1" smtClean="0">
                                        <a:solidFill>
                                          <a:schemeClr val="tx1"/>
                                        </a:solidFill>
                                        <a:latin typeface="Cambria Math" panose="02040503050406030204" pitchFamily="18" charset="0"/>
                                      </a:rPr>
                                      <m:t>1</m:t>
                                    </m:r>
                                    <m:r>
                                      <a:rPr lang="fr-SN" sz="3200" b="0" i="1" smtClean="0">
                                        <a:solidFill>
                                          <a:schemeClr val="tx1"/>
                                        </a:solidFill>
                                        <a:latin typeface="Cambria Math" panose="02040503050406030204" pitchFamily="18" charset="0"/>
                                      </a:rPr>
                                      <m:t>𝑝</m:t>
                                    </m:r>
                                  </m:sub>
                                </m:sSub>
                              </m:e>
                            </m:mr>
                            <m:mr>
                              <m:e>
                                <m:r>
                                  <a:rPr lang="fr-SN" sz="3200" i="1" smtClean="0">
                                    <a:solidFill>
                                      <a:schemeClr val="tx1"/>
                                    </a:solidFill>
                                    <a:latin typeface="Cambria Math" panose="02040503050406030204" pitchFamily="18" charset="0"/>
                                  </a:rPr>
                                  <m:t>⋮</m:t>
                                </m:r>
                              </m:e>
                              <m:e>
                                <m:r>
                                  <a:rPr lang="fr-SN" sz="3200" i="1" smtClean="0">
                                    <a:solidFill>
                                      <a:schemeClr val="tx1"/>
                                    </a:solidFill>
                                    <a:latin typeface="Cambria Math" panose="02040503050406030204" pitchFamily="18" charset="0"/>
                                  </a:rPr>
                                  <m:t>⋱</m:t>
                                </m:r>
                              </m:e>
                              <m:e>
                                <m:r>
                                  <a:rPr lang="fr-SN" sz="3200" i="1" smtClean="0">
                                    <a:solidFill>
                                      <a:schemeClr val="tx1"/>
                                    </a:solidFill>
                                    <a:latin typeface="Cambria Math" panose="02040503050406030204" pitchFamily="18" charset="0"/>
                                  </a:rPr>
                                  <m:t>⋮</m:t>
                                </m:r>
                              </m:e>
                            </m:mr>
                            <m:mr>
                              <m:e>
                                <m:sSub>
                                  <m:sSubPr>
                                    <m:ctrlPr>
                                      <a:rPr lang="fr-SN" sz="3200" i="1" smtClean="0">
                                        <a:solidFill>
                                          <a:schemeClr val="tx1"/>
                                        </a:solidFill>
                                        <a:latin typeface="Cambria Math" panose="02040503050406030204" pitchFamily="18" charset="0"/>
                                      </a:rPr>
                                    </m:ctrlPr>
                                  </m:sSubPr>
                                  <m:e>
                                    <m:r>
                                      <a:rPr lang="fr-SN" sz="3200" b="0" i="1" smtClean="0">
                                        <a:solidFill>
                                          <a:schemeClr val="tx1"/>
                                        </a:solidFill>
                                        <a:latin typeface="Cambria Math" panose="02040503050406030204" pitchFamily="18" charset="0"/>
                                      </a:rPr>
                                      <m:t>𝑆</m:t>
                                    </m:r>
                                  </m:e>
                                  <m:sub>
                                    <m:r>
                                      <a:rPr lang="fr-SN" sz="3200" b="0" i="1" smtClean="0">
                                        <a:solidFill>
                                          <a:schemeClr val="tx1"/>
                                        </a:solidFill>
                                        <a:latin typeface="Cambria Math" panose="02040503050406030204" pitchFamily="18" charset="0"/>
                                      </a:rPr>
                                      <m:t>𝑝</m:t>
                                    </m:r>
                                    <m:r>
                                      <a:rPr lang="fr-SN" sz="3200" b="0" i="1" smtClean="0">
                                        <a:solidFill>
                                          <a:schemeClr val="tx1"/>
                                        </a:solidFill>
                                        <a:latin typeface="Cambria Math" panose="02040503050406030204" pitchFamily="18" charset="0"/>
                                      </a:rPr>
                                      <m:t>1</m:t>
                                    </m:r>
                                  </m:sub>
                                </m:sSub>
                              </m:e>
                              <m:e>
                                <m:r>
                                  <a:rPr lang="fr-SN" sz="3200" i="1" smtClean="0">
                                    <a:solidFill>
                                      <a:schemeClr val="tx1"/>
                                    </a:solidFill>
                                    <a:latin typeface="Cambria Math" panose="02040503050406030204" pitchFamily="18" charset="0"/>
                                  </a:rPr>
                                  <m:t>⋯</m:t>
                                </m:r>
                              </m:e>
                              <m:e>
                                <m:sSubSup>
                                  <m:sSubSupPr>
                                    <m:ctrlPr>
                                      <a:rPr lang="fr-SN" sz="3200" i="1" smtClean="0">
                                        <a:solidFill>
                                          <a:schemeClr val="tx1"/>
                                        </a:solidFill>
                                        <a:latin typeface="Cambria Math" panose="02040503050406030204" pitchFamily="18" charset="0"/>
                                      </a:rPr>
                                    </m:ctrlPr>
                                  </m:sSubSupPr>
                                  <m:e>
                                    <m:r>
                                      <a:rPr lang="fr-SN" sz="3200" b="0" i="1" smtClean="0">
                                        <a:solidFill>
                                          <a:schemeClr val="tx1"/>
                                        </a:solidFill>
                                        <a:latin typeface="Cambria Math" panose="02040503050406030204" pitchFamily="18" charset="0"/>
                                      </a:rPr>
                                      <m:t>𝑆</m:t>
                                    </m:r>
                                  </m:e>
                                  <m:sub>
                                    <m:r>
                                      <a:rPr lang="fr-SN" sz="3200" b="0" i="1" smtClean="0">
                                        <a:solidFill>
                                          <a:schemeClr val="tx1"/>
                                        </a:solidFill>
                                        <a:latin typeface="Cambria Math" panose="02040503050406030204" pitchFamily="18" charset="0"/>
                                      </a:rPr>
                                      <m:t>𝑝</m:t>
                                    </m:r>
                                  </m:sub>
                                  <m:sup>
                                    <m:r>
                                      <a:rPr lang="fr-SN" sz="3200" b="0" i="1" smtClean="0">
                                        <a:solidFill>
                                          <a:schemeClr val="tx1"/>
                                        </a:solidFill>
                                        <a:latin typeface="Cambria Math" panose="02040503050406030204" pitchFamily="18" charset="0"/>
                                      </a:rPr>
                                      <m:t>2</m:t>
                                    </m:r>
                                  </m:sup>
                                </m:sSubSup>
                              </m:e>
                            </m:mr>
                          </m:m>
                        </m:e>
                      </m:d>
                    </m:oMath>
                  </m:oMathPara>
                </a14:m>
                <a:endParaRPr lang="fr-SN" sz="3200" dirty="0">
                  <a:solidFill>
                    <a:schemeClr val="tx1"/>
                  </a:solidFill>
                </a:endParaRPr>
              </a:p>
            </p:txBody>
          </p:sp>
        </mc:Choice>
        <mc:Fallback xmlns="">
          <p:sp>
            <p:nvSpPr>
              <p:cNvPr id="8" name="Rectangle 7">
                <a:extLst>
                  <a:ext uri="{FF2B5EF4-FFF2-40B4-BE49-F238E27FC236}">
                    <a16:creationId xmlns:a16="http://schemas.microsoft.com/office/drawing/2014/main" id="{2B5326E5-EF39-2D5A-7F21-9DC93007F666}"/>
                  </a:ext>
                </a:extLst>
              </p:cNvPr>
              <p:cNvSpPr>
                <a:spLocks noRot="1" noChangeAspect="1" noMove="1" noResize="1" noEditPoints="1" noAdjustHandles="1" noChangeArrowheads="1" noChangeShapeType="1" noTextEdit="1"/>
              </p:cNvSpPr>
              <p:nvPr/>
            </p:nvSpPr>
            <p:spPr>
              <a:xfrm>
                <a:off x="103167" y="2370405"/>
                <a:ext cx="3770145" cy="2352822"/>
              </a:xfrm>
              <a:prstGeom prst="rect">
                <a:avLst/>
              </a:prstGeom>
              <a:blipFill>
                <a:blip r:embed="rId5"/>
                <a:stretch>
                  <a:fillRect/>
                </a:stretch>
              </a:blipFill>
              <a:ln>
                <a:noFill/>
              </a:ln>
            </p:spPr>
            <p:txBody>
              <a:bodyPr/>
              <a:lstStyle/>
              <a:p>
                <a:r>
                  <a:rPr lang="fr-SN">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4B1FE2AA-F2AB-5D6F-BF1B-B89045A10DCB}"/>
                  </a:ext>
                </a:extLst>
              </p:cNvPr>
              <p:cNvSpPr/>
              <p:nvPr/>
            </p:nvSpPr>
            <p:spPr>
              <a:xfrm>
                <a:off x="239148" y="4948313"/>
                <a:ext cx="3052692" cy="1804177"/>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14:m>
                  <m:oMathPara xmlns:m="http://schemas.openxmlformats.org/officeDocument/2006/math">
                    <m:oMathParaPr>
                      <m:jc m:val="centerGroup"/>
                    </m:oMathParaPr>
                    <m:oMath xmlns:m="http://schemas.openxmlformats.org/officeDocument/2006/math">
                      <m:r>
                        <a:rPr lang="fr-SN" sz="2800" b="0" i="1" smtClean="0">
                          <a:solidFill>
                            <a:schemeClr val="tx1"/>
                          </a:solidFill>
                          <a:latin typeface="Cambria Math" panose="02040503050406030204" pitchFamily="18" charset="0"/>
                        </a:rPr>
                        <m:t>𝐷</m:t>
                      </m:r>
                      <m:r>
                        <a:rPr lang="fr-SN" sz="2800" b="0" i="1" smtClean="0">
                          <a:solidFill>
                            <a:schemeClr val="tx1"/>
                          </a:solidFill>
                          <a:latin typeface="Cambria Math" panose="02040503050406030204" pitchFamily="18" charset="0"/>
                        </a:rPr>
                        <m:t>=</m:t>
                      </m:r>
                      <m:d>
                        <m:dPr>
                          <m:begChr m:val="⌊"/>
                          <m:endChr m:val="⌋"/>
                          <m:ctrlPr>
                            <a:rPr lang="fr-SN" sz="2800" b="0" i="1" smtClean="0">
                              <a:solidFill>
                                <a:schemeClr val="tx1"/>
                              </a:solidFill>
                              <a:latin typeface="Cambria Math" panose="02040503050406030204" pitchFamily="18" charset="0"/>
                            </a:rPr>
                          </m:ctrlPr>
                        </m:dPr>
                        <m:e>
                          <m:m>
                            <m:mPr>
                              <m:plcHide m:val="on"/>
                              <m:mcs>
                                <m:mc>
                                  <m:mcPr>
                                    <m:count m:val="3"/>
                                    <m:mcJc m:val="center"/>
                                  </m:mcPr>
                                </m:mc>
                              </m:mcs>
                              <m:ctrlPr>
                                <a:rPr lang="fr-SN" sz="2800" b="0" i="1" smtClean="0">
                                  <a:solidFill>
                                    <a:schemeClr val="tx1"/>
                                  </a:solidFill>
                                  <a:latin typeface="Cambria Math" panose="02040503050406030204" pitchFamily="18" charset="0"/>
                                </a:rPr>
                              </m:ctrlPr>
                            </m:mPr>
                            <m:mr>
                              <m:e>
                                <m:sSub>
                                  <m:sSubPr>
                                    <m:ctrlPr>
                                      <a:rPr lang="fr-SN" sz="2800" i="1" smtClean="0">
                                        <a:solidFill>
                                          <a:schemeClr val="tx1"/>
                                        </a:solidFill>
                                        <a:latin typeface="Cambria Math" panose="02040503050406030204" pitchFamily="18" charset="0"/>
                                      </a:rPr>
                                    </m:ctrlPr>
                                  </m:sSubPr>
                                  <m:e>
                                    <m:r>
                                      <m:rPr>
                                        <m:sty m:val="p"/>
                                      </m:rPr>
                                      <a:rPr lang="el-GR" sz="2800" i="1">
                                        <a:solidFill>
                                          <a:schemeClr val="tx1"/>
                                        </a:solidFill>
                                        <a:latin typeface="Cambria Math" panose="02040503050406030204" pitchFamily="18" charset="0"/>
                                      </a:rPr>
                                      <m:t>λ</m:t>
                                    </m:r>
                                  </m:e>
                                  <m:sub>
                                    <m:r>
                                      <a:rPr lang="fr-SN" sz="2800" b="0" i="1" smtClean="0">
                                        <a:solidFill>
                                          <a:schemeClr val="tx1"/>
                                        </a:solidFill>
                                        <a:latin typeface="Cambria Math" panose="02040503050406030204" pitchFamily="18" charset="0"/>
                                      </a:rPr>
                                      <m:t>1</m:t>
                                    </m:r>
                                  </m:sub>
                                </m:sSub>
                              </m:e>
                              <m:e>
                                <m:r>
                                  <a:rPr lang="fr-SN" sz="2800" b="0" i="1" smtClean="0">
                                    <a:solidFill>
                                      <a:schemeClr val="tx1"/>
                                    </a:solidFill>
                                    <a:latin typeface="Cambria Math" panose="02040503050406030204" pitchFamily="18" charset="0"/>
                                  </a:rPr>
                                  <m:t>0</m:t>
                                </m:r>
                              </m:e>
                              <m:e>
                                <m:r>
                                  <a:rPr lang="fr-SN" sz="2800" b="0" i="1" smtClean="0">
                                    <a:solidFill>
                                      <a:schemeClr val="tx1"/>
                                    </a:solidFill>
                                    <a:latin typeface="Cambria Math" panose="02040503050406030204" pitchFamily="18" charset="0"/>
                                  </a:rPr>
                                  <m:t>0</m:t>
                                </m:r>
                              </m:e>
                            </m:mr>
                            <m:mr>
                              <m:e>
                                <m:r>
                                  <a:rPr lang="fr-SN" sz="2800" b="0" i="1" smtClean="0">
                                    <a:solidFill>
                                      <a:schemeClr val="tx1"/>
                                    </a:solidFill>
                                    <a:latin typeface="Cambria Math" panose="02040503050406030204" pitchFamily="18" charset="0"/>
                                  </a:rPr>
                                  <m:t>0</m:t>
                                </m:r>
                              </m:e>
                              <m:e>
                                <m:sSub>
                                  <m:sSubPr>
                                    <m:ctrlPr>
                                      <a:rPr lang="fr-SN" sz="2800" i="1" smtClean="0">
                                        <a:solidFill>
                                          <a:schemeClr val="tx1"/>
                                        </a:solidFill>
                                        <a:latin typeface="Cambria Math" panose="02040503050406030204" pitchFamily="18" charset="0"/>
                                      </a:rPr>
                                    </m:ctrlPr>
                                  </m:sSubPr>
                                  <m:e>
                                    <m:r>
                                      <m:rPr>
                                        <m:sty m:val="p"/>
                                      </m:rPr>
                                      <a:rPr lang="el-GR" sz="2800" i="1">
                                        <a:solidFill>
                                          <a:schemeClr val="tx1"/>
                                        </a:solidFill>
                                        <a:latin typeface="Cambria Math" panose="02040503050406030204" pitchFamily="18" charset="0"/>
                                      </a:rPr>
                                      <m:t>λ</m:t>
                                    </m:r>
                                  </m:e>
                                  <m:sub>
                                    <m:r>
                                      <a:rPr lang="fr-SN" sz="2800" i="1">
                                        <a:solidFill>
                                          <a:schemeClr val="tx1"/>
                                        </a:solidFill>
                                        <a:latin typeface="Cambria Math" panose="02040503050406030204" pitchFamily="18" charset="0"/>
                                      </a:rPr>
                                      <m:t>𝑖</m:t>
                                    </m:r>
                                    <m:r>
                                      <a:rPr lang="fr-SN" sz="2800" b="0" i="1" smtClean="0">
                                        <a:solidFill>
                                          <a:schemeClr val="tx1"/>
                                        </a:solidFill>
                                        <a:latin typeface="Cambria Math" panose="02040503050406030204" pitchFamily="18" charset="0"/>
                                      </a:rPr>
                                      <m:t>2</m:t>
                                    </m:r>
                                  </m:sub>
                                </m:sSub>
                              </m:e>
                              <m:e>
                                <m:r>
                                  <a:rPr lang="fr-SN" sz="2800" b="0" i="1" smtClean="0">
                                    <a:solidFill>
                                      <a:schemeClr val="tx1"/>
                                    </a:solidFill>
                                    <a:latin typeface="Cambria Math" panose="02040503050406030204" pitchFamily="18" charset="0"/>
                                  </a:rPr>
                                  <m:t>0</m:t>
                                </m:r>
                              </m:e>
                            </m:mr>
                            <m:mr>
                              <m:e>
                                <m:r>
                                  <a:rPr lang="fr-SN" sz="2800" b="0" i="1" smtClean="0">
                                    <a:solidFill>
                                      <a:schemeClr val="tx1"/>
                                    </a:solidFill>
                                    <a:latin typeface="Cambria Math" panose="02040503050406030204" pitchFamily="18" charset="0"/>
                                  </a:rPr>
                                  <m:t>0</m:t>
                                </m:r>
                              </m:e>
                              <m:e>
                                <m:r>
                                  <a:rPr lang="fr-SN" sz="2800" b="0" i="1" smtClean="0">
                                    <a:solidFill>
                                      <a:schemeClr val="tx1"/>
                                    </a:solidFill>
                                    <a:latin typeface="Cambria Math" panose="02040503050406030204" pitchFamily="18" charset="0"/>
                                  </a:rPr>
                                  <m:t>0</m:t>
                                </m:r>
                              </m:e>
                              <m:e>
                                <m:sSub>
                                  <m:sSubPr>
                                    <m:ctrlPr>
                                      <a:rPr lang="fr-SN" sz="2800" i="1">
                                        <a:solidFill>
                                          <a:schemeClr val="tx1"/>
                                        </a:solidFill>
                                        <a:latin typeface="Cambria Math" panose="02040503050406030204" pitchFamily="18" charset="0"/>
                                      </a:rPr>
                                    </m:ctrlPr>
                                  </m:sSubPr>
                                  <m:e>
                                    <m:r>
                                      <m:rPr>
                                        <m:sty m:val="p"/>
                                      </m:rPr>
                                      <a:rPr lang="el-GR" sz="2800" i="1">
                                        <a:solidFill>
                                          <a:schemeClr val="tx1"/>
                                        </a:solidFill>
                                        <a:latin typeface="Cambria Math" panose="02040503050406030204" pitchFamily="18" charset="0"/>
                                      </a:rPr>
                                      <m:t>λ</m:t>
                                    </m:r>
                                  </m:e>
                                  <m:sub>
                                    <m:r>
                                      <a:rPr lang="fr-SN" sz="2800" b="0" i="1" smtClean="0">
                                        <a:solidFill>
                                          <a:schemeClr val="tx1"/>
                                        </a:solidFill>
                                        <a:latin typeface="Cambria Math" panose="02040503050406030204" pitchFamily="18" charset="0"/>
                                      </a:rPr>
                                      <m:t>3</m:t>
                                    </m:r>
                                  </m:sub>
                                </m:sSub>
                              </m:e>
                            </m:mr>
                          </m:m>
                        </m:e>
                      </m:d>
                    </m:oMath>
                  </m:oMathPara>
                </a14:m>
                <a:endParaRPr lang="fr-SN" sz="2800" dirty="0">
                  <a:solidFill>
                    <a:schemeClr val="tx1"/>
                  </a:solidFill>
                </a:endParaRPr>
              </a:p>
            </p:txBody>
          </p:sp>
        </mc:Choice>
        <mc:Fallback xmlns="">
          <p:sp>
            <p:nvSpPr>
              <p:cNvPr id="9" name="Rectangle 8">
                <a:extLst>
                  <a:ext uri="{FF2B5EF4-FFF2-40B4-BE49-F238E27FC236}">
                    <a16:creationId xmlns:a16="http://schemas.microsoft.com/office/drawing/2014/main" id="{4B1FE2AA-F2AB-5D6F-BF1B-B89045A10DCB}"/>
                  </a:ext>
                </a:extLst>
              </p:cNvPr>
              <p:cNvSpPr>
                <a:spLocks noRot="1" noChangeAspect="1" noMove="1" noResize="1" noEditPoints="1" noAdjustHandles="1" noChangeArrowheads="1" noChangeShapeType="1" noTextEdit="1"/>
              </p:cNvSpPr>
              <p:nvPr/>
            </p:nvSpPr>
            <p:spPr>
              <a:xfrm>
                <a:off x="239148" y="4948313"/>
                <a:ext cx="3052692" cy="1804177"/>
              </a:xfrm>
              <a:prstGeom prst="rect">
                <a:avLst/>
              </a:prstGeom>
              <a:blipFill>
                <a:blip r:embed="rId6"/>
                <a:stretch>
                  <a:fillRect/>
                </a:stretch>
              </a:blipFill>
              <a:ln>
                <a:noFill/>
              </a:ln>
            </p:spPr>
            <p:txBody>
              <a:bodyPr/>
              <a:lstStyle/>
              <a:p>
                <a:r>
                  <a:rPr lang="fr-SN">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B2733E5C-9DDA-E7F9-BC31-5C1D9842387B}"/>
                  </a:ext>
                </a:extLst>
              </p:cNvPr>
              <p:cNvSpPr/>
              <p:nvPr/>
            </p:nvSpPr>
            <p:spPr>
              <a:xfrm>
                <a:off x="3985852" y="4799426"/>
                <a:ext cx="3387974" cy="1981200"/>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14:m>
                  <m:oMathPara xmlns:m="http://schemas.openxmlformats.org/officeDocument/2006/math">
                    <m:oMathParaPr>
                      <m:jc m:val="centerGroup"/>
                    </m:oMathParaPr>
                    <m:oMath xmlns:m="http://schemas.openxmlformats.org/officeDocument/2006/math">
                      <m:r>
                        <a:rPr lang="fr-SN" sz="3200" b="0" i="1" smtClean="0">
                          <a:solidFill>
                            <a:schemeClr val="tx1"/>
                          </a:solidFill>
                          <a:latin typeface="Cambria Math" panose="02040503050406030204" pitchFamily="18" charset="0"/>
                        </a:rPr>
                        <m:t>𝑃</m:t>
                      </m:r>
                      <m:r>
                        <a:rPr lang="fr-SN" sz="3200" b="0" i="1" smtClean="0">
                          <a:solidFill>
                            <a:schemeClr val="tx1"/>
                          </a:solidFill>
                          <a:latin typeface="Cambria Math" panose="02040503050406030204" pitchFamily="18" charset="0"/>
                        </a:rPr>
                        <m:t>=</m:t>
                      </m:r>
                      <m:d>
                        <m:dPr>
                          <m:begChr m:val="⌊"/>
                          <m:endChr m:val="⌋"/>
                          <m:ctrlPr>
                            <a:rPr lang="fr-SN" sz="3200" b="0" i="1" smtClean="0">
                              <a:solidFill>
                                <a:schemeClr val="tx1"/>
                              </a:solidFill>
                              <a:latin typeface="Cambria Math" panose="02040503050406030204" pitchFamily="18" charset="0"/>
                            </a:rPr>
                          </m:ctrlPr>
                        </m:dPr>
                        <m:e>
                          <m:m>
                            <m:mPr>
                              <m:mcs>
                                <m:mc>
                                  <m:mcPr>
                                    <m:count m:val="3"/>
                                    <m:mcJc m:val="center"/>
                                  </m:mcPr>
                                </m:mc>
                              </m:mcs>
                              <m:ctrlPr>
                                <a:rPr lang="fr-SN" sz="3200" b="0" i="1" smtClean="0">
                                  <a:solidFill>
                                    <a:schemeClr val="tx1"/>
                                  </a:solidFill>
                                  <a:latin typeface="Cambria Math" panose="02040503050406030204" pitchFamily="18" charset="0"/>
                                </a:rPr>
                              </m:ctrlPr>
                            </m:mPr>
                            <m:mr>
                              <m:e>
                                <m:r>
                                  <m:rPr>
                                    <m:brk m:alnAt="7"/>
                                  </m:rPr>
                                  <a:rPr lang="fr-SN" sz="3200" b="0" i="1" smtClean="0">
                                    <a:solidFill>
                                      <a:schemeClr val="tx1"/>
                                    </a:solidFill>
                                    <a:latin typeface="Cambria Math" panose="02040503050406030204" pitchFamily="18" charset="0"/>
                                  </a:rPr>
                                  <m:t>⋯</m:t>
                                </m:r>
                              </m:e>
                              <m:e>
                                <m:r>
                                  <a:rPr lang="fr-SN" sz="3200" b="0" i="1" smtClean="0">
                                    <a:solidFill>
                                      <a:schemeClr val="tx1"/>
                                    </a:solidFill>
                                    <a:latin typeface="Cambria Math" panose="02040503050406030204" pitchFamily="18" charset="0"/>
                                  </a:rPr>
                                  <m:t>…</m:t>
                                </m:r>
                              </m:e>
                              <m:e>
                                <m:r>
                                  <a:rPr lang="fr-SN" sz="3200" b="0" i="1" smtClean="0">
                                    <a:solidFill>
                                      <a:schemeClr val="tx1"/>
                                    </a:solidFill>
                                    <a:latin typeface="Cambria Math" panose="02040503050406030204" pitchFamily="18" charset="0"/>
                                  </a:rPr>
                                  <m:t>…</m:t>
                                </m:r>
                              </m:e>
                            </m:mr>
                            <m:mr>
                              <m:e>
                                <m:r>
                                  <a:rPr lang="fr-SN" sz="3200" b="0" i="1" smtClean="0">
                                    <a:solidFill>
                                      <a:schemeClr val="tx1"/>
                                    </a:solidFill>
                                    <a:latin typeface="Cambria Math" panose="02040503050406030204" pitchFamily="18" charset="0"/>
                                  </a:rPr>
                                  <m:t>⋯</m:t>
                                </m:r>
                              </m:e>
                              <m:e>
                                <m:r>
                                  <a:rPr lang="fr-SN" sz="3200" b="0" i="1" smtClean="0">
                                    <a:solidFill>
                                      <a:schemeClr val="tx1"/>
                                    </a:solidFill>
                                    <a:latin typeface="Cambria Math" panose="02040503050406030204" pitchFamily="18" charset="0"/>
                                  </a:rPr>
                                  <m:t>…</m:t>
                                </m:r>
                              </m:e>
                              <m:e>
                                <m:r>
                                  <a:rPr lang="fr-SN" sz="3200" b="0" i="1" smtClean="0">
                                    <a:solidFill>
                                      <a:schemeClr val="tx1"/>
                                    </a:solidFill>
                                    <a:latin typeface="Cambria Math" panose="02040503050406030204" pitchFamily="18" charset="0"/>
                                  </a:rPr>
                                  <m:t>…</m:t>
                                </m:r>
                              </m:e>
                            </m:mr>
                            <m:mr>
                              <m:e>
                                <m:r>
                                  <a:rPr lang="fr-SN" sz="3200" b="0" i="1" smtClean="0">
                                    <a:solidFill>
                                      <a:schemeClr val="tx1"/>
                                    </a:solidFill>
                                    <a:latin typeface="Cambria Math" panose="02040503050406030204" pitchFamily="18" charset="0"/>
                                  </a:rPr>
                                  <m:t>⋯</m:t>
                                </m:r>
                              </m:e>
                              <m:e>
                                <m:r>
                                  <a:rPr lang="fr-SN" sz="3200" b="0" i="1" smtClean="0">
                                    <a:solidFill>
                                      <a:schemeClr val="tx1"/>
                                    </a:solidFill>
                                    <a:latin typeface="Cambria Math" panose="02040503050406030204" pitchFamily="18" charset="0"/>
                                  </a:rPr>
                                  <m:t>⋯</m:t>
                                </m:r>
                              </m:e>
                              <m:e>
                                <m:r>
                                  <a:rPr lang="fr-SN" sz="3200" b="0" i="1" smtClean="0">
                                    <a:solidFill>
                                      <a:schemeClr val="tx1"/>
                                    </a:solidFill>
                                    <a:latin typeface="Cambria Math" panose="02040503050406030204" pitchFamily="18" charset="0"/>
                                  </a:rPr>
                                  <m:t>…</m:t>
                                </m:r>
                              </m:e>
                            </m:mr>
                          </m:m>
                        </m:e>
                      </m:d>
                    </m:oMath>
                  </m:oMathPara>
                </a14:m>
                <a:endParaRPr lang="fr-SN" sz="3200" dirty="0">
                  <a:solidFill>
                    <a:schemeClr val="tx1"/>
                  </a:solidFill>
                </a:endParaRPr>
              </a:p>
            </p:txBody>
          </p:sp>
        </mc:Choice>
        <mc:Fallback xmlns="">
          <p:sp>
            <p:nvSpPr>
              <p:cNvPr id="10" name="Rectangle 9">
                <a:extLst>
                  <a:ext uri="{FF2B5EF4-FFF2-40B4-BE49-F238E27FC236}">
                    <a16:creationId xmlns:a16="http://schemas.microsoft.com/office/drawing/2014/main" id="{B2733E5C-9DDA-E7F9-BC31-5C1D9842387B}"/>
                  </a:ext>
                </a:extLst>
              </p:cNvPr>
              <p:cNvSpPr>
                <a:spLocks noRot="1" noChangeAspect="1" noMove="1" noResize="1" noEditPoints="1" noAdjustHandles="1" noChangeArrowheads="1" noChangeShapeType="1" noTextEdit="1"/>
              </p:cNvSpPr>
              <p:nvPr/>
            </p:nvSpPr>
            <p:spPr>
              <a:xfrm>
                <a:off x="3985852" y="4799426"/>
                <a:ext cx="3387974" cy="1981200"/>
              </a:xfrm>
              <a:prstGeom prst="rect">
                <a:avLst/>
              </a:prstGeom>
              <a:blipFill>
                <a:blip r:embed="rId7"/>
                <a:stretch>
                  <a:fillRect/>
                </a:stretch>
              </a:blipFill>
              <a:ln>
                <a:noFill/>
              </a:ln>
            </p:spPr>
            <p:txBody>
              <a:bodyPr/>
              <a:lstStyle/>
              <a:p>
                <a:r>
                  <a:rPr lang="fr-SN">
                    <a:noFill/>
                  </a:rPr>
                  <a:t> </a:t>
                </a:r>
              </a:p>
            </p:txBody>
          </p:sp>
        </mc:Fallback>
      </mc:AlternateContent>
      <p:sp>
        <p:nvSpPr>
          <p:cNvPr id="11" name="Ellipse 10">
            <a:extLst>
              <a:ext uri="{FF2B5EF4-FFF2-40B4-BE49-F238E27FC236}">
                <a16:creationId xmlns:a16="http://schemas.microsoft.com/office/drawing/2014/main" id="{C9BF99BA-CA10-DC06-9F47-EC2CEFD25E96}"/>
              </a:ext>
            </a:extLst>
          </p:cNvPr>
          <p:cNvSpPr/>
          <p:nvPr/>
        </p:nvSpPr>
        <p:spPr>
          <a:xfrm>
            <a:off x="11023564" y="6249880"/>
            <a:ext cx="683581" cy="487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19</a:t>
            </a:r>
          </a:p>
        </p:txBody>
      </p:sp>
    </p:spTree>
    <p:extLst>
      <p:ext uri="{BB962C8B-B14F-4D97-AF65-F5344CB8AC3E}">
        <p14:creationId xmlns:p14="http://schemas.microsoft.com/office/powerpoint/2010/main" val="1449171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99F444-FCBD-B140-9C05-E443FA0805C4}"/>
              </a:ext>
            </a:extLst>
          </p:cNvPr>
          <p:cNvSpPr>
            <a:spLocks noGrp="1"/>
          </p:cNvSpPr>
          <p:nvPr>
            <p:ph type="title"/>
          </p:nvPr>
        </p:nvSpPr>
        <p:spPr>
          <a:xfrm>
            <a:off x="720150" y="397917"/>
            <a:ext cx="8067250" cy="1456267"/>
          </a:xfrm>
        </p:spPr>
        <p:txBody>
          <a:bodyPr rtlCol="0">
            <a:normAutofit/>
          </a:bodyPr>
          <a:lstStyle/>
          <a:p>
            <a:pPr algn="ctr" rtl="0"/>
            <a:r>
              <a:rPr lang="fr-FR" sz="4800" b="1" dirty="0"/>
              <a:t>SOMMAIRE</a:t>
            </a:r>
          </a:p>
        </p:txBody>
      </p:sp>
      <p:grpSp>
        <p:nvGrpSpPr>
          <p:cNvPr id="179" name="Groupe 178">
            <a:extLst>
              <a:ext uri="{FF2B5EF4-FFF2-40B4-BE49-F238E27FC236}">
                <a16:creationId xmlns:a16="http://schemas.microsoft.com/office/drawing/2014/main" id="{CFEF753B-CA1B-4178-80F5-095B7FEA21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180" name="Forme libre 98">
              <a:extLst>
                <a:ext uri="{FF2B5EF4-FFF2-40B4-BE49-F238E27FC236}">
                  <a16:creationId xmlns:a16="http://schemas.microsoft.com/office/drawing/2014/main" id="{86C68ECC-F0A0-411E-A303-6DC0707A3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nvGrpSpPr>
            <p:cNvPr id="181" name="Groupe 180">
              <a:extLst>
                <a:ext uri="{FF2B5EF4-FFF2-40B4-BE49-F238E27FC236}">
                  <a16:creationId xmlns:a16="http://schemas.microsoft.com/office/drawing/2014/main" id="{6A21E140-4ECB-4C42-BDC7-F4351513DA9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2" name="Connecteur droit 181">
                <a:extLst>
                  <a:ext uri="{FF2B5EF4-FFF2-40B4-BE49-F238E27FC236}">
                    <a16:creationId xmlns:a16="http://schemas.microsoft.com/office/drawing/2014/main" id="{2940CFC5-AC4C-4746-A3B9-3DD434FF6D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Connecteur droit 182">
                <a:extLst>
                  <a:ext uri="{FF2B5EF4-FFF2-40B4-BE49-F238E27FC236}">
                    <a16:creationId xmlns:a16="http://schemas.microsoft.com/office/drawing/2014/main" id="{6EC95677-9C92-4D0D-91D4-E07380F250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Connecteur droit 183">
                <a:extLst>
                  <a:ext uri="{FF2B5EF4-FFF2-40B4-BE49-F238E27FC236}">
                    <a16:creationId xmlns:a16="http://schemas.microsoft.com/office/drawing/2014/main" id="{097602B2-71E1-4395-9C47-DE48B712AE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Connecteur droit 184">
                <a:extLst>
                  <a:ext uri="{FF2B5EF4-FFF2-40B4-BE49-F238E27FC236}">
                    <a16:creationId xmlns:a16="http://schemas.microsoft.com/office/drawing/2014/main" id="{7FC50570-F1A9-4DB3-A64D-3A21A5888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Connecteur droit 185">
                <a:extLst>
                  <a:ext uri="{FF2B5EF4-FFF2-40B4-BE49-F238E27FC236}">
                    <a16:creationId xmlns:a16="http://schemas.microsoft.com/office/drawing/2014/main" id="{88E4F209-3FDA-4C17-A86D-59990132FF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Connecteur droit 186">
                <a:extLst>
                  <a:ext uri="{FF2B5EF4-FFF2-40B4-BE49-F238E27FC236}">
                    <a16:creationId xmlns:a16="http://schemas.microsoft.com/office/drawing/2014/main" id="{9950C402-F8DC-4C99-90A8-CD67BDEC6C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Connecteur droit 187">
                <a:extLst>
                  <a:ext uri="{FF2B5EF4-FFF2-40B4-BE49-F238E27FC236}">
                    <a16:creationId xmlns:a16="http://schemas.microsoft.com/office/drawing/2014/main" id="{76483FEF-FBDD-456C-AD52-B6D166FB1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Connecteur droit 188">
                <a:extLst>
                  <a:ext uri="{FF2B5EF4-FFF2-40B4-BE49-F238E27FC236}">
                    <a16:creationId xmlns:a16="http://schemas.microsoft.com/office/drawing/2014/main" id="{DA316CA5-D470-4E6D-A6E8-D35DB7725D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Connecteur droit 189">
                <a:extLst>
                  <a:ext uri="{FF2B5EF4-FFF2-40B4-BE49-F238E27FC236}">
                    <a16:creationId xmlns:a16="http://schemas.microsoft.com/office/drawing/2014/main" id="{8BFA4937-71AA-4400-8DCD-20E5DF0501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Connecteur droit 190">
                <a:extLst>
                  <a:ext uri="{FF2B5EF4-FFF2-40B4-BE49-F238E27FC236}">
                    <a16:creationId xmlns:a16="http://schemas.microsoft.com/office/drawing/2014/main" id="{768FA0D4-7119-47B3-8329-097877077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Connecteur droit 191">
                <a:extLst>
                  <a:ext uri="{FF2B5EF4-FFF2-40B4-BE49-F238E27FC236}">
                    <a16:creationId xmlns:a16="http://schemas.microsoft.com/office/drawing/2014/main" id="{62C433AC-8114-47CC-9467-FCB5FE9807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Connecteur droit 192">
                <a:extLst>
                  <a:ext uri="{FF2B5EF4-FFF2-40B4-BE49-F238E27FC236}">
                    <a16:creationId xmlns:a16="http://schemas.microsoft.com/office/drawing/2014/main" id="{BF9CB489-BA36-4004-A019-75FBA23CCB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Connecteur droit 193">
                <a:extLst>
                  <a:ext uri="{FF2B5EF4-FFF2-40B4-BE49-F238E27FC236}">
                    <a16:creationId xmlns:a16="http://schemas.microsoft.com/office/drawing/2014/main" id="{B4C060E4-E790-4A31-B683-EA834FCF4E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Connecteur droit 194">
                <a:extLst>
                  <a:ext uri="{FF2B5EF4-FFF2-40B4-BE49-F238E27FC236}">
                    <a16:creationId xmlns:a16="http://schemas.microsoft.com/office/drawing/2014/main" id="{13F00D2A-400F-4678-BB33-16B61650F4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Connecteur droit 195">
                <a:extLst>
                  <a:ext uri="{FF2B5EF4-FFF2-40B4-BE49-F238E27FC236}">
                    <a16:creationId xmlns:a16="http://schemas.microsoft.com/office/drawing/2014/main" id="{46AABFD4-3727-4DF4-933A-C0A090248A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Connecteur droit 196">
                <a:extLst>
                  <a:ext uri="{FF2B5EF4-FFF2-40B4-BE49-F238E27FC236}">
                    <a16:creationId xmlns:a16="http://schemas.microsoft.com/office/drawing/2014/main" id="{6CC40A87-D067-41BF-B368-A197EC0D9D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Connecteur droit 197">
                <a:extLst>
                  <a:ext uri="{FF2B5EF4-FFF2-40B4-BE49-F238E27FC236}">
                    <a16:creationId xmlns:a16="http://schemas.microsoft.com/office/drawing/2014/main" id="{E116F92B-7098-4139-AC77-75B4CE3323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Connecteur droit 198">
                <a:extLst>
                  <a:ext uri="{FF2B5EF4-FFF2-40B4-BE49-F238E27FC236}">
                    <a16:creationId xmlns:a16="http://schemas.microsoft.com/office/drawing/2014/main" id="{CFDF485C-38E7-4C0D-A2A7-3F1DE3B918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Connecteur droit 199">
                <a:extLst>
                  <a:ext uri="{FF2B5EF4-FFF2-40B4-BE49-F238E27FC236}">
                    <a16:creationId xmlns:a16="http://schemas.microsoft.com/office/drawing/2014/main" id="{BF6DBD12-21A0-4F07-953F-D3B3486C15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Connecteur droit 200">
                <a:extLst>
                  <a:ext uri="{FF2B5EF4-FFF2-40B4-BE49-F238E27FC236}">
                    <a16:creationId xmlns:a16="http://schemas.microsoft.com/office/drawing/2014/main" id="{554F4E42-5B16-41F4-8FF4-2EB134C1FE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Connecteur droit 201">
                <a:extLst>
                  <a:ext uri="{FF2B5EF4-FFF2-40B4-BE49-F238E27FC236}">
                    <a16:creationId xmlns:a16="http://schemas.microsoft.com/office/drawing/2014/main" id="{6F4CC20F-EBF6-4AFE-9A4F-68ACC7513B4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Connecteur droit 202">
                <a:extLst>
                  <a:ext uri="{FF2B5EF4-FFF2-40B4-BE49-F238E27FC236}">
                    <a16:creationId xmlns:a16="http://schemas.microsoft.com/office/drawing/2014/main" id="{FA745DE2-9816-4D5B-BB41-BE1874612F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Connecteur droit 203">
                <a:extLst>
                  <a:ext uri="{FF2B5EF4-FFF2-40B4-BE49-F238E27FC236}">
                    <a16:creationId xmlns:a16="http://schemas.microsoft.com/office/drawing/2014/main" id="{D5B5D721-5554-457C-BE2F-BCA2505CAD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Connecteur droit 204">
                <a:extLst>
                  <a:ext uri="{FF2B5EF4-FFF2-40B4-BE49-F238E27FC236}">
                    <a16:creationId xmlns:a16="http://schemas.microsoft.com/office/drawing/2014/main" id="{BAFF390C-48FB-4FA5-998E-6DDDF9D2B4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Connecteur droit 205">
                <a:extLst>
                  <a:ext uri="{FF2B5EF4-FFF2-40B4-BE49-F238E27FC236}">
                    <a16:creationId xmlns:a16="http://schemas.microsoft.com/office/drawing/2014/main" id="{F4B2E647-1CF4-4AF8-9AF5-8EAB6D6E88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Connecteur droit 206">
                <a:extLst>
                  <a:ext uri="{FF2B5EF4-FFF2-40B4-BE49-F238E27FC236}">
                    <a16:creationId xmlns:a16="http://schemas.microsoft.com/office/drawing/2014/main" id="{46DA8C50-AA32-47D8-8DCB-DE9624E60E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Connecteur droit 207">
                <a:extLst>
                  <a:ext uri="{FF2B5EF4-FFF2-40B4-BE49-F238E27FC236}">
                    <a16:creationId xmlns:a16="http://schemas.microsoft.com/office/drawing/2014/main" id="{51ED6412-8EBC-4680-B7D2-65A4F73BBB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Connecteur droit 208">
                <a:extLst>
                  <a:ext uri="{FF2B5EF4-FFF2-40B4-BE49-F238E27FC236}">
                    <a16:creationId xmlns:a16="http://schemas.microsoft.com/office/drawing/2014/main" id="{2983F033-A214-4959-956E-4B50B7AC66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Connecteur droit 209">
                <a:extLst>
                  <a:ext uri="{FF2B5EF4-FFF2-40B4-BE49-F238E27FC236}">
                    <a16:creationId xmlns:a16="http://schemas.microsoft.com/office/drawing/2014/main" id="{A77F30C3-5A8C-4BEB-95C1-A7B9C0961F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Connecteur droit 210">
                <a:extLst>
                  <a:ext uri="{FF2B5EF4-FFF2-40B4-BE49-F238E27FC236}">
                    <a16:creationId xmlns:a16="http://schemas.microsoft.com/office/drawing/2014/main" id="{99A432F5-9A86-437C-8108-7945FA72EC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Connecteur droit 211">
                <a:extLst>
                  <a:ext uri="{FF2B5EF4-FFF2-40B4-BE49-F238E27FC236}">
                    <a16:creationId xmlns:a16="http://schemas.microsoft.com/office/drawing/2014/main" id="{4F8B1465-BA18-4D1C-ADED-D4BAA7638A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Connecteur droit 212">
                <a:extLst>
                  <a:ext uri="{FF2B5EF4-FFF2-40B4-BE49-F238E27FC236}">
                    <a16:creationId xmlns:a16="http://schemas.microsoft.com/office/drawing/2014/main" id="{45DD7842-E27E-4461-B9C8-63AD2F0C44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Connecteur droit 213">
                <a:extLst>
                  <a:ext uri="{FF2B5EF4-FFF2-40B4-BE49-F238E27FC236}">
                    <a16:creationId xmlns:a16="http://schemas.microsoft.com/office/drawing/2014/main" id="{3C45934F-49A5-4EDB-A9A3-5540D74AB1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Connecteur droit 214">
                <a:extLst>
                  <a:ext uri="{FF2B5EF4-FFF2-40B4-BE49-F238E27FC236}">
                    <a16:creationId xmlns:a16="http://schemas.microsoft.com/office/drawing/2014/main" id="{EEF9B0E3-0DC0-4D03-A02B-8F62D905F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Connecteur droit 215">
                <a:extLst>
                  <a:ext uri="{FF2B5EF4-FFF2-40B4-BE49-F238E27FC236}">
                    <a16:creationId xmlns:a16="http://schemas.microsoft.com/office/drawing/2014/main" id="{2B1998C4-BF81-4332-A399-AD43467F67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Connecteur droit 216">
                <a:extLst>
                  <a:ext uri="{FF2B5EF4-FFF2-40B4-BE49-F238E27FC236}">
                    <a16:creationId xmlns:a16="http://schemas.microsoft.com/office/drawing/2014/main" id="{44CFAF52-7684-46F2-8DFD-70A7F36DB0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Connecteur droit 217">
                <a:extLst>
                  <a:ext uri="{FF2B5EF4-FFF2-40B4-BE49-F238E27FC236}">
                    <a16:creationId xmlns:a16="http://schemas.microsoft.com/office/drawing/2014/main" id="{93EFB5D1-BDF7-40B6-BBEA-D489CE79F1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Connecteur droit 218">
                <a:extLst>
                  <a:ext uri="{FF2B5EF4-FFF2-40B4-BE49-F238E27FC236}">
                    <a16:creationId xmlns:a16="http://schemas.microsoft.com/office/drawing/2014/main" id="{B5A98777-A259-461F-A9B2-21DFC45C17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Connecteur droit 219">
                <a:extLst>
                  <a:ext uri="{FF2B5EF4-FFF2-40B4-BE49-F238E27FC236}">
                    <a16:creationId xmlns:a16="http://schemas.microsoft.com/office/drawing/2014/main" id="{0F795195-D966-482A-8D47-6265C00F6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Connecteur droit 220">
                <a:extLst>
                  <a:ext uri="{FF2B5EF4-FFF2-40B4-BE49-F238E27FC236}">
                    <a16:creationId xmlns:a16="http://schemas.microsoft.com/office/drawing/2014/main" id="{6E881E12-FFE1-441E-B36B-804289472B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Connecteur droit 221">
                <a:extLst>
                  <a:ext uri="{FF2B5EF4-FFF2-40B4-BE49-F238E27FC236}">
                    <a16:creationId xmlns:a16="http://schemas.microsoft.com/office/drawing/2014/main" id="{61DBEB97-C3B3-4646-9760-227E20B155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Connecteur droit 222">
                <a:extLst>
                  <a:ext uri="{FF2B5EF4-FFF2-40B4-BE49-F238E27FC236}">
                    <a16:creationId xmlns:a16="http://schemas.microsoft.com/office/drawing/2014/main" id="{0BA17FBA-A611-4CA2-9CDC-E073B889C4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Connecteur droit 223">
                <a:extLst>
                  <a:ext uri="{FF2B5EF4-FFF2-40B4-BE49-F238E27FC236}">
                    <a16:creationId xmlns:a16="http://schemas.microsoft.com/office/drawing/2014/main" id="{1B66F6D2-50DA-4E7A-8583-E9159CD962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Connecteur droit 224">
                <a:extLst>
                  <a:ext uri="{FF2B5EF4-FFF2-40B4-BE49-F238E27FC236}">
                    <a16:creationId xmlns:a16="http://schemas.microsoft.com/office/drawing/2014/main" id="{DD181CC7-8652-404A-B5C7-58004FD15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Connecteur droit 225">
                <a:extLst>
                  <a:ext uri="{FF2B5EF4-FFF2-40B4-BE49-F238E27FC236}">
                    <a16:creationId xmlns:a16="http://schemas.microsoft.com/office/drawing/2014/main" id="{75706D69-47CD-47E3-83C9-EDB4EAF58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Connecteur droit 226">
                <a:extLst>
                  <a:ext uri="{FF2B5EF4-FFF2-40B4-BE49-F238E27FC236}">
                    <a16:creationId xmlns:a16="http://schemas.microsoft.com/office/drawing/2014/main" id="{2ADC21AA-CD21-436C-A9D7-DC4167E500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Connecteur droit 227">
                <a:extLst>
                  <a:ext uri="{FF2B5EF4-FFF2-40B4-BE49-F238E27FC236}">
                    <a16:creationId xmlns:a16="http://schemas.microsoft.com/office/drawing/2014/main" id="{4702CCCC-772F-4AF1-8201-73C2537110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Connecteur droit 228">
                <a:extLst>
                  <a:ext uri="{FF2B5EF4-FFF2-40B4-BE49-F238E27FC236}">
                    <a16:creationId xmlns:a16="http://schemas.microsoft.com/office/drawing/2014/main" id="{62AAD2B7-288B-42CF-804B-E33B84D747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Connecteur droit 229">
                <a:extLst>
                  <a:ext uri="{FF2B5EF4-FFF2-40B4-BE49-F238E27FC236}">
                    <a16:creationId xmlns:a16="http://schemas.microsoft.com/office/drawing/2014/main" id="{D51CCD7B-95EB-4EE4-BAED-4308C80BF3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Connecteur droit 230">
                <a:extLst>
                  <a:ext uri="{FF2B5EF4-FFF2-40B4-BE49-F238E27FC236}">
                    <a16:creationId xmlns:a16="http://schemas.microsoft.com/office/drawing/2014/main" id="{F92C4B5C-D0FB-4C0A-B5FA-2C7DDF7625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Connecteur droit 231">
                <a:extLst>
                  <a:ext uri="{FF2B5EF4-FFF2-40B4-BE49-F238E27FC236}">
                    <a16:creationId xmlns:a16="http://schemas.microsoft.com/office/drawing/2014/main" id="{64D2931E-A280-496D-99C1-5C2A820CB4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Connecteur droit 232">
                <a:extLst>
                  <a:ext uri="{FF2B5EF4-FFF2-40B4-BE49-F238E27FC236}">
                    <a16:creationId xmlns:a16="http://schemas.microsoft.com/office/drawing/2014/main" id="{ED33CBE3-55B1-43CF-96B9-2E994EBCEA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Connecteur droit 233">
                <a:extLst>
                  <a:ext uri="{FF2B5EF4-FFF2-40B4-BE49-F238E27FC236}">
                    <a16:creationId xmlns:a16="http://schemas.microsoft.com/office/drawing/2014/main" id="{16C6D563-A48C-4E6B-AE46-2CCE38A660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Connecteur droit 234">
                <a:extLst>
                  <a:ext uri="{FF2B5EF4-FFF2-40B4-BE49-F238E27FC236}">
                    <a16:creationId xmlns:a16="http://schemas.microsoft.com/office/drawing/2014/main" id="{AD0ABECB-C92E-4F76-89A6-1334939CDF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Connecteur droit 235">
                <a:extLst>
                  <a:ext uri="{FF2B5EF4-FFF2-40B4-BE49-F238E27FC236}">
                    <a16:creationId xmlns:a16="http://schemas.microsoft.com/office/drawing/2014/main" id="{8C258514-FFA8-4DE3-9B25-D55705AC3B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Connecteur droit 236">
                <a:extLst>
                  <a:ext uri="{FF2B5EF4-FFF2-40B4-BE49-F238E27FC236}">
                    <a16:creationId xmlns:a16="http://schemas.microsoft.com/office/drawing/2014/main" id="{C2B9E312-EEBF-4783-B25E-D7DD0D6E71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Connecteur droit 237">
                <a:extLst>
                  <a:ext uri="{FF2B5EF4-FFF2-40B4-BE49-F238E27FC236}">
                    <a16:creationId xmlns:a16="http://schemas.microsoft.com/office/drawing/2014/main" id="{7CB21139-A4D5-4D0F-9AD0-868FFC4240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Connecteur droit 238">
                <a:extLst>
                  <a:ext uri="{FF2B5EF4-FFF2-40B4-BE49-F238E27FC236}">
                    <a16:creationId xmlns:a16="http://schemas.microsoft.com/office/drawing/2014/main" id="{E72FF9AC-BC86-42FD-8DF7-72429C958C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Connecteur droit 239">
                <a:extLst>
                  <a:ext uri="{FF2B5EF4-FFF2-40B4-BE49-F238E27FC236}">
                    <a16:creationId xmlns:a16="http://schemas.microsoft.com/office/drawing/2014/main" id="{23D09EAB-27F8-4FAC-91C2-4942ABA7408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Connecteur droit 240">
                <a:extLst>
                  <a:ext uri="{FF2B5EF4-FFF2-40B4-BE49-F238E27FC236}">
                    <a16:creationId xmlns:a16="http://schemas.microsoft.com/office/drawing/2014/main" id="{10D82CB2-C309-4CCD-9FB1-EF8F4407EC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Connecteur droit 241">
                <a:extLst>
                  <a:ext uri="{FF2B5EF4-FFF2-40B4-BE49-F238E27FC236}">
                    <a16:creationId xmlns:a16="http://schemas.microsoft.com/office/drawing/2014/main" id="{3625D6FE-BC58-4E33-B4E9-282D5CB75E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Connecteur droit 242">
                <a:extLst>
                  <a:ext uri="{FF2B5EF4-FFF2-40B4-BE49-F238E27FC236}">
                    <a16:creationId xmlns:a16="http://schemas.microsoft.com/office/drawing/2014/main" id="{2158CF66-DCD3-4627-9675-61B42A3037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Connecteur droit 243">
                <a:extLst>
                  <a:ext uri="{FF2B5EF4-FFF2-40B4-BE49-F238E27FC236}">
                    <a16:creationId xmlns:a16="http://schemas.microsoft.com/office/drawing/2014/main" id="{44ED85B9-D0C1-4222-B4BC-E81876EC38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Connecteur droit 244">
                <a:extLst>
                  <a:ext uri="{FF2B5EF4-FFF2-40B4-BE49-F238E27FC236}">
                    <a16:creationId xmlns:a16="http://schemas.microsoft.com/office/drawing/2014/main" id="{1299F075-06C0-46B8-A3F7-1D7E8D6001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Connecteur droit 245">
                <a:extLst>
                  <a:ext uri="{FF2B5EF4-FFF2-40B4-BE49-F238E27FC236}">
                    <a16:creationId xmlns:a16="http://schemas.microsoft.com/office/drawing/2014/main" id="{AEA87578-2C04-4651-A5BF-81D06050C9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Connecteur droit 246">
                <a:extLst>
                  <a:ext uri="{FF2B5EF4-FFF2-40B4-BE49-F238E27FC236}">
                    <a16:creationId xmlns:a16="http://schemas.microsoft.com/office/drawing/2014/main" id="{12A8551E-D8EB-40F2-AD25-87484A17D2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Connecteur droit 247">
                <a:extLst>
                  <a:ext uri="{FF2B5EF4-FFF2-40B4-BE49-F238E27FC236}">
                    <a16:creationId xmlns:a16="http://schemas.microsoft.com/office/drawing/2014/main" id="{AC1E0E32-3B75-404A-9165-5733782508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Connecteur droit 248">
                <a:extLst>
                  <a:ext uri="{FF2B5EF4-FFF2-40B4-BE49-F238E27FC236}">
                    <a16:creationId xmlns:a16="http://schemas.microsoft.com/office/drawing/2014/main" id="{4A410333-16BA-443A-B24F-418ED77536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Connecteur droit 249">
                <a:extLst>
                  <a:ext uri="{FF2B5EF4-FFF2-40B4-BE49-F238E27FC236}">
                    <a16:creationId xmlns:a16="http://schemas.microsoft.com/office/drawing/2014/main" id="{271589D1-7914-4EA7-B6B4-C1E7EA5FE6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Connecteur droit 250">
                <a:extLst>
                  <a:ext uri="{FF2B5EF4-FFF2-40B4-BE49-F238E27FC236}">
                    <a16:creationId xmlns:a16="http://schemas.microsoft.com/office/drawing/2014/main" id="{E62A5ACA-F5D5-41F3-9549-06DB799C4D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Connecteur droit 251">
                <a:extLst>
                  <a:ext uri="{FF2B5EF4-FFF2-40B4-BE49-F238E27FC236}">
                    <a16:creationId xmlns:a16="http://schemas.microsoft.com/office/drawing/2014/main" id="{EA254CA6-3565-4CD0-8BEB-C94A533C01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Connecteur droit 252">
                <a:extLst>
                  <a:ext uri="{FF2B5EF4-FFF2-40B4-BE49-F238E27FC236}">
                    <a16:creationId xmlns:a16="http://schemas.microsoft.com/office/drawing/2014/main" id="{E62203F9-E5BE-44F8-8D43-31EEF85E92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Connecteur droit 253">
                <a:extLst>
                  <a:ext uri="{FF2B5EF4-FFF2-40B4-BE49-F238E27FC236}">
                    <a16:creationId xmlns:a16="http://schemas.microsoft.com/office/drawing/2014/main" id="{FC43FC58-4722-4D22-88C1-652EB16585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Connecteur droit 254">
                <a:extLst>
                  <a:ext uri="{FF2B5EF4-FFF2-40B4-BE49-F238E27FC236}">
                    <a16:creationId xmlns:a16="http://schemas.microsoft.com/office/drawing/2014/main" id="{D4C87F1C-06F8-43CD-8920-F525A5504B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Connecteur droit 255">
                <a:extLst>
                  <a:ext uri="{FF2B5EF4-FFF2-40B4-BE49-F238E27FC236}">
                    <a16:creationId xmlns:a16="http://schemas.microsoft.com/office/drawing/2014/main" id="{F75BF2BA-0DFF-4812-986E-9F2286A9F4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Connecteur droit 256">
                <a:extLst>
                  <a:ext uri="{FF2B5EF4-FFF2-40B4-BE49-F238E27FC236}">
                    <a16:creationId xmlns:a16="http://schemas.microsoft.com/office/drawing/2014/main" id="{7B79CBCB-DE00-4F16-A2FC-E54EF816BA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Connecteur droit 257">
                <a:extLst>
                  <a:ext uri="{FF2B5EF4-FFF2-40B4-BE49-F238E27FC236}">
                    <a16:creationId xmlns:a16="http://schemas.microsoft.com/office/drawing/2014/main" id="{DEA1374B-AC49-4266-965E-1F9CD9E53B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Connecteur droit 258">
                <a:extLst>
                  <a:ext uri="{FF2B5EF4-FFF2-40B4-BE49-F238E27FC236}">
                    <a16:creationId xmlns:a16="http://schemas.microsoft.com/office/drawing/2014/main" id="{325DE178-9F40-48D5-B0A9-4B03247422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261" name="Groupe 260">
            <a:extLst>
              <a:ext uri="{FF2B5EF4-FFF2-40B4-BE49-F238E27FC236}">
                <a16:creationId xmlns:a16="http://schemas.microsoft.com/office/drawing/2014/main" id="{29858C9E-401F-4216-8087-A25D1B5881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262" name="Forme libre 17">
              <a:extLst>
                <a:ext uri="{FF2B5EF4-FFF2-40B4-BE49-F238E27FC236}">
                  <a16:creationId xmlns:a16="http://schemas.microsoft.com/office/drawing/2014/main" id="{D963FBC5-E6AD-44F8-AF49-6F5B5BF9DB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nvGrpSpPr>
            <p:cNvPr id="263" name="Groupe 262">
              <a:extLst>
                <a:ext uri="{FF2B5EF4-FFF2-40B4-BE49-F238E27FC236}">
                  <a16:creationId xmlns:a16="http://schemas.microsoft.com/office/drawing/2014/main" id="{EF1F68DE-2C0A-4FBF-8033-8DFBB75AE2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64" name="Connecteur droit 263">
                <a:extLst>
                  <a:ext uri="{FF2B5EF4-FFF2-40B4-BE49-F238E27FC236}">
                    <a16:creationId xmlns:a16="http://schemas.microsoft.com/office/drawing/2014/main" id="{1C147FEA-3E5D-4830-B91C-78418FE209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Connecteur droit 264">
                <a:extLst>
                  <a:ext uri="{FF2B5EF4-FFF2-40B4-BE49-F238E27FC236}">
                    <a16:creationId xmlns:a16="http://schemas.microsoft.com/office/drawing/2014/main" id="{C91F075D-8726-4FD6-BE73-EDCD760730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Connecteur droit 265">
                <a:extLst>
                  <a:ext uri="{FF2B5EF4-FFF2-40B4-BE49-F238E27FC236}">
                    <a16:creationId xmlns:a16="http://schemas.microsoft.com/office/drawing/2014/main" id="{0BDE3685-352D-4E32-9662-2C6C92E20F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Connecteur droit 266">
                <a:extLst>
                  <a:ext uri="{FF2B5EF4-FFF2-40B4-BE49-F238E27FC236}">
                    <a16:creationId xmlns:a16="http://schemas.microsoft.com/office/drawing/2014/main" id="{10A2922F-AA86-4B02-80C4-409D71A0AD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Connecteur droit 267">
                <a:extLst>
                  <a:ext uri="{FF2B5EF4-FFF2-40B4-BE49-F238E27FC236}">
                    <a16:creationId xmlns:a16="http://schemas.microsoft.com/office/drawing/2014/main" id="{A23C72B0-E133-40CF-A094-E239AD994B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Connecteur droit 268">
                <a:extLst>
                  <a:ext uri="{FF2B5EF4-FFF2-40B4-BE49-F238E27FC236}">
                    <a16:creationId xmlns:a16="http://schemas.microsoft.com/office/drawing/2014/main" id="{63F2DFC9-23E2-4429-911D-AA55B03405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Connecteur droit 269">
                <a:extLst>
                  <a:ext uri="{FF2B5EF4-FFF2-40B4-BE49-F238E27FC236}">
                    <a16:creationId xmlns:a16="http://schemas.microsoft.com/office/drawing/2014/main" id="{E71590EC-7AA6-47B3-AFF5-6E9A1B8B1C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Connecteur droit 270">
                <a:extLst>
                  <a:ext uri="{FF2B5EF4-FFF2-40B4-BE49-F238E27FC236}">
                    <a16:creationId xmlns:a16="http://schemas.microsoft.com/office/drawing/2014/main" id="{23C6AC81-5D5E-4224-B222-B731E90F1C7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Connecteur droit 271">
                <a:extLst>
                  <a:ext uri="{FF2B5EF4-FFF2-40B4-BE49-F238E27FC236}">
                    <a16:creationId xmlns:a16="http://schemas.microsoft.com/office/drawing/2014/main" id="{164FB43F-3082-49BF-A7C5-72A42773D4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Connecteur droit 272">
                <a:extLst>
                  <a:ext uri="{FF2B5EF4-FFF2-40B4-BE49-F238E27FC236}">
                    <a16:creationId xmlns:a16="http://schemas.microsoft.com/office/drawing/2014/main" id="{C9F3EE03-5655-4428-86AC-F579E8F339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Connecteur droit 273">
                <a:extLst>
                  <a:ext uri="{FF2B5EF4-FFF2-40B4-BE49-F238E27FC236}">
                    <a16:creationId xmlns:a16="http://schemas.microsoft.com/office/drawing/2014/main" id="{EF7335E6-5FFD-4206-9AF0-1791A88C9A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Connecteur droit 274">
                <a:extLst>
                  <a:ext uri="{FF2B5EF4-FFF2-40B4-BE49-F238E27FC236}">
                    <a16:creationId xmlns:a16="http://schemas.microsoft.com/office/drawing/2014/main" id="{CE837EB7-EE63-4B6B-9334-1B8055AD9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Connecteur droit 275">
                <a:extLst>
                  <a:ext uri="{FF2B5EF4-FFF2-40B4-BE49-F238E27FC236}">
                    <a16:creationId xmlns:a16="http://schemas.microsoft.com/office/drawing/2014/main" id="{4EE8D5FB-B44C-43C8-A4F4-D786090733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Connecteur droit 276">
                <a:extLst>
                  <a:ext uri="{FF2B5EF4-FFF2-40B4-BE49-F238E27FC236}">
                    <a16:creationId xmlns:a16="http://schemas.microsoft.com/office/drawing/2014/main" id="{8847AA0E-6A2D-41F5-A9B5-3A2F3B875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Connecteur droit 277">
                <a:extLst>
                  <a:ext uri="{FF2B5EF4-FFF2-40B4-BE49-F238E27FC236}">
                    <a16:creationId xmlns:a16="http://schemas.microsoft.com/office/drawing/2014/main" id="{9E4D651B-C768-4CBE-B971-A3CA38D803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Connecteur droit 278">
                <a:extLst>
                  <a:ext uri="{FF2B5EF4-FFF2-40B4-BE49-F238E27FC236}">
                    <a16:creationId xmlns:a16="http://schemas.microsoft.com/office/drawing/2014/main" id="{913496D3-4182-4D80-9A16-89DBB74086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Connecteur droit 279">
                <a:extLst>
                  <a:ext uri="{FF2B5EF4-FFF2-40B4-BE49-F238E27FC236}">
                    <a16:creationId xmlns:a16="http://schemas.microsoft.com/office/drawing/2014/main" id="{088D4C91-F0F7-4549-B54A-CC855FD3A7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Connecteur droit 280">
                <a:extLst>
                  <a:ext uri="{FF2B5EF4-FFF2-40B4-BE49-F238E27FC236}">
                    <a16:creationId xmlns:a16="http://schemas.microsoft.com/office/drawing/2014/main" id="{84885948-783E-4197-B942-2DDCD542E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Connecteur droit 281">
                <a:extLst>
                  <a:ext uri="{FF2B5EF4-FFF2-40B4-BE49-F238E27FC236}">
                    <a16:creationId xmlns:a16="http://schemas.microsoft.com/office/drawing/2014/main" id="{2837E330-008B-45A6-98A5-CE7D6FBBE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Connecteur droit 282">
                <a:extLst>
                  <a:ext uri="{FF2B5EF4-FFF2-40B4-BE49-F238E27FC236}">
                    <a16:creationId xmlns:a16="http://schemas.microsoft.com/office/drawing/2014/main" id="{DD807602-B947-4984-8017-D89F3B0ADB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Connecteur droit 283">
                <a:extLst>
                  <a:ext uri="{FF2B5EF4-FFF2-40B4-BE49-F238E27FC236}">
                    <a16:creationId xmlns:a16="http://schemas.microsoft.com/office/drawing/2014/main" id="{57AA37C4-9C24-41F1-98CA-BBD9BE1595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Connecteur droit 284">
                <a:extLst>
                  <a:ext uri="{FF2B5EF4-FFF2-40B4-BE49-F238E27FC236}">
                    <a16:creationId xmlns:a16="http://schemas.microsoft.com/office/drawing/2014/main" id="{692CF8CD-056F-4556-939F-1EFF0FECEC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Connecteur droit 285">
                <a:extLst>
                  <a:ext uri="{FF2B5EF4-FFF2-40B4-BE49-F238E27FC236}">
                    <a16:creationId xmlns:a16="http://schemas.microsoft.com/office/drawing/2014/main" id="{A29F3FAC-18B2-4886-9A93-44B7AD01DF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Connecteur droit 286">
                <a:extLst>
                  <a:ext uri="{FF2B5EF4-FFF2-40B4-BE49-F238E27FC236}">
                    <a16:creationId xmlns:a16="http://schemas.microsoft.com/office/drawing/2014/main" id="{35B536E5-4149-49B5-8119-04FF4A5ACF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Connecteur droit 287">
                <a:extLst>
                  <a:ext uri="{FF2B5EF4-FFF2-40B4-BE49-F238E27FC236}">
                    <a16:creationId xmlns:a16="http://schemas.microsoft.com/office/drawing/2014/main" id="{4A2B8B6A-D5D3-4DAA-AB4B-A1C1086B40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Connecteur droit 288">
                <a:extLst>
                  <a:ext uri="{FF2B5EF4-FFF2-40B4-BE49-F238E27FC236}">
                    <a16:creationId xmlns:a16="http://schemas.microsoft.com/office/drawing/2014/main" id="{F8E4C672-BE9E-4026-992B-B2FE6C1361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Connecteur droit 289">
                <a:extLst>
                  <a:ext uri="{FF2B5EF4-FFF2-40B4-BE49-F238E27FC236}">
                    <a16:creationId xmlns:a16="http://schemas.microsoft.com/office/drawing/2014/main" id="{AC36DA4E-F1E7-4B68-ADA1-4F132BDCF2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Connecteur droit 290">
                <a:extLst>
                  <a:ext uri="{FF2B5EF4-FFF2-40B4-BE49-F238E27FC236}">
                    <a16:creationId xmlns:a16="http://schemas.microsoft.com/office/drawing/2014/main" id="{EB5D2532-6A77-4DE1-8BB0-37AA33FD9F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Connecteur droit 291">
                <a:extLst>
                  <a:ext uri="{FF2B5EF4-FFF2-40B4-BE49-F238E27FC236}">
                    <a16:creationId xmlns:a16="http://schemas.microsoft.com/office/drawing/2014/main" id="{BF234A36-BE57-450D-BDA2-AD70152CF5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Connecteur droit 292">
                <a:extLst>
                  <a:ext uri="{FF2B5EF4-FFF2-40B4-BE49-F238E27FC236}">
                    <a16:creationId xmlns:a16="http://schemas.microsoft.com/office/drawing/2014/main" id="{D461473E-1290-4BD0-B4DF-3C95DCE0F6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Connecteur droit 293">
                <a:extLst>
                  <a:ext uri="{FF2B5EF4-FFF2-40B4-BE49-F238E27FC236}">
                    <a16:creationId xmlns:a16="http://schemas.microsoft.com/office/drawing/2014/main" id="{50325318-A62D-4427-B613-AF5E076E3D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Connecteur droit 294">
                <a:extLst>
                  <a:ext uri="{FF2B5EF4-FFF2-40B4-BE49-F238E27FC236}">
                    <a16:creationId xmlns:a16="http://schemas.microsoft.com/office/drawing/2014/main" id="{3F928DB9-6B46-43EF-A7CF-C4B9830CA5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Connecteur droit 295">
                <a:extLst>
                  <a:ext uri="{FF2B5EF4-FFF2-40B4-BE49-F238E27FC236}">
                    <a16:creationId xmlns:a16="http://schemas.microsoft.com/office/drawing/2014/main" id="{BA011901-65F6-4D44-BD40-744878B6B2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Connecteur droit 296">
                <a:extLst>
                  <a:ext uri="{FF2B5EF4-FFF2-40B4-BE49-F238E27FC236}">
                    <a16:creationId xmlns:a16="http://schemas.microsoft.com/office/drawing/2014/main" id="{E838496B-B788-4873-9E1C-9B4442984E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Connecteur droit 297">
                <a:extLst>
                  <a:ext uri="{FF2B5EF4-FFF2-40B4-BE49-F238E27FC236}">
                    <a16:creationId xmlns:a16="http://schemas.microsoft.com/office/drawing/2014/main" id="{A15262F7-23A5-4A6B-BD2C-44CF82ECDEE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Connecteur droit 298">
                <a:extLst>
                  <a:ext uri="{FF2B5EF4-FFF2-40B4-BE49-F238E27FC236}">
                    <a16:creationId xmlns:a16="http://schemas.microsoft.com/office/drawing/2014/main" id="{B5857A42-75EB-4FF2-AF41-2D612A687D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Connecteur droit 299">
                <a:extLst>
                  <a:ext uri="{FF2B5EF4-FFF2-40B4-BE49-F238E27FC236}">
                    <a16:creationId xmlns:a16="http://schemas.microsoft.com/office/drawing/2014/main" id="{3FC449E1-9573-406B-A201-3E897E668A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Connecteur droit 300">
                <a:extLst>
                  <a:ext uri="{FF2B5EF4-FFF2-40B4-BE49-F238E27FC236}">
                    <a16:creationId xmlns:a16="http://schemas.microsoft.com/office/drawing/2014/main" id="{71001847-954F-46EC-97E7-E38732517B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Connecteur droit 301">
                <a:extLst>
                  <a:ext uri="{FF2B5EF4-FFF2-40B4-BE49-F238E27FC236}">
                    <a16:creationId xmlns:a16="http://schemas.microsoft.com/office/drawing/2014/main" id="{F3B040FD-D427-4F90-8CFC-D429522487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Connecteur droit 302">
                <a:extLst>
                  <a:ext uri="{FF2B5EF4-FFF2-40B4-BE49-F238E27FC236}">
                    <a16:creationId xmlns:a16="http://schemas.microsoft.com/office/drawing/2014/main" id="{975C627A-78ED-4D2B-9F9E-26BE2C0A75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Connecteur droit 303">
                <a:extLst>
                  <a:ext uri="{FF2B5EF4-FFF2-40B4-BE49-F238E27FC236}">
                    <a16:creationId xmlns:a16="http://schemas.microsoft.com/office/drawing/2014/main" id="{2523831A-B9F1-40EF-B113-873BEFA660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Connecteur droit 304">
                <a:extLst>
                  <a:ext uri="{FF2B5EF4-FFF2-40B4-BE49-F238E27FC236}">
                    <a16:creationId xmlns:a16="http://schemas.microsoft.com/office/drawing/2014/main" id="{07483313-610C-403C-811D-EE70A78046D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Connecteur droit 305">
                <a:extLst>
                  <a:ext uri="{FF2B5EF4-FFF2-40B4-BE49-F238E27FC236}">
                    <a16:creationId xmlns:a16="http://schemas.microsoft.com/office/drawing/2014/main" id="{E1CE5A29-BB15-441C-B3CD-3D3EE2163D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Connecteur droit 306">
                <a:extLst>
                  <a:ext uri="{FF2B5EF4-FFF2-40B4-BE49-F238E27FC236}">
                    <a16:creationId xmlns:a16="http://schemas.microsoft.com/office/drawing/2014/main" id="{E476D005-3155-4DEF-88DE-068B497DED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Connecteur droit 307">
                <a:extLst>
                  <a:ext uri="{FF2B5EF4-FFF2-40B4-BE49-F238E27FC236}">
                    <a16:creationId xmlns:a16="http://schemas.microsoft.com/office/drawing/2014/main" id="{2628975E-6165-407B-8A45-7F23746BCC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Connecteur droit 308">
                <a:extLst>
                  <a:ext uri="{FF2B5EF4-FFF2-40B4-BE49-F238E27FC236}">
                    <a16:creationId xmlns:a16="http://schemas.microsoft.com/office/drawing/2014/main" id="{6A69F000-3171-47D5-8EFE-4F201716C0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Connecteur droit 309">
                <a:extLst>
                  <a:ext uri="{FF2B5EF4-FFF2-40B4-BE49-F238E27FC236}">
                    <a16:creationId xmlns:a16="http://schemas.microsoft.com/office/drawing/2014/main" id="{60092325-1C07-4FBC-9C9C-42244C9B9D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Connecteur droit 310">
                <a:extLst>
                  <a:ext uri="{FF2B5EF4-FFF2-40B4-BE49-F238E27FC236}">
                    <a16:creationId xmlns:a16="http://schemas.microsoft.com/office/drawing/2014/main" id="{2A33CB00-75FF-4DFF-9D6A-CEF5EA2E26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Connecteur droit 311">
                <a:extLst>
                  <a:ext uri="{FF2B5EF4-FFF2-40B4-BE49-F238E27FC236}">
                    <a16:creationId xmlns:a16="http://schemas.microsoft.com/office/drawing/2014/main" id="{139B85FF-580E-435C-8523-23A0352695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Connecteur droit 312">
                <a:extLst>
                  <a:ext uri="{FF2B5EF4-FFF2-40B4-BE49-F238E27FC236}">
                    <a16:creationId xmlns:a16="http://schemas.microsoft.com/office/drawing/2014/main" id="{C53E7419-AF0F-4B69-88BF-853EDC328C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Connecteur droit 313">
                <a:extLst>
                  <a:ext uri="{FF2B5EF4-FFF2-40B4-BE49-F238E27FC236}">
                    <a16:creationId xmlns:a16="http://schemas.microsoft.com/office/drawing/2014/main" id="{052C8AEF-9C9D-4737-BA0F-DBB3BF0C04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Connecteur droit 314">
                <a:extLst>
                  <a:ext uri="{FF2B5EF4-FFF2-40B4-BE49-F238E27FC236}">
                    <a16:creationId xmlns:a16="http://schemas.microsoft.com/office/drawing/2014/main" id="{6ADDDBC2-F0DB-4038-98D0-B38749D8C0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Connecteur droit 315">
                <a:extLst>
                  <a:ext uri="{FF2B5EF4-FFF2-40B4-BE49-F238E27FC236}">
                    <a16:creationId xmlns:a16="http://schemas.microsoft.com/office/drawing/2014/main" id="{E5F14C72-98E5-4A6C-BA03-5E105AA4D4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Connecteur droit 316">
                <a:extLst>
                  <a:ext uri="{FF2B5EF4-FFF2-40B4-BE49-F238E27FC236}">
                    <a16:creationId xmlns:a16="http://schemas.microsoft.com/office/drawing/2014/main" id="{9ACEF013-464E-44D2-9B83-863E69077E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Connecteur droit 317">
                <a:extLst>
                  <a:ext uri="{FF2B5EF4-FFF2-40B4-BE49-F238E27FC236}">
                    <a16:creationId xmlns:a16="http://schemas.microsoft.com/office/drawing/2014/main" id="{3141F09F-05CE-4CE9-9F5A-861FBC31A8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Connecteur droit 318">
                <a:extLst>
                  <a:ext uri="{FF2B5EF4-FFF2-40B4-BE49-F238E27FC236}">
                    <a16:creationId xmlns:a16="http://schemas.microsoft.com/office/drawing/2014/main" id="{7ED70A3C-4B21-4941-9F11-00A51A748A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Connecteur droit 319">
                <a:extLst>
                  <a:ext uri="{FF2B5EF4-FFF2-40B4-BE49-F238E27FC236}">
                    <a16:creationId xmlns:a16="http://schemas.microsoft.com/office/drawing/2014/main" id="{11927814-33EF-4FBA-95F7-4138C1C7CE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Connecteur droit 320">
                <a:extLst>
                  <a:ext uri="{FF2B5EF4-FFF2-40B4-BE49-F238E27FC236}">
                    <a16:creationId xmlns:a16="http://schemas.microsoft.com/office/drawing/2014/main" id="{F4D2B900-3BAC-4EE3-AB6E-9F3212F4DC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Connecteur droit 321">
                <a:extLst>
                  <a:ext uri="{FF2B5EF4-FFF2-40B4-BE49-F238E27FC236}">
                    <a16:creationId xmlns:a16="http://schemas.microsoft.com/office/drawing/2014/main" id="{FB00017B-AD65-4759-8A6A-B03C70E07B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3" name="Connecteur droit 322">
                <a:extLst>
                  <a:ext uri="{FF2B5EF4-FFF2-40B4-BE49-F238E27FC236}">
                    <a16:creationId xmlns:a16="http://schemas.microsoft.com/office/drawing/2014/main" id="{22C4A8E2-640F-4D30-99EC-A2D2B0FD6E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4" name="Connecteur droit 323">
                <a:extLst>
                  <a:ext uri="{FF2B5EF4-FFF2-40B4-BE49-F238E27FC236}">
                    <a16:creationId xmlns:a16="http://schemas.microsoft.com/office/drawing/2014/main" id="{9492085E-DF05-4380-B8C2-93832478CF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5" name="Connecteur droit 324">
                <a:extLst>
                  <a:ext uri="{FF2B5EF4-FFF2-40B4-BE49-F238E27FC236}">
                    <a16:creationId xmlns:a16="http://schemas.microsoft.com/office/drawing/2014/main" id="{49750F82-33DB-42EE-B31F-CC5DE7EBA1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6" name="Connecteur droit 325">
                <a:extLst>
                  <a:ext uri="{FF2B5EF4-FFF2-40B4-BE49-F238E27FC236}">
                    <a16:creationId xmlns:a16="http://schemas.microsoft.com/office/drawing/2014/main" id="{60B9848F-8B4C-4440-9BF6-98A4F3F72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7" name="Connecteur droit 326">
                <a:extLst>
                  <a:ext uri="{FF2B5EF4-FFF2-40B4-BE49-F238E27FC236}">
                    <a16:creationId xmlns:a16="http://schemas.microsoft.com/office/drawing/2014/main" id="{E7AA0900-78F5-4163-807F-3DEE6DCBB1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8" name="Connecteur droit 327">
                <a:extLst>
                  <a:ext uri="{FF2B5EF4-FFF2-40B4-BE49-F238E27FC236}">
                    <a16:creationId xmlns:a16="http://schemas.microsoft.com/office/drawing/2014/main" id="{0F627689-9632-474B-B3A8-EC1A82A36E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9" name="Connecteur droit 328">
                <a:extLst>
                  <a:ext uri="{FF2B5EF4-FFF2-40B4-BE49-F238E27FC236}">
                    <a16:creationId xmlns:a16="http://schemas.microsoft.com/office/drawing/2014/main" id="{71C6CB03-F81D-48A2-BF05-98D4EF2CC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0" name="Connecteur droit 329">
                <a:extLst>
                  <a:ext uri="{FF2B5EF4-FFF2-40B4-BE49-F238E27FC236}">
                    <a16:creationId xmlns:a16="http://schemas.microsoft.com/office/drawing/2014/main" id="{12FB4D2F-4789-48A1-A4AA-F318ED2BA5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1" name="Connecteur droit 330">
                <a:extLst>
                  <a:ext uri="{FF2B5EF4-FFF2-40B4-BE49-F238E27FC236}">
                    <a16:creationId xmlns:a16="http://schemas.microsoft.com/office/drawing/2014/main" id="{64B8907A-2A80-490C-AACF-678CA6DE19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2" name="Connecteur droit 331">
                <a:extLst>
                  <a:ext uri="{FF2B5EF4-FFF2-40B4-BE49-F238E27FC236}">
                    <a16:creationId xmlns:a16="http://schemas.microsoft.com/office/drawing/2014/main" id="{A175CCF3-4796-4C76-A92E-B495335FB4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3" name="Connecteur droit 332">
                <a:extLst>
                  <a:ext uri="{FF2B5EF4-FFF2-40B4-BE49-F238E27FC236}">
                    <a16:creationId xmlns:a16="http://schemas.microsoft.com/office/drawing/2014/main" id="{8CFC6D15-64F3-449C-8C0B-3FCB2976D2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4" name="Connecteur droit 333">
                <a:extLst>
                  <a:ext uri="{FF2B5EF4-FFF2-40B4-BE49-F238E27FC236}">
                    <a16:creationId xmlns:a16="http://schemas.microsoft.com/office/drawing/2014/main" id="{008AA4A6-DD28-4235-AAE3-CC28DF834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5" name="Connecteur droit 334">
                <a:extLst>
                  <a:ext uri="{FF2B5EF4-FFF2-40B4-BE49-F238E27FC236}">
                    <a16:creationId xmlns:a16="http://schemas.microsoft.com/office/drawing/2014/main" id="{3D393E8B-AAB8-4606-A4FA-815EDABDD1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6" name="Connecteur droit 335">
                <a:extLst>
                  <a:ext uri="{FF2B5EF4-FFF2-40B4-BE49-F238E27FC236}">
                    <a16:creationId xmlns:a16="http://schemas.microsoft.com/office/drawing/2014/main" id="{8BA7B770-7EB6-4AC1-B028-9C45DEE440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7" name="Connecteur droit 336">
                <a:extLst>
                  <a:ext uri="{FF2B5EF4-FFF2-40B4-BE49-F238E27FC236}">
                    <a16:creationId xmlns:a16="http://schemas.microsoft.com/office/drawing/2014/main" id="{D87B822C-3951-4E65-A45D-7160FAC3FD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8" name="Connecteur droit 337">
                <a:extLst>
                  <a:ext uri="{FF2B5EF4-FFF2-40B4-BE49-F238E27FC236}">
                    <a16:creationId xmlns:a16="http://schemas.microsoft.com/office/drawing/2014/main" id="{54B9CDF0-DC54-4868-B60A-6840FDE6A2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9" name="Connecteur droit 338">
                <a:extLst>
                  <a:ext uri="{FF2B5EF4-FFF2-40B4-BE49-F238E27FC236}">
                    <a16:creationId xmlns:a16="http://schemas.microsoft.com/office/drawing/2014/main" id="{3706BEC8-029B-4E0F-A55F-A552E1DE2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0" name="Connecteur droit 339">
                <a:extLst>
                  <a:ext uri="{FF2B5EF4-FFF2-40B4-BE49-F238E27FC236}">
                    <a16:creationId xmlns:a16="http://schemas.microsoft.com/office/drawing/2014/main" id="{25EBA5EB-4807-4E96-BA08-B6B74AE040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1" name="Connecteur droit 340">
                <a:extLst>
                  <a:ext uri="{FF2B5EF4-FFF2-40B4-BE49-F238E27FC236}">
                    <a16:creationId xmlns:a16="http://schemas.microsoft.com/office/drawing/2014/main" id="{5548885E-CABE-42B5-B06A-1E6B9B198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aphicFrame>
        <p:nvGraphicFramePr>
          <p:cNvPr id="169" name="Espace réservé au contenu 5" descr="Graphique SmartArt">
            <a:extLst>
              <a:ext uri="{FF2B5EF4-FFF2-40B4-BE49-F238E27FC236}">
                <a16:creationId xmlns:a16="http://schemas.microsoft.com/office/drawing/2014/main" id="{85757DEB-5171-D724-98B9-25D2D9503365}"/>
              </a:ext>
            </a:extLst>
          </p:cNvPr>
          <p:cNvGraphicFramePr>
            <a:graphicFrameLocks/>
          </p:cNvGraphicFramePr>
          <p:nvPr>
            <p:extLst>
              <p:ext uri="{D42A27DB-BD31-4B8C-83A1-F6EECF244321}">
                <p14:modId xmlns:p14="http://schemas.microsoft.com/office/powerpoint/2010/main" val="1320442792"/>
              </p:ext>
            </p:extLst>
          </p:nvPr>
        </p:nvGraphicFramePr>
        <p:xfrm>
          <a:off x="678266" y="2135201"/>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66" name="Ellipse 165">
            <a:extLst>
              <a:ext uri="{FF2B5EF4-FFF2-40B4-BE49-F238E27FC236}">
                <a16:creationId xmlns:a16="http://schemas.microsoft.com/office/drawing/2014/main" id="{A5525D9F-53E2-D985-A993-3703BD77DDDB}"/>
              </a:ext>
            </a:extLst>
          </p:cNvPr>
          <p:cNvSpPr/>
          <p:nvPr/>
        </p:nvSpPr>
        <p:spPr>
          <a:xfrm>
            <a:off x="11023564" y="6249880"/>
            <a:ext cx="683581" cy="487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2</a:t>
            </a:r>
          </a:p>
        </p:txBody>
      </p:sp>
    </p:spTree>
    <p:extLst>
      <p:ext uri="{BB962C8B-B14F-4D97-AF65-F5344CB8AC3E}">
        <p14:creationId xmlns:p14="http://schemas.microsoft.com/office/powerpoint/2010/main" val="29138249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613965-D750-CDFB-2F9F-BBC266CC575D}"/>
              </a:ext>
            </a:extLst>
          </p:cNvPr>
          <p:cNvSpPr>
            <a:spLocks noGrp="1"/>
          </p:cNvSpPr>
          <p:nvPr>
            <p:ph type="title"/>
          </p:nvPr>
        </p:nvSpPr>
        <p:spPr>
          <a:xfrm>
            <a:off x="685801" y="67733"/>
            <a:ext cx="10131425" cy="1456267"/>
          </a:xfrm>
        </p:spPr>
        <p:txBody>
          <a:bodyPr>
            <a:normAutofit/>
          </a:bodyPr>
          <a:lstStyle/>
          <a:p>
            <a:r>
              <a:rPr lang="fr-FR" b="1" dirty="0"/>
              <a:t>Construction des nuages de points projetés</a:t>
            </a:r>
            <a:endParaRPr lang="fr-SN" b="1" dirty="0"/>
          </a:p>
        </p:txBody>
      </p:sp>
      <p:sp>
        <p:nvSpPr>
          <p:cNvPr id="3" name="Espace réservé du contenu 2">
            <a:extLst>
              <a:ext uri="{FF2B5EF4-FFF2-40B4-BE49-F238E27FC236}">
                <a16:creationId xmlns:a16="http://schemas.microsoft.com/office/drawing/2014/main" id="{AD47640D-0279-A3C8-5A83-632DAB783771}"/>
              </a:ext>
            </a:extLst>
          </p:cNvPr>
          <p:cNvSpPr>
            <a:spLocks noGrp="1"/>
          </p:cNvSpPr>
          <p:nvPr>
            <p:ph idx="1"/>
          </p:nvPr>
        </p:nvSpPr>
        <p:spPr>
          <a:xfrm>
            <a:off x="685801" y="1501596"/>
            <a:ext cx="10441744" cy="4783016"/>
          </a:xfrm>
        </p:spPr>
        <p:txBody>
          <a:bodyPr anchor="t">
            <a:noAutofit/>
          </a:bodyPr>
          <a:lstStyle/>
          <a:p>
            <a:pPr>
              <a:buFont typeface="Wingdings" panose="05000000000000000000" pitchFamily="2" charset="2"/>
              <a:buChar char="ü"/>
            </a:pPr>
            <a:r>
              <a:rPr lang="fr-FR" sz="2600" dirty="0"/>
              <a:t>Chaque nuage de points (variables et individus) est construit en projection sur les plans factoriels : un plan factoriel est un repère du plan défini par deux des q axes factoriels retenus. </a:t>
            </a:r>
          </a:p>
          <a:p>
            <a:pPr marL="457200" lvl="1" indent="0">
              <a:buNone/>
            </a:pPr>
            <a:r>
              <a:rPr lang="fr-FR" sz="2400" dirty="0"/>
              <a:t> Ex : Si l’on retient 3 axes, on tracera 3 graphiques pour chaque nuage: le        nuage projeté sur le plan (axe1, axe2), celui projeté sur le plan (axe1, axe3), celui projeté sur le plan (axe2,axe3).  </a:t>
            </a:r>
          </a:p>
          <a:p>
            <a:pPr>
              <a:buFont typeface="Wingdings" panose="05000000000000000000" pitchFamily="2" charset="2"/>
              <a:buChar char="ü"/>
            </a:pPr>
            <a:r>
              <a:rPr lang="fr-FR" sz="2600" dirty="0"/>
              <a:t>L’examen des plans factoriels permettra de visualiser les corrélations entre les variables et d’identifier les groupes d’individus ayant pris des valeurs proches sur certaines variables. Mais il faut avant de lire directement les graphiques interpréter les axes et s’assurer que la projection est fidèle a la réalité.</a:t>
            </a:r>
            <a:endParaRPr lang="fr-SN" sz="2600" dirty="0"/>
          </a:p>
        </p:txBody>
      </p:sp>
      <p:sp>
        <p:nvSpPr>
          <p:cNvPr id="4" name="Ellipse 3">
            <a:extLst>
              <a:ext uri="{FF2B5EF4-FFF2-40B4-BE49-F238E27FC236}">
                <a16:creationId xmlns:a16="http://schemas.microsoft.com/office/drawing/2014/main" id="{D23DC389-9165-2FDC-0DBE-529AB7B8294D}"/>
              </a:ext>
            </a:extLst>
          </p:cNvPr>
          <p:cNvSpPr/>
          <p:nvPr/>
        </p:nvSpPr>
        <p:spPr>
          <a:xfrm>
            <a:off x="11023564" y="6249880"/>
            <a:ext cx="683581" cy="487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20</a:t>
            </a:r>
          </a:p>
        </p:txBody>
      </p:sp>
    </p:spTree>
    <p:extLst>
      <p:ext uri="{BB962C8B-B14F-4D97-AF65-F5344CB8AC3E}">
        <p14:creationId xmlns:p14="http://schemas.microsoft.com/office/powerpoint/2010/main" val="3990883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31B309-ECEF-3F43-F221-FD94E2546AAD}"/>
              </a:ext>
            </a:extLst>
          </p:cNvPr>
          <p:cNvSpPr>
            <a:spLocks noGrp="1"/>
          </p:cNvSpPr>
          <p:nvPr>
            <p:ph type="title"/>
          </p:nvPr>
        </p:nvSpPr>
        <p:spPr/>
        <p:txBody>
          <a:bodyPr/>
          <a:lstStyle/>
          <a:p>
            <a:r>
              <a:rPr lang="fr-FR" dirty="0"/>
              <a:t> </a:t>
            </a:r>
          </a:p>
        </p:txBody>
      </p:sp>
      <p:sp>
        <p:nvSpPr>
          <p:cNvPr id="3" name="Espace réservé du contenu 2">
            <a:extLst>
              <a:ext uri="{FF2B5EF4-FFF2-40B4-BE49-F238E27FC236}">
                <a16:creationId xmlns:a16="http://schemas.microsoft.com/office/drawing/2014/main" id="{DD12672C-C1D7-38A1-4AEA-B636299BAA81}"/>
              </a:ext>
            </a:extLst>
          </p:cNvPr>
          <p:cNvSpPr>
            <a:spLocks noGrp="1"/>
          </p:cNvSpPr>
          <p:nvPr>
            <p:ph idx="1"/>
          </p:nvPr>
        </p:nvSpPr>
        <p:spPr>
          <a:xfrm>
            <a:off x="245535" y="1667933"/>
            <a:ext cx="10131425" cy="3649133"/>
          </a:xfrm>
        </p:spPr>
        <p:txBody>
          <a:bodyPr/>
          <a:lstStyle/>
          <a:p>
            <a:pPr marL="0" indent="0">
              <a:buNone/>
            </a:pPr>
            <a:r>
              <a:rPr lang="fr-FR" dirty="0"/>
              <a:t> </a:t>
            </a:r>
          </a:p>
        </p:txBody>
      </p:sp>
      <p:sp>
        <p:nvSpPr>
          <p:cNvPr id="4" name="Rectangle 3">
            <a:extLst>
              <a:ext uri="{FF2B5EF4-FFF2-40B4-BE49-F238E27FC236}">
                <a16:creationId xmlns:a16="http://schemas.microsoft.com/office/drawing/2014/main" id="{7DAE76EB-3A9F-1758-54FE-26757D9521FC}"/>
              </a:ext>
            </a:extLst>
          </p:cNvPr>
          <p:cNvSpPr/>
          <p:nvPr/>
        </p:nvSpPr>
        <p:spPr>
          <a:xfrm>
            <a:off x="2369677" y="126584"/>
            <a:ext cx="6984186" cy="28286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400" dirty="0"/>
              <a:t>LA METHODE KMEANS</a:t>
            </a:r>
          </a:p>
        </p:txBody>
      </p:sp>
      <p:pic>
        <p:nvPicPr>
          <p:cNvPr id="1026" name="Picture 2" descr="Introduction au clustering K-Means en Python avec scikit-learn">
            <a:extLst>
              <a:ext uri="{FF2B5EF4-FFF2-40B4-BE49-F238E27FC236}">
                <a16:creationId xmlns:a16="http://schemas.microsoft.com/office/drawing/2014/main" id="{67F82C12-ACA9-A1A8-7EC4-DF09CA1F35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9278" y="3214382"/>
            <a:ext cx="5304983" cy="3535564"/>
          </a:xfrm>
          <a:prstGeom prst="rect">
            <a:avLst/>
          </a:prstGeom>
          <a:noFill/>
          <a:extLst>
            <a:ext uri="{909E8E84-426E-40DD-AFC4-6F175D3DCCD1}">
              <a14:hiddenFill xmlns:a14="http://schemas.microsoft.com/office/drawing/2010/main">
                <a:solidFill>
                  <a:srgbClr val="FFFFFF"/>
                </a:solidFill>
              </a14:hiddenFill>
            </a:ext>
          </a:extLst>
        </p:spPr>
      </p:pic>
      <p:sp>
        <p:nvSpPr>
          <p:cNvPr id="6" name="Ellipse 5">
            <a:extLst>
              <a:ext uri="{FF2B5EF4-FFF2-40B4-BE49-F238E27FC236}">
                <a16:creationId xmlns:a16="http://schemas.microsoft.com/office/drawing/2014/main" id="{C01058D1-3685-CB91-A82F-73A16238FE12}"/>
              </a:ext>
            </a:extLst>
          </p:cNvPr>
          <p:cNvSpPr/>
          <p:nvPr/>
        </p:nvSpPr>
        <p:spPr>
          <a:xfrm>
            <a:off x="11023564" y="6249880"/>
            <a:ext cx="683581" cy="487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21</a:t>
            </a:r>
          </a:p>
        </p:txBody>
      </p:sp>
    </p:spTree>
    <p:extLst>
      <p:ext uri="{BB962C8B-B14F-4D97-AF65-F5344CB8AC3E}">
        <p14:creationId xmlns:p14="http://schemas.microsoft.com/office/powerpoint/2010/main" val="40438255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4">
            <a:extLst>
              <a:ext uri="{FF2B5EF4-FFF2-40B4-BE49-F238E27FC236}">
                <a16:creationId xmlns:a16="http://schemas.microsoft.com/office/drawing/2014/main" id="{74EDF22D-F910-1C2D-914C-8AE310D2E024}"/>
              </a:ext>
            </a:extLst>
          </p:cNvPr>
          <p:cNvSpPr>
            <a:spLocks noGrp="1"/>
          </p:cNvSpPr>
          <p:nvPr>
            <p:ph type="title"/>
          </p:nvPr>
        </p:nvSpPr>
        <p:spPr>
          <a:xfrm>
            <a:off x="880673" y="144905"/>
            <a:ext cx="10131425" cy="921896"/>
          </a:xfrm>
        </p:spPr>
        <p:txBody>
          <a:bodyPr/>
          <a:lstStyle/>
          <a:p>
            <a:pPr algn="ctr"/>
            <a:r>
              <a:rPr lang="fr-FR" b="1" dirty="0"/>
              <a:t>Le k-</a:t>
            </a:r>
            <a:r>
              <a:rPr lang="fr-FR" b="1" dirty="0" err="1"/>
              <a:t>means</a:t>
            </a:r>
            <a:r>
              <a:rPr lang="fr-FR" b="1" dirty="0"/>
              <a:t> c’est quoi ?</a:t>
            </a:r>
          </a:p>
        </p:txBody>
      </p:sp>
      <p:sp>
        <p:nvSpPr>
          <p:cNvPr id="7" name="ZoneTexte 6">
            <a:extLst>
              <a:ext uri="{FF2B5EF4-FFF2-40B4-BE49-F238E27FC236}">
                <a16:creationId xmlns:a16="http://schemas.microsoft.com/office/drawing/2014/main" id="{E5A945E8-E6C0-D788-EE14-FD2700B25C22}"/>
              </a:ext>
            </a:extLst>
          </p:cNvPr>
          <p:cNvSpPr txBox="1"/>
          <p:nvPr/>
        </p:nvSpPr>
        <p:spPr>
          <a:xfrm>
            <a:off x="431341" y="1690062"/>
            <a:ext cx="10131425" cy="3477875"/>
          </a:xfrm>
          <a:prstGeom prst="rect">
            <a:avLst/>
          </a:prstGeom>
          <a:noFill/>
        </p:spPr>
        <p:txBody>
          <a:bodyPr wrap="square" rtlCol="0">
            <a:spAutoFit/>
          </a:bodyPr>
          <a:lstStyle/>
          <a:p>
            <a:pPr marL="285750" indent="-285750" algn="just">
              <a:buFont typeface="Wingdings" panose="05000000000000000000" pitchFamily="2" charset="2"/>
              <a:buChar char="q"/>
            </a:pPr>
            <a:r>
              <a:rPr lang="fr-FR" sz="2200" dirty="0"/>
              <a:t>K-</a:t>
            </a:r>
            <a:r>
              <a:rPr lang="fr-FR" sz="2200" dirty="0" err="1"/>
              <a:t>means</a:t>
            </a:r>
            <a:r>
              <a:rPr lang="fr-FR" sz="2200" dirty="0"/>
              <a:t> (ou K-moyennes) : C’est l’un des algorithmes de clustering les plus répandus. Il permet d’analyser un jeu de données caractérisées par un ensemble de descripteurs, afin de regrouper les données “similaires” en groupes (ou clusters).</a:t>
            </a:r>
          </a:p>
          <a:p>
            <a:pPr marL="285750" indent="-285750" algn="just">
              <a:buFont typeface="Wingdings" panose="05000000000000000000" pitchFamily="2" charset="2"/>
              <a:buChar char="q"/>
            </a:pPr>
            <a:endParaRPr lang="fr-FR" sz="2200" dirty="0"/>
          </a:p>
          <a:p>
            <a:pPr marL="285750" indent="-285750" algn="just">
              <a:buFont typeface="Wingdings" panose="05000000000000000000" pitchFamily="2" charset="2"/>
              <a:buChar char="q"/>
            </a:pPr>
            <a:r>
              <a:rPr lang="fr-FR" sz="2200" dirty="0"/>
              <a:t>C’ est un algorithme non supervisé de clustering non hiérarchique</a:t>
            </a:r>
          </a:p>
          <a:p>
            <a:pPr marL="285750" indent="-285750" algn="just">
              <a:buFont typeface="Wingdings" panose="05000000000000000000" pitchFamily="2" charset="2"/>
              <a:buChar char="q"/>
            </a:pPr>
            <a:endParaRPr lang="fr-FR" sz="2200" dirty="0"/>
          </a:p>
          <a:p>
            <a:pPr marL="285750" indent="-285750" algn="just">
              <a:buFont typeface="Wingdings" panose="05000000000000000000" pitchFamily="2" charset="2"/>
              <a:buChar char="q"/>
            </a:pPr>
            <a:r>
              <a:rPr lang="fr-FR" sz="2200" dirty="0"/>
              <a:t>les données similaires se retrouveront dans un même cluster. Par ailleurs, une observation ne peut se retrouver que dans un cluster à la fois (exclusivité d’appartenance). Une même observation, ne pourra donc, appartenir à deux clusters différents.</a:t>
            </a:r>
          </a:p>
        </p:txBody>
      </p:sp>
      <p:pic>
        <p:nvPicPr>
          <p:cNvPr id="4" name="Picture 2" descr="point d'interrogation point d'interrogation point de : illustration de  stock 672498976 | Shutterstock">
            <a:extLst>
              <a:ext uri="{FF2B5EF4-FFF2-40B4-BE49-F238E27FC236}">
                <a16:creationId xmlns:a16="http://schemas.microsoft.com/office/drawing/2014/main" id="{A3484839-1C9C-E198-05CB-0B31BE6B5F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88374" y="108411"/>
            <a:ext cx="1468676" cy="1581651"/>
          </a:xfrm>
          <a:prstGeom prst="rect">
            <a:avLst/>
          </a:prstGeom>
          <a:noFill/>
          <a:extLst>
            <a:ext uri="{909E8E84-426E-40DD-AFC4-6F175D3DCCD1}">
              <a14:hiddenFill xmlns:a14="http://schemas.microsoft.com/office/drawing/2010/main">
                <a:solidFill>
                  <a:srgbClr val="FFFFFF"/>
                </a:solidFill>
              </a14:hiddenFill>
            </a:ext>
          </a:extLst>
        </p:spPr>
      </p:pic>
      <p:sp>
        <p:nvSpPr>
          <p:cNvPr id="5" name="Ellipse 4">
            <a:extLst>
              <a:ext uri="{FF2B5EF4-FFF2-40B4-BE49-F238E27FC236}">
                <a16:creationId xmlns:a16="http://schemas.microsoft.com/office/drawing/2014/main" id="{17615646-3011-5255-816A-AB89289AC8F2}"/>
              </a:ext>
            </a:extLst>
          </p:cNvPr>
          <p:cNvSpPr/>
          <p:nvPr/>
        </p:nvSpPr>
        <p:spPr>
          <a:xfrm>
            <a:off x="11023564" y="6249880"/>
            <a:ext cx="683581" cy="487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22</a:t>
            </a:r>
          </a:p>
        </p:txBody>
      </p:sp>
    </p:spTree>
    <p:extLst>
      <p:ext uri="{BB962C8B-B14F-4D97-AF65-F5344CB8AC3E}">
        <p14:creationId xmlns:p14="http://schemas.microsoft.com/office/powerpoint/2010/main" val="19306593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706E84-FD09-EE2F-7AE4-E6A1575FB8F6}"/>
              </a:ext>
            </a:extLst>
          </p:cNvPr>
          <p:cNvSpPr>
            <a:spLocks noGrp="1"/>
          </p:cNvSpPr>
          <p:nvPr>
            <p:ph type="title"/>
          </p:nvPr>
        </p:nvSpPr>
        <p:spPr>
          <a:xfrm>
            <a:off x="820712" y="174885"/>
            <a:ext cx="10131425" cy="891915"/>
          </a:xfrm>
        </p:spPr>
        <p:txBody>
          <a:bodyPr/>
          <a:lstStyle/>
          <a:p>
            <a:pPr algn="ctr"/>
            <a:r>
              <a:rPr lang="fr-FR" b="1" dirty="0"/>
              <a:t>Notion de similarité</a:t>
            </a:r>
          </a:p>
        </p:txBody>
      </p:sp>
      <p:sp>
        <p:nvSpPr>
          <p:cNvPr id="4" name="ZoneTexte 3">
            <a:extLst>
              <a:ext uri="{FF2B5EF4-FFF2-40B4-BE49-F238E27FC236}">
                <a16:creationId xmlns:a16="http://schemas.microsoft.com/office/drawing/2014/main" id="{1D7BD13C-D622-6CE4-BF7E-43716F9C4E5D}"/>
              </a:ext>
            </a:extLst>
          </p:cNvPr>
          <p:cNvSpPr txBox="1"/>
          <p:nvPr/>
        </p:nvSpPr>
        <p:spPr>
          <a:xfrm>
            <a:off x="820712" y="1469036"/>
            <a:ext cx="9297649" cy="5170646"/>
          </a:xfrm>
          <a:prstGeom prst="rect">
            <a:avLst/>
          </a:prstGeom>
          <a:noFill/>
        </p:spPr>
        <p:txBody>
          <a:bodyPr wrap="square" rtlCol="0">
            <a:spAutoFit/>
          </a:bodyPr>
          <a:lstStyle/>
          <a:p>
            <a:r>
              <a:rPr lang="fr-FR" sz="2200" dirty="0"/>
              <a:t>Pour pouvoir regrouper un jeu de données en K cluster distincts, l’algorithme K-</a:t>
            </a:r>
            <a:r>
              <a:rPr lang="fr-FR" sz="2200" dirty="0" err="1"/>
              <a:t>Means</a:t>
            </a:r>
            <a:r>
              <a:rPr lang="fr-FR" sz="2200" dirty="0"/>
              <a:t> a besoin d’un moyen de comparer le degré de similarité entre les différentes observations. Ainsi, deux données qui se ressemblent, auront une distance de dissimilarité réduite, alors que deux objets différents auront une distance de séparation plus grande.</a:t>
            </a:r>
          </a:p>
          <a:p>
            <a:endParaRPr lang="fr-FR" sz="2200" dirty="0"/>
          </a:p>
          <a:p>
            <a:r>
              <a:rPr lang="fr-FR" sz="2200" dirty="0"/>
              <a:t>Mathématiquement parlant, les distances les plus reconnues sont :</a:t>
            </a:r>
          </a:p>
          <a:p>
            <a:endParaRPr lang="fr-FR" sz="2200" dirty="0"/>
          </a:p>
          <a:p>
            <a:endParaRPr lang="fr-FR" sz="2200" dirty="0"/>
          </a:p>
          <a:p>
            <a:pPr marL="342900" indent="-342900">
              <a:buFontTx/>
              <a:buChar char="-"/>
            </a:pPr>
            <a:r>
              <a:rPr lang="fr-FR" sz="2200" b="1" dirty="0"/>
              <a:t>La distance euclidienne</a:t>
            </a:r>
          </a:p>
          <a:p>
            <a:endParaRPr lang="fr-FR" sz="2200" dirty="0"/>
          </a:p>
          <a:p>
            <a:endParaRPr lang="fr-FR" sz="2200" dirty="0"/>
          </a:p>
          <a:p>
            <a:endParaRPr lang="fr-FR" sz="2200" dirty="0"/>
          </a:p>
          <a:p>
            <a:pPr marL="342900" indent="-342900">
              <a:buFontTx/>
              <a:buChar char="-"/>
            </a:pPr>
            <a:r>
              <a:rPr lang="fr-FR" sz="2200" b="1" dirty="0"/>
              <a:t>La distance de Manhattan</a:t>
            </a:r>
          </a:p>
          <a:p>
            <a:pPr marL="342900" indent="-342900">
              <a:buFontTx/>
              <a:buChar char="-"/>
            </a:pPr>
            <a:endParaRPr lang="fr-FR" sz="2200" dirty="0"/>
          </a:p>
        </p:txBody>
      </p:sp>
      <p:pic>
        <p:nvPicPr>
          <p:cNvPr id="7170" name="Picture 2" descr="Distance du khi²">
            <a:extLst>
              <a:ext uri="{FF2B5EF4-FFF2-40B4-BE49-F238E27FC236}">
                <a16:creationId xmlns:a16="http://schemas.microsoft.com/office/drawing/2014/main" id="{ED7B612C-ACFA-25C8-5723-0790CA8F44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9212" y="4305300"/>
            <a:ext cx="1933575" cy="87630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K-Nearest Neighbors and Distance Metrics | by Vivek Salunkhe | Medium">
            <a:extLst>
              <a:ext uri="{FF2B5EF4-FFF2-40B4-BE49-F238E27FC236}">
                <a16:creationId xmlns:a16="http://schemas.microsoft.com/office/drawing/2014/main" id="{E40002F0-B77C-7B1E-6EC6-D28A667AFE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6813" y="5710916"/>
            <a:ext cx="2748900" cy="876300"/>
          </a:xfrm>
          <a:prstGeom prst="rect">
            <a:avLst/>
          </a:prstGeom>
          <a:noFill/>
          <a:extLst>
            <a:ext uri="{909E8E84-426E-40DD-AFC4-6F175D3DCCD1}">
              <a14:hiddenFill xmlns:a14="http://schemas.microsoft.com/office/drawing/2010/main">
                <a:solidFill>
                  <a:srgbClr val="FFFFFF"/>
                </a:solidFill>
              </a14:hiddenFill>
            </a:ext>
          </a:extLst>
        </p:spPr>
      </p:pic>
      <p:sp>
        <p:nvSpPr>
          <p:cNvPr id="6" name="Ellipse 5">
            <a:extLst>
              <a:ext uri="{FF2B5EF4-FFF2-40B4-BE49-F238E27FC236}">
                <a16:creationId xmlns:a16="http://schemas.microsoft.com/office/drawing/2014/main" id="{6A38519C-72E7-0A9C-A78A-D5FE3CD9B4E9}"/>
              </a:ext>
            </a:extLst>
          </p:cNvPr>
          <p:cNvSpPr/>
          <p:nvPr/>
        </p:nvSpPr>
        <p:spPr>
          <a:xfrm>
            <a:off x="11023564" y="6249880"/>
            <a:ext cx="683581" cy="487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23</a:t>
            </a:r>
          </a:p>
        </p:txBody>
      </p:sp>
    </p:spTree>
    <p:extLst>
      <p:ext uri="{BB962C8B-B14F-4D97-AF65-F5344CB8AC3E}">
        <p14:creationId xmlns:p14="http://schemas.microsoft.com/office/powerpoint/2010/main" val="18064412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631705-BBC0-EC35-C762-5AC40C81BA6B}"/>
              </a:ext>
            </a:extLst>
          </p:cNvPr>
          <p:cNvSpPr>
            <a:spLocks noGrp="1"/>
          </p:cNvSpPr>
          <p:nvPr>
            <p:ph type="title"/>
          </p:nvPr>
        </p:nvSpPr>
        <p:spPr>
          <a:xfrm>
            <a:off x="685801" y="204867"/>
            <a:ext cx="10131425" cy="861934"/>
          </a:xfrm>
        </p:spPr>
        <p:txBody>
          <a:bodyPr/>
          <a:lstStyle/>
          <a:p>
            <a:pPr algn="ctr"/>
            <a:r>
              <a:rPr lang="fr-FR" b="1" dirty="0"/>
              <a:t>Comment fonctionne l’algorithme ?</a:t>
            </a:r>
          </a:p>
        </p:txBody>
      </p:sp>
      <p:sp>
        <p:nvSpPr>
          <p:cNvPr id="3" name="Espace réservé du contenu 2">
            <a:extLst>
              <a:ext uri="{FF2B5EF4-FFF2-40B4-BE49-F238E27FC236}">
                <a16:creationId xmlns:a16="http://schemas.microsoft.com/office/drawing/2014/main" id="{6612FA52-E2BB-0BEC-DDD1-B6BFD663406E}"/>
              </a:ext>
            </a:extLst>
          </p:cNvPr>
          <p:cNvSpPr>
            <a:spLocks noGrp="1"/>
          </p:cNvSpPr>
          <p:nvPr>
            <p:ph idx="1"/>
          </p:nvPr>
        </p:nvSpPr>
        <p:spPr/>
        <p:txBody>
          <a:bodyPr/>
          <a:lstStyle/>
          <a:p>
            <a:pPr marL="0" indent="0">
              <a:buNone/>
            </a:pPr>
            <a:r>
              <a:rPr lang="fr-FR" dirty="0"/>
              <a:t> </a:t>
            </a:r>
          </a:p>
        </p:txBody>
      </p:sp>
      <p:sp>
        <p:nvSpPr>
          <p:cNvPr id="4" name="ZoneTexte 3">
            <a:extLst>
              <a:ext uri="{FF2B5EF4-FFF2-40B4-BE49-F238E27FC236}">
                <a16:creationId xmlns:a16="http://schemas.microsoft.com/office/drawing/2014/main" id="{B33A51AC-5D66-C392-29B0-D17042F15C8C}"/>
              </a:ext>
            </a:extLst>
          </p:cNvPr>
          <p:cNvSpPr txBox="1"/>
          <p:nvPr/>
        </p:nvSpPr>
        <p:spPr>
          <a:xfrm>
            <a:off x="389744" y="1184223"/>
            <a:ext cx="9923489" cy="3816429"/>
          </a:xfrm>
          <a:prstGeom prst="rect">
            <a:avLst/>
          </a:prstGeom>
          <a:noFill/>
        </p:spPr>
        <p:txBody>
          <a:bodyPr wrap="square" rtlCol="0">
            <a:spAutoFit/>
          </a:bodyPr>
          <a:lstStyle/>
          <a:p>
            <a:pPr marL="342900" indent="-342900">
              <a:buFont typeface="Wingdings" panose="05000000000000000000" pitchFamily="2" charset="2"/>
              <a:buChar char="q"/>
            </a:pPr>
            <a:r>
              <a:rPr lang="fr-FR" sz="2200" dirty="0" err="1"/>
              <a:t>Kmeans</a:t>
            </a:r>
            <a:r>
              <a:rPr lang="fr-FR" sz="2200" dirty="0"/>
              <a:t> est un algorithme itératif qui minimise la somme des distances entre chaque individu et le centroïde. Le choix initial des centroïdes conditionne le résultat final. </a:t>
            </a:r>
          </a:p>
          <a:p>
            <a:pPr marL="342900" indent="-342900">
              <a:buFont typeface="Wingdings" panose="05000000000000000000" pitchFamily="2" charset="2"/>
              <a:buChar char="q"/>
            </a:pPr>
            <a:endParaRPr lang="fr-FR" sz="2200" dirty="0"/>
          </a:p>
          <a:p>
            <a:endParaRPr lang="fr-FR" sz="2200" dirty="0"/>
          </a:p>
          <a:p>
            <a:pPr marL="342900" indent="-342900">
              <a:buFont typeface="Wingdings" panose="05000000000000000000" pitchFamily="2" charset="2"/>
              <a:buChar char="q"/>
            </a:pPr>
            <a:r>
              <a:rPr lang="fr-FR" sz="2200" dirty="0"/>
              <a:t>Avant de se lancer il faut déterminer le nombre de cluster que l’on souhaite obtenir.</a:t>
            </a:r>
          </a:p>
          <a:p>
            <a:pPr marL="342900" indent="-342900">
              <a:buFont typeface="Wingdings" panose="05000000000000000000" pitchFamily="2" charset="2"/>
              <a:buChar char="q"/>
            </a:pPr>
            <a:endParaRPr lang="fr-FR" sz="2200" dirty="0"/>
          </a:p>
          <a:p>
            <a:pPr marL="342900" indent="-342900">
              <a:buFont typeface="Wingdings" panose="05000000000000000000" pitchFamily="2" charset="2"/>
              <a:buChar char="q"/>
            </a:pPr>
            <a:r>
              <a:rPr lang="fr-FR" sz="2200" dirty="0"/>
              <a:t>Prenons un exemple simple avec une base de 10 clients pour lesquels on connait l’ancienneté et le panier moyen. On souhaite créer 3 groupes en utilisant la méthode des k-</a:t>
            </a:r>
            <a:r>
              <a:rPr lang="fr-FR" sz="2200" dirty="0" err="1"/>
              <a:t>means</a:t>
            </a:r>
            <a:r>
              <a:rPr lang="fr-FR" sz="2200" dirty="0"/>
              <a:t>.</a:t>
            </a:r>
          </a:p>
        </p:txBody>
      </p:sp>
      <p:sp>
        <p:nvSpPr>
          <p:cNvPr id="5" name="Ellipse 4">
            <a:extLst>
              <a:ext uri="{FF2B5EF4-FFF2-40B4-BE49-F238E27FC236}">
                <a16:creationId xmlns:a16="http://schemas.microsoft.com/office/drawing/2014/main" id="{766D62EA-FE45-F004-1641-F19581CF63C4}"/>
              </a:ext>
            </a:extLst>
          </p:cNvPr>
          <p:cNvSpPr/>
          <p:nvPr/>
        </p:nvSpPr>
        <p:spPr>
          <a:xfrm>
            <a:off x="11023564" y="6249880"/>
            <a:ext cx="683581" cy="487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24</a:t>
            </a:r>
          </a:p>
        </p:txBody>
      </p:sp>
    </p:spTree>
    <p:extLst>
      <p:ext uri="{BB962C8B-B14F-4D97-AF65-F5344CB8AC3E}">
        <p14:creationId xmlns:p14="http://schemas.microsoft.com/office/powerpoint/2010/main" val="24206604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A76293-84BF-BCA9-72C0-FEDD5AB226F0}"/>
              </a:ext>
            </a:extLst>
          </p:cNvPr>
          <p:cNvSpPr>
            <a:spLocks noGrp="1"/>
          </p:cNvSpPr>
          <p:nvPr>
            <p:ph type="title"/>
          </p:nvPr>
        </p:nvSpPr>
        <p:spPr>
          <a:xfrm>
            <a:off x="125856" y="177055"/>
            <a:ext cx="5027169" cy="763735"/>
          </a:xfrm>
        </p:spPr>
        <p:txBody>
          <a:bodyPr/>
          <a:lstStyle/>
          <a:p>
            <a:pPr algn="ctr"/>
            <a:r>
              <a:rPr lang="fr-FR" b="1" dirty="0"/>
              <a:t>Etape 0 : Initialisation</a:t>
            </a:r>
          </a:p>
        </p:txBody>
      </p:sp>
      <p:sp>
        <p:nvSpPr>
          <p:cNvPr id="4" name="ZoneTexte 3">
            <a:extLst>
              <a:ext uri="{FF2B5EF4-FFF2-40B4-BE49-F238E27FC236}">
                <a16:creationId xmlns:a16="http://schemas.microsoft.com/office/drawing/2014/main" id="{34DE656B-B6D3-3A75-1297-F7061CA02955}"/>
              </a:ext>
            </a:extLst>
          </p:cNvPr>
          <p:cNvSpPr txBox="1"/>
          <p:nvPr/>
        </p:nvSpPr>
        <p:spPr>
          <a:xfrm>
            <a:off x="254989" y="969365"/>
            <a:ext cx="5956795" cy="769441"/>
          </a:xfrm>
          <a:prstGeom prst="rect">
            <a:avLst/>
          </a:prstGeom>
          <a:noFill/>
        </p:spPr>
        <p:txBody>
          <a:bodyPr wrap="square" rtlCol="0">
            <a:spAutoFit/>
          </a:bodyPr>
          <a:lstStyle/>
          <a:p>
            <a:r>
              <a:rPr lang="fr-FR" sz="2200" dirty="0"/>
              <a:t>On tire aléatoirement 3 individus. Ces 3 individus correspondent aux centres initiaux des 3 classes.</a:t>
            </a:r>
          </a:p>
        </p:txBody>
      </p:sp>
      <p:pic>
        <p:nvPicPr>
          <p:cNvPr id="9218" name="Picture 2">
            <a:extLst>
              <a:ext uri="{FF2B5EF4-FFF2-40B4-BE49-F238E27FC236}">
                <a16:creationId xmlns:a16="http://schemas.microsoft.com/office/drawing/2014/main" id="{138BEE29-6116-4849-DC40-A940EA6A88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626" y="2733675"/>
            <a:ext cx="4716749" cy="353057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18D16E2A-5732-895D-648E-9D5D1A59CE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0651" y="2828925"/>
            <a:ext cx="5035550" cy="3530574"/>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a:extLst>
              <a:ext uri="{FF2B5EF4-FFF2-40B4-BE49-F238E27FC236}">
                <a16:creationId xmlns:a16="http://schemas.microsoft.com/office/drawing/2014/main" id="{4ABE4A79-460E-11AB-A6F3-30EE0A6A5823}"/>
              </a:ext>
            </a:extLst>
          </p:cNvPr>
          <p:cNvSpPr txBox="1"/>
          <p:nvPr/>
        </p:nvSpPr>
        <p:spPr>
          <a:xfrm>
            <a:off x="6362935" y="723143"/>
            <a:ext cx="5143266" cy="2031325"/>
          </a:xfrm>
          <a:prstGeom prst="rect">
            <a:avLst/>
          </a:prstGeom>
          <a:noFill/>
        </p:spPr>
        <p:txBody>
          <a:bodyPr wrap="square" rtlCol="0">
            <a:spAutoFit/>
          </a:bodyPr>
          <a:lstStyle/>
          <a:p>
            <a:pPr algn="just"/>
            <a:r>
              <a:rPr lang="fr-FR" sz="2100" dirty="0"/>
              <a:t>On calcule la distance entre les individus et chaque centre. Plusieurs métriques existent pour définir la proximité entre 2 individus. La méthode “classique” se base sur la distance euclidienne, on peut aussi utiliser la distance Manhattan ou Minkowski.</a:t>
            </a:r>
          </a:p>
        </p:txBody>
      </p:sp>
      <p:sp>
        <p:nvSpPr>
          <p:cNvPr id="9" name="Titre 1">
            <a:extLst>
              <a:ext uri="{FF2B5EF4-FFF2-40B4-BE49-F238E27FC236}">
                <a16:creationId xmlns:a16="http://schemas.microsoft.com/office/drawing/2014/main" id="{A6BAE127-844B-0EC7-2615-4D8FC61B7D45}"/>
              </a:ext>
            </a:extLst>
          </p:cNvPr>
          <p:cNvSpPr txBox="1">
            <a:spLocks/>
          </p:cNvSpPr>
          <p:nvPr/>
        </p:nvSpPr>
        <p:spPr>
          <a:xfrm>
            <a:off x="7038977" y="174808"/>
            <a:ext cx="3848098" cy="548336"/>
          </a:xfrm>
          <a:prstGeom prst="rect">
            <a:avLst/>
          </a:prstGeom>
          <a:effectLst/>
        </p:spPr>
        <p:txBody>
          <a:bodyPr vert="horz" lIns="91440" tIns="45720" rIns="91440" bIns="45720" rtlCol="0" anchor="ctr">
            <a:normAutofit fontScale="925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b="1"/>
              <a:t>Etape 1 :</a:t>
            </a:r>
            <a:endParaRPr lang="fr-FR" b="1" dirty="0"/>
          </a:p>
        </p:txBody>
      </p:sp>
      <p:sp>
        <p:nvSpPr>
          <p:cNvPr id="10" name="Ellipse 9">
            <a:extLst>
              <a:ext uri="{FF2B5EF4-FFF2-40B4-BE49-F238E27FC236}">
                <a16:creationId xmlns:a16="http://schemas.microsoft.com/office/drawing/2014/main" id="{5D0AF07D-8965-DAEE-D785-28469DA81D40}"/>
              </a:ext>
            </a:extLst>
          </p:cNvPr>
          <p:cNvSpPr/>
          <p:nvPr/>
        </p:nvSpPr>
        <p:spPr>
          <a:xfrm>
            <a:off x="11365354" y="6359499"/>
            <a:ext cx="683581" cy="487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25</a:t>
            </a:r>
          </a:p>
        </p:txBody>
      </p:sp>
    </p:spTree>
    <p:extLst>
      <p:ext uri="{BB962C8B-B14F-4D97-AF65-F5344CB8AC3E}">
        <p14:creationId xmlns:p14="http://schemas.microsoft.com/office/powerpoint/2010/main" val="574268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D74EF4F8-DF89-1629-6596-A0E2621FF3C2}"/>
              </a:ext>
            </a:extLst>
          </p:cNvPr>
          <p:cNvSpPr>
            <a:spLocks noGrp="1"/>
          </p:cNvSpPr>
          <p:nvPr>
            <p:ph type="title"/>
          </p:nvPr>
        </p:nvSpPr>
        <p:spPr>
          <a:xfrm>
            <a:off x="685801" y="9994"/>
            <a:ext cx="3829049" cy="913932"/>
          </a:xfrm>
        </p:spPr>
        <p:txBody>
          <a:bodyPr/>
          <a:lstStyle/>
          <a:p>
            <a:pPr algn="ctr"/>
            <a:r>
              <a:rPr lang="fr-FR" b="1" dirty="0"/>
              <a:t>Etape 2 :</a:t>
            </a:r>
          </a:p>
        </p:txBody>
      </p:sp>
      <p:sp>
        <p:nvSpPr>
          <p:cNvPr id="5" name="ZoneTexte 4">
            <a:extLst>
              <a:ext uri="{FF2B5EF4-FFF2-40B4-BE49-F238E27FC236}">
                <a16:creationId xmlns:a16="http://schemas.microsoft.com/office/drawing/2014/main" id="{9B8BE16F-1FE4-5605-57FA-DB99B190A79F}"/>
              </a:ext>
            </a:extLst>
          </p:cNvPr>
          <p:cNvSpPr txBox="1"/>
          <p:nvPr/>
        </p:nvSpPr>
        <p:spPr>
          <a:xfrm>
            <a:off x="314793" y="790575"/>
            <a:ext cx="5381157" cy="830997"/>
          </a:xfrm>
          <a:prstGeom prst="rect">
            <a:avLst/>
          </a:prstGeom>
          <a:noFill/>
        </p:spPr>
        <p:txBody>
          <a:bodyPr wrap="square" rtlCol="0">
            <a:spAutoFit/>
          </a:bodyPr>
          <a:lstStyle/>
          <a:p>
            <a:r>
              <a:rPr lang="fr-FR" sz="2400" dirty="0"/>
              <a:t>On affecte chaque individu au centre le plus proche.</a:t>
            </a:r>
          </a:p>
        </p:txBody>
      </p:sp>
      <p:pic>
        <p:nvPicPr>
          <p:cNvPr id="11266" name="Picture 2">
            <a:extLst>
              <a:ext uri="{FF2B5EF4-FFF2-40B4-BE49-F238E27FC236}">
                <a16:creationId xmlns:a16="http://schemas.microsoft.com/office/drawing/2014/main" id="{95944464-5505-A427-3C56-5F9F1ED6D0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690" y="1763510"/>
            <a:ext cx="5676432" cy="4444171"/>
          </a:xfrm>
          <a:prstGeom prst="rect">
            <a:avLst/>
          </a:prstGeom>
          <a:noFill/>
          <a:extLst>
            <a:ext uri="{909E8E84-426E-40DD-AFC4-6F175D3DCCD1}">
              <a14:hiddenFill xmlns:a14="http://schemas.microsoft.com/office/drawing/2010/main">
                <a:solidFill>
                  <a:srgbClr val="FFFFFF"/>
                </a:solidFill>
              </a14:hiddenFill>
            </a:ext>
          </a:extLst>
        </p:spPr>
      </p:pic>
      <p:sp>
        <p:nvSpPr>
          <p:cNvPr id="6" name="Titre 1">
            <a:extLst>
              <a:ext uri="{FF2B5EF4-FFF2-40B4-BE49-F238E27FC236}">
                <a16:creationId xmlns:a16="http://schemas.microsoft.com/office/drawing/2014/main" id="{FADB4ED1-B868-4389-BECA-92D1F1ECBDC7}"/>
              </a:ext>
            </a:extLst>
          </p:cNvPr>
          <p:cNvSpPr txBox="1">
            <a:spLocks/>
          </p:cNvSpPr>
          <p:nvPr/>
        </p:nvSpPr>
        <p:spPr>
          <a:xfrm>
            <a:off x="7131082" y="74075"/>
            <a:ext cx="3984593" cy="675321"/>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b="1" dirty="0"/>
              <a:t>Etape 3 :</a:t>
            </a:r>
          </a:p>
        </p:txBody>
      </p:sp>
      <p:sp>
        <p:nvSpPr>
          <p:cNvPr id="7" name="ZoneTexte 6">
            <a:extLst>
              <a:ext uri="{FF2B5EF4-FFF2-40B4-BE49-F238E27FC236}">
                <a16:creationId xmlns:a16="http://schemas.microsoft.com/office/drawing/2014/main" id="{0C3147DA-850C-E13C-F697-85419E46DAFC}"/>
              </a:ext>
            </a:extLst>
          </p:cNvPr>
          <p:cNvSpPr txBox="1"/>
          <p:nvPr/>
        </p:nvSpPr>
        <p:spPr>
          <a:xfrm>
            <a:off x="6810377" y="605908"/>
            <a:ext cx="5066830" cy="1200329"/>
          </a:xfrm>
          <a:prstGeom prst="rect">
            <a:avLst/>
          </a:prstGeom>
          <a:noFill/>
        </p:spPr>
        <p:txBody>
          <a:bodyPr wrap="square" rtlCol="0">
            <a:spAutoFit/>
          </a:bodyPr>
          <a:lstStyle/>
          <a:p>
            <a:r>
              <a:rPr lang="fr-FR" sz="2400" dirty="0"/>
              <a:t>On calcule les centres de gravité des groupes qui deviennent les nouveaux centres</a:t>
            </a:r>
          </a:p>
        </p:txBody>
      </p:sp>
      <p:pic>
        <p:nvPicPr>
          <p:cNvPr id="8" name="Picture 2">
            <a:extLst>
              <a:ext uri="{FF2B5EF4-FFF2-40B4-BE49-F238E27FC236}">
                <a16:creationId xmlns:a16="http://schemas.microsoft.com/office/drawing/2014/main" id="{0797CFF8-6E21-BCBE-9580-D0C9ACC322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5480" y="1842890"/>
            <a:ext cx="5066830" cy="4370336"/>
          </a:xfrm>
          <a:prstGeom prst="rect">
            <a:avLst/>
          </a:prstGeom>
          <a:noFill/>
          <a:extLst>
            <a:ext uri="{909E8E84-426E-40DD-AFC4-6F175D3DCCD1}">
              <a14:hiddenFill xmlns:a14="http://schemas.microsoft.com/office/drawing/2010/main">
                <a:solidFill>
                  <a:srgbClr val="FFFFFF"/>
                </a:solidFill>
              </a14:hiddenFill>
            </a:ext>
          </a:extLst>
        </p:spPr>
      </p:pic>
      <p:sp>
        <p:nvSpPr>
          <p:cNvPr id="9" name="Ellipse 8">
            <a:extLst>
              <a:ext uri="{FF2B5EF4-FFF2-40B4-BE49-F238E27FC236}">
                <a16:creationId xmlns:a16="http://schemas.microsoft.com/office/drawing/2014/main" id="{F3145599-34BA-B841-5E45-E8D4108E642E}"/>
              </a:ext>
            </a:extLst>
          </p:cNvPr>
          <p:cNvSpPr/>
          <p:nvPr/>
        </p:nvSpPr>
        <p:spPr>
          <a:xfrm>
            <a:off x="11023564" y="6296551"/>
            <a:ext cx="683581" cy="487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26</a:t>
            </a:r>
          </a:p>
        </p:txBody>
      </p:sp>
    </p:spTree>
    <p:extLst>
      <p:ext uri="{BB962C8B-B14F-4D97-AF65-F5344CB8AC3E}">
        <p14:creationId xmlns:p14="http://schemas.microsoft.com/office/powerpoint/2010/main" val="34135172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D74EF4F8-DF89-1629-6596-A0E2621FF3C2}"/>
              </a:ext>
            </a:extLst>
          </p:cNvPr>
          <p:cNvSpPr>
            <a:spLocks noGrp="1"/>
          </p:cNvSpPr>
          <p:nvPr>
            <p:ph type="title"/>
          </p:nvPr>
        </p:nvSpPr>
        <p:spPr>
          <a:xfrm>
            <a:off x="220681" y="75190"/>
            <a:ext cx="5377812" cy="1056807"/>
          </a:xfrm>
        </p:spPr>
        <p:txBody>
          <a:bodyPr/>
          <a:lstStyle/>
          <a:p>
            <a:pPr algn="ctr"/>
            <a:r>
              <a:rPr lang="fr-FR" b="1" dirty="0"/>
              <a:t>Boucle itérative :</a:t>
            </a:r>
          </a:p>
        </p:txBody>
      </p:sp>
      <p:sp>
        <p:nvSpPr>
          <p:cNvPr id="5" name="ZoneTexte 4">
            <a:extLst>
              <a:ext uri="{FF2B5EF4-FFF2-40B4-BE49-F238E27FC236}">
                <a16:creationId xmlns:a16="http://schemas.microsoft.com/office/drawing/2014/main" id="{9B8BE16F-1FE4-5605-57FA-DB99B190A79F}"/>
              </a:ext>
            </a:extLst>
          </p:cNvPr>
          <p:cNvSpPr txBox="1"/>
          <p:nvPr/>
        </p:nvSpPr>
        <p:spPr>
          <a:xfrm>
            <a:off x="112093" y="1197194"/>
            <a:ext cx="5724828" cy="1200329"/>
          </a:xfrm>
          <a:prstGeom prst="rect">
            <a:avLst/>
          </a:prstGeom>
          <a:noFill/>
        </p:spPr>
        <p:txBody>
          <a:bodyPr wrap="square" rtlCol="0">
            <a:spAutoFit/>
          </a:bodyPr>
          <a:lstStyle/>
          <a:p>
            <a:r>
              <a:rPr lang="fr-FR" sz="2400" dirty="0"/>
              <a:t>On recommence les étapes 1, 2 et 3 tant que les individus sont réaffectés à de nouveaux groupes après une itération.</a:t>
            </a:r>
          </a:p>
        </p:txBody>
      </p:sp>
      <p:pic>
        <p:nvPicPr>
          <p:cNvPr id="13314" name="Picture 2">
            <a:extLst>
              <a:ext uri="{FF2B5EF4-FFF2-40B4-BE49-F238E27FC236}">
                <a16:creationId xmlns:a16="http://schemas.microsoft.com/office/drawing/2014/main" id="{F262A54A-CDF2-B951-ABE3-89F45ED298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092" y="2527917"/>
            <a:ext cx="5295601" cy="3479612"/>
          </a:xfrm>
          <a:prstGeom prst="rect">
            <a:avLst/>
          </a:prstGeom>
          <a:noFill/>
          <a:extLst>
            <a:ext uri="{909E8E84-426E-40DD-AFC4-6F175D3DCCD1}">
              <a14:hiddenFill xmlns:a14="http://schemas.microsoft.com/office/drawing/2010/main">
                <a:solidFill>
                  <a:srgbClr val="FFFFFF"/>
                </a:solidFill>
              </a14:hiddenFill>
            </a:ext>
          </a:extLst>
        </p:spPr>
      </p:pic>
      <p:sp>
        <p:nvSpPr>
          <p:cNvPr id="6" name="Ellipse 5">
            <a:extLst>
              <a:ext uri="{FF2B5EF4-FFF2-40B4-BE49-F238E27FC236}">
                <a16:creationId xmlns:a16="http://schemas.microsoft.com/office/drawing/2014/main" id="{D52EA685-0827-8799-DCCE-EE224F581FF1}"/>
              </a:ext>
            </a:extLst>
          </p:cNvPr>
          <p:cNvSpPr/>
          <p:nvPr/>
        </p:nvSpPr>
        <p:spPr>
          <a:xfrm>
            <a:off x="11023564" y="6249880"/>
            <a:ext cx="683581" cy="487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27</a:t>
            </a:r>
          </a:p>
        </p:txBody>
      </p:sp>
      <p:pic>
        <p:nvPicPr>
          <p:cNvPr id="7" name="Picture 2">
            <a:extLst>
              <a:ext uri="{FF2B5EF4-FFF2-40B4-BE49-F238E27FC236}">
                <a16:creationId xmlns:a16="http://schemas.microsoft.com/office/drawing/2014/main" id="{F8C46BB1-8FFD-AECA-C759-9B821B644C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6921" y="75191"/>
            <a:ext cx="6242987" cy="5932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49415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F64DA4-7180-AAA2-0A4C-C91AD22D2939}"/>
              </a:ext>
            </a:extLst>
          </p:cNvPr>
          <p:cNvSpPr>
            <a:spLocks noGrp="1"/>
          </p:cNvSpPr>
          <p:nvPr>
            <p:ph type="title"/>
          </p:nvPr>
        </p:nvSpPr>
        <p:spPr>
          <a:xfrm>
            <a:off x="805723" y="159895"/>
            <a:ext cx="10131425" cy="906905"/>
          </a:xfrm>
        </p:spPr>
        <p:txBody>
          <a:bodyPr/>
          <a:lstStyle/>
          <a:p>
            <a:pPr algn="ctr"/>
            <a:r>
              <a:rPr lang="fr-FR" b="1" dirty="0"/>
              <a:t>LA METHODE ELBOW</a:t>
            </a:r>
          </a:p>
        </p:txBody>
      </p:sp>
      <p:sp>
        <p:nvSpPr>
          <p:cNvPr id="4" name="ZoneTexte 3">
            <a:extLst>
              <a:ext uri="{FF2B5EF4-FFF2-40B4-BE49-F238E27FC236}">
                <a16:creationId xmlns:a16="http://schemas.microsoft.com/office/drawing/2014/main" id="{4CA31E86-2F81-E7FD-BC0C-FB7B95B00D91}"/>
              </a:ext>
            </a:extLst>
          </p:cNvPr>
          <p:cNvSpPr txBox="1"/>
          <p:nvPr/>
        </p:nvSpPr>
        <p:spPr>
          <a:xfrm>
            <a:off x="197657" y="1199213"/>
            <a:ext cx="11749503" cy="1200329"/>
          </a:xfrm>
          <a:prstGeom prst="rect">
            <a:avLst/>
          </a:prstGeom>
          <a:noFill/>
        </p:spPr>
        <p:txBody>
          <a:bodyPr wrap="square" rtlCol="0">
            <a:spAutoFit/>
          </a:bodyPr>
          <a:lstStyle/>
          <a:p>
            <a:pPr algn="just"/>
            <a:r>
              <a:rPr lang="fr-FR" sz="2400" dirty="0"/>
              <a:t>Pour un même jeu de données, il y a de nombreux partitionnements possibles. Il faut donc choisir le nombre de clusters K le plus pertinent pour mettre en lumière les patterns intéressants. Hélas, il n’existe pas de procédé automatique pour cela.</a:t>
            </a:r>
          </a:p>
        </p:txBody>
      </p:sp>
      <p:sp>
        <p:nvSpPr>
          <p:cNvPr id="5" name="ZoneTexte 4">
            <a:extLst>
              <a:ext uri="{FF2B5EF4-FFF2-40B4-BE49-F238E27FC236}">
                <a16:creationId xmlns:a16="http://schemas.microsoft.com/office/drawing/2014/main" id="{DAB21552-891A-532A-1460-6C68F5A518AB}"/>
              </a:ext>
            </a:extLst>
          </p:cNvPr>
          <p:cNvSpPr txBox="1"/>
          <p:nvPr/>
        </p:nvSpPr>
        <p:spPr>
          <a:xfrm>
            <a:off x="100222" y="2749507"/>
            <a:ext cx="7944787" cy="3416320"/>
          </a:xfrm>
          <a:prstGeom prst="rect">
            <a:avLst/>
          </a:prstGeom>
          <a:noFill/>
        </p:spPr>
        <p:txBody>
          <a:bodyPr wrap="square" rtlCol="0">
            <a:spAutoFit/>
          </a:bodyPr>
          <a:lstStyle/>
          <a:p>
            <a:pPr algn="just"/>
            <a:r>
              <a:rPr lang="fr-FR" sz="2400" dirty="0"/>
              <a:t>Parmi les méthodes pour déterminer le nombre de clusters, il existe la méthode </a:t>
            </a:r>
            <a:r>
              <a:rPr lang="fr-FR" sz="2400" dirty="0" err="1"/>
              <a:t>Elbow</a:t>
            </a:r>
            <a:r>
              <a:rPr lang="fr-FR" sz="2400" dirty="0"/>
              <a:t>. Elle consiste à calculer la variance des différents volumes de clusters envisagés, puis à placer les variances obtenues sur un graphique. On obtient alors une visualisation en forme de coude (</a:t>
            </a:r>
            <a:r>
              <a:rPr lang="fr-FR" sz="2400" dirty="0" err="1"/>
              <a:t>elbow</a:t>
            </a:r>
            <a:r>
              <a:rPr lang="fr-FR" sz="2400" dirty="0"/>
              <a:t> en anglais), sur laquelle le nombre optimal de clusters est le point représentant la pointe du coude, c'est-à-dire celui correspondant au nombre de clusters à partir duquel la variance ne baisse plus significativement.</a:t>
            </a:r>
          </a:p>
        </p:txBody>
      </p:sp>
      <p:pic>
        <p:nvPicPr>
          <p:cNvPr id="14338" name="Picture 2" descr="K-Mean | K Means Clustering | Methods To Find The Best Value Of K">
            <a:extLst>
              <a:ext uri="{FF2B5EF4-FFF2-40B4-BE49-F238E27FC236}">
                <a16:creationId xmlns:a16="http://schemas.microsoft.com/office/drawing/2014/main" id="{F30114A0-9559-7352-55EB-EF4E4C6FCE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5009" y="2750299"/>
            <a:ext cx="3902151" cy="2908488"/>
          </a:xfrm>
          <a:prstGeom prst="rect">
            <a:avLst/>
          </a:prstGeom>
          <a:noFill/>
          <a:extLst>
            <a:ext uri="{909E8E84-426E-40DD-AFC4-6F175D3DCCD1}">
              <a14:hiddenFill xmlns:a14="http://schemas.microsoft.com/office/drawing/2010/main">
                <a:solidFill>
                  <a:srgbClr val="FFFFFF"/>
                </a:solidFill>
              </a14:hiddenFill>
            </a:ext>
          </a:extLst>
        </p:spPr>
      </p:pic>
      <p:sp>
        <p:nvSpPr>
          <p:cNvPr id="6" name="Ellipse 5">
            <a:extLst>
              <a:ext uri="{FF2B5EF4-FFF2-40B4-BE49-F238E27FC236}">
                <a16:creationId xmlns:a16="http://schemas.microsoft.com/office/drawing/2014/main" id="{B315FEC4-2761-C11C-D7DF-24BDDFB50D8C}"/>
              </a:ext>
            </a:extLst>
          </p:cNvPr>
          <p:cNvSpPr/>
          <p:nvPr/>
        </p:nvSpPr>
        <p:spPr>
          <a:xfrm>
            <a:off x="11023564" y="6249880"/>
            <a:ext cx="683581" cy="487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28</a:t>
            </a:r>
          </a:p>
        </p:txBody>
      </p:sp>
    </p:spTree>
    <p:extLst>
      <p:ext uri="{BB962C8B-B14F-4D97-AF65-F5344CB8AC3E}">
        <p14:creationId xmlns:p14="http://schemas.microsoft.com/office/powerpoint/2010/main" val="14550835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descr="ciel la nuit avec montagnes à l’horizon">
            <a:extLst>
              <a:ext uri="{FF2B5EF4-FFF2-40B4-BE49-F238E27FC236}">
                <a16:creationId xmlns:a16="http://schemas.microsoft.com/office/drawing/2014/main" id="{2739CFE1-3E46-48B5-9BDB-769492BA7A53}"/>
              </a:ext>
            </a:extLst>
          </p:cNvPr>
          <p:cNvPicPr>
            <a:picLocks noGrp="1" noChangeAspect="1"/>
          </p:cNvPicPr>
          <p:nvPr>
            <p:ph sz="half" idx="1"/>
          </p:nvPr>
        </p:nvPicPr>
        <p:blipFill rotWithShape="1">
          <a:blip r:embed="rId3"/>
          <a:srcRect t="4555" b="4555"/>
          <a:stretch/>
        </p:blipFill>
        <p:spPr>
          <a:xfrm>
            <a:off x="-600" y="-1226"/>
            <a:ext cx="12193200" cy="6860452"/>
          </a:xfrm>
          <a:custGeom>
            <a:avLst/>
            <a:gdLst/>
            <a:ahLst/>
            <a:cxnLst/>
            <a:rect l="l" t="t" r="r" b="b"/>
            <a:pathLst>
              <a:path w="12192000" h="6858000">
                <a:moveTo>
                  <a:pt x="6090347" y="706999"/>
                </a:moveTo>
                <a:cubicBezTo>
                  <a:pt x="4588386" y="706999"/>
                  <a:pt x="3370806" y="1924579"/>
                  <a:pt x="3370806" y="3426541"/>
                </a:cubicBezTo>
                <a:cubicBezTo>
                  <a:pt x="3370806" y="4928503"/>
                  <a:pt x="4588386" y="6146083"/>
                  <a:pt x="6090347" y="6146083"/>
                </a:cubicBezTo>
                <a:cubicBezTo>
                  <a:pt x="7592308" y="6146083"/>
                  <a:pt x="8809888" y="4928503"/>
                  <a:pt x="8809888" y="3426541"/>
                </a:cubicBezTo>
                <a:cubicBezTo>
                  <a:pt x="8809888" y="1924579"/>
                  <a:pt x="7592308" y="706999"/>
                  <a:pt x="6090347" y="706999"/>
                </a:cubicBezTo>
                <a:close/>
                <a:moveTo>
                  <a:pt x="6082303" y="247854"/>
                </a:moveTo>
                <a:cubicBezTo>
                  <a:pt x="7836802" y="247854"/>
                  <a:pt x="9259104" y="1671227"/>
                  <a:pt x="9259104" y="3427045"/>
                </a:cubicBezTo>
                <a:cubicBezTo>
                  <a:pt x="9259104" y="5182864"/>
                  <a:pt x="7836802" y="6606237"/>
                  <a:pt x="6082303" y="6606237"/>
                </a:cubicBezTo>
                <a:cubicBezTo>
                  <a:pt x="4327804" y="6606237"/>
                  <a:pt x="2905502" y="5182864"/>
                  <a:pt x="2905502" y="3427045"/>
                </a:cubicBezTo>
                <a:cubicBezTo>
                  <a:pt x="2905502" y="1671227"/>
                  <a:pt x="4327804" y="247854"/>
                  <a:pt x="6082303" y="247854"/>
                </a:cubicBezTo>
                <a:close/>
                <a:moveTo>
                  <a:pt x="9560257" y="0"/>
                </a:moveTo>
                <a:lnTo>
                  <a:pt x="12192000" y="0"/>
                </a:lnTo>
                <a:lnTo>
                  <a:pt x="12192000" y="6858000"/>
                </a:lnTo>
                <a:lnTo>
                  <a:pt x="9560255" y="6858000"/>
                </a:lnTo>
                <a:lnTo>
                  <a:pt x="9704262" y="6706843"/>
                </a:lnTo>
                <a:cubicBezTo>
                  <a:pt x="10490530" y="5841105"/>
                  <a:pt x="10969748" y="4691058"/>
                  <a:pt x="10969748" y="3428999"/>
                </a:cubicBezTo>
                <a:cubicBezTo>
                  <a:pt x="10969748" y="2166941"/>
                  <a:pt x="10490530" y="1016894"/>
                  <a:pt x="9704262" y="151155"/>
                </a:cubicBezTo>
                <a:close/>
                <a:moveTo>
                  <a:pt x="7947654" y="0"/>
                </a:moveTo>
                <a:lnTo>
                  <a:pt x="8099035" y="0"/>
                </a:lnTo>
                <a:lnTo>
                  <a:pt x="8158569" y="34257"/>
                </a:lnTo>
                <a:cubicBezTo>
                  <a:pt x="9305381" y="731601"/>
                  <a:pt x="10071441" y="1993601"/>
                  <a:pt x="10071441" y="3434659"/>
                </a:cubicBezTo>
                <a:cubicBezTo>
                  <a:pt x="10071441" y="4875717"/>
                  <a:pt x="9305381" y="6137716"/>
                  <a:pt x="8158569" y="6835060"/>
                </a:cubicBezTo>
                <a:lnTo>
                  <a:pt x="8118703" y="6858000"/>
                </a:lnTo>
                <a:lnTo>
                  <a:pt x="7923440" y="6858000"/>
                </a:lnTo>
                <a:lnTo>
                  <a:pt x="7938929" y="6850061"/>
                </a:lnTo>
                <a:cubicBezTo>
                  <a:pt x="9153123" y="6189975"/>
                  <a:pt x="9977382" y="4902579"/>
                  <a:pt x="9977382" y="3422520"/>
                </a:cubicBezTo>
                <a:cubicBezTo>
                  <a:pt x="9977382" y="2009739"/>
                  <a:pt x="9226353" y="772500"/>
                  <a:pt x="8102044" y="88839"/>
                </a:cubicBezTo>
                <a:close/>
                <a:moveTo>
                  <a:pt x="4097777" y="0"/>
                </a:moveTo>
                <a:lnTo>
                  <a:pt x="4216953" y="0"/>
                </a:lnTo>
                <a:lnTo>
                  <a:pt x="4062563" y="88839"/>
                </a:lnTo>
                <a:cubicBezTo>
                  <a:pt x="2938253" y="772500"/>
                  <a:pt x="2187224" y="2009739"/>
                  <a:pt x="2187224" y="3422520"/>
                </a:cubicBezTo>
                <a:cubicBezTo>
                  <a:pt x="2187224" y="4902579"/>
                  <a:pt x="3011483" y="6189975"/>
                  <a:pt x="4225677" y="6850061"/>
                </a:cubicBezTo>
                <a:lnTo>
                  <a:pt x="4241167" y="6858000"/>
                </a:lnTo>
                <a:lnTo>
                  <a:pt x="4078110" y="6858000"/>
                </a:lnTo>
                <a:lnTo>
                  <a:pt x="4038243" y="6835060"/>
                </a:lnTo>
                <a:cubicBezTo>
                  <a:pt x="2891431" y="6137716"/>
                  <a:pt x="2125371" y="4875717"/>
                  <a:pt x="2125371" y="3434659"/>
                </a:cubicBezTo>
                <a:cubicBezTo>
                  <a:pt x="2125371" y="1993601"/>
                  <a:pt x="2891431" y="731601"/>
                  <a:pt x="4038243" y="34257"/>
                </a:cubicBezTo>
                <a:close/>
                <a:moveTo>
                  <a:pt x="0" y="0"/>
                </a:moveTo>
                <a:lnTo>
                  <a:pt x="2636555" y="0"/>
                </a:lnTo>
                <a:lnTo>
                  <a:pt x="2492551" y="151155"/>
                </a:lnTo>
                <a:cubicBezTo>
                  <a:pt x="1706282" y="1016894"/>
                  <a:pt x="1227064" y="2166941"/>
                  <a:pt x="1227064" y="3428999"/>
                </a:cubicBezTo>
                <a:cubicBezTo>
                  <a:pt x="1227064" y="4691058"/>
                  <a:pt x="1706282" y="5841105"/>
                  <a:pt x="2492551" y="6706843"/>
                </a:cubicBezTo>
                <a:lnTo>
                  <a:pt x="2636557" y="6858000"/>
                </a:lnTo>
                <a:lnTo>
                  <a:pt x="0" y="6858000"/>
                </a:lnTo>
                <a:close/>
              </a:path>
            </a:pathLst>
          </a:custGeom>
          <a:ln w="60325" cmpd="dbl">
            <a:solidFill>
              <a:schemeClr val="tx1">
                <a:alpha val="40000"/>
              </a:schemeClr>
            </a:solidFill>
          </a:ln>
        </p:spPr>
      </p:pic>
      <p:graphicFrame>
        <p:nvGraphicFramePr>
          <p:cNvPr id="5" name="Espace réservé du contenu 4" descr="Graphique SmartArt">
            <a:extLst>
              <a:ext uri="{FF2B5EF4-FFF2-40B4-BE49-F238E27FC236}">
                <a16:creationId xmlns:a16="http://schemas.microsoft.com/office/drawing/2014/main" id="{21A182E9-AC38-4344-9247-5AB4B8F03A26}"/>
              </a:ext>
            </a:extLst>
          </p:cNvPr>
          <p:cNvGraphicFramePr>
            <a:graphicFrameLocks noGrp="1"/>
          </p:cNvGraphicFramePr>
          <p:nvPr>
            <p:ph sz="half" idx="2"/>
            <p:extLst>
              <p:ext uri="{D42A27DB-BD31-4B8C-83A1-F6EECF244321}">
                <p14:modId xmlns:p14="http://schemas.microsoft.com/office/powerpoint/2010/main" val="1372030936"/>
              </p:ext>
            </p:extLst>
          </p:nvPr>
        </p:nvGraphicFramePr>
        <p:xfrm>
          <a:off x="2569323" y="2142067"/>
          <a:ext cx="7390680" cy="37253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Titre 1">
            <a:extLst>
              <a:ext uri="{FF2B5EF4-FFF2-40B4-BE49-F238E27FC236}">
                <a16:creationId xmlns:a16="http://schemas.microsoft.com/office/drawing/2014/main" id="{144E241E-3110-4B1C-B9B0-F17B90FEEC1D}"/>
              </a:ext>
            </a:extLst>
          </p:cNvPr>
          <p:cNvSpPr>
            <a:spLocks noGrp="1"/>
          </p:cNvSpPr>
          <p:nvPr>
            <p:ph type="title"/>
          </p:nvPr>
        </p:nvSpPr>
        <p:spPr>
          <a:xfrm>
            <a:off x="2408903" y="1086362"/>
            <a:ext cx="7390680" cy="1278467"/>
          </a:xfrm>
        </p:spPr>
        <p:txBody>
          <a:bodyPr vert="horz" lIns="91440" tIns="45720" rIns="91440" bIns="45720" rtlCol="0" anchor="ctr">
            <a:normAutofit/>
          </a:bodyPr>
          <a:lstStyle/>
          <a:p>
            <a:pPr algn="ctr" rtl="0"/>
            <a:r>
              <a:rPr lang="fr-FR" dirty="0"/>
              <a:t>IMPLEMENTAION AVEC SCIKIT-LEARN</a:t>
            </a:r>
          </a:p>
        </p:txBody>
      </p:sp>
      <p:pic>
        <p:nvPicPr>
          <p:cNvPr id="7" name="Picture 2" descr="Les Fonds D'écran Programmeur Python, Python, Langage de Programmation,  Permanent, le Code Source, Les Images et Les Photos Gratuits">
            <a:extLst>
              <a:ext uri="{FF2B5EF4-FFF2-40B4-BE49-F238E27FC236}">
                <a16:creationId xmlns:a16="http://schemas.microsoft.com/office/drawing/2014/main" id="{05BF45A3-E5D7-AEFE-8365-E6DDB197E81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37350" y="161127"/>
            <a:ext cx="1607809" cy="1087588"/>
          </a:xfrm>
          <a:prstGeom prst="rect">
            <a:avLst/>
          </a:prstGeom>
          <a:noFill/>
          <a:extLst>
            <a:ext uri="{909E8E84-426E-40DD-AFC4-6F175D3DCCD1}">
              <a14:hiddenFill xmlns:a14="http://schemas.microsoft.com/office/drawing/2010/main">
                <a:solidFill>
                  <a:srgbClr val="FFFFFF"/>
                </a:solidFill>
              </a14:hiddenFill>
            </a:ext>
          </a:extLst>
        </p:spPr>
      </p:pic>
      <p:sp>
        <p:nvSpPr>
          <p:cNvPr id="6" name="Ellipse 5">
            <a:extLst>
              <a:ext uri="{FF2B5EF4-FFF2-40B4-BE49-F238E27FC236}">
                <a16:creationId xmlns:a16="http://schemas.microsoft.com/office/drawing/2014/main" id="{BB9F671D-9B1C-B447-499B-B0B2C2B5547A}"/>
              </a:ext>
            </a:extLst>
          </p:cNvPr>
          <p:cNvSpPr/>
          <p:nvPr/>
        </p:nvSpPr>
        <p:spPr>
          <a:xfrm>
            <a:off x="11023564" y="6249880"/>
            <a:ext cx="683581" cy="487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29</a:t>
            </a:r>
          </a:p>
        </p:txBody>
      </p:sp>
    </p:spTree>
    <p:extLst>
      <p:ext uri="{BB962C8B-B14F-4D97-AF65-F5344CB8AC3E}">
        <p14:creationId xmlns:p14="http://schemas.microsoft.com/office/powerpoint/2010/main" val="1974828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88652B-B439-4AB5-8773-417F1E05177E}"/>
              </a:ext>
            </a:extLst>
          </p:cNvPr>
          <p:cNvSpPr>
            <a:spLocks noGrp="1"/>
          </p:cNvSpPr>
          <p:nvPr>
            <p:ph type="title"/>
          </p:nvPr>
        </p:nvSpPr>
        <p:spPr>
          <a:xfrm>
            <a:off x="1155855" y="781878"/>
            <a:ext cx="8554473" cy="1456267"/>
          </a:xfrm>
        </p:spPr>
        <p:txBody>
          <a:bodyPr rtlCol="0">
            <a:normAutofit/>
          </a:bodyPr>
          <a:lstStyle/>
          <a:p>
            <a:pPr algn="ctr" rtl="0"/>
            <a:r>
              <a:rPr lang="fr-FR" sz="4000" b="1" dirty="0">
                <a:solidFill>
                  <a:schemeClr val="accent1">
                    <a:lumMod val="20000"/>
                    <a:lumOff val="80000"/>
                  </a:schemeClr>
                </a:solidFill>
              </a:rPr>
              <a:t>INTRODUCTION</a:t>
            </a:r>
          </a:p>
        </p:txBody>
      </p:sp>
      <p:sp>
        <p:nvSpPr>
          <p:cNvPr id="4" name="Espace réservé du contenu 3">
            <a:extLst>
              <a:ext uri="{FF2B5EF4-FFF2-40B4-BE49-F238E27FC236}">
                <a16:creationId xmlns:a16="http://schemas.microsoft.com/office/drawing/2014/main" id="{8794EE8D-EA4A-1D75-1E4C-B28E191BF0B7}"/>
              </a:ext>
            </a:extLst>
          </p:cNvPr>
          <p:cNvSpPr>
            <a:spLocks noGrp="1"/>
          </p:cNvSpPr>
          <p:nvPr>
            <p:ph idx="1"/>
          </p:nvPr>
        </p:nvSpPr>
        <p:spPr>
          <a:xfrm>
            <a:off x="685801" y="1850520"/>
            <a:ext cx="10131425" cy="3649133"/>
          </a:xfrm>
        </p:spPr>
        <p:txBody>
          <a:bodyPr>
            <a:normAutofit/>
          </a:bodyPr>
          <a:lstStyle/>
          <a:p>
            <a:pPr marL="457200" lvl="1" indent="0" algn="just">
              <a:buNone/>
            </a:pPr>
            <a:r>
              <a:rPr lang="fr-FR" sz="2600" dirty="0"/>
              <a:t>Dans l’apprentissage non-supervisé, on dispose ainsi d’un Dataset (𝑥) sans valeur (𝑦), et la machine apprend à reconnaitre des structures dans les données (𝑥) qu’on lui montre. On peut ainsi regrouper des donnés dans des clusters (c’est le Clustering), ou encore réduire la dimension de données d’où l’utilisation de l’Analyse en Composantes Principales (ACP).</a:t>
            </a:r>
            <a:endParaRPr lang="fr-SN" sz="2600" dirty="0">
              <a:latin typeface="+mj-lt"/>
            </a:endParaRPr>
          </a:p>
        </p:txBody>
      </p:sp>
      <p:sp>
        <p:nvSpPr>
          <p:cNvPr id="5" name="Ellipse 4">
            <a:extLst>
              <a:ext uri="{FF2B5EF4-FFF2-40B4-BE49-F238E27FC236}">
                <a16:creationId xmlns:a16="http://schemas.microsoft.com/office/drawing/2014/main" id="{4153C529-3126-A1EE-B538-5E7996D0BCC9}"/>
              </a:ext>
            </a:extLst>
          </p:cNvPr>
          <p:cNvSpPr/>
          <p:nvPr/>
        </p:nvSpPr>
        <p:spPr>
          <a:xfrm>
            <a:off x="11023564" y="6249880"/>
            <a:ext cx="683581" cy="487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3</a:t>
            </a:r>
          </a:p>
        </p:txBody>
      </p:sp>
    </p:spTree>
    <p:extLst>
      <p:ext uri="{BB962C8B-B14F-4D97-AF65-F5344CB8AC3E}">
        <p14:creationId xmlns:p14="http://schemas.microsoft.com/office/powerpoint/2010/main" val="14293902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points lumineux">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re 1">
            <a:extLst>
              <a:ext uri="{FF2B5EF4-FFF2-40B4-BE49-F238E27FC236}">
                <a16:creationId xmlns:a16="http://schemas.microsoft.com/office/drawing/2014/main" id="{D44BCB7C-A6FC-4118-9027-468ECFDE6455}"/>
              </a:ext>
            </a:extLst>
          </p:cNvPr>
          <p:cNvSpPr>
            <a:spLocks noGrp="1"/>
          </p:cNvSpPr>
          <p:nvPr>
            <p:ph type="ctrTitle"/>
          </p:nvPr>
        </p:nvSpPr>
        <p:spPr>
          <a:xfrm>
            <a:off x="1505244" y="2573867"/>
            <a:ext cx="9654882" cy="2421464"/>
          </a:xfrm>
        </p:spPr>
        <p:txBody>
          <a:bodyPr rtlCol="0">
            <a:normAutofit/>
          </a:bodyPr>
          <a:lstStyle/>
          <a:p>
            <a:pPr rtl="0"/>
            <a:r>
              <a:rPr lang="fr-FR" sz="6000" b="1" dirty="0"/>
              <a:t>Merci DE VOTRE ATTENTION!</a:t>
            </a:r>
          </a:p>
        </p:txBody>
      </p:sp>
      <p:sp>
        <p:nvSpPr>
          <p:cNvPr id="3" name="Sous-titre 2">
            <a:extLst>
              <a:ext uri="{FF2B5EF4-FFF2-40B4-BE49-F238E27FC236}">
                <a16:creationId xmlns:a16="http://schemas.microsoft.com/office/drawing/2014/main" id="{4B64FA72-B055-4AE3-A6FD-8071BD687CBE}"/>
              </a:ext>
            </a:extLst>
          </p:cNvPr>
          <p:cNvSpPr>
            <a:spLocks noGrp="1"/>
          </p:cNvSpPr>
          <p:nvPr>
            <p:ph type="subTitle" idx="1"/>
          </p:nvPr>
        </p:nvSpPr>
        <p:spPr>
          <a:xfrm>
            <a:off x="3962399" y="4995332"/>
            <a:ext cx="7197726" cy="1405467"/>
          </a:xfrm>
        </p:spPr>
        <p:txBody>
          <a:bodyPr rtlCol="0">
            <a:normAutofit/>
          </a:bodyPr>
          <a:lstStyle/>
          <a:p>
            <a:pPr rtl="0"/>
            <a:r>
              <a:rPr lang="fr-FR" dirty="0">
                <a:solidFill>
                  <a:schemeClr val="accent1">
                    <a:lumMod val="40000"/>
                    <a:lumOff val="60000"/>
                  </a:schemeClr>
                </a:solidFill>
              </a:rPr>
              <a:t> </a:t>
            </a:r>
          </a:p>
        </p:txBody>
      </p:sp>
      <p:sp>
        <p:nvSpPr>
          <p:cNvPr id="6" name="Ellipse 5">
            <a:extLst>
              <a:ext uri="{FF2B5EF4-FFF2-40B4-BE49-F238E27FC236}">
                <a16:creationId xmlns:a16="http://schemas.microsoft.com/office/drawing/2014/main" id="{65B4374B-0337-CA4C-5283-3E223DEC59BA}"/>
              </a:ext>
            </a:extLst>
          </p:cNvPr>
          <p:cNvSpPr/>
          <p:nvPr/>
        </p:nvSpPr>
        <p:spPr>
          <a:xfrm>
            <a:off x="11023564" y="6249880"/>
            <a:ext cx="683581" cy="487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30</a:t>
            </a:r>
          </a:p>
        </p:txBody>
      </p:sp>
    </p:spTree>
    <p:extLst>
      <p:ext uri="{BB962C8B-B14F-4D97-AF65-F5344CB8AC3E}">
        <p14:creationId xmlns:p14="http://schemas.microsoft.com/office/powerpoint/2010/main" val="2939930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E3777C-064C-93BB-9287-80FD0511811A}"/>
              </a:ext>
            </a:extLst>
          </p:cNvPr>
          <p:cNvSpPr>
            <a:spLocks noGrp="1"/>
          </p:cNvSpPr>
          <p:nvPr>
            <p:ph type="title"/>
          </p:nvPr>
        </p:nvSpPr>
        <p:spPr>
          <a:xfrm>
            <a:off x="685801" y="203200"/>
            <a:ext cx="10131425" cy="1456267"/>
          </a:xfrm>
        </p:spPr>
        <p:txBody>
          <a:bodyPr/>
          <a:lstStyle/>
          <a:p>
            <a:r>
              <a:rPr lang="fr-FR" dirty="0"/>
              <a:t> </a:t>
            </a:r>
          </a:p>
        </p:txBody>
      </p:sp>
      <p:sp>
        <p:nvSpPr>
          <p:cNvPr id="3" name="Espace réservé du contenu 2">
            <a:extLst>
              <a:ext uri="{FF2B5EF4-FFF2-40B4-BE49-F238E27FC236}">
                <a16:creationId xmlns:a16="http://schemas.microsoft.com/office/drawing/2014/main" id="{FFA5DFB4-0DC6-5668-1722-177AB8362DB9}"/>
              </a:ext>
            </a:extLst>
          </p:cNvPr>
          <p:cNvSpPr>
            <a:spLocks noGrp="1"/>
          </p:cNvSpPr>
          <p:nvPr>
            <p:ph idx="1"/>
          </p:nvPr>
        </p:nvSpPr>
        <p:spPr/>
        <p:txBody>
          <a:bodyPr/>
          <a:lstStyle/>
          <a:p>
            <a:pPr marL="0" indent="0">
              <a:buNone/>
            </a:pPr>
            <a:r>
              <a:rPr lang="fr-FR" dirty="0"/>
              <a:t> </a:t>
            </a:r>
          </a:p>
        </p:txBody>
      </p:sp>
      <p:sp>
        <p:nvSpPr>
          <p:cNvPr id="4" name="Rectangle 3">
            <a:extLst>
              <a:ext uri="{FF2B5EF4-FFF2-40B4-BE49-F238E27FC236}">
                <a16:creationId xmlns:a16="http://schemas.microsoft.com/office/drawing/2014/main" id="{46517BC6-3CE6-364E-3606-C23C0DEA3A6B}"/>
              </a:ext>
            </a:extLst>
          </p:cNvPr>
          <p:cNvSpPr/>
          <p:nvPr/>
        </p:nvSpPr>
        <p:spPr>
          <a:xfrm>
            <a:off x="1642533" y="1422400"/>
            <a:ext cx="8415867" cy="2963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400" dirty="0"/>
              <a:t>LA METHODE ACP</a:t>
            </a:r>
          </a:p>
        </p:txBody>
      </p:sp>
      <p:sp>
        <p:nvSpPr>
          <p:cNvPr id="5" name="Ellipse 4">
            <a:extLst>
              <a:ext uri="{FF2B5EF4-FFF2-40B4-BE49-F238E27FC236}">
                <a16:creationId xmlns:a16="http://schemas.microsoft.com/office/drawing/2014/main" id="{A04E7AB6-F153-B6AB-D889-F227CC0DF4ED}"/>
              </a:ext>
            </a:extLst>
          </p:cNvPr>
          <p:cNvSpPr/>
          <p:nvPr/>
        </p:nvSpPr>
        <p:spPr>
          <a:xfrm>
            <a:off x="11023564" y="6249880"/>
            <a:ext cx="683581" cy="487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4</a:t>
            </a:r>
          </a:p>
        </p:txBody>
      </p:sp>
    </p:spTree>
    <p:extLst>
      <p:ext uri="{BB962C8B-B14F-4D97-AF65-F5344CB8AC3E}">
        <p14:creationId xmlns:p14="http://schemas.microsoft.com/office/powerpoint/2010/main" val="437435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8AB7D3-68D3-BEC5-62C1-B13F720AC156}"/>
              </a:ext>
            </a:extLst>
          </p:cNvPr>
          <p:cNvSpPr>
            <a:spLocks noGrp="1"/>
          </p:cNvSpPr>
          <p:nvPr>
            <p:ph type="ctrTitle"/>
          </p:nvPr>
        </p:nvSpPr>
        <p:spPr>
          <a:xfrm>
            <a:off x="2305877" y="391495"/>
            <a:ext cx="7197726" cy="1232081"/>
          </a:xfrm>
        </p:spPr>
        <p:txBody>
          <a:bodyPr anchor="ctr"/>
          <a:lstStyle/>
          <a:p>
            <a:pPr algn="ctr"/>
            <a:r>
              <a:rPr lang="fr-SN" sz="4800" b="1" dirty="0">
                <a:solidFill>
                  <a:schemeClr val="accent1">
                    <a:lumMod val="20000"/>
                    <a:lumOff val="80000"/>
                  </a:schemeClr>
                </a:solidFill>
              </a:rPr>
              <a:t>Définition De l'ACP</a:t>
            </a:r>
            <a:endParaRPr lang="fr-SN" dirty="0">
              <a:solidFill>
                <a:schemeClr val="accent1">
                  <a:lumMod val="20000"/>
                  <a:lumOff val="80000"/>
                </a:schemeClr>
              </a:solidFill>
            </a:endParaRPr>
          </a:p>
        </p:txBody>
      </p:sp>
      <p:sp>
        <p:nvSpPr>
          <p:cNvPr id="3" name="Sous-titre 2">
            <a:extLst>
              <a:ext uri="{FF2B5EF4-FFF2-40B4-BE49-F238E27FC236}">
                <a16:creationId xmlns:a16="http://schemas.microsoft.com/office/drawing/2014/main" id="{F2F7410B-A069-0DAD-4481-67E4EB451FC3}"/>
              </a:ext>
            </a:extLst>
          </p:cNvPr>
          <p:cNvSpPr>
            <a:spLocks noGrp="1"/>
          </p:cNvSpPr>
          <p:nvPr>
            <p:ph type="subTitle" idx="1"/>
          </p:nvPr>
        </p:nvSpPr>
        <p:spPr>
          <a:xfrm>
            <a:off x="649357" y="2341494"/>
            <a:ext cx="10548730" cy="2681356"/>
          </a:xfrm>
        </p:spPr>
        <p:txBody>
          <a:bodyPr>
            <a:normAutofit/>
          </a:bodyPr>
          <a:lstStyle/>
          <a:p>
            <a:pPr algn="just"/>
            <a:r>
              <a:rPr lang="fr-FR" sz="2600" cap="none" dirty="0"/>
              <a:t>L' analyse en composantes principales, ou PCA, est l'une des techniques d'apprentissage non supervisées les plus utilisées. Il s'agit d'une technique de réduction de la dimensionnalité qui nous permet de compresser un ensemble de données dans un espace dimensionnel inférieur avec moins de fonctionnalités tout en conservant autant d'informations d'origine que possible.</a:t>
            </a:r>
            <a:endParaRPr lang="fr-SN" sz="2600" cap="none" dirty="0"/>
          </a:p>
        </p:txBody>
      </p:sp>
      <p:pic>
        <p:nvPicPr>
          <p:cNvPr id="2050" name="Picture 2" descr="point d'interrogation point d'interrogation point de : illustration de  stock 672498976 | Shutterstock">
            <a:extLst>
              <a:ext uri="{FF2B5EF4-FFF2-40B4-BE49-F238E27FC236}">
                <a16:creationId xmlns:a16="http://schemas.microsoft.com/office/drawing/2014/main" id="{8F323445-6083-C362-1C7F-BA45EF8313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3434" y="108411"/>
            <a:ext cx="1843616" cy="1985433"/>
          </a:xfrm>
          <a:prstGeom prst="rect">
            <a:avLst/>
          </a:prstGeom>
          <a:noFill/>
          <a:extLst>
            <a:ext uri="{909E8E84-426E-40DD-AFC4-6F175D3DCCD1}">
              <a14:hiddenFill xmlns:a14="http://schemas.microsoft.com/office/drawing/2010/main">
                <a:solidFill>
                  <a:srgbClr val="FFFFFF"/>
                </a:solidFill>
              </a14:hiddenFill>
            </a:ext>
          </a:extLst>
        </p:spPr>
      </p:pic>
      <p:sp>
        <p:nvSpPr>
          <p:cNvPr id="6" name="Ellipse 5">
            <a:extLst>
              <a:ext uri="{FF2B5EF4-FFF2-40B4-BE49-F238E27FC236}">
                <a16:creationId xmlns:a16="http://schemas.microsoft.com/office/drawing/2014/main" id="{7C4D3171-2F35-409C-7D81-1914D674A2D8}"/>
              </a:ext>
            </a:extLst>
          </p:cNvPr>
          <p:cNvSpPr/>
          <p:nvPr/>
        </p:nvSpPr>
        <p:spPr>
          <a:xfrm>
            <a:off x="11023564" y="6249880"/>
            <a:ext cx="683581" cy="487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5</a:t>
            </a:r>
          </a:p>
        </p:txBody>
      </p:sp>
    </p:spTree>
    <p:extLst>
      <p:ext uri="{BB962C8B-B14F-4D97-AF65-F5344CB8AC3E}">
        <p14:creationId xmlns:p14="http://schemas.microsoft.com/office/powerpoint/2010/main" val="386492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E9C310-DD92-C501-BD33-18B6D94B9EB3}"/>
              </a:ext>
            </a:extLst>
          </p:cNvPr>
          <p:cNvSpPr>
            <a:spLocks noGrp="1"/>
          </p:cNvSpPr>
          <p:nvPr>
            <p:ph type="title"/>
          </p:nvPr>
        </p:nvSpPr>
        <p:spPr>
          <a:xfrm>
            <a:off x="473765" y="12516"/>
            <a:ext cx="10131425" cy="1197849"/>
          </a:xfrm>
        </p:spPr>
        <p:txBody>
          <a:bodyPr>
            <a:normAutofit/>
          </a:bodyPr>
          <a:lstStyle/>
          <a:p>
            <a:pPr algn="ctr"/>
            <a:r>
              <a:rPr lang="fr-SN" sz="4800" b="1" dirty="0">
                <a:solidFill>
                  <a:schemeClr val="accent1">
                    <a:lumMod val="20000"/>
                    <a:lumOff val="80000"/>
                  </a:schemeClr>
                </a:solidFill>
              </a:rPr>
              <a:t>OBJECTIFS</a:t>
            </a:r>
          </a:p>
        </p:txBody>
      </p:sp>
      <p:sp>
        <p:nvSpPr>
          <p:cNvPr id="3" name="Espace réservé du contenu 2">
            <a:extLst>
              <a:ext uri="{FF2B5EF4-FFF2-40B4-BE49-F238E27FC236}">
                <a16:creationId xmlns:a16="http://schemas.microsoft.com/office/drawing/2014/main" id="{E59DF018-62DD-6333-D608-4D0812F0FE47}"/>
              </a:ext>
            </a:extLst>
          </p:cNvPr>
          <p:cNvSpPr>
            <a:spLocks noGrp="1"/>
          </p:cNvSpPr>
          <p:nvPr>
            <p:ph idx="1"/>
          </p:nvPr>
        </p:nvSpPr>
        <p:spPr>
          <a:xfrm>
            <a:off x="685801" y="1388533"/>
            <a:ext cx="10131425" cy="4465983"/>
          </a:xfrm>
        </p:spPr>
        <p:txBody>
          <a:bodyPr anchor="t">
            <a:noAutofit/>
          </a:bodyPr>
          <a:lstStyle/>
          <a:p>
            <a:pPr algn="just"/>
            <a:r>
              <a:rPr lang="fr-FR" sz="2600" cap="none" dirty="0"/>
              <a:t>Le but de l'analyse en composantes principales est de trouver la meilleure représentation de faible dimension de la variation dans un ensemble de données. Avec moins de variables obtenues tout en minimisant la perte d'informations, la visualisation devient également beaucoup plus significative.</a:t>
            </a:r>
            <a:endParaRPr lang="fr-SN" sz="2600" cap="none" dirty="0"/>
          </a:p>
          <a:p>
            <a:endParaRPr lang="fr-SN" sz="2600" dirty="0"/>
          </a:p>
        </p:txBody>
      </p:sp>
      <p:pic>
        <p:nvPicPr>
          <p:cNvPr id="3074" name="Picture 2" descr="ACP - Analyse en composantes principales | Cycle avancé IA #6 - YouTube">
            <a:extLst>
              <a:ext uri="{FF2B5EF4-FFF2-40B4-BE49-F238E27FC236}">
                <a16:creationId xmlns:a16="http://schemas.microsoft.com/office/drawing/2014/main" id="{326332CC-8CCE-0788-7815-DD1E993F35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3866" y="3727174"/>
            <a:ext cx="4221323" cy="2603684"/>
          </a:xfrm>
          <a:prstGeom prst="rect">
            <a:avLst/>
          </a:prstGeom>
          <a:noFill/>
          <a:extLst>
            <a:ext uri="{909E8E84-426E-40DD-AFC4-6F175D3DCCD1}">
              <a14:hiddenFill xmlns:a14="http://schemas.microsoft.com/office/drawing/2010/main">
                <a:solidFill>
                  <a:srgbClr val="FFFFFF"/>
                </a:solidFill>
              </a14:hiddenFill>
            </a:ext>
          </a:extLst>
        </p:spPr>
      </p:pic>
      <p:sp>
        <p:nvSpPr>
          <p:cNvPr id="5" name="Ellipse 4">
            <a:extLst>
              <a:ext uri="{FF2B5EF4-FFF2-40B4-BE49-F238E27FC236}">
                <a16:creationId xmlns:a16="http://schemas.microsoft.com/office/drawing/2014/main" id="{CED72F32-F76D-54BF-2585-9D43595C21BE}"/>
              </a:ext>
            </a:extLst>
          </p:cNvPr>
          <p:cNvSpPr/>
          <p:nvPr/>
        </p:nvSpPr>
        <p:spPr>
          <a:xfrm>
            <a:off x="11009050" y="6249880"/>
            <a:ext cx="683581" cy="487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6</a:t>
            </a:r>
          </a:p>
        </p:txBody>
      </p:sp>
    </p:spTree>
    <p:extLst>
      <p:ext uri="{BB962C8B-B14F-4D97-AF65-F5344CB8AC3E}">
        <p14:creationId xmlns:p14="http://schemas.microsoft.com/office/powerpoint/2010/main" val="3980559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30BDAB-B5D4-B5A2-0112-FC97B4A0908A}"/>
              </a:ext>
            </a:extLst>
          </p:cNvPr>
          <p:cNvSpPr>
            <a:spLocks noGrp="1"/>
          </p:cNvSpPr>
          <p:nvPr>
            <p:ph type="title"/>
          </p:nvPr>
        </p:nvSpPr>
        <p:spPr>
          <a:xfrm>
            <a:off x="685802" y="57424"/>
            <a:ext cx="9717156" cy="738443"/>
          </a:xfrm>
        </p:spPr>
        <p:txBody>
          <a:bodyPr>
            <a:normAutofit fontScale="90000"/>
          </a:bodyPr>
          <a:lstStyle/>
          <a:p>
            <a:pPr algn="ctr"/>
            <a:r>
              <a:rPr lang="fr-SN" sz="4800" b="1" dirty="0">
                <a:solidFill>
                  <a:schemeClr val="accent1">
                    <a:lumMod val="20000"/>
                    <a:lumOff val="80000"/>
                  </a:schemeClr>
                </a:solidFill>
              </a:rPr>
              <a:t>Etapes DE l’IMPLEMENTATION DE L’ ACP</a:t>
            </a:r>
          </a:p>
        </p:txBody>
      </p:sp>
      <p:sp>
        <p:nvSpPr>
          <p:cNvPr id="3" name="Espace réservé du contenu 2">
            <a:extLst>
              <a:ext uri="{FF2B5EF4-FFF2-40B4-BE49-F238E27FC236}">
                <a16:creationId xmlns:a16="http://schemas.microsoft.com/office/drawing/2014/main" id="{696B88F4-4808-5718-BC56-8E104615CB59}"/>
              </a:ext>
            </a:extLst>
          </p:cNvPr>
          <p:cNvSpPr>
            <a:spLocks noGrp="1"/>
          </p:cNvSpPr>
          <p:nvPr>
            <p:ph idx="1"/>
          </p:nvPr>
        </p:nvSpPr>
        <p:spPr>
          <a:xfrm>
            <a:off x="376032" y="902622"/>
            <a:ext cx="10336696" cy="738443"/>
          </a:xfrm>
        </p:spPr>
        <p:txBody>
          <a:bodyPr anchor="t">
            <a:noAutofit/>
          </a:bodyPr>
          <a:lstStyle/>
          <a:p>
            <a:pPr marL="0" indent="0">
              <a:buNone/>
            </a:pPr>
            <a:r>
              <a:rPr lang="fr-SN" sz="4000" b="1" u="sng" dirty="0">
                <a:solidFill>
                  <a:srgbClr val="FFFF00"/>
                </a:solidFill>
              </a:rPr>
              <a:t>ETAPE 1:</a:t>
            </a:r>
            <a:r>
              <a:rPr lang="fr-SN" sz="2600" b="1" dirty="0">
                <a:solidFill>
                  <a:srgbClr val="FFFF00"/>
                </a:solidFill>
              </a:rPr>
              <a:t> </a:t>
            </a:r>
            <a:r>
              <a:rPr lang="fr-SN" sz="3600" b="1" dirty="0">
                <a:solidFill>
                  <a:schemeClr val="tx1"/>
                </a:solidFill>
              </a:rPr>
              <a:t>Normalisation des données</a:t>
            </a:r>
            <a:endParaRPr lang="fr-SN" sz="2600" dirty="0"/>
          </a:p>
        </p:txBody>
      </p:sp>
      <p:sp>
        <p:nvSpPr>
          <p:cNvPr id="4" name="ZoneTexte 3">
            <a:extLst>
              <a:ext uri="{FF2B5EF4-FFF2-40B4-BE49-F238E27FC236}">
                <a16:creationId xmlns:a16="http://schemas.microsoft.com/office/drawing/2014/main" id="{583448F0-53E1-7CA3-DD36-39C20CE521DA}"/>
              </a:ext>
            </a:extLst>
          </p:cNvPr>
          <p:cNvSpPr txBox="1"/>
          <p:nvPr/>
        </p:nvSpPr>
        <p:spPr>
          <a:xfrm>
            <a:off x="237066" y="1781686"/>
            <a:ext cx="11446933" cy="3970318"/>
          </a:xfrm>
          <a:prstGeom prst="rect">
            <a:avLst/>
          </a:prstGeom>
          <a:noFill/>
        </p:spPr>
        <p:txBody>
          <a:bodyPr wrap="square" rtlCol="0">
            <a:spAutoFit/>
          </a:bodyPr>
          <a:lstStyle/>
          <a:p>
            <a:pPr algn="just"/>
            <a:r>
              <a:rPr lang="fr-FR" sz="2800" dirty="0"/>
              <a:t>Dans l’ACP, les variables sont souvent normalisées. Ceci est particulièrement recommandé lorsque les variables sont mesurées dans différentes unités (par exemple: kilogrammes, kilomètres, centimètres, …); sinon, le résultat de l’ACP obtenue sera fortement affecté.</a:t>
            </a:r>
          </a:p>
          <a:p>
            <a:pPr algn="just"/>
            <a:endParaRPr lang="fr-FR" sz="2800" dirty="0"/>
          </a:p>
          <a:p>
            <a:pPr algn="just"/>
            <a:endParaRPr lang="fr-FR" sz="2800" dirty="0"/>
          </a:p>
          <a:p>
            <a:pPr algn="just"/>
            <a:endParaRPr lang="fr-FR" sz="2800" dirty="0"/>
          </a:p>
          <a:p>
            <a:pPr algn="just"/>
            <a:endParaRPr lang="fr-FR" sz="2800" dirty="0"/>
          </a:p>
          <a:p>
            <a:pPr algn="just"/>
            <a:endParaRPr lang="fr-FR" sz="2800" dirty="0"/>
          </a:p>
        </p:txBody>
      </p:sp>
      <p:pic>
        <p:nvPicPr>
          <p:cNvPr id="4098" name="Picture 2" descr="How to Normalize Data in Python - All You Need to Know - AskPython">
            <a:extLst>
              <a:ext uri="{FF2B5EF4-FFF2-40B4-BE49-F238E27FC236}">
                <a16:creationId xmlns:a16="http://schemas.microsoft.com/office/drawing/2014/main" id="{CA54B6D7-73CA-1639-DD2A-F3BA7BAD38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3600" y="3788129"/>
            <a:ext cx="4588934" cy="2294467"/>
          </a:xfrm>
          <a:prstGeom prst="rect">
            <a:avLst/>
          </a:prstGeom>
          <a:noFill/>
          <a:extLst>
            <a:ext uri="{909E8E84-426E-40DD-AFC4-6F175D3DCCD1}">
              <a14:hiddenFill xmlns:a14="http://schemas.microsoft.com/office/drawing/2010/main">
                <a:solidFill>
                  <a:srgbClr val="FFFFFF"/>
                </a:solidFill>
              </a14:hiddenFill>
            </a:ext>
          </a:extLst>
        </p:spPr>
      </p:pic>
      <p:sp>
        <p:nvSpPr>
          <p:cNvPr id="8" name="Ellipse 7">
            <a:extLst>
              <a:ext uri="{FF2B5EF4-FFF2-40B4-BE49-F238E27FC236}">
                <a16:creationId xmlns:a16="http://schemas.microsoft.com/office/drawing/2014/main" id="{6C926745-F5AE-C835-4F95-3FBC0B982009}"/>
              </a:ext>
            </a:extLst>
          </p:cNvPr>
          <p:cNvSpPr/>
          <p:nvPr/>
        </p:nvSpPr>
        <p:spPr>
          <a:xfrm>
            <a:off x="11023564" y="6249880"/>
            <a:ext cx="683581" cy="487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7</a:t>
            </a:r>
          </a:p>
        </p:txBody>
      </p:sp>
    </p:spTree>
    <p:extLst>
      <p:ext uri="{BB962C8B-B14F-4D97-AF65-F5344CB8AC3E}">
        <p14:creationId xmlns:p14="http://schemas.microsoft.com/office/powerpoint/2010/main" val="906788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224495-D165-FD12-7E9A-AE9961E1CA65}"/>
              </a:ext>
            </a:extLst>
          </p:cNvPr>
          <p:cNvSpPr>
            <a:spLocks noGrp="1"/>
          </p:cNvSpPr>
          <p:nvPr>
            <p:ph type="title"/>
          </p:nvPr>
        </p:nvSpPr>
        <p:spPr>
          <a:xfrm>
            <a:off x="1030287" y="-1761067"/>
            <a:ext cx="10131425" cy="1456267"/>
          </a:xfrm>
        </p:spPr>
        <p:txBody>
          <a:bodyPr/>
          <a:lstStyle/>
          <a:p>
            <a:r>
              <a:rPr lang="fr-FR" dirty="0"/>
              <a:t> </a:t>
            </a:r>
          </a:p>
        </p:txBody>
      </p:sp>
      <p:sp>
        <p:nvSpPr>
          <p:cNvPr id="3" name="Espace réservé du contenu 2">
            <a:extLst>
              <a:ext uri="{FF2B5EF4-FFF2-40B4-BE49-F238E27FC236}">
                <a16:creationId xmlns:a16="http://schemas.microsoft.com/office/drawing/2014/main" id="{EE3D5F60-26D2-9765-D610-F950BEA5DE62}"/>
              </a:ext>
            </a:extLst>
          </p:cNvPr>
          <p:cNvSpPr>
            <a:spLocks noGrp="1"/>
          </p:cNvSpPr>
          <p:nvPr>
            <p:ph idx="1"/>
          </p:nvPr>
        </p:nvSpPr>
        <p:spPr/>
        <p:txBody>
          <a:bodyPr/>
          <a:lstStyle/>
          <a:p>
            <a:pPr marL="0" indent="0">
              <a:buNone/>
            </a:pPr>
            <a:r>
              <a:rPr lang="fr-FR" dirty="0"/>
              <a:t> </a:t>
            </a:r>
          </a:p>
        </p:txBody>
      </p:sp>
      <p:sp>
        <p:nvSpPr>
          <p:cNvPr id="4" name="ZoneTexte 3">
            <a:extLst>
              <a:ext uri="{FF2B5EF4-FFF2-40B4-BE49-F238E27FC236}">
                <a16:creationId xmlns:a16="http://schemas.microsoft.com/office/drawing/2014/main" id="{C806B6C8-2D8E-051C-A0C6-107BDBFA1BCF}"/>
              </a:ext>
            </a:extLst>
          </p:cNvPr>
          <p:cNvSpPr txBox="1"/>
          <p:nvPr/>
        </p:nvSpPr>
        <p:spPr>
          <a:xfrm>
            <a:off x="508000" y="1066800"/>
            <a:ext cx="9637712" cy="2492990"/>
          </a:xfrm>
          <a:prstGeom prst="rect">
            <a:avLst/>
          </a:prstGeom>
          <a:noFill/>
        </p:spPr>
        <p:txBody>
          <a:bodyPr wrap="square" rtlCol="0">
            <a:spAutoFit/>
          </a:bodyPr>
          <a:lstStyle/>
          <a:p>
            <a:pPr algn="just"/>
            <a:r>
              <a:rPr lang="fr-FR" sz="2600" dirty="0"/>
              <a:t>Techniquement, l’approche consiste à transformer les données en soustrayant à chaque valeur une valeur de référence (la moyenne de la variable) et en la divisant par l’écart type. A l’issue de cette transformation les données obtenues sont dites données centrées-réduites. L’ACP appliquée à ces données transformées est appelée ACP normée.</a:t>
            </a:r>
          </a:p>
        </p:txBody>
      </p:sp>
      <p:pic>
        <p:nvPicPr>
          <p:cNvPr id="5122" name="Picture 2" descr="Advantages and Disadvantages of Normalization - GeeksforGeeks">
            <a:extLst>
              <a:ext uri="{FF2B5EF4-FFF2-40B4-BE49-F238E27FC236}">
                <a16:creationId xmlns:a16="http://schemas.microsoft.com/office/drawing/2014/main" id="{4181988B-C345-F4CD-3471-E08BFAC40C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9" y="3429000"/>
            <a:ext cx="3877982" cy="1938991"/>
          </a:xfrm>
          <a:prstGeom prst="rect">
            <a:avLst/>
          </a:prstGeom>
          <a:noFill/>
          <a:extLst>
            <a:ext uri="{909E8E84-426E-40DD-AFC4-6F175D3DCCD1}">
              <a14:hiddenFill xmlns:a14="http://schemas.microsoft.com/office/drawing/2010/main">
                <a:solidFill>
                  <a:srgbClr val="FFFFFF"/>
                </a:solidFill>
              </a14:hiddenFill>
            </a:ext>
          </a:extLst>
        </p:spPr>
      </p:pic>
      <p:sp>
        <p:nvSpPr>
          <p:cNvPr id="6" name="Ellipse 5">
            <a:extLst>
              <a:ext uri="{FF2B5EF4-FFF2-40B4-BE49-F238E27FC236}">
                <a16:creationId xmlns:a16="http://schemas.microsoft.com/office/drawing/2014/main" id="{52624298-32BB-07D7-839A-D736879B4107}"/>
              </a:ext>
            </a:extLst>
          </p:cNvPr>
          <p:cNvSpPr/>
          <p:nvPr/>
        </p:nvSpPr>
        <p:spPr>
          <a:xfrm>
            <a:off x="11023564" y="6249880"/>
            <a:ext cx="683581" cy="487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8</a:t>
            </a:r>
          </a:p>
        </p:txBody>
      </p:sp>
    </p:spTree>
    <p:extLst>
      <p:ext uri="{BB962C8B-B14F-4D97-AF65-F5344CB8AC3E}">
        <p14:creationId xmlns:p14="http://schemas.microsoft.com/office/powerpoint/2010/main" val="3590309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7C82B4FF-4A76-0712-70EB-19232AE21648}"/>
              </a:ext>
            </a:extLst>
          </p:cNvPr>
          <p:cNvSpPr>
            <a:spLocks noGrp="1"/>
          </p:cNvSpPr>
          <p:nvPr>
            <p:ph idx="1"/>
          </p:nvPr>
        </p:nvSpPr>
        <p:spPr>
          <a:xfrm>
            <a:off x="745436" y="0"/>
            <a:ext cx="10701128" cy="920658"/>
          </a:xfrm>
        </p:spPr>
        <p:txBody>
          <a:bodyPr anchor="t"/>
          <a:lstStyle/>
          <a:p>
            <a:pPr marL="0" indent="0">
              <a:buNone/>
            </a:pPr>
            <a:r>
              <a:rPr lang="fr-SN" sz="4000" b="1" u="sng" dirty="0">
                <a:solidFill>
                  <a:srgbClr val="FFFF00"/>
                </a:solidFill>
              </a:rPr>
              <a:t>ETAPE 2:</a:t>
            </a:r>
            <a:r>
              <a:rPr lang="fr-SN" sz="1800" b="1" dirty="0">
                <a:solidFill>
                  <a:srgbClr val="FFFF00"/>
                </a:solidFill>
              </a:rPr>
              <a:t> </a:t>
            </a:r>
            <a:r>
              <a:rPr lang="fr-SN" sz="3600" b="1" dirty="0"/>
              <a:t>La détermination de la matrice de covariance</a:t>
            </a:r>
            <a:endParaRPr lang="fr-SN" dirty="0"/>
          </a:p>
        </p:txBody>
      </p:sp>
      <p:sp>
        <p:nvSpPr>
          <p:cNvPr id="2" name="ZoneTexte 1">
            <a:extLst>
              <a:ext uri="{FF2B5EF4-FFF2-40B4-BE49-F238E27FC236}">
                <a16:creationId xmlns:a16="http://schemas.microsoft.com/office/drawing/2014/main" id="{A98B2FF6-9CCF-9BEB-641F-BE1434385183}"/>
              </a:ext>
            </a:extLst>
          </p:cNvPr>
          <p:cNvSpPr txBox="1"/>
          <p:nvPr/>
        </p:nvSpPr>
        <p:spPr>
          <a:xfrm>
            <a:off x="474133" y="920658"/>
            <a:ext cx="10972431" cy="1938992"/>
          </a:xfrm>
          <a:prstGeom prst="rect">
            <a:avLst/>
          </a:prstGeom>
          <a:noFill/>
        </p:spPr>
        <p:txBody>
          <a:bodyPr wrap="square" rtlCol="0">
            <a:spAutoFit/>
          </a:bodyPr>
          <a:lstStyle/>
          <a:p>
            <a:pPr algn="just"/>
            <a:r>
              <a:rPr lang="fr-FR" sz="3000" dirty="0"/>
              <a:t>La matrice de covariance est symétrique car la covariance entre X et Y est identique à celle entre Y et X. Par conséquent, la covariance pour chaque paire de variables est affichée deux fois dans la matrice : la covariance entre les variables est affichée aux positions (i, j) et (j, i).</a:t>
            </a:r>
          </a:p>
        </p:txBody>
      </p:sp>
      <p:pic>
        <p:nvPicPr>
          <p:cNvPr id="6" name="Image 5">
            <a:extLst>
              <a:ext uri="{FF2B5EF4-FFF2-40B4-BE49-F238E27FC236}">
                <a16:creationId xmlns:a16="http://schemas.microsoft.com/office/drawing/2014/main" id="{AE832E7E-1F4A-0F0E-D9A9-F645F6C0B68C}"/>
              </a:ext>
            </a:extLst>
          </p:cNvPr>
          <p:cNvPicPr>
            <a:picLocks noChangeAspect="1"/>
          </p:cNvPicPr>
          <p:nvPr/>
        </p:nvPicPr>
        <p:blipFill>
          <a:blip r:embed="rId2"/>
          <a:stretch>
            <a:fillRect/>
          </a:stretch>
        </p:blipFill>
        <p:spPr>
          <a:xfrm>
            <a:off x="6820644" y="3129314"/>
            <a:ext cx="4152156" cy="2808028"/>
          </a:xfrm>
          <a:prstGeom prst="rect">
            <a:avLst/>
          </a:prstGeom>
        </p:spPr>
      </p:pic>
      <p:sp>
        <p:nvSpPr>
          <p:cNvPr id="5" name="Ellipse 4">
            <a:extLst>
              <a:ext uri="{FF2B5EF4-FFF2-40B4-BE49-F238E27FC236}">
                <a16:creationId xmlns:a16="http://schemas.microsoft.com/office/drawing/2014/main" id="{BA2D7216-AB82-09F3-DC94-D3260906854E}"/>
              </a:ext>
            </a:extLst>
          </p:cNvPr>
          <p:cNvSpPr/>
          <p:nvPr/>
        </p:nvSpPr>
        <p:spPr>
          <a:xfrm>
            <a:off x="11023564" y="6249880"/>
            <a:ext cx="683581" cy="487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9</a:t>
            </a:r>
          </a:p>
        </p:txBody>
      </p:sp>
    </p:spTree>
    <p:extLst>
      <p:ext uri="{BB962C8B-B14F-4D97-AF65-F5344CB8AC3E}">
        <p14:creationId xmlns:p14="http://schemas.microsoft.com/office/powerpoint/2010/main" val="15455120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éleste">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Office_50521259_TF22566005_Win32" id="{BF8FD16A-3FAC-433F-A48A-A2EB331D1E2D}" vid="{A5A5BF87-E7EB-41AE-967D-B0F66786748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F08B90B-70ED-4539-9C14-FB2728D906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0D51BCB-0419-432E-B7F1-25548446A625}">
  <ds:schemaRefs>
    <ds:schemaRef ds:uri="http://schemas.microsoft.com/sharepoint/v3/contenttype/forms"/>
  </ds:schemaRefs>
</ds:datastoreItem>
</file>

<file path=customXml/itemProps3.xml><?xml version="1.0" encoding="utf-8"?>
<ds:datastoreItem xmlns:ds="http://schemas.openxmlformats.org/officeDocument/2006/customXml" ds:itemID="{9E8D3305-1D9D-4BC8-A40F-6F8AE50BD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Conception futuriste</Template>
  <TotalTime>2911</TotalTime>
  <Words>1836</Words>
  <Application>Microsoft Office PowerPoint</Application>
  <PresentationFormat>Grand écran</PresentationFormat>
  <Paragraphs>212</Paragraphs>
  <Slides>30</Slides>
  <Notes>7</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30</vt:i4>
      </vt:variant>
    </vt:vector>
  </HeadingPairs>
  <TitlesOfParts>
    <vt:vector size="38" baseType="lpstr">
      <vt:lpstr>Algerian</vt:lpstr>
      <vt:lpstr>Arial</vt:lpstr>
      <vt:lpstr>Calibri</vt:lpstr>
      <vt:lpstr>Calibri Light</vt:lpstr>
      <vt:lpstr>Cambria Math</vt:lpstr>
      <vt:lpstr>charter</vt:lpstr>
      <vt:lpstr>Wingdings</vt:lpstr>
      <vt:lpstr>Céleste</vt:lpstr>
      <vt:lpstr> APPRENTISSAGE  NON SUPERVISE </vt:lpstr>
      <vt:lpstr>SOMMAIRE</vt:lpstr>
      <vt:lpstr>INTRODUCTION</vt:lpstr>
      <vt:lpstr> </vt:lpstr>
      <vt:lpstr>Définition De l'ACP</vt:lpstr>
      <vt:lpstr>OBJECTIFS</vt:lpstr>
      <vt:lpstr>Etapes DE l’IMPLEMENTATION DE L’ ACP</vt:lpstr>
      <vt:lpstr> </vt:lpstr>
      <vt:lpstr>Présentation PowerPoint</vt:lpstr>
      <vt:lpstr>  </vt:lpstr>
      <vt:lpstr>Présentation PowerPoint</vt:lpstr>
      <vt:lpstr> </vt:lpstr>
      <vt:lpstr>le  CHOIX DU nombre de composantes principales </vt:lpstr>
      <vt:lpstr>Présentation PowerPoint</vt:lpstr>
      <vt:lpstr> </vt:lpstr>
      <vt:lpstr>MATRICE DES DONNES</vt:lpstr>
      <vt:lpstr>Présentation PowerPoint</vt:lpstr>
      <vt:lpstr>INERTIE TOTALE</vt:lpstr>
      <vt:lpstr>Présentation PowerPoint</vt:lpstr>
      <vt:lpstr>Construction des nuages de points projetés</vt:lpstr>
      <vt:lpstr> </vt:lpstr>
      <vt:lpstr>Le k-means c’est quoi ?</vt:lpstr>
      <vt:lpstr>Notion de similarité</vt:lpstr>
      <vt:lpstr>Comment fonctionne l’algorithme ?</vt:lpstr>
      <vt:lpstr>Etape 0 : Initialisation</vt:lpstr>
      <vt:lpstr>Etape 2 :</vt:lpstr>
      <vt:lpstr>Boucle itérative :</vt:lpstr>
      <vt:lpstr>LA METHODE ELBOW</vt:lpstr>
      <vt:lpstr>IMPLEMENTAION AVEC SCIKIT-LEARN</vt:lpstr>
      <vt:lpstr>Merci DE VOTRE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APPRENTISSAGE  NON SUPERVISE </dc:title>
  <dc:creator>Habib Aidara</dc:creator>
  <cp:lastModifiedBy>Habib Aidara</cp:lastModifiedBy>
  <cp:revision>51</cp:revision>
  <dcterms:created xsi:type="dcterms:W3CDTF">2022-06-20T14:38:04Z</dcterms:created>
  <dcterms:modified xsi:type="dcterms:W3CDTF">2022-06-24T17:51:12Z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