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8" r:id="rId6"/>
    <p:sldId id="269" r:id="rId7"/>
    <p:sldId id="263" r:id="rId8"/>
    <p:sldId id="260" r:id="rId9"/>
    <p:sldId id="261" r:id="rId10"/>
    <p:sldId id="267"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26ED139-0480-4198-83E2-68CE0B25BC9B}" type="datetimeFigureOut">
              <a:rPr lang="en-US" dirty="0"/>
              <a:t>7/29/2022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7CE23-3B6A-482C-9BEA-F32A9EB44C40}"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9C8FD-9717-4D78-9D01-4CBD0AC8CAE0}"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2BD47-5F5E-4508-9DFC-0021F20B392D}"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B23E3-326B-4424-9A50-2CBB9CA4B2E5}"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09F6F-C437-48B6-80BB-8E50899C06AF}"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776D14-B85F-4865-804C-5734F9C85CDD}" type="datetimeFigureOut">
              <a:rPr lang="en-US" dirty="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956C38-6601-4688-9146-5E61D8B04598}"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6061E-CDAE-49E3-92CB-288B639C3B6F}" type="datetimeFigureOut">
              <a:rPr lang="en-US" dirty="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E9851-4767-4B63-B36B-F772D06043F2}"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9A586-BE94-448D-BAE3-D5D323B9149F}"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ADDEAF24-54CC-4408-99B3-A70A172EFF44}" type="datetimeFigureOut">
              <a:rPr lang="en-US" dirty="0"/>
              <a:t>7/29/2022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33DB-6887-D0B9-F041-33DCA59435F2}"/>
              </a:ext>
            </a:extLst>
          </p:cNvPr>
          <p:cNvSpPr>
            <a:spLocks noGrp="1"/>
          </p:cNvSpPr>
          <p:nvPr>
            <p:ph type="ctrTitle"/>
          </p:nvPr>
        </p:nvSpPr>
        <p:spPr>
          <a:xfrm>
            <a:off x="1222115" y="2193235"/>
            <a:ext cx="9418320" cy="1364974"/>
          </a:xfrm>
        </p:spPr>
        <p:txBody>
          <a:bodyPr>
            <a:normAutofit fontScale="90000"/>
          </a:bodyPr>
          <a:lstStyle/>
          <a:p>
            <a:pPr algn="ctr">
              <a:lnSpc>
                <a:spcPct val="150000"/>
              </a:lnSpc>
            </a:pPr>
            <a:br>
              <a:rPr lang="fr-FR" sz="3600" dirty="0"/>
            </a:br>
            <a:br>
              <a:rPr lang="fr-FR" sz="3600" dirty="0"/>
            </a:br>
            <a:r>
              <a:rPr lang="fr-FR" sz="3600" dirty="0"/>
              <a:t>THEME</a:t>
            </a:r>
            <a:br>
              <a:rPr lang="fr-FR" sz="3600" dirty="0"/>
            </a:br>
            <a:r>
              <a:rPr lang="fr-FR" sz="3600" dirty="0" err="1"/>
              <a:t>Tranductive</a:t>
            </a:r>
            <a:r>
              <a:rPr lang="fr-FR" sz="3600" dirty="0"/>
              <a:t> Support </a:t>
            </a:r>
            <a:r>
              <a:rPr lang="fr-FR" sz="3600" dirty="0" err="1"/>
              <a:t>Vector</a:t>
            </a:r>
            <a:r>
              <a:rPr lang="fr-FR" sz="3600" dirty="0"/>
              <a:t> Machine</a:t>
            </a:r>
          </a:p>
        </p:txBody>
      </p:sp>
      <p:sp>
        <p:nvSpPr>
          <p:cNvPr id="3" name="Subtitle 2">
            <a:extLst>
              <a:ext uri="{FF2B5EF4-FFF2-40B4-BE49-F238E27FC236}">
                <a16:creationId xmlns:a16="http://schemas.microsoft.com/office/drawing/2014/main" id="{ACC9FA91-48D3-857C-FC5A-829683D74059}"/>
              </a:ext>
            </a:extLst>
          </p:cNvPr>
          <p:cNvSpPr>
            <a:spLocks noGrp="1"/>
          </p:cNvSpPr>
          <p:nvPr>
            <p:ph type="subTitle" idx="1"/>
          </p:nvPr>
        </p:nvSpPr>
        <p:spPr>
          <a:xfrm>
            <a:off x="1386840" y="4346713"/>
            <a:ext cx="9418320" cy="2026257"/>
          </a:xfrm>
        </p:spPr>
        <p:txBody>
          <a:bodyPr>
            <a:normAutofit fontScale="85000" lnSpcReduction="20000"/>
          </a:bodyPr>
          <a:lstStyle/>
          <a:p>
            <a:r>
              <a:rPr lang="fr-FR" sz="2800" b="1" dirty="0"/>
              <a:t>Membres:						 Professeur:</a:t>
            </a:r>
          </a:p>
          <a:p>
            <a:r>
              <a:rPr lang="fr-FR" sz="2100" dirty="0"/>
              <a:t>AIDARA Habib					  	   </a:t>
            </a:r>
            <a:r>
              <a:rPr lang="fr-FR" sz="2100"/>
              <a:t>Mr TONDJI</a:t>
            </a:r>
            <a:endParaRPr lang="fr-FR" sz="2100" dirty="0"/>
          </a:p>
          <a:p>
            <a:r>
              <a:rPr lang="fr-FR" sz="2100" dirty="0"/>
              <a:t>BA Mamadou</a:t>
            </a:r>
          </a:p>
          <a:p>
            <a:r>
              <a:rPr lang="fr-FR" sz="2100" dirty="0"/>
              <a:t>DIALLO Ousmane</a:t>
            </a:r>
          </a:p>
          <a:p>
            <a:r>
              <a:rPr lang="fr-FR" sz="2100" dirty="0"/>
              <a:t>DIALLO Nasser</a:t>
            </a:r>
          </a:p>
        </p:txBody>
      </p:sp>
    </p:spTree>
    <p:extLst>
      <p:ext uri="{BB962C8B-B14F-4D97-AF65-F5344CB8AC3E}">
        <p14:creationId xmlns:p14="http://schemas.microsoft.com/office/powerpoint/2010/main" val="399774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7089-59CC-9B02-C87E-909E30A85B60}"/>
              </a:ext>
            </a:extLst>
          </p:cNvPr>
          <p:cNvSpPr>
            <a:spLocks noGrp="1"/>
          </p:cNvSpPr>
          <p:nvPr>
            <p:ph type="title"/>
          </p:nvPr>
        </p:nvSpPr>
        <p:spPr/>
        <p:txBody>
          <a:bodyPr>
            <a:normAutofit/>
          </a:bodyPr>
          <a:lstStyle/>
          <a:p>
            <a:pPr algn="ctr"/>
            <a:r>
              <a:rPr lang="en-GB" dirty="0"/>
              <a:t>Quasi-Newton Semi-Supervised Vector Machine </a:t>
            </a:r>
            <a:endParaRPr lang="fr-FR" dirty="0"/>
          </a:p>
        </p:txBody>
      </p:sp>
      <p:sp>
        <p:nvSpPr>
          <p:cNvPr id="3" name="Content Placeholder 2">
            <a:extLst>
              <a:ext uri="{FF2B5EF4-FFF2-40B4-BE49-F238E27FC236}">
                <a16:creationId xmlns:a16="http://schemas.microsoft.com/office/drawing/2014/main" id="{B688321F-307D-A3D6-7B7D-D209E6246DDF}"/>
              </a:ext>
            </a:extLst>
          </p:cNvPr>
          <p:cNvSpPr>
            <a:spLocks noGrp="1"/>
          </p:cNvSpPr>
          <p:nvPr>
            <p:ph idx="1"/>
          </p:nvPr>
        </p:nvSpPr>
        <p:spPr>
          <a:xfrm>
            <a:off x="1261871" y="1828800"/>
            <a:ext cx="9485641" cy="4351337"/>
          </a:xfrm>
        </p:spPr>
        <p:txBody>
          <a:bodyPr>
            <a:normAutofit lnSpcReduction="10000"/>
          </a:bodyPr>
          <a:lstStyle/>
          <a:p>
            <a:pPr algn="just">
              <a:lnSpc>
                <a:spcPct val="200000"/>
              </a:lnSpc>
            </a:pPr>
            <a:r>
              <a:rPr lang="fr-F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Dans la méthode de Newton, on commence par une estimation du minimum et nous approchons la dérivée de la fonction à ce point à l'aide d'une fonction linéaire, puis résoudre explicitement la racine de cette fonction. Nous pouvons itérer à plusieurs reprises pour un certain nombre d'étapes. Pour approximer f(x), on approxime f</a:t>
            </a:r>
            <a:r>
              <a:rPr lang="fr-FR"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 en utilisant une série de Taylor du second ordre qui utilise f</a:t>
            </a:r>
            <a:r>
              <a:rPr lang="fr-FR"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(x) et donc cette méthode a exigences plus élevées sur la régularité de f(x) mais en utilisant plus d'informations sur f(x) peuvent converger plus rapidement.</a:t>
            </a:r>
            <a:endParaRPr lang="fr-FR"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200000"/>
              </a:lnSpc>
            </a:pPr>
            <a:endParaRPr lang="fr-FR" dirty="0"/>
          </a:p>
        </p:txBody>
      </p:sp>
    </p:spTree>
    <p:extLst>
      <p:ext uri="{BB962C8B-B14F-4D97-AF65-F5344CB8AC3E}">
        <p14:creationId xmlns:p14="http://schemas.microsoft.com/office/powerpoint/2010/main" val="2445551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AE46-7E4E-CD19-263D-FF57FDE7376A}"/>
              </a:ext>
            </a:extLst>
          </p:cNvPr>
          <p:cNvSpPr>
            <a:spLocks noGrp="1"/>
          </p:cNvSpPr>
          <p:nvPr>
            <p:ph type="title"/>
          </p:nvPr>
        </p:nvSpPr>
        <p:spPr/>
        <p:txBody>
          <a:bodyPr/>
          <a:lstStyle/>
          <a:p>
            <a:r>
              <a:rPr lang="fr-FR" sz="4400" dirty="0">
                <a:effectLst/>
                <a:latin typeface="Times New Roman" panose="02020603050405020304" pitchFamily="18" charset="0"/>
                <a:ea typeface="Calibri" panose="020F0502020204030204" pitchFamily="34" charset="0"/>
                <a:cs typeface="Times New Roman" panose="02020603050405020304" pitchFamily="18" charset="0"/>
              </a:rPr>
              <a:t>Description des fonctions et des classes </a:t>
            </a:r>
            <a:endParaRPr lang="fr-FR" dirty="0"/>
          </a:p>
        </p:txBody>
      </p:sp>
      <p:sp>
        <p:nvSpPr>
          <p:cNvPr id="3" name="Content Placeholder 2">
            <a:extLst>
              <a:ext uri="{FF2B5EF4-FFF2-40B4-BE49-F238E27FC236}">
                <a16:creationId xmlns:a16="http://schemas.microsoft.com/office/drawing/2014/main" id="{8017E019-A7B9-526B-816A-0EDA7E883477}"/>
              </a:ext>
            </a:extLst>
          </p:cNvPr>
          <p:cNvSpPr>
            <a:spLocks noGrp="1"/>
          </p:cNvSpPr>
          <p:nvPr>
            <p:ph idx="1"/>
          </p:nvPr>
        </p:nvSpPr>
        <p:spPr/>
        <p:txBody>
          <a:bodyPr>
            <a:normAutofit/>
          </a:bodyPr>
          <a:lstStyle/>
          <a:p>
            <a:r>
              <a:rPr lang="fr-FR" dirty="0"/>
              <a:t>Variables de classes</a:t>
            </a:r>
          </a:p>
          <a:p>
            <a:r>
              <a:rPr lang="fr-FR" b="0" dirty="0">
                <a:solidFill>
                  <a:srgbClr val="001080"/>
                </a:solidFill>
                <a:effectLst/>
                <a:latin typeface="Courier New" panose="02070309020205020404" pitchFamily="49" charset="0"/>
              </a:rPr>
              <a:t>self</a:t>
            </a:r>
            <a:r>
              <a:rPr lang="fr-FR" b="0" dirty="0">
                <a:solidFill>
                  <a:srgbClr val="000000"/>
                </a:solidFill>
                <a:effectLst/>
                <a:latin typeface="Courier New" panose="02070309020205020404" pitchFamily="49" charset="0"/>
              </a:rPr>
              <a:t>._</a:t>
            </a:r>
            <a:r>
              <a:rPr lang="fr-FR" b="0" dirty="0" err="1">
                <a:solidFill>
                  <a:srgbClr val="000000"/>
                </a:solidFill>
                <a:effectLst/>
                <a:latin typeface="Courier New" panose="02070309020205020404" pitchFamily="49" charset="0"/>
              </a:rPr>
              <a:t>X_l</a:t>
            </a:r>
            <a:endParaRPr lang="fr-FR" b="0" dirty="0">
              <a:solidFill>
                <a:srgbClr val="000000"/>
              </a:solidFill>
              <a:effectLst/>
              <a:latin typeface="Courier New" panose="02070309020205020404" pitchFamily="49" charset="0"/>
            </a:endParaRPr>
          </a:p>
          <a:p>
            <a:r>
              <a:rPr lang="fr-FR" b="0" dirty="0">
                <a:solidFill>
                  <a:srgbClr val="001080"/>
                </a:solidFill>
                <a:effectLst/>
                <a:latin typeface="Courier New" panose="02070309020205020404" pitchFamily="49" charset="0"/>
              </a:rPr>
              <a:t>self</a:t>
            </a:r>
            <a:r>
              <a:rPr lang="fr-FR" b="0" dirty="0">
                <a:solidFill>
                  <a:srgbClr val="000000"/>
                </a:solidFill>
                <a:effectLst/>
                <a:latin typeface="Courier New" panose="02070309020205020404" pitchFamily="49" charset="0"/>
              </a:rPr>
              <a:t>._</a:t>
            </a:r>
            <a:r>
              <a:rPr lang="fr-FR" b="0" dirty="0" err="1">
                <a:solidFill>
                  <a:srgbClr val="000000"/>
                </a:solidFill>
                <a:effectLst/>
                <a:latin typeface="Courier New" panose="02070309020205020404" pitchFamily="49" charset="0"/>
              </a:rPr>
              <a:t>Y_l</a:t>
            </a:r>
            <a:endParaRPr lang="fr-FR" b="0" dirty="0">
              <a:solidFill>
                <a:srgbClr val="000000"/>
              </a:solidFill>
              <a:effectLst/>
              <a:latin typeface="Courier New" panose="02070309020205020404" pitchFamily="49" charset="0"/>
            </a:endParaRPr>
          </a:p>
          <a:p>
            <a:r>
              <a:rPr lang="fr-FR" b="0" dirty="0">
                <a:solidFill>
                  <a:srgbClr val="001080"/>
                </a:solidFill>
                <a:effectLst/>
                <a:latin typeface="Courier New" panose="02070309020205020404" pitchFamily="49" charset="0"/>
              </a:rPr>
              <a:t>self</a:t>
            </a:r>
            <a:r>
              <a:rPr lang="fr-FR" b="0" dirty="0">
                <a:solidFill>
                  <a:srgbClr val="000000"/>
                </a:solidFill>
                <a:effectLst/>
                <a:latin typeface="Courier New" panose="02070309020205020404" pitchFamily="49" charset="0"/>
              </a:rPr>
              <a:t>._</a:t>
            </a:r>
            <a:r>
              <a:rPr lang="fr-FR" b="0" dirty="0" err="1">
                <a:solidFill>
                  <a:srgbClr val="000000"/>
                </a:solidFill>
                <a:effectLst/>
                <a:latin typeface="Courier New" panose="02070309020205020404" pitchFamily="49" charset="0"/>
              </a:rPr>
              <a:t>X_u</a:t>
            </a:r>
            <a:endParaRPr lang="fr-FR" b="0" dirty="0">
              <a:solidFill>
                <a:srgbClr val="000000"/>
              </a:solidFill>
              <a:effectLst/>
              <a:latin typeface="Courier New" panose="02070309020205020404" pitchFamily="49" charset="0"/>
            </a:endParaRPr>
          </a:p>
          <a:p>
            <a:r>
              <a:rPr lang="fr-FR" b="0" dirty="0">
                <a:solidFill>
                  <a:srgbClr val="001080"/>
                </a:solidFill>
                <a:effectLst/>
                <a:latin typeface="Courier New" panose="02070309020205020404" pitchFamily="49" charset="0"/>
              </a:rPr>
              <a:t>self</a:t>
            </a:r>
            <a:r>
              <a:rPr lang="fr-FR" b="0" dirty="0">
                <a:solidFill>
                  <a:srgbClr val="000000"/>
                </a:solidFill>
                <a:effectLst/>
                <a:latin typeface="Courier New" panose="02070309020205020404" pitchFamily="49" charset="0"/>
              </a:rPr>
              <a:t>._</a:t>
            </a:r>
            <a:r>
              <a:rPr lang="fr-FR" b="0" dirty="0" err="1">
                <a:solidFill>
                  <a:srgbClr val="000000"/>
                </a:solidFill>
                <a:effectLst/>
                <a:latin typeface="Courier New" panose="02070309020205020404" pitchFamily="49" charset="0"/>
              </a:rPr>
              <a:t>C_l</a:t>
            </a:r>
            <a:endParaRPr lang="fr-FR" b="0" dirty="0">
              <a:solidFill>
                <a:srgbClr val="000000"/>
              </a:solidFill>
              <a:effectLst/>
              <a:latin typeface="Courier New" panose="02070309020205020404" pitchFamily="49" charset="0"/>
            </a:endParaRPr>
          </a:p>
          <a:p>
            <a:r>
              <a:rPr lang="fr-FR" b="0" dirty="0">
                <a:solidFill>
                  <a:srgbClr val="001080"/>
                </a:solidFill>
                <a:effectLst/>
                <a:latin typeface="Courier New" panose="02070309020205020404" pitchFamily="49" charset="0"/>
              </a:rPr>
              <a:t>self</a:t>
            </a:r>
            <a:r>
              <a:rPr lang="fr-FR" b="0" dirty="0">
                <a:solidFill>
                  <a:srgbClr val="000000"/>
                </a:solidFill>
                <a:effectLst/>
                <a:latin typeface="Courier New" panose="02070309020205020404" pitchFamily="49" charset="0"/>
              </a:rPr>
              <a:t>._</a:t>
            </a:r>
            <a:r>
              <a:rPr lang="fr-FR" b="0" dirty="0" err="1">
                <a:solidFill>
                  <a:srgbClr val="000000"/>
                </a:solidFill>
                <a:effectLst/>
                <a:latin typeface="Courier New" panose="02070309020205020404" pitchFamily="49" charset="0"/>
              </a:rPr>
              <a:t>C_u</a:t>
            </a:r>
            <a:endParaRPr lang="fr-FR" b="0" dirty="0">
              <a:solidFill>
                <a:srgbClr val="000000"/>
              </a:solidFill>
              <a:effectLst/>
              <a:latin typeface="Courier New" panose="02070309020205020404" pitchFamily="49" charset="0"/>
            </a:endParaRPr>
          </a:p>
          <a:p>
            <a:r>
              <a:rPr lang="fr-FR" b="0" dirty="0" err="1">
                <a:solidFill>
                  <a:srgbClr val="001080"/>
                </a:solidFill>
                <a:effectLst/>
                <a:latin typeface="Courier New" panose="02070309020205020404" pitchFamily="49" charset="0"/>
              </a:rPr>
              <a:t>self</a:t>
            </a:r>
            <a:r>
              <a:rPr lang="fr-FR" b="0" dirty="0" err="1">
                <a:solidFill>
                  <a:srgbClr val="000000"/>
                </a:solidFill>
                <a:effectLst/>
                <a:latin typeface="Courier New" panose="02070309020205020404" pitchFamily="49" charset="0"/>
              </a:rPr>
              <a:t>._kernel</a:t>
            </a:r>
            <a:endParaRPr lang="fr-FR" b="0" dirty="0">
              <a:solidFill>
                <a:srgbClr val="000000"/>
              </a:solidFill>
              <a:effectLst/>
              <a:latin typeface="Courier New" panose="02070309020205020404" pitchFamily="49" charset="0"/>
            </a:endParaRPr>
          </a:p>
          <a:p>
            <a:r>
              <a:rPr lang="fr-FR" b="0" dirty="0" err="1">
                <a:solidFill>
                  <a:srgbClr val="001080"/>
                </a:solidFill>
                <a:effectLst/>
                <a:latin typeface="Courier New" panose="02070309020205020404" pitchFamily="49" charset="0"/>
              </a:rPr>
              <a:t>self</a:t>
            </a:r>
            <a:r>
              <a:rPr lang="fr-FR" b="0" dirty="0" err="1">
                <a:solidFill>
                  <a:srgbClr val="000000"/>
                </a:solidFill>
                <a:effectLst/>
                <a:latin typeface="Courier New" panose="02070309020205020404" pitchFamily="49" charset="0"/>
              </a:rPr>
              <a:t>._C</a:t>
            </a:r>
            <a:endParaRPr lang="fr-FR" b="0" dirty="0">
              <a:solidFill>
                <a:srgbClr val="000000"/>
              </a:solidFill>
              <a:effectLst/>
              <a:latin typeface="Courier New" panose="02070309020205020404" pitchFamily="49" charset="0"/>
            </a:endParaRPr>
          </a:p>
          <a:p>
            <a:r>
              <a:rPr lang="fr-FR" b="0" dirty="0" err="1">
                <a:solidFill>
                  <a:srgbClr val="001080"/>
                </a:solidFill>
                <a:effectLst/>
                <a:latin typeface="Courier New" panose="02070309020205020404" pitchFamily="49" charset="0"/>
              </a:rPr>
              <a:t>self</a:t>
            </a:r>
            <a:r>
              <a:rPr lang="fr-FR" b="0" dirty="0" err="1">
                <a:solidFill>
                  <a:srgbClr val="000000"/>
                </a:solidFill>
                <a:effectLst/>
                <a:latin typeface="Courier New" panose="02070309020205020404" pitchFamily="49" charset="0"/>
              </a:rPr>
              <a:t>._gamma</a:t>
            </a:r>
            <a:endParaRPr lang="fr-FR" b="0" dirty="0">
              <a:solidFill>
                <a:srgbClr val="000000"/>
              </a:solidFill>
              <a:effectLst/>
              <a:latin typeface="Courier New" panose="02070309020205020404" pitchFamily="49" charset="0"/>
            </a:endParaRPr>
          </a:p>
          <a:p>
            <a:endParaRPr lang="fr-FR" dirty="0"/>
          </a:p>
        </p:txBody>
      </p:sp>
    </p:spTree>
    <p:extLst>
      <p:ext uri="{BB962C8B-B14F-4D97-AF65-F5344CB8AC3E}">
        <p14:creationId xmlns:p14="http://schemas.microsoft.com/office/powerpoint/2010/main" val="213578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AE46-7E4E-CD19-263D-FF57FDE7376A}"/>
              </a:ext>
            </a:extLst>
          </p:cNvPr>
          <p:cNvSpPr>
            <a:spLocks noGrp="1"/>
          </p:cNvSpPr>
          <p:nvPr>
            <p:ph type="title"/>
          </p:nvPr>
        </p:nvSpPr>
        <p:spPr/>
        <p:txBody>
          <a:bodyPr/>
          <a:lstStyle/>
          <a:p>
            <a:r>
              <a:rPr lang="fr-FR" sz="4400" dirty="0">
                <a:effectLst/>
                <a:latin typeface="Times New Roman" panose="02020603050405020304" pitchFamily="18" charset="0"/>
                <a:ea typeface="Calibri" panose="020F0502020204030204" pitchFamily="34" charset="0"/>
                <a:cs typeface="Times New Roman" panose="02020603050405020304" pitchFamily="18" charset="0"/>
              </a:rPr>
              <a:t>Description des fonctions et des classes </a:t>
            </a:r>
            <a:endParaRPr lang="fr-FR" dirty="0"/>
          </a:p>
        </p:txBody>
      </p:sp>
      <p:sp>
        <p:nvSpPr>
          <p:cNvPr id="3" name="Content Placeholder 2">
            <a:extLst>
              <a:ext uri="{FF2B5EF4-FFF2-40B4-BE49-F238E27FC236}">
                <a16:creationId xmlns:a16="http://schemas.microsoft.com/office/drawing/2014/main" id="{8017E019-A7B9-526B-816A-0EDA7E883477}"/>
              </a:ext>
            </a:extLst>
          </p:cNvPr>
          <p:cNvSpPr>
            <a:spLocks noGrp="1"/>
          </p:cNvSpPr>
          <p:nvPr>
            <p:ph idx="1"/>
          </p:nvPr>
        </p:nvSpPr>
        <p:spPr/>
        <p:txBody>
          <a:bodyPr>
            <a:normAutofit/>
          </a:bodyPr>
          <a:lstStyle/>
          <a:p>
            <a:pPr>
              <a:lnSpc>
                <a:spcPct val="150000"/>
              </a:lnSpc>
            </a:pPr>
            <a:r>
              <a:rPr lang="nl-NL" b="0" dirty="0">
                <a:solidFill>
                  <a:srgbClr val="0000FF"/>
                </a:solidFill>
                <a:effectLst/>
                <a:latin typeface="Courier New" panose="02070309020205020404" pitchFamily="49" charset="0"/>
              </a:rPr>
              <a:t>def</a:t>
            </a:r>
            <a:r>
              <a:rPr lang="nl-NL" b="0" dirty="0">
                <a:solidFill>
                  <a:srgbClr val="000000"/>
                </a:solidFill>
                <a:effectLst/>
                <a:latin typeface="Courier New" panose="02070309020205020404" pitchFamily="49" charset="0"/>
              </a:rPr>
              <a:t> </a:t>
            </a:r>
            <a:r>
              <a:rPr lang="nl-NL" b="0" dirty="0">
                <a:solidFill>
                  <a:srgbClr val="795E26"/>
                </a:solidFill>
                <a:effectLst/>
                <a:latin typeface="Courier New" panose="02070309020205020404" pitchFamily="49" charset="0"/>
              </a:rPr>
              <a:t>__init__</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self</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X_l</a:t>
            </a:r>
            <a:r>
              <a:rPr lang="nl-NL" b="0" dirty="0">
                <a:solidFill>
                  <a:srgbClr val="000000"/>
                </a:solidFill>
                <a:effectLst/>
                <a:latin typeface="Courier New" panose="02070309020205020404" pitchFamily="49" charset="0"/>
              </a:rPr>
              <a:t>, </a:t>
            </a:r>
            <a:r>
              <a:rPr lang="nl-NL" b="0" dirty="0">
                <a:solidFill>
                  <a:srgbClr val="001080"/>
                </a:solidFill>
                <a:effectLst/>
                <a:latin typeface="Courier New" panose="02070309020205020404" pitchFamily="49" charset="0"/>
              </a:rPr>
              <a:t>y</a:t>
            </a:r>
            <a:r>
              <a:rPr lang="nl-NL" b="0" dirty="0">
                <a:solidFill>
                  <a:srgbClr val="000000"/>
                </a:solidFill>
                <a:effectLst/>
                <a:latin typeface="Courier New" panose="02070309020205020404" pitchFamily="49" charset="0"/>
              </a:rPr>
              <a:t>, </a:t>
            </a:r>
            <a:r>
              <a:rPr lang="nl-NL" b="0" dirty="0">
                <a:solidFill>
                  <a:srgbClr val="001080"/>
                </a:solidFill>
                <a:effectLst/>
                <a:latin typeface="Courier New" panose="02070309020205020404" pitchFamily="49" charset="0"/>
              </a:rPr>
              <a:t>X_u</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C_l</a:t>
            </a:r>
            <a:r>
              <a:rPr lang="nl-NL" b="0" dirty="0">
                <a:solidFill>
                  <a:srgbClr val="000000"/>
                </a:solidFill>
                <a:effectLst/>
                <a:latin typeface="Courier New" panose="02070309020205020404" pitchFamily="49" charset="0"/>
              </a:rPr>
              <a:t>=</a:t>
            </a:r>
            <a:r>
              <a:rPr lang="nl-NL" b="0" dirty="0">
                <a:solidFill>
                  <a:srgbClr val="09885A"/>
                </a:solidFill>
                <a:effectLst/>
                <a:latin typeface="Courier New" panose="02070309020205020404" pitchFamily="49" charset="0"/>
              </a:rPr>
              <a:t>1.0</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C_u</a:t>
            </a:r>
            <a:r>
              <a:rPr lang="nl-NL" b="0" dirty="0">
                <a:solidFill>
                  <a:srgbClr val="000000"/>
                </a:solidFill>
                <a:effectLst/>
                <a:latin typeface="Courier New" panose="02070309020205020404" pitchFamily="49" charset="0"/>
              </a:rPr>
              <a:t>=</a:t>
            </a:r>
            <a:r>
              <a:rPr lang="nl-NL" b="0" dirty="0">
                <a:solidFill>
                  <a:srgbClr val="09885A"/>
                </a:solidFill>
                <a:effectLst/>
                <a:latin typeface="Courier New" panose="02070309020205020404" pitchFamily="49" charset="0"/>
              </a:rPr>
              <a:t>0.001</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kernel</a:t>
            </a:r>
            <a:r>
              <a:rPr lang="nl-NL" b="0" dirty="0">
                <a:solidFill>
                  <a:srgbClr val="000000"/>
                </a:solidFill>
                <a:effectLst/>
                <a:latin typeface="Courier New" panose="02070309020205020404" pitchFamily="49" charset="0"/>
              </a:rPr>
              <a:t>=</a:t>
            </a:r>
            <a:r>
              <a:rPr lang="nl-NL" b="0" dirty="0">
                <a:solidFill>
                  <a:srgbClr val="A31515"/>
                </a:solidFill>
                <a:effectLst/>
                <a:latin typeface="Courier New" panose="02070309020205020404" pitchFamily="49" charset="0"/>
              </a:rPr>
              <a:t>'rbf'</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C</a:t>
            </a:r>
            <a:r>
              <a:rPr lang="nl-NL" b="0" dirty="0">
                <a:solidFill>
                  <a:srgbClr val="000000"/>
                </a:solidFill>
                <a:effectLst/>
                <a:latin typeface="Courier New" panose="02070309020205020404" pitchFamily="49" charset="0"/>
              </a:rPr>
              <a:t>=</a:t>
            </a:r>
            <a:r>
              <a:rPr lang="nl-NL" b="0" dirty="0">
                <a:solidFill>
                  <a:srgbClr val="09885A"/>
                </a:solidFill>
                <a:effectLst/>
                <a:latin typeface="Courier New" panose="02070309020205020404" pitchFamily="49" charset="0"/>
              </a:rPr>
              <a:t>1.0</a:t>
            </a:r>
            <a:r>
              <a:rPr lang="nl-NL" b="0" dirty="0">
                <a:solidFill>
                  <a:srgbClr val="000000"/>
                </a:solidFill>
                <a:effectLst/>
                <a:latin typeface="Courier New" panose="02070309020205020404" pitchFamily="49" charset="0"/>
              </a:rPr>
              <a:t>,</a:t>
            </a:r>
            <a:r>
              <a:rPr lang="nl-NL" b="0" dirty="0">
                <a:solidFill>
                  <a:srgbClr val="001080"/>
                </a:solidFill>
                <a:effectLst/>
                <a:latin typeface="Courier New" panose="02070309020205020404" pitchFamily="49" charset="0"/>
              </a:rPr>
              <a:t>gamma</a:t>
            </a:r>
            <a:r>
              <a:rPr lang="nl-NL" b="0" dirty="0">
                <a:solidFill>
                  <a:srgbClr val="000000"/>
                </a:solidFill>
                <a:effectLst/>
                <a:latin typeface="Courier New" panose="02070309020205020404" pitchFamily="49" charset="0"/>
              </a:rPr>
              <a:t>=</a:t>
            </a:r>
            <a:r>
              <a:rPr lang="nl-NL" b="0" dirty="0">
                <a:solidFill>
                  <a:srgbClr val="09885A"/>
                </a:solidFill>
                <a:effectLst/>
                <a:latin typeface="Courier New" panose="02070309020205020404" pitchFamily="49" charset="0"/>
              </a:rPr>
              <a:t>1.0</a:t>
            </a:r>
            <a:r>
              <a:rPr lang="nl-NL" b="0" dirty="0">
                <a:solidFill>
                  <a:srgbClr val="000000"/>
                </a:solidFill>
                <a:effectLst/>
                <a:latin typeface="Courier New" panose="02070309020205020404" pitchFamily="49" charset="0"/>
              </a:rPr>
              <a:t>)</a:t>
            </a:r>
          </a:p>
          <a:p>
            <a:pPr>
              <a:lnSpc>
                <a:spcPct val="150000"/>
              </a:lnSpc>
            </a:pPr>
            <a:r>
              <a:rPr lang="fr-FR" b="0" dirty="0" err="1">
                <a:solidFill>
                  <a:srgbClr val="0000FF"/>
                </a:solidFill>
                <a:effectLst/>
                <a:latin typeface="Courier New" panose="02070309020205020404" pitchFamily="49" charset="0"/>
              </a:rPr>
              <a:t>def</a:t>
            </a:r>
            <a:r>
              <a:rPr lang="fr-FR" b="0" dirty="0">
                <a:solidFill>
                  <a:srgbClr val="000000"/>
                </a:solidFill>
                <a:effectLst/>
                <a:latin typeface="Courier New" panose="02070309020205020404" pitchFamily="49" charset="0"/>
              </a:rPr>
              <a:t> </a:t>
            </a:r>
            <a:r>
              <a:rPr lang="fr-FR" b="0" dirty="0">
                <a:solidFill>
                  <a:srgbClr val="795E26"/>
                </a:solidFill>
                <a:effectLst/>
                <a:latin typeface="Courier New" panose="02070309020205020404" pitchFamily="49" charset="0"/>
              </a:rPr>
              <a:t>train</a:t>
            </a:r>
            <a:r>
              <a:rPr lang="fr-FR" b="0" dirty="0">
                <a:solidFill>
                  <a:srgbClr val="000000"/>
                </a:solidFill>
                <a:effectLst/>
                <a:latin typeface="Courier New" panose="02070309020205020404" pitchFamily="49" charset="0"/>
              </a:rPr>
              <a:t>(</a:t>
            </a:r>
            <a:r>
              <a:rPr lang="fr-FR" b="0" dirty="0">
                <a:solidFill>
                  <a:srgbClr val="001080"/>
                </a:solidFill>
                <a:effectLst/>
                <a:latin typeface="Courier New" panose="02070309020205020404" pitchFamily="49" charset="0"/>
              </a:rPr>
              <a:t>self</a:t>
            </a:r>
            <a:r>
              <a:rPr lang="fr-FR" b="0" dirty="0">
                <a:solidFill>
                  <a:srgbClr val="000000"/>
                </a:solidFill>
                <a:effectLst/>
                <a:latin typeface="Courier New" panose="02070309020205020404" pitchFamily="49" charset="0"/>
              </a:rPr>
              <a:t>)</a:t>
            </a:r>
          </a:p>
          <a:p>
            <a:pPr>
              <a:lnSpc>
                <a:spcPct val="150000"/>
              </a:lnSpc>
            </a:pPr>
            <a:r>
              <a:rPr lang="fr-FR" b="0" dirty="0" err="1">
                <a:solidFill>
                  <a:srgbClr val="0000FF"/>
                </a:solidFill>
                <a:effectLst/>
                <a:latin typeface="Courier New" panose="02070309020205020404" pitchFamily="49" charset="0"/>
              </a:rPr>
              <a:t>def</a:t>
            </a:r>
            <a:r>
              <a:rPr lang="fr-FR" b="0" dirty="0">
                <a:solidFill>
                  <a:srgbClr val="000000"/>
                </a:solidFill>
                <a:effectLst/>
                <a:latin typeface="Courier New" panose="02070309020205020404" pitchFamily="49" charset="0"/>
              </a:rPr>
              <a:t> </a:t>
            </a:r>
            <a:r>
              <a:rPr lang="fr-FR" b="0" dirty="0" err="1">
                <a:solidFill>
                  <a:srgbClr val="795E26"/>
                </a:solidFill>
                <a:effectLst/>
                <a:latin typeface="Courier New" panose="02070309020205020404" pitchFamily="49" charset="0"/>
              </a:rPr>
              <a:t>predict</a:t>
            </a:r>
            <a:r>
              <a:rPr lang="fr-FR" b="0" dirty="0">
                <a:solidFill>
                  <a:srgbClr val="000000"/>
                </a:solidFill>
                <a:effectLst/>
                <a:latin typeface="Courier New" panose="02070309020205020404" pitchFamily="49" charset="0"/>
              </a:rPr>
              <a:t>(</a:t>
            </a:r>
            <a:r>
              <a:rPr lang="fr-FR" b="0" dirty="0" err="1">
                <a:solidFill>
                  <a:srgbClr val="001080"/>
                </a:solidFill>
                <a:effectLst/>
                <a:latin typeface="Courier New" panose="02070309020205020404" pitchFamily="49" charset="0"/>
              </a:rPr>
              <a:t>self</a:t>
            </a:r>
            <a:r>
              <a:rPr lang="fr-FR" b="0" dirty="0" err="1">
                <a:solidFill>
                  <a:srgbClr val="000000"/>
                </a:solidFill>
                <a:effectLst/>
                <a:latin typeface="Courier New" panose="02070309020205020404" pitchFamily="49" charset="0"/>
              </a:rPr>
              <a:t>,</a:t>
            </a:r>
            <a:r>
              <a:rPr lang="fr-FR" b="0" dirty="0" err="1">
                <a:solidFill>
                  <a:srgbClr val="001080"/>
                </a:solidFill>
                <a:effectLst/>
                <a:latin typeface="Courier New" panose="02070309020205020404" pitchFamily="49" charset="0"/>
              </a:rPr>
              <a:t>X</a:t>
            </a:r>
            <a:r>
              <a:rPr lang="fr-FR"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5165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F186756-A4BB-240B-F8F1-54EB7B99DEEB}"/>
              </a:ext>
            </a:extLst>
          </p:cNvPr>
          <p:cNvSpPr>
            <a:spLocks noGrp="1"/>
          </p:cNvSpPr>
          <p:nvPr>
            <p:ph idx="1"/>
          </p:nvPr>
        </p:nvSpPr>
        <p:spPr>
          <a:xfrm>
            <a:off x="2381955" y="2596446"/>
            <a:ext cx="7736276" cy="2257778"/>
          </a:xfrm>
        </p:spPr>
        <p:txBody>
          <a:bodyPr/>
          <a:lstStyle/>
          <a:p>
            <a:pPr algn="just">
              <a:lnSpc>
                <a:spcPct val="150000"/>
              </a:lnSpc>
            </a:pPr>
            <a:r>
              <a:rPr lang="fr-FR" dirty="0"/>
              <a:t>En résume la méthode  TSVM est beaucoup plus performante pour caractériser un ensemble de données contenant très peu de données labelisées.</a:t>
            </a:r>
          </a:p>
          <a:p>
            <a:endParaRPr lang="fr-FR" dirty="0"/>
          </a:p>
        </p:txBody>
      </p:sp>
      <p:sp>
        <p:nvSpPr>
          <p:cNvPr id="7" name="Title 6">
            <a:extLst>
              <a:ext uri="{FF2B5EF4-FFF2-40B4-BE49-F238E27FC236}">
                <a16:creationId xmlns:a16="http://schemas.microsoft.com/office/drawing/2014/main" id="{28B21F72-3B75-E62F-2B75-1977F1D5A163}"/>
              </a:ext>
            </a:extLst>
          </p:cNvPr>
          <p:cNvSpPr>
            <a:spLocks noGrp="1"/>
          </p:cNvSpPr>
          <p:nvPr>
            <p:ph type="title"/>
          </p:nvPr>
        </p:nvSpPr>
        <p:spPr/>
        <p:txBody>
          <a:bodyPr/>
          <a:lstStyle/>
          <a:p>
            <a:pPr algn="ctr"/>
            <a:r>
              <a:rPr lang="fr-FR" dirty="0"/>
              <a:t>Conclusion</a:t>
            </a:r>
          </a:p>
        </p:txBody>
      </p:sp>
    </p:spTree>
    <p:extLst>
      <p:ext uri="{BB962C8B-B14F-4D97-AF65-F5344CB8AC3E}">
        <p14:creationId xmlns:p14="http://schemas.microsoft.com/office/powerpoint/2010/main" val="72089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534F-0ED3-0C70-7BF6-D7FB1AABBEB4}"/>
              </a:ext>
            </a:extLst>
          </p:cNvPr>
          <p:cNvSpPr>
            <a:spLocks noGrp="1"/>
          </p:cNvSpPr>
          <p:nvPr>
            <p:ph type="title"/>
          </p:nvPr>
        </p:nvSpPr>
        <p:spPr>
          <a:xfrm>
            <a:off x="824550" y="188181"/>
            <a:ext cx="9692640" cy="1163541"/>
          </a:xfrm>
        </p:spPr>
        <p:txBody>
          <a:bodyPr/>
          <a:lstStyle/>
          <a:p>
            <a:pPr algn="ctr"/>
            <a:r>
              <a:rPr lang="fr-FR" dirty="0"/>
              <a:t>PLAN</a:t>
            </a:r>
          </a:p>
        </p:txBody>
      </p:sp>
      <p:sp>
        <p:nvSpPr>
          <p:cNvPr id="3" name="Content Placeholder 2">
            <a:extLst>
              <a:ext uri="{FF2B5EF4-FFF2-40B4-BE49-F238E27FC236}">
                <a16:creationId xmlns:a16="http://schemas.microsoft.com/office/drawing/2014/main" id="{84D49164-7697-AF2D-F246-BA35DEB3534C}"/>
              </a:ext>
            </a:extLst>
          </p:cNvPr>
          <p:cNvSpPr>
            <a:spLocks noGrp="1"/>
          </p:cNvSpPr>
          <p:nvPr>
            <p:ph idx="1"/>
          </p:nvPr>
        </p:nvSpPr>
        <p:spPr>
          <a:xfrm>
            <a:off x="1261872" y="1351721"/>
            <a:ext cx="8595360" cy="5318097"/>
          </a:xfrm>
        </p:spPr>
        <p:txBody>
          <a:bodyPr>
            <a:noAutofit/>
          </a:bodyPr>
          <a:lstStyle/>
          <a:p>
            <a:r>
              <a:rPr lang="fr-FR" sz="2400" dirty="0"/>
              <a:t>Introduction</a:t>
            </a:r>
          </a:p>
          <a:p>
            <a:pPr marL="342900" lvl="0" indent="-342900" algn="just">
              <a:lnSpc>
                <a:spcPct val="107000"/>
              </a:lnSpc>
              <a:buFont typeface="+mj-lt"/>
              <a:buAutoNum type="arabicPeriod"/>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Qu’est-ce que TSVM (S3VM) ?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Différence entre TSVM et SVM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Fonctionnement de l’algorithme TSVM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2400" dirty="0">
                <a:latin typeface="Times New Roman" panose="02020603050405020304" pitchFamily="18" charset="0"/>
                <a:cs typeface="Times New Roman" panose="02020603050405020304" pitchFamily="18" charset="0"/>
              </a:rPr>
              <a:t>Quasi-Newton Semi-Supervised Vector Machine </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Description des fonctions et des classes </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fr-FR" sz="2400" dirty="0">
                <a:effectLst/>
                <a:latin typeface="Times New Roman" panose="02020603050405020304" pitchFamily="18" charset="0"/>
                <a:ea typeface="Calibri" panose="020F0502020204030204" pitchFamily="34" charset="0"/>
                <a:cs typeface="Times New Roman" panose="02020603050405020304" pitchFamily="18" charset="0"/>
              </a:rPr>
              <a:t>Simulation</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a:p>
            <a:r>
              <a:rPr lang="fr-FR" sz="2400" dirty="0"/>
              <a:t>Conclusion</a:t>
            </a:r>
          </a:p>
        </p:txBody>
      </p:sp>
    </p:spTree>
    <p:extLst>
      <p:ext uri="{BB962C8B-B14F-4D97-AF65-F5344CB8AC3E}">
        <p14:creationId xmlns:p14="http://schemas.microsoft.com/office/powerpoint/2010/main" val="244854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EECE-14D1-0F12-C25C-D28AD1ABBF52}"/>
              </a:ext>
            </a:extLst>
          </p:cNvPr>
          <p:cNvSpPr>
            <a:spLocks noGrp="1"/>
          </p:cNvSpPr>
          <p:nvPr>
            <p:ph type="title"/>
          </p:nvPr>
        </p:nvSpPr>
        <p:spPr/>
        <p:txBody>
          <a:bodyPr/>
          <a:lstStyle/>
          <a:p>
            <a:r>
              <a:rPr lang="fr-FR" dirty="0"/>
              <a:t>Introduction</a:t>
            </a:r>
          </a:p>
        </p:txBody>
      </p:sp>
      <p:sp>
        <p:nvSpPr>
          <p:cNvPr id="3" name="Content Placeholder 2">
            <a:extLst>
              <a:ext uri="{FF2B5EF4-FFF2-40B4-BE49-F238E27FC236}">
                <a16:creationId xmlns:a16="http://schemas.microsoft.com/office/drawing/2014/main" id="{0A0D8D27-1BF8-604B-3556-62763A02FBC3}"/>
              </a:ext>
            </a:extLst>
          </p:cNvPr>
          <p:cNvSpPr>
            <a:spLocks noGrp="1"/>
          </p:cNvSpPr>
          <p:nvPr>
            <p:ph idx="1"/>
          </p:nvPr>
        </p:nvSpPr>
        <p:spPr>
          <a:xfrm>
            <a:off x="1261872" y="1828800"/>
            <a:ext cx="6914719" cy="4735002"/>
          </a:xfrm>
        </p:spPr>
        <p:txBody>
          <a:bodyPr>
            <a:normAutofit fontScale="85000" lnSpcReduction="10000"/>
          </a:bodyPr>
          <a:lstStyle/>
          <a:p>
            <a:pPr algn="just">
              <a:lnSpc>
                <a:spcPct val="150000"/>
              </a:lnSpc>
              <a:spcAft>
                <a:spcPts val="800"/>
              </a:spcAft>
            </a:pPr>
            <a:r>
              <a:rPr lang="fr-FR"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 </a:t>
            </a:r>
            <a:r>
              <a:rPr lang="fr-FR" sz="19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Vector</a:t>
            </a:r>
            <a:r>
              <a:rPr lang="fr-FR"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Machine (SVM) couvre une part considérable de la littérature sur l'apprentissage automatique. C'est l'un des modèles les plus performants de la famille des modèles d'apprentissage automatique supervisé. Pour cette raison, les chercheurs ont appliqué la SVM dans divers domaines d'application, tels que la </a:t>
            </a:r>
            <a:r>
              <a:rPr lang="fr-FR" sz="19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bioinformatique</a:t>
            </a:r>
            <a:r>
              <a:rPr lang="fr-FR"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les sciences médicales , la prédiction de séries chronologiques , la classification d'images  et le traitement du signal , etc.</a:t>
            </a:r>
          </a:p>
          <a:p>
            <a:pPr algn="just">
              <a:lnSpc>
                <a:spcPct val="150000"/>
              </a:lnSpc>
              <a:spcAft>
                <a:spcPts val="800"/>
              </a:spcAft>
            </a:pPr>
            <a:r>
              <a:rPr lang="fr-FR" sz="1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Outre les avantages, plusieurs inconvénients relèvent également de la description de SVM. La sensibilité au bruit en fait partie. De temps à autre, des chercheurs ont proposé plusieurs variantes de SVM, comme la machine à vecteurs de support transductif (TSVM) , la SVM jumelle (TWSVM) , la SVM à classe unique (OCSVM) , etc.</a:t>
            </a:r>
          </a:p>
          <a:p>
            <a:endParaRPr lang="fr-FR" dirty="0"/>
          </a:p>
        </p:txBody>
      </p:sp>
      <p:pic>
        <p:nvPicPr>
          <p:cNvPr id="1026" name="Picture 2" descr="Un peu de Machine Learning avec les SVM • Tutoriels • Zeste de Savoir">
            <a:extLst>
              <a:ext uri="{FF2B5EF4-FFF2-40B4-BE49-F238E27FC236}">
                <a16:creationId xmlns:a16="http://schemas.microsoft.com/office/drawing/2014/main" id="{72F0A379-1F60-AD27-9235-01110A2DD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699" y="2051843"/>
            <a:ext cx="2569331" cy="2520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4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2BB0-A245-E198-3816-FE40F1F7631D}"/>
              </a:ext>
            </a:extLst>
          </p:cNvPr>
          <p:cNvSpPr>
            <a:spLocks noGrp="1"/>
          </p:cNvSpPr>
          <p:nvPr>
            <p:ph type="title"/>
          </p:nvPr>
        </p:nvSpPr>
        <p:spPr>
          <a:xfrm>
            <a:off x="914400" y="294198"/>
            <a:ext cx="10040112" cy="739472"/>
          </a:xfrm>
        </p:spPr>
        <p:txBody>
          <a:bodyPr/>
          <a:lstStyle/>
          <a:p>
            <a:pPr algn="ctr"/>
            <a:r>
              <a:rPr lang="fr-FR" sz="4400" dirty="0">
                <a:effectLst/>
                <a:latin typeface="Times New Roman" panose="02020603050405020304" pitchFamily="18" charset="0"/>
                <a:ea typeface="Calibri" panose="020F0502020204030204" pitchFamily="34" charset="0"/>
                <a:cs typeface="Times New Roman" panose="02020603050405020304" pitchFamily="18" charset="0"/>
              </a:rPr>
              <a:t>Qu’est-ce que TSVM (S3VM) ? </a:t>
            </a:r>
            <a:endParaRPr lang="fr-FR" dirty="0"/>
          </a:p>
        </p:txBody>
      </p:sp>
      <p:sp>
        <p:nvSpPr>
          <p:cNvPr id="4" name="Espace réservé du contenu 3">
            <a:extLst>
              <a:ext uri="{FF2B5EF4-FFF2-40B4-BE49-F238E27FC236}">
                <a16:creationId xmlns:a16="http://schemas.microsoft.com/office/drawing/2014/main" id="{4222DA5E-4CE5-2A2A-D466-FAA834A82DE7}"/>
              </a:ext>
            </a:extLst>
          </p:cNvPr>
          <p:cNvSpPr>
            <a:spLocks noGrp="1"/>
          </p:cNvSpPr>
          <p:nvPr>
            <p:ph idx="1"/>
          </p:nvPr>
        </p:nvSpPr>
        <p:spPr>
          <a:xfrm>
            <a:off x="728870" y="1338469"/>
            <a:ext cx="10376452" cy="5420139"/>
          </a:xfrm>
        </p:spPr>
        <p:txBody>
          <a:bodyPr>
            <a:noAutofit/>
          </a:bodyPr>
          <a:lstStyle/>
          <a:p>
            <a:pPr algn="just">
              <a:lnSpc>
                <a:spcPct val="160000"/>
              </a:lnSpc>
              <a:spcAft>
                <a:spcPts val="800"/>
              </a:spcAft>
            </a:pPr>
            <a:r>
              <a:rPr lang="fr-FR"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machine à vecteurs de support transductifs (TSVM) est une variante semi-supervisée de SVM, Il a d'abord été proposé en 1977 par Vladimir VAPNIK et implémenté par Bennett KP en 1999. Il existe diverses applications dans lesquelles TSVM est utilisé à des fins d'apprentissage lorsqu'il existe des échantillons de données non étiquetés.</a:t>
            </a:r>
          </a:p>
          <a:p>
            <a:pPr algn="just">
              <a:lnSpc>
                <a:spcPct val="160000"/>
              </a:lnSpc>
              <a:spcAft>
                <a:spcPts val="800"/>
              </a:spcAft>
            </a:pPr>
            <a:r>
              <a:rPr lang="fr-FR" sz="1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Semblable à SVM, TSVM est également sensible au bruit de l'étiquette. Cela est dû à la présence d'une fonction de perte sensible au bruit, par exemple la fonction de perte charnière. La nouveauté de la présente étude réside dans le fait que nous proposons d'utiliser la fonction de perte de flipper tronquée avec TSVM et de résoudre le problème d'optimisation correspondant en implémentant à la fois les formes primale et duale.</a:t>
            </a:r>
          </a:p>
          <a:p>
            <a:pPr>
              <a:lnSpc>
                <a:spcPct val="170000"/>
              </a:lnSpc>
            </a:pPr>
            <a:r>
              <a:rPr lang="en-US" sz="1700" dirty="0">
                <a:solidFill>
                  <a:schemeClr val="tx1"/>
                </a:solidFill>
              </a:rPr>
              <a:t>Les deux approaches de </a:t>
            </a:r>
            <a:r>
              <a:rPr lang="en-US" sz="1700" dirty="0" err="1">
                <a:solidFill>
                  <a:schemeClr val="tx1"/>
                </a:solidFill>
              </a:rPr>
              <a:t>cette</a:t>
            </a:r>
            <a:r>
              <a:rPr lang="en-US" sz="1700" dirty="0">
                <a:solidFill>
                  <a:schemeClr val="tx1"/>
                </a:solidFill>
              </a:rPr>
              <a:t> </a:t>
            </a:r>
            <a:r>
              <a:rPr lang="en-US" sz="1700" dirty="0" err="1">
                <a:solidFill>
                  <a:schemeClr val="tx1"/>
                </a:solidFill>
              </a:rPr>
              <a:t>methode</a:t>
            </a:r>
            <a:r>
              <a:rPr lang="en-US" sz="1700" dirty="0">
                <a:solidFill>
                  <a:schemeClr val="tx1"/>
                </a:solidFill>
              </a:rPr>
              <a:t> :</a:t>
            </a:r>
          </a:p>
          <a:p>
            <a:pPr lvl="1">
              <a:lnSpc>
                <a:spcPct val="170000"/>
              </a:lnSpc>
              <a:buFont typeface="Wingdings" panose="05000000000000000000" pitchFamily="2" charset="2"/>
              <a:buChar char="ü"/>
            </a:pPr>
            <a:r>
              <a:rPr lang="fr-FR" sz="1700" dirty="0">
                <a:solidFill>
                  <a:schemeClr val="tx1"/>
                </a:solidFill>
                <a:latin typeface="Times New Roman" panose="02020603050405020304" pitchFamily="18" charset="0"/>
                <a:cs typeface="Times New Roman" panose="02020603050405020304" pitchFamily="18" charset="0"/>
              </a:rPr>
              <a:t>Apprentissage avec et sans </a:t>
            </a:r>
            <a:r>
              <a:rPr lang="fr-SN" sz="1700" dirty="0">
                <a:solidFill>
                  <a:schemeClr val="tx1"/>
                </a:solidFill>
                <a:latin typeface="Times New Roman" panose="02020603050405020304" pitchFamily="18" charset="0"/>
                <a:cs typeface="Times New Roman" panose="02020603050405020304" pitchFamily="18" charset="0"/>
              </a:rPr>
              <a:t>é</a:t>
            </a:r>
            <a:r>
              <a:rPr lang="fr-FR" sz="1700" dirty="0" err="1">
                <a:solidFill>
                  <a:schemeClr val="tx1"/>
                </a:solidFill>
                <a:latin typeface="Times New Roman" panose="02020603050405020304" pitchFamily="18" charset="0"/>
                <a:cs typeface="Times New Roman" panose="02020603050405020304" pitchFamily="18" charset="0"/>
              </a:rPr>
              <a:t>tiquetes</a:t>
            </a:r>
            <a:r>
              <a:rPr lang="fr-FR" sz="1700" dirty="0">
                <a:solidFill>
                  <a:schemeClr val="tx1"/>
                </a:solidFill>
                <a:latin typeface="Times New Roman" panose="02020603050405020304" pitchFamily="18" charset="0"/>
                <a:cs typeface="Times New Roman" panose="02020603050405020304" pitchFamily="18" charset="0"/>
              </a:rPr>
              <a:t> </a:t>
            </a:r>
          </a:p>
          <a:p>
            <a:pPr lvl="1">
              <a:lnSpc>
                <a:spcPct val="170000"/>
              </a:lnSpc>
              <a:buFont typeface="Wingdings" panose="05000000000000000000" pitchFamily="2" charset="2"/>
              <a:buChar char="ü"/>
            </a:pPr>
            <a:r>
              <a:rPr lang="fr-FR" sz="1700" dirty="0">
                <a:solidFill>
                  <a:schemeClr val="tx1"/>
                </a:solidFill>
                <a:latin typeface="Times New Roman" panose="02020603050405020304" pitchFamily="18" charset="0"/>
                <a:cs typeface="Times New Roman" panose="02020603050405020304" pitchFamily="18" charset="0"/>
              </a:rPr>
              <a:t>Apprentissage positif et sans </a:t>
            </a:r>
            <a:r>
              <a:rPr lang="fr-FR" sz="1700" dirty="0" err="1">
                <a:solidFill>
                  <a:schemeClr val="tx1"/>
                </a:solidFill>
                <a:latin typeface="Times New Roman" panose="02020603050405020304" pitchFamily="18" charset="0"/>
                <a:cs typeface="Times New Roman" panose="02020603050405020304" pitchFamily="18" charset="0"/>
              </a:rPr>
              <a:t>étiquetes</a:t>
            </a:r>
            <a:r>
              <a:rPr lang="fr-FR" sz="1700" dirty="0">
                <a:solidFill>
                  <a:schemeClr val="tx1"/>
                </a:solidFill>
                <a:latin typeface="Times New Roman" panose="02020603050405020304" pitchFamily="18" charset="0"/>
                <a:cs typeface="Times New Roman" panose="02020603050405020304" pitchFamily="18" charset="0"/>
              </a:rPr>
              <a:t> </a:t>
            </a:r>
          </a:p>
          <a:p>
            <a:pPr>
              <a:lnSpc>
                <a:spcPct val="107000"/>
              </a:lnSpc>
              <a:spcAft>
                <a:spcPts val="800"/>
              </a:spcAft>
            </a:pPr>
            <a:endParaRPr lang="fr-FR" sz="1700" dirty="0">
              <a:effectLst/>
              <a:latin typeface="Calibri" panose="020F0502020204030204" pitchFamily="34" charset="0"/>
              <a:ea typeface="Calibri" panose="020F0502020204030204" pitchFamily="34" charset="0"/>
              <a:cs typeface="Arial" panose="020B0604020202020204" pitchFamily="34" charset="0"/>
            </a:endParaRPr>
          </a:p>
          <a:p>
            <a:endParaRPr lang="fr-FR" sz="1700" dirty="0"/>
          </a:p>
        </p:txBody>
      </p:sp>
    </p:spTree>
    <p:extLst>
      <p:ext uri="{BB962C8B-B14F-4D97-AF65-F5344CB8AC3E}">
        <p14:creationId xmlns:p14="http://schemas.microsoft.com/office/powerpoint/2010/main" val="253643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F90DAFBA-0B4E-50BE-32CE-FE803628570B}"/>
              </a:ext>
            </a:extLst>
          </p:cNvPr>
          <p:cNvSpPr>
            <a:spLocks noGrp="1"/>
          </p:cNvSpPr>
          <p:nvPr>
            <p:ph type="title"/>
          </p:nvPr>
        </p:nvSpPr>
        <p:spPr/>
        <p:txBody>
          <a:bodyPr>
            <a:normAutofit fontScale="90000"/>
          </a:bodyPr>
          <a:lstStyle/>
          <a:p>
            <a:r>
              <a:rPr lang="fr-FR" dirty="0">
                <a:solidFill>
                  <a:schemeClr val="tx1"/>
                </a:solidFill>
              </a:rPr>
              <a:t>Apprentissage avec et sans </a:t>
            </a:r>
            <a:r>
              <a:rPr lang="fr-SN" dirty="0">
                <a:solidFill>
                  <a:schemeClr val="tx1"/>
                </a:solidFill>
              </a:rPr>
              <a:t>é</a:t>
            </a:r>
            <a:r>
              <a:rPr lang="fr-FR" dirty="0" err="1">
                <a:solidFill>
                  <a:schemeClr val="tx1"/>
                </a:solidFill>
              </a:rPr>
              <a:t>tiquetes</a:t>
            </a:r>
            <a:r>
              <a:rPr lang="fr-FR" dirty="0">
                <a:solidFill>
                  <a:schemeClr val="tx1"/>
                </a:solidFill>
              </a:rPr>
              <a:t> </a:t>
            </a:r>
            <a:br>
              <a:rPr lang="fr-FR" dirty="0">
                <a:solidFill>
                  <a:schemeClr val="tx1"/>
                </a:solidFill>
              </a:rPr>
            </a:br>
            <a:endParaRPr lang="fr-FR" dirty="0"/>
          </a:p>
        </p:txBody>
      </p:sp>
      <p:sp>
        <p:nvSpPr>
          <p:cNvPr id="3" name="Espace réservé du contenu 2">
            <a:extLst>
              <a:ext uri="{FF2B5EF4-FFF2-40B4-BE49-F238E27FC236}">
                <a16:creationId xmlns:a16="http://schemas.microsoft.com/office/drawing/2014/main" id="{8A0E325E-2AE9-5DA1-E806-C60E491F79FD}"/>
              </a:ext>
            </a:extLst>
          </p:cNvPr>
          <p:cNvSpPr>
            <a:spLocks noGrp="1"/>
          </p:cNvSpPr>
          <p:nvPr>
            <p:ph idx="1"/>
          </p:nvPr>
        </p:nvSpPr>
        <p:spPr>
          <a:xfrm>
            <a:off x="1060174" y="1351722"/>
            <a:ext cx="9009093" cy="2372139"/>
          </a:xfrm>
        </p:spPr>
        <p:txBody>
          <a:bodyPr>
            <a:normAutofit fontScale="92500" lnSpcReduction="10000"/>
          </a:bodyPr>
          <a:lstStyle/>
          <a:p>
            <a:pPr lvl="1" algn="just">
              <a:lnSpc>
                <a:spcPct val="150000"/>
              </a:lnSpc>
            </a:pPr>
            <a:r>
              <a:rPr lang="en-US" dirty="0" err="1">
                <a:solidFill>
                  <a:schemeClr val="tx1"/>
                </a:solidFill>
                <a:latin typeface="Times New Roman" panose="02020603050405020304" pitchFamily="18" charset="0"/>
                <a:cs typeface="Times New Roman" panose="02020603050405020304" pitchFamily="18" charset="0"/>
              </a:rPr>
              <a:t>Connu</a:t>
            </a:r>
            <a:r>
              <a:rPr lang="en-US" dirty="0">
                <a:solidFill>
                  <a:schemeClr val="tx1"/>
                </a:solidFill>
                <a:latin typeface="Times New Roman" panose="02020603050405020304" pitchFamily="18" charset="0"/>
                <a:cs typeface="Times New Roman" panose="02020603050405020304" pitchFamily="18" charset="0"/>
              </a:rPr>
              <a:t> sous le nom de </a:t>
            </a:r>
            <a:r>
              <a:rPr lang="en-US" dirty="0" err="1">
                <a:solidFill>
                  <a:schemeClr val="accent1"/>
                </a:solidFill>
                <a:latin typeface="Times New Roman" panose="02020603050405020304" pitchFamily="18" charset="0"/>
                <a:cs typeface="Times New Roman" panose="02020603050405020304" pitchFamily="18" charset="0"/>
              </a:rPr>
              <a:t>apprentissage</a:t>
            </a:r>
            <a:r>
              <a:rPr lang="en-US" dirty="0">
                <a:solidFill>
                  <a:schemeClr val="accent1"/>
                </a:solidFill>
                <a:latin typeface="Times New Roman" panose="02020603050405020304" pitchFamily="18" charset="0"/>
                <a:cs typeface="Times New Roman" panose="02020603050405020304" pitchFamily="18" charset="0"/>
              </a:rPr>
              <a:t> non supervise</a:t>
            </a:r>
          </a:p>
          <a:p>
            <a:pPr lvl="1" algn="just">
              <a:lnSpc>
                <a:spcPct val="150000"/>
              </a:lnSpc>
            </a:pPr>
            <a:r>
              <a:rPr lang="en-US" dirty="0">
                <a:solidFill>
                  <a:schemeClr val="tx1"/>
                </a:solidFill>
                <a:latin typeface="Times New Roman" panose="02020603050405020304" pitchFamily="18" charset="0"/>
                <a:cs typeface="Times New Roman" panose="02020603050405020304" pitchFamily="18" charset="0"/>
              </a:rPr>
              <a:t>Le jeu de </a:t>
            </a:r>
            <a:r>
              <a:rPr lang="en-US" dirty="0" err="1">
                <a:solidFill>
                  <a:schemeClr val="tx1"/>
                </a:solidFill>
                <a:latin typeface="Times New Roman" panose="02020603050405020304" pitchFamily="18" charset="0"/>
                <a:cs typeface="Times New Roman" panose="02020603050405020304" pitchFamily="18" charset="0"/>
              </a:rPr>
              <a:t>données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contient</a:t>
            </a:r>
            <a:r>
              <a:rPr lang="en-US" dirty="0">
                <a:solidFill>
                  <a:schemeClr val="tx1"/>
                </a:solidFill>
                <a:latin typeface="Times New Roman" panose="02020603050405020304" pitchFamily="18" charset="0"/>
                <a:cs typeface="Times New Roman" panose="02020603050405020304" pitchFamily="18" charset="0"/>
              </a:rPr>
              <a:t> :</a:t>
            </a:r>
          </a:p>
          <a:p>
            <a:pPr lvl="2" algn="just">
              <a:lnSpc>
                <a:spcPct val="150000"/>
              </a:lnSpc>
            </a:pPr>
            <a:r>
              <a:rPr lang="en-US" sz="1800" dirty="0" err="1">
                <a:solidFill>
                  <a:schemeClr val="tx1"/>
                </a:solidFill>
                <a:latin typeface="Times New Roman" panose="02020603050405020304" pitchFamily="18" charset="0"/>
                <a:cs typeface="Times New Roman" panose="02020603050405020304" pitchFamily="18" charset="0"/>
              </a:rPr>
              <a:t>Peu</a:t>
            </a:r>
            <a:r>
              <a:rPr lang="en-US" sz="1800" dirty="0">
                <a:solidFill>
                  <a:schemeClr val="tx1"/>
                </a:solidFill>
                <a:latin typeface="Times New Roman" panose="02020603050405020304" pitchFamily="18" charset="0"/>
                <a:cs typeface="Times New Roman" panose="02020603050405020304" pitchFamily="18" charset="0"/>
              </a:rPr>
              <a:t> de </a:t>
            </a:r>
            <a:r>
              <a:rPr lang="en-US" sz="1800" dirty="0" err="1">
                <a:solidFill>
                  <a:schemeClr val="tx1"/>
                </a:solidFill>
                <a:latin typeface="Times New Roman" panose="02020603050405020304" pitchFamily="18" charset="0"/>
                <a:cs typeface="Times New Roman" panose="02020603050405020304" pitchFamily="18" charset="0"/>
              </a:rPr>
              <a:t>données</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etiquetées</a:t>
            </a:r>
            <a:r>
              <a:rPr lang="en-US" sz="1800" dirty="0">
                <a:solidFill>
                  <a:schemeClr val="tx1"/>
                </a:solidFill>
                <a:latin typeface="Times New Roman" panose="02020603050405020304" pitchFamily="18" charset="0"/>
                <a:cs typeface="Times New Roman" panose="02020603050405020304" pitchFamily="18" charset="0"/>
              </a:rPr>
              <a:t> </a:t>
            </a:r>
          </a:p>
          <a:p>
            <a:pPr lvl="2"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Beaucoup de </a:t>
            </a:r>
            <a:r>
              <a:rPr lang="en-US" sz="1800" dirty="0" err="1">
                <a:solidFill>
                  <a:schemeClr val="tx1"/>
                </a:solidFill>
                <a:latin typeface="Times New Roman" panose="02020603050405020304" pitchFamily="18" charset="0"/>
                <a:cs typeface="Times New Roman" panose="02020603050405020304" pitchFamily="18" charset="0"/>
              </a:rPr>
              <a:t>données</a:t>
            </a:r>
            <a:r>
              <a:rPr lang="en-US" sz="1800" dirty="0">
                <a:solidFill>
                  <a:schemeClr val="tx1"/>
                </a:solidFill>
                <a:latin typeface="Times New Roman" panose="02020603050405020304" pitchFamily="18" charset="0"/>
                <a:cs typeface="Times New Roman" panose="02020603050405020304" pitchFamily="18" charset="0"/>
              </a:rPr>
              <a:t> non </a:t>
            </a:r>
            <a:r>
              <a:rPr lang="en-US" sz="1800" dirty="0" err="1">
                <a:solidFill>
                  <a:schemeClr val="tx1"/>
                </a:solidFill>
                <a:latin typeface="Times New Roman" panose="02020603050405020304" pitchFamily="18" charset="0"/>
                <a:cs typeface="Times New Roman" panose="02020603050405020304" pitchFamily="18" charset="0"/>
              </a:rPr>
              <a:t>etiquetées</a:t>
            </a:r>
            <a:endParaRPr lang="en-US" sz="1800" dirty="0">
              <a:latin typeface="Times New Roman" panose="02020603050405020304" pitchFamily="18" charset="0"/>
              <a:cs typeface="Times New Roman" panose="02020603050405020304" pitchFamily="18" charset="0"/>
            </a:endParaRPr>
          </a:p>
          <a:p>
            <a:pPr lvl="2" algn="just">
              <a:lnSpc>
                <a:spcPct val="150000"/>
              </a:lnSpc>
            </a:pPr>
            <a:r>
              <a:rPr lang="fr-FR" sz="1800" dirty="0">
                <a:solidFill>
                  <a:schemeClr val="tx1"/>
                </a:solidFill>
                <a:latin typeface="Times New Roman" panose="02020603050405020304" pitchFamily="18" charset="0"/>
                <a:cs typeface="Times New Roman" panose="02020603050405020304" pitchFamily="18" charset="0"/>
              </a:rPr>
              <a:t>Utiliser des exemples non étiquetés pour améliorer l'efficacité de l'apprentissage</a:t>
            </a:r>
          </a:p>
          <a:p>
            <a:pPr lvl="2"/>
            <a:endParaRPr lang="fr-FR" sz="1800" dirty="0">
              <a:solidFill>
                <a:schemeClr val="tx1"/>
              </a:solidFill>
            </a:endParaRPr>
          </a:p>
        </p:txBody>
      </p:sp>
      <p:pic>
        <p:nvPicPr>
          <p:cNvPr id="2053" name="Picture 5" descr="A simple SVM based implementation of semi-supervised learning | by Dr.  Saptarsi Goswami | Towards Data Science">
            <a:extLst>
              <a:ext uri="{FF2B5EF4-FFF2-40B4-BE49-F238E27FC236}">
                <a16:creationId xmlns:a16="http://schemas.microsoft.com/office/drawing/2014/main" id="{FA3407AE-0CCC-D810-4D05-EAE827B28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247" y="3878860"/>
            <a:ext cx="4138475" cy="297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53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2716677-2EF3-A6EF-91A1-E17DC9388589}"/>
              </a:ext>
            </a:extLst>
          </p:cNvPr>
          <p:cNvSpPr txBox="1"/>
          <p:nvPr/>
        </p:nvSpPr>
        <p:spPr>
          <a:xfrm>
            <a:off x="917713" y="443513"/>
            <a:ext cx="9471992" cy="878895"/>
          </a:xfrm>
          <a:prstGeom prst="rect">
            <a:avLst/>
          </a:prstGeom>
          <a:noFill/>
        </p:spPr>
        <p:txBody>
          <a:bodyPr wrap="square">
            <a:spAutoFit/>
          </a:bodyPr>
          <a:lstStyle/>
          <a:p>
            <a:pPr>
              <a:lnSpc>
                <a:spcPct val="150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Pour un ensemble f = {(x1, y1), . . . ,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xL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1800" dirty="0" err="1">
                <a:effectLst/>
                <a:latin typeface="Times New Roman" panose="02020603050405020304" pitchFamily="18" charset="0"/>
                <a:ea typeface="Calibri" panose="020F0502020204030204" pitchFamily="34" charset="0"/>
                <a:cs typeface="Times New Roman" panose="02020603050405020304" pitchFamily="18" charset="0"/>
              </a:rPr>
              <a:t>yL</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x ∈ Rd , y ∈ {+1,−1} Contenant L instances d'entraînement étiquetées et U instances non étiquetées</a:t>
            </a:r>
            <a:r>
              <a:rPr lang="fr-FR" sz="1800" dirty="0">
                <a:effectLst/>
                <a:latin typeface="Calibri" panose="020F0502020204030204" pitchFamily="34"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981E8B72-58C6-A5E2-A225-497359D07C48}"/>
              </a:ext>
            </a:extLst>
          </p:cNvPr>
          <p:cNvSpPr txBox="1"/>
          <p:nvPr/>
        </p:nvSpPr>
        <p:spPr>
          <a:xfrm>
            <a:off x="917713" y="1373573"/>
            <a:ext cx="9220200" cy="873572"/>
          </a:xfrm>
          <a:prstGeom prst="rect">
            <a:avLst/>
          </a:prstGeom>
          <a:noFill/>
        </p:spPr>
        <p:txBody>
          <a:bodyPr wrap="square">
            <a:spAutoFit/>
          </a:bodyPr>
          <a:lstStyle/>
          <a:p>
            <a:pPr>
              <a:lnSpc>
                <a:spcPct val="150000"/>
              </a:lnSpc>
              <a:spcAft>
                <a:spcPts val="800"/>
              </a:spcAft>
            </a:pPr>
            <a:r>
              <a:rPr lang="fr-FR" dirty="0">
                <a:latin typeface="Times New Roman" panose="02020603050405020304" pitchFamily="18" charset="0"/>
                <a:ea typeface="Calibri" panose="020F0502020204030204" pitchFamily="34" charset="0"/>
                <a:cs typeface="Times New Roman" panose="02020603050405020304" pitchFamily="18" charset="0"/>
              </a:rPr>
              <a:t>I</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 faut trouver un hyperplan séparateur optimal défini </a:t>
            </a:r>
            <a:r>
              <a:rPr lang="en-US" sz="12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θ </a:t>
            </a:r>
            <a:r>
              <a:rPr lang="fr-FR" sz="1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2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(w, </a:t>
            </a:r>
            <a:r>
              <a:rPr lang="fr-FR" sz="1200" i="1" dirty="0">
                <a:solidFill>
                  <a:srgbClr val="131413"/>
                </a:solidFill>
                <a:effectLst/>
                <a:latin typeface="Times New Roman" panose="02020603050405020304" pitchFamily="18" charset="0"/>
                <a:ea typeface="MTMI"/>
                <a:cs typeface="Times New Roman" panose="02020603050405020304" pitchFamily="18" charset="0"/>
              </a:rPr>
              <a:t>b</a:t>
            </a:r>
            <a:r>
              <a:rPr lang="fr-FR" sz="12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a:t>
            </a:r>
            <a:r>
              <a:rPr lang="fr-FR" sz="1200" dirty="0">
                <a:solidFill>
                  <a:srgbClr val="131413"/>
                </a:solidFill>
                <a:effectLst/>
                <a:latin typeface="Times New Roman" panose="02020603050405020304" pitchFamily="18" charset="0"/>
                <a:ea typeface="MTMI"/>
                <a:cs typeface="Times New Roman" panose="02020603050405020304" pitchFamily="18" charset="0"/>
              </a:rPr>
              <a:t>  ou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w est le vecteur de poids et b est le terme de biais.</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7CC21E36-5DC9-CCD6-8F1A-B8646F338F73}"/>
              </a:ext>
            </a:extLst>
          </p:cNvPr>
          <p:cNvSpPr txBox="1"/>
          <p:nvPr/>
        </p:nvSpPr>
        <p:spPr>
          <a:xfrm>
            <a:off x="1606825" y="2303633"/>
            <a:ext cx="7735957" cy="976165"/>
          </a:xfrm>
          <a:prstGeom prst="rect">
            <a:avLst/>
          </a:prstGeom>
          <a:noFill/>
        </p:spPr>
        <p:txBody>
          <a:bodyPr wrap="square">
            <a:spAutoFit/>
          </a:bodyPr>
          <a:lstStyle/>
          <a:p>
            <a:pPr>
              <a:lnSpc>
                <a:spcPct val="150000"/>
              </a:lnSpc>
              <a:spcAft>
                <a:spcPts val="800"/>
              </a:spcAft>
            </a:pPr>
            <a:r>
              <a:rPr lang="fr-FR" sz="1800" dirty="0">
                <a:solidFill>
                  <a:srgbClr val="131413"/>
                </a:solidFill>
                <a:effectLst/>
                <a:latin typeface="Times New Roman" panose="02020603050405020304" pitchFamily="18" charset="0"/>
                <a:ea typeface="MTMI"/>
                <a:cs typeface="Times New Roman" panose="02020603050405020304" pitchFamily="18" charset="0"/>
              </a:rPr>
              <a:t>La fonction de décision du formulaire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dirty="0">
                <a:solidFill>
                  <a:srgbClr val="131413"/>
                </a:solidFill>
                <a:effectLst/>
                <a:latin typeface="Times New Roman" panose="02020603050405020304" pitchFamily="18" charset="0"/>
                <a:ea typeface="MTMI"/>
                <a:cs typeface="Times New Roman" panose="02020603050405020304" pitchFamily="18" charset="0"/>
              </a:rPr>
              <a:t>				</a:t>
            </a:r>
            <a:r>
              <a:rPr lang="fr-FR" sz="18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f</a:t>
            </a:r>
            <a:r>
              <a:rPr lang="en-US" sz="11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θ </a:t>
            </a:r>
            <a:r>
              <a:rPr lang="fr-FR" sz="18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(x) </a:t>
            </a:r>
            <a:r>
              <a:rPr lang="fr-FR" sz="18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err="1">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w</a:t>
            </a:r>
            <a:r>
              <a:rPr lang="fr-FR" sz="1100" i="1" dirty="0" err="1">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T</a:t>
            </a:r>
            <a:r>
              <a:rPr lang="fr-FR" sz="11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φ</a:t>
            </a:r>
            <a:r>
              <a:rPr lang="fr-FR" sz="18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(x) </a:t>
            </a:r>
            <a:r>
              <a:rPr lang="fr-FR" sz="18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i="1"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b</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ZoneTexte 10">
            <a:extLst>
              <a:ext uri="{FF2B5EF4-FFF2-40B4-BE49-F238E27FC236}">
                <a16:creationId xmlns:a16="http://schemas.microsoft.com/office/drawing/2014/main" id="{D6B36CEA-4E1A-F43A-1755-544FF6FDA1A7}"/>
              </a:ext>
            </a:extLst>
          </p:cNvPr>
          <p:cNvSpPr txBox="1"/>
          <p:nvPr/>
        </p:nvSpPr>
        <p:spPr>
          <a:xfrm>
            <a:off x="599660" y="3563845"/>
            <a:ext cx="10558669" cy="2222660"/>
          </a:xfrm>
          <a:prstGeom prst="rect">
            <a:avLst/>
          </a:prstGeom>
          <a:noFill/>
        </p:spPr>
        <p:txBody>
          <a:bodyPr wrap="square">
            <a:spAutoFit/>
          </a:bodyPr>
          <a:lstStyle/>
          <a:p>
            <a:pPr>
              <a:lnSpc>
                <a:spcPct val="150000"/>
              </a:lnSpc>
              <a:spcAft>
                <a:spcPts val="800"/>
              </a:spcAft>
            </a:pPr>
            <a:r>
              <a:rPr lang="fr-FR" sz="1800" dirty="0">
                <a:solidFill>
                  <a:srgbClr val="131413"/>
                </a:solidFill>
                <a:effectLst/>
                <a:latin typeface="Times New Roman" panose="02020603050405020304" pitchFamily="18" charset="0"/>
                <a:ea typeface="MTMI"/>
                <a:cs typeface="Times New Roman" panose="02020603050405020304" pitchFamily="18" charset="0"/>
              </a:rPr>
              <a:t>est utilisé pour étiqueter de nouveaux échantillons, où la fonction noyau ϕ mappe les données d'origine dans un espace de caractéristiques de dimension supérieure.</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fr-FR" sz="1800" dirty="0">
                <a:solidFill>
                  <a:srgbClr val="131413"/>
                </a:solidFill>
                <a:effectLst/>
                <a:latin typeface="Times New Roman" panose="02020603050405020304" pitchFamily="18" charset="0"/>
                <a:ea typeface="MTMI"/>
                <a:cs typeface="Times New Roman" panose="02020603050405020304" pitchFamily="18" charset="0"/>
              </a:rPr>
              <a:t>Nous formons SVM en utilisant les L instances d'entraînement étiquetées et le SVM formé fournit le meilleur hyperplan de séparation avec la plus grande marge possible. Il attribue ensuite les étiquettes aux U instances non étiquetées de l'ensemble. </a:t>
            </a: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ZoneTexte 12">
            <a:extLst>
              <a:ext uri="{FF2B5EF4-FFF2-40B4-BE49-F238E27FC236}">
                <a16:creationId xmlns:a16="http://schemas.microsoft.com/office/drawing/2014/main" id="{A6ADBD4F-A8D7-0D7B-182D-35F2ECAED511}"/>
              </a:ext>
            </a:extLst>
          </p:cNvPr>
          <p:cNvSpPr txBox="1"/>
          <p:nvPr/>
        </p:nvSpPr>
        <p:spPr>
          <a:xfrm>
            <a:off x="599660" y="5890894"/>
            <a:ext cx="10452653" cy="878895"/>
          </a:xfrm>
          <a:prstGeom prst="rect">
            <a:avLst/>
          </a:prstGeom>
          <a:noFill/>
        </p:spPr>
        <p:txBody>
          <a:bodyPr wrap="square">
            <a:spAutoFit/>
          </a:bodyPr>
          <a:lstStyle/>
          <a:p>
            <a:pPr>
              <a:lnSpc>
                <a:spcPct val="150000"/>
              </a:lnSpc>
              <a:spcAft>
                <a:spcPts val="800"/>
              </a:spcAft>
            </a:pPr>
            <a:r>
              <a:rPr lang="fr-FR" sz="1800" dirty="0">
                <a:solidFill>
                  <a:srgbClr val="131413"/>
                </a:solidFill>
                <a:effectLst/>
                <a:latin typeface="Times-Roman"/>
                <a:ea typeface="MTMI"/>
                <a:cs typeface="Times-Roman"/>
              </a:rPr>
              <a:t>TSVM est un classificateur combinatoire de SVM et une contrainte selon laquelle les échantillons non étiquetés doivent être aussi éloignés que possible de la marge.</a:t>
            </a: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40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475D7-964A-7A51-4445-8E740F44144D}"/>
              </a:ext>
            </a:extLst>
          </p:cNvPr>
          <p:cNvSpPr>
            <a:spLocks noGrp="1"/>
          </p:cNvSpPr>
          <p:nvPr>
            <p:ph type="title"/>
          </p:nvPr>
        </p:nvSpPr>
        <p:spPr>
          <a:xfrm>
            <a:off x="1261872" y="294198"/>
            <a:ext cx="9692640" cy="845489"/>
          </a:xfrm>
        </p:spPr>
        <p:txBody>
          <a:bodyPr/>
          <a:lstStyle/>
          <a:p>
            <a:pPr algn="ctr"/>
            <a:r>
              <a:rPr lang="fr-FR" sz="4400" dirty="0">
                <a:effectLst/>
                <a:latin typeface="Times New Roman" panose="02020603050405020304" pitchFamily="18" charset="0"/>
                <a:ea typeface="Calibri" panose="020F0502020204030204" pitchFamily="34" charset="0"/>
                <a:cs typeface="Times New Roman" panose="02020603050405020304" pitchFamily="18" charset="0"/>
              </a:rPr>
              <a:t>Différence entre TSVM et SVM </a:t>
            </a:r>
            <a:endParaRPr lang="fr-FR" dirty="0"/>
          </a:p>
        </p:txBody>
      </p:sp>
      <p:sp>
        <p:nvSpPr>
          <p:cNvPr id="3" name="Content Placeholder 2">
            <a:extLst>
              <a:ext uri="{FF2B5EF4-FFF2-40B4-BE49-F238E27FC236}">
                <a16:creationId xmlns:a16="http://schemas.microsoft.com/office/drawing/2014/main" id="{1B568DED-E40C-2E31-97C4-348859CB246C}"/>
              </a:ext>
            </a:extLst>
          </p:cNvPr>
          <p:cNvSpPr>
            <a:spLocks noGrp="1"/>
          </p:cNvSpPr>
          <p:nvPr>
            <p:ph idx="1"/>
          </p:nvPr>
        </p:nvSpPr>
        <p:spPr>
          <a:xfrm>
            <a:off x="848139" y="1444486"/>
            <a:ext cx="10257182" cy="5119315"/>
          </a:xfrm>
        </p:spPr>
        <p:txBody>
          <a:bodyPr>
            <a:normAutofit fontScale="85000" lnSpcReduction="10000"/>
          </a:bodyPr>
          <a:lstStyle/>
          <a:p>
            <a:pPr algn="just">
              <a:lnSpc>
                <a:spcPct val="150000"/>
              </a:lnSpc>
              <a:buFont typeface="Wingdings" panose="05000000000000000000" pitchFamily="2" charset="2"/>
              <a:buChar char="q"/>
            </a:pPr>
            <a:r>
              <a:rPr lang="fr-FR" b="1" dirty="0">
                <a:solidFill>
                  <a:srgbClr val="FF0000"/>
                </a:solidFill>
                <a:latin typeface="Times New Roman" panose="02020603050405020304" pitchFamily="18" charset="0"/>
                <a:cs typeface="Times New Roman" panose="02020603050405020304" pitchFamily="18" charset="0"/>
              </a:rPr>
              <a:t>EN SVM :</a:t>
            </a:r>
          </a:p>
          <a:p>
            <a:pPr algn="just">
              <a:lnSpc>
                <a:spcPct val="150000"/>
              </a:lnSpc>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Données étiquetées et non étiquetées ! apprendre w</a:t>
            </a:r>
          </a:p>
          <a:p>
            <a:pPr algn="just">
              <a:lnSpc>
                <a:spcPct val="150000"/>
              </a:lnSpc>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utiliser w sur les données de test </a:t>
            </a:r>
          </a:p>
          <a:p>
            <a:pPr algn="just">
              <a:lnSpc>
                <a:spcPct val="150000"/>
              </a:lnSpc>
              <a:buFont typeface="Wingdings" panose="05000000000000000000" pitchFamily="2" charset="2"/>
              <a:buChar char="q"/>
            </a:pPr>
            <a:r>
              <a:rPr lang="en-US" b="1" dirty="0">
                <a:solidFill>
                  <a:srgbClr val="FF0000"/>
                </a:solidFill>
                <a:latin typeface="Times New Roman" panose="02020603050405020304" pitchFamily="18" charset="0"/>
                <a:cs typeface="Times New Roman" panose="02020603050405020304" pitchFamily="18" charset="0"/>
              </a:rPr>
              <a:t>EN TSVM:</a:t>
            </a:r>
            <a:endParaRPr lang="fr-FR" b="1" dirty="0">
              <a:solidFill>
                <a:srgbClr val="FF0000"/>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Mêmes algorithmes pour les données étiquetées et non étiquetées, mais...</a:t>
            </a:r>
          </a:p>
          <a:p>
            <a:pPr algn="just">
              <a:lnSpc>
                <a:spcPct val="150000"/>
              </a:lnSpc>
              <a:buFont typeface="Wingdings" panose="05000000000000000000" pitchFamily="2" charset="2"/>
              <a:buChar char="Ø"/>
            </a:pPr>
            <a:r>
              <a:rPr lang="fr-FR" dirty="0">
                <a:solidFill>
                  <a:schemeClr val="tx1"/>
                </a:solidFill>
                <a:latin typeface="Times New Roman" panose="02020603050405020304" pitchFamily="18" charset="0"/>
                <a:cs typeface="Times New Roman" panose="02020603050405020304" pitchFamily="18" charset="0"/>
              </a:rPr>
              <a:t>les données non étiquetées sont des données de test ou d’essai!!!</a:t>
            </a:r>
          </a:p>
          <a:p>
            <a:pPr algn="just">
              <a:lnSpc>
                <a:spcPct val="150000"/>
              </a:lnSpc>
              <a:buFont typeface="Wingdings" panose="05000000000000000000" pitchFamily="2" charset="2"/>
              <a:buChar char="v"/>
            </a:pPr>
            <a:r>
              <a:rPr lang="fr-FR" dirty="0">
                <a:solidFill>
                  <a:schemeClr val="tx1"/>
                </a:solidFill>
                <a:latin typeface="Times New Roman" panose="02020603050405020304" pitchFamily="18" charset="0"/>
                <a:cs typeface="Times New Roman" panose="02020603050405020304" pitchFamily="18" charset="0"/>
              </a:rPr>
              <a:t>Pour  des jeux de données très petites, restreintes alors TSVM est beaucoup plus performante que la SVM.</a:t>
            </a:r>
          </a:p>
          <a:p>
            <a:pPr marL="0" indent="0" algn="just">
              <a:lnSpc>
                <a:spcPct val="150000"/>
              </a:lnSpc>
              <a:buNone/>
            </a:pPr>
            <a:r>
              <a:rPr lang="fr-FR" dirty="0">
                <a:solidFill>
                  <a:schemeClr val="tx1"/>
                </a:solidFill>
                <a:latin typeface="Times New Roman" panose="02020603050405020304" pitchFamily="18" charset="0"/>
                <a:cs typeface="Times New Roman" panose="02020603050405020304" pitchFamily="18" charset="0"/>
              </a:rPr>
              <a:t>Cela s’expliquer par les mauvaises performances de la SVM sur des jeux de données petits et déséquilibrés. </a:t>
            </a:r>
          </a:p>
          <a:p>
            <a:pPr marL="0" indent="0">
              <a:buNone/>
            </a:pPr>
            <a:endParaRPr lang="fr-FR" b="1" dirty="0">
              <a:solidFill>
                <a:srgbClr val="FF0000"/>
              </a:solidFill>
            </a:endParaRPr>
          </a:p>
        </p:txBody>
      </p:sp>
    </p:spTree>
    <p:extLst>
      <p:ext uri="{BB962C8B-B14F-4D97-AF65-F5344CB8AC3E}">
        <p14:creationId xmlns:p14="http://schemas.microsoft.com/office/powerpoint/2010/main" val="3445662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231C-8204-2EC6-5E9A-01E7E3D3294F}"/>
              </a:ext>
            </a:extLst>
          </p:cNvPr>
          <p:cNvSpPr>
            <a:spLocks noGrp="1"/>
          </p:cNvSpPr>
          <p:nvPr>
            <p:ph type="title"/>
          </p:nvPr>
        </p:nvSpPr>
        <p:spPr/>
        <p:txBody>
          <a:bodyPr/>
          <a:lstStyle/>
          <a:p>
            <a:r>
              <a:rPr lang="fr-FR" sz="4400" dirty="0">
                <a:effectLst/>
                <a:latin typeface="Times New Roman" panose="02020603050405020304" pitchFamily="18" charset="0"/>
                <a:ea typeface="Calibri" panose="020F0502020204030204" pitchFamily="34" charset="0"/>
                <a:cs typeface="Times New Roman" panose="02020603050405020304" pitchFamily="18" charset="0"/>
              </a:rPr>
              <a:t>Fonctionnement de l’algorithme TSVM </a:t>
            </a:r>
            <a:endParaRPr lang="fr-FR" dirty="0"/>
          </a:p>
        </p:txBody>
      </p:sp>
      <p:sp>
        <p:nvSpPr>
          <p:cNvPr id="3" name="Content Placeholder 2">
            <a:extLst>
              <a:ext uri="{FF2B5EF4-FFF2-40B4-BE49-F238E27FC236}">
                <a16:creationId xmlns:a16="http://schemas.microsoft.com/office/drawing/2014/main" id="{0F2A1D5C-D863-6A2C-9C95-8C9E35ADDAA2}"/>
              </a:ext>
            </a:extLst>
          </p:cNvPr>
          <p:cNvSpPr>
            <a:spLocks noGrp="1"/>
          </p:cNvSpPr>
          <p:nvPr>
            <p:ph idx="1"/>
          </p:nvPr>
        </p:nvSpPr>
        <p:spPr>
          <a:xfrm>
            <a:off x="1261871" y="1828800"/>
            <a:ext cx="9207345" cy="1881809"/>
          </a:xfrm>
        </p:spPr>
        <p:txBody>
          <a:bodyPr>
            <a:normAutofit/>
          </a:bodyPr>
          <a:lstStyle/>
          <a:p>
            <a:pPr algn="just">
              <a:lnSpc>
                <a:spcPct val="150000"/>
              </a:lnSpc>
            </a:pPr>
            <a:r>
              <a:rPr lang="fr-FR" dirty="0">
                <a:solidFill>
                  <a:schemeClr val="tx1"/>
                </a:solidFill>
                <a:latin typeface="Times New Roman" panose="02020603050405020304" pitchFamily="18" charset="0"/>
                <a:cs typeface="Times New Roman" panose="02020603050405020304" pitchFamily="18" charset="0"/>
              </a:rPr>
              <a:t>Dans cette approche, deux contraintes sont ajoutées au problème quadratique des SVM Ces contraintes sont définies pour maintenir les données non-étiquetées `a l’extérieur de la marge tout en minimisant l’erreur de classification supposée :</a:t>
            </a:r>
          </a:p>
          <a:p>
            <a:endParaRPr lang="fr-FR" dirty="0"/>
          </a:p>
        </p:txBody>
      </p:sp>
      <p:pic>
        <p:nvPicPr>
          <p:cNvPr id="5" name="Picture 4">
            <a:extLst>
              <a:ext uri="{FF2B5EF4-FFF2-40B4-BE49-F238E27FC236}">
                <a16:creationId xmlns:a16="http://schemas.microsoft.com/office/drawing/2014/main" id="{1740A739-BE93-282D-D758-5D8C9CBFE2DF}"/>
              </a:ext>
            </a:extLst>
          </p:cNvPr>
          <p:cNvPicPr>
            <a:picLocks noChangeAspect="1"/>
          </p:cNvPicPr>
          <p:nvPr/>
        </p:nvPicPr>
        <p:blipFill>
          <a:blip r:embed="rId2"/>
          <a:stretch>
            <a:fillRect/>
          </a:stretch>
        </p:blipFill>
        <p:spPr>
          <a:xfrm>
            <a:off x="1399138" y="3823252"/>
            <a:ext cx="8810625" cy="2895600"/>
          </a:xfrm>
          <a:prstGeom prst="rect">
            <a:avLst/>
          </a:prstGeom>
        </p:spPr>
      </p:pic>
    </p:spTree>
    <p:extLst>
      <p:ext uri="{BB962C8B-B14F-4D97-AF65-F5344CB8AC3E}">
        <p14:creationId xmlns:p14="http://schemas.microsoft.com/office/powerpoint/2010/main" val="423107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231C-8204-2EC6-5E9A-01E7E3D3294F}"/>
              </a:ext>
            </a:extLst>
          </p:cNvPr>
          <p:cNvSpPr>
            <a:spLocks noGrp="1"/>
          </p:cNvSpPr>
          <p:nvPr>
            <p:ph type="title"/>
          </p:nvPr>
        </p:nvSpPr>
        <p:spPr/>
        <p:txBody>
          <a:bodyPr/>
          <a:lstStyle/>
          <a:p>
            <a:r>
              <a:rPr lang="fr-FR" sz="4400" dirty="0">
                <a:effectLst/>
                <a:latin typeface="Times New Roman" panose="02020603050405020304" pitchFamily="18" charset="0"/>
                <a:ea typeface="Calibri" panose="020F0502020204030204" pitchFamily="34" charset="0"/>
                <a:cs typeface="Times New Roman" panose="02020603050405020304" pitchFamily="18" charset="0"/>
              </a:rPr>
              <a:t>Fonctionnement de l’algorithme TSVM </a:t>
            </a:r>
            <a:endParaRPr lang="fr-FR" dirty="0"/>
          </a:p>
        </p:txBody>
      </p:sp>
      <p:sp>
        <p:nvSpPr>
          <p:cNvPr id="3" name="Content Placeholder 2">
            <a:extLst>
              <a:ext uri="{FF2B5EF4-FFF2-40B4-BE49-F238E27FC236}">
                <a16:creationId xmlns:a16="http://schemas.microsoft.com/office/drawing/2014/main" id="{0F2A1D5C-D863-6A2C-9C95-8C9E35ADDAA2}"/>
              </a:ext>
            </a:extLst>
          </p:cNvPr>
          <p:cNvSpPr>
            <a:spLocks noGrp="1"/>
          </p:cNvSpPr>
          <p:nvPr>
            <p:ph idx="1"/>
          </p:nvPr>
        </p:nvSpPr>
        <p:spPr>
          <a:xfrm>
            <a:off x="1261872" y="1828800"/>
            <a:ext cx="4608841" cy="4351337"/>
          </a:xfrm>
        </p:spPr>
        <p:txBody>
          <a:bodyPr>
            <a:normAutofit/>
          </a:bodyPr>
          <a:lstStyle/>
          <a:p>
            <a:pPr algn="just">
              <a:lnSpc>
                <a:spcPct val="160000"/>
              </a:lnSpc>
            </a:pPr>
            <a:r>
              <a:rPr lang="fr-FR" dirty="0">
                <a:solidFill>
                  <a:schemeClr val="tx1"/>
                </a:solidFill>
                <a:effectLst/>
                <a:latin typeface="Times New Roman" panose="02020603050405020304" pitchFamily="18" charset="0"/>
                <a:ea typeface="Calibri" panose="020F0502020204030204" pitchFamily="34" charset="0"/>
              </a:rPr>
              <a:t>La transduction a l'avantage de pouvoir considérer tous les points, pas seulement les points étiquetés, lors de l'exécution de la tâche d'étiquetage. Dans ce cas, les algorithmes transductifs étiquetteraient les points non étiquetés en fonction des clusters auxquels ils appartiennent naturellement. </a:t>
            </a:r>
            <a:endParaRPr lang="fr-FR" dirty="0">
              <a:solidFill>
                <a:schemeClr val="tx1"/>
              </a:solidFill>
            </a:endParaRPr>
          </a:p>
        </p:txBody>
      </p:sp>
      <p:pic>
        <p:nvPicPr>
          <p:cNvPr id="4" name="Picture 3">
            <a:extLst>
              <a:ext uri="{FF2B5EF4-FFF2-40B4-BE49-F238E27FC236}">
                <a16:creationId xmlns:a16="http://schemas.microsoft.com/office/drawing/2014/main" id="{F3BA2D47-E7F5-696E-9FEE-46A96506A591}"/>
              </a:ext>
            </a:extLst>
          </p:cNvPr>
          <p:cNvPicPr>
            <a:picLocks noChangeAspect="1"/>
          </p:cNvPicPr>
          <p:nvPr/>
        </p:nvPicPr>
        <p:blipFill>
          <a:blip r:embed="rId2"/>
          <a:stretch>
            <a:fillRect/>
          </a:stretch>
        </p:blipFill>
        <p:spPr>
          <a:xfrm>
            <a:off x="6108191" y="1828800"/>
            <a:ext cx="3724921" cy="4351337"/>
          </a:xfrm>
          <a:prstGeom prst="rect">
            <a:avLst/>
          </a:prstGeom>
        </p:spPr>
      </p:pic>
    </p:spTree>
    <p:extLst>
      <p:ext uri="{BB962C8B-B14F-4D97-AF65-F5344CB8AC3E}">
        <p14:creationId xmlns:p14="http://schemas.microsoft.com/office/powerpoint/2010/main" val="3641668414"/>
      </p:ext>
    </p:extLst>
  </p:cSld>
  <p:clrMapOvr>
    <a:masterClrMapping/>
  </p:clrMapOvr>
</p:sld>
</file>

<file path=ppt/theme/theme1.xml><?xml version="1.0" encoding="utf-8"?>
<a:theme xmlns:a="http://schemas.openxmlformats.org/drawingml/2006/main" name="View">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447</TotalTime>
  <Words>1008</Words>
  <Application>Microsoft Office PowerPoint</Application>
  <PresentationFormat>Grand écran</PresentationFormat>
  <Paragraphs>68</Paragraphs>
  <Slides>13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Calibri</vt:lpstr>
      <vt:lpstr>Century Schoolbook</vt:lpstr>
      <vt:lpstr>Courier New</vt:lpstr>
      <vt:lpstr>Times New Roman</vt:lpstr>
      <vt:lpstr>Times-Roman</vt:lpstr>
      <vt:lpstr>Wingdings</vt:lpstr>
      <vt:lpstr>Wingdings 2</vt:lpstr>
      <vt:lpstr>View</vt:lpstr>
      <vt:lpstr>  THEME Tranductive Support Vector Machine</vt:lpstr>
      <vt:lpstr>PLAN</vt:lpstr>
      <vt:lpstr>Introduction</vt:lpstr>
      <vt:lpstr>Qu’est-ce que TSVM (S3VM) ? </vt:lpstr>
      <vt:lpstr>Apprentissage avec et sans étiquetes  </vt:lpstr>
      <vt:lpstr>Présentation PowerPoint</vt:lpstr>
      <vt:lpstr>Différence entre TSVM et SVM </vt:lpstr>
      <vt:lpstr>Fonctionnement de l’algorithme TSVM </vt:lpstr>
      <vt:lpstr>Fonctionnement de l’algorithme TSVM </vt:lpstr>
      <vt:lpstr>Quasi-Newton Semi-Supervised Vector Machine </vt:lpstr>
      <vt:lpstr>Description des fonctions et des classes </vt:lpstr>
      <vt:lpstr>Description des fonctions et des classes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Tranductive Support Vector Machine</dc:title>
  <dc:creator>Ousmane S.M.S B-W-S DIALLO</dc:creator>
  <cp:lastModifiedBy>Habib Aidara</cp:lastModifiedBy>
  <cp:revision>20</cp:revision>
  <dcterms:created xsi:type="dcterms:W3CDTF">2022-07-28T00:35:47Z</dcterms:created>
  <dcterms:modified xsi:type="dcterms:W3CDTF">2022-07-29T15:20:55Z</dcterms:modified>
</cp:coreProperties>
</file>