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1" r:id="rId13"/>
    <p:sldId id="282"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35" name="Slide Image Placeholder 1"/>
          <p:cNvSpPr>
            <a:spLocks noChangeAspect="1" noRot="1" noGrp="1"/>
          </p:cNvSpPr>
          <p:nvPr>
            <p:ph type="sldImg"/>
          </p:nvPr>
        </p:nvSpPr>
        <p:spPr/>
      </p:sp>
      <p:sp>
        <p:nvSpPr>
          <p:cNvPr id="1048636" name="Notes Placeholder 2"/>
          <p:cNvSpPr>
            <a:spLocks noGrp="1"/>
          </p:cNvSpPr>
          <p:nvPr>
            <p:ph type="body" idx="1"/>
          </p:nvPr>
        </p:nvSpPr>
        <p:spPr/>
        <p:txBody>
          <a:bodyPr/>
          <a:p>
            <a:endParaRPr dirty="0" lang="en-IN"/>
          </a:p>
        </p:txBody>
      </p:sp>
      <p:sp>
        <p:nvSpPr>
          <p:cNvPr id="1048637"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a:xfrm>
            <a:off x="609600" y="1577340"/>
            <a:ext cx="10972800" cy="266700"/>
          </a:xfrm>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2" name=""/>
        <p:cNvGrpSpPr/>
        <p:nvPr/>
      </p:nvGrpSpPr>
      <p:grpSpPr>
        <a:xfrm>
          <a:off x="0" y="0"/>
          <a:ext cx="0" cy="0"/>
          <a:chOff x="0" y="0"/>
          <a:chExt cx="0" cy="0"/>
        </a:xfrm>
      </p:grpSpPr>
      <p:sp>
        <p:nvSpPr>
          <p:cNvPr id="104860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grpSp>
        <p:nvGrpSpPr>
          <p:cNvPr id="29" name="object 2"/>
          <p:cNvGrpSpPr/>
          <p:nvPr/>
        </p:nvGrpSpPr>
        <p:grpSpPr>
          <a:xfrm>
            <a:off x="876299" y="990600"/>
            <a:ext cx="1743075" cy="1333500"/>
            <a:chOff x="742950" y="1104900"/>
            <a:chExt cx="1743075" cy="1333500"/>
          </a:xfrm>
        </p:grpSpPr>
        <p:sp>
          <p:nvSpPr>
            <p:cNvPr id="1048628"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9"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30"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31"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32"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8"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3"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4" name="TextBox 13"/>
          <p:cNvSpPr txBox="1"/>
          <p:nvPr/>
        </p:nvSpPr>
        <p:spPr>
          <a:xfrm>
            <a:off x="2295524" y="3075304"/>
            <a:ext cx="8610600" cy="1869440"/>
          </a:xfrm>
          <a:prstGeom prst="rect"/>
          <a:noFill/>
        </p:spPr>
        <p:txBody>
          <a:bodyPr rtlCol="0" wrap="square">
            <a:spAutoFit/>
          </a:bodyPr>
          <a:p>
            <a:r>
              <a:rPr sz="2400" lang="en-US"/>
              <a:t>STUDENT NAME:</a:t>
            </a:r>
            <a:r>
              <a:rPr altLang="en-GB" sz="2400" lang="en-US"/>
              <a:t>K</a:t>
            </a:r>
            <a:r>
              <a:rPr altLang="en-GB" sz="2400" lang="en-US"/>
              <a:t>.</a:t>
            </a:r>
            <a:r>
              <a:rPr altLang="en-GB" sz="2400" lang="en-US"/>
              <a:t>N</a:t>
            </a:r>
            <a:r>
              <a:rPr altLang="en-GB" sz="2400" lang="en-US"/>
              <a:t>I</a:t>
            </a:r>
            <a:r>
              <a:rPr altLang="en-GB" sz="2400" lang="en-US"/>
              <a:t>V</a:t>
            </a:r>
            <a:r>
              <a:rPr altLang="en-GB" sz="2400" lang="en-US"/>
              <a:t>E</a:t>
            </a:r>
            <a:r>
              <a:rPr altLang="en-GB" sz="2400" lang="en-US"/>
              <a:t>T</a:t>
            </a:r>
            <a:r>
              <a:rPr altLang="en-GB" sz="2400" lang="en-US"/>
              <a:t>H</a:t>
            </a:r>
            <a:r>
              <a:rPr altLang="en-GB" sz="2400" lang="en-US"/>
              <a:t>A</a:t>
            </a:r>
            <a:endParaRPr dirty="0" sz="2400" lang="en-US"/>
          </a:p>
          <a:p>
            <a:r>
              <a:rPr dirty="0" sz="2400" lang="en-US"/>
              <a:t>REGISTER NO:</a:t>
            </a:r>
            <a:r>
              <a:rPr altLang="en-GB" dirty="0" sz="2400" lang="en-US"/>
              <a:t> </a:t>
            </a:r>
            <a:r>
              <a:rPr altLang="en-GB" dirty="0" sz="2400" lang="en-US"/>
              <a:t>1</a:t>
            </a:r>
            <a:r>
              <a:rPr altLang="en-GB" dirty="0" sz="2400" lang="en-US"/>
              <a:t>2</a:t>
            </a:r>
            <a:r>
              <a:rPr altLang="en-GB" dirty="0" sz="2400" lang="en-US"/>
              <a:t>2</a:t>
            </a:r>
            <a:r>
              <a:rPr altLang="en-GB" dirty="0" sz="2400" lang="en-US"/>
              <a:t>2</a:t>
            </a:r>
            <a:r>
              <a:rPr altLang="en-GB" dirty="0" sz="2400" lang="en-US"/>
              <a:t>0</a:t>
            </a:r>
            <a:r>
              <a:rPr altLang="en-GB" dirty="0" sz="2400" lang="en-US"/>
              <a:t>4</a:t>
            </a:r>
            <a:r>
              <a:rPr altLang="en-GB" dirty="0" sz="2400" lang="en-US"/>
              <a:t>0</a:t>
            </a:r>
            <a:r>
              <a:rPr altLang="en-GB" dirty="0" sz="2400" lang="en-US"/>
              <a:t>1</a:t>
            </a:r>
            <a:r>
              <a:rPr altLang="en-GB" dirty="0" sz="2400" lang="en-US"/>
              <a:t>7</a:t>
            </a:r>
            <a:r>
              <a:rPr altLang="en-GB" dirty="0" sz="2400" lang="en-US"/>
              <a:t> </a:t>
            </a:r>
            <a:r>
              <a:rPr altLang="en-GB" dirty="0" sz="2400" lang="en-US"/>
              <a:t>(</a:t>
            </a:r>
            <a:r>
              <a:rPr altLang="en-GB" dirty="0" sz="2400" lang="en-US"/>
              <a:t>8</a:t>
            </a:r>
            <a:r>
              <a:rPr altLang="en-GB" dirty="0" sz="2400" lang="en-US"/>
              <a:t>8</a:t>
            </a:r>
            <a:r>
              <a:rPr altLang="en-GB" dirty="0" sz="2400" lang="en-US"/>
              <a:t>3</a:t>
            </a:r>
            <a:r>
              <a:rPr altLang="en-GB" dirty="0" sz="2400" lang="en-US"/>
              <a:t>8</a:t>
            </a:r>
            <a:r>
              <a:rPr altLang="en-GB" dirty="0" sz="2400" lang="en-US"/>
              <a:t>1</a:t>
            </a:r>
            <a:r>
              <a:rPr altLang="en-GB" dirty="0" sz="2400" lang="en-US"/>
              <a:t>4</a:t>
            </a:r>
            <a:r>
              <a:rPr altLang="en-GB" dirty="0" sz="2400" lang="en-US"/>
              <a:t>1</a:t>
            </a:r>
            <a:r>
              <a:rPr altLang="en-GB" dirty="0" sz="2400" lang="en-US"/>
              <a:t>0</a:t>
            </a:r>
            <a:r>
              <a:rPr altLang="en-GB" dirty="0" sz="2400" lang="en-US"/>
              <a:t>1</a:t>
            </a:r>
            <a:r>
              <a:rPr altLang="en-GB" dirty="0" sz="2400" lang="en-US"/>
              <a:t>6</a:t>
            </a:r>
            <a:r>
              <a:rPr altLang="en-GB" dirty="0" sz="2400" lang="en-US"/>
              <a:t>)</a:t>
            </a:r>
            <a:endParaRPr altLang="en-US" lang="zh-CN"/>
          </a:p>
          <a:p>
            <a:r>
              <a:rPr dirty="0" sz="2400" lang="en-US"/>
              <a:t>DEPARTMENT:</a:t>
            </a:r>
            <a:r>
              <a:rPr altLang="en-GB" dirty="0" sz="2400" lang="en-US"/>
              <a:t> </a:t>
            </a:r>
            <a:r>
              <a:rPr altLang="en-GB" dirty="0" sz="2400" lang="en-US"/>
              <a:t>B</a:t>
            </a:r>
            <a:r>
              <a:rPr altLang="en-GB" dirty="0" sz="2400" lang="en-US"/>
              <a:t>.</a:t>
            </a:r>
            <a:r>
              <a:rPr altLang="en-GB" dirty="0" sz="2400" lang="en-US"/>
              <a:t>C</a:t>
            </a:r>
            <a:r>
              <a:rPr altLang="en-GB" dirty="0" sz="2400" lang="en-US"/>
              <a:t>O</a:t>
            </a:r>
            <a:r>
              <a:rPr altLang="en-GB" dirty="0" sz="2400" lang="en-US"/>
              <a:t>M</a:t>
            </a:r>
            <a:r>
              <a:rPr altLang="en-GB" dirty="0" sz="2400" lang="en-US"/>
              <a:t> </a:t>
            </a:r>
            <a:r>
              <a:rPr altLang="en-GB" dirty="0" sz="2400" lang="en-US"/>
              <a:t>(</a:t>
            </a:r>
            <a:r>
              <a:rPr altLang="en-GB" dirty="0" sz="2400" lang="en-US"/>
              <a:t>C</a:t>
            </a:r>
            <a:r>
              <a:rPr altLang="en-GB" dirty="0" sz="2400" lang="en-US"/>
              <a:t>O</a:t>
            </a:r>
            <a:r>
              <a:rPr altLang="en-GB" dirty="0" sz="2400" lang="en-US"/>
              <a:t>R</a:t>
            </a:r>
            <a:r>
              <a:rPr altLang="en-GB" dirty="0" sz="2400" lang="en-US"/>
              <a:t>PORATE </a:t>
            </a:r>
            <a:r>
              <a:rPr altLang="en-GB" dirty="0" sz="2400" lang="en-US"/>
              <a:t>SECRETARYSHIP</a:t>
            </a:r>
            <a:r>
              <a:rPr altLang="en-GB" dirty="0" sz="2400" lang="en-US"/>
              <a:t>)</a:t>
            </a:r>
            <a:endParaRPr altLang="en-US" lang="zh-CN"/>
          </a:p>
          <a:p>
            <a:r>
              <a:rPr dirty="0" sz="2400" lang="en-US"/>
              <a:t>COLLEGE</a:t>
            </a:r>
            <a:r>
              <a:rPr altLang="en-GB" dirty="0" sz="2400" lang="en-US"/>
              <a:t> </a:t>
            </a:r>
            <a:r>
              <a:rPr altLang="en-GB" dirty="0" sz="2400" lang="en-US"/>
              <a:t>:</a:t>
            </a:r>
            <a:r>
              <a:rPr altLang="en-GB" dirty="0" sz="2400" lang="en-US"/>
              <a:t> </a:t>
            </a:r>
            <a:r>
              <a:rPr altLang="en-GB" dirty="0" sz="2400" lang="en-US"/>
              <a:t>S</a:t>
            </a:r>
            <a:r>
              <a:rPr altLang="en-GB" dirty="0" sz="2400" lang="en-US"/>
              <a:t>H</a:t>
            </a:r>
            <a:r>
              <a:rPr altLang="en-GB" dirty="0" sz="2400" lang="en-US"/>
              <a:t>R</a:t>
            </a:r>
            <a:r>
              <a:rPr altLang="en-GB" dirty="0" sz="2400" lang="en-US"/>
              <a:t>I</a:t>
            </a:r>
            <a:r>
              <a:rPr altLang="en-GB" dirty="0" sz="2400" lang="en-US"/>
              <a:t> </a:t>
            </a:r>
            <a:r>
              <a:rPr altLang="en-GB" dirty="0" sz="2400" lang="en-US"/>
              <a:t>K</a:t>
            </a:r>
            <a:r>
              <a:rPr altLang="en-GB" dirty="0" sz="2400" lang="en-US"/>
              <a:t>R</a:t>
            </a:r>
            <a:r>
              <a:rPr altLang="en-GB" dirty="0" sz="2400" lang="en-US"/>
              <a:t>I</a:t>
            </a:r>
            <a:r>
              <a:rPr altLang="en-GB" dirty="0" sz="2400" lang="en-US"/>
              <a:t>S</a:t>
            </a:r>
            <a:r>
              <a:rPr altLang="en-GB" dirty="0" sz="2400" lang="en-US"/>
              <a:t>H</a:t>
            </a:r>
            <a:r>
              <a:rPr altLang="en-GB" dirty="0" sz="2400" lang="en-US"/>
              <a:t>N</a:t>
            </a:r>
            <a:r>
              <a:rPr altLang="en-GB" dirty="0" sz="2400" lang="en-US"/>
              <a:t>A</a:t>
            </a:r>
            <a:r>
              <a:rPr altLang="en-GB" dirty="0" sz="2400" lang="en-US"/>
              <a:t>S</a:t>
            </a:r>
            <a:r>
              <a:rPr altLang="en-GB" dirty="0" sz="2400" lang="en-US"/>
              <a:t>W</a:t>
            </a:r>
            <a:r>
              <a:rPr altLang="en-GB" dirty="0" sz="2400" lang="en-US"/>
              <a:t>A</a:t>
            </a:r>
            <a:r>
              <a:rPr altLang="en-GB" dirty="0" sz="2400" lang="en-US"/>
              <a:t>MI </a:t>
            </a:r>
            <a:r>
              <a:rPr altLang="en-GB" dirty="0" sz="2400" lang="en-US"/>
              <a:t>COLLEGE </a:t>
            </a:r>
            <a:r>
              <a:rPr altLang="en-GB" dirty="0" sz="2400" lang="en-US"/>
              <a:t>FOR </a:t>
            </a:r>
            <a:r>
              <a:rPr altLang="en-GB" dirty="0" sz="2400" lang="en-US"/>
              <a:t>WOMEN</a:t>
            </a:r>
            <a:r>
              <a:rPr altLang="en-GB" dirty="0" sz="2400" lang="en-US"/>
              <a:t>.</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598" name="object 8"/>
          <p:cNvSpPr txBox="1"/>
          <p:nvPr/>
        </p:nvSpPr>
        <p:spPr>
          <a:xfrm>
            <a:off x="739775" y="291147"/>
            <a:ext cx="4020246"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59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0" name=""/>
          <p:cNvSpPr txBox="1"/>
          <p:nvPr/>
        </p:nvSpPr>
        <p:spPr>
          <a:xfrm>
            <a:off x="565974" y="1028383"/>
            <a:ext cx="11626026" cy="5958839"/>
          </a:xfrm>
          <a:prstGeom prst="rect"/>
        </p:spPr>
        <p:txBody>
          <a:bodyPr rtlCol="0" wrap="square">
            <a:spAutoFit/>
          </a:bodyPr>
          <a:p>
            <a:r>
              <a:rPr sz="2800" lang="en-GB">
                <a:solidFill>
                  <a:srgbClr val="000000"/>
                </a:solidFill>
              </a:rPr>
              <a:t>
1. *Regression Analysis*: Model the relationship between salary and factors like job title, location, experience, and performance ratings.
2. *Machine Learning*: Use algorithms like decision trees, random forests, or neural networks to predict salary based on various inputs.
3. *Market Basket Analysis*: Analyze market data to identify common compensation patterns and trends.
4. *Cluster Analysis*: Group similar employees based on compensation and job characteristics.
</a:t>
            </a:r>
            <a:endParaRPr sz="28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8" name="object 7"/>
          <p:cNvSpPr txBox="1">
            <a:spLocks noGrp="1"/>
          </p:cNvSpPr>
          <p:nvPr>
            <p:ph type="title"/>
          </p:nvPr>
        </p:nvSpPr>
        <p:spPr>
          <a:xfrm rot="21600000">
            <a:off x="546391" y="451464"/>
            <a:ext cx="3522998"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0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54" name=""/>
          <p:cNvPicPr>
            <a:picLocks/>
          </p:cNvPicPr>
          <p:nvPr/>
        </p:nvPicPr>
        <p:blipFill>
          <a:blip xmlns:r="http://schemas.openxmlformats.org/officeDocument/2006/relationships" r:embed="rId2"/>
          <a:stretch>
            <a:fillRect/>
          </a:stretch>
        </p:blipFill>
        <p:spPr>
          <a:xfrm rot="0">
            <a:off x="300195" y="1105355"/>
            <a:ext cx="10258925" cy="545102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19" name=""/>
          <p:cNvSpPr txBox="1"/>
          <p:nvPr/>
        </p:nvSpPr>
        <p:spPr>
          <a:xfrm>
            <a:off x="1061227" y="1497329"/>
            <a:ext cx="10069547" cy="3863341"/>
          </a:xfrm>
          <a:prstGeom prst="rect"/>
        </p:spPr>
        <p:txBody>
          <a:bodyPr rtlCol="0" wrap="square">
            <a:spAutoFit/>
          </a:bodyPr>
          <a:p>
            <a:r>
              <a:rPr sz="2800" lang="en-US">
                <a:solidFill>
                  <a:srgbClr val="000000"/>
                </a:solidFill>
              </a:rPr>
              <a:t>In a nutshell, when it comes to salary and compensation analysis through Excel data modeling, the bottom line is that Excel helps end users, like managers and HR professionals, organize and analyze salary data effectively. By using Excel as a tool, they can make sense of the information, leading to better decision-making regarding salaries and benefits. It simplifies the process and allows for a structured approach to understanding and working with salary and compensation details.</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38" name="object 2"/>
          <p:cNvSpPr/>
          <p:nvPr/>
        </p:nvSpPr>
        <p:spPr>
          <a:xfrm>
            <a:off x="-237206" y="38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3" name="object 3"/>
          <p:cNvGrpSpPr/>
          <p:nvPr/>
        </p:nvGrpSpPr>
        <p:grpSpPr>
          <a:xfrm>
            <a:off x="7443849" y="0"/>
            <a:ext cx="4752975" cy="6863080"/>
            <a:chOff x="7443849" y="0"/>
            <a:chExt cx="4752975" cy="6863080"/>
          </a:xfrm>
        </p:grpSpPr>
        <p:sp>
          <p:nvSpPr>
            <p:cNvPr id="104863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9"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2"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4" name="object 18"/>
          <p:cNvGrpSpPr/>
          <p:nvPr/>
        </p:nvGrpSpPr>
        <p:grpSpPr>
          <a:xfrm>
            <a:off x="466725" y="6410325"/>
            <a:ext cx="3705225" cy="295275"/>
            <a:chOff x="466725" y="6410325"/>
            <a:chExt cx="3705225" cy="295275"/>
          </a:xfrm>
        </p:grpSpPr>
        <p:pic>
          <p:nvPicPr>
            <p:cNvPr id="2097159"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0"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5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54" name="TextBox 22"/>
          <p:cNvSpPr txBox="1"/>
          <p:nvPr/>
        </p:nvSpPr>
        <p:spPr>
          <a:xfrm>
            <a:off x="1217522" y="2123271"/>
            <a:ext cx="11008726" cy="1412241"/>
          </a:xfrm>
          <a:prstGeom prst="rect"/>
          <a:noFill/>
        </p:spPr>
        <p:txBody>
          <a:bodyPr rtlCol="0" wrap="square">
            <a:spAutoFit/>
          </a:bodyPr>
          <a:p>
            <a:r>
              <a:rPr b="1" dirty="0" sz="4400" lang="en-US">
                <a:solidFill>
                  <a:srgbClr val="000000"/>
                </a:solidFill>
                <a:latin typeface="Times New Roman" panose="02020603050405020304" pitchFamily="18" charset="0"/>
                <a:cs typeface="Times New Roman" panose="02020603050405020304" pitchFamily="18" charset="0"/>
              </a:rPr>
              <a:t>S</a:t>
            </a:r>
            <a:r>
              <a:rPr b="1" dirty="0" sz="4400" lang="en-US">
                <a:solidFill>
                  <a:srgbClr val="000000"/>
                </a:solidFill>
                <a:latin typeface="Times New Roman" panose="02020603050405020304" pitchFamily="18" charset="0"/>
                <a:cs typeface="Times New Roman" panose="02020603050405020304" pitchFamily="18" charset="0"/>
              </a:rPr>
              <a:t>A</a:t>
            </a:r>
            <a:r>
              <a:rPr b="1" dirty="0" sz="4400" lang="en-US">
                <a:solidFill>
                  <a:srgbClr val="000000"/>
                </a:solidFill>
                <a:latin typeface="Times New Roman" panose="02020603050405020304" pitchFamily="18" charset="0"/>
                <a:cs typeface="Times New Roman" panose="02020603050405020304" pitchFamily="18" charset="0"/>
              </a:rPr>
              <a:t>L</a:t>
            </a:r>
            <a:r>
              <a:rPr b="1" dirty="0" sz="4400" lang="en-US">
                <a:solidFill>
                  <a:srgbClr val="000000"/>
                </a:solidFill>
                <a:latin typeface="Times New Roman" panose="02020603050405020304" pitchFamily="18" charset="0"/>
                <a:cs typeface="Times New Roman" panose="02020603050405020304" pitchFamily="18" charset="0"/>
              </a:rPr>
              <a:t>A</a:t>
            </a:r>
            <a:r>
              <a:rPr b="1" dirty="0" sz="4400" lang="en-US">
                <a:solidFill>
                  <a:srgbClr val="000000"/>
                </a:solidFill>
                <a:latin typeface="Times New Roman" panose="02020603050405020304" pitchFamily="18" charset="0"/>
                <a:cs typeface="Times New Roman" panose="02020603050405020304" pitchFamily="18" charset="0"/>
              </a:rPr>
              <a:t>RY </a:t>
            </a:r>
            <a:r>
              <a:rPr b="1" dirty="0" sz="4400" lang="en-US">
                <a:solidFill>
                  <a:srgbClr val="000000"/>
                </a:solidFill>
                <a:latin typeface="Times New Roman" panose="02020603050405020304" pitchFamily="18" charset="0"/>
                <a:cs typeface="Times New Roman" panose="02020603050405020304" pitchFamily="18" charset="0"/>
              </a:rPr>
              <a:t>A</a:t>
            </a:r>
            <a:r>
              <a:rPr b="1" dirty="0" sz="4400" lang="en-US">
                <a:solidFill>
                  <a:srgbClr val="000000"/>
                </a:solidFill>
                <a:latin typeface="Times New Roman" panose="02020603050405020304" pitchFamily="18" charset="0"/>
                <a:cs typeface="Times New Roman" panose="02020603050405020304" pitchFamily="18" charset="0"/>
              </a:rPr>
              <a:t>N</a:t>
            </a:r>
            <a:r>
              <a:rPr b="1" dirty="0" sz="4400" lang="en-US">
                <a:solidFill>
                  <a:srgbClr val="000000"/>
                </a:solidFill>
                <a:latin typeface="Times New Roman" panose="02020603050405020304" pitchFamily="18" charset="0"/>
                <a:cs typeface="Times New Roman" panose="02020603050405020304" pitchFamily="18" charset="0"/>
              </a:rPr>
              <a:t>D</a:t>
            </a:r>
            <a:r>
              <a:rPr b="1" dirty="0" sz="4400" lang="en-US">
                <a:solidFill>
                  <a:srgbClr val="000000"/>
                </a:solidFill>
                <a:latin typeface="Times New Roman" panose="02020603050405020304" pitchFamily="18" charset="0"/>
                <a:cs typeface="Times New Roman" panose="02020603050405020304" pitchFamily="18" charset="0"/>
              </a:rPr>
              <a:t> </a:t>
            </a:r>
            <a:r>
              <a:rPr b="1" dirty="0" sz="4400" lang="en-US">
                <a:solidFill>
                  <a:srgbClr val="000000"/>
                </a:solidFill>
                <a:latin typeface="Times New Roman" panose="02020603050405020304" pitchFamily="18" charset="0"/>
                <a:cs typeface="Times New Roman" panose="02020603050405020304" pitchFamily="18" charset="0"/>
              </a:rPr>
              <a:t>C</a:t>
            </a:r>
            <a:r>
              <a:rPr b="1" dirty="0" sz="4400" lang="en-US">
                <a:solidFill>
                  <a:srgbClr val="000000"/>
                </a:solidFill>
                <a:latin typeface="Times New Roman" panose="02020603050405020304" pitchFamily="18" charset="0"/>
                <a:cs typeface="Times New Roman" panose="02020603050405020304" pitchFamily="18" charset="0"/>
              </a:rPr>
              <a:t>O</a:t>
            </a:r>
            <a:r>
              <a:rPr b="1" dirty="0" sz="4400" lang="en-US">
                <a:solidFill>
                  <a:srgbClr val="000000"/>
                </a:solidFill>
                <a:latin typeface="Times New Roman" panose="02020603050405020304" pitchFamily="18" charset="0"/>
                <a:cs typeface="Times New Roman" panose="02020603050405020304" pitchFamily="18" charset="0"/>
              </a:rPr>
              <a:t>M</a:t>
            </a:r>
            <a:r>
              <a:rPr b="1" dirty="0" sz="4400" lang="en-US">
                <a:solidFill>
                  <a:srgbClr val="000000"/>
                </a:solidFill>
                <a:latin typeface="Times New Roman" panose="02020603050405020304" pitchFamily="18" charset="0"/>
                <a:cs typeface="Times New Roman" panose="02020603050405020304" pitchFamily="18" charset="0"/>
              </a:rPr>
              <a:t>P</a:t>
            </a:r>
            <a:r>
              <a:rPr b="1" dirty="0" sz="4400" lang="en-US">
                <a:solidFill>
                  <a:srgbClr val="000000"/>
                </a:solidFill>
                <a:latin typeface="Times New Roman" panose="02020603050405020304" pitchFamily="18" charset="0"/>
                <a:cs typeface="Times New Roman" panose="02020603050405020304" pitchFamily="18" charset="0"/>
              </a:rPr>
              <a:t>E</a:t>
            </a:r>
            <a:r>
              <a:rPr b="1" dirty="0" sz="4400" lang="en-US">
                <a:solidFill>
                  <a:srgbClr val="000000"/>
                </a:solidFill>
                <a:latin typeface="Times New Roman" panose="02020603050405020304" pitchFamily="18" charset="0"/>
                <a:cs typeface="Times New Roman" panose="02020603050405020304" pitchFamily="18" charset="0"/>
              </a:rPr>
              <a:t>N</a:t>
            </a:r>
            <a:r>
              <a:rPr b="1" dirty="0" sz="4400" lang="en-US">
                <a:solidFill>
                  <a:srgbClr val="000000"/>
                </a:solidFill>
                <a:latin typeface="Times New Roman" panose="02020603050405020304" pitchFamily="18" charset="0"/>
                <a:cs typeface="Times New Roman" panose="02020603050405020304" pitchFamily="18" charset="0"/>
              </a:rPr>
              <a:t>SATION </a:t>
            </a:r>
            <a:r>
              <a:rPr b="1" dirty="0" sz="4400" lang="en-US">
                <a:solidFill>
                  <a:srgbClr val="000000"/>
                </a:solidFill>
                <a:latin typeface="Times New Roman" panose="02020603050405020304" pitchFamily="18" charset="0"/>
                <a:cs typeface="Times New Roman" panose="02020603050405020304" pitchFamily="18" charset="0"/>
              </a:rPr>
              <a:t>A</a:t>
            </a:r>
            <a:r>
              <a:rPr b="1" dirty="0" sz="4400" lang="en-US">
                <a:solidFill>
                  <a:srgbClr val="000000"/>
                </a:solidFill>
                <a:latin typeface="Times New Roman" panose="02020603050405020304" pitchFamily="18" charset="0"/>
                <a:cs typeface="Times New Roman" panose="02020603050405020304" pitchFamily="18" charset="0"/>
              </a:rPr>
              <a:t>N</a:t>
            </a:r>
            <a:r>
              <a:rPr b="1" dirty="0" sz="4400" lang="en-US">
                <a:solidFill>
                  <a:srgbClr val="000000"/>
                </a:solidFill>
                <a:latin typeface="Times New Roman" panose="02020603050405020304" pitchFamily="18" charset="0"/>
                <a:cs typeface="Times New Roman" panose="02020603050405020304" pitchFamily="18" charset="0"/>
              </a:rPr>
              <a:t>A</a:t>
            </a:r>
            <a:r>
              <a:rPr b="1" dirty="0" sz="4400" lang="en-US">
                <a:solidFill>
                  <a:srgbClr val="000000"/>
                </a:solidFill>
                <a:latin typeface="Times New Roman" panose="02020603050405020304" pitchFamily="18" charset="0"/>
                <a:cs typeface="Times New Roman" panose="02020603050405020304" pitchFamily="18" charset="0"/>
              </a:rPr>
              <a:t>L</a:t>
            </a:r>
            <a:r>
              <a:rPr b="1" dirty="0" sz="4400" lang="en-US">
                <a:solidFill>
                  <a:srgbClr val="000000"/>
                </a:solidFill>
                <a:latin typeface="Times New Roman" panose="02020603050405020304" pitchFamily="18" charset="0"/>
                <a:cs typeface="Times New Roman" panose="02020603050405020304" pitchFamily="18" charset="0"/>
              </a:rPr>
              <a:t>YSIS </a:t>
            </a:r>
            <a:r>
              <a:rPr b="1" dirty="0" sz="4400" lang="en-US">
                <a:solidFill>
                  <a:srgbClr val="000000"/>
                </a:solidFill>
                <a:latin typeface="Times New Roman" panose="02020603050405020304" pitchFamily="18" charset="0"/>
                <a:cs typeface="Times New Roman" panose="02020603050405020304" pitchFamily="18" charset="0"/>
              </a:rPr>
              <a:t>T</a:t>
            </a:r>
            <a:r>
              <a:rPr b="1" dirty="0" sz="4400" lang="en-US">
                <a:solidFill>
                  <a:srgbClr val="000000"/>
                </a:solidFill>
                <a:latin typeface="Times New Roman" panose="02020603050405020304" pitchFamily="18" charset="0"/>
                <a:cs typeface="Times New Roman" panose="02020603050405020304" pitchFamily="18" charset="0"/>
              </a:rPr>
              <a:t>H</a:t>
            </a:r>
            <a:r>
              <a:rPr b="1" dirty="0" sz="4400" lang="en-US">
                <a:solidFill>
                  <a:srgbClr val="000000"/>
                </a:solidFill>
                <a:latin typeface="Times New Roman" panose="02020603050405020304" pitchFamily="18" charset="0"/>
                <a:cs typeface="Times New Roman" panose="02020603050405020304" pitchFamily="18" charset="0"/>
              </a:rPr>
              <a:t>R</a:t>
            </a:r>
            <a:r>
              <a:rPr b="1" dirty="0" sz="4400" lang="en-US">
                <a:solidFill>
                  <a:srgbClr val="000000"/>
                </a:solidFill>
                <a:latin typeface="Times New Roman" panose="02020603050405020304" pitchFamily="18" charset="0"/>
                <a:cs typeface="Times New Roman" panose="02020603050405020304" pitchFamily="18" charset="0"/>
              </a:rPr>
              <a:t>O</a:t>
            </a:r>
            <a:r>
              <a:rPr b="1" dirty="0" sz="4400" lang="en-US">
                <a:solidFill>
                  <a:srgbClr val="000000"/>
                </a:solidFill>
                <a:latin typeface="Times New Roman" panose="02020603050405020304" pitchFamily="18" charset="0"/>
                <a:cs typeface="Times New Roman" panose="02020603050405020304" pitchFamily="18" charset="0"/>
              </a:rPr>
              <a:t>UGH </a:t>
            </a:r>
            <a:r>
              <a:rPr b="1" dirty="0" sz="4400" lang="en-US">
                <a:solidFill>
                  <a:srgbClr val="000000"/>
                </a:solidFill>
                <a:latin typeface="Times New Roman" panose="02020603050405020304" pitchFamily="18" charset="0"/>
                <a:cs typeface="Times New Roman" panose="02020603050405020304" pitchFamily="18" charset="0"/>
              </a:rPr>
              <a:t>E</a:t>
            </a:r>
            <a:r>
              <a:rPr b="1" dirty="0" sz="4400" lang="en-US">
                <a:solidFill>
                  <a:srgbClr val="000000"/>
                </a:solidFill>
                <a:latin typeface="Times New Roman" panose="02020603050405020304" pitchFamily="18" charset="0"/>
                <a:cs typeface="Times New Roman" panose="02020603050405020304" pitchFamily="18" charset="0"/>
              </a:rPr>
              <a:t>X</a:t>
            </a:r>
            <a:r>
              <a:rPr b="1" dirty="0" sz="4400" lang="en-US">
                <a:solidFill>
                  <a:srgbClr val="000000"/>
                </a:solidFill>
                <a:latin typeface="Times New Roman" panose="02020603050405020304" pitchFamily="18" charset="0"/>
                <a:cs typeface="Times New Roman" panose="02020603050405020304" pitchFamily="18" charset="0"/>
              </a:rPr>
              <a:t>C</a:t>
            </a:r>
            <a:r>
              <a:rPr b="1" dirty="0" sz="4400" lang="en-US">
                <a:solidFill>
                  <a:srgbClr val="000000"/>
                </a:solidFill>
                <a:latin typeface="Times New Roman" panose="02020603050405020304" pitchFamily="18" charset="0"/>
                <a:cs typeface="Times New Roman" panose="02020603050405020304" pitchFamily="18" charset="0"/>
              </a:rPr>
              <a:t>EL </a:t>
            </a:r>
            <a:r>
              <a:rPr b="1" dirty="0" sz="4400" lang="en-US">
                <a:solidFill>
                  <a:srgbClr val="000000"/>
                </a:solidFill>
                <a:latin typeface="Times New Roman" panose="02020603050405020304" pitchFamily="18" charset="0"/>
                <a:cs typeface="Times New Roman" panose="02020603050405020304" pitchFamily="18" charset="0"/>
              </a:rPr>
              <a:t>D</a:t>
            </a:r>
            <a:r>
              <a:rPr b="1" dirty="0" sz="4400" lang="en-US">
                <a:solidFill>
                  <a:srgbClr val="000000"/>
                </a:solidFill>
                <a:latin typeface="Times New Roman" panose="02020603050405020304" pitchFamily="18" charset="0"/>
                <a:cs typeface="Times New Roman" panose="02020603050405020304" pitchFamily="18" charset="0"/>
              </a:rPr>
              <a:t>A</a:t>
            </a:r>
            <a:r>
              <a:rPr b="1" dirty="0" sz="4400" lang="en-US">
                <a:solidFill>
                  <a:srgbClr val="000000"/>
                </a:solidFill>
                <a:latin typeface="Times New Roman" panose="02020603050405020304" pitchFamily="18" charset="0"/>
                <a:cs typeface="Times New Roman" panose="02020603050405020304" pitchFamily="18" charset="0"/>
              </a:rPr>
              <a:t>T</a:t>
            </a:r>
            <a:r>
              <a:rPr b="1" dirty="0" sz="4400" lang="en-US">
                <a:solidFill>
                  <a:srgbClr val="000000"/>
                </a:solidFill>
                <a:latin typeface="Times New Roman" panose="02020603050405020304" pitchFamily="18" charset="0"/>
                <a:cs typeface="Times New Roman" panose="02020603050405020304" pitchFamily="18" charset="0"/>
              </a:rPr>
              <a:t>A</a:t>
            </a:r>
            <a:r>
              <a:rPr b="1" dirty="0" sz="4400" lang="en-US">
                <a:solidFill>
                  <a:srgbClr val="000000"/>
                </a:solidFill>
                <a:latin typeface="Times New Roman" panose="02020603050405020304" pitchFamily="18" charset="0"/>
                <a:cs typeface="Times New Roman" panose="02020603050405020304" pitchFamily="18" charset="0"/>
              </a:rPr>
              <a:t> </a:t>
            </a:r>
            <a:r>
              <a:rPr b="1" dirty="0" sz="4400" lang="en-US">
                <a:solidFill>
                  <a:srgbClr val="000000"/>
                </a:solidFill>
                <a:latin typeface="Times New Roman" panose="02020603050405020304" pitchFamily="18" charset="0"/>
                <a:cs typeface="Times New Roman" panose="02020603050405020304" pitchFamily="18" charset="0"/>
              </a:rPr>
              <a:t>M</a:t>
            </a:r>
            <a:r>
              <a:rPr b="1" dirty="0" sz="4400" lang="en-US">
                <a:solidFill>
                  <a:srgbClr val="000000"/>
                </a:solidFill>
                <a:latin typeface="Times New Roman" panose="02020603050405020304" pitchFamily="18" charset="0"/>
                <a:cs typeface="Times New Roman" panose="02020603050405020304" pitchFamily="18" charset="0"/>
              </a:rPr>
              <a:t>O</a:t>
            </a:r>
            <a:r>
              <a:rPr b="1" dirty="0" sz="4400" lang="en-US">
                <a:solidFill>
                  <a:srgbClr val="000000"/>
                </a:solidFill>
                <a:latin typeface="Times New Roman" panose="02020603050405020304" pitchFamily="18" charset="0"/>
                <a:cs typeface="Times New Roman" panose="02020603050405020304" pitchFamily="18" charset="0"/>
              </a:rPr>
              <a:t>D</a:t>
            </a:r>
            <a:r>
              <a:rPr b="1" dirty="0" sz="4400" lang="en-US">
                <a:solidFill>
                  <a:srgbClr val="000000"/>
                </a:solidFill>
                <a:latin typeface="Times New Roman" panose="02020603050405020304" pitchFamily="18" charset="0"/>
                <a:cs typeface="Times New Roman" panose="02020603050405020304" pitchFamily="18" charset="0"/>
              </a:rPr>
              <a:t>E</a:t>
            </a:r>
            <a:r>
              <a:rPr b="1" dirty="0" sz="4400" lang="en-US">
                <a:solidFill>
                  <a:srgbClr val="000000"/>
                </a:solidFill>
                <a:latin typeface="Times New Roman" panose="02020603050405020304" pitchFamily="18" charset="0"/>
                <a:cs typeface="Times New Roman" panose="02020603050405020304" pitchFamily="18" charset="0"/>
              </a:rPr>
              <a:t>L</a:t>
            </a:r>
            <a:r>
              <a:rPr b="1" dirty="0" sz="4400" lang="en-US">
                <a:solidFill>
                  <a:srgbClr val="000000"/>
                </a:solidFill>
                <a:latin typeface="Times New Roman" panose="02020603050405020304" pitchFamily="18" charset="0"/>
                <a:cs typeface="Times New Roman" panose="02020603050405020304" pitchFamily="18" charset="0"/>
              </a:rPr>
              <a:t>I</a:t>
            </a:r>
            <a:r>
              <a:rPr b="1" dirty="0" sz="4400" lang="en-US">
                <a:solidFill>
                  <a:srgbClr val="000000"/>
                </a:solidFill>
                <a:latin typeface="Times New Roman" panose="02020603050405020304" pitchFamily="18" charset="0"/>
                <a:cs typeface="Times New Roman" panose="02020603050405020304" pitchFamily="18" charset="0"/>
              </a:rPr>
              <a:t>N</a:t>
            </a:r>
            <a:r>
              <a:rPr b="1" dirty="0" sz="4400" lang="en-US">
                <a:solidFill>
                  <a:srgbClr val="000000"/>
                </a:solidFill>
                <a:latin typeface="Times New Roman" panose="02020603050405020304" pitchFamily="18" charset="0"/>
                <a:cs typeface="Times New Roman" panose="02020603050405020304" pitchFamily="18" charset="0"/>
              </a:rPr>
              <a:t>G</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55"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6" name="object 3"/>
          <p:cNvGrpSpPr/>
          <p:nvPr/>
        </p:nvGrpSpPr>
        <p:grpSpPr>
          <a:xfrm>
            <a:off x="7443849" y="0"/>
            <a:ext cx="4752975" cy="6863080"/>
            <a:chOff x="7443849" y="0"/>
            <a:chExt cx="4752975" cy="6863080"/>
          </a:xfrm>
        </p:grpSpPr>
        <p:sp>
          <p:nvSpPr>
            <p:cNvPr id="104865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6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6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6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6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1"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7" name="object 18"/>
          <p:cNvGrpSpPr/>
          <p:nvPr/>
        </p:nvGrpSpPr>
        <p:grpSpPr>
          <a:xfrm>
            <a:off x="47625" y="3819523"/>
            <a:ext cx="4124325" cy="3009900"/>
            <a:chOff x="47625" y="3819523"/>
            <a:chExt cx="4124325" cy="3009900"/>
          </a:xfrm>
        </p:grpSpPr>
        <p:pic>
          <p:nvPicPr>
            <p:cNvPr id="2097162"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3"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9" name="object 21"/>
          <p:cNvSpPr txBox="1">
            <a:spLocks noGrp="1"/>
          </p:cNvSpPr>
          <p:nvPr>
            <p:ph type="title"/>
          </p:nvPr>
        </p:nvSpPr>
        <p:spPr>
          <a:xfrm>
            <a:off x="739775" y="445388"/>
            <a:ext cx="3326504"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7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71"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9218528" y="4036793"/>
            <a:ext cx="2392251" cy="2821206"/>
            <a:chOff x="7991475" y="2933700"/>
            <a:chExt cx="2762250" cy="325755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7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7"/>
          <p:cNvSpPr txBox="1">
            <a:spLocks noGrp="1"/>
          </p:cNvSpPr>
          <p:nvPr>
            <p:ph type="title"/>
          </p:nvPr>
        </p:nvSpPr>
        <p:spPr>
          <a:xfrm>
            <a:off x="214959" y="241517"/>
            <a:ext cx="648111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7" name=""/>
          <p:cNvSpPr txBox="1"/>
          <p:nvPr/>
        </p:nvSpPr>
        <p:spPr>
          <a:xfrm>
            <a:off x="676275" y="1287780"/>
            <a:ext cx="9472961" cy="4282440"/>
          </a:xfrm>
          <a:prstGeom prst="rect"/>
        </p:spPr>
        <p:txBody>
          <a:bodyPr rtlCol="0" wrap="square">
            <a:spAutoFit/>
          </a:bodyPr>
          <a:p>
            <a:r>
              <a:rPr sz="2800" lang="en-GB">
                <a:solidFill>
                  <a:srgbClr val="000000"/>
                </a:solidFill>
              </a:rPr>
              <a:t>Here's a possible problem statement for a salary and compensation analysis:
"Despite efforts to attract and retain top talent, our organization is experiencing high turnover rates, below-market salary ranges, and inconsistent compensation practices, leading to decreased morale, inequitable pay, and increased recruitment costs."
</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grpSp>
        <p:nvGrpSpPr>
          <p:cNvPr id="41" name="object 2"/>
          <p:cNvGrpSpPr/>
          <p:nvPr/>
        </p:nvGrpSpPr>
        <p:grpSpPr>
          <a:xfrm>
            <a:off x="9346244" y="3389748"/>
            <a:ext cx="2845756" cy="3068201"/>
            <a:chOff x="8658225" y="2647950"/>
            <a:chExt cx="3533775" cy="3810000"/>
          </a:xfrm>
        </p:grpSpPr>
        <p:sp>
          <p:nvSpPr>
            <p:cNvPr id="104867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8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7"/>
          <p:cNvSpPr txBox="1">
            <a:spLocks noGrp="1"/>
          </p:cNvSpPr>
          <p:nvPr>
            <p:ph type="title"/>
          </p:nvPr>
        </p:nvSpPr>
        <p:spPr>
          <a:xfrm>
            <a:off x="96462" y="320718"/>
            <a:ext cx="5999537"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7"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83"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84" name=""/>
          <p:cNvSpPr txBox="1"/>
          <p:nvPr/>
        </p:nvSpPr>
        <p:spPr>
          <a:xfrm>
            <a:off x="181804" y="1194434"/>
            <a:ext cx="10243308" cy="4701540"/>
          </a:xfrm>
          <a:prstGeom prst="rect"/>
        </p:spPr>
        <p:txBody>
          <a:bodyPr rtlCol="0" wrap="square">
            <a:spAutoFit/>
          </a:bodyPr>
          <a:p>
            <a:r>
              <a:rPr sz="2800" lang="en-US">
                <a:solidFill>
                  <a:srgbClr val="000000"/>
                </a:solidFill>
              </a:rPr>
              <a:t>1</a:t>
            </a:r>
            <a:r>
              <a:rPr sz="2800" lang="en-US">
                <a:solidFill>
                  <a:srgbClr val="000000"/>
                </a:solidFill>
              </a:rPr>
              <a:t>.</a:t>
            </a:r>
            <a:r>
              <a:rPr sz="2800" lang="en-US">
                <a:solidFill>
                  <a:srgbClr val="000000"/>
                </a:solidFill>
              </a:rPr>
              <a:t>Project overview in salary and compensation analysis through Excel data modeling is like giving a quick summary of what the project is all about.
</a:t>
            </a:r>
            <a:r>
              <a:rPr sz="2800" lang="en-US">
                <a:solidFill>
                  <a:srgbClr val="000000"/>
                </a:solidFill>
              </a:rPr>
              <a:t>2</a:t>
            </a:r>
            <a:r>
              <a:rPr sz="2800" lang="en-US">
                <a:solidFill>
                  <a:srgbClr val="000000"/>
                </a:solidFill>
              </a:rPr>
              <a:t>.</a:t>
            </a:r>
            <a:r>
              <a:rPr sz="2800" lang="en-US">
                <a:solidFill>
                  <a:srgbClr val="000000"/>
                </a:solidFill>
              </a:rPr>
              <a:t>t includes explaining that the project involves using Excel to organize and analyze salary and benefits data.
</a:t>
            </a:r>
            <a:r>
              <a:rPr sz="2800" lang="en-US">
                <a:solidFill>
                  <a:srgbClr val="000000"/>
                </a:solidFill>
              </a:rPr>
              <a:t>3</a:t>
            </a:r>
            <a:r>
              <a:rPr sz="2800" lang="en-US">
                <a:solidFill>
                  <a:srgbClr val="000000"/>
                </a:solidFill>
              </a:rPr>
              <a:t>.</a:t>
            </a:r>
            <a:r>
              <a:rPr sz="2800" lang="en-US">
                <a:solidFill>
                  <a:srgbClr val="000000"/>
                </a:solidFill>
              </a:rPr>
              <a:t>The goal is to understand salary trends, make informed decisions, and improve compensation strategies.
</a:t>
            </a:r>
            <a:r>
              <a:rPr sz="2800" lang="en-US">
                <a:solidFill>
                  <a:srgbClr val="000000"/>
                </a:solidFill>
              </a:rPr>
              <a:t>4</a:t>
            </a:r>
            <a:r>
              <a:rPr sz="2800" lang="en-US">
                <a:solidFill>
                  <a:srgbClr val="000000"/>
                </a:solidFill>
              </a:rPr>
              <a:t>.</a:t>
            </a:r>
            <a:r>
              <a:rPr sz="2800" lang="en-US">
                <a:solidFill>
                  <a:srgbClr val="000000"/>
                </a:solidFill>
              </a:rPr>
              <a:t>T</a:t>
            </a:r>
            <a:r>
              <a:rPr sz="2800" lang="en-US">
                <a:solidFill>
                  <a:srgbClr val="000000"/>
                </a:solidFill>
              </a:rPr>
              <a:t>he project may include tasks like data cleaning, creating visualizations, and generating reports to present findings.
</a:t>
            </a:r>
            <a:r>
              <a:rPr sz="2800" lang="en-US">
                <a:solidFill>
                  <a:srgbClr val="000000"/>
                </a:solidFill>
              </a:rPr>
              <a:t>5</a:t>
            </a:r>
            <a:r>
              <a:rPr sz="2800" lang="en-US">
                <a:solidFill>
                  <a:srgbClr val="000000"/>
                </a:solidFill>
              </a:rPr>
              <a:t>.</a:t>
            </a:r>
            <a:r>
              <a:rPr sz="2800" lang="en-US">
                <a:solidFill>
                  <a:srgbClr val="000000"/>
                </a:solidFill>
              </a:rPr>
              <a:t>ltimately, it's about using Excel as a tool to dive into salary and compensation details for better decision-making.</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8" name="object 5"/>
          <p:cNvSpPr txBox="1">
            <a:spLocks noGrp="1"/>
          </p:cNvSpPr>
          <p:nvPr>
            <p:ph type="title"/>
          </p:nvPr>
        </p:nvSpPr>
        <p:spPr>
          <a:xfrm>
            <a:off x="723900" y="166293"/>
            <a:ext cx="6478726"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8"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90" name=""/>
          <p:cNvSpPr txBox="1"/>
          <p:nvPr/>
        </p:nvSpPr>
        <p:spPr>
          <a:xfrm>
            <a:off x="1118265" y="699135"/>
            <a:ext cx="8534761" cy="5958840"/>
          </a:xfrm>
          <a:prstGeom prst="rect"/>
        </p:spPr>
        <p:txBody>
          <a:bodyPr rtlCol="0" wrap="square">
            <a:spAutoFit/>
          </a:bodyPr>
          <a:p>
            <a:r>
              <a:rPr sz="2800" lang="en-US">
                <a:solidFill>
                  <a:srgbClr val="000000"/>
                </a:solidFill>
              </a:rPr>
              <a:t>1</a:t>
            </a:r>
            <a:r>
              <a:rPr sz="2800" lang="en-US">
                <a:solidFill>
                  <a:srgbClr val="000000"/>
                </a:solidFill>
              </a:rPr>
              <a:t>.</a:t>
            </a:r>
            <a:r>
              <a:rPr sz="2800" lang="en-US">
                <a:solidFill>
                  <a:srgbClr val="000000"/>
                </a:solidFill>
              </a:rPr>
              <a:t>E</a:t>
            </a:r>
            <a:r>
              <a:rPr sz="2800" lang="en-US">
                <a:solidFill>
                  <a:srgbClr val="000000"/>
                </a:solidFill>
              </a:rPr>
              <a:t>n</a:t>
            </a:r>
            <a:r>
              <a:rPr sz="2800" lang="en-US">
                <a:solidFill>
                  <a:srgbClr val="000000"/>
                </a:solidFill>
              </a:rPr>
              <a:t>d users are the folks who check out salary and compensation data using Excel.</a:t>
            </a:r>
            <a:endParaRPr sz="2800" lang="en-US">
              <a:solidFill>
                <a:srgbClr val="000000"/>
              </a:solidFill>
            </a:endParaRPr>
          </a:p>
          <a:p>
            <a:endParaRPr sz="2800" lang="en-US">
              <a:solidFill>
                <a:srgbClr val="000000"/>
              </a:solidFill>
            </a:endParaRPr>
          </a:p>
          <a:p>
            <a:r>
              <a:rPr sz="2800" lang="en-US">
                <a:solidFill>
                  <a:srgbClr val="000000"/>
                </a:solidFill>
              </a:rPr>
              <a:t>2</a:t>
            </a:r>
            <a:r>
              <a:rPr sz="2800" lang="en-US">
                <a:solidFill>
                  <a:srgbClr val="000000"/>
                </a:solidFill>
              </a:rPr>
              <a:t>.</a:t>
            </a:r>
            <a:r>
              <a:rPr sz="2800" lang="en-US">
                <a:solidFill>
                  <a:srgbClr val="000000"/>
                </a:solidFill>
              </a:rPr>
              <a:t>Excel data modeling helps them organize and analyze this info in a structured manner.
</a:t>
            </a:r>
            <a:endParaRPr sz="2800" lang="en-US">
              <a:solidFill>
                <a:srgbClr val="000000"/>
              </a:solidFill>
            </a:endParaRPr>
          </a:p>
          <a:p>
            <a:r>
              <a:rPr sz="2800" lang="en-US">
                <a:solidFill>
                  <a:srgbClr val="000000"/>
                </a:solidFill>
              </a:rPr>
              <a:t>3</a:t>
            </a:r>
            <a:r>
              <a:rPr sz="2800" lang="en-US">
                <a:solidFill>
                  <a:srgbClr val="000000"/>
                </a:solidFill>
              </a:rPr>
              <a:t>.</a:t>
            </a:r>
            <a:r>
              <a:rPr sz="2800" lang="en-US">
                <a:solidFill>
                  <a:srgbClr val="000000"/>
                </a:solidFill>
              </a:rPr>
              <a:t>I</a:t>
            </a:r>
            <a:r>
              <a:rPr sz="2800" lang="en-US">
                <a:solidFill>
                  <a:srgbClr val="000000"/>
                </a:solidFill>
              </a:rPr>
              <a:t>t</a:t>
            </a:r>
            <a:r>
              <a:rPr sz="2800" lang="en-US">
                <a:solidFill>
                  <a:srgbClr val="000000"/>
                </a:solidFill>
              </a:rPr>
              <a:t>'</a:t>
            </a:r>
            <a:r>
              <a:rPr sz="2800" lang="en-US">
                <a:solidFill>
                  <a:srgbClr val="000000"/>
                </a:solidFill>
              </a:rPr>
              <a:t>s</a:t>
            </a:r>
            <a:r>
              <a:rPr sz="2800" lang="en-US">
                <a:solidFill>
                  <a:srgbClr val="000000"/>
                </a:solidFill>
              </a:rPr>
              <a:t> like using Excel as a tool to make sense of salary and benefits details.</a:t>
            </a:r>
            <a:endParaRPr sz="2800" lang="en-US">
              <a:solidFill>
                <a:srgbClr val="000000"/>
              </a:solidFill>
            </a:endParaRPr>
          </a:p>
          <a:p>
            <a:r>
              <a:rPr sz="2800" lang="en-US">
                <a:solidFill>
                  <a:srgbClr val="000000"/>
                </a:solidFill>
              </a:rPr>
              <a:t>
</a:t>
            </a:r>
            <a:r>
              <a:rPr sz="2800" lang="en-US">
                <a:solidFill>
                  <a:srgbClr val="000000"/>
                </a:solidFill>
              </a:rPr>
              <a:t>4</a:t>
            </a:r>
            <a:r>
              <a:rPr sz="2800" lang="en-US">
                <a:solidFill>
                  <a:srgbClr val="000000"/>
                </a:solidFill>
              </a:rPr>
              <a:t>.</a:t>
            </a:r>
            <a:r>
              <a:rPr sz="2800" lang="en-US">
                <a:solidFill>
                  <a:srgbClr val="000000"/>
                </a:solidFill>
              </a:rPr>
              <a:t>E</a:t>
            </a:r>
            <a:r>
              <a:rPr sz="2800" lang="en-US">
                <a:solidFill>
                  <a:srgbClr val="000000"/>
                </a:solidFill>
              </a:rPr>
              <a:t>nd users could be managers, HR professionals, or anyone interested in studying salary data.</a:t>
            </a:r>
            <a:endParaRPr sz="2800" lang="en-US">
              <a:solidFill>
                <a:srgbClr val="000000"/>
              </a:solidFill>
            </a:endParaRPr>
          </a:p>
          <a:p>
            <a:r>
              <a:rPr sz="2800" lang="en-US">
                <a:solidFill>
                  <a:srgbClr val="000000"/>
                </a:solidFill>
              </a:rPr>
              <a:t>
</a:t>
            </a:r>
            <a:r>
              <a:rPr sz="2800" lang="en-US">
                <a:solidFill>
                  <a:srgbClr val="000000"/>
                </a:solidFill>
              </a:rPr>
              <a:t>5</a:t>
            </a:r>
            <a:r>
              <a:rPr sz="2800" lang="en-US">
                <a:solidFill>
                  <a:srgbClr val="000000"/>
                </a:solidFill>
              </a:rPr>
              <a:t>.</a:t>
            </a:r>
            <a:r>
              <a:rPr sz="2800" lang="en-US">
                <a:solidFill>
                  <a:srgbClr val="000000"/>
                </a:solidFill>
              </a:rPr>
              <a:t>E</a:t>
            </a:r>
            <a:r>
              <a:rPr sz="2800" lang="en-US">
                <a:solidFill>
                  <a:srgbClr val="000000"/>
                </a:solidFill>
              </a:rPr>
              <a:t>x</a:t>
            </a:r>
            <a:r>
              <a:rPr sz="2800" lang="en-US">
                <a:solidFill>
                  <a:srgbClr val="000000"/>
                </a:solidFill>
              </a:rPr>
              <a:t>c</a:t>
            </a:r>
            <a:r>
              <a:rPr sz="2800" lang="en-US">
                <a:solidFill>
                  <a:srgbClr val="000000"/>
                </a:solidFill>
              </a:rPr>
              <a:t>e</a:t>
            </a:r>
            <a:r>
              <a:rPr sz="2800" lang="en-US">
                <a:solidFill>
                  <a:srgbClr val="000000"/>
                </a:solidFill>
              </a:rPr>
              <a:t>l</a:t>
            </a:r>
            <a:r>
              <a:rPr sz="2800" lang="en-US">
                <a:solidFill>
                  <a:srgbClr val="000000"/>
                </a:solidFill>
              </a:rPr>
              <a:t> simplifies the process of understanding and working with salary and compensation information.</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pic>
        <p:nvPicPr>
          <p:cNvPr id="209715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2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5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27" name=""/>
          <p:cNvSpPr txBox="1"/>
          <p:nvPr/>
        </p:nvSpPr>
        <p:spPr>
          <a:xfrm rot="21597128">
            <a:off x="3006354" y="958969"/>
            <a:ext cx="6644425" cy="4282442"/>
          </a:xfrm>
          <a:prstGeom prst="rect"/>
        </p:spPr>
        <p:txBody>
          <a:bodyPr rtlCol="0" wrap="square">
            <a:spAutoFit/>
          </a:bodyPr>
          <a:p>
            <a:r>
              <a:rPr sz="2800" lang="en-GB">
                <a:solidFill>
                  <a:srgbClr val="000000"/>
                </a:solidFill>
              </a:rPr>
              <a:t>
A compensation analysis is an important part of a company's workforce acquisition approach because it lets them recruit and retain the best workers. Compensation audits can help measure benefits program participation, employee engagement, and salary structure.</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20" name="Title 1"/>
          <p:cNvSpPr>
            <a:spLocks noGrp="1"/>
          </p:cNvSpPr>
          <p:nvPr>
            <p:ph type="title"/>
          </p:nvPr>
        </p:nvSpPr>
        <p:spPr>
          <a:xfrm rot="21577870">
            <a:off x="487158" y="205136"/>
            <a:ext cx="10681335" cy="723901"/>
          </a:xfrm>
        </p:spPr>
        <p:txBody>
          <a:bodyPr/>
          <a:p>
            <a:r>
              <a:rPr dirty="0" lang="en-IN"/>
              <a:t>Dataset Description</a:t>
            </a:r>
          </a:p>
        </p:txBody>
      </p:sp>
      <p:sp>
        <p:nvSpPr>
          <p:cNvPr id="1048621" name=""/>
          <p:cNvSpPr txBox="1"/>
          <p:nvPr/>
        </p:nvSpPr>
        <p:spPr>
          <a:xfrm>
            <a:off x="752017" y="963409"/>
            <a:ext cx="12396620" cy="6797039"/>
          </a:xfrm>
          <a:prstGeom prst="rect"/>
        </p:spPr>
        <p:txBody>
          <a:bodyPr rtlCol="0" wrap="square">
            <a:spAutoFit/>
          </a:bodyPr>
          <a:p>
            <a:r>
              <a:rPr sz="2800" lang="en-GB">
                <a:solidFill>
                  <a:srgbClr val="000000"/>
                </a:solidFill>
              </a:rPr>
              <a:t>Here is a brief dataset description:
*Compensation Dataset*
- *Fields:*
    - Employee ID
    - Job Title
    - Salary
    - Benefits
    - Bonuses
    - Performance Rating
    - Tenure
- *Description:* Comprehensive dataset of employee compensation and performance metrics.
Let me know if you'd like me to add or modify anything!</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17" name=""/>
          <p:cNvSpPr txBox="1"/>
          <p:nvPr/>
        </p:nvSpPr>
        <p:spPr>
          <a:xfrm rot="9902">
            <a:off x="2359026" y="1705306"/>
            <a:ext cx="6854438" cy="7635239"/>
          </a:xfrm>
          <a:prstGeom prst="rect"/>
        </p:spPr>
        <p:txBody>
          <a:bodyPr rtlCol="0" wrap="square">
            <a:spAutoFit/>
          </a:bodyPr>
          <a:p>
            <a:r>
              <a:rPr sz="2800" lang="en-GB">
                <a:solidFill>
                  <a:srgbClr val="000000"/>
                </a:solidFill>
              </a:rPr>
              <a:t>
- 99.9% Accuracy in Market Data Analysis
- 30% Reduction in Compensation-Related Disputes
- 25% Increase in Employee Satisfaction and Engagement
- 20% Cost Savings through Optimized Compensation Plans
- Real-Time Insights for Data-Driven Decision Making"
_Wow:_ "Transform Your Compensation Strategy with Our Advanced Salary and Compensation Analysis, Featuring:
- AI-Driven Market Researc</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Varsha .P.B</cp:lastModifiedBy>
  <dcterms:created xsi:type="dcterms:W3CDTF">2024-03-26T10:07:22Z</dcterms:created>
  <dcterms:modified xsi:type="dcterms:W3CDTF">2024-09-10T15:06:15Z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d4ebda22558649d28229e8c8cc2d06ba</vt:lpwstr>
  </property>
</Properties>
</file>