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00" r:id="rId4"/>
    <p:sldId id="303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3" r:id="rId24"/>
    <p:sldId id="324" r:id="rId25"/>
    <p:sldId id="325" r:id="rId26"/>
    <p:sldId id="321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88423"/>
  </p:normalViewPr>
  <p:slideViewPr>
    <p:cSldViewPr snapToGrid="0">
      <p:cViewPr varScale="1">
        <p:scale>
          <a:sx n="64" d="100"/>
          <a:sy n="64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F571150-5FF9-4CDA-B87F-B4E5209D8384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559-920A-4D77-8C91-6D7928BA9CD4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8409-CAC7-43B1-95FE-2FC912719713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850E76D-616A-41B1-AE1C-72B79AF09265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AFC9-FF8D-47D7-81FE-423BD154AB24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6D-A86C-498D-91FF-E28EEAF924DB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A0D-2A7F-42CA-8F80-7DFF19F46F9F}" type="datetime1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40E2-0B8C-44EE-A4FB-A443BC5FAA05}" type="datetime1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0997-D08F-46B5-B00F-73EEB1B77DB4}" type="datetime1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763E-9191-4C22-8752-BE465B3E6222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8FD-BD02-4818-B70B-414CB33C9365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2A4FB32-2106-4693-B925-677872D4180E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Recitation 5 - CS336 Fall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70.cg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Your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AWS DB instance</a:t>
            </a:r>
          </a:p>
          <a:p>
            <a:r>
              <a:rPr lang="en-US" dirty="0" smtClean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</a:t>
            </a:r>
            <a:r>
              <a:rPr lang="en-US" dirty="0" smtClean="0"/>
              <a:t> Structure of the template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Java code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Meta data of your website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HTML, JSP, JS, CSS code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</a:t>
            </a:r>
            <a:r>
              <a:rPr lang="en-US" dirty="0" smtClean="0"/>
              <a:t> Set </a:t>
            </a:r>
            <a:r>
              <a:rPr lang="en-US" dirty="0"/>
              <a:t>your </a:t>
            </a:r>
            <a:r>
              <a:rPr lang="en-US" dirty="0" smtClean="0"/>
              <a:t>Tomcat </a:t>
            </a:r>
            <a:r>
              <a:rPr lang="en-US" dirty="0"/>
              <a:t>server in </a:t>
            </a:r>
            <a:r>
              <a:rPr lang="en-US" dirty="0" smtClean="0"/>
              <a:t>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tomcat.apache.org/download-70.cgi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download the binary distribution for your OS.</a:t>
            </a:r>
          </a:p>
          <a:p>
            <a:r>
              <a:rPr lang="en-US" dirty="0" smtClean="0"/>
              <a:t>After go back to eclipse: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</a:t>
            </a:r>
            <a:r>
              <a:rPr lang="en-US" dirty="0" smtClean="0">
                <a:solidFill>
                  <a:srgbClr val="00B0F0"/>
                </a:solidFill>
              </a:rPr>
              <a:t>Preference </a:t>
            </a:r>
            <a:r>
              <a:rPr lang="en-US" dirty="0">
                <a:solidFill>
                  <a:srgbClr val="00B0F0"/>
                </a:solidFill>
              </a:rPr>
              <a:t>- S</a:t>
            </a:r>
            <a:r>
              <a:rPr lang="en-US" dirty="0" smtClean="0">
                <a:solidFill>
                  <a:srgbClr val="00B0F0"/>
                </a:solidFill>
              </a:rPr>
              <a:t>erver </a:t>
            </a:r>
            <a:r>
              <a:rPr lang="en-US" dirty="0">
                <a:solidFill>
                  <a:srgbClr val="00B0F0"/>
                </a:solidFill>
              </a:rPr>
              <a:t>- Runtime Environment - Add - Apache Tomcat </a:t>
            </a:r>
            <a:r>
              <a:rPr lang="en-US" dirty="0" smtClean="0">
                <a:solidFill>
                  <a:srgbClr val="00B0F0"/>
                </a:solidFill>
              </a:rPr>
              <a:t>v7.0 </a:t>
            </a:r>
            <a:r>
              <a:rPr lang="en-US" b="1" dirty="0" smtClean="0"/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Eclipse- Preferences </a:t>
            </a:r>
            <a:r>
              <a:rPr lang="en-US" dirty="0">
                <a:solidFill>
                  <a:srgbClr val="00B0F0"/>
                </a:solidFill>
              </a:rPr>
              <a:t>- Server - Runtime </a:t>
            </a:r>
            <a:r>
              <a:rPr lang="en-US" dirty="0" smtClean="0">
                <a:solidFill>
                  <a:srgbClr val="00B0F0"/>
                </a:solidFill>
              </a:rPr>
              <a:t>Environments </a:t>
            </a:r>
            <a:r>
              <a:rPr lang="en-US" dirty="0">
                <a:solidFill>
                  <a:srgbClr val="00B0F0"/>
                </a:solidFill>
              </a:rPr>
              <a:t>- Add - Apache Tomcat v7.0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94" y="0"/>
            <a:ext cx="8029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</a:t>
            </a:r>
            <a:r>
              <a:rPr lang="en-US" dirty="0" smtClean="0"/>
              <a:t> Run </a:t>
            </a:r>
            <a:r>
              <a:rPr lang="en-US" dirty="0"/>
              <a:t>the project based on Tomcat </a:t>
            </a:r>
            <a:r>
              <a:rPr lang="en-US" dirty="0" smtClean="0"/>
              <a:t>7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- Tomcat7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75"/>
            <a:ext cx="9067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you can see your project home </a:t>
            </a:r>
            <a:r>
              <a:rPr lang="en-US" dirty="0" smtClean="0"/>
              <a:t>page, </a:t>
            </a:r>
            <a:r>
              <a:rPr lang="en-US" dirty="0" err="1" smtClean="0"/>
              <a:t>index.html</a:t>
            </a:r>
            <a:r>
              <a:rPr lang="en-US" dirty="0" smtClean="0"/>
              <a:t> page.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</a:t>
            </a:r>
            <a:r>
              <a:rPr lang="en-US" dirty="0" smtClean="0"/>
              <a:t> The </a:t>
            </a:r>
            <a:r>
              <a:rPr lang="en-US" dirty="0"/>
              <a:t>home page is set </a:t>
            </a:r>
            <a:r>
              <a:rPr lang="en-US" dirty="0" smtClean="0"/>
              <a:t>in web.xml</a:t>
            </a:r>
            <a:r>
              <a:rPr lang="en-US" dirty="0"/>
              <a:t>, you can set your own page if you want.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7.</a:t>
            </a:r>
            <a:r>
              <a:rPr lang="en-US" dirty="0" smtClean="0"/>
              <a:t> Connect to your own </a:t>
            </a:r>
            <a:r>
              <a:rPr lang="en-US" dirty="0" err="1" smtClean="0"/>
              <a:t>db</a:t>
            </a:r>
            <a:r>
              <a:rPr lang="en-US" dirty="0" smtClean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 smtClean="0"/>
              <a:t>db</a:t>
            </a:r>
            <a:r>
              <a:rPr lang="en-US" dirty="0" smtClean="0"/>
              <a:t> instance (add</a:t>
            </a:r>
            <a:r>
              <a:rPr lang="en-US" dirty="0"/>
              <a:t>, delete, update, </a:t>
            </a:r>
            <a:r>
              <a:rPr lang="en-US" dirty="0" smtClean="0"/>
              <a:t>select), </a:t>
            </a:r>
            <a:r>
              <a:rPr lang="en-US" dirty="0"/>
              <a:t>you need to set your own </a:t>
            </a:r>
            <a:r>
              <a:rPr lang="en-US" dirty="0" smtClean="0"/>
              <a:t>database address </a:t>
            </a:r>
            <a:r>
              <a:rPr lang="en-US" dirty="0"/>
              <a:t>in the project.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At </a:t>
            </a:r>
            <a:r>
              <a:rPr lang="en-US" dirty="0"/>
              <a:t>the same time, the database </a:t>
            </a:r>
            <a:r>
              <a:rPr lang="en-US" dirty="0" smtClean="0"/>
              <a:t>username </a:t>
            </a:r>
            <a:r>
              <a:rPr lang="en-US" dirty="0"/>
              <a:t>and </a:t>
            </a:r>
            <a:r>
              <a:rPr lang="en-US" dirty="0" smtClean="0"/>
              <a:t>password </a:t>
            </a:r>
            <a:r>
              <a:rPr lang="en-US" dirty="0"/>
              <a:t>are </a:t>
            </a:r>
            <a:r>
              <a:rPr lang="en-US" dirty="0" smtClean="0"/>
              <a:t>both essential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database information with your own database information as follows.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877219"/>
            <a:ext cx="9925050" cy="4248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4687" y="2827607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Hostname: Port/Schema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24422" y="3834582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Username and Password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2142" y="3249637"/>
            <a:ext cx="562707" cy="239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886" y="4065563"/>
            <a:ext cx="527536" cy="247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a free AWS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account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Creating a MySQL DB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Instance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Connecting to your MySQL DB Instance</a:t>
            </a:r>
          </a:p>
          <a:p>
            <a:r>
              <a:rPr lang="en-US" dirty="0" smtClean="0"/>
              <a:t>Set up </a:t>
            </a:r>
            <a:r>
              <a:rPr lang="en-US" dirty="0"/>
              <a:t>Environment and </a:t>
            </a:r>
            <a:r>
              <a:rPr lang="en-US" dirty="0" smtClean="0"/>
              <a:t>introdu</a:t>
            </a:r>
            <a:r>
              <a:rPr lang="en-US" dirty="0"/>
              <a:t>ction of the template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Notes </a:t>
            </a:r>
            <a:r>
              <a:rPr lang="en-US" dirty="0"/>
              <a:t>on Web DB Programming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8.</a:t>
            </a:r>
            <a:r>
              <a:rPr lang="en-US" dirty="0" smtClean="0"/>
              <a:t> Let’s </a:t>
            </a:r>
            <a:r>
              <a:rPr lang="en-US" dirty="0"/>
              <a:t>have </a:t>
            </a:r>
            <a:r>
              <a:rPr lang="en-US" dirty="0" smtClean="0"/>
              <a:t>a beer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Select the radio button and </a:t>
            </a:r>
            <a:r>
              <a:rPr lang="en-US" dirty="0">
                <a:solidFill>
                  <a:srgbClr val="00B0F0"/>
                </a:solidFill>
              </a:rPr>
              <a:t>then click </a:t>
            </a:r>
            <a:r>
              <a:rPr lang="en-US" dirty="0" smtClean="0">
                <a:solidFill>
                  <a:srgbClr val="00B0F0"/>
                </a:solidFill>
              </a:rPr>
              <a:t>submit below 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52" y="2673788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9.</a:t>
            </a:r>
            <a:r>
              <a:rPr lang="en-US" dirty="0" smtClean="0"/>
              <a:t> Let’s go to a bar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Select the radio button and then click submit below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02" y="2778217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</a:t>
            </a:r>
            <a:r>
              <a:rPr lang="en-US" dirty="0" smtClean="0"/>
              <a:t>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bar name, beer name and price, then click </a:t>
            </a:r>
            <a:r>
              <a:rPr lang="en-US" sz="2800" dirty="0" smtClean="0">
                <a:solidFill>
                  <a:srgbClr val="00B0F0"/>
                </a:solidFill>
              </a:rPr>
              <a:t>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</a:t>
            </a:r>
            <a:r>
              <a:rPr lang="en-US" sz="2800" dirty="0" smtClean="0"/>
              <a:t>record inserted into </a:t>
            </a:r>
            <a:r>
              <a:rPr lang="en-US" sz="2800" dirty="0"/>
              <a:t>your database after submitting </a:t>
            </a:r>
            <a:r>
              <a:rPr lang="en-US" sz="2800" dirty="0" smtClean="0"/>
              <a:t>this </a:t>
            </a:r>
            <a:r>
              <a:rPr lang="en-US" sz="2800" dirty="0"/>
              <a:t>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11.</a:t>
            </a:r>
            <a:r>
              <a:rPr lang="en-US" dirty="0" smtClean="0"/>
              <a:t> Query </a:t>
            </a:r>
            <a:r>
              <a:rPr lang="en-US" dirty="0"/>
              <a:t>the beers with </a:t>
            </a:r>
            <a:r>
              <a:rPr lang="en-US" dirty="0" smtClean="0"/>
              <a:t>price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Choose one option from the dropdown menu, </a:t>
            </a:r>
            <a:r>
              <a:rPr lang="en-US" dirty="0">
                <a:solidFill>
                  <a:srgbClr val="00B0F0"/>
                </a:solidFill>
              </a:rPr>
              <a:t>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787182"/>
            <a:ext cx="4220735" cy="14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</a:t>
            </a:r>
            <a:r>
              <a:rPr lang="en-US" dirty="0" smtClean="0"/>
              <a:t>price &lt;= 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11" y="2543530"/>
            <a:ext cx="9239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price &lt;= </a:t>
            </a:r>
            <a:r>
              <a:rPr lang="en-US" dirty="0" smtClean="0"/>
              <a:t>5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44" y="2463811"/>
            <a:ext cx="7987210" cy="38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free AWS account </a:t>
            </a:r>
            <a:endParaRPr lang="en-US" dirty="0" smtClean="0"/>
          </a:p>
          <a:p>
            <a:r>
              <a:rPr lang="en-US" dirty="0"/>
              <a:t>Creating a MySQL DB Instance</a:t>
            </a:r>
          </a:p>
          <a:p>
            <a:r>
              <a:rPr lang="en-US" dirty="0"/>
              <a:t>Connecting to your MySQL DB Instance</a:t>
            </a:r>
          </a:p>
          <a:p>
            <a:r>
              <a:rPr lang="en-US" dirty="0"/>
              <a:t>Set up Environment and introduction of the template project</a:t>
            </a:r>
          </a:p>
          <a:p>
            <a:r>
              <a:rPr lang="en-US" dirty="0">
                <a:solidFill>
                  <a:srgbClr val="00B0F0"/>
                </a:solidFill>
              </a:rPr>
              <a:t>Notes on Web DB Programming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on Web DB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M.Muscari</a:t>
            </a:r>
            <a:r>
              <a:rPr lang="en-US" dirty="0" smtClean="0"/>
              <a:t> and UCSD (anon)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Outline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Needed </a:t>
            </a:r>
            <a:r>
              <a:rPr lang="en-US" sz="2400" dirty="0"/>
              <a:t>Tools and Installation </a:t>
            </a:r>
            <a:endParaRPr lang="en-US" sz="2400" dirty="0" smtClean="0">
              <a:effectLst/>
            </a:endParaRPr>
          </a:p>
          <a:p>
            <a:pPr lvl="1"/>
            <a:r>
              <a:rPr lang="en-US" sz="2400" dirty="0" smtClean="0"/>
              <a:t>JRE</a:t>
            </a:r>
            <a:r>
              <a:rPr lang="en-US" sz="2400" dirty="0"/>
              <a:t>, </a:t>
            </a:r>
            <a:r>
              <a:rPr lang="en-US" sz="2400" dirty="0" smtClean="0"/>
              <a:t>IDE</a:t>
            </a:r>
          </a:p>
          <a:p>
            <a:pPr lvl="1"/>
            <a:r>
              <a:rPr lang="en-US" sz="2400" dirty="0" smtClean="0"/>
              <a:t>MySQL</a:t>
            </a:r>
          </a:p>
          <a:p>
            <a:pPr lvl="1"/>
            <a:r>
              <a:rPr lang="en-US" sz="2400" dirty="0" smtClean="0"/>
              <a:t>Apache Tomcat (or any web server)</a:t>
            </a:r>
          </a:p>
          <a:p>
            <a:pPr lvl="1"/>
            <a:r>
              <a:rPr lang="en-US" sz="2400" dirty="0" smtClean="0"/>
              <a:t>JDBC </a:t>
            </a:r>
            <a:endParaRPr lang="en-US" sz="2400" dirty="0" smtClean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How </a:t>
            </a:r>
            <a:r>
              <a:rPr lang="en-US" sz="2400" dirty="0"/>
              <a:t>to use and Examples </a:t>
            </a:r>
            <a:endParaRPr lang="en-US" sz="2400" dirty="0" smtClean="0">
              <a:effectLst/>
            </a:endParaRPr>
          </a:p>
          <a:p>
            <a:pPr lvl="1"/>
            <a:r>
              <a:rPr lang="en-US" sz="2400" dirty="0" smtClean="0"/>
              <a:t>MySQL + JDBC + </a:t>
            </a:r>
            <a:r>
              <a:rPr lang="en-US" sz="2400" dirty="0"/>
              <a:t>JSP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Three-Tier Application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b="1" dirty="0" smtClean="0"/>
              <a:t>Presentation Tier</a:t>
            </a:r>
            <a:r>
              <a:rPr lang="en-US" sz="2400" dirty="0"/>
              <a:t> </a:t>
            </a:r>
            <a:r>
              <a:rPr lang="en-US" sz="2400" dirty="0" smtClean="0"/>
              <a:t>: user </a:t>
            </a:r>
            <a:r>
              <a:rPr lang="en-US" sz="2400" dirty="0"/>
              <a:t>interface to make requests, provide input and </a:t>
            </a:r>
            <a:r>
              <a:rPr lang="en-US" sz="2400" dirty="0" smtClean="0"/>
              <a:t>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 smtClean="0"/>
              <a:t>Middle </a:t>
            </a:r>
            <a:r>
              <a:rPr lang="en-US" sz="2400" b="1" dirty="0"/>
              <a:t>Tier</a:t>
            </a:r>
            <a:r>
              <a:rPr lang="en-US" sz="2400" dirty="0"/>
              <a:t>: application </a:t>
            </a:r>
            <a:r>
              <a:rPr lang="en-US" sz="2400" dirty="0" smtClean="0"/>
              <a:t>logic</a:t>
            </a:r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b="1" dirty="0" smtClean="0"/>
              <a:t>Data </a:t>
            </a:r>
            <a:r>
              <a:rPr lang="en-US" sz="2400" b="1" dirty="0"/>
              <a:t>Management Tier: </a:t>
            </a:r>
            <a:r>
              <a:rPr lang="en-US" sz="2400" dirty="0"/>
              <a:t>database management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smtClean="0"/>
              <a:t>your MySQL </a:t>
            </a:r>
            <a:r>
              <a:rPr lang="en-US" dirty="0"/>
              <a:t>DB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an endpoint value is </a:t>
            </a:r>
            <a:r>
              <a:rPr lang="en-US" dirty="0">
                <a:solidFill>
                  <a:srgbClr val="FF0000"/>
                </a:solidFill>
              </a:rPr>
              <a:t>myinstance.123456789012.us-east-1.rds.amazonaws.com:3306</a:t>
            </a:r>
            <a:r>
              <a:rPr lang="en-US" dirty="0"/>
              <a:t>, then you would specify the following values in a MySQL connection string:</a:t>
            </a:r>
          </a:p>
          <a:p>
            <a:endParaRPr lang="en-US" dirty="0"/>
          </a:p>
          <a:p>
            <a:pPr lvl="1"/>
            <a:r>
              <a:rPr lang="en-US" dirty="0"/>
              <a:t>For host or </a:t>
            </a:r>
            <a:r>
              <a:rPr lang="en-US" dirty="0">
                <a:solidFill>
                  <a:srgbClr val="FF0000"/>
                </a:solidFill>
              </a:rPr>
              <a:t>host name</a:t>
            </a:r>
            <a:r>
              <a:rPr lang="en-US" dirty="0"/>
              <a:t>, specify </a:t>
            </a:r>
            <a:r>
              <a:rPr lang="en-US" dirty="0" smtClean="0">
                <a:solidFill>
                  <a:srgbClr val="FF0000"/>
                </a:solidFill>
              </a:rPr>
              <a:t>myinstance.123456789012.us-east-1.rds.amazonaws.com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port</a:t>
            </a:r>
            <a:r>
              <a:rPr lang="en-US" dirty="0"/>
              <a:t>, specify </a:t>
            </a:r>
            <a:r>
              <a:rPr lang="en-US" dirty="0" smtClean="0">
                <a:solidFill>
                  <a:srgbClr val="FF0000"/>
                </a:solidFill>
              </a:rPr>
              <a:t>3306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For</a:t>
            </a:r>
            <a:r>
              <a:rPr lang="en-US" dirty="0" smtClean="0">
                <a:solidFill>
                  <a:srgbClr val="FF0000"/>
                </a:solidFill>
              </a:rPr>
              <a:t> Username </a:t>
            </a:r>
            <a:r>
              <a:rPr lang="en-US" dirty="0"/>
              <a:t>and</a:t>
            </a:r>
            <a:r>
              <a:rPr lang="en-US" dirty="0" smtClean="0">
                <a:solidFill>
                  <a:srgbClr val="FF0000"/>
                </a:solidFill>
              </a:rPr>
              <a:t> Password</a:t>
            </a:r>
            <a:r>
              <a:rPr lang="en-US" dirty="0"/>
              <a:t>: u</a:t>
            </a:r>
            <a:r>
              <a:rPr lang="en-US" dirty="0" smtClean="0"/>
              <a:t>se what you have already specified when you created the MySQL instance (master username and password).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Three-Tier architecture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HTTP protocol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1800" dirty="0" smtClean="0"/>
          </a:p>
          <a:p>
            <a:pPr>
              <a:buFont typeface="Wingdings" charset="2"/>
              <a:buChar char="Ø"/>
            </a:pPr>
            <a:r>
              <a:rPr lang="en-US" sz="2200" dirty="0" smtClean="0"/>
              <a:t>Protocol </a:t>
            </a:r>
            <a:r>
              <a:rPr lang="en-US" sz="2200" dirty="0"/>
              <a:t>that allows web servers and browsers to exchange data over the web.</a:t>
            </a:r>
          </a:p>
          <a:p>
            <a:pPr>
              <a:buFont typeface="Wingdings" charset="2"/>
              <a:buChar char="Ø"/>
            </a:pPr>
            <a:r>
              <a:rPr lang="en-US" sz="2200" dirty="0"/>
              <a:t>It is a </a:t>
            </a:r>
            <a:r>
              <a:rPr lang="en-US" sz="2200" dirty="0" smtClean="0"/>
              <a:t>request response </a:t>
            </a:r>
            <a:r>
              <a:rPr lang="en-US" sz="2200" dirty="0"/>
              <a:t>protocol.</a:t>
            </a:r>
          </a:p>
          <a:p>
            <a:pPr>
              <a:buFont typeface="Wingdings" charset="2"/>
              <a:buChar char="Ø"/>
            </a:pPr>
            <a:r>
              <a:rPr lang="en-US" sz="2200" dirty="0" smtClean="0"/>
              <a:t> Client sends request</a:t>
            </a:r>
          </a:p>
          <a:p>
            <a:pPr lvl="1"/>
            <a:r>
              <a:rPr lang="en-US" sz="2200" dirty="0" smtClean="0"/>
              <a:t>GET : ask for a resource</a:t>
            </a:r>
          </a:p>
          <a:p>
            <a:pPr lvl="1"/>
            <a:r>
              <a:rPr lang="en-US" sz="2200" dirty="0" smtClean="0"/>
              <a:t>POST : send some data (e.g. HTML form) </a:t>
            </a:r>
            <a:endParaRPr lang="en-US" sz="2200" dirty="0" smtClean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200" dirty="0" smtClean="0"/>
              <a:t>Server sends response </a:t>
            </a:r>
            <a:endParaRPr lang="en-US" sz="2200" dirty="0"/>
          </a:p>
          <a:p>
            <a:pPr lvl="1"/>
            <a:r>
              <a:rPr lang="en-US" sz="2200" dirty="0" smtClean="0"/>
              <a:t>Status </a:t>
            </a:r>
            <a:r>
              <a:rPr lang="en-US" sz="2200" dirty="0"/>
              <a:t>code (200 OK, 404 </a:t>
            </a:r>
            <a:r>
              <a:rPr lang="en-US" sz="2200" dirty="0" smtClean="0"/>
              <a:t>Not </a:t>
            </a:r>
            <a:r>
              <a:rPr lang="en-US" sz="2200" dirty="0"/>
              <a:t>Found!) </a:t>
            </a:r>
          </a:p>
          <a:p>
            <a:pPr>
              <a:buFont typeface="Wingdings" charset="2"/>
              <a:buChar char="Ø"/>
            </a:pPr>
            <a:r>
              <a:rPr lang="en-US" sz="2200" dirty="0" smtClean="0"/>
              <a:t>HTTP </a:t>
            </a:r>
            <a:r>
              <a:rPr lang="en-US" sz="2200" dirty="0"/>
              <a:t>is a "stateless" </a:t>
            </a:r>
            <a:r>
              <a:rPr lang="en-US" sz="2200" dirty="0" smtClean="0"/>
              <a:t>protocol; each </a:t>
            </a:r>
            <a:r>
              <a:rPr lang="en-US" sz="2200" dirty="0"/>
              <a:t>time a client retrieves a Webpage, the client opens a separate connection to the Web server and the server automatically does not keep any record of previous client request.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GET/POST requests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Anatomy of GET request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Anatomy of POST request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HTML (Hyper Text Markup Language)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Standard markup language for </a:t>
            </a:r>
            <a:r>
              <a:rPr lang="en-US" dirty="0"/>
              <a:t>creating web </a:t>
            </a:r>
            <a:r>
              <a:rPr lang="en-US" dirty="0" smtClean="0"/>
              <a:t>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structured 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</a:t>
            </a:r>
            <a:r>
              <a:rPr lang="en-US" dirty="0" smtClean="0"/>
              <a:t>”)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</a:t>
            </a:r>
            <a:r>
              <a:rPr lang="en-US" dirty="0" smtClean="0"/>
              <a:t>webserver and </a:t>
            </a:r>
            <a:r>
              <a:rPr lang="en-US" dirty="0"/>
              <a:t>render them into multimedia web pages.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HTML is commonly delivered as part of an HTTP response</a:t>
            </a:r>
            <a:endParaRPr lang="en-US" dirty="0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HTML Tags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Common HTML tags include: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&lt;div&gt;&lt;/div&gt;</a:t>
            </a:r>
            <a:r>
              <a:rPr lang="en-US" sz="2000" dirty="0" smtClean="0"/>
              <a:t> - a logical division (section)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&lt;p&gt; &lt;/p&gt; </a:t>
            </a:r>
            <a:r>
              <a:rPr lang="en-US" sz="2000" dirty="0" smtClean="0"/>
              <a:t>- a paragraph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&lt;table&gt; &lt;/table&gt;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-a table of values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 &lt;/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r>
              <a:rPr lang="en-US" sz="2000" b="1" dirty="0" smtClean="0"/>
              <a:t> </a:t>
            </a:r>
            <a:r>
              <a:rPr lang="en-US" sz="2000" dirty="0" smtClean="0"/>
              <a:t>- table row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</a:rPr>
              <a:t>&lt;td&gt; &lt;/td&gt; </a:t>
            </a:r>
            <a:r>
              <a:rPr lang="en-US" sz="2000" dirty="0" smtClean="0"/>
              <a:t>-table column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&lt;form&gt;&lt;/form&gt; </a:t>
            </a:r>
            <a:r>
              <a:rPr lang="en-US" sz="2000" dirty="0" smtClean="0"/>
              <a:t>- a form enclosing input fields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</a:rPr>
              <a:t>&lt;input&gt;&lt;/input&gt; </a:t>
            </a:r>
            <a:r>
              <a:rPr lang="en-US" sz="2000" dirty="0" smtClean="0"/>
              <a:t>- an input field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HTML Example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01" y="1960563"/>
            <a:ext cx="7970724" cy="40227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HTML Table Example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JSP (Java Server Pages)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technology for building web applications that </a:t>
            </a:r>
            <a:r>
              <a:rPr lang="en-US" dirty="0" smtClean="0"/>
              <a:t>serve </a:t>
            </a:r>
            <a:r>
              <a:rPr lang="en-US" dirty="0"/>
              <a:t>dynamic content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static </a:t>
            </a:r>
            <a:r>
              <a:rPr lang="en-US" dirty="0"/>
              <a:t>data, which can be expressed in any text-based format </a:t>
            </a:r>
            <a:r>
              <a:rPr lang="en-US" dirty="0" smtClean="0"/>
              <a:t>(e.g. HTML)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JSP elements, which construct dynamic content.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</a:t>
            </a:r>
            <a:r>
              <a:rPr lang="en-US" dirty="0" smtClean="0"/>
              <a:t>is in specially </a:t>
            </a:r>
            <a:r>
              <a:rPr lang="en-US" dirty="0"/>
              <a:t>marked Java code fragments (enclosed between &lt;% and %&gt;).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To deploy and run </a:t>
            </a:r>
            <a:r>
              <a:rPr lang="en-US" dirty="0" smtClean="0"/>
              <a:t>JSPs, </a:t>
            </a:r>
            <a:r>
              <a:rPr lang="en-US" dirty="0"/>
              <a:t>a compatible web server with </a:t>
            </a:r>
            <a:r>
              <a:rPr lang="en-US" dirty="0" smtClean="0"/>
              <a:t>a servlet container, such as Apache Tomcat or Jetty is required.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executed, </a:t>
            </a:r>
            <a:r>
              <a:rPr lang="en-US" dirty="0" smtClean="0"/>
              <a:t>the Java code </a:t>
            </a:r>
            <a:r>
              <a:rPr lang="en-US" dirty="0"/>
              <a:t>fragments usually generate additional HTML into the page (in our case either accessing the database or processing parameters passed to HTTP requests) </a:t>
            </a:r>
            <a:endParaRPr lang="en-US" dirty="0" smtClean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JSP Syntax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Comment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&lt;%-- </a:t>
            </a:r>
            <a:r>
              <a:rPr lang="en-US" dirty="0" smtClean="0"/>
              <a:t>Comment-</a:t>
            </a:r>
            <a:r>
              <a:rPr lang="en-US" dirty="0"/>
              <a:t>-%&gt; </a:t>
            </a:r>
            <a:endParaRPr lang="en-US" dirty="0" smtClean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/>
              <a:t>Expression 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&lt;%=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dirty="0" smtClean="0"/>
              <a:t>e.g. &lt;p&gt;Today is </a:t>
            </a:r>
            <a:r>
              <a:rPr lang="en-US" b="1" dirty="0" smtClean="0">
                <a:solidFill>
                  <a:srgbClr val="FF0000"/>
                </a:solidFill>
              </a:rPr>
              <a:t>&lt;%=</a:t>
            </a:r>
            <a:r>
              <a:rPr lang="en-US" b="1" dirty="0" smtClean="0"/>
              <a:t> </a:t>
            </a:r>
            <a:r>
              <a:rPr lang="en-US" b="1" dirty="0"/>
              <a:t>new Date().</a:t>
            </a:r>
            <a:r>
              <a:rPr lang="en-US" b="1" dirty="0" err="1"/>
              <a:t>toString</a:t>
            </a:r>
            <a:r>
              <a:rPr lang="en-US" b="1" dirty="0"/>
              <a:t>(); %&gt; </a:t>
            </a:r>
            <a:r>
              <a:rPr lang="en-US" b="1" dirty="0" smtClean="0"/>
              <a:t>&lt;/p&gt;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 smtClean="0"/>
              <a:t>Scriplet</a:t>
            </a:r>
            <a:r>
              <a:rPr lang="en-US" b="1" dirty="0" smtClean="0"/>
              <a:t> 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&lt;%</a:t>
            </a:r>
            <a:r>
              <a:rPr lang="en-US" dirty="0" smtClean="0"/>
              <a:t> java code fragment</a:t>
            </a:r>
            <a:r>
              <a:rPr lang="en-US" dirty="0"/>
              <a:t>%&gt;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e.g. </a:t>
            </a:r>
            <a:r>
              <a:rPr lang="en-US" b="1" dirty="0" smtClean="0">
                <a:solidFill>
                  <a:srgbClr val="FF0000"/>
                </a:solidFill>
              </a:rPr>
              <a:t>&lt;% </a:t>
            </a:r>
            <a:r>
              <a:rPr lang="en-US" b="1" dirty="0" err="1" smtClean="0">
                <a:solidFill>
                  <a:schemeClr val="tx1"/>
                </a:solidFill>
              </a:rPr>
              <a:t>person.</a:t>
            </a:r>
            <a:r>
              <a:rPr lang="en-US" b="1" dirty="0" err="1" smtClean="0"/>
              <a:t>getFirstName</a:t>
            </a:r>
            <a:r>
              <a:rPr lang="en-US" b="1" dirty="0" smtClean="0"/>
              <a:t>();%&gt; </a:t>
            </a:r>
            <a:endParaRPr lang="en-US" b="1" dirty="0"/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/>
              <a:t>Include 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jsp:include</a:t>
            </a:r>
            <a:r>
              <a:rPr lang="en-US" dirty="0" smtClean="0">
                <a:solidFill>
                  <a:srgbClr val="FF0000"/>
                </a:solidFill>
              </a:rPr>
              <a:t> page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2480" y="23833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MySQL DB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MySQLWorkbench</a:t>
            </a:r>
            <a:r>
              <a:rPr lang="en-US" dirty="0" smtClean="0"/>
              <a:t> and connect to your 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21" y="2185225"/>
            <a:ext cx="6488357" cy="45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request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&lt;%@ page </a:t>
            </a:r>
            <a:r>
              <a:rPr lang="en-US" b="1" dirty="0" err="1"/>
              <a:t>errorPage</a:t>
            </a:r>
            <a:r>
              <a:rPr lang="en-US" b="1" dirty="0"/>
              <a:t>="</a:t>
            </a:r>
            <a:r>
              <a:rPr lang="en-US" b="1" dirty="0" err="1"/>
              <a:t>errorpage.jsp</a:t>
            </a:r>
            <a:r>
              <a:rPr lang="en-US" b="1" dirty="0"/>
              <a:t>" %&gt; </a:t>
            </a:r>
            <a:br>
              <a:rPr lang="en-US" b="1" dirty="0"/>
            </a:br>
            <a:r>
              <a:rPr lang="en-US" b="1" dirty="0" smtClean="0"/>
              <a:t>&lt;html&gt;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&lt;head&gt;</a:t>
            </a:r>
            <a:br>
              <a:rPr lang="en-US" b="1" dirty="0" smtClean="0"/>
            </a:br>
            <a:r>
              <a:rPr lang="en-US" b="1" dirty="0" smtClean="0"/>
              <a:t>		&lt;title&gt;</a:t>
            </a:r>
            <a:r>
              <a:rPr lang="en-US" b="1" dirty="0" err="1" smtClean="0"/>
              <a:t>UseRequest</a:t>
            </a:r>
            <a:r>
              <a:rPr lang="en-US" b="1" dirty="0" smtClean="0"/>
              <a:t>&lt;/title&gt; </a:t>
            </a:r>
            <a:endParaRPr lang="en-US" dirty="0"/>
          </a:p>
          <a:p>
            <a:r>
              <a:rPr lang="en-US" sz="2000" b="1" dirty="0" smtClean="0"/>
              <a:t>	&lt;/head&gt;</a:t>
            </a:r>
          </a:p>
          <a:p>
            <a:pPr marL="201168" lvl="1" indent="0">
              <a:buNone/>
            </a:pPr>
            <a:r>
              <a:rPr lang="en-US" sz="2000" b="1" dirty="0" smtClean="0"/>
              <a:t>	 &lt;body&gt; </a:t>
            </a:r>
            <a:endParaRPr lang="en-US" sz="2000" dirty="0" smtClean="0"/>
          </a:p>
          <a:p>
            <a:pPr marL="1471400" lvl="8" indent="0"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&lt;%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dirty="0" smtClean="0"/>
              <a:t>// Get the User's Name from the request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out.println</a:t>
            </a:r>
            <a:r>
              <a:rPr lang="en-US" sz="2000" b="1" dirty="0" smtClean="0"/>
              <a:t>("&lt;b&gt;Hello: " + </a:t>
            </a:r>
            <a:r>
              <a:rPr lang="en-US" sz="2000" b="1" dirty="0" err="1" smtClean="0">
                <a:solidFill>
                  <a:srgbClr val="FF0000"/>
                </a:solidFill>
              </a:rPr>
              <a:t>request.getParameter</a:t>
            </a:r>
            <a:r>
              <a:rPr lang="en-US" sz="2000" b="1" dirty="0" smtClean="0"/>
              <a:t>(”username") + "&lt;/b&gt;"); </a:t>
            </a:r>
            <a:endParaRPr lang="en-US" sz="2000" dirty="0" smtClean="0"/>
          </a:p>
          <a:p>
            <a:pPr marL="1471400" lvl="8" indent="0"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000" b="1" dirty="0" smtClean="0"/>
              <a:t>&lt;/body&gt; </a:t>
            </a:r>
            <a:endParaRPr lang="en-US" sz="2000" dirty="0" smtClean="0"/>
          </a:p>
          <a:p>
            <a:pPr marL="0" indent="0">
              <a:buNone/>
            </a:pPr>
            <a:r>
              <a:rPr lang="en-US" b="1" dirty="0" smtClean="0"/>
              <a:t>&lt;/html&gt;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session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034"/>
            <a:ext cx="10058400" cy="4389966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/>
              <a:t>&lt;%@ page </a:t>
            </a:r>
            <a:r>
              <a:rPr lang="en-US" sz="2200" b="1" dirty="0" err="1"/>
              <a:t>errorPage</a:t>
            </a:r>
            <a:r>
              <a:rPr lang="en-US" sz="2200" b="1" dirty="0"/>
              <a:t>="</a:t>
            </a:r>
            <a:r>
              <a:rPr lang="en-US" sz="2200" b="1" dirty="0" err="1"/>
              <a:t>errorpage.jsp</a:t>
            </a:r>
            <a:r>
              <a:rPr lang="en-US" sz="2200" b="1" dirty="0"/>
              <a:t>" %&gt;</a:t>
            </a:r>
            <a:br>
              <a:rPr lang="en-US" sz="2200" b="1" dirty="0"/>
            </a:br>
            <a:r>
              <a:rPr lang="en-US" sz="2200" b="1" dirty="0"/>
              <a:t>&lt;html&gt; 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&lt;</a:t>
            </a:r>
            <a:r>
              <a:rPr lang="en-US" sz="2200" b="1" dirty="0"/>
              <a:t>head</a:t>
            </a:r>
            <a:r>
              <a:rPr lang="en-US" sz="2200" b="1" dirty="0" smtClean="0"/>
              <a:t>&gt;</a:t>
            </a:r>
            <a:br>
              <a:rPr lang="en-US" sz="2200" b="1" dirty="0" smtClean="0"/>
            </a:br>
            <a:r>
              <a:rPr lang="en-US" sz="2200" b="1" dirty="0" smtClean="0"/>
              <a:t>		 </a:t>
            </a:r>
            <a:r>
              <a:rPr lang="en-US" sz="2200" b="1" dirty="0"/>
              <a:t>&lt;title&gt;</a:t>
            </a:r>
            <a:r>
              <a:rPr lang="en-US" sz="2200" b="1" dirty="0" err="1"/>
              <a:t>UseSession</a:t>
            </a:r>
            <a:r>
              <a:rPr lang="en-US" sz="2200" b="1" dirty="0"/>
              <a:t>&lt;/title&gt; 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&lt;/</a:t>
            </a:r>
            <a:r>
              <a:rPr lang="en-US" sz="2200" b="1" dirty="0"/>
              <a:t>head</a:t>
            </a:r>
            <a:r>
              <a:rPr lang="en-US" sz="2200" b="1" dirty="0" smtClean="0"/>
              <a:t>&gt;</a:t>
            </a:r>
            <a:br>
              <a:rPr lang="en-US" sz="2200" b="1" dirty="0" smtClean="0"/>
            </a:br>
            <a:r>
              <a:rPr lang="en-US" sz="2200" b="1" dirty="0" smtClean="0"/>
              <a:t>	 </a:t>
            </a:r>
            <a:r>
              <a:rPr lang="en-US" sz="2200" b="1" dirty="0"/>
              <a:t>&lt;body&gt; </a:t>
            </a:r>
            <a:endParaRPr lang="en-US" sz="2200" dirty="0"/>
          </a:p>
          <a:p>
            <a:pPr marL="1517120" lvl="8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&lt;%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// Try and get the current count from the session</a:t>
            </a:r>
            <a:br>
              <a:rPr lang="en-US" sz="2000" dirty="0"/>
            </a:br>
            <a:r>
              <a:rPr lang="en-US" sz="2000" b="1" dirty="0"/>
              <a:t>Integer count = (Integer)</a:t>
            </a:r>
            <a:r>
              <a:rPr lang="en-US" sz="2000" b="1" dirty="0" err="1"/>
              <a:t>session.getAttribute</a:t>
            </a:r>
            <a:r>
              <a:rPr lang="en-US" sz="2000" b="1" dirty="0"/>
              <a:t>("COUNT</a:t>
            </a:r>
            <a:r>
              <a:rPr lang="en-US" sz="2000" b="1" dirty="0" smtClean="0"/>
              <a:t>");</a:t>
            </a:r>
          </a:p>
          <a:p>
            <a:pPr marL="1517120" lvl="8" indent="0">
              <a:buNone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 smtClean="0"/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2000" b="1" dirty="0" smtClean="0"/>
              <a:t>if </a:t>
            </a:r>
            <a:r>
              <a:rPr lang="en-US" sz="2000" b="1" dirty="0"/>
              <a:t>( count == null ) { </a:t>
            </a:r>
            <a:endParaRPr lang="en-US" sz="2000" dirty="0"/>
          </a:p>
          <a:p>
            <a:pPr marL="1517120" lvl="8" indent="0">
              <a:buNone/>
            </a:pPr>
            <a:r>
              <a:rPr lang="en-US" sz="2000" b="1" dirty="0" smtClean="0"/>
              <a:t>	count </a:t>
            </a:r>
            <a:r>
              <a:rPr lang="en-US" sz="2000" b="1" dirty="0"/>
              <a:t>= new Integer(1); </a:t>
            </a:r>
            <a:endParaRPr lang="en-US" sz="2000" dirty="0"/>
          </a:p>
          <a:p>
            <a:pPr marL="1517120" lvl="8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session.setAttribute</a:t>
            </a:r>
            <a:r>
              <a:rPr lang="en-US" sz="20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2000" b="1" dirty="0"/>
              <a:t>} else {</a:t>
            </a:r>
            <a:br>
              <a:rPr lang="en-US" sz="2000" b="1" dirty="0"/>
            </a:br>
            <a:r>
              <a:rPr lang="en-US" sz="2000" b="1" dirty="0" smtClean="0"/>
              <a:t>	count </a:t>
            </a:r>
            <a:r>
              <a:rPr lang="en-US" sz="2000" b="1" dirty="0"/>
              <a:t>= new Integer(</a:t>
            </a:r>
            <a:r>
              <a:rPr lang="en-US" sz="2000" b="1" dirty="0" err="1"/>
              <a:t>count.intValue</a:t>
            </a:r>
            <a:r>
              <a:rPr lang="en-US" sz="2000" b="1" dirty="0"/>
              <a:t>() + 1</a:t>
            </a:r>
            <a:r>
              <a:rPr lang="en-US" sz="2000" b="1" dirty="0" smtClean="0"/>
              <a:t>);</a:t>
            </a:r>
          </a:p>
          <a:p>
            <a:pPr marL="1517120" lvl="8" indent="0">
              <a:buNone/>
            </a:pPr>
            <a:r>
              <a:rPr lang="en-US" sz="2000" b="1" dirty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session.setAttribute</a:t>
            </a:r>
            <a:r>
              <a:rPr lang="en-US" sz="20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2000" b="1" dirty="0" smtClean="0"/>
              <a:t>}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>// Get the User's Name from the request</a:t>
            </a:r>
            <a:br>
              <a:rPr lang="en-US" sz="2000" dirty="0"/>
            </a:br>
            <a:r>
              <a:rPr lang="en-US" sz="2000" b="1" dirty="0" err="1"/>
              <a:t>out.println</a:t>
            </a:r>
            <a:r>
              <a:rPr lang="en-US" sz="2000" b="1" dirty="0"/>
              <a:t>("&lt;b&gt;Hello you have visited this site: " + count + " times. &lt;/b&gt;"); </a:t>
            </a:r>
            <a:endParaRPr lang="en-US" sz="2000" dirty="0"/>
          </a:p>
          <a:p>
            <a:pPr marL="1517120" lvl="8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%&gt;</a:t>
            </a:r>
            <a:endParaRPr lang="en-US" sz="2000" b="1" dirty="0">
              <a:solidFill>
                <a:srgbClr val="FF0000"/>
              </a:solidFill>
            </a:endParaRPr>
          </a:p>
          <a:p>
            <a:pPr marL="0">
              <a:buNone/>
            </a:pPr>
            <a:r>
              <a:rPr lang="en-US" sz="2600" b="1" dirty="0" smtClean="0"/>
              <a:t>	&lt;/</a:t>
            </a:r>
            <a:r>
              <a:rPr lang="en-US" sz="2600" b="1" dirty="0"/>
              <a:t>body</a:t>
            </a:r>
            <a:r>
              <a:rPr lang="en-US" sz="2600" b="1" dirty="0" smtClean="0"/>
              <a:t>&gt;</a:t>
            </a:r>
            <a:br>
              <a:rPr lang="en-US" sz="2600" b="1" dirty="0" smtClean="0"/>
            </a:br>
            <a:r>
              <a:rPr lang="en-US" sz="2600" b="1" dirty="0" smtClean="0"/>
              <a:t> </a:t>
            </a:r>
            <a:r>
              <a:rPr lang="en-US" sz="2600" b="1" dirty="0"/>
              <a:t>&lt;/html</a:t>
            </a:r>
            <a:r>
              <a:rPr lang="en-US" sz="2600" b="1" dirty="0" smtClean="0"/>
              <a:t>&gt;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</a:t>
            </a:r>
            <a:r>
              <a:rPr lang="en-US" sz="2000" dirty="0" smtClean="0"/>
              <a:t>code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Treat </a:t>
            </a:r>
            <a:r>
              <a:rPr lang="en-US" sz="2000" dirty="0"/>
              <a:t>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JDBC </a:t>
            </a:r>
            <a:r>
              <a:rPr lang="en-US" sz="2400" dirty="0"/>
              <a:t>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</a:t>
            </a:r>
            <a:r>
              <a:rPr lang="en-US" sz="2000" dirty="0" smtClean="0"/>
              <a:t>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Connect </a:t>
            </a:r>
            <a:r>
              <a:rPr lang="en-US" sz="2400" dirty="0"/>
              <a:t>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1. Connect to database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/>
              <a:t>Load </a:t>
            </a:r>
            <a:r>
              <a:rPr lang="en-US" sz="3600" dirty="0"/>
              <a:t>JDBC </a:t>
            </a:r>
            <a:r>
              <a:rPr lang="en-US" sz="3600" dirty="0" smtClean="0"/>
              <a:t>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 smtClean="0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Make </a:t>
            </a:r>
            <a:r>
              <a:rPr lang="en-US" sz="2800" dirty="0"/>
              <a:t>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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Format</a:t>
            </a:r>
            <a:r>
              <a:rPr lang="en-US" sz="2800" dirty="0"/>
              <a:t>: “</a:t>
            </a:r>
            <a:r>
              <a:rPr lang="en-US" sz="2800" dirty="0" err="1" smtClean="0"/>
              <a:t>jdbc:mysql</a:t>
            </a:r>
            <a:r>
              <a:rPr lang="en-US" sz="2800" dirty="0" smtClean="0"/>
              <a:t>//&lt;</a:t>
            </a:r>
            <a:r>
              <a:rPr lang="en-US" sz="2800" i="1" dirty="0" smtClean="0"/>
              <a:t>hostname</a:t>
            </a:r>
            <a:r>
              <a:rPr lang="en-US" sz="2800" dirty="0" smtClean="0"/>
              <a:t>&gt;/&lt;</a:t>
            </a:r>
            <a:r>
              <a:rPr lang="en-US" sz="2800" i="1" dirty="0" err="1" smtClean="0"/>
              <a:t>databaseName</a:t>
            </a:r>
            <a:r>
              <a:rPr lang="en-US" sz="2800" dirty="0" smtClean="0"/>
              <a:t>&gt;” </a:t>
            </a:r>
          </a:p>
          <a:p>
            <a:pPr lvl="2">
              <a:buFont typeface="Wingdings" charset="2"/>
              <a:buChar char="§"/>
            </a:pPr>
            <a:r>
              <a:rPr lang="en-US" sz="2000" dirty="0" err="1" smtClean="0"/>
              <a:t>jdbc:mysql</a:t>
            </a:r>
            <a:r>
              <a:rPr lang="en-US" sz="2000" dirty="0" smtClean="0"/>
              <a:t>://classvm50.cs.rutgers.edu/</a:t>
            </a:r>
            <a:r>
              <a:rPr lang="en-US" sz="2000" dirty="0" err="1" smtClean="0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. Query database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lvl="1">
              <a:buFont typeface="Wingdings" charset="2"/>
              <a:buChar char="§"/>
            </a:pPr>
            <a:r>
              <a:rPr lang="en-US" sz="2800" dirty="0" err="1" smtClean="0"/>
              <a:t>stmt</a:t>
            </a:r>
            <a:r>
              <a:rPr lang="en-US" sz="2800" dirty="0" smtClean="0"/>
              <a:t> </a:t>
            </a:r>
            <a:r>
              <a:rPr lang="en-US" sz="2800" dirty="0"/>
              <a:t>object sends SQL commands to </a:t>
            </a:r>
            <a:r>
              <a:rPr lang="en-US" sz="2800" dirty="0" smtClean="0"/>
              <a:t>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 smtClean="0"/>
              <a:t>Methods </a:t>
            </a:r>
            <a:endParaRPr lang="en-US" sz="2800" dirty="0"/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</a:t>
            </a:r>
            <a:r>
              <a:rPr lang="en-US" sz="3600" dirty="0" smtClean="0"/>
              <a:t>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lvl="1">
              <a:buFont typeface="Wingdings" charset="2"/>
              <a:buChar char="§"/>
            </a:pP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</a:t>
            </a:r>
            <a:r>
              <a:rPr lang="en-US" b="1" dirty="0" smtClean="0">
                <a:solidFill>
                  <a:srgbClr val="002060"/>
                </a:solidFill>
              </a:rPr>
              <a:t>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 smtClean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 smtClean="0"/>
              <a:t>If </a:t>
            </a:r>
            <a:r>
              <a:rPr lang="en-US" sz="3000" dirty="0"/>
              <a:t>you want to execute </a:t>
            </a:r>
            <a:r>
              <a:rPr lang="en-US" sz="3200" dirty="0"/>
              <a:t>dynamic or parameterized </a:t>
            </a:r>
            <a:r>
              <a:rPr lang="en-US" sz="3200" dirty="0" smtClean="0"/>
              <a:t>SQL queries, </a:t>
            </a:r>
            <a:r>
              <a:rPr lang="en-US" sz="3000" dirty="0" smtClean="0"/>
              <a:t>use </a:t>
            </a:r>
            <a:r>
              <a:rPr lang="en-US" sz="3000" dirty="0"/>
              <a:t>a </a:t>
            </a:r>
            <a:r>
              <a:rPr lang="en-US" sz="3000" dirty="0" smtClean="0"/>
              <a:t>“</a:t>
            </a:r>
            <a:r>
              <a:rPr lang="en-US" sz="3000" dirty="0" err="1" smtClean="0"/>
              <a:t>PreparedStatement</a:t>
            </a:r>
            <a:r>
              <a:rPr lang="en-US" sz="3000" dirty="0" smtClean="0"/>
              <a:t>” object instead of a statement. </a:t>
            </a:r>
            <a:r>
              <a:rPr lang="en-US" sz="3000" dirty="0"/>
              <a:t/>
            </a:r>
            <a:br>
              <a:rPr lang="en-US" sz="3000" dirty="0"/>
            </a:br>
            <a:endParaRPr lang="en-US" b="1" dirty="0" smtClean="0"/>
          </a:p>
          <a:p>
            <a:pPr marL="292608" lvl="1" indent="0">
              <a:buNone/>
            </a:pPr>
            <a:r>
              <a:rPr lang="en-US" sz="2600" dirty="0" err="1" smtClean="0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 smtClean="0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 smtClean="0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</a:t>
            </a:r>
            <a:r>
              <a:rPr lang="en-US" sz="2600" dirty="0" smtClean="0">
                <a:latin typeface="Monaco" charset="0"/>
                <a:ea typeface="Monaco" charset="0"/>
                <a:cs typeface="Monaco" charset="0"/>
              </a:rPr>
              <a:t>Student SET </a:t>
            </a:r>
          </a:p>
          <a:p>
            <a:pPr marL="292608" lvl="1" indent="0">
              <a:buNone/>
            </a:pPr>
            <a:r>
              <a:rPr lang="en-US" sz="2600" dirty="0" err="1" smtClean="0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 smtClean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 smtClean="0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 smtClean="0">
                <a:latin typeface="Monaco" charset="0"/>
                <a:ea typeface="Monaco" charset="0"/>
                <a:cs typeface="Monaco" charset="0"/>
              </a:rPr>
              <a:t> LIKE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?"); </a:t>
            </a:r>
            <a:endParaRPr lang="en-US" sz="2600" dirty="0" smtClean="0"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endParaRPr lang="en-US" sz="2600" dirty="0" smtClean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 smtClean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 smtClean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 smtClean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3. Process results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  <a:endParaRPr lang="en-US" sz="3200" dirty="0" smtClean="0"/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LIKES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  <a:endParaRPr lang="en-US" sz="3200" dirty="0" smtClean="0"/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3. Process results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/>
              <a:t>Add </a:t>
            </a:r>
            <a:r>
              <a:rPr lang="en-US" sz="3200" dirty="0"/>
              <a:t>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‘Corona')”;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 smtClean="0"/>
              <a:t>Returns number </a:t>
            </a:r>
            <a:r>
              <a:rPr lang="en-US" sz="3200" dirty="0"/>
              <a:t>of rows in table </a:t>
            </a:r>
            <a:endParaRPr lang="en-US" sz="3200" dirty="0" smtClean="0"/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/>
              <a:t>Close </a:t>
            </a:r>
            <a:r>
              <a:rPr lang="en-US" sz="3200" dirty="0"/>
              <a:t>the </a:t>
            </a:r>
            <a:r>
              <a:rPr lang="en-US" sz="3200" dirty="0" err="1"/>
              <a:t>ResultSet</a:t>
            </a:r>
            <a:r>
              <a:rPr lang="en-US" sz="3200" dirty="0"/>
              <a:t> </a:t>
            </a:r>
            <a:r>
              <a:rPr lang="en-US" sz="3200" dirty="0" smtClean="0"/>
              <a:t>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r>
              <a:rPr lang="en-US" sz="3000" dirty="0" smtClean="0">
                <a:latin typeface="Monaco" charset="0"/>
                <a:ea typeface="Monaco" charset="0"/>
                <a:cs typeface="Monaco" charset="0"/>
              </a:rPr>
              <a:t></a:t>
            </a:r>
          </a:p>
          <a:p>
            <a:pPr>
              <a:buFont typeface="Wingdings" charset="2"/>
              <a:buChar char="Ø"/>
            </a:pPr>
            <a:r>
              <a:rPr lang="en-US" sz="3200" dirty="0" smtClean="0"/>
              <a:t>Close </a:t>
            </a:r>
            <a:r>
              <a:rPr lang="en-US" sz="3200" dirty="0"/>
              <a:t>the Statement </a:t>
            </a:r>
            <a:r>
              <a:rPr lang="en-US" sz="3200" dirty="0" smtClean="0"/>
              <a:t>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 smtClean="0"/>
              <a:t>Close </a:t>
            </a:r>
            <a:r>
              <a:rPr lang="en-US" sz="3200" dirty="0"/>
              <a:t>the </a:t>
            </a:r>
            <a:r>
              <a:rPr lang="en-US" sz="3200" dirty="0" smtClean="0"/>
              <a:t>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CS336 </a:t>
            </a:r>
            <a:r>
              <a:rPr lang="en-US" dirty="0" smtClean="0"/>
              <a:t>Fall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 up a free AWS account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a MySQL DB Instance</a:t>
            </a:r>
          </a:p>
          <a:p>
            <a:r>
              <a:rPr lang="en-US" dirty="0"/>
              <a:t>Connecting to your MySQL DB Instance</a:t>
            </a:r>
          </a:p>
          <a:p>
            <a:r>
              <a:rPr lang="en-US" dirty="0">
                <a:solidFill>
                  <a:srgbClr val="00B0F0"/>
                </a:solidFill>
              </a:rPr>
              <a:t>Set up Environment and introduction of the template project</a:t>
            </a:r>
          </a:p>
          <a:p>
            <a:r>
              <a:rPr lang="en-US" dirty="0" smtClean="0"/>
              <a:t>JSP tutorial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6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0.</a:t>
            </a:r>
            <a:r>
              <a:rPr lang="en-US" dirty="0" smtClean="0"/>
              <a:t> import schema </a:t>
            </a:r>
            <a:r>
              <a:rPr lang="en-US" b="1" dirty="0" err="1" smtClean="0"/>
              <a:t>BarBeerDrinkerSample</a:t>
            </a:r>
            <a:r>
              <a:rPr lang="en-US" dirty="0" smtClean="0"/>
              <a:t> in your created </a:t>
            </a:r>
            <a:r>
              <a:rPr lang="en-US" dirty="0" err="1" smtClean="0"/>
              <a:t>db</a:t>
            </a:r>
            <a:r>
              <a:rPr lang="en-US" dirty="0" smtClean="0"/>
              <a:t> instance using the </a:t>
            </a:r>
            <a:r>
              <a:rPr lang="en-US" dirty="0"/>
              <a:t>provided script "</a:t>
            </a:r>
            <a:r>
              <a:rPr lang="en-US" dirty="0" err="1" smtClean="0"/>
              <a:t>BarBeerDrinkerSample.sql</a:t>
            </a:r>
            <a:r>
              <a:rPr lang="en-US" dirty="0" smtClean="0"/>
              <a:t>”. Open the script and run it</a:t>
            </a:r>
            <a:r>
              <a:rPr lang="en-US" dirty="0"/>
              <a:t>. (File-&gt;Open SQL script)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43906" y="2855009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 Download </a:t>
            </a:r>
            <a:r>
              <a:rPr lang="en-US" dirty="0"/>
              <a:t>Eclipse IDE for Java EE </a:t>
            </a:r>
            <a:r>
              <a:rPr lang="en-US" dirty="0" smtClean="0"/>
              <a:t>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51847" y="2819836"/>
            <a:ext cx="6630353" cy="3719076"/>
            <a:chOff x="2780823" y="3110788"/>
            <a:chExt cx="6630353" cy="3719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823" y="3110788"/>
              <a:ext cx="6630353" cy="371907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573194" y="4670475"/>
              <a:ext cx="2968283" cy="35169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dirty="0" smtClean="0"/>
              <a:t> </a:t>
            </a:r>
            <a:r>
              <a:rPr lang="en-US" dirty="0"/>
              <a:t>Open eclipse and import the template project </a:t>
            </a:r>
            <a:r>
              <a:rPr lang="en-US" dirty="0" smtClean="0"/>
              <a:t>(</a:t>
            </a:r>
            <a:r>
              <a:rPr lang="en-US" dirty="0" err="1" smtClean="0"/>
              <a:t>TemplateProject.zip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File – Import - General – Archive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Or</a:t>
            </a:r>
            <a:r>
              <a:rPr lang="en-US" dirty="0" smtClean="0"/>
              <a:t> extract the .zip file and copy it under your eclipse workspace folder. Then: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File </a:t>
            </a:r>
            <a:r>
              <a:rPr lang="en-US" dirty="0">
                <a:solidFill>
                  <a:srgbClr val="00B0F0"/>
                </a:solidFill>
              </a:rPr>
              <a:t>– Import - General - Existing Project into Workspace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CS336 Fall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390384"/>
            <a:ext cx="8949520" cy="6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1592</Words>
  <Application>Microsoft Office PowerPoint</Application>
  <PresentationFormat>Widescreen</PresentationFormat>
  <Paragraphs>365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Monaco</vt:lpstr>
      <vt:lpstr>Times New Roman</vt:lpstr>
      <vt:lpstr>Wingdings</vt:lpstr>
      <vt:lpstr>Office Theme</vt:lpstr>
      <vt:lpstr>Start Your Project</vt:lpstr>
      <vt:lpstr>Outline</vt:lpstr>
      <vt:lpstr>Connecting to your MySQL DB Instance</vt:lpstr>
      <vt:lpstr>Connecting to your MySQL DB Instance</vt:lpstr>
      <vt:lpstr>Outline</vt:lpstr>
      <vt:lpstr>The Template Project</vt:lpstr>
      <vt:lpstr>The Template Project</vt:lpstr>
      <vt:lpstr>The Template Project</vt:lpstr>
      <vt:lpstr>PowerPoint Presentation</vt:lpstr>
      <vt:lpstr>The Template Project</vt:lpstr>
      <vt:lpstr>The Template Project</vt:lpstr>
      <vt:lpstr>PowerPoint Presentation</vt:lpstr>
      <vt:lpstr>PowerPoint Presentation</vt:lpstr>
      <vt:lpstr>The Template Project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Outline</vt:lpstr>
      <vt:lpstr>Notes on Web DB Programming</vt:lpstr>
      <vt:lpstr>Outline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alireza naghizadeh</cp:lastModifiedBy>
  <cp:revision>76</cp:revision>
  <dcterms:created xsi:type="dcterms:W3CDTF">2016-10-06T19:15:34Z</dcterms:created>
  <dcterms:modified xsi:type="dcterms:W3CDTF">2017-10-19T20:34:51Z</dcterms:modified>
</cp:coreProperties>
</file>