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9" r:id="rId3"/>
    <p:sldId id="258" r:id="rId4"/>
    <p:sldId id="257" r:id="rId5"/>
    <p:sldId id="293" r:id="rId6"/>
    <p:sldId id="260" r:id="rId7"/>
    <p:sldId id="261" r:id="rId8"/>
    <p:sldId id="262" r:id="rId9"/>
    <p:sldId id="313" r:id="rId10"/>
    <p:sldId id="314" r:id="rId11"/>
    <p:sldId id="315" r:id="rId12"/>
    <p:sldId id="316" r:id="rId13"/>
    <p:sldId id="317" r:id="rId14"/>
    <p:sldId id="318" r:id="rId15"/>
    <p:sldId id="263" r:id="rId16"/>
    <p:sldId id="308" r:id="rId17"/>
    <p:sldId id="309" r:id="rId18"/>
    <p:sldId id="310" r:id="rId19"/>
    <p:sldId id="311" r:id="rId20"/>
    <p:sldId id="264" r:id="rId21"/>
    <p:sldId id="298" r:id="rId22"/>
    <p:sldId id="312" r:id="rId23"/>
    <p:sldId id="265" r:id="rId24"/>
    <p:sldId id="31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3" autoAdjust="0"/>
  </p:normalViewPr>
  <p:slideViewPr>
    <p:cSldViewPr>
      <p:cViewPr varScale="1">
        <p:scale>
          <a:sx n="81" d="100"/>
          <a:sy n="81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C9FE-EE08-4063-90B7-568D927B82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94662-ADEA-48A6-BCA7-DA72609D5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weten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het op </a:t>
            </a:r>
            <a:r>
              <a:rPr lang="en-US" dirty="0" err="1" smtClean="0"/>
              <a:t>factorisatie</a:t>
            </a:r>
            <a:r>
              <a:rPr lang="en-US" dirty="0" smtClean="0"/>
              <a:t> </a:t>
            </a:r>
            <a:r>
              <a:rPr lang="en-US" dirty="0" err="1" smtClean="0"/>
              <a:t>gebaseerd</a:t>
            </a:r>
            <a:r>
              <a:rPr lang="en-US" dirty="0" smtClean="0"/>
              <a:t> is. De rest van RSA: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94662-ADEA-48A6-BCA7-DA72609D56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Wiskunde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Enkel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het op ellipse in </a:t>
            </a:r>
            <a:r>
              <a:rPr lang="en-US" baseline="0" dirty="0" err="1" smtClean="0"/>
              <a:t>gebaseerd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het super </a:t>
            </a:r>
            <a:r>
              <a:rPr lang="en-US" baseline="0" dirty="0" err="1" smtClean="0"/>
              <a:t>goed</a:t>
            </a:r>
            <a:r>
              <a:rPr lang="en-US" baseline="0" dirty="0" smtClean="0"/>
              <a:t> is. The Future!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94662-ADEA-48A6-BCA7-DA72609D56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9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4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70C0"/>
                </a:solidFill>
              </a:rPr>
              <a:t>Public </a:t>
            </a:r>
            <a:r>
              <a:rPr lang="nl-BE" dirty="0" err="1" smtClean="0">
                <a:solidFill>
                  <a:srgbClr val="0070C0"/>
                </a:solidFill>
              </a:rPr>
              <a:t>Key</a:t>
            </a:r>
            <a:r>
              <a:rPr lang="nl-BE" dirty="0" smtClean="0">
                <a:solidFill>
                  <a:srgbClr val="0070C0"/>
                </a:solidFill>
              </a:rPr>
              <a:t> </a:t>
            </a:r>
            <a:r>
              <a:rPr lang="nl-BE" dirty="0"/>
              <a:t>C</a:t>
            </a:r>
            <a:r>
              <a:rPr lang="nl-BE" dirty="0" smtClean="0"/>
              <a:t>ryptografie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Cryptografie</a:t>
            </a:r>
            <a:endParaRPr lang="en-US" dirty="0"/>
          </a:p>
        </p:txBody>
      </p:sp>
      <p:pic>
        <p:nvPicPr>
          <p:cNvPr id="4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sis.hku.hk/cisc/notes/english/03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09815"/>
            <a:ext cx="3505200" cy="256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RSA-sleutelgeneratie (lezen)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Kies 2 grote priemgetallen p en q</a:t>
            </a:r>
          </a:p>
          <a:p>
            <a:r>
              <a:rPr lang="nl-BE" dirty="0" smtClean="0"/>
              <a:t>Bepaal de producten n=pXq, K=(p-1)X(q-1)</a:t>
            </a:r>
          </a:p>
          <a:p>
            <a:r>
              <a:rPr lang="nl-BE" dirty="0" smtClean="0"/>
              <a:t>Kies een getal e, 1&lt;e&lt;K, en dat GGD(e,K)=1 (</a:t>
            </a:r>
            <a:r>
              <a:rPr lang="nl-BE" dirty="0" smtClean="0">
                <a:solidFill>
                  <a:srgbClr val="00B050"/>
                </a:solidFill>
              </a:rPr>
              <a:t>relatief priem tov elkaar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GGD: grootste getal waardoor de beide getallen kunnen gedeeld worden</a:t>
            </a:r>
          </a:p>
          <a:p>
            <a:r>
              <a:rPr lang="nl-BE" dirty="0" smtClean="0"/>
              <a:t>Bereken getal d, d = e</a:t>
            </a:r>
            <a:r>
              <a:rPr lang="nl-BE" baseline="30000" dirty="0" smtClean="0"/>
              <a:t>-1</a:t>
            </a:r>
            <a:r>
              <a:rPr lang="nl-BE" dirty="0" smtClean="0"/>
              <a:t>(mod(K)) </a:t>
            </a:r>
          </a:p>
          <a:p>
            <a:pPr lvl="1"/>
            <a:r>
              <a:rPr lang="nl-BE" i="1" dirty="0" smtClean="0">
                <a:solidFill>
                  <a:srgbClr val="0070C0"/>
                </a:solidFill>
              </a:rPr>
              <a:t>(d en e zijn elkaars </a:t>
            </a:r>
            <a:r>
              <a:rPr lang="nl-BE" b="1" i="1" u="sng" dirty="0" smtClean="0">
                <a:solidFill>
                  <a:srgbClr val="0070C0"/>
                </a:solidFill>
              </a:rPr>
              <a:t>inverse</a:t>
            </a:r>
            <a:r>
              <a:rPr lang="nl-BE" i="1" dirty="0" smtClean="0">
                <a:solidFill>
                  <a:srgbClr val="0070C0"/>
                </a:solidFill>
              </a:rPr>
              <a:t>)!!!</a:t>
            </a:r>
          </a:p>
          <a:p>
            <a:endParaRPr lang="nl-BE" dirty="0" smtClean="0"/>
          </a:p>
          <a:p>
            <a:r>
              <a:rPr lang="nl-BE" dirty="0" smtClean="0"/>
              <a:t>Publieke sleutel = {</a:t>
            </a:r>
            <a:r>
              <a:rPr lang="nl-BE" b="1" dirty="0" smtClean="0"/>
              <a:t>e</a:t>
            </a:r>
            <a:r>
              <a:rPr lang="nl-BE" dirty="0" smtClean="0"/>
              <a:t>,n}, prive sleutel = {</a:t>
            </a:r>
            <a:r>
              <a:rPr lang="nl-BE" b="1" dirty="0" smtClean="0"/>
              <a:t>d</a:t>
            </a:r>
            <a:r>
              <a:rPr lang="nl-BE" dirty="0" smtClean="0"/>
              <a:t>,n}</a:t>
            </a:r>
          </a:p>
          <a:p>
            <a:pPr lvl="1"/>
            <a:r>
              <a:rPr lang="nl-BE" dirty="0" smtClean="0"/>
              <a:t>{p,q} worden vernietigd!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RSA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474" y="1600200"/>
            <a:ext cx="5943051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0875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Als uit modulus n de p en q teruggevonden kan worden door factorisatie, kan RSA gekraakt worden, want e en n zijn bekend, dus kan de rest berekend worden (de d!)</a:t>
            </a:r>
          </a:p>
          <a:p>
            <a:endParaRPr lang="nl-BE" dirty="0" smtClean="0"/>
          </a:p>
          <a:p>
            <a:r>
              <a:rPr lang="nl-BE" dirty="0" smtClean="0"/>
              <a:t>Daarom grote getallen kiezen zodat factorisatie ondoenlijk 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Encryptie:</a:t>
            </a:r>
          </a:p>
          <a:p>
            <a:pPr lvl="1"/>
            <a:r>
              <a:rPr lang="nl-BE" dirty="0" smtClean="0"/>
              <a:t>Zet M om in getalwaarden volgens bepaald alfabet</a:t>
            </a:r>
          </a:p>
          <a:p>
            <a:pPr lvl="1"/>
            <a:r>
              <a:rPr lang="nl-BE" dirty="0" smtClean="0"/>
              <a:t>Verdeel bericht M in blokken</a:t>
            </a:r>
          </a:p>
          <a:p>
            <a:pPr lvl="1"/>
            <a:r>
              <a:rPr lang="nl-BE" dirty="0" smtClean="0"/>
              <a:t>(Signeer met private K van zender)</a:t>
            </a:r>
          </a:p>
          <a:p>
            <a:pPr lvl="1"/>
            <a:r>
              <a:rPr lang="nl-BE" dirty="0" smtClean="0"/>
              <a:t>Vercijfer ieder blok met publieke sleutel van ontvanger {e,n}</a:t>
            </a:r>
          </a:p>
          <a:p>
            <a:pPr lvl="2"/>
            <a:r>
              <a:rPr lang="nl-BE" dirty="0" smtClean="0"/>
              <a:t>C=M</a:t>
            </a:r>
            <a:r>
              <a:rPr lang="nl-BE" baseline="30000" dirty="0" smtClean="0"/>
              <a:t>e</a:t>
            </a:r>
            <a:r>
              <a:rPr lang="nl-BE" dirty="0" smtClean="0"/>
              <a:t>(mod n)</a:t>
            </a:r>
          </a:p>
          <a:p>
            <a:r>
              <a:rPr lang="nl-BE" dirty="0" smtClean="0"/>
              <a:t>Decryptie:</a:t>
            </a:r>
          </a:p>
          <a:p>
            <a:pPr lvl="1"/>
            <a:r>
              <a:rPr lang="nl-BE" dirty="0" smtClean="0"/>
              <a:t>Ontvanger gebruikt private K om blok te ontcijferen</a:t>
            </a:r>
          </a:p>
          <a:p>
            <a:pPr lvl="2"/>
            <a:r>
              <a:rPr lang="nl-BE" dirty="0" smtClean="0"/>
              <a:t>M = C</a:t>
            </a:r>
            <a:r>
              <a:rPr lang="nl-BE" baseline="30000" dirty="0" smtClean="0"/>
              <a:t>d</a:t>
            </a:r>
            <a:r>
              <a:rPr lang="nl-BE" dirty="0" smtClean="0"/>
              <a:t>(mod n)</a:t>
            </a:r>
          </a:p>
          <a:p>
            <a:pPr lvl="1"/>
            <a:r>
              <a:rPr lang="nl-BE" dirty="0" smtClean="0"/>
              <a:t>(Gebruik public K van zender om blok M te krijgen)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Encryptie – decryptie : simpel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Encryptie (uit figuur):</a:t>
            </a:r>
          </a:p>
          <a:p>
            <a:pPr lvl="1"/>
            <a:r>
              <a:rPr lang="nl-BE" dirty="0" smtClean="0"/>
              <a:t>Bericht = M</a:t>
            </a:r>
          </a:p>
          <a:p>
            <a:pPr lvl="1"/>
            <a:r>
              <a:rPr lang="nl-BE" dirty="0" smtClean="0"/>
              <a:t>Ge-encrypteerd bericht = M</a:t>
            </a:r>
            <a:r>
              <a:rPr lang="nl-BE" baseline="30000" dirty="0" smtClean="0"/>
              <a:t>e</a:t>
            </a:r>
            <a:r>
              <a:rPr lang="nl-BE" dirty="0" smtClean="0"/>
              <a:t> mod n</a:t>
            </a:r>
          </a:p>
          <a:p>
            <a:r>
              <a:rPr lang="nl-BE" dirty="0" smtClean="0"/>
              <a:t>Decryptie (uit figuur):</a:t>
            </a:r>
          </a:p>
          <a:p>
            <a:pPr lvl="1"/>
            <a:r>
              <a:rPr lang="nl-BE" dirty="0" smtClean="0"/>
              <a:t>(M</a:t>
            </a:r>
            <a:r>
              <a:rPr lang="nl-BE" baseline="30000" dirty="0" smtClean="0"/>
              <a:t>e</a:t>
            </a:r>
            <a:r>
              <a:rPr lang="nl-BE" dirty="0" smtClean="0"/>
              <a:t> mod n)</a:t>
            </a:r>
            <a:r>
              <a:rPr lang="nl-BE" baseline="30000" dirty="0" smtClean="0"/>
              <a:t>d</a:t>
            </a:r>
            <a:r>
              <a:rPr lang="nl-BE" dirty="0" smtClean="0"/>
              <a:t> mod n</a:t>
            </a:r>
          </a:p>
          <a:p>
            <a:pPr lvl="1"/>
            <a:r>
              <a:rPr lang="nl-BE" dirty="0" smtClean="0"/>
              <a:t>Mod n heffen elkaar op, en dan krijg je (ongeveer)</a:t>
            </a:r>
          </a:p>
          <a:p>
            <a:pPr lvl="1"/>
            <a:r>
              <a:rPr lang="nl-BE" dirty="0" smtClean="0"/>
              <a:t>(M</a:t>
            </a:r>
            <a:r>
              <a:rPr lang="nl-BE" baseline="30000" dirty="0" smtClean="0"/>
              <a:t>e</a:t>
            </a:r>
            <a:r>
              <a:rPr lang="nl-BE" dirty="0" smtClean="0"/>
              <a:t>)</a:t>
            </a:r>
            <a:r>
              <a:rPr lang="nl-BE" baseline="30000" dirty="0" smtClean="0"/>
              <a:t>d</a:t>
            </a:r>
            <a:r>
              <a:rPr lang="nl-BE" dirty="0" smtClean="0"/>
              <a:t> = M</a:t>
            </a:r>
            <a:r>
              <a:rPr lang="nl-BE" baseline="30000" dirty="0" smtClean="0"/>
              <a:t>ed</a:t>
            </a:r>
          </a:p>
          <a:p>
            <a:pPr lvl="1"/>
            <a:r>
              <a:rPr lang="nl-BE" dirty="0" smtClean="0"/>
              <a:t>En d was de inverse van e (d ~= 1/e), dus</a:t>
            </a:r>
          </a:p>
          <a:p>
            <a:pPr lvl="1"/>
            <a:r>
              <a:rPr lang="nl-BE" dirty="0" smtClean="0"/>
              <a:t>M</a:t>
            </a:r>
            <a:r>
              <a:rPr lang="nl-BE" baseline="30000" dirty="0" smtClean="0"/>
              <a:t>e/e</a:t>
            </a:r>
            <a:r>
              <a:rPr lang="nl-BE" dirty="0" smtClean="0"/>
              <a:t> = M</a:t>
            </a:r>
            <a:r>
              <a:rPr lang="nl-BE" baseline="30000" dirty="0" smtClean="0"/>
              <a:t>1</a:t>
            </a:r>
            <a:r>
              <a:rPr lang="nl-BE" dirty="0" smtClean="0"/>
              <a:t> = 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6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2971800" y="5334000"/>
            <a:ext cx="4191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B050"/>
                </a:solidFill>
              </a:rPr>
              <a:t>2. Discrete logarithmen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/>
          </a:bodyPr>
          <a:lstStyle/>
          <a:p>
            <a:r>
              <a:rPr lang="nl-BE" dirty="0" smtClean="0"/>
              <a:t>Y = g</a:t>
            </a:r>
            <a:r>
              <a:rPr lang="nl-BE" baseline="30000" dirty="0" smtClean="0"/>
              <a:t>x</a:t>
            </a:r>
            <a:r>
              <a:rPr lang="nl-BE" dirty="0" smtClean="0"/>
              <a:t>mod(p)</a:t>
            </a:r>
          </a:p>
          <a:p>
            <a:pPr lvl="1"/>
            <a:r>
              <a:rPr lang="nl-BE" dirty="0" smtClean="0"/>
              <a:t>Modulus = rest bij een deling</a:t>
            </a:r>
          </a:p>
          <a:p>
            <a:r>
              <a:rPr lang="nl-BE" dirty="0" smtClean="0"/>
              <a:t>g=4, x=2, p=12 </a:t>
            </a:r>
            <a:r>
              <a:rPr lang="nl-BE" dirty="0" smtClean="0">
                <a:sym typeface="Wingdings" pitchFamily="2" charset="2"/>
              </a:rPr>
              <a:t></a:t>
            </a:r>
            <a:r>
              <a:rPr lang="nl-BE" dirty="0" smtClean="0"/>
              <a:t> y=4</a:t>
            </a:r>
            <a:r>
              <a:rPr lang="nl-BE" baseline="30000" dirty="0" smtClean="0"/>
              <a:t>2</a:t>
            </a:r>
            <a:r>
              <a:rPr lang="nl-BE" dirty="0" smtClean="0"/>
              <a:t>mod(12)=4</a:t>
            </a:r>
          </a:p>
          <a:p>
            <a:r>
              <a:rPr lang="nl-BE" dirty="0" smtClean="0"/>
              <a:t>Discrete log probleem: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Gegeven</a:t>
            </a:r>
            <a:r>
              <a:rPr lang="nl-BE" dirty="0" smtClean="0"/>
              <a:t> een priemgetal </a:t>
            </a:r>
            <a:r>
              <a:rPr lang="nl-BE" dirty="0" smtClean="0">
                <a:solidFill>
                  <a:srgbClr val="00B050"/>
                </a:solidFill>
              </a:rPr>
              <a:t>p</a:t>
            </a:r>
            <a:r>
              <a:rPr lang="nl-BE" dirty="0" smtClean="0"/>
              <a:t>, en een getal </a:t>
            </a:r>
            <a:r>
              <a:rPr lang="nl-BE" dirty="0" smtClean="0">
                <a:solidFill>
                  <a:srgbClr val="00B050"/>
                </a:solidFill>
              </a:rPr>
              <a:t>g</a:t>
            </a:r>
            <a:r>
              <a:rPr lang="nl-BE" dirty="0" smtClean="0"/>
              <a:t> en een getal </a:t>
            </a:r>
            <a:r>
              <a:rPr lang="nl-BE" dirty="0" smtClean="0">
                <a:solidFill>
                  <a:srgbClr val="00B050"/>
                </a:solidFill>
              </a:rPr>
              <a:t>y</a:t>
            </a:r>
            <a:r>
              <a:rPr lang="nl-BE" dirty="0" smtClean="0"/>
              <a:t> </a:t>
            </a:r>
          </a:p>
          <a:p>
            <a:pPr lvl="2">
              <a:buNone/>
            </a:pPr>
            <a:r>
              <a:rPr lang="nl-BE" dirty="0" smtClean="0"/>
              <a:t>	-&gt; </a:t>
            </a:r>
            <a:r>
              <a:rPr lang="nl-BE" dirty="0" smtClean="0">
                <a:solidFill>
                  <a:srgbClr val="FF0000"/>
                </a:solidFill>
              </a:rPr>
              <a:t>zoek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x</a:t>
            </a:r>
            <a:r>
              <a:rPr lang="nl-BE" dirty="0" smtClean="0"/>
              <a:t> volgens onderstaande formule!</a:t>
            </a:r>
          </a:p>
          <a:p>
            <a:pPr lvl="2">
              <a:buNone/>
            </a:pPr>
            <a:r>
              <a:rPr lang="nl-BE" sz="4000" dirty="0" smtClean="0">
                <a:solidFill>
                  <a:srgbClr val="00B050"/>
                </a:solidFill>
              </a:rPr>
              <a:t>			</a:t>
            </a:r>
            <a:r>
              <a:rPr lang="nl-BE" sz="6000" dirty="0" smtClean="0">
                <a:solidFill>
                  <a:srgbClr val="00B050"/>
                </a:solidFill>
              </a:rPr>
              <a:t>y</a:t>
            </a:r>
            <a:r>
              <a:rPr lang="nl-BE" sz="6000" dirty="0" smtClean="0"/>
              <a:t> = </a:t>
            </a:r>
            <a:r>
              <a:rPr lang="nl-BE" sz="6000" dirty="0" smtClean="0">
                <a:solidFill>
                  <a:srgbClr val="00B050"/>
                </a:solidFill>
              </a:rPr>
              <a:t>g</a:t>
            </a:r>
            <a:r>
              <a:rPr lang="nl-BE" sz="6000" baseline="30000" dirty="0" smtClean="0">
                <a:solidFill>
                  <a:srgbClr val="FF0000"/>
                </a:solidFill>
              </a:rPr>
              <a:t>x</a:t>
            </a:r>
            <a:r>
              <a:rPr lang="nl-BE" sz="6000" dirty="0" smtClean="0"/>
              <a:t>mod(</a:t>
            </a:r>
            <a:r>
              <a:rPr lang="nl-BE" sz="6000" dirty="0" smtClean="0">
                <a:solidFill>
                  <a:srgbClr val="00B050"/>
                </a:solidFill>
              </a:rPr>
              <a:t>p</a:t>
            </a:r>
            <a:r>
              <a:rPr lang="nl-BE" sz="6000" dirty="0" smtClean="0"/>
              <a:t>)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>
                <a:solidFill>
                  <a:srgbClr val="0070C0"/>
                </a:solidFill>
              </a:rPr>
              <a:t>Diffie-Hellman</a:t>
            </a:r>
            <a:r>
              <a:rPr lang="nl-BE" dirty="0" smtClean="0"/>
              <a:t> sleuteluitwisseling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Eerste public key cryptosysteem</a:t>
            </a:r>
          </a:p>
          <a:p>
            <a:r>
              <a:rPr lang="nl-BE" dirty="0" smtClean="0"/>
              <a:t>Nodig voor </a:t>
            </a:r>
            <a:r>
              <a:rPr lang="nl-BE" dirty="0" smtClean="0">
                <a:solidFill>
                  <a:srgbClr val="00B050"/>
                </a:solidFill>
              </a:rPr>
              <a:t>key management voor de symmetrische crypto </a:t>
            </a:r>
            <a:r>
              <a:rPr lang="nl-BE" dirty="0" smtClean="0"/>
              <a:t>(DES-uitwisseling van secretK)</a:t>
            </a:r>
          </a:p>
          <a:p>
            <a:r>
              <a:rPr lang="nl-BE" dirty="0" smtClean="0"/>
              <a:t>Versturen van een geheime sleutel via openbaar kanaal</a:t>
            </a:r>
          </a:p>
          <a:p>
            <a:r>
              <a:rPr lang="nl-BE" dirty="0" smtClean="0"/>
              <a:t>Koffers-analogie: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983163" y="4205966"/>
            <a:ext cx="4160837" cy="265203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2221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D-H wiskundig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A en B spreken 2 priemgetallen af: </a:t>
            </a:r>
            <a:r>
              <a:rPr lang="nl-BE" u="sng" dirty="0" smtClean="0"/>
              <a:t>p en g (public)</a:t>
            </a:r>
          </a:p>
          <a:p>
            <a:r>
              <a:rPr lang="nl-BE" dirty="0" smtClean="0"/>
              <a:t>A kiest random getal </a:t>
            </a:r>
            <a:r>
              <a:rPr lang="nl-BE" u="sng" dirty="0" smtClean="0">
                <a:solidFill>
                  <a:srgbClr val="FF0000"/>
                </a:solidFill>
              </a:rPr>
              <a:t>x</a:t>
            </a:r>
            <a:r>
              <a:rPr lang="nl-BE" u="sng" dirty="0" smtClean="0"/>
              <a:t> (secret) </a:t>
            </a:r>
            <a:r>
              <a:rPr lang="nl-BE" dirty="0" smtClean="0"/>
              <a:t>en stuurt B het bericht: </a:t>
            </a:r>
            <a:r>
              <a:rPr lang="nl-BE" dirty="0" smtClean="0">
                <a:solidFill>
                  <a:srgbClr val="FF0000"/>
                </a:solidFill>
              </a:rPr>
              <a:t>g</a:t>
            </a:r>
            <a:r>
              <a:rPr lang="nl-BE" baseline="30000" dirty="0" smtClean="0">
                <a:solidFill>
                  <a:srgbClr val="FF0000"/>
                </a:solidFill>
              </a:rPr>
              <a:t>x</a:t>
            </a:r>
            <a:r>
              <a:rPr lang="nl-BE" dirty="0" smtClean="0">
                <a:solidFill>
                  <a:srgbClr val="FF0000"/>
                </a:solidFill>
              </a:rPr>
              <a:t>(mod p)</a:t>
            </a:r>
          </a:p>
          <a:p>
            <a:r>
              <a:rPr lang="nl-BE" dirty="0" smtClean="0"/>
              <a:t>B kiest random </a:t>
            </a:r>
            <a:r>
              <a:rPr lang="nl-BE" u="sng" dirty="0" smtClean="0">
                <a:solidFill>
                  <a:srgbClr val="00B050"/>
                </a:solidFill>
              </a:rPr>
              <a:t>y</a:t>
            </a:r>
            <a:r>
              <a:rPr lang="nl-BE" u="sng" dirty="0" smtClean="0"/>
              <a:t> (secret) </a:t>
            </a:r>
            <a:r>
              <a:rPr lang="nl-BE" dirty="0" smtClean="0"/>
              <a:t>en stuurt A het bericht: </a:t>
            </a:r>
            <a:r>
              <a:rPr lang="nl-BE" dirty="0" smtClean="0">
                <a:solidFill>
                  <a:srgbClr val="00B050"/>
                </a:solidFill>
              </a:rPr>
              <a:t>g</a:t>
            </a:r>
            <a:r>
              <a:rPr lang="nl-BE" baseline="30000" dirty="0" smtClean="0">
                <a:solidFill>
                  <a:srgbClr val="00B050"/>
                </a:solidFill>
              </a:rPr>
              <a:t>y</a:t>
            </a:r>
            <a:r>
              <a:rPr lang="nl-BE" dirty="0" smtClean="0">
                <a:solidFill>
                  <a:srgbClr val="00B050"/>
                </a:solidFill>
              </a:rPr>
              <a:t>(mod p)</a:t>
            </a:r>
          </a:p>
          <a:p>
            <a:r>
              <a:rPr lang="nl-BE" dirty="0" smtClean="0"/>
              <a:t>A berekent nu: [</a:t>
            </a:r>
            <a:r>
              <a:rPr lang="nl-BE" dirty="0" smtClean="0">
                <a:solidFill>
                  <a:srgbClr val="00B050"/>
                </a:solidFill>
              </a:rPr>
              <a:t>g</a:t>
            </a:r>
            <a:r>
              <a:rPr lang="nl-BE" baseline="30000" dirty="0" smtClean="0">
                <a:solidFill>
                  <a:srgbClr val="00B050"/>
                </a:solidFill>
              </a:rPr>
              <a:t>y</a:t>
            </a:r>
            <a:r>
              <a:rPr lang="nl-BE" dirty="0" smtClean="0">
                <a:solidFill>
                  <a:srgbClr val="00B050"/>
                </a:solidFill>
              </a:rPr>
              <a:t>(mod p)</a:t>
            </a:r>
            <a:r>
              <a:rPr lang="nl-BE" dirty="0" smtClean="0"/>
              <a:t>]</a:t>
            </a:r>
            <a:r>
              <a:rPr lang="nl-BE" baseline="30000" dirty="0" smtClean="0">
                <a:solidFill>
                  <a:srgbClr val="FF0000"/>
                </a:solidFill>
              </a:rPr>
              <a:t>x</a:t>
            </a:r>
            <a:r>
              <a:rPr lang="nl-BE" dirty="0" smtClean="0"/>
              <a:t>= </a:t>
            </a:r>
            <a:r>
              <a:rPr lang="nl-BE" dirty="0" smtClean="0">
                <a:solidFill>
                  <a:srgbClr val="0070C0"/>
                </a:solidFill>
              </a:rPr>
              <a:t>g</a:t>
            </a:r>
            <a:r>
              <a:rPr lang="nl-BE" baseline="30000" dirty="0" smtClean="0">
                <a:solidFill>
                  <a:srgbClr val="0070C0"/>
                </a:solidFill>
              </a:rPr>
              <a:t>xy</a:t>
            </a:r>
            <a:r>
              <a:rPr lang="nl-BE" dirty="0" smtClean="0">
                <a:solidFill>
                  <a:srgbClr val="0070C0"/>
                </a:solidFill>
              </a:rPr>
              <a:t>(mod p)</a:t>
            </a:r>
            <a:r>
              <a:rPr lang="nl-BE" dirty="0" smtClean="0"/>
              <a:t>=K</a:t>
            </a:r>
          </a:p>
          <a:p>
            <a:r>
              <a:rPr lang="nl-BE" dirty="0" smtClean="0"/>
              <a:t>B berekent nu: [</a:t>
            </a:r>
            <a:r>
              <a:rPr lang="nl-BE" dirty="0" smtClean="0">
                <a:solidFill>
                  <a:srgbClr val="FF0000"/>
                </a:solidFill>
              </a:rPr>
              <a:t>g</a:t>
            </a:r>
            <a:r>
              <a:rPr lang="nl-BE" baseline="30000" dirty="0" smtClean="0">
                <a:solidFill>
                  <a:srgbClr val="FF0000"/>
                </a:solidFill>
              </a:rPr>
              <a:t>x</a:t>
            </a:r>
            <a:r>
              <a:rPr lang="nl-BE" dirty="0" smtClean="0">
                <a:solidFill>
                  <a:srgbClr val="FF0000"/>
                </a:solidFill>
              </a:rPr>
              <a:t>(mod p)</a:t>
            </a:r>
            <a:r>
              <a:rPr lang="nl-BE" dirty="0" smtClean="0"/>
              <a:t>]</a:t>
            </a:r>
            <a:r>
              <a:rPr lang="nl-BE" baseline="30000" dirty="0" smtClean="0">
                <a:solidFill>
                  <a:srgbClr val="00B050"/>
                </a:solidFill>
              </a:rPr>
              <a:t>y</a:t>
            </a:r>
            <a:r>
              <a:rPr lang="nl-BE" dirty="0" smtClean="0"/>
              <a:t>= </a:t>
            </a:r>
            <a:r>
              <a:rPr lang="nl-BE" dirty="0" smtClean="0">
                <a:solidFill>
                  <a:srgbClr val="0070C0"/>
                </a:solidFill>
              </a:rPr>
              <a:t>g</a:t>
            </a:r>
            <a:r>
              <a:rPr lang="nl-BE" baseline="30000" dirty="0" smtClean="0">
                <a:solidFill>
                  <a:srgbClr val="0070C0"/>
                </a:solidFill>
              </a:rPr>
              <a:t>xy</a:t>
            </a:r>
            <a:r>
              <a:rPr lang="nl-BE" dirty="0" smtClean="0">
                <a:solidFill>
                  <a:srgbClr val="0070C0"/>
                </a:solidFill>
              </a:rPr>
              <a:t>(mod p)</a:t>
            </a:r>
            <a:r>
              <a:rPr lang="nl-BE" dirty="0" smtClean="0"/>
              <a:t>=K</a:t>
            </a:r>
          </a:p>
          <a:p>
            <a:r>
              <a:rPr lang="nl-BE" dirty="0" smtClean="0"/>
              <a:t>Is dus gebaseerd op discrete logaritme probleem</a:t>
            </a:r>
          </a:p>
          <a:p>
            <a:pPr lvl="1"/>
            <a:r>
              <a:rPr lang="nl-BE" dirty="0" smtClean="0"/>
              <a:t>Geg: p,g en y. Bepaal x als y= g</a:t>
            </a:r>
            <a:r>
              <a:rPr lang="nl-BE" baseline="30000" dirty="0" smtClean="0"/>
              <a:t>x</a:t>
            </a:r>
            <a:r>
              <a:rPr lang="nl-BE" dirty="0" smtClean="0"/>
              <a:t>mod(p) = moeilijk!</a:t>
            </a:r>
          </a:p>
          <a:p>
            <a:pPr>
              <a:buNone/>
            </a:pPr>
            <a:endParaRPr lang="en-US" baseline="30000" dirty="0" smtClean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960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Diffie-Hellman</a:t>
            </a:r>
            <a:endParaRPr lang="en-US" dirty="0"/>
          </a:p>
        </p:txBody>
      </p:sp>
      <p:pic>
        <p:nvPicPr>
          <p:cNvPr id="1026" name="Picture 2" descr="http://silveiraneto.net/wp-content/uploads/2013/07/eve_the_diffie-hellman_key_exchange_2x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74" b="29285"/>
          <a:stretch/>
        </p:blipFill>
        <p:spPr bwMode="auto">
          <a:xfrm>
            <a:off x="0" y="1491854"/>
            <a:ext cx="2486186" cy="437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ieHell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46" y="2510433"/>
            <a:ext cx="6482654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8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Aanval op D-H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Man in the Middle-attack (MITM):</a:t>
            </a:r>
          </a:p>
          <a:p>
            <a:pPr lvl="1"/>
            <a:r>
              <a:rPr lang="nl-BE" dirty="0" smtClean="0"/>
              <a:t>C stelt zich tussen A en B op</a:t>
            </a:r>
          </a:p>
          <a:p>
            <a:pPr lvl="1"/>
            <a:r>
              <a:rPr lang="nl-BE" dirty="0" smtClean="0"/>
              <a:t>We krijgen nu communicatie tussen A-C, en C-B</a:t>
            </a:r>
          </a:p>
          <a:p>
            <a:pPr lvl="1"/>
            <a:r>
              <a:rPr lang="nl-BE" dirty="0" smtClean="0"/>
              <a:t>A-C spreken nu sleutel af K1, en C-B spreken sleutel af K2</a:t>
            </a:r>
          </a:p>
          <a:p>
            <a:pPr lvl="1"/>
            <a:r>
              <a:rPr lang="nl-BE" dirty="0" smtClean="0"/>
              <a:t>A en B hebben op die manier niet door dat iemand hun berichten onderschept en eventueel kan veranderen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Daarom best authenticatie-methode zoals digitale handtekeningen gebruiken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</a:t>
            </a:r>
            <a:r>
              <a:rPr lang="nl-BE" dirty="0" smtClean="0"/>
              <a:t>erhaling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Conventionele encryptiemodel</a:t>
            </a:r>
          </a:p>
          <a:p>
            <a:r>
              <a:rPr lang="nl-BE" dirty="0" smtClean="0"/>
              <a:t>Steganografie</a:t>
            </a:r>
          </a:p>
          <a:p>
            <a:r>
              <a:rPr lang="nl-BE" dirty="0" smtClean="0"/>
              <a:t>Substitutie (Caesar, Vigenère) en transpositiesystemen</a:t>
            </a:r>
          </a:p>
          <a:p>
            <a:r>
              <a:rPr lang="nl-BE" dirty="0" smtClean="0"/>
              <a:t>DES</a:t>
            </a:r>
          </a:p>
          <a:p>
            <a:r>
              <a:rPr lang="nl-BE" dirty="0" smtClean="0"/>
              <a:t>3DES</a:t>
            </a:r>
          </a:p>
          <a:p>
            <a:r>
              <a:rPr lang="nl-BE" dirty="0" smtClean="0"/>
              <a:t>AES</a:t>
            </a:r>
          </a:p>
          <a:p>
            <a:r>
              <a:rPr lang="nl-BE" dirty="0" smtClean="0"/>
              <a:t>IDEA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40795" y="3733800"/>
            <a:ext cx="6093605" cy="24384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B050"/>
                </a:solidFill>
              </a:rPr>
              <a:t>3. Knapzak probleem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Enorm grote verzameling objecten met ieder een apart gewicht</a:t>
            </a:r>
          </a:p>
          <a:p>
            <a:r>
              <a:rPr lang="nl-BE" dirty="0" smtClean="0"/>
              <a:t>Aantal objecten worden in de zak gestoken </a:t>
            </a:r>
          </a:p>
          <a:p>
            <a:pPr>
              <a:buNone/>
            </a:pPr>
            <a:r>
              <a:rPr lang="nl-BE" sz="2400" dirty="0" smtClean="0"/>
              <a:t>			</a:t>
            </a:r>
            <a:r>
              <a:rPr lang="nl-BE" sz="2400" dirty="0" smtClean="0">
                <a:solidFill>
                  <a:srgbClr val="00B050"/>
                </a:solidFill>
              </a:rPr>
              <a:t>(geheim = welke objecten in de zak zitten)</a:t>
            </a:r>
          </a:p>
          <a:p>
            <a:r>
              <a:rPr lang="nl-BE" dirty="0" smtClean="0"/>
              <a:t>Gewicht wordt bekend gemaakt + de grote lijst van mogelijke objecten</a:t>
            </a:r>
          </a:p>
          <a:p>
            <a:r>
              <a:rPr lang="nl-BE" dirty="0" smtClean="0"/>
              <a:t>Veronderstelling: </a:t>
            </a:r>
          </a:p>
          <a:p>
            <a:pPr lvl="1"/>
            <a:r>
              <a:rPr lang="nl-BE" dirty="0" smtClean="0"/>
              <a:t>uitrekenen van mogelijke lijst van objecten die gewicht bekomen: ondoenbaar! Te veel combi’s om uit te rekenen (mits extra wisk voorwaarden)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3871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67" y="-1"/>
            <a:ext cx="7817833" cy="685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Knapzak-systeem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>
                <a:solidFill>
                  <a:srgbClr val="FF0000"/>
                </a:solidFill>
              </a:rPr>
              <a:t>Niet meer veilig</a:t>
            </a:r>
          </a:p>
          <a:p>
            <a:r>
              <a:rPr lang="nl-BE" dirty="0" smtClean="0"/>
              <a:t>Er zit een achterdeur in om de private key van de public key af te leiden</a:t>
            </a:r>
          </a:p>
          <a:p>
            <a:pPr lvl="1"/>
            <a:r>
              <a:rPr lang="nl-BE" dirty="0" smtClean="0"/>
              <a:t>Lijst met elementen met uniek gewicht (public)</a:t>
            </a:r>
          </a:p>
          <a:p>
            <a:pPr lvl="1"/>
            <a:r>
              <a:rPr lang="nl-BE" dirty="0" smtClean="0"/>
              <a:t>Enkele elementen in zak (private)</a:t>
            </a:r>
          </a:p>
          <a:p>
            <a:pPr lvl="1"/>
            <a:r>
              <a:rPr lang="nl-BE" dirty="0" smtClean="0"/>
              <a:t>Totaalgewicht doorsturen (public)</a:t>
            </a:r>
          </a:p>
          <a:p>
            <a:endParaRPr lang="nl-BE" dirty="0" smtClean="0"/>
          </a:p>
          <a:p>
            <a:r>
              <a:rPr lang="nl-BE" dirty="0" smtClean="0"/>
              <a:t>Lezen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5240782"/>
            <a:ext cx="2743200" cy="161721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1196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r>
              <a:rPr lang="nl-BE" dirty="0" smtClean="0">
                <a:solidFill>
                  <a:srgbClr val="00B050"/>
                </a:solidFill>
              </a:rPr>
              <a:t>4. Elliptische curve discrete-log</a:t>
            </a:r>
            <a:r>
              <a:rPr lang="nl-BE" sz="2000" dirty="0" smtClean="0">
                <a:solidFill>
                  <a:srgbClr val="00B050"/>
                </a:solidFill>
              </a:rPr>
              <a:t> </a:t>
            </a:r>
            <a:r>
              <a:rPr lang="nl-BE" sz="2000" dirty="0" smtClean="0"/>
              <a:t>(</a:t>
            </a:r>
            <a:r>
              <a:rPr lang="nl-BE" sz="2000" dirty="0" err="1" smtClean="0"/>
              <a:t>wisk</a:t>
            </a:r>
            <a:r>
              <a:rPr lang="nl-BE" sz="2000" dirty="0" smtClean="0"/>
              <a:t> niet kennen)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nl-BE" dirty="0" smtClean="0"/>
              <a:t>Gegeven:</a:t>
            </a:r>
          </a:p>
          <a:p>
            <a:pPr lvl="1"/>
            <a:r>
              <a:rPr lang="nl-BE" dirty="0" smtClean="0"/>
              <a:t>Ellips: y</a:t>
            </a:r>
            <a:r>
              <a:rPr lang="nl-BE" baseline="30000" dirty="0" smtClean="0"/>
              <a:t>2</a:t>
            </a:r>
            <a:r>
              <a:rPr lang="nl-BE" dirty="0" smtClean="0"/>
              <a:t> = x</a:t>
            </a:r>
            <a:r>
              <a:rPr lang="nl-BE" baseline="30000" dirty="0" smtClean="0"/>
              <a:t>3</a:t>
            </a:r>
            <a:r>
              <a:rPr lang="nl-BE" dirty="0" smtClean="0"/>
              <a:t>+ax+b (mod p)</a:t>
            </a:r>
          </a:p>
          <a:p>
            <a:pPr lvl="1"/>
            <a:r>
              <a:rPr lang="nl-BE" dirty="0" smtClean="0"/>
              <a:t>Punten P en Q liggen op curve</a:t>
            </a:r>
          </a:p>
          <a:p>
            <a:pPr lvl="1"/>
            <a:r>
              <a:rPr lang="nl-BE" dirty="0" smtClean="0"/>
              <a:t>Vind k zodat Q = kP</a:t>
            </a:r>
          </a:p>
          <a:p>
            <a:endParaRPr lang="nl-BE" dirty="0" smtClean="0"/>
          </a:p>
          <a:p>
            <a:r>
              <a:rPr lang="nl-BE" dirty="0" smtClean="0">
                <a:solidFill>
                  <a:srgbClr val="0070C0"/>
                </a:solidFill>
              </a:rPr>
              <a:t>Zeer snelle </a:t>
            </a:r>
            <a:r>
              <a:rPr lang="nl-BE" dirty="0" smtClean="0"/>
              <a:t>berekening!</a:t>
            </a:r>
          </a:p>
          <a:p>
            <a:r>
              <a:rPr lang="nl-BE" dirty="0" smtClean="0">
                <a:solidFill>
                  <a:srgbClr val="0070C0"/>
                </a:solidFill>
              </a:rPr>
              <a:t>Kortere sleutels </a:t>
            </a:r>
            <a:r>
              <a:rPr lang="nl-BE" dirty="0" smtClean="0"/>
              <a:t>met toch degelijke bescherming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7863" y="1905000"/>
            <a:ext cx="3386137" cy="235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Elliptic-curve cryptografie (ECC)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smtClean="0">
                <a:solidFill>
                  <a:srgbClr val="00B050"/>
                </a:solidFill>
              </a:rPr>
              <a:t>Zeer snelle </a:t>
            </a:r>
            <a:r>
              <a:rPr lang="nl-BE" dirty="0" smtClean="0"/>
              <a:t>berekeningen!</a:t>
            </a:r>
          </a:p>
          <a:p>
            <a:r>
              <a:rPr lang="nl-BE" dirty="0" smtClean="0"/>
              <a:t>Kortere sleutels, dus kleindere rekentijd, maar toch hoge beveiliging</a:t>
            </a:r>
          </a:p>
          <a:p>
            <a:endParaRPr lang="nl-BE" dirty="0" smtClean="0"/>
          </a:p>
          <a:p>
            <a:r>
              <a:rPr lang="nl-BE" dirty="0" smtClean="0"/>
              <a:t>Zeer wiskundig. Lezen.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457700"/>
            <a:ext cx="4295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PIJL-OMLAAG 3"/>
          <p:cNvSpPr/>
          <p:nvPr/>
        </p:nvSpPr>
        <p:spPr>
          <a:xfrm rot="3896556">
            <a:off x="6849483" y="4131554"/>
            <a:ext cx="8382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Cryptologie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865438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Symmetrische, conventionele, secret </a:t>
            </a:r>
            <a:r>
              <a:rPr lang="nl-BE" dirty="0" err="1" smtClean="0"/>
              <a:t>key</a:t>
            </a:r>
            <a:r>
              <a:rPr lang="nl-BE" dirty="0" smtClean="0"/>
              <a:t> (AES/DES) </a:t>
            </a:r>
          </a:p>
          <a:p>
            <a:pPr lvl="1"/>
            <a:r>
              <a:rPr lang="nl-BE" dirty="0" smtClean="0"/>
              <a:t>met </a:t>
            </a:r>
            <a:r>
              <a:rPr lang="nl-BE" u="sng" dirty="0" smtClean="0">
                <a:solidFill>
                  <a:srgbClr val="0070C0"/>
                </a:solidFill>
              </a:rPr>
              <a:t>gemeenschappelijk geheime sleutel</a:t>
            </a:r>
          </a:p>
          <a:p>
            <a:pPr lvl="1"/>
            <a:r>
              <a:rPr lang="nl-BE" i="1" dirty="0" smtClean="0">
                <a:solidFill>
                  <a:srgbClr val="7030A0"/>
                </a:solidFill>
              </a:rPr>
              <a:t>‘</a:t>
            </a:r>
            <a:r>
              <a:rPr lang="nl-BE" i="1" dirty="0" err="1" smtClean="0">
                <a:solidFill>
                  <a:srgbClr val="7030A0"/>
                </a:solidFill>
              </a:rPr>
              <a:t>Number</a:t>
            </a:r>
            <a:r>
              <a:rPr lang="nl-BE" i="1" dirty="0" smtClean="0">
                <a:solidFill>
                  <a:srgbClr val="7030A0"/>
                </a:solidFill>
              </a:rPr>
              <a:t> </a:t>
            </a:r>
            <a:r>
              <a:rPr lang="nl-BE" i="1" dirty="0" err="1" smtClean="0">
                <a:solidFill>
                  <a:srgbClr val="7030A0"/>
                </a:solidFill>
              </a:rPr>
              <a:t>cruncher</a:t>
            </a:r>
            <a:r>
              <a:rPr lang="nl-BE" i="1" dirty="0" smtClean="0">
                <a:solidFill>
                  <a:srgbClr val="7030A0"/>
                </a:solidFill>
              </a:rPr>
              <a:t>’</a:t>
            </a:r>
          </a:p>
          <a:p>
            <a:r>
              <a:rPr lang="nl-BE" dirty="0" smtClean="0"/>
              <a:t>Asymmetrische, public key (RSA) </a:t>
            </a:r>
          </a:p>
          <a:p>
            <a:pPr lvl="1"/>
            <a:r>
              <a:rPr lang="nl-BE" dirty="0" smtClean="0"/>
              <a:t>met </a:t>
            </a:r>
            <a:r>
              <a:rPr lang="nl-BE" u="sng" dirty="0" smtClean="0">
                <a:solidFill>
                  <a:srgbClr val="0070C0"/>
                </a:solidFill>
              </a:rPr>
              <a:t>geheime én publieke sleutel</a:t>
            </a:r>
          </a:p>
          <a:p>
            <a:pPr lvl="1"/>
            <a:r>
              <a:rPr lang="nl-BE" u="sng" dirty="0" smtClean="0">
                <a:solidFill>
                  <a:srgbClr val="00B050"/>
                </a:solidFill>
              </a:rPr>
              <a:t>Essentieel: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uit de ene sleutel kan nooit de andere gehaald worden!</a:t>
            </a:r>
          </a:p>
          <a:p>
            <a:pPr lvl="1"/>
            <a:r>
              <a:rPr lang="nl-BE" i="1" dirty="0" smtClean="0">
                <a:solidFill>
                  <a:srgbClr val="7030A0"/>
                </a:solidFill>
              </a:rPr>
              <a:t>Wiskundige ‘</a:t>
            </a:r>
            <a:r>
              <a:rPr lang="nl-BE" i="1" dirty="0" err="1" smtClean="0">
                <a:solidFill>
                  <a:srgbClr val="7030A0"/>
                </a:solidFill>
              </a:rPr>
              <a:t>trickery</a:t>
            </a:r>
            <a:r>
              <a:rPr lang="nl-BE" i="1" dirty="0" smtClean="0">
                <a:solidFill>
                  <a:srgbClr val="7030A0"/>
                </a:solidFill>
              </a:rPr>
              <a:t>’</a:t>
            </a:r>
          </a:p>
          <a:p>
            <a:r>
              <a:rPr lang="nl-BE" dirty="0" smtClean="0"/>
              <a:t>Encryptie – Authenticatie </a:t>
            </a:r>
            <a:r>
              <a:rPr lang="nl-BE" b="1" dirty="0" smtClean="0">
                <a:solidFill>
                  <a:srgbClr val="00B050"/>
                </a:solidFill>
              </a:rPr>
              <a:t>(!)  (Bob </a:t>
            </a:r>
            <a:r>
              <a:rPr lang="nl-BE" b="1" dirty="0" smtClean="0">
                <a:solidFill>
                  <a:srgbClr val="00B050"/>
                </a:solidFill>
                <a:sym typeface="Wingdings" pitchFamily="2" charset="2"/>
              </a:rPr>
              <a:t> Alice</a:t>
            </a:r>
            <a:r>
              <a:rPr lang="nl-BE" b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4413250"/>
            <a:ext cx="4038600" cy="2444750"/>
          </a:xfrm>
          <a:prstGeom prst="rect">
            <a:avLst/>
          </a:prstGeom>
          <a:noFill/>
          <a:ln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441692"/>
            <a:ext cx="3962400" cy="241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FF0000"/>
                </a:solidFill>
              </a:rPr>
              <a:t>Nadeel symmetrische </a:t>
            </a:r>
            <a:r>
              <a:rPr lang="nl-BE" dirty="0" smtClean="0"/>
              <a:t>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# sleutels bij symmetrische crypto : 	</a:t>
            </a:r>
            <a:r>
              <a:rPr lang="nl-BE" dirty="0" smtClean="0">
                <a:solidFill>
                  <a:srgbClr val="0070C0"/>
                </a:solidFill>
              </a:rPr>
              <a:t>kwadratisch stijgend met het # gebruikers</a:t>
            </a:r>
          </a:p>
          <a:p>
            <a:r>
              <a:rPr lang="nl-BE" dirty="0" smtClean="0"/>
              <a:t>6 gebruikers : 15 sleutels, 7 gebruikers :21,...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3962400"/>
            <a:ext cx="4572000" cy="2254250"/>
          </a:xfrm>
          <a:prstGeom prst="rect">
            <a:avLst/>
          </a:prstGeom>
          <a:noFill/>
          <a:ln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52950" y="3657600"/>
            <a:ext cx="4591050" cy="256046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sng" dirty="0" smtClean="0">
                <a:solidFill>
                  <a:srgbClr val="0070C0"/>
                </a:solidFill>
              </a:rPr>
              <a:t>Nadeel symm = voordeel asymm</a:t>
            </a:r>
            <a:endParaRPr lang="nl-BE" u="sng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30054"/>
            <a:ext cx="8229600" cy="386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Asymmetrische (public </a:t>
            </a:r>
            <a:r>
              <a:rPr lang="nl-BE" dirty="0" err="1" smtClean="0"/>
              <a:t>key</a:t>
            </a:r>
            <a:r>
              <a:rPr lang="nl-BE" dirty="0" smtClean="0"/>
              <a:t>)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Banken hebben vele klanten: </a:t>
            </a:r>
          </a:p>
          <a:p>
            <a:pPr lvl="1"/>
            <a:r>
              <a:rPr lang="nl-BE" dirty="0" smtClean="0"/>
              <a:t>Aantal private keys zou kwadratisch naar boven gaan: ondoenbaar!</a:t>
            </a:r>
          </a:p>
          <a:p>
            <a:r>
              <a:rPr lang="nl-BE" dirty="0" smtClean="0"/>
              <a:t>Gebruiker heeft </a:t>
            </a:r>
            <a:r>
              <a:rPr lang="nl-BE" dirty="0" smtClean="0">
                <a:solidFill>
                  <a:srgbClr val="0070C0"/>
                </a:solidFill>
              </a:rPr>
              <a:t>eigen private key</a:t>
            </a:r>
            <a:r>
              <a:rPr lang="nl-BE" dirty="0" smtClean="0"/>
              <a:t>, de </a:t>
            </a:r>
            <a:r>
              <a:rPr lang="nl-BE" dirty="0" smtClean="0">
                <a:solidFill>
                  <a:srgbClr val="00B050"/>
                </a:solidFill>
              </a:rPr>
              <a:t>public key wordt naar db</a:t>
            </a:r>
            <a:r>
              <a:rPr lang="nl-BE" dirty="0" smtClean="0"/>
              <a:t> gestuurd</a:t>
            </a:r>
          </a:p>
          <a:p>
            <a:r>
              <a:rPr lang="nl-BE" dirty="0" smtClean="0">
                <a:solidFill>
                  <a:srgbClr val="FF0000"/>
                </a:solidFill>
              </a:rPr>
              <a:t>Public en private key kunnen niet van elkaar worden afgeleid, 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maar hebben wel (wiskundig) verband met elkaar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Soorten public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4 belangrijke </a:t>
            </a:r>
            <a:r>
              <a:rPr lang="nl-BE" dirty="0" smtClean="0">
                <a:solidFill>
                  <a:srgbClr val="0070C0"/>
                </a:solidFill>
              </a:rPr>
              <a:t>categorieën</a:t>
            </a:r>
            <a:r>
              <a:rPr lang="nl-BE" dirty="0" smtClean="0"/>
              <a:t> – principes van </a:t>
            </a:r>
            <a:r>
              <a:rPr lang="nl-BE" i="1" dirty="0" smtClean="0">
                <a:solidFill>
                  <a:srgbClr val="7030A0"/>
                </a:solidFill>
              </a:rPr>
              <a:t>wiskundige ‘</a:t>
            </a:r>
            <a:r>
              <a:rPr lang="nl-BE" i="1" dirty="0" err="1" smtClean="0">
                <a:solidFill>
                  <a:srgbClr val="7030A0"/>
                </a:solidFill>
              </a:rPr>
              <a:t>trickery</a:t>
            </a:r>
            <a:r>
              <a:rPr lang="nl-BE" i="1" dirty="0" smtClean="0">
                <a:solidFill>
                  <a:srgbClr val="7030A0"/>
                </a:solidFill>
              </a:rPr>
              <a:t>’:</a:t>
            </a:r>
          </a:p>
          <a:p>
            <a:pPr marL="0" indent="0">
              <a:buNone/>
            </a:pPr>
            <a:endParaRPr lang="nl-BE" dirty="0" smtClean="0"/>
          </a:p>
          <a:p>
            <a:pPr marL="1371600" lvl="2" indent="-514350">
              <a:buFont typeface="+mj-lt"/>
              <a:buAutoNum type="arabicPeriod"/>
            </a:pPr>
            <a:r>
              <a:rPr lang="nl-BE" sz="3200" b="1" i="1" dirty="0" smtClean="0">
                <a:solidFill>
                  <a:srgbClr val="00B050"/>
                </a:solidFill>
              </a:rPr>
              <a:t>Ontbinden van grote getallen (RSA)</a:t>
            </a:r>
          </a:p>
          <a:p>
            <a:pPr marL="1371600" lvl="2" indent="-514350">
              <a:buFont typeface="+mj-lt"/>
              <a:buAutoNum type="arabicPeriod"/>
            </a:pPr>
            <a:r>
              <a:rPr lang="nl-BE" sz="3200" b="1" i="1" dirty="0" smtClean="0">
                <a:solidFill>
                  <a:srgbClr val="00B050"/>
                </a:solidFill>
              </a:rPr>
              <a:t>Berekenen van discrete logarithmen (Diffie-Hellman)</a:t>
            </a:r>
          </a:p>
          <a:p>
            <a:pPr marL="1371600" lvl="2" indent="-514350">
              <a:buFont typeface="+mj-lt"/>
              <a:buAutoNum type="arabicPeriod"/>
            </a:pPr>
            <a:r>
              <a:rPr lang="nl-BE" sz="3200" b="1" i="1" dirty="0" smtClean="0">
                <a:solidFill>
                  <a:srgbClr val="00B050"/>
                </a:solidFill>
              </a:rPr>
              <a:t>Knapzaksysteem</a:t>
            </a:r>
          </a:p>
          <a:p>
            <a:pPr marL="1371600" lvl="2" indent="-514350">
              <a:buFont typeface="+mj-lt"/>
              <a:buAutoNum type="arabicPeriod"/>
            </a:pPr>
            <a:r>
              <a:rPr lang="nl-BE" sz="3200" b="1" i="1" dirty="0" smtClean="0">
                <a:solidFill>
                  <a:srgbClr val="00B050"/>
                </a:solidFill>
              </a:rPr>
              <a:t>Elliptische curven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B050"/>
                </a:solidFill>
              </a:rPr>
              <a:t>1.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00B050"/>
                </a:solidFill>
              </a:rPr>
              <a:t>Ontbinden van grote getallen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smtClean="0">
                <a:solidFill>
                  <a:srgbClr val="0070C0"/>
                </a:solidFill>
              </a:rPr>
              <a:t>Factorisatie</a:t>
            </a:r>
            <a:r>
              <a:rPr lang="nl-BE" dirty="0" smtClean="0"/>
              <a:t>: 21 = 3 en 7, want 7 X 3 = 21</a:t>
            </a:r>
          </a:p>
          <a:p>
            <a:r>
              <a:rPr lang="nl-BE" dirty="0" smtClean="0"/>
              <a:t>Factorisatie probleem: 21 is gegeven, zoek 7 en 3</a:t>
            </a:r>
          </a:p>
          <a:p>
            <a:r>
              <a:rPr lang="nl-BE" dirty="0" smtClean="0"/>
              <a:t>Cryptografie maakt gebruik van </a:t>
            </a:r>
            <a:r>
              <a:rPr lang="nl-BE" u="sng" dirty="0" smtClean="0">
                <a:solidFill>
                  <a:srgbClr val="0070C0"/>
                </a:solidFill>
              </a:rPr>
              <a:t>priemgetallen</a:t>
            </a:r>
            <a:r>
              <a:rPr lang="nl-BE" dirty="0" smtClean="0"/>
              <a:t>!</a:t>
            </a:r>
          </a:p>
          <a:p>
            <a:r>
              <a:rPr lang="nl-BE" dirty="0" smtClean="0"/>
              <a:t>N = p X q, </a:t>
            </a:r>
          </a:p>
          <a:p>
            <a:pPr lvl="1"/>
            <a:r>
              <a:rPr lang="nl-BE" dirty="0" smtClean="0"/>
              <a:t>N is gegeven, zoek p en q, met p en q een groot priemgetal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RSA (Rivest, Shamir, Adleman)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Zowel gebruikt voor encryptie als digitale handtekening</a:t>
            </a:r>
          </a:p>
          <a:p>
            <a:r>
              <a:rPr lang="nl-BE" dirty="0" smtClean="0"/>
              <a:t>Gebruikt het </a:t>
            </a:r>
            <a:r>
              <a:rPr lang="nl-BE" u="sng" dirty="0" smtClean="0">
                <a:solidFill>
                  <a:srgbClr val="0070C0"/>
                </a:solidFill>
              </a:rPr>
              <a:t>product van 2 grote priemgetallen</a:t>
            </a:r>
          </a:p>
          <a:p>
            <a:r>
              <a:rPr lang="nl-BE" dirty="0" smtClean="0"/>
              <a:t>Om uit dit product terug de priemen te halen (= </a:t>
            </a:r>
            <a:r>
              <a:rPr lang="nl-BE" u="sng" dirty="0" smtClean="0">
                <a:solidFill>
                  <a:srgbClr val="0070C0"/>
                </a:solidFill>
              </a:rPr>
              <a:t>factorisatie</a:t>
            </a:r>
            <a:r>
              <a:rPr lang="nl-BE" dirty="0" smtClean="0"/>
              <a:t>) </a:t>
            </a:r>
          </a:p>
          <a:p>
            <a:pPr>
              <a:buNone/>
            </a:pPr>
            <a:r>
              <a:rPr lang="nl-BE" dirty="0" smtClean="0"/>
              <a:t>		</a:t>
            </a:r>
            <a:r>
              <a:rPr lang="nl-BE" dirty="0" smtClean="0">
                <a:sym typeface="Wingdings" pitchFamily="2" charset="2"/>
              </a:rPr>
              <a:t></a:t>
            </a:r>
            <a:r>
              <a:rPr lang="nl-BE" dirty="0" smtClean="0">
                <a:solidFill>
                  <a:srgbClr val="FF0000"/>
                </a:solidFill>
              </a:rPr>
              <a:t>zeer tijdrovend</a:t>
            </a:r>
            <a:r>
              <a:rPr lang="nl-BE" dirty="0" smtClean="0"/>
              <a:t>!</a:t>
            </a:r>
          </a:p>
          <a:p>
            <a:r>
              <a:rPr lang="nl-BE" dirty="0" smtClean="0"/>
              <a:t>Veel gebruikt (OS microsoft, sun, netwerkcomponenten, smartcards,...)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936</Words>
  <Application>Microsoft Office PowerPoint</Application>
  <PresentationFormat>Diavoorstelling (4:3)</PresentationFormat>
  <Paragraphs>146</Paragraphs>
  <Slides>24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Kantoorthema</vt:lpstr>
      <vt:lpstr>Public Key Cryptografie</vt:lpstr>
      <vt:lpstr>Herhaling</vt:lpstr>
      <vt:lpstr>Cryptologie</vt:lpstr>
      <vt:lpstr>Nadeel symmetrische crypto</vt:lpstr>
      <vt:lpstr>Nadeel symm = voordeel asymm</vt:lpstr>
      <vt:lpstr>Asymmetrische (public key) crypto</vt:lpstr>
      <vt:lpstr>Soorten public key crypto</vt:lpstr>
      <vt:lpstr>1. Ontbinden van grote getallen</vt:lpstr>
      <vt:lpstr>RSA (Rivest, Shamir, Adleman)</vt:lpstr>
      <vt:lpstr>RSA-sleutelgeneratie (lezen)</vt:lpstr>
      <vt:lpstr>RSA</vt:lpstr>
      <vt:lpstr>RSA</vt:lpstr>
      <vt:lpstr>RSA</vt:lpstr>
      <vt:lpstr>Encryptie – decryptie : simpel</vt:lpstr>
      <vt:lpstr>2. Discrete logarithmen</vt:lpstr>
      <vt:lpstr>Diffie-Hellman sleuteluitwisseling</vt:lpstr>
      <vt:lpstr>D-H wiskundig</vt:lpstr>
      <vt:lpstr>Diffie-Hellman</vt:lpstr>
      <vt:lpstr>Aanval op D-H</vt:lpstr>
      <vt:lpstr>3. Knapzak probleem</vt:lpstr>
      <vt:lpstr>PowerPoint-presentatie</vt:lpstr>
      <vt:lpstr>Knapzak-systeem</vt:lpstr>
      <vt:lpstr>4. Elliptische curve discrete-log (wisk niet kennen)</vt:lpstr>
      <vt:lpstr>Elliptic-curve cryptografie (ECC)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cryptografie</dc:title>
  <dc:creator/>
  <cp:lastModifiedBy>Bram Heyns</cp:lastModifiedBy>
  <cp:revision>99</cp:revision>
  <dcterms:created xsi:type="dcterms:W3CDTF">2006-08-16T00:00:00Z</dcterms:created>
  <dcterms:modified xsi:type="dcterms:W3CDTF">2016-01-22T10:05:06Z</dcterms:modified>
</cp:coreProperties>
</file>