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2" r:id="rId3"/>
    <p:sldId id="263" r:id="rId4"/>
    <p:sldId id="302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6" autoAdjust="0"/>
  </p:normalViewPr>
  <p:slideViewPr>
    <p:cSldViewPr>
      <p:cViewPr varScale="1">
        <p:scale>
          <a:sx n="55" d="100"/>
          <a:sy n="55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E7DF-7550-4EC6-9E49-17FD57ECFF2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CC9F-6647-4D01-82F6-3ABB16BDC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Deze</a:t>
            </a:r>
            <a:r>
              <a:rPr lang="en-US" dirty="0" smtClean="0"/>
              <a:t> 5 </a:t>
            </a:r>
            <a:r>
              <a:rPr lang="en-US" dirty="0" err="1" smtClean="0"/>
              <a:t>onderscheidende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kenmerken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verschillende</a:t>
            </a:r>
            <a:r>
              <a:rPr lang="en-US" baseline="0" dirty="0" smtClean="0"/>
              <a:t> CA’s (</a:t>
            </a:r>
            <a:r>
              <a:rPr lang="en-US" baseline="0" dirty="0" err="1" smtClean="0"/>
              <a:t>bedrijven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certificaten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verkopen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vergelijken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elkaar</a:t>
            </a:r>
            <a:r>
              <a:rPr lang="en-US" baseline="0" dirty="0" smtClean="0"/>
              <a:t>, om de </a:t>
            </a:r>
            <a:r>
              <a:rPr lang="en-US" baseline="0" dirty="0" err="1" smtClean="0"/>
              <a:t>beste</a:t>
            </a:r>
            <a:r>
              <a:rPr lang="en-US" baseline="0" dirty="0" smtClean="0"/>
              <a:t> match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9CC9F-6647-4D01-82F6-3ABB16BDC3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Public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Infrastructure</a:t>
            </a:r>
            <a:r>
              <a:rPr lang="nl-BE" dirty="0" smtClean="0"/>
              <a:t> (PKI)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533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4. Plaats CA in communicatieproces</a:t>
            </a:r>
            <a:endParaRPr lang="nl-BE" dirty="0"/>
          </a:p>
        </p:txBody>
      </p:sp>
      <p:pic>
        <p:nvPicPr>
          <p:cNvPr id="4" name="Content Placeholder 3" descr="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5568"/>
            <a:ext cx="8229600" cy="3795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 smtClean="0">
                <a:solidFill>
                  <a:srgbClr val="0070C0"/>
                </a:solidFill>
              </a:rPr>
              <a:t>Toepassingsgebied van de CA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Elke sector kan zijn eigen specifieke CA gebruiken (financiele sector, dienstensector, accountancy,...)</a:t>
            </a:r>
          </a:p>
          <a:p>
            <a:r>
              <a:rPr lang="nl-BE" dirty="0" smtClean="0"/>
              <a:t>Hebben soms specifieke eisen daarom kunnen de CA’s verschillen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PKI-implementatievormen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CA en RA-diensten</a:t>
            </a:r>
          </a:p>
          <a:p>
            <a:pPr lvl="1"/>
            <a:r>
              <a:rPr lang="nl-BE" dirty="0" smtClean="0"/>
              <a:t>technisch en organisatorisch goed te scheiden</a:t>
            </a:r>
          </a:p>
          <a:p>
            <a:r>
              <a:rPr lang="nl-BE" dirty="0" smtClean="0"/>
              <a:t>Bedrijf kan bv zelf RA doen, maar beheer van sleutels aan een derde partij uitbesteden</a:t>
            </a:r>
          </a:p>
          <a:p>
            <a:r>
              <a:rPr lang="nl-BE" dirty="0" smtClean="0"/>
              <a:t>3 mogelijke scenario’s</a:t>
            </a:r>
          </a:p>
          <a:p>
            <a:pPr lvl="1"/>
            <a:r>
              <a:rPr lang="nl-BE" dirty="0" smtClean="0"/>
              <a:t>Volledige PKI wordt uitbesteed aan TTP</a:t>
            </a:r>
          </a:p>
          <a:p>
            <a:pPr lvl="1"/>
            <a:r>
              <a:rPr lang="nl-BE" dirty="0" smtClean="0"/>
              <a:t>CA+techn deel van RA uitbesteden, rest zelf doen</a:t>
            </a:r>
          </a:p>
          <a:p>
            <a:pPr lvl="1"/>
            <a:r>
              <a:rPr lang="nl-BE" dirty="0" smtClean="0"/>
              <a:t>Volledig PKI zelf doen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PKI-implementatievormen</a:t>
            </a:r>
            <a:endParaRPr lang="nl-B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43000"/>
            <a:ext cx="4876800" cy="366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223539"/>
            <a:ext cx="4648200" cy="263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PKI-implementatievormen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Scenario1 (Outsourcing)</a:t>
            </a:r>
          </a:p>
          <a:p>
            <a:pPr lvl="1"/>
            <a:r>
              <a:rPr lang="nl-BE" dirty="0" smtClean="0"/>
              <a:t>Voordelen</a:t>
            </a:r>
          </a:p>
          <a:p>
            <a:pPr lvl="2"/>
            <a:r>
              <a:rPr lang="nl-BE" dirty="0" smtClean="0"/>
              <a:t>Weinig beheerkosten, snel starten, kennis TTP gebruiken</a:t>
            </a:r>
          </a:p>
          <a:p>
            <a:pPr lvl="1"/>
            <a:r>
              <a:rPr lang="nl-BE" dirty="0" smtClean="0"/>
              <a:t>Nadelen</a:t>
            </a:r>
          </a:p>
          <a:p>
            <a:pPr lvl="2"/>
            <a:r>
              <a:rPr lang="nl-BE" dirty="0" smtClean="0"/>
              <a:t>Duur bij groot aantal certificaten, grote afhankelijkheid van TTP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Scenario2 (</a:t>
            </a:r>
            <a:r>
              <a:rPr lang="nl-BE" dirty="0" err="1" smtClean="0">
                <a:solidFill>
                  <a:srgbClr val="0070C0"/>
                </a:solidFill>
              </a:rPr>
              <a:t>Hybrid</a:t>
            </a:r>
            <a:r>
              <a:rPr lang="nl-BE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nl-BE" dirty="0" smtClean="0"/>
              <a:t>Voordelen</a:t>
            </a:r>
          </a:p>
          <a:p>
            <a:pPr lvl="2"/>
            <a:r>
              <a:rPr lang="nl-BE" dirty="0" smtClean="0"/>
              <a:t>Volledige beheersing RA, goedkoper, je kan zelf certificaten uitdelen aan derden</a:t>
            </a:r>
          </a:p>
          <a:p>
            <a:pPr lvl="1"/>
            <a:r>
              <a:rPr lang="nl-BE" dirty="0" smtClean="0"/>
              <a:t>Nadelen</a:t>
            </a:r>
          </a:p>
          <a:p>
            <a:pPr lvl="2"/>
            <a:r>
              <a:rPr lang="nl-BE" dirty="0" smtClean="0"/>
              <a:t>Juridische aansprakelijkheid, gedeeltelijk afhankelijk van TTP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Scenario3 (</a:t>
            </a:r>
            <a:r>
              <a:rPr lang="nl-BE" dirty="0" err="1" smtClean="0">
                <a:solidFill>
                  <a:srgbClr val="0070C0"/>
                </a:solidFill>
              </a:rPr>
              <a:t>Insourcing</a:t>
            </a:r>
            <a:r>
              <a:rPr lang="nl-BE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nl-BE" dirty="0" smtClean="0"/>
              <a:t>Voordelen</a:t>
            </a:r>
          </a:p>
          <a:p>
            <a:pPr lvl="2"/>
            <a:r>
              <a:rPr lang="nl-BE" dirty="0" smtClean="0"/>
              <a:t>Volledige controle op PKI, zelf certificaten uitreiken</a:t>
            </a:r>
          </a:p>
          <a:p>
            <a:pPr lvl="1"/>
            <a:r>
              <a:rPr lang="nl-BE" dirty="0" smtClean="0"/>
              <a:t>Nadelen</a:t>
            </a:r>
          </a:p>
          <a:p>
            <a:pPr lvl="2"/>
            <a:r>
              <a:rPr lang="nl-BE" dirty="0" smtClean="0"/>
              <a:t>Hoge CA-kosten, langdurige start-up, juridische aansprakelijkheid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4657" y="838200"/>
            <a:ext cx="4572000" cy="2701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PKI componenten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62500" lnSpcReduction="20000"/>
          </a:bodyPr>
          <a:lstStyle/>
          <a:p>
            <a:r>
              <a:rPr lang="nl-BE" u="sng" dirty="0" err="1" smtClean="0">
                <a:solidFill>
                  <a:srgbClr val="0070C0"/>
                </a:solidFill>
              </a:rPr>
              <a:t>Certification</a:t>
            </a:r>
            <a:r>
              <a:rPr lang="nl-BE" u="sng" dirty="0" smtClean="0">
                <a:solidFill>
                  <a:srgbClr val="0070C0"/>
                </a:solidFill>
              </a:rPr>
              <a:t> </a:t>
            </a:r>
            <a:r>
              <a:rPr lang="nl-BE" u="sng" dirty="0" err="1" smtClean="0">
                <a:solidFill>
                  <a:srgbClr val="0070C0"/>
                </a:solidFill>
              </a:rPr>
              <a:t>Authority</a:t>
            </a:r>
            <a:r>
              <a:rPr lang="nl-BE" u="sng" dirty="0" smtClean="0">
                <a:solidFill>
                  <a:srgbClr val="0070C0"/>
                </a:solidFill>
              </a:rPr>
              <a:t> (</a:t>
            </a:r>
            <a:r>
              <a:rPr lang="nl-BE" b="1" u="sng" dirty="0" smtClean="0">
                <a:solidFill>
                  <a:srgbClr val="00B050"/>
                </a:solidFill>
              </a:rPr>
              <a:t>CA</a:t>
            </a:r>
            <a:r>
              <a:rPr lang="nl-BE" u="sng" dirty="0" smtClean="0">
                <a:solidFill>
                  <a:srgbClr val="0070C0"/>
                </a:solidFill>
              </a:rPr>
              <a:t>):</a:t>
            </a:r>
          </a:p>
          <a:p>
            <a:pPr lvl="1"/>
            <a:r>
              <a:rPr lang="nl-BE" dirty="0" smtClean="0"/>
              <a:t>Generatie certificaten</a:t>
            </a:r>
            <a:endParaRPr lang="en-US" dirty="0" smtClean="0"/>
          </a:p>
          <a:p>
            <a:pPr lvl="1"/>
            <a:r>
              <a:rPr lang="nl-BE" dirty="0" smtClean="0"/>
              <a:t>Uitgave en distributie</a:t>
            </a:r>
          </a:p>
          <a:p>
            <a:pPr lvl="1"/>
            <a:r>
              <a:rPr lang="nl-BE" dirty="0" smtClean="0"/>
              <a:t>Intrekken van certificaten,...</a:t>
            </a:r>
          </a:p>
          <a:p>
            <a:r>
              <a:rPr lang="nl-BE" u="sng" dirty="0" err="1" smtClean="0">
                <a:solidFill>
                  <a:srgbClr val="0070C0"/>
                </a:solidFill>
              </a:rPr>
              <a:t>Registration</a:t>
            </a:r>
            <a:r>
              <a:rPr lang="nl-BE" u="sng" dirty="0" smtClean="0">
                <a:solidFill>
                  <a:srgbClr val="0070C0"/>
                </a:solidFill>
              </a:rPr>
              <a:t> </a:t>
            </a:r>
            <a:r>
              <a:rPr lang="nl-BE" u="sng" dirty="0" err="1" smtClean="0">
                <a:solidFill>
                  <a:srgbClr val="0070C0"/>
                </a:solidFill>
              </a:rPr>
              <a:t>Authority</a:t>
            </a:r>
            <a:r>
              <a:rPr lang="nl-BE" u="sng" dirty="0" smtClean="0">
                <a:solidFill>
                  <a:srgbClr val="0070C0"/>
                </a:solidFill>
              </a:rPr>
              <a:t> (</a:t>
            </a:r>
            <a:r>
              <a:rPr lang="nl-BE" b="1" u="sng" dirty="0" smtClean="0">
                <a:solidFill>
                  <a:srgbClr val="00B050"/>
                </a:solidFill>
              </a:rPr>
              <a:t>RA</a:t>
            </a:r>
            <a:r>
              <a:rPr lang="nl-BE" u="sng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nl-BE" dirty="0" smtClean="0"/>
              <a:t>Registratie van gebruikers</a:t>
            </a:r>
          </a:p>
          <a:p>
            <a:pPr lvl="1"/>
            <a:r>
              <a:rPr lang="nl-BE" dirty="0" smtClean="0"/>
              <a:t>Vaststellen identiteit van gebruikers</a:t>
            </a:r>
          </a:p>
          <a:p>
            <a:r>
              <a:rPr lang="nl-BE" u="sng" dirty="0" err="1" smtClean="0">
                <a:solidFill>
                  <a:srgbClr val="0070C0"/>
                </a:solidFill>
              </a:rPr>
              <a:t>Validation</a:t>
            </a:r>
            <a:r>
              <a:rPr lang="nl-BE" u="sng" dirty="0" smtClean="0">
                <a:solidFill>
                  <a:srgbClr val="0070C0"/>
                </a:solidFill>
              </a:rPr>
              <a:t> </a:t>
            </a:r>
            <a:r>
              <a:rPr lang="nl-BE" u="sng" dirty="0" err="1" smtClean="0">
                <a:solidFill>
                  <a:srgbClr val="0070C0"/>
                </a:solidFill>
              </a:rPr>
              <a:t>Authority</a:t>
            </a:r>
            <a:r>
              <a:rPr lang="nl-BE" u="sng" dirty="0" smtClean="0">
                <a:solidFill>
                  <a:srgbClr val="0070C0"/>
                </a:solidFill>
              </a:rPr>
              <a:t> (</a:t>
            </a:r>
            <a:r>
              <a:rPr lang="nl-BE" b="1" u="sng" dirty="0" smtClean="0">
                <a:solidFill>
                  <a:srgbClr val="00B050"/>
                </a:solidFill>
              </a:rPr>
              <a:t>VA</a:t>
            </a:r>
            <a:r>
              <a:rPr lang="nl-BE" u="sng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nl-BE" dirty="0" smtClean="0"/>
              <a:t>Verifieren of certificaat al dan niet is ingetrokken of opgeschort</a:t>
            </a:r>
          </a:p>
          <a:p>
            <a:r>
              <a:rPr lang="nl-BE" u="sng" dirty="0" smtClean="0">
                <a:solidFill>
                  <a:srgbClr val="00B050"/>
                </a:solidFill>
              </a:rPr>
              <a:t>Respository</a:t>
            </a:r>
            <a:r>
              <a:rPr lang="nl-BE" u="sng" dirty="0" smtClean="0">
                <a:solidFill>
                  <a:srgbClr val="0070C0"/>
                </a:solidFill>
              </a:rPr>
              <a:t>/directory</a:t>
            </a:r>
          </a:p>
          <a:p>
            <a:pPr lvl="1"/>
            <a:r>
              <a:rPr lang="nl-BE" dirty="0" smtClean="0"/>
              <a:t>Opslag van certificaten</a:t>
            </a:r>
          </a:p>
          <a:p>
            <a:pPr lvl="1"/>
            <a:r>
              <a:rPr lang="nl-BE" dirty="0" smtClean="0"/>
              <a:t>Opslag black list (</a:t>
            </a:r>
            <a:r>
              <a:rPr lang="nl-BE" b="1" dirty="0" smtClean="0">
                <a:solidFill>
                  <a:srgbClr val="FF0000"/>
                </a:solidFill>
              </a:rPr>
              <a:t>CRL</a:t>
            </a:r>
            <a:r>
              <a:rPr lang="nl-BE" dirty="0" smtClean="0"/>
              <a:t>)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Eindentiteiten</a:t>
            </a:r>
          </a:p>
          <a:p>
            <a:pPr lvl="1"/>
            <a:r>
              <a:rPr lang="nl-BE" dirty="0" smtClean="0"/>
              <a:t>Aanvragen van certificaat</a:t>
            </a:r>
          </a:p>
          <a:p>
            <a:pPr lvl="1"/>
            <a:r>
              <a:rPr lang="nl-BE" dirty="0" smtClean="0"/>
              <a:t>Aanmaken van private en public keys</a:t>
            </a:r>
          </a:p>
          <a:p>
            <a:r>
              <a:rPr lang="nl-BE" u="sng" dirty="0" err="1" smtClean="0">
                <a:solidFill>
                  <a:srgbClr val="0070C0"/>
                </a:solidFill>
              </a:rPr>
              <a:t>Certificate</a:t>
            </a:r>
            <a:r>
              <a:rPr lang="nl-BE" u="sng" dirty="0" smtClean="0">
                <a:solidFill>
                  <a:srgbClr val="0070C0"/>
                </a:solidFill>
              </a:rPr>
              <a:t> </a:t>
            </a:r>
            <a:r>
              <a:rPr lang="nl-BE" u="sng" dirty="0" err="1" smtClean="0">
                <a:solidFill>
                  <a:srgbClr val="0070C0"/>
                </a:solidFill>
              </a:rPr>
              <a:t>Policies</a:t>
            </a:r>
            <a:r>
              <a:rPr lang="nl-BE" u="sng" dirty="0" smtClean="0">
                <a:solidFill>
                  <a:srgbClr val="0070C0"/>
                </a:solidFill>
              </a:rPr>
              <a:t> en Certificate Practice Statement</a:t>
            </a:r>
          </a:p>
          <a:p>
            <a:pPr lvl="1"/>
            <a:r>
              <a:rPr lang="nl-BE" dirty="0" smtClean="0"/>
              <a:t>Organisatorische en juridische richtlijnen (zie volgende slide)</a:t>
            </a:r>
          </a:p>
        </p:txBody>
      </p:sp>
      <p:pic>
        <p:nvPicPr>
          <p:cNvPr id="1026" name="Picture 2" descr="http://www.isaca.org/images/@member/journal/images/jrnlv502f2a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3"/>
          <a:stretch/>
        </p:blipFill>
        <p:spPr bwMode="auto">
          <a:xfrm>
            <a:off x="5857875" y="4408714"/>
            <a:ext cx="3286125" cy="20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Certificate Policy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en </a:t>
            </a:r>
            <a:r>
              <a:rPr lang="en-US" sz="3200" u="sng" dirty="0" smtClean="0">
                <a:solidFill>
                  <a:srgbClr val="FF0000"/>
                </a:solidFill>
              </a:rPr>
              <a:t>Certificate Practice Statement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Beleid van CA is vastegesteld in </a:t>
            </a:r>
            <a:r>
              <a:rPr lang="nl-BE" dirty="0" smtClean="0">
                <a:solidFill>
                  <a:srgbClr val="0070C0"/>
                </a:solidFill>
              </a:rPr>
              <a:t>2 beleidsdocumenten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CP</a:t>
            </a:r>
            <a:r>
              <a:rPr lang="nl-BE" dirty="0" smtClean="0"/>
              <a:t>: </a:t>
            </a:r>
          </a:p>
          <a:p>
            <a:pPr lvl="2"/>
            <a:r>
              <a:rPr lang="nl-BE" dirty="0" smtClean="0"/>
              <a:t>regels en normen die aan CA wordt gesteld</a:t>
            </a:r>
          </a:p>
          <a:p>
            <a:pPr lvl="2"/>
            <a:r>
              <a:rPr lang="nl-BE" dirty="0" smtClean="0"/>
              <a:t>Beleidsniveau</a:t>
            </a:r>
          </a:p>
          <a:p>
            <a:pPr lvl="2"/>
            <a:r>
              <a:rPr lang="nl-BE" dirty="0" smtClean="0"/>
              <a:t>Gestandarizeerd document: hoe willen ze uitgifte aanpakken, certificaat formaat-CRL formaat, contractuele bepalingen,...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CPS</a:t>
            </a:r>
            <a:r>
              <a:rPr lang="nl-BE" dirty="0" smtClean="0"/>
              <a:t>: </a:t>
            </a:r>
          </a:p>
          <a:p>
            <a:pPr lvl="2"/>
            <a:r>
              <a:rPr lang="nl-BE" dirty="0" smtClean="0"/>
              <a:t>de door de CA gevolgde procedures om aan die regels en normen te voldoen</a:t>
            </a:r>
          </a:p>
          <a:p>
            <a:pPr lvl="2"/>
            <a:r>
              <a:rPr lang="nl-BE" dirty="0" smtClean="0"/>
              <a:t>Hoe ze de CP concreet invullen</a:t>
            </a:r>
          </a:p>
          <a:p>
            <a:pPr lvl="1"/>
            <a:r>
              <a:rPr lang="nl-BE" dirty="0" smtClean="0"/>
              <a:t>Door CP en CPS kan gebruiker bepalen hoeveel vertouwen hij heeft in het certificaat</a:t>
            </a:r>
          </a:p>
          <a:p>
            <a:pPr lvl="2"/>
            <a:r>
              <a:rPr lang="nl-BE" dirty="0" smtClean="0"/>
              <a:t>Er bestaan immers verschillende levels van ‘vertrouwen’ voor verschillende toepassingen (geen superbeveiligingscertificaat gebruiken als je toch gewoon maar wat wilt babbelen over koetjes en kalfjes, maar een mindere ‘vertrouwensklasse’)</a:t>
            </a:r>
          </a:p>
          <a:p>
            <a:pPr lvl="2"/>
            <a:r>
              <a:rPr lang="nl-BE" dirty="0" smtClean="0"/>
              <a:t>Vertrouwensklassen zijn gestandariseerd (IETF)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4.uf.tistory.com/image/2008E90C4AA117441BAC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27"/>
            <a:ext cx="7467600" cy="67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Onderscheidende kenmerken van </a:t>
            </a:r>
            <a:r>
              <a:rPr lang="nl-BE" dirty="0" err="1" smtClean="0"/>
              <a:t>CA’s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Onderscheiden van CA’s op basis van: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Functionaliteit van CA- en RA-dienst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Wijze van sleutelbeheer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Openbaarheid van de CA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Plaats van CA in communicatieproces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Toepassingsgebied van 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1. </a:t>
            </a:r>
            <a:r>
              <a:rPr lang="nl-BE" dirty="0" smtClean="0">
                <a:solidFill>
                  <a:srgbClr val="0070C0"/>
                </a:solidFill>
              </a:rPr>
              <a:t>Functionaliteit van CA- en RA-dienst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nl-BE" u="sng" dirty="0" smtClean="0">
                <a:solidFill>
                  <a:srgbClr val="00B050"/>
                </a:solidFill>
              </a:rPr>
              <a:t>Waarborgen van </a:t>
            </a:r>
            <a:r>
              <a:rPr lang="nl-BE" u="sng" dirty="0" smtClean="0">
                <a:solidFill>
                  <a:srgbClr val="0070C0"/>
                </a:solidFill>
              </a:rPr>
              <a:t>authenticteit en integriteit </a:t>
            </a:r>
            <a:r>
              <a:rPr lang="nl-BE" u="sng" dirty="0" smtClean="0">
                <a:solidFill>
                  <a:srgbClr val="00B050"/>
                </a:solidFill>
              </a:rPr>
              <a:t>van gegevens </a:t>
            </a:r>
            <a:r>
              <a:rPr lang="nl-BE" dirty="0" smtClean="0">
                <a:solidFill>
                  <a:srgbClr val="00B050"/>
                </a:solidFill>
              </a:rPr>
              <a:t>	</a:t>
            </a:r>
            <a:r>
              <a:rPr lang="nl-BE" dirty="0" smtClean="0"/>
              <a:t>(hoe doen ze dit -&gt; verschillend)</a:t>
            </a:r>
          </a:p>
          <a:p>
            <a:pPr lvl="1"/>
            <a:r>
              <a:rPr lang="nl-BE" dirty="0" smtClean="0"/>
              <a:t>Digitale certificaten, digitale handtekeningen, timestamps,...</a:t>
            </a:r>
          </a:p>
          <a:p>
            <a:pPr lvl="1"/>
            <a:r>
              <a:rPr lang="nl-BE" dirty="0" smtClean="0"/>
              <a:t>Authenticiteit: DSA,...? </a:t>
            </a:r>
            <a:r>
              <a:rPr lang="nl-BE" sz="1800" dirty="0" smtClean="0"/>
              <a:t>(komt van die persoon)</a:t>
            </a:r>
          </a:p>
          <a:p>
            <a:pPr lvl="1"/>
            <a:r>
              <a:rPr lang="nl-BE" dirty="0" smtClean="0"/>
              <a:t>Integriteit: MD5, SHA1,...? </a:t>
            </a:r>
            <a:r>
              <a:rPr lang="nl-BE" sz="1800" dirty="0" smtClean="0"/>
              <a:t>(niet veranderd onderweg)</a:t>
            </a:r>
          </a:p>
          <a:p>
            <a:pPr lvl="1"/>
            <a:endParaRPr lang="nl-BE" dirty="0" smtClean="0"/>
          </a:p>
          <a:p>
            <a:r>
              <a:rPr lang="nl-BE" u="sng" dirty="0" smtClean="0">
                <a:solidFill>
                  <a:srgbClr val="00B050"/>
                </a:solidFill>
              </a:rPr>
              <a:t>Waarborgen van </a:t>
            </a:r>
            <a:r>
              <a:rPr lang="nl-BE" u="sng" dirty="0" smtClean="0">
                <a:solidFill>
                  <a:srgbClr val="0070C0"/>
                </a:solidFill>
              </a:rPr>
              <a:t>vertrouwelijkheid</a:t>
            </a:r>
            <a:r>
              <a:rPr lang="nl-BE" u="sng" dirty="0" smtClean="0">
                <a:solidFill>
                  <a:srgbClr val="00B050"/>
                </a:solidFill>
              </a:rPr>
              <a:t> van gegevens </a:t>
            </a:r>
          </a:p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	</a:t>
            </a:r>
            <a:r>
              <a:rPr lang="nl-BE" dirty="0" smtClean="0"/>
              <a:t>(hoe doen ze dit -&gt; verschillend)</a:t>
            </a:r>
          </a:p>
          <a:p>
            <a:pPr lvl="1"/>
            <a:r>
              <a:rPr lang="nl-BE" dirty="0" smtClean="0"/>
              <a:t>Encryptie van de berichten </a:t>
            </a:r>
            <a:r>
              <a:rPr lang="nl-BE" sz="1800" dirty="0" smtClean="0"/>
              <a:t>(onleesbaar maken voor onbevoegden)</a:t>
            </a:r>
          </a:p>
          <a:p>
            <a:pPr lvl="1"/>
            <a:r>
              <a:rPr lang="nl-BE" dirty="0" smtClean="0"/>
              <a:t>DES, AES, RSA, El Gamal,...?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 </a:t>
            </a:r>
            <a:r>
              <a:rPr lang="nl-BE" dirty="0" smtClean="0">
                <a:solidFill>
                  <a:srgbClr val="0070C0"/>
                </a:solidFill>
              </a:rPr>
              <a:t>Wijze van sleutelbeheer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85000" lnSpcReduction="10000"/>
          </a:bodyPr>
          <a:lstStyle/>
          <a:p>
            <a:r>
              <a:rPr lang="nl-BE" dirty="0" smtClean="0"/>
              <a:t>Wie doet wat mbt sleutels: </a:t>
            </a:r>
          </a:p>
          <a:p>
            <a:pPr lvl="1"/>
            <a:r>
              <a:rPr lang="nl-BE" dirty="0" smtClean="0"/>
              <a:t>CA of individu?</a:t>
            </a:r>
          </a:p>
          <a:p>
            <a:r>
              <a:rPr lang="nl-BE" dirty="0" smtClean="0"/>
              <a:t>Sleutelgeneratie, -distributie, -opslag en –vernietiging </a:t>
            </a:r>
          </a:p>
          <a:p>
            <a:r>
              <a:rPr lang="nl-BE" dirty="0" smtClean="0"/>
              <a:t>Uitersten:</a:t>
            </a:r>
          </a:p>
          <a:p>
            <a:pPr lvl="1"/>
            <a:r>
              <a:rPr lang="nl-BE" dirty="0" smtClean="0"/>
              <a:t>Alles door CA</a:t>
            </a:r>
          </a:p>
          <a:p>
            <a:pPr lvl="1"/>
            <a:r>
              <a:rPr lang="nl-BE" dirty="0" smtClean="0"/>
              <a:t>Alles door gebruiker</a:t>
            </a:r>
          </a:p>
          <a:p>
            <a:r>
              <a:rPr lang="nl-BE" dirty="0" smtClean="0"/>
              <a:t>Mengeling: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Gebruiker creeert zelf public key en deponeert die gewoon bij CA</a:t>
            </a:r>
          </a:p>
          <a:p>
            <a:pPr lvl="2"/>
            <a:r>
              <a:rPr lang="nl-BE" dirty="0" smtClean="0">
                <a:solidFill>
                  <a:srgbClr val="00B050"/>
                </a:solidFill>
              </a:rPr>
              <a:t>Check: </a:t>
            </a:r>
            <a:r>
              <a:rPr lang="nl-BE" dirty="0" err="1" smtClean="0">
                <a:solidFill>
                  <a:srgbClr val="FF0000"/>
                </a:solidFill>
              </a:rPr>
              <a:t>proof</a:t>
            </a:r>
            <a:r>
              <a:rPr lang="nl-BE" dirty="0" smtClean="0">
                <a:solidFill>
                  <a:srgbClr val="FF0000"/>
                </a:solidFill>
              </a:rPr>
              <a:t> of </a:t>
            </a:r>
            <a:r>
              <a:rPr lang="nl-BE" dirty="0" err="1" smtClean="0">
                <a:solidFill>
                  <a:srgbClr val="FF0000"/>
                </a:solidFill>
              </a:rPr>
              <a:t>possession</a:t>
            </a:r>
            <a:r>
              <a:rPr lang="nl-BE" dirty="0" smtClean="0">
                <a:solidFill>
                  <a:srgbClr val="00B050"/>
                </a:solidFill>
              </a:rPr>
              <a:t>!</a:t>
            </a:r>
          </a:p>
          <a:p>
            <a:pPr lvl="3"/>
            <a:r>
              <a:rPr lang="nl-BE" dirty="0" smtClean="0"/>
              <a:t>Heeft de gebruiker de tegenhanger, private </a:t>
            </a:r>
            <a:r>
              <a:rPr lang="nl-BE" dirty="0" err="1" smtClean="0"/>
              <a:t>key</a:t>
            </a:r>
            <a:r>
              <a:rPr lang="nl-BE" dirty="0" smtClean="0"/>
              <a:t>, van de public die hij in het certificaat wilt laten steken?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3. </a:t>
            </a:r>
            <a:r>
              <a:rPr lang="nl-BE" dirty="0" smtClean="0">
                <a:solidFill>
                  <a:srgbClr val="0070C0"/>
                </a:solidFill>
              </a:rPr>
              <a:t>Openbaarheid van CA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nl-BE" dirty="0" smtClean="0"/>
          </a:p>
          <a:p>
            <a:r>
              <a:rPr lang="nl-BE" u="sng" dirty="0" smtClean="0"/>
              <a:t>Interne CA-PKI</a:t>
            </a:r>
          </a:p>
          <a:p>
            <a:pPr lvl="1"/>
            <a:r>
              <a:rPr lang="nl-BE" dirty="0" smtClean="0"/>
              <a:t>Binnen een bedrijf, voor intern gebruik</a:t>
            </a:r>
          </a:p>
          <a:p>
            <a:pPr lvl="1"/>
            <a:r>
              <a:rPr lang="nl-BE" dirty="0" smtClean="0"/>
              <a:t>Bv handtekening onder interne inkoopsorders</a:t>
            </a:r>
          </a:p>
          <a:p>
            <a:r>
              <a:rPr lang="nl-BE" u="sng" dirty="0" smtClean="0"/>
              <a:t>Externe CA-PKI</a:t>
            </a:r>
          </a:p>
          <a:p>
            <a:pPr lvl="1"/>
            <a:r>
              <a:rPr lang="nl-BE" dirty="0" smtClean="0"/>
              <a:t>Openbare infrastructuur toegankelijk voor iedereen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Vb: bank </a:t>
            </a:r>
          </a:p>
          <a:p>
            <a:pPr lvl="1"/>
            <a:r>
              <a:rPr lang="nl-BE" dirty="0" smtClean="0"/>
              <a:t>interne CA gebruiken voor intern dataverkeer</a:t>
            </a:r>
          </a:p>
          <a:p>
            <a:pPr lvl="1"/>
            <a:r>
              <a:rPr lang="nl-BE" dirty="0" smtClean="0"/>
              <a:t>certificaten voor eigen medewerkers</a:t>
            </a:r>
          </a:p>
          <a:p>
            <a:pPr lvl="1"/>
            <a:r>
              <a:rPr lang="nl-BE" dirty="0" smtClean="0"/>
              <a:t>voor communicatie buiten de bank wordt dan beroep gedaan op externe CA’s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CA’s kunnen ook afspraken met elkaar maken, zodat interne certificaten ook extern kunnen gebruikt worden</a:t>
            </a:r>
            <a:endParaRPr lang="nl-BE" dirty="0"/>
          </a:p>
        </p:txBody>
      </p:sp>
      <p:pic>
        <p:nvPicPr>
          <p:cNvPr id="4" name="Picture 3" descr="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5324" y="838200"/>
            <a:ext cx="3108676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4. </a:t>
            </a:r>
            <a:r>
              <a:rPr lang="nl-BE" dirty="0" smtClean="0">
                <a:solidFill>
                  <a:srgbClr val="0070C0"/>
                </a:solidFill>
              </a:rPr>
              <a:t>Plaats CA in communicatieproces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u="sng" dirty="0" smtClean="0">
                <a:solidFill>
                  <a:srgbClr val="00B050"/>
                </a:solidFill>
              </a:rPr>
              <a:t>On-line CA</a:t>
            </a:r>
          </a:p>
          <a:p>
            <a:pPr lvl="1"/>
            <a:r>
              <a:rPr lang="nl-BE" dirty="0" smtClean="0"/>
              <a:t>Onderhouden van communicatiepad tussen zender en ontvanger  + pad tussen minstens 1 gebruiker en CA</a:t>
            </a:r>
          </a:p>
          <a:p>
            <a:r>
              <a:rPr lang="nl-BE" u="sng" dirty="0" smtClean="0">
                <a:solidFill>
                  <a:srgbClr val="00B050"/>
                </a:solidFill>
              </a:rPr>
              <a:t>Off-line CA</a:t>
            </a:r>
          </a:p>
          <a:p>
            <a:pPr lvl="1"/>
            <a:r>
              <a:rPr lang="nl-BE" dirty="0" smtClean="0"/>
              <a:t>Communicatiepad tussen zender en ontvanger</a:t>
            </a:r>
          </a:p>
          <a:p>
            <a:pPr lvl="1"/>
            <a:r>
              <a:rPr lang="nl-BE" dirty="0" smtClean="0"/>
              <a:t>Communicatie met CA op een ander tijdstip</a:t>
            </a:r>
          </a:p>
          <a:p>
            <a:r>
              <a:rPr lang="nl-BE" u="sng" dirty="0" smtClean="0">
                <a:solidFill>
                  <a:srgbClr val="00B050"/>
                </a:solidFill>
              </a:rPr>
              <a:t>In-line CA</a:t>
            </a:r>
          </a:p>
          <a:p>
            <a:pPr lvl="1"/>
            <a:r>
              <a:rPr lang="nl-BE" dirty="0" smtClean="0"/>
              <a:t>Communicatiepad tussen zender en CA, en tussen ontvanger en CA. Communicatie verloopt dus via de TTP (thrusted third party)</a:t>
            </a:r>
          </a:p>
          <a:p>
            <a:r>
              <a:rPr lang="nl-BE" u="sng" dirty="0" smtClean="0">
                <a:solidFill>
                  <a:schemeClr val="accent6">
                    <a:lumMod val="75000"/>
                  </a:schemeClr>
                </a:solidFill>
              </a:rPr>
              <a:t>(No-line CA)</a:t>
            </a:r>
          </a:p>
          <a:p>
            <a:pPr lvl="1"/>
            <a:r>
              <a:rPr lang="nl-BE" dirty="0" smtClean="0"/>
              <a:t>Geen elektronische communicatie, maar op een andere manier, zoals bv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662</Words>
  <Application>Microsoft Office PowerPoint</Application>
  <PresentationFormat>Diavoorstelling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Calibri</vt:lpstr>
      <vt:lpstr>Kantoorthema</vt:lpstr>
      <vt:lpstr>Public Key Infrastructure (PKI)</vt:lpstr>
      <vt:lpstr>PKI componenten(!)</vt:lpstr>
      <vt:lpstr>Certificate Policy en Certificate Practice Statement</vt:lpstr>
      <vt:lpstr>PowerPoint-presentatie</vt:lpstr>
      <vt:lpstr>Onderscheidende kenmerken van CA’s</vt:lpstr>
      <vt:lpstr>1. Functionaliteit van CA- en RA-dienst</vt:lpstr>
      <vt:lpstr>2. Wijze van sleutelbeheer</vt:lpstr>
      <vt:lpstr>3. Openbaarheid van CA</vt:lpstr>
      <vt:lpstr>4. Plaats CA in communicatieproces</vt:lpstr>
      <vt:lpstr>4. Plaats CA in communicatieproces</vt:lpstr>
      <vt:lpstr>5. Toepassingsgebied van de CA</vt:lpstr>
      <vt:lpstr>PKI-implementatievormen</vt:lpstr>
      <vt:lpstr>PKI-implementatievormen</vt:lpstr>
      <vt:lpstr>PKI-implementatievormen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infrastructuur</dc:title>
  <dc:creator/>
  <cp:lastModifiedBy>Bram Heyns</cp:lastModifiedBy>
  <cp:revision>87</cp:revision>
  <dcterms:created xsi:type="dcterms:W3CDTF">2006-08-16T00:00:00Z</dcterms:created>
  <dcterms:modified xsi:type="dcterms:W3CDTF">2016-02-16T11:26:26Z</dcterms:modified>
</cp:coreProperties>
</file>