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sldIdLst>
    <p:sldId id="256" r:id="rId2"/>
    <p:sldId id="268" r:id="rId3"/>
    <p:sldId id="269" r:id="rId4"/>
    <p:sldId id="319" r:id="rId5"/>
    <p:sldId id="298" r:id="rId6"/>
    <p:sldId id="318" r:id="rId7"/>
    <p:sldId id="31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4" autoAdjust="0"/>
  </p:normalViewPr>
  <p:slideViewPr>
    <p:cSldViewPr>
      <p:cViewPr varScale="1">
        <p:scale>
          <a:sx n="57" d="100"/>
          <a:sy n="57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99B0BF5D-5E09-483A-969A-95083F11F475}" type="datetimeFigureOut">
              <a:rPr lang="nl-NL"/>
              <a:pPr/>
              <a:t>16-2-2016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Franklin Gothic Book" pitchFamily="34" charset="0"/>
              </a:defRPr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anklin Gothic Book" pitchFamily="34" charset="0"/>
              </a:defRPr>
            </a:lvl1pPr>
          </a:lstStyle>
          <a:p>
            <a:fld id="{326950F2-8B6D-4204-8DB4-28D4F4FD92B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8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31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48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Web of Trust: als iemand een certificaat vertrouwt, dan gaat hij dit certificaat </a:t>
            </a:r>
            <a:r>
              <a:rPr lang="nl-NL" dirty="0" err="1" smtClean="0"/>
              <a:t>signen</a:t>
            </a:r>
            <a:r>
              <a:rPr lang="nl-NL" dirty="0" smtClean="0"/>
              <a:t>. Als er maar voldoende mensen (uit uw lijst van vertrouwenspersonen) dit doen, vertrouw jij dit certificaat ook.</a:t>
            </a:r>
          </a:p>
          <a:p>
            <a:r>
              <a:rPr lang="nl-NL" dirty="0" smtClean="0"/>
              <a:t>Hoe zeg</a:t>
            </a:r>
            <a:r>
              <a:rPr lang="nl-NL" baseline="0" dirty="0" smtClean="0"/>
              <a:t> je ‘ik vertrouw dit certificaat’? </a:t>
            </a:r>
            <a:r>
              <a:rPr lang="nl-NL" baseline="0" dirty="0" smtClean="0">
                <a:sym typeface="Wingdings" panose="05000000000000000000" pitchFamily="2" charset="2"/>
              </a:rPr>
              <a:t> je </a:t>
            </a:r>
            <a:r>
              <a:rPr lang="nl-NL" baseline="0" dirty="0" err="1" smtClean="0">
                <a:sym typeface="Wingdings" panose="05000000000000000000" pitchFamily="2" charset="2"/>
              </a:rPr>
              <a:t>signed</a:t>
            </a:r>
            <a:r>
              <a:rPr lang="nl-NL" baseline="0" dirty="0" smtClean="0">
                <a:sym typeface="Wingdings" panose="05000000000000000000" pitchFamily="2" charset="2"/>
              </a:rPr>
              <a:t> dit certificaat met je private </a:t>
            </a:r>
            <a:r>
              <a:rPr lang="nl-NL" baseline="0" dirty="0" err="1" smtClean="0">
                <a:sym typeface="Wingdings" panose="05000000000000000000" pitchFamily="2" charset="2"/>
              </a:rPr>
              <a:t>key</a:t>
            </a:r>
            <a:r>
              <a:rPr lang="nl-NL" baseline="0" dirty="0" smtClean="0">
                <a:sym typeface="Wingdings" panose="05000000000000000000" pitchFamily="2" charset="2"/>
              </a:rPr>
              <a:t> (in principe ga jij dan CA spelen), en als er maar voldoende mensen dit ‘backen’ (zeggen: ik </a:t>
            </a:r>
            <a:r>
              <a:rPr lang="nl-NL" baseline="0" dirty="0" err="1" smtClean="0">
                <a:sym typeface="Wingdings" panose="05000000000000000000" pitchFamily="2" charset="2"/>
              </a:rPr>
              <a:t>vertouw</a:t>
            </a:r>
            <a:r>
              <a:rPr lang="nl-NL" baseline="0" dirty="0" smtClean="0">
                <a:sym typeface="Wingdings" panose="05000000000000000000" pitchFamily="2" charset="2"/>
              </a:rPr>
              <a:t> deze </a:t>
            </a:r>
            <a:r>
              <a:rPr lang="nl-NL" baseline="0" dirty="0" err="1" smtClean="0">
                <a:sym typeface="Wingdings" panose="05000000000000000000" pitchFamily="2" charset="2"/>
              </a:rPr>
              <a:t>linking</a:t>
            </a:r>
            <a:r>
              <a:rPr lang="nl-NL" baseline="0" dirty="0" smtClean="0">
                <a:sym typeface="Wingdings" panose="05000000000000000000" pitchFamily="2" charset="2"/>
              </a:rPr>
              <a:t>), wordt dit certificaat ook door anderen vertrouwd.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760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Denk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: S/MIME </a:t>
            </a:r>
            <a:r>
              <a:rPr lang="en-US" dirty="0" err="1" smtClean="0"/>
              <a:t>en</a:t>
            </a:r>
            <a:r>
              <a:rPr lang="en-US" dirty="0" smtClean="0"/>
              <a:t> PGP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gelijkaardig</a:t>
            </a:r>
            <a:r>
              <a:rPr lang="en-US" dirty="0" smtClean="0"/>
              <a:t> qua </a:t>
            </a:r>
            <a:r>
              <a:rPr lang="en-US" dirty="0" err="1" smtClean="0"/>
              <a:t>principe</a:t>
            </a:r>
            <a:r>
              <a:rPr lang="en-US" dirty="0" smtClean="0"/>
              <a:t>, </a:t>
            </a:r>
            <a:r>
              <a:rPr lang="en-US" dirty="0" err="1" smtClean="0"/>
              <a:t>enkel</a:t>
            </a:r>
            <a:r>
              <a:rPr lang="en-US" dirty="0" smtClean="0"/>
              <a:t> 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certificaat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vertrouwen</a:t>
            </a:r>
            <a:r>
              <a:rPr lang="en-US" baseline="0" dirty="0" smtClean="0"/>
              <a:t> op CA, versus </a:t>
            </a:r>
            <a:r>
              <a:rPr lang="en-US" baseline="0" dirty="0" err="1" smtClean="0"/>
              <a:t>vertrouwen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WoT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950F2-8B6D-4204-8DB4-28D4F4FD92BD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9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6C47C5-C412-4245-A4ED-1CF2350B1790}" type="datetimeFigureOut">
              <a:rPr lang="en-US" smtClean="0"/>
              <a:pPr>
                <a:defRPr/>
              </a:pPr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0EC6FE-7C77-4E04-8416-6E796C6A5A2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E-mail Security</a:t>
            </a:r>
            <a:endParaRPr lang="nl-BE" dirty="0"/>
          </a:p>
        </p:txBody>
      </p:sp>
      <p:pic>
        <p:nvPicPr>
          <p:cNvPr id="7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6200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Electronic mail</a:t>
            </a:r>
            <a:endParaRPr lang="nl-BE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554163"/>
            <a:ext cx="8991600" cy="4525962"/>
          </a:xfrm>
        </p:spPr>
        <p:txBody>
          <a:bodyPr/>
          <a:lstStyle/>
          <a:p>
            <a:r>
              <a:rPr lang="nl-BE" dirty="0" smtClean="0"/>
              <a:t>E-mail veel gebruikte toepassing op internet</a:t>
            </a:r>
          </a:p>
          <a:p>
            <a:r>
              <a:rPr lang="nl-BE" dirty="0" smtClean="0"/>
              <a:t>Crypto toepassen op e-mail om zo veilige post te bekomen</a:t>
            </a:r>
          </a:p>
          <a:p>
            <a:r>
              <a:rPr lang="nl-BE" dirty="0" smtClean="0"/>
              <a:t>2 systemen: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Secure Multipurpose Internet Mail Extension </a:t>
            </a:r>
            <a:r>
              <a:rPr lang="nl-BE" sz="2400" u="sng" dirty="0" smtClean="0">
                <a:solidFill>
                  <a:srgbClr val="0070C0"/>
                </a:solidFill>
              </a:rPr>
              <a:t>(S/MIME) </a:t>
            </a:r>
          </a:p>
          <a:p>
            <a:pPr lvl="1"/>
            <a:r>
              <a:rPr lang="nl-BE" u="sng" dirty="0" err="1" smtClean="0">
                <a:solidFill>
                  <a:srgbClr val="0070C0"/>
                </a:solidFill>
              </a:rPr>
              <a:t>Pretty</a:t>
            </a:r>
            <a:r>
              <a:rPr lang="nl-BE" u="sng" dirty="0" smtClean="0">
                <a:solidFill>
                  <a:srgbClr val="0070C0"/>
                </a:solidFill>
              </a:rPr>
              <a:t> Good Privacy (PGP)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575"/>
            <a:ext cx="1371600" cy="153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PGP en S/MIME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nl-BE" sz="2700" dirty="0" smtClean="0"/>
              <a:t>Gebruiken beide het principe van </a:t>
            </a:r>
            <a:r>
              <a:rPr lang="nl-BE" sz="2700" dirty="0" err="1" smtClean="0">
                <a:solidFill>
                  <a:srgbClr val="00B050"/>
                </a:solidFill>
              </a:rPr>
              <a:t>hybrid</a:t>
            </a:r>
            <a:r>
              <a:rPr lang="nl-BE" sz="2700" dirty="0" smtClean="0">
                <a:solidFill>
                  <a:srgbClr val="00B050"/>
                </a:solidFill>
              </a:rPr>
              <a:t> crypto </a:t>
            </a:r>
            <a:r>
              <a:rPr lang="nl-BE" sz="2700" dirty="0" smtClean="0"/>
              <a:t>om e-mails te versturen</a:t>
            </a:r>
          </a:p>
          <a:p>
            <a:pPr>
              <a:lnSpc>
                <a:spcPct val="80000"/>
              </a:lnSpc>
            </a:pPr>
            <a:r>
              <a:rPr lang="nl-BE" sz="2700" dirty="0" smtClean="0"/>
              <a:t>Grootste verschil:</a:t>
            </a:r>
          </a:p>
          <a:p>
            <a:pPr lvl="1">
              <a:lnSpc>
                <a:spcPct val="80000"/>
              </a:lnSpc>
            </a:pPr>
            <a:r>
              <a:rPr lang="nl-BE" sz="1900" dirty="0" smtClean="0"/>
              <a:t>Gebruik van certificaten: garantie op de </a:t>
            </a:r>
            <a:r>
              <a:rPr lang="nl-BE" sz="1900" dirty="0" err="1" smtClean="0"/>
              <a:t>linking</a:t>
            </a:r>
            <a:r>
              <a:rPr lang="nl-BE" sz="1900" dirty="0" smtClean="0"/>
              <a:t> tussen ID en public </a:t>
            </a:r>
            <a:r>
              <a:rPr lang="nl-BE" sz="1900" dirty="0" err="1" smtClean="0"/>
              <a:t>key</a:t>
            </a:r>
            <a:endParaRPr lang="nl-BE" sz="19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nl-BE" sz="1900" dirty="0"/>
          </a:p>
          <a:p>
            <a:pPr>
              <a:lnSpc>
                <a:spcPct val="80000"/>
              </a:lnSpc>
            </a:pPr>
            <a:r>
              <a:rPr lang="nl-BE" sz="2700" dirty="0" smtClean="0">
                <a:solidFill>
                  <a:srgbClr val="0070C0"/>
                </a:solidFill>
              </a:rPr>
              <a:t>S/MIME</a:t>
            </a:r>
            <a:r>
              <a:rPr lang="nl-BE" sz="27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nl-BE" sz="2300" dirty="0" smtClean="0"/>
              <a:t>Gebruikt </a:t>
            </a:r>
            <a:r>
              <a:rPr lang="nl-BE" sz="2300" i="1" dirty="0" smtClean="0">
                <a:solidFill>
                  <a:srgbClr val="7030A0"/>
                </a:solidFill>
              </a:rPr>
              <a:t>PKI X.509v3 certificaten</a:t>
            </a:r>
            <a:r>
              <a:rPr lang="nl-BE" sz="2300" dirty="0" smtClean="0"/>
              <a:t>, dus uitgereikt door een CA</a:t>
            </a:r>
          </a:p>
          <a:p>
            <a:pPr lvl="2">
              <a:lnSpc>
                <a:spcPct val="80000"/>
              </a:lnSpc>
            </a:pPr>
            <a:r>
              <a:rPr lang="nl-BE" sz="1900" dirty="0" err="1" smtClean="0"/>
              <a:t>Linking</a:t>
            </a:r>
            <a:r>
              <a:rPr lang="nl-BE" sz="1900" dirty="0" smtClean="0"/>
              <a:t> is gegarandeerd door CA</a:t>
            </a:r>
          </a:p>
          <a:p>
            <a:pPr lvl="1">
              <a:lnSpc>
                <a:spcPct val="80000"/>
              </a:lnSpc>
            </a:pPr>
            <a:r>
              <a:rPr lang="nl-BE" sz="2300" dirty="0" smtClean="0"/>
              <a:t>Meestal gebruikt in web-</a:t>
            </a:r>
            <a:r>
              <a:rPr lang="nl-BE" sz="2300" dirty="0" err="1" smtClean="0"/>
              <a:t>based</a:t>
            </a:r>
            <a:r>
              <a:rPr lang="nl-BE" sz="2300" dirty="0" smtClean="0"/>
              <a:t> mailing systemen</a:t>
            </a:r>
          </a:p>
          <a:p>
            <a:pPr>
              <a:lnSpc>
                <a:spcPct val="80000"/>
              </a:lnSpc>
            </a:pPr>
            <a:r>
              <a:rPr lang="nl-BE" sz="2700" dirty="0" smtClean="0">
                <a:solidFill>
                  <a:srgbClr val="0070C0"/>
                </a:solidFill>
              </a:rPr>
              <a:t>PGP:</a:t>
            </a:r>
          </a:p>
          <a:p>
            <a:pPr lvl="1">
              <a:lnSpc>
                <a:spcPct val="80000"/>
              </a:lnSpc>
            </a:pPr>
            <a:r>
              <a:rPr lang="nl-BE" sz="2300" dirty="0" smtClean="0"/>
              <a:t>Gebruikt zelf gemaakte certificaten, die vertrouwd worden door een ‘</a:t>
            </a:r>
            <a:r>
              <a:rPr lang="nl-BE" sz="2300" i="1" dirty="0" smtClean="0">
                <a:solidFill>
                  <a:srgbClr val="7030A0"/>
                </a:solidFill>
              </a:rPr>
              <a:t>Web of Trust (</a:t>
            </a:r>
            <a:r>
              <a:rPr lang="nl-BE" sz="2300" i="1" dirty="0" err="1" smtClean="0">
                <a:solidFill>
                  <a:srgbClr val="7030A0"/>
                </a:solidFill>
              </a:rPr>
              <a:t>WoT</a:t>
            </a:r>
            <a:r>
              <a:rPr lang="nl-BE" sz="2300" i="1" dirty="0" smtClean="0">
                <a:solidFill>
                  <a:srgbClr val="7030A0"/>
                </a:solidFill>
              </a:rPr>
              <a:t>)</a:t>
            </a:r>
            <a:r>
              <a:rPr lang="nl-BE" sz="2300" dirty="0" smtClean="0"/>
              <a:t>’</a:t>
            </a:r>
          </a:p>
          <a:p>
            <a:pPr lvl="2">
              <a:lnSpc>
                <a:spcPct val="80000"/>
              </a:lnSpc>
            </a:pPr>
            <a:r>
              <a:rPr lang="nl-BE" sz="1900" dirty="0" err="1" smtClean="0"/>
              <a:t>WoT</a:t>
            </a:r>
            <a:r>
              <a:rPr lang="nl-BE" sz="1900" dirty="0" smtClean="0"/>
              <a:t> is een </a:t>
            </a:r>
            <a:r>
              <a:rPr lang="nl-BE" sz="1900" dirty="0" err="1" smtClean="0"/>
              <a:t>ge-decentraliseerde</a:t>
            </a:r>
            <a:r>
              <a:rPr lang="nl-BE" sz="1900" dirty="0" smtClean="0"/>
              <a:t> manier om certificaten te vertrouwen, en dus niet afhankelijk van een CA</a:t>
            </a:r>
          </a:p>
          <a:p>
            <a:pPr lvl="2">
              <a:lnSpc>
                <a:spcPct val="80000"/>
              </a:lnSpc>
            </a:pPr>
            <a:r>
              <a:rPr lang="nl-BE" sz="1900" dirty="0" smtClean="0"/>
              <a:t>‘Als x-aantal van uw vrienden een certificaat vertrouwen, dan vertrouw jij dit ook’</a:t>
            </a:r>
          </a:p>
          <a:p>
            <a:pPr lvl="2">
              <a:lnSpc>
                <a:spcPct val="80000"/>
              </a:lnSpc>
            </a:pPr>
            <a:r>
              <a:rPr lang="nl-BE" sz="1900" dirty="0" smtClean="0"/>
              <a:t>PGP wordt door vele </a:t>
            </a:r>
            <a:r>
              <a:rPr lang="nl-BE" sz="1900" dirty="0" err="1" smtClean="0"/>
              <a:t>IT’ers</a:t>
            </a:r>
            <a:r>
              <a:rPr lang="nl-BE" sz="1900" dirty="0" smtClean="0"/>
              <a:t> gebruikt, maar het onderling vertrouwen van certificaten is ‘</a:t>
            </a:r>
            <a:r>
              <a:rPr lang="nl-BE" sz="1900" dirty="0" err="1" smtClean="0"/>
              <a:t>too</a:t>
            </a:r>
            <a:r>
              <a:rPr lang="nl-BE" sz="1900" dirty="0" smtClean="0"/>
              <a:t> </a:t>
            </a:r>
            <a:r>
              <a:rPr lang="nl-BE" sz="1900" dirty="0" err="1" smtClean="0"/>
              <a:t>much</a:t>
            </a:r>
            <a:r>
              <a:rPr lang="nl-BE" sz="1900" dirty="0" smtClean="0"/>
              <a:t> </a:t>
            </a:r>
            <a:r>
              <a:rPr lang="nl-BE" sz="1900" dirty="0" err="1" smtClean="0"/>
              <a:t>hassle</a:t>
            </a:r>
            <a:r>
              <a:rPr lang="nl-BE" sz="1900" dirty="0" smtClean="0"/>
              <a:t>’ voor non-IT users</a:t>
            </a:r>
          </a:p>
          <a:p>
            <a:pPr marL="1371600" lvl="3" indent="0">
              <a:lnSpc>
                <a:spcPct val="80000"/>
              </a:lnSpc>
              <a:buNone/>
            </a:pPr>
            <a:endParaRPr lang="nl-BE" sz="1500" dirty="0" smtClean="0"/>
          </a:p>
          <a:p>
            <a:pPr lvl="2">
              <a:lnSpc>
                <a:spcPct val="80000"/>
              </a:lnSpc>
            </a:pPr>
            <a:endParaRPr lang="nl-B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Web of Trust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http://books.gigatux.nl/mirror/securitytools/ddu/images/0321194438/graphics/09fig07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67600" cy="54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E-mail </a:t>
            </a:r>
            <a:r>
              <a:rPr lang="nl-BE" dirty="0" err="1" smtClean="0"/>
              <a:t>encryption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txBody>
          <a:bodyPr/>
          <a:lstStyle/>
          <a:p>
            <a:r>
              <a:rPr lang="nl-BE" dirty="0" smtClean="0"/>
              <a:t>Herhaling:</a:t>
            </a:r>
            <a:endParaRPr lang="nl-B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13489" y="1828800"/>
            <a:ext cx="9157489" cy="50292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encryption</a:t>
            </a:r>
            <a:endParaRPr lang="en-US" dirty="0"/>
          </a:p>
        </p:txBody>
      </p:sp>
      <p:pic>
        <p:nvPicPr>
          <p:cNvPr id="1026" name="Picture 2" descr="http://windowsitpro.com/site-files/windowsitpro.com/files/archive/windowsitpro.com/content/content/49878/figure_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64" y="1655876"/>
            <a:ext cx="7282974" cy="52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" y="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PGP – S/MIME –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simpel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geen</a:t>
            </a:r>
            <a:r>
              <a:rPr lang="en-US" dirty="0" smtClean="0">
                <a:solidFill>
                  <a:srgbClr val="FF0000"/>
                </a:solidFill>
              </a:rPr>
              <a:t> signing)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upload.wikimedia.org/wikipedia/commons/2/2a/Wat_is_PGP_(Pretty_Good_Privacy)%3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7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305</Words>
  <Application>Microsoft Office PowerPoint</Application>
  <PresentationFormat>Diavoorstelling (4:3)</PresentationFormat>
  <Paragraphs>30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Wingdings</vt:lpstr>
      <vt:lpstr>Kantoorthema</vt:lpstr>
      <vt:lpstr>E-mail Security</vt:lpstr>
      <vt:lpstr>Electronic mail</vt:lpstr>
      <vt:lpstr>PGP en S/MIME</vt:lpstr>
      <vt:lpstr>Web of Trust</vt:lpstr>
      <vt:lpstr>E-mail encryption</vt:lpstr>
      <vt:lpstr>E-mail encryption</vt:lpstr>
      <vt:lpstr>PGP – S/MIME – (te) simpel (geen signing)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Beveiliging van het web</dc:title>
  <dc:creator/>
  <cp:lastModifiedBy>Bram Heyns</cp:lastModifiedBy>
  <cp:revision>119</cp:revision>
  <dcterms:created xsi:type="dcterms:W3CDTF">2006-08-16T00:00:00Z</dcterms:created>
  <dcterms:modified xsi:type="dcterms:W3CDTF">2016-02-16T11:36:26Z</dcterms:modified>
</cp:coreProperties>
</file>