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sldIdLst>
    <p:sldId id="256" r:id="rId2"/>
    <p:sldId id="277" r:id="rId3"/>
    <p:sldId id="300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1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4" autoAdjust="0"/>
  </p:normalViewPr>
  <p:slideViewPr>
    <p:cSldViewPr>
      <p:cViewPr varScale="1">
        <p:scale>
          <a:sx n="57" d="100"/>
          <a:sy n="57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99B0BF5D-5E09-483A-969A-95083F11F475}" type="datetimeFigureOut">
              <a:rPr lang="nl-NL"/>
              <a:pPr/>
              <a:t>16-2-2016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326950F2-8B6D-4204-8DB4-28D4F4FD92B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8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31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42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5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78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9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VPN</a:t>
            </a:r>
            <a:endParaRPr lang="nl-BE" dirty="0"/>
          </a:p>
        </p:txBody>
      </p:sp>
      <p:pic>
        <p:nvPicPr>
          <p:cNvPr id="7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vpndienste.com/wp-content/uploads/2013/04/Fotolia_32411453_XS_so47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AH+ESP in praktijk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4800600" cy="4525962"/>
          </a:xfrm>
        </p:spPr>
        <p:txBody>
          <a:bodyPr/>
          <a:lstStyle/>
          <a:p>
            <a:r>
              <a:rPr lang="nl-BE" sz="2000" dirty="0" smtClean="0"/>
              <a:t>Tussen H1 en H2 wordt er gewone ESP gebruikt</a:t>
            </a:r>
          </a:p>
          <a:p>
            <a:pPr lvl="1"/>
            <a:r>
              <a:rPr lang="nl-BE" sz="2000" dirty="0" smtClean="0"/>
              <a:t>In transport mode</a:t>
            </a:r>
          </a:p>
          <a:p>
            <a:r>
              <a:rPr lang="nl-BE" sz="2000" dirty="0" smtClean="0"/>
              <a:t>Tussen de 2 gateways wordt er nog een extra beveiliging (authenticatie) toegevoegd in de vorm van AH</a:t>
            </a:r>
          </a:p>
          <a:p>
            <a:pPr lvl="1"/>
            <a:r>
              <a:rPr lang="nl-BE" sz="2000" dirty="0" smtClean="0"/>
              <a:t>In tunnel mode</a:t>
            </a:r>
            <a:endParaRPr lang="nl-BE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450" y="1219200"/>
            <a:ext cx="40195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7350" y="3876675"/>
            <a:ext cx="36766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4948639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VPN: hide your 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956685" cy="551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2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>
                <a:solidFill>
                  <a:srgbClr val="0070C0"/>
                </a:solidFill>
              </a:rPr>
              <a:t>Virtual Private </a:t>
            </a:r>
            <a:r>
              <a:rPr lang="nl-BE" dirty="0">
                <a:solidFill>
                  <a:srgbClr val="0070C0"/>
                </a:solidFill>
              </a:rPr>
              <a:t>N</a:t>
            </a:r>
            <a:r>
              <a:rPr lang="nl-BE" dirty="0" smtClean="0">
                <a:solidFill>
                  <a:srgbClr val="0070C0"/>
                </a:solidFill>
              </a:rPr>
              <a:t>etworks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399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Eigen, afgesloten netwerk dat gebruik maakt van het internet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Remote access van medewerker tot het bedrijf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E-commerce: gedeelte van het netwerk openstellen voor klanten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Extranet: partners die mee kunnen inloggen om bv voorraad op te vragen</a:t>
            </a:r>
          </a:p>
          <a:p>
            <a:pPr>
              <a:buFont typeface="Wingdings 2"/>
              <a:buChar char=""/>
              <a:defRPr/>
            </a:pPr>
            <a:r>
              <a:rPr lang="nl-BE" i="1" dirty="0" smtClean="0">
                <a:solidFill>
                  <a:srgbClr val="00B050"/>
                </a:solidFill>
              </a:rPr>
              <a:t>Private</a:t>
            </a:r>
            <a:r>
              <a:rPr lang="nl-BE" dirty="0" smtClean="0"/>
              <a:t> network: </a:t>
            </a:r>
          </a:p>
          <a:p>
            <a:pPr lvl="1">
              <a:buFont typeface="Wingdings 2"/>
              <a:buChar char=""/>
              <a:defRPr/>
            </a:pPr>
            <a:r>
              <a:rPr lang="nl-BE" dirty="0" smtClean="0"/>
              <a:t>beveiligd door allerlei mechanismen, dus privé</a:t>
            </a:r>
          </a:p>
          <a:p>
            <a:pPr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i="1" dirty="0" smtClean="0">
                <a:solidFill>
                  <a:srgbClr val="00B050"/>
                </a:solidFill>
              </a:rPr>
              <a:t>Virtual</a:t>
            </a:r>
            <a:r>
              <a:rPr lang="nl-BE" dirty="0" smtClean="0"/>
              <a:t>: </a:t>
            </a:r>
          </a:p>
          <a:p>
            <a:pPr lvl="1">
              <a:buFont typeface="Wingdings 2"/>
              <a:buChar char=""/>
              <a:defRPr/>
            </a:pPr>
            <a:r>
              <a:rPr lang="nl-BE" dirty="0" smtClean="0"/>
              <a:t>is geen directe lijn, maar over het internet door gebruik te maken van </a:t>
            </a:r>
            <a:r>
              <a:rPr lang="nl-BE" u="sng" dirty="0" smtClean="0">
                <a:solidFill>
                  <a:srgbClr val="0070C0"/>
                </a:solidFill>
              </a:rPr>
              <a:t>tunneling techniek </a:t>
            </a:r>
            <a:r>
              <a:rPr lang="nl-BE" dirty="0" smtClean="0">
                <a:solidFill>
                  <a:srgbClr val="0070C0"/>
                </a:solidFill>
              </a:rPr>
              <a:t>= virtueel</a:t>
            </a:r>
          </a:p>
          <a:p>
            <a:pPr fontAlgn="auto">
              <a:spcAft>
                <a:spcPts val="0"/>
              </a:spcAft>
              <a:buFont typeface="Wingdings 2"/>
              <a:buChar char=""/>
              <a:defRPr/>
            </a:pPr>
            <a:endParaRPr lang="nl-BE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Technologieen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PPTP Point to point Tunneling protocol (laag 2 OSI)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>
                <a:solidFill>
                  <a:srgbClr val="7030A0"/>
                </a:solidFill>
              </a:rPr>
              <a:t>IPSec</a:t>
            </a:r>
            <a:r>
              <a:rPr lang="nl-BE" dirty="0" smtClean="0"/>
              <a:t> (laag 3 OSI)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SSL/TLS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IPsec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i="1" dirty="0" smtClean="0">
                <a:solidFill>
                  <a:srgbClr val="0070C0"/>
                </a:solidFill>
              </a:rPr>
              <a:t>Framework</a:t>
            </a:r>
            <a:r>
              <a:rPr lang="nl-BE" dirty="0" smtClean="0"/>
              <a:t> of open standards</a:t>
            </a:r>
          </a:p>
          <a:p>
            <a:pPr lvl="1"/>
            <a:r>
              <a:rPr lang="nl-BE" dirty="0" smtClean="0"/>
              <a:t>Werkt op netwerklaag</a:t>
            </a:r>
          </a:p>
          <a:p>
            <a:pPr lvl="1"/>
            <a:r>
              <a:rPr lang="nl-BE" dirty="0" smtClean="0"/>
              <a:t>Keuze tussen verschillende algorithmes</a:t>
            </a:r>
          </a:p>
          <a:p>
            <a:pPr lvl="1"/>
            <a:endParaRPr lang="nl-BE" dirty="0" smtClean="0"/>
          </a:p>
          <a:p>
            <a:pPr lvl="1"/>
            <a:r>
              <a:rPr lang="nl-BE" i="1" dirty="0" smtClean="0">
                <a:solidFill>
                  <a:srgbClr val="0070C0"/>
                </a:solidFill>
              </a:rPr>
              <a:t>4 keuzes </a:t>
            </a:r>
            <a:r>
              <a:rPr lang="nl-BE" dirty="0" smtClean="0"/>
              <a:t>te maken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Welke </a:t>
            </a:r>
            <a:r>
              <a:rPr lang="nl-BE" dirty="0" smtClean="0">
                <a:solidFill>
                  <a:srgbClr val="00B050"/>
                </a:solidFill>
              </a:rPr>
              <a:t>IPSec protocol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Welke (</a:t>
            </a:r>
            <a:r>
              <a:rPr lang="nl-BE" dirty="0" err="1" smtClean="0"/>
              <a:t>symm</a:t>
            </a:r>
            <a:r>
              <a:rPr lang="nl-BE" dirty="0" smtClean="0"/>
              <a:t>) </a:t>
            </a:r>
            <a:r>
              <a:rPr lang="nl-BE" dirty="0" smtClean="0">
                <a:solidFill>
                  <a:srgbClr val="00B050"/>
                </a:solidFill>
              </a:rPr>
              <a:t>encryptie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Welke </a:t>
            </a:r>
            <a:r>
              <a:rPr lang="nl-BE" dirty="0" smtClean="0">
                <a:solidFill>
                  <a:srgbClr val="00B050"/>
                </a:solidFill>
              </a:rPr>
              <a:t>authenticatie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Hoe afspreken </a:t>
            </a:r>
            <a:r>
              <a:rPr lang="nl-BE" dirty="0" smtClean="0">
                <a:solidFill>
                  <a:srgbClr val="00B050"/>
                </a:solidFill>
              </a:rPr>
              <a:t>shared </a:t>
            </a:r>
            <a:r>
              <a:rPr lang="nl-BE" dirty="0" err="1" smtClean="0">
                <a:solidFill>
                  <a:srgbClr val="00B050"/>
                </a:solidFill>
              </a:rPr>
              <a:t>key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dirty="0" smtClean="0"/>
              <a:t>(</a:t>
            </a:r>
            <a:r>
              <a:rPr lang="nl-BE" dirty="0" err="1" smtClean="0"/>
              <a:t>Diffie</a:t>
            </a:r>
            <a:r>
              <a:rPr lang="nl-BE" dirty="0" smtClean="0"/>
              <a:t> </a:t>
            </a:r>
            <a:r>
              <a:rPr lang="nl-BE" dirty="0" err="1" smtClean="0"/>
              <a:t>Hellman</a:t>
            </a:r>
            <a:r>
              <a:rPr lang="nl-BE" dirty="0" smtClean="0"/>
              <a:t>)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200400"/>
            <a:ext cx="36290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IPSec protocollen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b="1" u="sng" dirty="0" smtClean="0">
                <a:solidFill>
                  <a:srgbClr val="0070C0"/>
                </a:solidFill>
              </a:rPr>
              <a:t>AH: Authentication Header</a:t>
            </a:r>
          </a:p>
          <a:p>
            <a:pPr lvl="1"/>
            <a:r>
              <a:rPr lang="nl-BE" sz="1800" dirty="0" smtClean="0"/>
              <a:t>Dient </a:t>
            </a:r>
            <a:r>
              <a:rPr lang="nl-BE" sz="1800" b="1" dirty="0" smtClean="0">
                <a:solidFill>
                  <a:srgbClr val="00B050"/>
                </a:solidFill>
              </a:rPr>
              <a:t>enkel</a:t>
            </a:r>
            <a:r>
              <a:rPr lang="nl-BE" sz="1800" dirty="0" smtClean="0">
                <a:solidFill>
                  <a:srgbClr val="00B050"/>
                </a:solidFill>
              </a:rPr>
              <a:t> voor authenticatie</a:t>
            </a:r>
            <a:r>
              <a:rPr lang="nl-BE" sz="1800" dirty="0" smtClean="0"/>
              <a:t>, maar is er zeer goed in</a:t>
            </a:r>
          </a:p>
          <a:p>
            <a:pPr lvl="1"/>
            <a:r>
              <a:rPr lang="nl-BE" sz="1800" dirty="0" smtClean="0"/>
              <a:t>Komt de data echt van router A? Of van router B?</a:t>
            </a:r>
          </a:p>
          <a:p>
            <a:pPr lvl="1"/>
            <a:r>
              <a:rPr lang="nl-BE" sz="1800" dirty="0" smtClean="0"/>
              <a:t>Dient dus niet voor encryptie = plain text</a:t>
            </a:r>
          </a:p>
          <a:p>
            <a:pPr lvl="2"/>
            <a:r>
              <a:rPr lang="nl-BE" sz="1800" dirty="0" smtClean="0">
                <a:solidFill>
                  <a:srgbClr val="0070C0"/>
                </a:solidFill>
              </a:rPr>
              <a:t>NOT SECURE</a:t>
            </a:r>
            <a:r>
              <a:rPr lang="nl-BE" sz="1800" dirty="0" smtClean="0"/>
              <a:t>!</a:t>
            </a:r>
          </a:p>
          <a:p>
            <a:r>
              <a:rPr lang="nl-BE" sz="2000" b="1" u="sng" dirty="0" smtClean="0">
                <a:solidFill>
                  <a:srgbClr val="0070C0"/>
                </a:solidFill>
              </a:rPr>
              <a:t>ESP: Encapsulated Security Payload </a:t>
            </a:r>
          </a:p>
          <a:p>
            <a:pPr lvl="1"/>
            <a:r>
              <a:rPr lang="nl-BE" sz="1800" dirty="0" smtClean="0"/>
              <a:t>Gaat de data-payload encrypteren en </a:t>
            </a:r>
            <a:r>
              <a:rPr lang="nl-BE" sz="1800" dirty="0" smtClean="0">
                <a:solidFill>
                  <a:srgbClr val="00B050"/>
                </a:solidFill>
              </a:rPr>
              <a:t>voegt ook een authenticatie toe van die encrypted payload</a:t>
            </a:r>
            <a:r>
              <a:rPr lang="nl-BE" sz="1800" dirty="0" smtClean="0"/>
              <a:t> (authenticatie is meestal minder sterk als die van AH)</a:t>
            </a:r>
          </a:p>
          <a:p>
            <a:r>
              <a:rPr lang="nl-BE" sz="2000" b="1" u="sng" dirty="0" smtClean="0">
                <a:solidFill>
                  <a:srgbClr val="0070C0"/>
                </a:solidFill>
              </a:rPr>
              <a:t>AH+ESP:</a:t>
            </a:r>
          </a:p>
          <a:p>
            <a:pPr lvl="1"/>
            <a:r>
              <a:rPr lang="nl-BE" sz="1800" dirty="0" smtClean="0"/>
              <a:t>Data-payload wordt ge-encrypteerd door ESP, en ESP gaat ook zijn authenticatie toevoegen</a:t>
            </a:r>
          </a:p>
          <a:p>
            <a:pPr lvl="1"/>
            <a:r>
              <a:rPr lang="nl-BE" sz="1800" dirty="0" smtClean="0"/>
              <a:t>Dit geheel wordt nog eens ge-authenticeerd door AH</a:t>
            </a:r>
          </a:p>
          <a:p>
            <a:pPr lvl="2"/>
            <a:r>
              <a:rPr lang="nl-BE" sz="1400" dirty="0" smtClean="0"/>
              <a:t>Eigenlijk is er geen nood aan het authenticeren via ESP, want AH doet dat toch al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VPN modes</a:t>
            </a:r>
            <a:endParaRPr lang="nl-BE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nl-BE" dirty="0" smtClean="0"/>
              <a:t>2 modes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Transport mode</a:t>
            </a:r>
            <a:r>
              <a:rPr lang="nl-BE" dirty="0" smtClean="0"/>
              <a:t>: behouden van ori IP header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Tunnel mode</a:t>
            </a:r>
            <a:r>
              <a:rPr lang="nl-BE" dirty="0" smtClean="0"/>
              <a:t>: alles, inclusief IP header verbergen, en het een nieuwe IP header geven</a:t>
            </a:r>
          </a:p>
          <a:p>
            <a:pPr lvl="2"/>
            <a:r>
              <a:rPr lang="nl-BE" sz="1800" dirty="0" smtClean="0"/>
              <a:t>(</a:t>
            </a:r>
            <a:r>
              <a:rPr lang="nl-BE" sz="1800" dirty="0" err="1" smtClean="0"/>
              <a:t>example</a:t>
            </a:r>
            <a:r>
              <a:rPr lang="nl-BE" sz="1800" dirty="0" smtClean="0"/>
              <a:t>: private IP adressen, gekend op bedrijfsnetwerk, maar niet op het internet, in een public IP pakket steken)</a:t>
            </a:r>
          </a:p>
        </p:txBody>
      </p:sp>
      <p:pic>
        <p:nvPicPr>
          <p:cNvPr id="34820" name="Picture 4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90678"/>
            <a:ext cx="8991600" cy="3034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VPN </a:t>
            </a:r>
            <a:r>
              <a:rPr lang="nl-BE" dirty="0" smtClean="0">
                <a:solidFill>
                  <a:srgbClr val="0070C0"/>
                </a:solidFill>
              </a:rPr>
              <a:t>Transport</a:t>
            </a:r>
            <a:r>
              <a:rPr lang="nl-BE" dirty="0" smtClean="0"/>
              <a:t> mode</a:t>
            </a:r>
            <a:endParaRPr lang="nl-BE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286000"/>
          </a:xfrm>
        </p:spPr>
        <p:txBody>
          <a:bodyPr>
            <a:normAutofit lnSpcReduction="10000"/>
          </a:bodyPr>
          <a:lstStyle/>
          <a:p>
            <a:r>
              <a:rPr lang="nl-BE" sz="2800" dirty="0" smtClean="0"/>
              <a:t>Originele pakket wordt niet </a:t>
            </a:r>
            <a:r>
              <a:rPr lang="nl-BE" sz="2800" dirty="0" err="1" smtClean="0"/>
              <a:t>geïncapsuleerd</a:t>
            </a:r>
            <a:r>
              <a:rPr lang="nl-BE" sz="2800" dirty="0" smtClean="0"/>
              <a:t> in een ander IP-pakket, maar </a:t>
            </a:r>
            <a:r>
              <a:rPr lang="nl-BE" sz="2800" dirty="0" smtClean="0">
                <a:solidFill>
                  <a:srgbClr val="00B050"/>
                </a:solidFill>
              </a:rPr>
              <a:t>behoudt eigen header</a:t>
            </a:r>
          </a:p>
          <a:p>
            <a:r>
              <a:rPr lang="nl-BE" sz="2800" dirty="0" smtClean="0"/>
              <a:t>End-to-end security</a:t>
            </a:r>
          </a:p>
          <a:p>
            <a:r>
              <a:rPr lang="nl-BE" sz="2800" dirty="0" smtClean="0"/>
              <a:t>End computers doen de security processing</a:t>
            </a:r>
          </a:p>
          <a:p>
            <a:pPr lvl="1"/>
            <a:r>
              <a:rPr lang="nl-BE" sz="2400" dirty="0" smtClean="0"/>
              <a:t>Niet belangrijk om IP adressen te verbergen voor iemand</a:t>
            </a:r>
          </a:p>
        </p:txBody>
      </p:sp>
      <p:pic>
        <p:nvPicPr>
          <p:cNvPr id="35844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36267"/>
            <a:ext cx="5867400" cy="3321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VPN </a:t>
            </a:r>
            <a:r>
              <a:rPr lang="nl-BE" dirty="0" smtClean="0">
                <a:solidFill>
                  <a:srgbClr val="0070C0"/>
                </a:solidFill>
              </a:rPr>
              <a:t>Tunnel</a:t>
            </a:r>
            <a:r>
              <a:rPr lang="nl-BE" dirty="0" smtClean="0"/>
              <a:t> mode</a:t>
            </a:r>
            <a:endParaRPr lang="nl-BE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2438399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Originele pakket incapselen in ander IP-pakket met een </a:t>
            </a:r>
            <a:r>
              <a:rPr lang="nl-BE" sz="2000" dirty="0" smtClean="0">
                <a:solidFill>
                  <a:srgbClr val="00B050"/>
                </a:solidFill>
              </a:rPr>
              <a:t>nieuwe IP-header</a:t>
            </a:r>
          </a:p>
          <a:p>
            <a:pPr lvl="1"/>
            <a:r>
              <a:rPr lang="nl-BE" sz="1600" dirty="0" smtClean="0"/>
              <a:t>Verberging van de originele IP adressen (=privacy)!</a:t>
            </a:r>
          </a:p>
          <a:p>
            <a:r>
              <a:rPr lang="nl-BE" sz="1800" dirty="0" smtClean="0"/>
              <a:t>Als 1 van de eindgebruikers een gateway (router, firewall) is, dan moet tunneling-mode gebruikt worden</a:t>
            </a:r>
          </a:p>
          <a:p>
            <a:r>
              <a:rPr lang="nl-BE" sz="1800" dirty="0" smtClean="0"/>
              <a:t>Security voor</a:t>
            </a:r>
          </a:p>
          <a:p>
            <a:pPr lvl="1"/>
            <a:r>
              <a:rPr lang="nl-BE" sz="1600" dirty="0" smtClean="0"/>
              <a:t>Network-to-network</a:t>
            </a:r>
          </a:p>
          <a:p>
            <a:pPr lvl="1"/>
            <a:r>
              <a:rPr lang="nl-BE" sz="1600" dirty="0" smtClean="0"/>
              <a:t>Host-to-network</a:t>
            </a:r>
          </a:p>
          <a:p>
            <a:pPr lvl="1"/>
            <a:r>
              <a:rPr lang="nl-BE" sz="1600" dirty="0" smtClean="0"/>
              <a:t>Host-to-host</a:t>
            </a:r>
          </a:p>
        </p:txBody>
      </p:sp>
      <p:pic>
        <p:nvPicPr>
          <p:cNvPr id="36868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657600"/>
            <a:ext cx="7346295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AH in verschillende modes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AH, transport mode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AH, tunnel mode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	</a:t>
            </a:r>
          </a:p>
          <a:p>
            <a:pPr>
              <a:buNone/>
            </a:pPr>
            <a:r>
              <a:rPr lang="nl-BE" dirty="0" smtClean="0"/>
              <a:t>	</a:t>
            </a:r>
          </a:p>
          <a:p>
            <a:pPr lvl="1"/>
            <a:r>
              <a:rPr lang="nl-BE" sz="1300" dirty="0" smtClean="0"/>
              <a:t>Tunnel mode = sterke authenticatie van de IP</a:t>
            </a:r>
          </a:p>
          <a:p>
            <a:pPr marL="457200" lvl="1" indent="0">
              <a:buNone/>
            </a:pPr>
            <a:r>
              <a:rPr lang="nl-BE" sz="1300" dirty="0" smtClean="0"/>
              <a:t> 	velden, dat daar zeker niet mee kan gefoeterd worden</a:t>
            </a:r>
            <a:endParaRPr lang="nl-BE" sz="1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8650" y="1524000"/>
            <a:ext cx="4705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429001"/>
            <a:ext cx="4876800" cy="23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ESP in verschillende Modes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ESP, transport mode</a:t>
            </a:r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ESP, tunnel mode</a:t>
            </a:r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r>
              <a:rPr lang="nl-BE" dirty="0" smtClean="0"/>
              <a:t>Volledige encryptie (= verberging) van de oorspronkelijke IP adressen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privacy!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0" y="1600200"/>
            <a:ext cx="46863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581400"/>
            <a:ext cx="5219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449</Words>
  <Application>Microsoft Office PowerPoint</Application>
  <PresentationFormat>Diavoorstelling 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Wingdings 2</vt:lpstr>
      <vt:lpstr>Kantoorthema</vt:lpstr>
      <vt:lpstr>VPN</vt:lpstr>
      <vt:lpstr>Virtual Private Networks</vt:lpstr>
      <vt:lpstr>IPsec</vt:lpstr>
      <vt:lpstr>IPSec protocollen</vt:lpstr>
      <vt:lpstr>VPN modes</vt:lpstr>
      <vt:lpstr>VPN Transport mode</vt:lpstr>
      <vt:lpstr>VPN Tunnel mode</vt:lpstr>
      <vt:lpstr>AH in verschillende modes</vt:lpstr>
      <vt:lpstr>ESP in verschillende Modes</vt:lpstr>
      <vt:lpstr>AH+ESP in praktijk</vt:lpstr>
      <vt:lpstr>VPN: hide your 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Beveiliging van het web</dc:title>
  <dc:creator/>
  <cp:lastModifiedBy>Bram Heyns</cp:lastModifiedBy>
  <cp:revision>120</cp:revision>
  <dcterms:created xsi:type="dcterms:W3CDTF">2006-08-16T00:00:00Z</dcterms:created>
  <dcterms:modified xsi:type="dcterms:W3CDTF">2016-02-16T11:41:27Z</dcterms:modified>
</cp:coreProperties>
</file>