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sldIdLst>
    <p:sldId id="256" r:id="rId2"/>
    <p:sldId id="291" r:id="rId3"/>
    <p:sldId id="292" r:id="rId4"/>
    <p:sldId id="293" r:id="rId5"/>
    <p:sldId id="294" r:id="rId6"/>
    <p:sldId id="295" r:id="rId7"/>
    <p:sldId id="29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4" autoAdjust="0"/>
  </p:normalViewPr>
  <p:slideViewPr>
    <p:cSldViewPr>
      <p:cViewPr varScale="1">
        <p:scale>
          <a:sx n="57" d="100"/>
          <a:sy n="57" d="100"/>
        </p:scale>
        <p:origin x="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Franklin Gothic Book" pitchFamily="34" charset="0"/>
              </a:defRPr>
            </a:lvl1pPr>
          </a:lstStyle>
          <a:p>
            <a:endParaRPr lang="nl-NL"/>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Franklin Gothic Book" pitchFamily="34" charset="0"/>
              </a:defRPr>
            </a:lvl1pPr>
          </a:lstStyle>
          <a:p>
            <a:fld id="{99B0BF5D-5E09-483A-969A-95083F11F475}" type="datetimeFigureOut">
              <a:rPr lang="nl-NL"/>
              <a:pPr/>
              <a:t>16-2-2016</a:t>
            </a:fld>
            <a:endParaRPr lang="nl-NL"/>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Franklin Gothic Book" pitchFamily="34" charset="0"/>
              </a:defRPr>
            </a:lvl1pPr>
          </a:lstStyle>
          <a:p>
            <a:endParaRPr lang="nl-NL"/>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326950F2-8B6D-4204-8DB4-28D4F4FD92BD}" type="slidenum">
              <a:rPr lang="nl-NL"/>
              <a:pPr/>
              <a:t>‹nr.›</a:t>
            </a:fld>
            <a:endParaRPr lang="nl-NL"/>
          </a:p>
        </p:txBody>
      </p:sp>
    </p:spTree>
    <p:extLst>
      <p:ext uri="{BB962C8B-B14F-4D97-AF65-F5344CB8AC3E}">
        <p14:creationId xmlns:p14="http://schemas.microsoft.com/office/powerpoint/2010/main" val="18858897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gone.b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399631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nl-NL" dirty="0" smtClean="0"/>
              <a:t>Het principe van SET is technisch</a:t>
            </a:r>
            <a:r>
              <a:rPr lang="nl-NL" baseline="0" dirty="0" smtClean="0"/>
              <a:t> enorm goed (zeker het principe van de dubbele handtekening), maar wordt in de praktijk niet meer gebruikt. </a:t>
            </a:r>
          </a:p>
          <a:p>
            <a:r>
              <a:rPr lang="nl-NL" baseline="0" dirty="0" smtClean="0"/>
              <a:t>Visa is met een systeem van 3Dsecure (3 </a:t>
            </a:r>
            <a:r>
              <a:rPr lang="nl-NL" baseline="0" dirty="0" err="1" smtClean="0"/>
              <a:t>Domains</a:t>
            </a:r>
            <a:r>
              <a:rPr lang="nl-NL" baseline="0" dirty="0" smtClean="0"/>
              <a:t> Secure) uitgekomen, wat technisch minder goed in elkaar zit dan SET, maar door de grote kracht van de Visa garantie hebben de banken gekozen voor dit systeem </a:t>
            </a:r>
            <a:r>
              <a:rPr lang="nl-NL" baseline="0" dirty="0" err="1" smtClean="0"/>
              <a:t>tov</a:t>
            </a:r>
            <a:r>
              <a:rPr lang="nl-NL" baseline="0" dirty="0" smtClean="0"/>
              <a:t> het SET systeem.</a:t>
            </a:r>
          </a:p>
          <a:p>
            <a:r>
              <a:rPr lang="nl-NL" baseline="0" dirty="0" smtClean="0"/>
              <a:t>In de praktijk, indien je een </a:t>
            </a:r>
            <a:r>
              <a:rPr lang="nl-NL" baseline="0" dirty="0" err="1" smtClean="0"/>
              <a:t>eshop</a:t>
            </a:r>
            <a:r>
              <a:rPr lang="nl-NL" baseline="0" dirty="0" smtClean="0"/>
              <a:t> met betalingen wilt opzetten, ga je waarschijnlijk via </a:t>
            </a:r>
            <a:r>
              <a:rPr lang="nl-NL" baseline="0" dirty="0" err="1" smtClean="0"/>
              <a:t>Ogone</a:t>
            </a:r>
            <a:r>
              <a:rPr lang="nl-NL" baseline="0" dirty="0" smtClean="0"/>
              <a:t> werken (</a:t>
            </a:r>
            <a:r>
              <a:rPr lang="en-US" dirty="0" smtClean="0">
                <a:hlinkClick r:id="rId3"/>
              </a:rPr>
              <a:t>http://www.ogone.be/</a:t>
            </a:r>
            <a:r>
              <a:rPr lang="nl-NL" baseline="0" dirty="0" smtClean="0"/>
              <a:t>), die het 3Dsecure systeem voor u gaat uitwerken, zodat je onder de Visa garantie valt.</a:t>
            </a:r>
          </a:p>
          <a:p>
            <a:r>
              <a:rPr lang="nl-NL" baseline="0" dirty="0" smtClean="0"/>
              <a:t>Details over het 3Dsecure systeem zijn minder gemakkelijk te verkrijgen, maar het werkt ongeveer zoals SET, gecombineerd met een systeem dat je creditcard met een reader gebruikt om een handtekening te plaatsen, en dus niet echt met certificaten (banken vertrouwen het systeem van certificaten niet echt zo goed, maar als Visa zegt dat ze bij hun systeem een garantie geven, dan hebben de banken daar wel oren naar)</a:t>
            </a:r>
          </a:p>
          <a:p>
            <a:endParaRPr lang="nl-NL" smtClean="0"/>
          </a:p>
          <a:p>
            <a:endParaRPr lang="nl-NL"/>
          </a:p>
        </p:txBody>
      </p:sp>
    </p:spTree>
    <p:extLst>
      <p:ext uri="{BB962C8B-B14F-4D97-AF65-F5344CB8AC3E}">
        <p14:creationId xmlns:p14="http://schemas.microsoft.com/office/powerpoint/2010/main" val="69007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76874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24972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96557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332949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653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en-US"/>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a:p>
        </p:txBody>
      </p:sp>
      <p:sp>
        <p:nvSpPr>
          <p:cNvPr id="4" name="Tijdelijke aanduiding voor datum 3"/>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11"/>
          </p:nvPr>
        </p:nvSpPr>
        <p:spPr/>
        <p:txBody>
          <a:bodyPr/>
          <a:lstStyle/>
          <a:p>
            <a:pPr>
              <a:defRPr/>
            </a:pPr>
            <a:endParaRPr lang="en-US"/>
          </a:p>
        </p:txBody>
      </p:sp>
      <p:sp>
        <p:nvSpPr>
          <p:cNvPr id="6" name="Tijdelijke aanduiding voor dianummer 5"/>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400358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11"/>
          </p:nvPr>
        </p:nvSpPr>
        <p:spPr/>
        <p:txBody>
          <a:bodyPr/>
          <a:lstStyle/>
          <a:p>
            <a:pPr>
              <a:defRPr/>
            </a:pPr>
            <a:endParaRPr lang="en-US"/>
          </a:p>
        </p:txBody>
      </p:sp>
      <p:sp>
        <p:nvSpPr>
          <p:cNvPr id="6" name="Tijdelijke aanduiding voor dianummer 5"/>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22388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11"/>
          </p:nvPr>
        </p:nvSpPr>
        <p:spPr/>
        <p:txBody>
          <a:bodyPr/>
          <a:lstStyle/>
          <a:p>
            <a:pPr>
              <a:defRPr/>
            </a:pPr>
            <a:endParaRPr lang="en-US"/>
          </a:p>
        </p:txBody>
      </p:sp>
      <p:sp>
        <p:nvSpPr>
          <p:cNvPr id="6" name="Tijdelijke aanduiding voor dianummer 5"/>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419865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11"/>
          </p:nvPr>
        </p:nvSpPr>
        <p:spPr/>
        <p:txBody>
          <a:bodyPr/>
          <a:lstStyle/>
          <a:p>
            <a:pPr>
              <a:defRPr/>
            </a:pPr>
            <a:endParaRPr lang="en-US"/>
          </a:p>
        </p:txBody>
      </p:sp>
      <p:sp>
        <p:nvSpPr>
          <p:cNvPr id="6" name="Tijdelijke aanduiding voor dianummer 5"/>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79919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11"/>
          </p:nvPr>
        </p:nvSpPr>
        <p:spPr/>
        <p:txBody>
          <a:bodyPr/>
          <a:lstStyle/>
          <a:p>
            <a:pPr>
              <a:defRPr/>
            </a:pPr>
            <a:endParaRPr lang="en-US"/>
          </a:p>
        </p:txBody>
      </p:sp>
      <p:sp>
        <p:nvSpPr>
          <p:cNvPr id="6" name="Tijdelijke aanduiding voor dianummer 5"/>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211814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4"/>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6" name="Tijdelijke aanduiding voor voettekst 5"/>
          <p:cNvSpPr>
            <a:spLocks noGrp="1"/>
          </p:cNvSpPr>
          <p:nvPr>
            <p:ph type="ftr" sz="quarter" idx="11"/>
          </p:nvPr>
        </p:nvSpPr>
        <p:spPr/>
        <p:txBody>
          <a:bodyPr/>
          <a:lstStyle/>
          <a:p>
            <a:pPr>
              <a:defRPr/>
            </a:pPr>
            <a:endParaRPr lang="en-US"/>
          </a:p>
        </p:txBody>
      </p:sp>
      <p:sp>
        <p:nvSpPr>
          <p:cNvPr id="7" name="Tijdelijke aanduiding voor dianummer 6"/>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293893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6"/>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8" name="Tijdelijke aanduiding voor voettekst 7"/>
          <p:cNvSpPr>
            <a:spLocks noGrp="1"/>
          </p:cNvSpPr>
          <p:nvPr>
            <p:ph type="ftr" sz="quarter" idx="11"/>
          </p:nvPr>
        </p:nvSpPr>
        <p:spPr/>
        <p:txBody>
          <a:bodyPr/>
          <a:lstStyle/>
          <a:p>
            <a:pPr>
              <a:defRPr/>
            </a:pPr>
            <a:endParaRPr lang="en-US"/>
          </a:p>
        </p:txBody>
      </p:sp>
      <p:sp>
        <p:nvSpPr>
          <p:cNvPr id="9" name="Tijdelijke aanduiding voor dianummer 8"/>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98198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datum 2"/>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4" name="Tijdelijke aanduiding voor voettekst 3"/>
          <p:cNvSpPr>
            <a:spLocks noGrp="1"/>
          </p:cNvSpPr>
          <p:nvPr>
            <p:ph type="ftr" sz="quarter" idx="11"/>
          </p:nvPr>
        </p:nvSpPr>
        <p:spPr/>
        <p:txBody>
          <a:bodyPr/>
          <a:lstStyle/>
          <a:p>
            <a:pPr>
              <a:defRPr/>
            </a:pPr>
            <a:endParaRPr lang="en-US"/>
          </a:p>
        </p:txBody>
      </p:sp>
      <p:sp>
        <p:nvSpPr>
          <p:cNvPr id="5" name="Tijdelijke aanduiding voor dianummer 4"/>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158539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3" name="Tijdelijke aanduiding voor voettekst 2"/>
          <p:cNvSpPr>
            <a:spLocks noGrp="1"/>
          </p:cNvSpPr>
          <p:nvPr>
            <p:ph type="ftr" sz="quarter" idx="11"/>
          </p:nvPr>
        </p:nvSpPr>
        <p:spPr/>
        <p:txBody>
          <a:bodyPr/>
          <a:lstStyle/>
          <a:p>
            <a:pPr>
              <a:defRPr/>
            </a:pPr>
            <a:endParaRPr lang="en-US"/>
          </a:p>
        </p:txBody>
      </p:sp>
      <p:sp>
        <p:nvSpPr>
          <p:cNvPr id="4" name="Tijdelijke aanduiding voor dianummer 3"/>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154888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6" name="Tijdelijke aanduiding voor voettekst 5"/>
          <p:cNvSpPr>
            <a:spLocks noGrp="1"/>
          </p:cNvSpPr>
          <p:nvPr>
            <p:ph type="ftr" sz="quarter" idx="11"/>
          </p:nvPr>
        </p:nvSpPr>
        <p:spPr/>
        <p:txBody>
          <a:bodyPr/>
          <a:lstStyle/>
          <a:p>
            <a:pPr>
              <a:defRPr/>
            </a:pPr>
            <a:endParaRPr lang="en-US"/>
          </a:p>
        </p:txBody>
      </p:sp>
      <p:sp>
        <p:nvSpPr>
          <p:cNvPr id="7" name="Tijdelijke aanduiding voor dianummer 6"/>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398104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pPr>
              <a:defRPr/>
            </a:pPr>
            <a:fld id="{516C47C5-C412-4245-A4ED-1CF2350B1790}" type="datetimeFigureOut">
              <a:rPr lang="en-US" smtClean="0"/>
              <a:pPr>
                <a:defRPr/>
              </a:pPr>
              <a:t>2/16/2016</a:t>
            </a:fld>
            <a:endParaRPr lang="en-US"/>
          </a:p>
        </p:txBody>
      </p:sp>
      <p:sp>
        <p:nvSpPr>
          <p:cNvPr id="6" name="Tijdelijke aanduiding voor voettekst 5"/>
          <p:cNvSpPr>
            <a:spLocks noGrp="1"/>
          </p:cNvSpPr>
          <p:nvPr>
            <p:ph type="ftr" sz="quarter" idx="11"/>
          </p:nvPr>
        </p:nvSpPr>
        <p:spPr/>
        <p:txBody>
          <a:bodyPr/>
          <a:lstStyle/>
          <a:p>
            <a:pPr>
              <a:defRPr/>
            </a:pPr>
            <a:endParaRPr lang="en-US"/>
          </a:p>
        </p:txBody>
      </p:sp>
      <p:sp>
        <p:nvSpPr>
          <p:cNvPr id="7" name="Tijdelijke aanduiding voor dianummer 6"/>
          <p:cNvSpPr>
            <a:spLocks noGrp="1"/>
          </p:cNvSpPr>
          <p:nvPr>
            <p:ph type="sldNum" sz="quarter" idx="12"/>
          </p:nvPr>
        </p:nvSpPr>
        <p:spPr/>
        <p:txBody>
          <a:body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97679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6C47C5-C412-4245-A4ED-1CF2350B1790}" type="datetimeFigureOut">
              <a:rPr lang="en-US" smtClean="0"/>
              <a:pPr>
                <a:defRPr/>
              </a:pPr>
              <a:t>2/16/2016</a:t>
            </a:fld>
            <a:endParaRPr lang="en-US"/>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0EC6FE-7C77-4E04-8416-6E796C6A5A29}" type="slidenum">
              <a:rPr lang="en-US" smtClean="0"/>
              <a:pPr>
                <a:defRPr/>
              </a:pPr>
              <a:t>‹nr.›</a:t>
            </a:fld>
            <a:endParaRPr lang="en-US"/>
          </a:p>
        </p:txBody>
      </p:sp>
    </p:spTree>
    <p:extLst>
      <p:ext uri="{BB962C8B-B14F-4D97-AF65-F5344CB8AC3E}">
        <p14:creationId xmlns:p14="http://schemas.microsoft.com/office/powerpoint/2010/main" val="150275749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219200"/>
          </a:xfrm>
        </p:spPr>
        <p:txBody>
          <a:bodyPr>
            <a:normAutofit/>
          </a:bodyPr>
          <a:lstStyle/>
          <a:p>
            <a:pPr fontAlgn="auto">
              <a:spcAft>
                <a:spcPts val="0"/>
              </a:spcAft>
              <a:defRPr/>
            </a:pPr>
            <a:r>
              <a:rPr lang="nl-BE" dirty="0" smtClean="0"/>
              <a:t>SET</a:t>
            </a:r>
            <a:endParaRPr lang="nl-BE" dirty="0"/>
          </a:p>
        </p:txBody>
      </p:sp>
      <p:pic>
        <p:nvPicPr>
          <p:cNvPr id="7" name="Picture 2" descr="E:\Dropbox\PXL-IT Team\stijlgidsen\PXL\sjablonen\logo_pxl_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92800"/>
            <a:ext cx="1965960" cy="12389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eticaretrehber.com/wp-content/uploads/2015/08/set.png"/>
          <p:cNvPicPr>
            <a:picLocks noChangeAspect="1" noChangeArrowheads="1"/>
          </p:cNvPicPr>
          <p:nvPr/>
        </p:nvPicPr>
        <p:blipFill rotWithShape="1">
          <a:blip r:embed="rId4">
            <a:extLst>
              <a:ext uri="{28A0092B-C50C-407E-A947-70E740481C1C}">
                <a14:useLocalDpi xmlns:a14="http://schemas.microsoft.com/office/drawing/2010/main" val="0"/>
              </a:ext>
            </a:extLst>
          </a:blip>
          <a:srcRect r="11667" b="1778"/>
          <a:stretch/>
        </p:blipFill>
        <p:spPr bwMode="auto">
          <a:xfrm>
            <a:off x="4343400" y="3705365"/>
            <a:ext cx="4766733" cy="3152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en-US" cap="none" dirty="0" smtClean="0">
                <a:effectLst/>
              </a:rPr>
              <a:t>SECURE ELECTRONIC TRANSACTION (</a:t>
            </a:r>
            <a:r>
              <a:rPr lang="en-US" cap="none" dirty="0" smtClean="0">
                <a:solidFill>
                  <a:srgbClr val="0070C0"/>
                </a:solidFill>
                <a:effectLst/>
              </a:rPr>
              <a:t>SET</a:t>
            </a:r>
            <a:r>
              <a:rPr lang="en-US" cap="none" dirty="0" smtClean="0">
                <a:effectLst/>
              </a:rPr>
              <a:t>)</a:t>
            </a:r>
            <a:endParaRPr lang="nl-NL" cap="none" dirty="0" smtClean="0">
              <a:effectLst/>
            </a:endParaRPr>
          </a:p>
        </p:txBody>
      </p:sp>
      <p:sp>
        <p:nvSpPr>
          <p:cNvPr id="88067" name="Rectangle 3"/>
          <p:cNvSpPr>
            <a:spLocks noGrp="1"/>
          </p:cNvSpPr>
          <p:nvPr>
            <p:ph idx="1"/>
          </p:nvPr>
        </p:nvSpPr>
        <p:spPr/>
        <p:txBody>
          <a:bodyPr>
            <a:normAutofit lnSpcReduction="10000"/>
          </a:bodyPr>
          <a:lstStyle/>
          <a:p>
            <a:pPr>
              <a:lnSpc>
                <a:spcPct val="90000"/>
              </a:lnSpc>
            </a:pPr>
            <a:r>
              <a:rPr lang="en-US" sz="2400" dirty="0" err="1" smtClean="0"/>
              <a:t>Encryptie</a:t>
            </a:r>
            <a:r>
              <a:rPr lang="en-US" sz="2400" dirty="0" smtClean="0"/>
              <a:t> op </a:t>
            </a:r>
            <a:r>
              <a:rPr lang="en-US" sz="2400" dirty="0" err="1" smtClean="0"/>
              <a:t>applicatie-laag</a:t>
            </a:r>
            <a:endParaRPr lang="en-US" sz="2400" dirty="0" smtClean="0"/>
          </a:p>
          <a:p>
            <a:pPr>
              <a:lnSpc>
                <a:spcPct val="90000"/>
              </a:lnSpc>
            </a:pPr>
            <a:r>
              <a:rPr lang="en-US" sz="2400" dirty="0" err="1" smtClean="0"/>
              <a:t>Nieuwe</a:t>
            </a:r>
            <a:r>
              <a:rPr lang="en-US" sz="2400" dirty="0" smtClean="0"/>
              <a:t> </a:t>
            </a:r>
            <a:r>
              <a:rPr lang="en-US" sz="2400" dirty="0" err="1" smtClean="0"/>
              <a:t>standaard</a:t>
            </a:r>
            <a:r>
              <a:rPr lang="en-US" sz="2400" dirty="0" smtClean="0"/>
              <a:t> </a:t>
            </a:r>
            <a:r>
              <a:rPr lang="en-US" sz="2400" dirty="0" err="1" smtClean="0"/>
              <a:t>voor</a:t>
            </a:r>
            <a:r>
              <a:rPr lang="en-US" sz="2400" dirty="0" smtClean="0"/>
              <a:t> </a:t>
            </a:r>
            <a:r>
              <a:rPr lang="en-US" sz="2400" u="sng" dirty="0" err="1" smtClean="0">
                <a:solidFill>
                  <a:srgbClr val="0070C0"/>
                </a:solidFill>
              </a:rPr>
              <a:t>betalingen</a:t>
            </a:r>
            <a:r>
              <a:rPr lang="en-US" sz="2400" u="sng" dirty="0" smtClean="0">
                <a:solidFill>
                  <a:srgbClr val="0070C0"/>
                </a:solidFill>
              </a:rPr>
              <a:t> via </a:t>
            </a:r>
            <a:r>
              <a:rPr lang="en-US" sz="2400" u="sng" dirty="0" err="1" smtClean="0">
                <a:solidFill>
                  <a:srgbClr val="0070C0"/>
                </a:solidFill>
              </a:rPr>
              <a:t>creditcard</a:t>
            </a:r>
            <a:r>
              <a:rPr lang="en-US" sz="2400" u="sng" dirty="0" smtClean="0">
                <a:solidFill>
                  <a:srgbClr val="0070C0"/>
                </a:solidFill>
              </a:rPr>
              <a:t> </a:t>
            </a:r>
            <a:r>
              <a:rPr lang="en-US" sz="2400" dirty="0" smtClean="0"/>
              <a:t>over internet</a:t>
            </a:r>
          </a:p>
          <a:p>
            <a:pPr>
              <a:lnSpc>
                <a:spcPct val="90000"/>
              </a:lnSpc>
            </a:pPr>
            <a:r>
              <a:rPr lang="en-US" sz="2400" dirty="0" err="1" smtClean="0"/>
              <a:t>Zowel</a:t>
            </a:r>
            <a:r>
              <a:rPr lang="en-US" sz="2400" dirty="0" smtClean="0"/>
              <a:t> </a:t>
            </a:r>
            <a:r>
              <a:rPr lang="en-US" sz="2400" dirty="0" err="1" smtClean="0"/>
              <a:t>verkoper</a:t>
            </a:r>
            <a:r>
              <a:rPr lang="en-US" sz="2400" dirty="0" smtClean="0"/>
              <a:t> </a:t>
            </a:r>
            <a:r>
              <a:rPr lang="en-US" sz="2400" dirty="0" err="1" smtClean="0"/>
              <a:t>als</a:t>
            </a:r>
            <a:r>
              <a:rPr lang="en-US" sz="2400" dirty="0" smtClean="0"/>
              <a:t> </a:t>
            </a:r>
            <a:r>
              <a:rPr lang="en-US" sz="2400" dirty="0" err="1" smtClean="0"/>
              <a:t>koper</a:t>
            </a:r>
            <a:r>
              <a:rPr lang="en-US" sz="2400" dirty="0" smtClean="0"/>
              <a:t> </a:t>
            </a:r>
            <a:r>
              <a:rPr lang="en-US" sz="2400" dirty="0" err="1" smtClean="0"/>
              <a:t>moeten</a:t>
            </a:r>
            <a:r>
              <a:rPr lang="en-US" sz="2400" dirty="0" smtClean="0"/>
              <a:t> over </a:t>
            </a:r>
            <a:r>
              <a:rPr lang="en-US" sz="2400" u="sng" dirty="0" err="1" smtClean="0">
                <a:solidFill>
                  <a:srgbClr val="0070C0"/>
                </a:solidFill>
              </a:rPr>
              <a:t>certificaat</a:t>
            </a:r>
            <a:r>
              <a:rPr lang="en-US" sz="2400" dirty="0" smtClean="0"/>
              <a:t> </a:t>
            </a:r>
            <a:r>
              <a:rPr lang="en-US" sz="2400" dirty="0" err="1" smtClean="0"/>
              <a:t>beschikken</a:t>
            </a:r>
            <a:r>
              <a:rPr lang="en-US" sz="2400" dirty="0" smtClean="0"/>
              <a:t>, </a:t>
            </a:r>
            <a:r>
              <a:rPr lang="en-US" sz="2400" dirty="0" err="1" smtClean="0"/>
              <a:t>uitgegeven</a:t>
            </a:r>
            <a:r>
              <a:rPr lang="en-US" sz="2400" dirty="0" smtClean="0"/>
              <a:t> door CA</a:t>
            </a:r>
          </a:p>
          <a:p>
            <a:pPr>
              <a:lnSpc>
                <a:spcPct val="90000"/>
              </a:lnSpc>
            </a:pPr>
            <a:r>
              <a:rPr lang="en-US" sz="2400" dirty="0" err="1" smtClean="0"/>
              <a:t>Betrokken</a:t>
            </a:r>
            <a:r>
              <a:rPr lang="en-US" sz="2400" dirty="0" smtClean="0"/>
              <a:t> </a:t>
            </a:r>
            <a:r>
              <a:rPr lang="en-US" sz="2400" dirty="0" err="1" smtClean="0"/>
              <a:t>partijen</a:t>
            </a:r>
            <a:r>
              <a:rPr lang="en-US" sz="2400" dirty="0" smtClean="0"/>
              <a:t> </a:t>
            </a:r>
            <a:r>
              <a:rPr lang="en-US" sz="2400" dirty="0" err="1" smtClean="0"/>
              <a:t>bij</a:t>
            </a:r>
            <a:r>
              <a:rPr lang="en-US" sz="2400" dirty="0" smtClean="0"/>
              <a:t> </a:t>
            </a:r>
            <a:r>
              <a:rPr lang="en-US" sz="2400" dirty="0" err="1" smtClean="0"/>
              <a:t>een</a:t>
            </a:r>
            <a:r>
              <a:rPr lang="en-US" sz="2400" dirty="0" smtClean="0"/>
              <a:t> SET-</a:t>
            </a:r>
            <a:r>
              <a:rPr lang="en-US" sz="2400" dirty="0" err="1" smtClean="0"/>
              <a:t>transactie</a:t>
            </a:r>
            <a:r>
              <a:rPr lang="en-US" sz="2400" dirty="0" smtClean="0"/>
              <a:t> (</a:t>
            </a:r>
            <a:r>
              <a:rPr lang="en-US" sz="2400" dirty="0" err="1" smtClean="0"/>
              <a:t>onderstaand</a:t>
            </a:r>
            <a:r>
              <a:rPr lang="en-US" sz="2400" dirty="0" smtClean="0"/>
              <a:t> </a:t>
            </a:r>
            <a:r>
              <a:rPr lang="en-US" sz="2400" dirty="0" err="1" smtClean="0"/>
              <a:t>deel</a:t>
            </a:r>
            <a:r>
              <a:rPr lang="en-US" sz="2400" dirty="0" smtClean="0"/>
              <a:t>: </a:t>
            </a:r>
            <a:r>
              <a:rPr lang="en-US" sz="2400" dirty="0" err="1" smtClean="0"/>
              <a:t>lezen</a:t>
            </a:r>
            <a:r>
              <a:rPr lang="en-US" sz="2400" dirty="0" smtClean="0"/>
              <a:t>)</a:t>
            </a:r>
          </a:p>
          <a:p>
            <a:pPr lvl="1">
              <a:lnSpc>
                <a:spcPct val="90000"/>
              </a:lnSpc>
            </a:pPr>
            <a:r>
              <a:rPr lang="en-US" sz="2000" dirty="0" smtClean="0"/>
              <a:t>Cardholder: </a:t>
            </a:r>
            <a:r>
              <a:rPr lang="en-US" sz="2000" dirty="0" err="1" smtClean="0"/>
              <a:t>houder</a:t>
            </a:r>
            <a:r>
              <a:rPr lang="en-US" sz="2000" dirty="0" smtClean="0"/>
              <a:t> van de </a:t>
            </a:r>
            <a:r>
              <a:rPr lang="en-US" sz="2000" dirty="0" err="1" smtClean="0"/>
              <a:t>kaart</a:t>
            </a:r>
            <a:endParaRPr lang="en-US" sz="2000" dirty="0" smtClean="0"/>
          </a:p>
          <a:p>
            <a:pPr lvl="1">
              <a:lnSpc>
                <a:spcPct val="90000"/>
              </a:lnSpc>
            </a:pPr>
            <a:r>
              <a:rPr lang="en-US" sz="2000" dirty="0" smtClean="0"/>
              <a:t>Issuer: </a:t>
            </a:r>
            <a:r>
              <a:rPr lang="en-US" sz="2000" dirty="0" err="1" smtClean="0"/>
              <a:t>financiele</a:t>
            </a:r>
            <a:r>
              <a:rPr lang="en-US" sz="2000" dirty="0" smtClean="0"/>
              <a:t> </a:t>
            </a:r>
            <a:r>
              <a:rPr lang="en-US" sz="2000" dirty="0" err="1" smtClean="0"/>
              <a:t>instituut</a:t>
            </a:r>
            <a:r>
              <a:rPr lang="en-US" sz="2000" dirty="0" smtClean="0"/>
              <a:t> </a:t>
            </a:r>
            <a:r>
              <a:rPr lang="en-US" sz="2000" dirty="0" err="1" smtClean="0"/>
              <a:t>dat</a:t>
            </a:r>
            <a:r>
              <a:rPr lang="en-US" sz="2000" dirty="0" smtClean="0"/>
              <a:t> de </a:t>
            </a:r>
            <a:r>
              <a:rPr lang="en-US" sz="2000" dirty="0" err="1" smtClean="0"/>
              <a:t>kaart</a:t>
            </a:r>
            <a:r>
              <a:rPr lang="en-US" sz="2000" dirty="0" smtClean="0"/>
              <a:t> </a:t>
            </a:r>
            <a:r>
              <a:rPr lang="en-US" sz="2000" dirty="0" err="1" smtClean="0"/>
              <a:t>uitreikte</a:t>
            </a:r>
            <a:endParaRPr lang="en-US" sz="2000" dirty="0" smtClean="0"/>
          </a:p>
          <a:p>
            <a:pPr lvl="1">
              <a:lnSpc>
                <a:spcPct val="90000"/>
              </a:lnSpc>
            </a:pPr>
            <a:r>
              <a:rPr lang="en-US" sz="2000" dirty="0" smtClean="0"/>
              <a:t>Merchant: </a:t>
            </a:r>
            <a:r>
              <a:rPr lang="en-US" sz="2000" dirty="0" err="1" smtClean="0"/>
              <a:t>aanbieder</a:t>
            </a:r>
            <a:r>
              <a:rPr lang="en-US" sz="2000" dirty="0" smtClean="0"/>
              <a:t> van </a:t>
            </a:r>
            <a:r>
              <a:rPr lang="en-US" sz="2000" dirty="0" err="1" smtClean="0"/>
              <a:t>producten</a:t>
            </a:r>
            <a:endParaRPr lang="en-US" sz="2000" dirty="0" smtClean="0"/>
          </a:p>
          <a:p>
            <a:pPr lvl="1">
              <a:lnSpc>
                <a:spcPct val="90000"/>
              </a:lnSpc>
            </a:pPr>
            <a:r>
              <a:rPr lang="en-US" sz="2000" dirty="0" smtClean="0"/>
              <a:t>Acquirer: </a:t>
            </a:r>
            <a:r>
              <a:rPr lang="en-US" sz="2000" dirty="0" err="1" smtClean="0"/>
              <a:t>bedrijf</a:t>
            </a:r>
            <a:r>
              <a:rPr lang="en-US" sz="2000" dirty="0" smtClean="0"/>
              <a:t> </a:t>
            </a:r>
            <a:r>
              <a:rPr lang="en-US" sz="2000" dirty="0" err="1" smtClean="0"/>
              <a:t>dat</a:t>
            </a:r>
            <a:r>
              <a:rPr lang="en-US" sz="2000" dirty="0" smtClean="0"/>
              <a:t> de merchants </a:t>
            </a:r>
            <a:r>
              <a:rPr lang="en-US" sz="2000" dirty="0" err="1" smtClean="0"/>
              <a:t>autorisatie</a:t>
            </a:r>
            <a:r>
              <a:rPr lang="en-US" sz="2000" dirty="0" smtClean="0"/>
              <a:t>- en </a:t>
            </a:r>
            <a:r>
              <a:rPr lang="en-US" sz="2000" dirty="0" err="1" smtClean="0"/>
              <a:t>vereffeningsdiensten</a:t>
            </a:r>
            <a:r>
              <a:rPr lang="en-US" sz="2000" dirty="0" smtClean="0"/>
              <a:t> </a:t>
            </a:r>
            <a:r>
              <a:rPr lang="en-US" sz="2000" dirty="0" err="1" smtClean="0"/>
              <a:t>geeft</a:t>
            </a:r>
            <a:endParaRPr lang="en-US" sz="2000" dirty="0" smtClean="0"/>
          </a:p>
          <a:p>
            <a:pPr lvl="1">
              <a:lnSpc>
                <a:spcPct val="90000"/>
              </a:lnSpc>
            </a:pPr>
            <a:r>
              <a:rPr lang="en-US" sz="2000" dirty="0" smtClean="0"/>
              <a:t>Payment gateway: SET </a:t>
            </a:r>
            <a:r>
              <a:rPr lang="en-US" sz="2000" dirty="0" err="1" smtClean="0"/>
              <a:t>berichten</a:t>
            </a:r>
            <a:r>
              <a:rPr lang="en-US" sz="2000" dirty="0" smtClean="0"/>
              <a:t> </a:t>
            </a:r>
            <a:r>
              <a:rPr lang="en-US" sz="2000" dirty="0" err="1" smtClean="0"/>
              <a:t>terug</a:t>
            </a:r>
            <a:r>
              <a:rPr lang="en-US" sz="2000" dirty="0" smtClean="0"/>
              <a:t> </a:t>
            </a:r>
            <a:r>
              <a:rPr lang="en-US" sz="2000" dirty="0" err="1" smtClean="0"/>
              <a:t>omzetten</a:t>
            </a:r>
            <a:r>
              <a:rPr lang="en-US" sz="2000" dirty="0" smtClean="0"/>
              <a:t> </a:t>
            </a:r>
            <a:r>
              <a:rPr lang="en-US" sz="2000" dirty="0" err="1" smtClean="0"/>
              <a:t>naar</a:t>
            </a:r>
            <a:r>
              <a:rPr lang="en-US" sz="2000" dirty="0" smtClean="0"/>
              <a:t> </a:t>
            </a:r>
            <a:r>
              <a:rPr lang="en-US" sz="2000" dirty="0" err="1" smtClean="0"/>
              <a:t>standaard</a:t>
            </a:r>
            <a:r>
              <a:rPr lang="en-US" sz="2000" dirty="0" smtClean="0"/>
              <a:t> </a:t>
            </a:r>
            <a:r>
              <a:rPr lang="en-US" sz="2000" dirty="0" err="1" smtClean="0"/>
              <a:t>bericht</a:t>
            </a:r>
            <a:endParaRPr lang="en-US" sz="2000" dirty="0" smtClean="0"/>
          </a:p>
          <a:p>
            <a:pPr lvl="1">
              <a:lnSpc>
                <a:spcPct val="90000"/>
              </a:lnSpc>
            </a:pPr>
            <a:r>
              <a:rPr lang="en-US" sz="2000" dirty="0" smtClean="0"/>
              <a:t>CA: </a:t>
            </a:r>
            <a:r>
              <a:rPr lang="en-US" sz="2000" dirty="0" err="1" smtClean="0"/>
              <a:t>uitreiking</a:t>
            </a:r>
            <a:r>
              <a:rPr lang="en-US" sz="2000" dirty="0" smtClean="0"/>
              <a:t> </a:t>
            </a:r>
            <a:r>
              <a:rPr lang="en-US" sz="2000" dirty="0" err="1" smtClean="0"/>
              <a:t>certificaten</a:t>
            </a:r>
            <a:endParaRPr lang="nl-NL"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cap="none" dirty="0" smtClean="0">
                <a:effectLst/>
              </a:rPr>
              <a:t>SET</a:t>
            </a:r>
            <a:endParaRPr lang="nl-NL" cap="none" dirty="0" smtClean="0">
              <a:effectLst/>
            </a:endParaRPr>
          </a:p>
        </p:txBody>
      </p:sp>
      <p:sp>
        <p:nvSpPr>
          <p:cNvPr id="90115" name="Rectangle 3"/>
          <p:cNvSpPr>
            <a:spLocks noGrp="1"/>
          </p:cNvSpPr>
          <p:nvPr>
            <p:ph idx="1"/>
          </p:nvPr>
        </p:nvSpPr>
        <p:spPr/>
        <p:txBody>
          <a:bodyPr>
            <a:normAutofit lnSpcReduction="10000"/>
          </a:bodyPr>
          <a:lstStyle/>
          <a:p>
            <a:pPr>
              <a:lnSpc>
                <a:spcPct val="90000"/>
              </a:lnSpc>
            </a:pPr>
            <a:r>
              <a:rPr lang="en-US" sz="2800" dirty="0" err="1" smtClean="0"/>
              <a:t>Encryptie</a:t>
            </a:r>
            <a:endParaRPr lang="en-US" sz="2800" dirty="0" smtClean="0"/>
          </a:p>
          <a:p>
            <a:pPr lvl="1">
              <a:lnSpc>
                <a:spcPct val="90000"/>
              </a:lnSpc>
            </a:pPr>
            <a:r>
              <a:rPr lang="en-US" sz="2400" dirty="0" err="1" smtClean="0">
                <a:solidFill>
                  <a:srgbClr val="0070C0"/>
                </a:solidFill>
              </a:rPr>
              <a:t>Combi</a:t>
            </a:r>
            <a:r>
              <a:rPr lang="en-US" sz="2400" dirty="0" smtClean="0">
                <a:solidFill>
                  <a:srgbClr val="0070C0"/>
                </a:solidFill>
              </a:rPr>
              <a:t> van </a:t>
            </a:r>
            <a:r>
              <a:rPr lang="en-US" sz="2400" dirty="0" err="1" smtClean="0">
                <a:solidFill>
                  <a:srgbClr val="0070C0"/>
                </a:solidFill>
              </a:rPr>
              <a:t>symmetrische</a:t>
            </a:r>
            <a:r>
              <a:rPr lang="en-US" sz="2400" dirty="0" smtClean="0">
                <a:solidFill>
                  <a:srgbClr val="0070C0"/>
                </a:solidFill>
              </a:rPr>
              <a:t> (DES) en </a:t>
            </a:r>
            <a:r>
              <a:rPr lang="en-US" sz="2400" dirty="0" err="1" smtClean="0">
                <a:solidFill>
                  <a:srgbClr val="0070C0"/>
                </a:solidFill>
              </a:rPr>
              <a:t>asymmetrische</a:t>
            </a:r>
            <a:r>
              <a:rPr lang="en-US" sz="2400" dirty="0" smtClean="0">
                <a:solidFill>
                  <a:srgbClr val="0070C0"/>
                </a:solidFill>
              </a:rPr>
              <a:t> (RSA) crypto (</a:t>
            </a:r>
            <a:r>
              <a:rPr lang="en-US" sz="2400" dirty="0" err="1" smtClean="0">
                <a:solidFill>
                  <a:srgbClr val="0070C0"/>
                </a:solidFill>
              </a:rPr>
              <a:t>weeral</a:t>
            </a:r>
            <a:r>
              <a:rPr lang="en-US" sz="2400" dirty="0" smtClean="0">
                <a:solidFill>
                  <a:srgbClr val="0070C0"/>
                </a:solidFill>
              </a:rPr>
              <a:t> !!!)</a:t>
            </a:r>
          </a:p>
          <a:p>
            <a:pPr lvl="2">
              <a:lnSpc>
                <a:spcPct val="90000"/>
              </a:lnSpc>
            </a:pPr>
            <a:r>
              <a:rPr lang="en-US" sz="2000" dirty="0" err="1" smtClean="0"/>
              <a:t>Bericht</a:t>
            </a:r>
            <a:r>
              <a:rPr lang="en-US" sz="2000" dirty="0" smtClean="0"/>
              <a:t> </a:t>
            </a:r>
            <a:r>
              <a:rPr lang="en-US" sz="2000" dirty="0" err="1" smtClean="0"/>
              <a:t>versleutelen</a:t>
            </a:r>
            <a:r>
              <a:rPr lang="en-US" sz="2000" dirty="0" smtClean="0"/>
              <a:t> met DES, </a:t>
            </a:r>
            <a:r>
              <a:rPr lang="en-US" sz="2000" dirty="0" err="1" smtClean="0"/>
              <a:t>dan</a:t>
            </a:r>
            <a:r>
              <a:rPr lang="en-US" sz="2000" dirty="0" smtClean="0"/>
              <a:t> </a:t>
            </a:r>
            <a:r>
              <a:rPr lang="en-US" sz="2000" dirty="0" err="1" smtClean="0"/>
              <a:t>versleutelen</a:t>
            </a:r>
            <a:r>
              <a:rPr lang="en-US" sz="2000" dirty="0" smtClean="0"/>
              <a:t> met public key </a:t>
            </a:r>
            <a:r>
              <a:rPr lang="en-US" sz="2000" dirty="0" err="1" smtClean="0"/>
              <a:t>ontvanger</a:t>
            </a:r>
            <a:r>
              <a:rPr lang="en-US" sz="2000" dirty="0" smtClean="0"/>
              <a:t> via RSA (in envelop </a:t>
            </a:r>
            <a:r>
              <a:rPr lang="en-US" sz="2000" dirty="0" err="1" smtClean="0"/>
              <a:t>steken</a:t>
            </a:r>
            <a:r>
              <a:rPr lang="en-US" sz="2000" dirty="0" smtClean="0"/>
              <a:t>)</a:t>
            </a:r>
          </a:p>
          <a:p>
            <a:pPr>
              <a:lnSpc>
                <a:spcPct val="90000"/>
              </a:lnSpc>
            </a:pPr>
            <a:r>
              <a:rPr lang="en-US" sz="2800" dirty="0" err="1" smtClean="0"/>
              <a:t>Digitale</a:t>
            </a:r>
            <a:r>
              <a:rPr lang="en-US" sz="2800" dirty="0" smtClean="0"/>
              <a:t> </a:t>
            </a:r>
            <a:r>
              <a:rPr lang="en-US" sz="2800" dirty="0" err="1" smtClean="0"/>
              <a:t>handtekening</a:t>
            </a:r>
            <a:r>
              <a:rPr lang="en-US" sz="2800" dirty="0" smtClean="0"/>
              <a:t> </a:t>
            </a:r>
            <a:r>
              <a:rPr lang="en-US" sz="2800" dirty="0" err="1" smtClean="0"/>
              <a:t>toegevoegd</a:t>
            </a:r>
            <a:r>
              <a:rPr lang="en-US" sz="2800" dirty="0" smtClean="0"/>
              <a:t> via hash</a:t>
            </a:r>
          </a:p>
          <a:p>
            <a:pPr lvl="1">
              <a:lnSpc>
                <a:spcPct val="90000"/>
              </a:lnSpc>
            </a:pPr>
            <a:r>
              <a:rPr lang="en-US" sz="2400" dirty="0" smtClean="0"/>
              <a:t>Hash </a:t>
            </a:r>
            <a:r>
              <a:rPr lang="en-US" sz="2400" dirty="0" err="1" smtClean="0"/>
              <a:t>berekenen</a:t>
            </a:r>
            <a:r>
              <a:rPr lang="en-US" sz="2400" dirty="0" smtClean="0"/>
              <a:t> en </a:t>
            </a:r>
            <a:r>
              <a:rPr lang="en-US" sz="2400" dirty="0" err="1" smtClean="0"/>
              <a:t>versleutelen</a:t>
            </a:r>
            <a:r>
              <a:rPr lang="en-US" sz="2400" dirty="0" smtClean="0"/>
              <a:t> met private key sender</a:t>
            </a:r>
          </a:p>
          <a:p>
            <a:pPr>
              <a:lnSpc>
                <a:spcPct val="90000"/>
              </a:lnSpc>
            </a:pPr>
            <a:r>
              <a:rPr lang="en-US" sz="2800" b="1" u="sng" dirty="0" err="1" smtClean="0">
                <a:solidFill>
                  <a:srgbClr val="00B050"/>
                </a:solidFill>
              </a:rPr>
              <a:t>Dubbele</a:t>
            </a:r>
            <a:r>
              <a:rPr lang="en-US" sz="2800" b="1" u="sng" dirty="0" smtClean="0">
                <a:solidFill>
                  <a:srgbClr val="00B050"/>
                </a:solidFill>
              </a:rPr>
              <a:t> </a:t>
            </a:r>
            <a:r>
              <a:rPr lang="en-US" sz="2800" b="1" u="sng" dirty="0" err="1" smtClean="0">
                <a:solidFill>
                  <a:srgbClr val="00B050"/>
                </a:solidFill>
              </a:rPr>
              <a:t>handtekening</a:t>
            </a:r>
            <a:r>
              <a:rPr lang="en-US" sz="2800" b="1" u="sng" dirty="0" smtClean="0">
                <a:solidFill>
                  <a:srgbClr val="00B050"/>
                </a:solidFill>
              </a:rPr>
              <a:t> (!)</a:t>
            </a:r>
          </a:p>
          <a:p>
            <a:pPr lvl="1">
              <a:lnSpc>
                <a:spcPct val="90000"/>
              </a:lnSpc>
            </a:pPr>
            <a:r>
              <a:rPr lang="en-US" sz="2400" dirty="0" err="1" smtClean="0"/>
              <a:t>Zender</a:t>
            </a:r>
            <a:r>
              <a:rPr lang="en-US" sz="2400" dirty="0" smtClean="0"/>
              <a:t> </a:t>
            </a:r>
            <a:r>
              <a:rPr lang="en-US" sz="2400" dirty="0" err="1" smtClean="0"/>
              <a:t>wil</a:t>
            </a:r>
            <a:r>
              <a:rPr lang="en-US" sz="2400" dirty="0" smtClean="0"/>
              <a:t> 2 </a:t>
            </a:r>
            <a:r>
              <a:rPr lang="en-US" sz="2400" dirty="0" err="1" smtClean="0"/>
              <a:t>berichten</a:t>
            </a:r>
            <a:r>
              <a:rPr lang="en-US" sz="2400" dirty="0" smtClean="0"/>
              <a:t> </a:t>
            </a:r>
            <a:r>
              <a:rPr lang="en-US" sz="2400" dirty="0" err="1" smtClean="0"/>
              <a:t>versturen</a:t>
            </a:r>
            <a:r>
              <a:rPr lang="en-US" sz="2400" dirty="0" smtClean="0"/>
              <a:t> in 1 envelop, </a:t>
            </a:r>
            <a:r>
              <a:rPr lang="en-US" sz="2400" dirty="0" err="1" smtClean="0"/>
              <a:t>maar</a:t>
            </a:r>
            <a:r>
              <a:rPr lang="en-US" sz="2400" dirty="0" smtClean="0"/>
              <a:t> die </a:t>
            </a:r>
            <a:r>
              <a:rPr lang="en-US" sz="2400" dirty="0" err="1" smtClean="0"/>
              <a:t>mogen</a:t>
            </a:r>
            <a:r>
              <a:rPr lang="en-US" sz="2400" dirty="0" smtClean="0"/>
              <a:t> </a:t>
            </a:r>
            <a:r>
              <a:rPr lang="en-US" sz="2400" dirty="0" err="1" smtClean="0"/>
              <a:t>niet</a:t>
            </a:r>
            <a:r>
              <a:rPr lang="en-US" sz="2400" dirty="0" smtClean="0"/>
              <a:t> </a:t>
            </a:r>
            <a:r>
              <a:rPr lang="en-US" sz="2400" dirty="0" err="1" smtClean="0"/>
              <a:t>beiden</a:t>
            </a:r>
            <a:r>
              <a:rPr lang="en-US" sz="2400" dirty="0" smtClean="0"/>
              <a:t> </a:t>
            </a:r>
            <a:r>
              <a:rPr lang="en-US" sz="2400" dirty="0" err="1" smtClean="0"/>
              <a:t>gelezen</a:t>
            </a:r>
            <a:r>
              <a:rPr lang="en-US" sz="2400" dirty="0" smtClean="0"/>
              <a:t> </a:t>
            </a:r>
            <a:r>
              <a:rPr lang="en-US" sz="2400" dirty="0" err="1" smtClean="0"/>
              <a:t>worden</a:t>
            </a:r>
            <a:r>
              <a:rPr lang="en-US" sz="2400" dirty="0" smtClean="0"/>
              <a:t> door 1 </a:t>
            </a:r>
            <a:r>
              <a:rPr lang="en-US" sz="2400" dirty="0" err="1" smtClean="0"/>
              <a:t>persoon</a:t>
            </a:r>
            <a:endParaRPr lang="en-US" sz="2400" dirty="0" smtClean="0"/>
          </a:p>
          <a:p>
            <a:pPr lvl="1">
              <a:lnSpc>
                <a:spcPct val="90000"/>
              </a:lnSpc>
            </a:pPr>
            <a:r>
              <a:rPr lang="en-US" sz="2400" dirty="0" smtClean="0"/>
              <a:t>(</a:t>
            </a:r>
            <a:r>
              <a:rPr lang="en-US" sz="2400" dirty="0" err="1" smtClean="0"/>
              <a:t>dient</a:t>
            </a:r>
            <a:r>
              <a:rPr lang="en-US" sz="2400" dirty="0" smtClean="0"/>
              <a:t> </a:t>
            </a:r>
            <a:r>
              <a:rPr lang="en-US" sz="2400" dirty="0" err="1" smtClean="0"/>
              <a:t>ook</a:t>
            </a:r>
            <a:r>
              <a:rPr lang="en-US" sz="2400" dirty="0" smtClean="0"/>
              <a:t> </a:t>
            </a:r>
            <a:r>
              <a:rPr lang="en-US" sz="2400" dirty="0" err="1" smtClean="0"/>
              <a:t>om</a:t>
            </a:r>
            <a:r>
              <a:rPr lang="en-US" sz="2400" dirty="0" smtClean="0"/>
              <a:t> die </a:t>
            </a:r>
            <a:r>
              <a:rPr lang="en-US" sz="2400" dirty="0" err="1" smtClean="0"/>
              <a:t>berichten</a:t>
            </a:r>
            <a:r>
              <a:rPr lang="en-US" sz="2400" dirty="0" smtClean="0"/>
              <a:t> </a:t>
            </a:r>
            <a:r>
              <a:rPr lang="en-US" sz="2400" dirty="0" err="1" smtClean="0"/>
              <a:t>aan</a:t>
            </a:r>
            <a:r>
              <a:rPr lang="en-US" sz="2400" dirty="0" smtClean="0"/>
              <a:t> </a:t>
            </a:r>
            <a:r>
              <a:rPr lang="en-US" sz="2400" dirty="0" err="1" smtClean="0"/>
              <a:t>elkaar</a:t>
            </a:r>
            <a:r>
              <a:rPr lang="en-US" sz="2400" dirty="0" smtClean="0"/>
              <a:t> </a:t>
            </a:r>
            <a:r>
              <a:rPr lang="en-US" sz="2400" dirty="0" err="1" smtClean="0"/>
              <a:t>te</a:t>
            </a:r>
            <a:r>
              <a:rPr lang="en-US" sz="2400" dirty="0" smtClean="0"/>
              <a:t> </a:t>
            </a:r>
            <a:r>
              <a:rPr lang="en-US" sz="2400" dirty="0" err="1" smtClean="0"/>
              <a:t>koppelen</a:t>
            </a:r>
            <a:r>
              <a:rPr lang="en-US" sz="2400" dirty="0" smtClean="0"/>
              <a:t>)</a:t>
            </a:r>
          </a:p>
          <a:p>
            <a:pPr lvl="2">
              <a:lnSpc>
                <a:spcPct val="90000"/>
              </a:lnSpc>
            </a:pPr>
            <a:r>
              <a:rPr lang="en-US" sz="2000" dirty="0" err="1" smtClean="0"/>
              <a:t>Vb</a:t>
            </a:r>
            <a:r>
              <a:rPr lang="en-US" sz="2000" dirty="0" smtClean="0"/>
              <a:t>: A </a:t>
            </a:r>
            <a:r>
              <a:rPr lang="en-US" sz="2000" dirty="0" err="1" smtClean="0"/>
              <a:t>stuurt</a:t>
            </a:r>
            <a:r>
              <a:rPr lang="en-US" sz="2000" dirty="0" smtClean="0"/>
              <a:t> order </a:t>
            </a:r>
            <a:r>
              <a:rPr lang="en-US" sz="2000" dirty="0" err="1" smtClean="0"/>
              <a:t>aan</a:t>
            </a:r>
            <a:r>
              <a:rPr lang="en-US" sz="2000" dirty="0" smtClean="0"/>
              <a:t> merchant, en </a:t>
            </a:r>
            <a:r>
              <a:rPr lang="en-US" sz="2000" dirty="0" err="1" smtClean="0"/>
              <a:t>betalingsinfo</a:t>
            </a:r>
            <a:r>
              <a:rPr lang="en-US" sz="2000" dirty="0" smtClean="0"/>
              <a:t> </a:t>
            </a:r>
            <a:r>
              <a:rPr lang="en-US" sz="2000" dirty="0" err="1" smtClean="0"/>
              <a:t>aan</a:t>
            </a:r>
            <a:r>
              <a:rPr lang="en-US" sz="2000" dirty="0" smtClean="0"/>
              <a:t> acquirer</a:t>
            </a:r>
            <a:endParaRPr lang="nl-NL"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cap="none" smtClean="0">
                <a:effectLst/>
              </a:rPr>
              <a:t>SET – Dubbele handtekening</a:t>
            </a:r>
            <a:endParaRPr lang="nl-NL" cap="none" smtClean="0">
              <a:effectLst/>
            </a:endParaRPr>
          </a:p>
        </p:txBody>
      </p:sp>
      <p:sp>
        <p:nvSpPr>
          <p:cNvPr id="92163" name="Rectangle 3"/>
          <p:cNvSpPr>
            <a:spLocks noGrp="1"/>
          </p:cNvSpPr>
          <p:nvPr>
            <p:ph idx="1"/>
          </p:nvPr>
        </p:nvSpPr>
        <p:spPr/>
        <p:txBody>
          <a:bodyPr/>
          <a:lstStyle/>
          <a:p>
            <a:pPr>
              <a:lnSpc>
                <a:spcPct val="90000"/>
              </a:lnSpc>
            </a:pPr>
            <a:r>
              <a:rPr lang="en-US" sz="2400" dirty="0" smtClean="0"/>
              <a:t>A </a:t>
            </a:r>
            <a:r>
              <a:rPr lang="en-US" sz="2400" dirty="0" err="1" smtClean="0"/>
              <a:t>maakt</a:t>
            </a:r>
            <a:r>
              <a:rPr lang="en-US" sz="2400" dirty="0" smtClean="0"/>
              <a:t> van 2 </a:t>
            </a:r>
            <a:r>
              <a:rPr lang="en-US" sz="2400" dirty="0" err="1" smtClean="0"/>
              <a:t>berichten</a:t>
            </a:r>
            <a:r>
              <a:rPr lang="en-US" sz="2400" dirty="0" smtClean="0"/>
              <a:t> hash: h1, h2</a:t>
            </a:r>
          </a:p>
          <a:p>
            <a:pPr>
              <a:lnSpc>
                <a:spcPct val="90000"/>
              </a:lnSpc>
            </a:pPr>
            <a:r>
              <a:rPr lang="en-US" sz="2400" dirty="0" smtClean="0"/>
              <a:t>h1 en h2 </a:t>
            </a:r>
            <a:r>
              <a:rPr lang="en-US" sz="2400" dirty="0" err="1" smtClean="0"/>
              <a:t>samenvoegen</a:t>
            </a:r>
            <a:r>
              <a:rPr lang="en-US" sz="2400" dirty="0" smtClean="0"/>
              <a:t> tot h3</a:t>
            </a:r>
          </a:p>
          <a:p>
            <a:pPr>
              <a:lnSpc>
                <a:spcPct val="90000"/>
              </a:lnSpc>
            </a:pPr>
            <a:r>
              <a:rPr lang="en-US" sz="2400" dirty="0" smtClean="0"/>
              <a:t>h3 </a:t>
            </a:r>
            <a:r>
              <a:rPr lang="en-US" sz="2400" dirty="0" err="1" smtClean="0"/>
              <a:t>vercijferen</a:t>
            </a:r>
            <a:r>
              <a:rPr lang="en-US" sz="2400" dirty="0" smtClean="0"/>
              <a:t> met </a:t>
            </a:r>
            <a:r>
              <a:rPr lang="en-US" sz="2400" dirty="0" err="1" smtClean="0"/>
              <a:t>prive</a:t>
            </a:r>
            <a:r>
              <a:rPr lang="en-US" sz="2400" dirty="0" smtClean="0"/>
              <a:t> key A (RSA)= dual signature</a:t>
            </a:r>
          </a:p>
          <a:p>
            <a:pPr>
              <a:lnSpc>
                <a:spcPct val="90000"/>
              </a:lnSpc>
            </a:pPr>
            <a:r>
              <a:rPr lang="en-US" sz="2400" dirty="0" err="1" smtClean="0"/>
              <a:t>Maakt</a:t>
            </a:r>
            <a:r>
              <a:rPr lang="en-US" sz="2400" dirty="0" smtClean="0"/>
              <a:t> 2 secret keys DES1 en DES2 </a:t>
            </a:r>
            <a:r>
              <a:rPr lang="en-US" sz="2400" dirty="0" err="1" smtClean="0"/>
              <a:t>aan</a:t>
            </a:r>
            <a:r>
              <a:rPr lang="en-US" sz="2400" dirty="0" smtClean="0"/>
              <a:t> en </a:t>
            </a:r>
            <a:r>
              <a:rPr lang="en-US" sz="2400" dirty="0" err="1" smtClean="0"/>
              <a:t>versleutelt</a:t>
            </a:r>
            <a:endParaRPr lang="en-US" sz="2400" dirty="0" smtClean="0"/>
          </a:p>
          <a:p>
            <a:pPr lvl="1">
              <a:lnSpc>
                <a:spcPct val="90000"/>
              </a:lnSpc>
            </a:pPr>
            <a:r>
              <a:rPr lang="en-US" sz="2000" dirty="0" err="1" smtClean="0"/>
              <a:t>Betalingsinstructies</a:t>
            </a:r>
            <a:r>
              <a:rPr lang="en-US" sz="2000" dirty="0" smtClean="0"/>
              <a:t>, dual signature, </a:t>
            </a:r>
            <a:r>
              <a:rPr lang="en-US" sz="2000" dirty="0" err="1" smtClean="0"/>
              <a:t>certificaat</a:t>
            </a:r>
            <a:r>
              <a:rPr lang="en-US" sz="2000" dirty="0" smtClean="0"/>
              <a:t> van A, h2, met DES1 = X1</a:t>
            </a:r>
          </a:p>
          <a:p>
            <a:pPr lvl="1">
              <a:lnSpc>
                <a:spcPct val="90000"/>
              </a:lnSpc>
            </a:pPr>
            <a:r>
              <a:rPr lang="en-US" sz="2000" dirty="0" err="1" smtClean="0"/>
              <a:t>Bestelinformatie</a:t>
            </a:r>
            <a:r>
              <a:rPr lang="en-US" sz="2000" dirty="0" smtClean="0"/>
              <a:t>, dual signature, </a:t>
            </a:r>
            <a:r>
              <a:rPr lang="en-US" sz="2000" dirty="0" err="1" smtClean="0"/>
              <a:t>certificaat</a:t>
            </a:r>
            <a:r>
              <a:rPr lang="en-US" sz="2000" dirty="0" smtClean="0"/>
              <a:t> van A, h1, met DES2 = X2</a:t>
            </a:r>
          </a:p>
          <a:p>
            <a:pPr>
              <a:lnSpc>
                <a:spcPct val="90000"/>
              </a:lnSpc>
            </a:pPr>
            <a:r>
              <a:rPr lang="en-US" sz="2400" dirty="0" smtClean="0"/>
              <a:t>A </a:t>
            </a:r>
            <a:r>
              <a:rPr lang="en-US" sz="2400" dirty="0" err="1" smtClean="0"/>
              <a:t>stuurt</a:t>
            </a:r>
            <a:r>
              <a:rPr lang="en-US" sz="2400" dirty="0" smtClean="0"/>
              <a:t> </a:t>
            </a:r>
            <a:r>
              <a:rPr lang="en-US" sz="2400" dirty="0" err="1" smtClean="0"/>
              <a:t>naar</a:t>
            </a:r>
            <a:r>
              <a:rPr lang="en-US" sz="2400" dirty="0" smtClean="0"/>
              <a:t> Bank (=acquirer)</a:t>
            </a:r>
          </a:p>
          <a:p>
            <a:pPr lvl="1">
              <a:lnSpc>
                <a:spcPct val="90000"/>
              </a:lnSpc>
            </a:pPr>
            <a:r>
              <a:rPr lang="en-US" sz="2000" dirty="0" smtClean="0"/>
              <a:t>X1 + DES1 </a:t>
            </a:r>
            <a:r>
              <a:rPr lang="en-US" sz="2000" dirty="0" err="1" smtClean="0"/>
              <a:t>versleuteld</a:t>
            </a:r>
            <a:r>
              <a:rPr lang="en-US" sz="2000" dirty="0" smtClean="0"/>
              <a:t> met de public key van de Bank</a:t>
            </a:r>
          </a:p>
          <a:p>
            <a:pPr>
              <a:lnSpc>
                <a:spcPct val="90000"/>
              </a:lnSpc>
            </a:pPr>
            <a:r>
              <a:rPr lang="en-US" sz="2400" dirty="0" smtClean="0"/>
              <a:t>A </a:t>
            </a:r>
            <a:r>
              <a:rPr lang="en-US" sz="2400" dirty="0" err="1" smtClean="0"/>
              <a:t>stuurt</a:t>
            </a:r>
            <a:r>
              <a:rPr lang="en-US" sz="2400" dirty="0" smtClean="0"/>
              <a:t> </a:t>
            </a:r>
            <a:r>
              <a:rPr lang="en-US" sz="2400" dirty="0" err="1" smtClean="0"/>
              <a:t>naar</a:t>
            </a:r>
            <a:r>
              <a:rPr lang="en-US" sz="2400" dirty="0" smtClean="0"/>
              <a:t> merchant</a:t>
            </a:r>
          </a:p>
          <a:p>
            <a:pPr lvl="1">
              <a:lnSpc>
                <a:spcPct val="90000"/>
              </a:lnSpc>
            </a:pPr>
            <a:r>
              <a:rPr lang="en-US" sz="2000" dirty="0" smtClean="0"/>
              <a:t>X2 + DES2 </a:t>
            </a:r>
            <a:r>
              <a:rPr lang="en-US" sz="2000" dirty="0" err="1" smtClean="0"/>
              <a:t>versleuteld</a:t>
            </a:r>
            <a:r>
              <a:rPr lang="en-US" sz="2000" dirty="0" smtClean="0"/>
              <a:t> met de public key van de merchant </a:t>
            </a:r>
            <a:endParaRPr lang="nl-NL"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bwMode="auto">
          <a:noFill/>
        </p:spPr>
        <p:txBody>
          <a:bodyPr wrap="square" lIns="91440" tIns="45720" rIns="91440" bIns="45720" numCol="1" anchorCtr="0" compatLnSpc="1">
            <a:prstTxWarp prst="textNoShape">
              <a:avLst/>
            </a:prstTxWarp>
            <a:normAutofit fontScale="90000"/>
          </a:bodyPr>
          <a:lstStyle/>
          <a:p>
            <a:r>
              <a:rPr lang="en-US" cap="none" smtClean="0">
                <a:effectLst/>
              </a:rPr>
              <a:t>SET Encryptie voor de acquirer (bank)</a:t>
            </a:r>
            <a:endParaRPr lang="nl-NL" cap="none" smtClean="0">
              <a:effectLst/>
            </a:endParaRPr>
          </a:p>
        </p:txBody>
      </p:sp>
      <p:sp>
        <p:nvSpPr>
          <p:cNvPr id="94211" name="Rectangle 3"/>
          <p:cNvSpPr>
            <a:spLocks noGrp="1"/>
          </p:cNvSpPr>
          <p:nvPr>
            <p:ph idx="1"/>
          </p:nvPr>
        </p:nvSpPr>
        <p:spPr/>
        <p:txBody>
          <a:bodyPr/>
          <a:lstStyle/>
          <a:p>
            <a:endParaRPr lang="nl-NL" smtClean="0"/>
          </a:p>
        </p:txBody>
      </p:sp>
      <p:pic>
        <p:nvPicPr>
          <p:cNvPr id="94212" name="Picture 4" descr="3"/>
          <p:cNvPicPr>
            <a:picLocks noChangeAspect="1" noChangeArrowheads="1"/>
          </p:cNvPicPr>
          <p:nvPr/>
        </p:nvPicPr>
        <p:blipFill>
          <a:blip r:embed="rId3" cstate="print"/>
          <a:srcRect/>
          <a:stretch>
            <a:fillRect/>
          </a:stretch>
        </p:blipFill>
        <p:spPr bwMode="auto">
          <a:xfrm>
            <a:off x="914400" y="1201738"/>
            <a:ext cx="7162800" cy="5656262"/>
          </a:xfrm>
          <a:prstGeom prst="rect">
            <a:avLst/>
          </a:prstGeom>
          <a:noFill/>
        </p:spPr>
      </p:pic>
      <p:sp>
        <p:nvSpPr>
          <p:cNvPr id="5" name="Down Arrow 4"/>
          <p:cNvSpPr/>
          <p:nvPr/>
        </p:nvSpPr>
        <p:spPr>
          <a:xfrm>
            <a:off x="6172200" y="12192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a:noFill/>
        </p:spPr>
        <p:txBody>
          <a:bodyPr wrap="square" lIns="91440" tIns="45720" rIns="91440" bIns="45720" numCol="1" anchorCtr="0" compatLnSpc="1">
            <a:prstTxWarp prst="textNoShape">
              <a:avLst/>
            </a:prstTxWarp>
            <a:normAutofit/>
          </a:bodyPr>
          <a:lstStyle/>
          <a:p>
            <a:r>
              <a:rPr lang="en-US" cap="none" dirty="0" smtClean="0">
                <a:effectLst/>
              </a:rPr>
              <a:t>SET </a:t>
            </a:r>
            <a:r>
              <a:rPr lang="en-US" cap="none" dirty="0" err="1" smtClean="0">
                <a:effectLst/>
              </a:rPr>
              <a:t>Decryptie</a:t>
            </a:r>
            <a:r>
              <a:rPr lang="en-US" cap="none" dirty="0" smtClean="0">
                <a:effectLst/>
              </a:rPr>
              <a:t> in de bank </a:t>
            </a:r>
            <a:r>
              <a:rPr lang="en-US" sz="1800" cap="none" dirty="0" smtClean="0">
                <a:solidFill>
                  <a:srgbClr val="FF0000"/>
                </a:solidFill>
                <a:effectLst/>
              </a:rPr>
              <a:t>(</a:t>
            </a:r>
            <a:r>
              <a:rPr lang="en-US" sz="1800" cap="none" dirty="0" err="1" smtClean="0">
                <a:solidFill>
                  <a:srgbClr val="FF0000"/>
                </a:solidFill>
                <a:effectLst/>
              </a:rPr>
              <a:t>fout:bank</a:t>
            </a:r>
            <a:r>
              <a:rPr lang="en-US" sz="1800" cap="none" dirty="0" smtClean="0">
                <a:solidFill>
                  <a:srgbClr val="FF0000"/>
                </a:solidFill>
                <a:effectLst/>
              </a:rPr>
              <a:t> </a:t>
            </a:r>
            <a:r>
              <a:rPr lang="en-US" sz="1800" cap="none" dirty="0" err="1" smtClean="0">
                <a:solidFill>
                  <a:srgbClr val="FF0000"/>
                </a:solidFill>
                <a:effectLst/>
              </a:rPr>
              <a:t>privé</a:t>
            </a:r>
            <a:r>
              <a:rPr lang="en-US" sz="1800" cap="none" dirty="0" smtClean="0">
                <a:solidFill>
                  <a:srgbClr val="FF0000"/>
                </a:solidFill>
                <a:effectLst/>
              </a:rPr>
              <a:t> key)</a:t>
            </a:r>
            <a:endParaRPr lang="nl-NL" sz="1800" cap="none" dirty="0" smtClean="0">
              <a:solidFill>
                <a:srgbClr val="FF0000"/>
              </a:solidFill>
              <a:effectLst/>
            </a:endParaRPr>
          </a:p>
        </p:txBody>
      </p:sp>
      <p:sp>
        <p:nvSpPr>
          <p:cNvPr id="96259" name="Rectangle 3"/>
          <p:cNvSpPr>
            <a:spLocks noGrp="1"/>
          </p:cNvSpPr>
          <p:nvPr>
            <p:ph idx="1"/>
          </p:nvPr>
        </p:nvSpPr>
        <p:spPr/>
        <p:txBody>
          <a:bodyPr/>
          <a:lstStyle/>
          <a:p>
            <a:endParaRPr lang="nl-NL" smtClean="0"/>
          </a:p>
        </p:txBody>
      </p:sp>
      <p:pic>
        <p:nvPicPr>
          <p:cNvPr id="96260" name="Picture 4" descr="2"/>
          <p:cNvPicPr>
            <a:picLocks noChangeAspect="1" noChangeArrowheads="1"/>
          </p:cNvPicPr>
          <p:nvPr/>
        </p:nvPicPr>
        <p:blipFill>
          <a:blip r:embed="rId3" cstate="print"/>
          <a:srcRect/>
          <a:stretch>
            <a:fillRect/>
          </a:stretch>
        </p:blipFill>
        <p:spPr bwMode="auto">
          <a:xfrm>
            <a:off x="609600" y="1103313"/>
            <a:ext cx="7543800" cy="5754687"/>
          </a:xfrm>
          <a:prstGeom prst="rect">
            <a:avLst/>
          </a:prstGeom>
          <a:noFill/>
        </p:spPr>
      </p:pic>
      <p:cxnSp>
        <p:nvCxnSpPr>
          <p:cNvPr id="6" name="Straight Arrow Connector 5"/>
          <p:cNvCxnSpPr/>
          <p:nvPr/>
        </p:nvCxnSpPr>
        <p:spPr>
          <a:xfrm flipH="1">
            <a:off x="3886200" y="1103313"/>
            <a:ext cx="2590800" cy="268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8306" name="Rectangle 2"/>
          <p:cNvSpPr>
            <a:spLocks noGrp="1"/>
          </p:cNvSpPr>
          <p:nvPr>
            <p:ph type="title"/>
          </p:nvPr>
        </p:nvSpPr>
        <p:spPr bwMode="auto">
          <a:xfrm>
            <a:off x="304800" y="304800"/>
            <a:ext cx="8686800" cy="838200"/>
          </a:xfrm>
          <a:noFill/>
        </p:spPr>
        <p:txBody>
          <a:bodyPr wrap="square" lIns="91440" tIns="45720" rIns="91440" bIns="45720" numCol="1" anchorCtr="0" compatLnSpc="1">
            <a:prstTxWarp prst="textNoShape">
              <a:avLst/>
            </a:prstTxWarp>
          </a:bodyPr>
          <a:lstStyle/>
          <a:p>
            <a:r>
              <a:rPr lang="en-US" cap="none" dirty="0" smtClean="0">
                <a:effectLst/>
              </a:rPr>
              <a:t>SET in </a:t>
            </a:r>
            <a:r>
              <a:rPr lang="en-US" cap="none" dirty="0" err="1" smtClean="0">
                <a:effectLst/>
              </a:rPr>
              <a:t>werking</a:t>
            </a:r>
            <a:r>
              <a:rPr lang="en-US" cap="none" dirty="0" smtClean="0">
                <a:effectLst/>
              </a:rPr>
              <a:t> (</a:t>
            </a:r>
            <a:r>
              <a:rPr lang="en-US" cap="none" dirty="0" err="1" smtClean="0">
                <a:effectLst/>
              </a:rPr>
              <a:t>lezen</a:t>
            </a:r>
            <a:r>
              <a:rPr lang="en-US" cap="none" dirty="0" smtClean="0">
                <a:effectLst/>
              </a:rPr>
              <a:t>)</a:t>
            </a:r>
            <a:endParaRPr lang="nl-NL" cap="none" dirty="0" smtClean="0">
              <a:effectLst/>
            </a:endParaRPr>
          </a:p>
        </p:txBody>
      </p:sp>
      <p:sp>
        <p:nvSpPr>
          <p:cNvPr id="98307" name="Rectangle 3"/>
          <p:cNvSpPr>
            <a:spLocks noGrp="1"/>
          </p:cNvSpPr>
          <p:nvPr>
            <p:ph idx="1"/>
          </p:nvPr>
        </p:nvSpPr>
        <p:spPr>
          <a:xfrm>
            <a:off x="228600" y="1066800"/>
            <a:ext cx="8686800" cy="4525962"/>
          </a:xfrm>
        </p:spPr>
        <p:txBody>
          <a:bodyPr>
            <a:normAutofit fontScale="92500" lnSpcReduction="10000"/>
          </a:bodyPr>
          <a:lstStyle/>
          <a:p>
            <a:pPr marL="514350" indent="-514350">
              <a:buFont typeface="+mj-lt"/>
              <a:buAutoNum type="arabicPeriod"/>
            </a:pPr>
            <a:r>
              <a:rPr lang="en-US" sz="1400" dirty="0" smtClean="0"/>
              <a:t>Cardholder </a:t>
            </a:r>
            <a:r>
              <a:rPr lang="en-US" sz="1400" dirty="0" err="1" smtClean="0"/>
              <a:t>wil</a:t>
            </a:r>
            <a:r>
              <a:rPr lang="en-US" sz="1400" dirty="0" smtClean="0"/>
              <a:t> product </a:t>
            </a:r>
            <a:r>
              <a:rPr lang="en-US" sz="1400" dirty="0" err="1" smtClean="0"/>
              <a:t>kopen</a:t>
            </a:r>
            <a:r>
              <a:rPr lang="en-US" sz="1400" dirty="0" smtClean="0"/>
              <a:t> met </a:t>
            </a:r>
            <a:r>
              <a:rPr lang="en-US" sz="1400" dirty="0" err="1" smtClean="0"/>
              <a:t>creditcard</a:t>
            </a:r>
            <a:endParaRPr lang="en-US" sz="1400" dirty="0" smtClean="0"/>
          </a:p>
          <a:p>
            <a:pPr marL="514350" indent="-514350">
              <a:buFont typeface="+mj-lt"/>
              <a:buAutoNum type="arabicPeriod"/>
            </a:pPr>
            <a:r>
              <a:rPr lang="en-US" sz="1400" dirty="0" smtClean="0"/>
              <a:t>Merchant </a:t>
            </a:r>
            <a:r>
              <a:rPr lang="en-US" sz="1400" dirty="0" err="1" smtClean="0"/>
              <a:t>stuurt</a:t>
            </a:r>
            <a:r>
              <a:rPr lang="en-US" sz="1400" dirty="0" smtClean="0"/>
              <a:t> </a:t>
            </a:r>
            <a:r>
              <a:rPr lang="en-US" sz="1400" dirty="0" err="1" smtClean="0"/>
              <a:t>bericht</a:t>
            </a:r>
            <a:r>
              <a:rPr lang="en-US" sz="1400" dirty="0" smtClean="0"/>
              <a:t> </a:t>
            </a:r>
            <a:r>
              <a:rPr lang="en-US" sz="1400" dirty="0" err="1" smtClean="0"/>
              <a:t>hoeveel</a:t>
            </a:r>
            <a:r>
              <a:rPr lang="en-US" sz="1400" dirty="0" smtClean="0"/>
              <a:t> het </a:t>
            </a:r>
            <a:r>
              <a:rPr lang="en-US" sz="1400" dirty="0" err="1" smtClean="0"/>
              <a:t>kost</a:t>
            </a:r>
            <a:endParaRPr lang="en-US" sz="1400" dirty="0" smtClean="0"/>
          </a:p>
          <a:p>
            <a:pPr marL="514350" indent="-514350">
              <a:buFont typeface="+mj-lt"/>
              <a:buAutoNum type="arabicPeriod"/>
            </a:pPr>
            <a:r>
              <a:rPr lang="en-US" sz="1400" dirty="0" smtClean="0"/>
              <a:t>Cardholder </a:t>
            </a:r>
            <a:r>
              <a:rPr lang="en-US" sz="1400" dirty="0" err="1" smtClean="0"/>
              <a:t>selecteerd</a:t>
            </a:r>
            <a:r>
              <a:rPr lang="en-US" sz="1400" dirty="0" smtClean="0"/>
              <a:t> </a:t>
            </a:r>
            <a:r>
              <a:rPr lang="en-US" sz="1400" dirty="0" err="1" smtClean="0"/>
              <a:t>welke</a:t>
            </a:r>
            <a:r>
              <a:rPr lang="en-US" sz="1400" dirty="0" smtClean="0"/>
              <a:t> </a:t>
            </a:r>
            <a:r>
              <a:rPr lang="en-US" sz="1400" dirty="0" err="1" smtClean="0"/>
              <a:t>creditcard</a:t>
            </a:r>
            <a:r>
              <a:rPr lang="en-US" sz="1400" dirty="0" smtClean="0"/>
              <a:t> </a:t>
            </a:r>
            <a:r>
              <a:rPr lang="en-US" sz="1400" dirty="0" err="1" smtClean="0"/>
              <a:t>hij</a:t>
            </a:r>
            <a:r>
              <a:rPr lang="en-US" sz="1400" dirty="0" smtClean="0"/>
              <a:t> wilt </a:t>
            </a:r>
            <a:r>
              <a:rPr lang="en-US" sz="1400" dirty="0" err="1" smtClean="0"/>
              <a:t>gebruiken</a:t>
            </a:r>
            <a:endParaRPr lang="en-US" sz="1400" dirty="0" smtClean="0"/>
          </a:p>
          <a:p>
            <a:pPr marL="514350" indent="-514350">
              <a:buFont typeface="+mj-lt"/>
              <a:buAutoNum type="arabicPeriod"/>
            </a:pPr>
            <a:r>
              <a:rPr lang="en-US" sz="1400" dirty="0" smtClean="0"/>
              <a:t>Cardholder </a:t>
            </a:r>
            <a:r>
              <a:rPr lang="en-US" sz="1400" dirty="0" err="1" smtClean="0"/>
              <a:t>verzoekt</a:t>
            </a:r>
            <a:r>
              <a:rPr lang="en-US" sz="1400" dirty="0" smtClean="0"/>
              <a:t> </a:t>
            </a:r>
            <a:r>
              <a:rPr lang="en-US" sz="1400" dirty="0" err="1" smtClean="0"/>
              <a:t>om</a:t>
            </a:r>
            <a:r>
              <a:rPr lang="en-US" sz="1400" dirty="0" smtClean="0"/>
              <a:t> public key van merchant en van payment gateway</a:t>
            </a:r>
          </a:p>
          <a:p>
            <a:pPr marL="514350" indent="-514350">
              <a:buFont typeface="+mj-lt"/>
              <a:buAutoNum type="arabicPeriod"/>
            </a:pPr>
            <a:r>
              <a:rPr lang="en-US" sz="1400" dirty="0" smtClean="0"/>
              <a:t>Merchant </a:t>
            </a:r>
            <a:r>
              <a:rPr lang="en-US" sz="1400" dirty="0" err="1" smtClean="0"/>
              <a:t>stuurt</a:t>
            </a:r>
            <a:r>
              <a:rPr lang="en-US" sz="1400" dirty="0" smtClean="0"/>
              <a:t> </a:t>
            </a:r>
            <a:r>
              <a:rPr lang="en-US" sz="1400" dirty="0" err="1" smtClean="0"/>
              <a:t>terug</a:t>
            </a:r>
            <a:r>
              <a:rPr lang="en-US" sz="1400" dirty="0" smtClean="0"/>
              <a:t>: </a:t>
            </a:r>
            <a:r>
              <a:rPr lang="en-US" sz="1400" dirty="0" err="1" smtClean="0"/>
              <a:t>unieke</a:t>
            </a:r>
            <a:r>
              <a:rPr lang="en-US" sz="1400" dirty="0" smtClean="0"/>
              <a:t> </a:t>
            </a:r>
            <a:r>
              <a:rPr lang="en-US" sz="1400" dirty="0" err="1" smtClean="0"/>
              <a:t>transactiecode</a:t>
            </a:r>
            <a:r>
              <a:rPr lang="en-US" sz="1400" dirty="0" smtClean="0"/>
              <a:t>, </a:t>
            </a:r>
            <a:r>
              <a:rPr lang="en-US" sz="1400" dirty="0" err="1" smtClean="0"/>
              <a:t>certificaat</a:t>
            </a:r>
            <a:r>
              <a:rPr lang="en-US" sz="1400" dirty="0" smtClean="0"/>
              <a:t> </a:t>
            </a:r>
            <a:r>
              <a:rPr lang="en-US" sz="1400" dirty="0" err="1" smtClean="0"/>
              <a:t>voor</a:t>
            </a:r>
            <a:r>
              <a:rPr lang="en-US" sz="1400" dirty="0" smtClean="0"/>
              <a:t> public key merchant en </a:t>
            </a:r>
            <a:r>
              <a:rPr lang="en-US" sz="1400" dirty="0" err="1" smtClean="0"/>
              <a:t>certificaat</a:t>
            </a:r>
            <a:r>
              <a:rPr lang="en-US" sz="1400" dirty="0" smtClean="0"/>
              <a:t> </a:t>
            </a:r>
            <a:r>
              <a:rPr lang="en-US" sz="1400" dirty="0" err="1" smtClean="0"/>
              <a:t>voor</a:t>
            </a:r>
            <a:r>
              <a:rPr lang="en-US" sz="1400" dirty="0" smtClean="0"/>
              <a:t> public key payment gateway</a:t>
            </a:r>
          </a:p>
          <a:p>
            <a:pPr marL="514350" indent="-514350">
              <a:buFont typeface="+mj-lt"/>
              <a:buAutoNum type="arabicPeriod"/>
            </a:pPr>
            <a:r>
              <a:rPr lang="en-US" sz="1400" dirty="0" smtClean="0"/>
              <a:t>Cardholder </a:t>
            </a:r>
            <a:r>
              <a:rPr lang="en-US" sz="1400" dirty="0" err="1" smtClean="0"/>
              <a:t>verifieert</a:t>
            </a:r>
            <a:r>
              <a:rPr lang="en-US" sz="1400" dirty="0" smtClean="0"/>
              <a:t> die </a:t>
            </a:r>
            <a:r>
              <a:rPr lang="en-US" sz="1400" dirty="0" err="1" smtClean="0"/>
              <a:t>gegevens</a:t>
            </a:r>
            <a:endParaRPr lang="en-US" sz="1400" dirty="0" smtClean="0"/>
          </a:p>
          <a:p>
            <a:pPr marL="514350" indent="-514350">
              <a:buFont typeface="+mj-lt"/>
              <a:buAutoNum type="arabicPeriod"/>
            </a:pPr>
            <a:r>
              <a:rPr lang="en-US" sz="1400" dirty="0" smtClean="0"/>
              <a:t>Cardholder </a:t>
            </a:r>
            <a:r>
              <a:rPr lang="en-US" sz="1400" dirty="0" err="1" smtClean="0"/>
              <a:t>maakt</a:t>
            </a:r>
            <a:r>
              <a:rPr lang="en-US" sz="1400" dirty="0" smtClean="0"/>
              <a:t> </a:t>
            </a:r>
            <a:r>
              <a:rPr lang="en-US" sz="1400" dirty="0" err="1" smtClean="0"/>
              <a:t>betaalinstructies</a:t>
            </a:r>
            <a:r>
              <a:rPr lang="en-US" sz="1400" dirty="0" smtClean="0"/>
              <a:t> en </a:t>
            </a:r>
            <a:r>
              <a:rPr lang="en-US" sz="1400" dirty="0" err="1" smtClean="0"/>
              <a:t>bestelinformatie</a:t>
            </a:r>
            <a:r>
              <a:rPr lang="en-US" sz="1400" dirty="0" smtClean="0"/>
              <a:t> + </a:t>
            </a:r>
            <a:r>
              <a:rPr lang="en-US" sz="1400" dirty="0" err="1" smtClean="0"/>
              <a:t>signeert</a:t>
            </a:r>
            <a:r>
              <a:rPr lang="en-US" sz="1400" dirty="0" smtClean="0"/>
              <a:t> die met dual signature + </a:t>
            </a:r>
            <a:r>
              <a:rPr lang="en-US" sz="1400" dirty="0" err="1" smtClean="0"/>
              <a:t>versleutelt</a:t>
            </a:r>
            <a:r>
              <a:rPr lang="en-US" sz="1400" dirty="0" smtClean="0"/>
              <a:t> die </a:t>
            </a:r>
            <a:r>
              <a:rPr lang="en-US" sz="1400" dirty="0" err="1" smtClean="0"/>
              <a:t>berichten</a:t>
            </a:r>
            <a:r>
              <a:rPr lang="en-US" sz="1400" dirty="0" smtClean="0"/>
              <a:t> door de </a:t>
            </a:r>
            <a:r>
              <a:rPr lang="en-US" sz="1400" dirty="0" err="1" smtClean="0"/>
              <a:t>respectievelijke</a:t>
            </a:r>
            <a:r>
              <a:rPr lang="en-US" sz="1400" dirty="0" smtClean="0"/>
              <a:t> public keys </a:t>
            </a:r>
            <a:r>
              <a:rPr lang="en-US" sz="1400" dirty="0" err="1" smtClean="0"/>
              <a:t>te</a:t>
            </a:r>
            <a:r>
              <a:rPr lang="en-US" sz="1400" dirty="0" smtClean="0"/>
              <a:t> </a:t>
            </a:r>
            <a:r>
              <a:rPr lang="en-US" sz="1400" dirty="0" err="1" smtClean="0"/>
              <a:t>gebruiken</a:t>
            </a:r>
            <a:r>
              <a:rPr lang="en-US" sz="1400" dirty="0" smtClean="0"/>
              <a:t> (</a:t>
            </a:r>
            <a:r>
              <a:rPr lang="en-US" sz="1400" dirty="0" err="1" smtClean="0"/>
              <a:t>zaten</a:t>
            </a:r>
            <a:r>
              <a:rPr lang="en-US" sz="1400" dirty="0" smtClean="0"/>
              <a:t> in </a:t>
            </a:r>
            <a:r>
              <a:rPr lang="en-US" sz="1400" dirty="0" err="1" smtClean="0"/>
              <a:t>certificaten</a:t>
            </a:r>
            <a:r>
              <a:rPr lang="en-US" sz="1400" dirty="0" smtClean="0"/>
              <a:t> van </a:t>
            </a:r>
            <a:r>
              <a:rPr lang="en-US" sz="1400" dirty="0" err="1" smtClean="0"/>
              <a:t>stap</a:t>
            </a:r>
            <a:r>
              <a:rPr lang="en-US" sz="1400" dirty="0" smtClean="0"/>
              <a:t> 5)</a:t>
            </a:r>
          </a:p>
          <a:p>
            <a:pPr marL="514350" indent="-514350">
              <a:buFont typeface="+mj-lt"/>
              <a:buAutoNum type="arabicPeriod"/>
            </a:pPr>
            <a:r>
              <a:rPr lang="en-US" sz="1400" dirty="0" err="1" smtClean="0"/>
              <a:t>Verstuurt</a:t>
            </a:r>
            <a:r>
              <a:rPr lang="en-US" sz="1400" dirty="0" smtClean="0"/>
              <a:t> die </a:t>
            </a:r>
            <a:r>
              <a:rPr lang="en-US" sz="1400" dirty="0" err="1" smtClean="0"/>
              <a:t>pakketjes</a:t>
            </a:r>
            <a:endParaRPr lang="en-US" sz="1400" dirty="0" smtClean="0"/>
          </a:p>
          <a:p>
            <a:pPr marL="514350" indent="-514350">
              <a:buFont typeface="+mj-lt"/>
              <a:buAutoNum type="arabicPeriod"/>
            </a:pPr>
            <a:r>
              <a:rPr lang="en-US" sz="1400" dirty="0" smtClean="0"/>
              <a:t>Merchant </a:t>
            </a:r>
            <a:r>
              <a:rPr lang="en-US" sz="1400" dirty="0" err="1" smtClean="0"/>
              <a:t>checkt</a:t>
            </a:r>
            <a:r>
              <a:rPr lang="en-US" sz="1400" dirty="0" smtClean="0"/>
              <a:t> of de </a:t>
            </a:r>
            <a:r>
              <a:rPr lang="en-US" sz="1400" dirty="0" err="1" smtClean="0"/>
              <a:t>pakketjes</a:t>
            </a:r>
            <a:r>
              <a:rPr lang="en-US" sz="1400" dirty="0" smtClean="0"/>
              <a:t> </a:t>
            </a:r>
            <a:r>
              <a:rPr lang="en-US" sz="1400" dirty="0" err="1" smtClean="0"/>
              <a:t>zijn</a:t>
            </a:r>
            <a:r>
              <a:rPr lang="en-US" sz="1400" dirty="0" smtClean="0"/>
              <a:t> </a:t>
            </a:r>
            <a:r>
              <a:rPr lang="en-US" sz="1400" dirty="0" err="1" smtClean="0"/>
              <a:t>verandert</a:t>
            </a:r>
            <a:r>
              <a:rPr lang="en-US" sz="1400" dirty="0" smtClean="0"/>
              <a:t> </a:t>
            </a:r>
            <a:r>
              <a:rPr lang="en-US" sz="1400" dirty="0" err="1" smtClean="0"/>
              <a:t>onderweg</a:t>
            </a:r>
            <a:r>
              <a:rPr lang="en-US" sz="1400" dirty="0" smtClean="0"/>
              <a:t> (hash </a:t>
            </a:r>
            <a:r>
              <a:rPr lang="en-US" sz="1400" dirty="0" err="1" smtClean="0"/>
              <a:t>checken</a:t>
            </a:r>
            <a:r>
              <a:rPr lang="en-US" sz="1400" dirty="0" smtClean="0"/>
              <a:t>)</a:t>
            </a:r>
          </a:p>
          <a:p>
            <a:pPr marL="514350" indent="-514350">
              <a:buFont typeface="+mj-lt"/>
              <a:buAutoNum type="arabicPeriod"/>
            </a:pPr>
            <a:r>
              <a:rPr lang="en-US" sz="1400" dirty="0" smtClean="0"/>
              <a:t>Merchant </a:t>
            </a:r>
            <a:r>
              <a:rPr lang="en-US" sz="1400" dirty="0" err="1" smtClean="0"/>
              <a:t>maakt</a:t>
            </a:r>
            <a:r>
              <a:rPr lang="en-US" sz="1400" dirty="0" smtClean="0"/>
              <a:t> </a:t>
            </a:r>
            <a:r>
              <a:rPr lang="en-US" sz="1400" dirty="0" err="1" smtClean="0"/>
              <a:t>een</a:t>
            </a:r>
            <a:r>
              <a:rPr lang="en-US" sz="1400" dirty="0" smtClean="0"/>
              <a:t> </a:t>
            </a:r>
            <a:r>
              <a:rPr lang="en-US" sz="1400" dirty="0" err="1" smtClean="0"/>
              <a:t>verzoek</a:t>
            </a:r>
            <a:r>
              <a:rPr lang="en-US" sz="1400" dirty="0" smtClean="0"/>
              <a:t> tot </a:t>
            </a:r>
            <a:r>
              <a:rPr lang="en-US" sz="1400" dirty="0" err="1" smtClean="0"/>
              <a:t>betaling</a:t>
            </a:r>
            <a:r>
              <a:rPr lang="en-US" sz="1400" dirty="0" smtClean="0"/>
              <a:t> </a:t>
            </a:r>
            <a:r>
              <a:rPr lang="en-US" sz="1400" dirty="0" err="1" smtClean="0"/>
              <a:t>om</a:t>
            </a:r>
            <a:r>
              <a:rPr lang="en-US" sz="1400" dirty="0" smtClean="0"/>
              <a:t> </a:t>
            </a:r>
            <a:r>
              <a:rPr lang="en-US" sz="1400" dirty="0" err="1" smtClean="0"/>
              <a:t>naar</a:t>
            </a:r>
            <a:r>
              <a:rPr lang="en-US" sz="1400" dirty="0" smtClean="0"/>
              <a:t> de payment gateway </a:t>
            </a:r>
            <a:r>
              <a:rPr lang="en-US" sz="1400" dirty="0" err="1" smtClean="0"/>
              <a:t>te</a:t>
            </a:r>
            <a:r>
              <a:rPr lang="en-US" sz="1400" dirty="0" smtClean="0"/>
              <a:t> </a:t>
            </a:r>
            <a:r>
              <a:rPr lang="en-US" sz="1400" dirty="0" err="1" smtClean="0"/>
              <a:t>sturen</a:t>
            </a:r>
            <a:r>
              <a:rPr lang="en-US" sz="1400" dirty="0" smtClean="0"/>
              <a:t>, </a:t>
            </a:r>
            <a:r>
              <a:rPr lang="en-US" sz="1400" dirty="0" err="1" smtClean="0"/>
              <a:t>bevat</a:t>
            </a:r>
            <a:r>
              <a:rPr lang="en-US" sz="1400" dirty="0" smtClean="0"/>
              <a:t> </a:t>
            </a:r>
            <a:r>
              <a:rPr lang="en-US" sz="1400" dirty="0" err="1" smtClean="0"/>
              <a:t>certificaat</a:t>
            </a:r>
            <a:r>
              <a:rPr lang="en-US" sz="1400" dirty="0" smtClean="0"/>
              <a:t> van merchant. </a:t>
            </a:r>
            <a:r>
              <a:rPr lang="en-US" sz="1400" dirty="0" err="1" smtClean="0"/>
              <a:t>Versleutelt</a:t>
            </a:r>
            <a:r>
              <a:rPr lang="en-US" sz="1400" dirty="0" smtClean="0"/>
              <a:t> </a:t>
            </a:r>
            <a:r>
              <a:rPr lang="en-US" sz="1400" dirty="0" err="1" smtClean="0"/>
              <a:t>dit</a:t>
            </a:r>
            <a:r>
              <a:rPr lang="en-US" sz="1400" dirty="0" smtClean="0"/>
              <a:t> </a:t>
            </a:r>
            <a:r>
              <a:rPr lang="en-US" sz="1400" dirty="0" err="1" smtClean="0"/>
              <a:t>geheel</a:t>
            </a:r>
            <a:r>
              <a:rPr lang="en-US" sz="1400" dirty="0" smtClean="0"/>
              <a:t> met public key van payment gateway</a:t>
            </a:r>
          </a:p>
          <a:p>
            <a:pPr marL="514350" indent="-514350">
              <a:buFont typeface="+mj-lt"/>
              <a:buAutoNum type="arabicPeriod"/>
            </a:pPr>
            <a:r>
              <a:rPr lang="en-US" sz="1400" dirty="0" smtClean="0"/>
              <a:t>Merchant </a:t>
            </a:r>
            <a:r>
              <a:rPr lang="en-US" sz="1400" dirty="0" err="1" smtClean="0"/>
              <a:t>stuurt</a:t>
            </a:r>
            <a:r>
              <a:rPr lang="en-US" sz="1400" dirty="0" smtClean="0"/>
              <a:t> </a:t>
            </a:r>
            <a:r>
              <a:rPr lang="en-US" sz="1400" dirty="0" err="1" smtClean="0"/>
              <a:t>dit</a:t>
            </a:r>
            <a:r>
              <a:rPr lang="en-US" sz="1400" dirty="0" smtClean="0"/>
              <a:t> door </a:t>
            </a:r>
            <a:r>
              <a:rPr lang="en-US" sz="1400" dirty="0" err="1" smtClean="0"/>
              <a:t>naar</a:t>
            </a:r>
            <a:r>
              <a:rPr lang="en-US" sz="1400" dirty="0" smtClean="0"/>
              <a:t> payment gateway</a:t>
            </a:r>
          </a:p>
          <a:p>
            <a:pPr marL="514350" indent="-514350">
              <a:buFont typeface="+mj-lt"/>
              <a:buAutoNum type="arabicPeriod"/>
            </a:pPr>
            <a:r>
              <a:rPr lang="en-US" sz="1400" dirty="0" smtClean="0"/>
              <a:t>Payment gateway </a:t>
            </a:r>
            <a:r>
              <a:rPr lang="en-US" sz="1400" dirty="0" err="1" smtClean="0"/>
              <a:t>decodeerd</a:t>
            </a:r>
            <a:r>
              <a:rPr lang="en-US" sz="1400" dirty="0" smtClean="0"/>
              <a:t> </a:t>
            </a:r>
            <a:r>
              <a:rPr lang="en-US" sz="1400" dirty="0" err="1" smtClean="0"/>
              <a:t>bericht</a:t>
            </a:r>
            <a:r>
              <a:rPr lang="en-US" sz="1400" dirty="0" smtClean="0"/>
              <a:t> en </a:t>
            </a:r>
            <a:r>
              <a:rPr lang="en-US" sz="1400" dirty="0" err="1" smtClean="0"/>
              <a:t>checkt</a:t>
            </a:r>
            <a:r>
              <a:rPr lang="en-US" sz="1400" dirty="0" smtClean="0"/>
              <a:t> de hashes </a:t>
            </a:r>
            <a:r>
              <a:rPr lang="en-US" sz="1400" dirty="0" err="1" smtClean="0"/>
              <a:t>voor</a:t>
            </a:r>
            <a:r>
              <a:rPr lang="en-US" sz="1400" dirty="0" smtClean="0"/>
              <a:t> </a:t>
            </a:r>
            <a:r>
              <a:rPr lang="en-US" sz="1400" dirty="0" err="1" smtClean="0"/>
              <a:t>verandering</a:t>
            </a:r>
            <a:endParaRPr lang="en-US" sz="1400" dirty="0" smtClean="0"/>
          </a:p>
          <a:p>
            <a:pPr marL="514350" indent="-514350">
              <a:buFont typeface="+mj-lt"/>
              <a:buAutoNum type="arabicPeriod"/>
            </a:pPr>
            <a:r>
              <a:rPr lang="en-US" sz="1400" dirty="0" smtClean="0"/>
              <a:t>Payment gateway </a:t>
            </a:r>
            <a:r>
              <a:rPr lang="en-US" sz="1400" dirty="0" err="1" smtClean="0"/>
              <a:t>stuurt</a:t>
            </a:r>
            <a:r>
              <a:rPr lang="en-US" sz="1400" dirty="0" smtClean="0"/>
              <a:t> </a:t>
            </a:r>
            <a:r>
              <a:rPr lang="en-US" sz="1400" dirty="0" err="1" smtClean="0"/>
              <a:t>betalingsinfo</a:t>
            </a:r>
            <a:r>
              <a:rPr lang="en-US" sz="1400" dirty="0" smtClean="0"/>
              <a:t> door </a:t>
            </a:r>
            <a:r>
              <a:rPr lang="en-US" sz="1400" dirty="0" err="1" smtClean="0"/>
              <a:t>naar</a:t>
            </a:r>
            <a:r>
              <a:rPr lang="en-US" sz="1400" dirty="0" smtClean="0"/>
              <a:t> de </a:t>
            </a:r>
            <a:r>
              <a:rPr lang="en-US" sz="1400" dirty="0" err="1" smtClean="0"/>
              <a:t>kaartuitgevende</a:t>
            </a:r>
            <a:r>
              <a:rPr lang="en-US" sz="1400" dirty="0" smtClean="0"/>
              <a:t> bank</a:t>
            </a:r>
          </a:p>
          <a:p>
            <a:pPr marL="514350" indent="-514350">
              <a:buFont typeface="+mj-lt"/>
              <a:buAutoNum type="arabicPeriod"/>
            </a:pPr>
            <a:r>
              <a:rPr lang="en-US" sz="1400" dirty="0" err="1" smtClean="0"/>
              <a:t>Als</a:t>
            </a:r>
            <a:r>
              <a:rPr lang="en-US" sz="1400" dirty="0" smtClean="0"/>
              <a:t> </a:t>
            </a:r>
            <a:r>
              <a:rPr lang="en-US" sz="1400" dirty="0" err="1" smtClean="0"/>
              <a:t>kaarthouder</a:t>
            </a:r>
            <a:r>
              <a:rPr lang="en-US" sz="1400" dirty="0" smtClean="0"/>
              <a:t> </a:t>
            </a:r>
            <a:r>
              <a:rPr lang="en-US" sz="1400" dirty="0" err="1" smtClean="0"/>
              <a:t>genoeg</a:t>
            </a:r>
            <a:r>
              <a:rPr lang="en-US" sz="1400" dirty="0" smtClean="0"/>
              <a:t> geld </a:t>
            </a:r>
            <a:r>
              <a:rPr lang="en-US" sz="1400" dirty="0" err="1" smtClean="0"/>
              <a:t>heeft</a:t>
            </a:r>
            <a:r>
              <a:rPr lang="en-US" sz="1400" dirty="0" smtClean="0"/>
              <a:t> op </a:t>
            </a:r>
            <a:r>
              <a:rPr lang="en-US" sz="1400" dirty="0" err="1" smtClean="0"/>
              <a:t>zijn</a:t>
            </a:r>
            <a:r>
              <a:rPr lang="en-US" sz="1400" dirty="0" smtClean="0"/>
              <a:t> </a:t>
            </a:r>
            <a:r>
              <a:rPr lang="en-US" sz="1400" dirty="0" err="1" smtClean="0"/>
              <a:t>rekening</a:t>
            </a:r>
            <a:r>
              <a:rPr lang="en-US" sz="1400" dirty="0" smtClean="0"/>
              <a:t> en de </a:t>
            </a:r>
            <a:r>
              <a:rPr lang="en-US" sz="1400" dirty="0" err="1" smtClean="0"/>
              <a:t>overschrijving</a:t>
            </a:r>
            <a:r>
              <a:rPr lang="en-US" sz="1400" dirty="0" smtClean="0"/>
              <a:t> </a:t>
            </a:r>
            <a:r>
              <a:rPr lang="en-US" sz="1400" dirty="0" err="1" smtClean="0"/>
              <a:t>goed</a:t>
            </a:r>
            <a:r>
              <a:rPr lang="en-US" sz="1400" dirty="0" smtClean="0"/>
              <a:t> </a:t>
            </a:r>
            <a:r>
              <a:rPr lang="en-US" sz="1400" dirty="0" err="1" smtClean="0"/>
              <a:t>gegaan</a:t>
            </a:r>
            <a:r>
              <a:rPr lang="en-US" sz="1400" dirty="0" smtClean="0"/>
              <a:t> is, </a:t>
            </a:r>
            <a:r>
              <a:rPr lang="en-US" sz="1400" dirty="0" err="1" smtClean="0"/>
              <a:t>stuurt</a:t>
            </a:r>
            <a:r>
              <a:rPr lang="en-US" sz="1400" dirty="0" smtClean="0"/>
              <a:t> bank </a:t>
            </a:r>
            <a:r>
              <a:rPr lang="en-US" sz="1400" dirty="0" err="1" smtClean="0"/>
              <a:t>een</a:t>
            </a:r>
            <a:r>
              <a:rPr lang="en-US" sz="1400" dirty="0" smtClean="0"/>
              <a:t> </a:t>
            </a:r>
            <a:r>
              <a:rPr lang="en-US" sz="1400" dirty="0" err="1" smtClean="0"/>
              <a:t>alles</a:t>
            </a:r>
            <a:r>
              <a:rPr lang="en-US" sz="1400" dirty="0" smtClean="0"/>
              <a:t>-ok </a:t>
            </a:r>
            <a:r>
              <a:rPr lang="en-US" sz="1400" dirty="0" err="1" smtClean="0"/>
              <a:t>bericht</a:t>
            </a:r>
            <a:r>
              <a:rPr lang="en-US" sz="1400" dirty="0" smtClean="0"/>
              <a:t> </a:t>
            </a:r>
            <a:r>
              <a:rPr lang="en-US" sz="1400" dirty="0" err="1" smtClean="0"/>
              <a:t>aan</a:t>
            </a:r>
            <a:r>
              <a:rPr lang="en-US" sz="1400" dirty="0" smtClean="0"/>
              <a:t> payment gateway</a:t>
            </a:r>
          </a:p>
          <a:p>
            <a:pPr marL="514350" indent="-514350">
              <a:buFont typeface="+mj-lt"/>
              <a:buAutoNum type="arabicPeriod"/>
            </a:pPr>
            <a:r>
              <a:rPr lang="en-US" sz="1400" dirty="0" smtClean="0"/>
              <a:t>Payment gateway </a:t>
            </a:r>
            <a:r>
              <a:rPr lang="en-US" sz="1400" dirty="0" err="1" smtClean="0"/>
              <a:t>stuurt</a:t>
            </a:r>
            <a:r>
              <a:rPr lang="en-US" sz="1400" dirty="0" smtClean="0"/>
              <a:t> </a:t>
            </a:r>
            <a:r>
              <a:rPr lang="en-US" sz="1400" dirty="0" err="1" smtClean="0"/>
              <a:t>een</a:t>
            </a:r>
            <a:r>
              <a:rPr lang="en-US" sz="1400" dirty="0" smtClean="0"/>
              <a:t> </a:t>
            </a:r>
            <a:r>
              <a:rPr lang="en-US" sz="1400" dirty="0" err="1" smtClean="0"/>
              <a:t>vercijferd</a:t>
            </a:r>
            <a:r>
              <a:rPr lang="en-US" sz="1400" dirty="0" smtClean="0"/>
              <a:t> </a:t>
            </a:r>
            <a:r>
              <a:rPr lang="en-US" sz="1400" dirty="0" err="1" smtClean="0"/>
              <a:t>alles</a:t>
            </a:r>
            <a:r>
              <a:rPr lang="en-US" sz="1400" dirty="0" smtClean="0"/>
              <a:t> ok </a:t>
            </a:r>
            <a:r>
              <a:rPr lang="en-US" sz="1400" dirty="0" err="1" smtClean="0"/>
              <a:t>bericht</a:t>
            </a:r>
            <a:r>
              <a:rPr lang="en-US" sz="1400" dirty="0" smtClean="0"/>
              <a:t> </a:t>
            </a:r>
            <a:r>
              <a:rPr lang="en-US" sz="1400" dirty="0" err="1" smtClean="0"/>
              <a:t>aan</a:t>
            </a:r>
            <a:r>
              <a:rPr lang="en-US" sz="1400" dirty="0" smtClean="0"/>
              <a:t> merchant</a:t>
            </a:r>
          </a:p>
          <a:p>
            <a:pPr marL="514350" indent="-514350">
              <a:buFont typeface="+mj-lt"/>
              <a:buAutoNum type="arabicPeriod"/>
            </a:pPr>
            <a:r>
              <a:rPr lang="en-US" sz="1400" dirty="0" smtClean="0"/>
              <a:t>Merchant </a:t>
            </a:r>
            <a:r>
              <a:rPr lang="en-US" sz="1400" dirty="0" err="1" smtClean="0"/>
              <a:t>checkt</a:t>
            </a:r>
            <a:r>
              <a:rPr lang="en-US" sz="1400" dirty="0" smtClean="0"/>
              <a:t> of </a:t>
            </a:r>
            <a:r>
              <a:rPr lang="en-US" sz="1400" dirty="0" err="1" smtClean="0"/>
              <a:t>alles</a:t>
            </a:r>
            <a:r>
              <a:rPr lang="en-US" sz="1400" dirty="0" smtClean="0"/>
              <a:t> ok was</a:t>
            </a:r>
          </a:p>
          <a:p>
            <a:pPr marL="514350" indent="-514350">
              <a:buFont typeface="+mj-lt"/>
              <a:buAutoNum type="arabicPeriod"/>
            </a:pPr>
            <a:r>
              <a:rPr lang="en-US" sz="1400" dirty="0" smtClean="0"/>
              <a:t>Merchant </a:t>
            </a:r>
            <a:r>
              <a:rPr lang="en-US" sz="1400" dirty="0" err="1" smtClean="0"/>
              <a:t>stuurt</a:t>
            </a:r>
            <a:r>
              <a:rPr lang="en-US" sz="1400" dirty="0" smtClean="0"/>
              <a:t> </a:t>
            </a:r>
            <a:r>
              <a:rPr lang="en-US" sz="1400" dirty="0" err="1" smtClean="0"/>
              <a:t>een</a:t>
            </a:r>
            <a:r>
              <a:rPr lang="en-US" sz="1400" dirty="0" smtClean="0"/>
              <a:t> </a:t>
            </a:r>
            <a:r>
              <a:rPr lang="en-US" sz="1400" dirty="0" err="1" smtClean="0"/>
              <a:t>bevestiging</a:t>
            </a:r>
            <a:r>
              <a:rPr lang="en-US" sz="1400" dirty="0" smtClean="0"/>
              <a:t> </a:t>
            </a:r>
            <a:r>
              <a:rPr lang="en-US" sz="1400" dirty="0" err="1" smtClean="0"/>
              <a:t>aan</a:t>
            </a:r>
            <a:r>
              <a:rPr lang="en-US" sz="1400" dirty="0" smtClean="0"/>
              <a:t> cardholder </a:t>
            </a:r>
            <a:r>
              <a:rPr lang="en-US" sz="1400" dirty="0" err="1" smtClean="0"/>
              <a:t>dat</a:t>
            </a:r>
            <a:r>
              <a:rPr lang="en-US" sz="1400" dirty="0" smtClean="0"/>
              <a:t> </a:t>
            </a:r>
            <a:r>
              <a:rPr lang="en-US" sz="1400" dirty="0" err="1" smtClean="0"/>
              <a:t>hij</a:t>
            </a:r>
            <a:r>
              <a:rPr lang="en-US" sz="1400" dirty="0" smtClean="0"/>
              <a:t> de </a:t>
            </a:r>
            <a:r>
              <a:rPr lang="en-US" sz="1400" dirty="0" err="1" smtClean="0"/>
              <a:t>gelukkige</a:t>
            </a:r>
            <a:r>
              <a:rPr lang="en-US" sz="1400" dirty="0" smtClean="0"/>
              <a:t> </a:t>
            </a:r>
            <a:r>
              <a:rPr lang="en-US" sz="1400" dirty="0" err="1" smtClean="0"/>
              <a:t>eigenaar</a:t>
            </a:r>
            <a:r>
              <a:rPr lang="en-US" sz="1400" dirty="0" smtClean="0"/>
              <a:t> is </a:t>
            </a:r>
            <a:r>
              <a:rPr lang="en-US" sz="1400" dirty="0" err="1" smtClean="0"/>
              <a:t>geworden</a:t>
            </a:r>
            <a:r>
              <a:rPr lang="en-US" sz="1400" dirty="0" smtClean="0"/>
              <a:t> van product X</a:t>
            </a:r>
          </a:p>
          <a:p>
            <a:pPr marL="514350" indent="-514350">
              <a:buFont typeface="+mj-lt"/>
              <a:buAutoNum type="arabicPeriod"/>
            </a:pPr>
            <a:endParaRPr lang="en-US" sz="1400" dirty="0" smtClean="0"/>
          </a:p>
          <a:p>
            <a:pPr lvl="1">
              <a:buNone/>
            </a:pPr>
            <a:endParaRPr lang="nl-NL"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2947</TotalTime>
  <Words>700</Words>
  <Application>Microsoft Office PowerPoint</Application>
  <PresentationFormat>Diavoorstelling (4:3)</PresentationFormat>
  <Paragraphs>57</Paragraphs>
  <Slides>7</Slides>
  <Notes>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Franklin Gothic Book</vt:lpstr>
      <vt:lpstr>Kantoorthema</vt:lpstr>
      <vt:lpstr>SET</vt:lpstr>
      <vt:lpstr>SECURE ELECTRONIC TRANSACTION (SET)</vt:lpstr>
      <vt:lpstr>SET</vt:lpstr>
      <vt:lpstr>SET – Dubbele handtekening</vt:lpstr>
      <vt:lpstr>SET Encryptie voor de acquirer (bank)</vt:lpstr>
      <vt:lpstr>SET Decryptie in de bank (fout:bank privé key)</vt:lpstr>
      <vt:lpstr>SET in werking (lezen)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Beveiliging van het web</dc:title>
  <dc:creator/>
  <cp:lastModifiedBy>Bram Heyns</cp:lastModifiedBy>
  <cp:revision>120</cp:revision>
  <dcterms:created xsi:type="dcterms:W3CDTF">2006-08-16T00:00:00Z</dcterms:created>
  <dcterms:modified xsi:type="dcterms:W3CDTF">2016-02-16T11:43:47Z</dcterms:modified>
</cp:coreProperties>
</file>