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7" r:id="rId4"/>
    <p:sldId id="270" r:id="rId5"/>
    <p:sldId id="298" r:id="rId6"/>
    <p:sldId id="296" r:id="rId7"/>
    <p:sldId id="297" r:id="rId8"/>
    <p:sldId id="295" r:id="rId9"/>
    <p:sldId id="299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youtube.com/user/tenablesecurity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www.youtube.com/watch?v=7nuPLW4XRF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hyperlink" Target="http://www.youtube.com/watch?v=e38ho-rk6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1391353"/>
            <a:ext cx="7772400" cy="1470025"/>
          </a:xfrm>
        </p:spPr>
        <p:txBody>
          <a:bodyPr/>
          <a:lstStyle/>
          <a:p>
            <a:r>
              <a:rPr lang="nl-BE" dirty="0">
                <a:solidFill>
                  <a:srgbClr val="0070C0"/>
                </a:solidFill>
              </a:rPr>
              <a:t>2</a:t>
            </a:r>
            <a:r>
              <a:rPr lang="nl-BE" dirty="0" smtClean="0">
                <a:solidFill>
                  <a:srgbClr val="0070C0"/>
                </a:solidFill>
              </a:rPr>
              <a:t>. </a:t>
            </a:r>
            <a:r>
              <a:rPr lang="nl-BE" dirty="0" err="1" smtClean="0">
                <a:solidFill>
                  <a:srgbClr val="0070C0"/>
                </a:solidFill>
              </a:rPr>
              <a:t>Kwetsbaarheidscanners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2438400"/>
            <a:ext cx="6400800" cy="1752600"/>
          </a:xfrm>
        </p:spPr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4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http://www.tenable.com/sites/drupal.dmz.tenablesecurity.com/files/images/product-images/nessus-plus-diagram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D:\users\3871\Desktop\nessus-plus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13322"/>
            <a:ext cx="5494338" cy="33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nl-BE" dirty="0" smtClean="0"/>
              <a:t>Beste kwaliteitscanners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1"/>
            <a:ext cx="9144000" cy="3733800"/>
          </a:xfrm>
        </p:spPr>
        <p:txBody>
          <a:bodyPr/>
          <a:lstStyle/>
          <a:p>
            <a:r>
              <a:rPr lang="nl-BE" dirty="0" smtClean="0"/>
              <a:t>Een van de beste: </a:t>
            </a:r>
            <a:r>
              <a:rPr lang="nl-BE" i="1" dirty="0" smtClean="0">
                <a:solidFill>
                  <a:srgbClr val="0070C0"/>
                </a:solidFill>
              </a:rPr>
              <a:t>Nessus</a:t>
            </a:r>
            <a:r>
              <a:rPr lang="nl-BE" dirty="0" smtClean="0"/>
              <a:t>!</a:t>
            </a:r>
          </a:p>
          <a:p>
            <a:pPr lvl="1"/>
            <a:r>
              <a:rPr lang="nl-BE" dirty="0" smtClean="0"/>
              <a:t>Kijk zeker dit eens na:</a:t>
            </a:r>
          </a:p>
          <a:p>
            <a:pPr lvl="2"/>
            <a:r>
              <a:rPr lang="nl-BE" dirty="0" smtClean="0"/>
              <a:t>Nessus Basic: </a:t>
            </a:r>
            <a:r>
              <a:rPr lang="nl-BE" sz="1600" dirty="0" smtClean="0">
                <a:hlinkClick r:id="rId2"/>
              </a:rPr>
              <a:t>http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www.youtube.com/watch?v=7nuPLW4XRF0</a:t>
            </a:r>
            <a:endParaRPr lang="nl-BE" sz="1600" dirty="0" smtClean="0"/>
          </a:p>
          <a:p>
            <a:pPr lvl="2"/>
            <a:r>
              <a:rPr lang="nl-BE" dirty="0" smtClean="0"/>
              <a:t>Nessus </a:t>
            </a:r>
            <a:r>
              <a:rPr lang="nl-BE" dirty="0" err="1" smtClean="0"/>
              <a:t>iPad</a:t>
            </a:r>
            <a:r>
              <a:rPr lang="nl-BE" dirty="0" smtClean="0"/>
              <a:t>: </a:t>
            </a:r>
            <a:r>
              <a:rPr lang="nl-BE" sz="2000" dirty="0" smtClean="0">
                <a:hlinkClick r:id="rId3"/>
              </a:rPr>
              <a:t>http</a:t>
            </a:r>
            <a:r>
              <a:rPr lang="nl-BE" sz="2000" dirty="0">
                <a:hlinkClick r:id="rId3"/>
              </a:rPr>
              <a:t>://</a:t>
            </a:r>
            <a:r>
              <a:rPr lang="nl-BE" sz="2000" dirty="0" smtClean="0">
                <a:hlinkClick r:id="rId3"/>
              </a:rPr>
              <a:t>www.youtube.com/user/tenablesecurity#p/c/22/1wSVy2LKjss</a:t>
            </a:r>
            <a:endParaRPr lang="nl-BE" sz="2000" dirty="0" smtClean="0"/>
          </a:p>
          <a:p>
            <a:pPr lvl="2"/>
            <a:r>
              <a:rPr lang="nl-BE" dirty="0" smtClean="0"/>
              <a:t>Nessus + </a:t>
            </a:r>
            <a:r>
              <a:rPr lang="nl-BE" dirty="0" err="1" smtClean="0"/>
              <a:t>exploit</a:t>
            </a:r>
            <a:r>
              <a:rPr lang="nl-BE" dirty="0" smtClean="0"/>
              <a:t>: </a:t>
            </a:r>
            <a:r>
              <a:rPr lang="nl-BE" sz="2000" dirty="0" smtClean="0">
                <a:hlinkClick r:id="rId4"/>
              </a:rPr>
              <a:t>http</a:t>
            </a:r>
            <a:r>
              <a:rPr lang="nl-BE" sz="2000" dirty="0">
                <a:hlinkClick r:id="rId4"/>
              </a:rPr>
              <a:t>://</a:t>
            </a:r>
            <a:r>
              <a:rPr lang="nl-BE" sz="2000" dirty="0" smtClean="0">
                <a:hlinkClick r:id="rId4"/>
              </a:rPr>
              <a:t>www.youtube.com/watch?v=e38ho-rk6Es</a:t>
            </a:r>
            <a:endParaRPr lang="nl-BE" sz="2000" dirty="0" smtClean="0"/>
          </a:p>
          <a:p>
            <a:pPr lvl="2"/>
            <a:endParaRPr lang="nl-BE" sz="2000" dirty="0" smtClean="0"/>
          </a:p>
        </p:txBody>
      </p:sp>
      <p:pic>
        <p:nvPicPr>
          <p:cNvPr id="4" name="Picture 3" descr="ness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288573"/>
            <a:ext cx="2667000" cy="256942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4236495"/>
            <a:ext cx="2590799" cy="262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210050"/>
            <a:ext cx="3594899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09" y="762000"/>
            <a:ext cx="214399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0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Vulnerability</a:t>
            </a:r>
            <a:r>
              <a:rPr lang="nl-BE" dirty="0" smtClean="0"/>
              <a:t> scanners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nl-BE" dirty="0" err="1" smtClean="0">
                <a:solidFill>
                  <a:srgbClr val="0070C0"/>
                </a:solidFill>
              </a:rPr>
              <a:t>Nexpose</a:t>
            </a:r>
            <a:r>
              <a:rPr lang="nl-BE" dirty="0" smtClean="0">
                <a:solidFill>
                  <a:srgbClr val="0070C0"/>
                </a:solidFill>
              </a:rPr>
              <a:t> </a:t>
            </a:r>
            <a:r>
              <a:rPr lang="nl-BE" sz="2000" dirty="0" smtClean="0"/>
              <a:t>(Rapid7): </a:t>
            </a:r>
            <a:endParaRPr lang="nl-BE" dirty="0" smtClean="0"/>
          </a:p>
          <a:p>
            <a:endParaRPr lang="nl-BE" dirty="0" smtClean="0">
              <a:solidFill>
                <a:srgbClr val="0070C0"/>
              </a:solidFill>
            </a:endParaRPr>
          </a:p>
          <a:p>
            <a:pPr lvl="8" algn="r"/>
            <a:r>
              <a:rPr lang="nl-BE" sz="3200" dirty="0" smtClean="0">
                <a:solidFill>
                  <a:srgbClr val="0070C0"/>
                </a:solidFill>
              </a:rPr>
              <a:t>Open </a:t>
            </a:r>
            <a:r>
              <a:rPr lang="nl-BE" sz="3200" dirty="0">
                <a:solidFill>
                  <a:srgbClr val="0070C0"/>
                </a:solidFill>
              </a:rPr>
              <a:t>VAS</a:t>
            </a:r>
            <a:r>
              <a:rPr lang="nl-BE" dirty="0"/>
              <a:t>: Open Source alternatief:</a:t>
            </a:r>
          </a:p>
          <a:p>
            <a:pPr marL="3657600" lvl="8" indent="0" algn="r">
              <a:buNone/>
            </a:pPr>
            <a:endParaRPr lang="nl-BE" dirty="0" smtClean="0"/>
          </a:p>
          <a:p>
            <a:pPr lvl="8" algn="r"/>
            <a:endParaRPr lang="nl-BE" dirty="0"/>
          </a:p>
          <a:p>
            <a:pPr lvl="8" algn="r"/>
            <a:endParaRPr lang="nl-BE" dirty="0" smtClean="0"/>
          </a:p>
          <a:p>
            <a:pPr lvl="8" algn="r"/>
            <a:endParaRPr lang="nl-BE" dirty="0" smtClean="0"/>
          </a:p>
          <a:p>
            <a:pPr lvl="8" algn="r"/>
            <a:r>
              <a:rPr lang="nl-BE" dirty="0" smtClean="0">
                <a:solidFill>
                  <a:srgbClr val="0070C0"/>
                </a:solidFill>
              </a:rPr>
              <a:t>Open VAS</a:t>
            </a:r>
            <a:r>
              <a:rPr lang="nl-BE" dirty="0" smtClean="0"/>
              <a:t>: Open Source alternatief: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17026"/>
            <a:ext cx="4724400" cy="334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://www.tornado.ro/common/Download/Technology/Site_r7/img/h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33" y="2362200"/>
            <a:ext cx="4474662" cy="265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</a:t>
            </a:r>
            <a:r>
              <a:rPr lang="nl-BE" dirty="0" err="1" smtClean="0"/>
              <a:t>wetsbaarheidscanners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86800" cy="5440362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= gereedschappen om kwetsbare plekken op te sporen (= scanner) in uw beveiliging</a:t>
            </a:r>
          </a:p>
          <a:p>
            <a:r>
              <a:rPr lang="nl-BE" b="1" dirty="0" smtClean="0">
                <a:solidFill>
                  <a:srgbClr val="0070C0"/>
                </a:solidFill>
              </a:rPr>
              <a:t>= +- poortscanner + </a:t>
            </a:r>
            <a:r>
              <a:rPr lang="nl-BE" b="1" dirty="0" err="1" smtClean="0">
                <a:solidFill>
                  <a:srgbClr val="0070C0"/>
                </a:solidFill>
              </a:rPr>
              <a:t>kwetsbaarheidsDB</a:t>
            </a:r>
            <a:r>
              <a:rPr lang="nl-BE" b="1" dirty="0" smtClean="0">
                <a:solidFill>
                  <a:srgbClr val="0070C0"/>
                </a:solidFill>
              </a:rPr>
              <a:t> (!) + rapport</a:t>
            </a:r>
          </a:p>
          <a:p>
            <a:pPr marL="0" indent="0">
              <a:buNone/>
            </a:pPr>
            <a:endParaRPr lang="nl-BE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nl-BE" b="1" dirty="0" smtClean="0">
              <a:solidFill>
                <a:srgbClr val="0070C0"/>
              </a:solidFill>
            </a:endParaRPr>
          </a:p>
          <a:p>
            <a:r>
              <a:rPr lang="nl-BE" sz="2400" dirty="0" smtClean="0"/>
              <a:t>De eerste 2 producten:</a:t>
            </a:r>
          </a:p>
          <a:p>
            <a:pPr lvl="1"/>
            <a:r>
              <a:rPr lang="nl-BE" sz="2100" i="1" dirty="0" smtClean="0"/>
              <a:t>Internet Security Scanner (ISS)</a:t>
            </a:r>
          </a:p>
          <a:p>
            <a:pPr lvl="2"/>
            <a:r>
              <a:rPr lang="nl-BE" sz="1900" dirty="0" smtClean="0"/>
              <a:t>Zocht naar tientallen bekende beveiligingslekken in een pc zijn OS en registreerde ze als zaken die verholpen moesten worden</a:t>
            </a:r>
          </a:p>
          <a:p>
            <a:pPr lvl="3"/>
            <a:r>
              <a:rPr lang="nl-BE" sz="1400" dirty="0" smtClean="0"/>
              <a:t>Eenmaal een vertrouwde PC binnengedrongen te zijn, kan je het netwerk infiltreren</a:t>
            </a:r>
          </a:p>
          <a:p>
            <a:pPr lvl="1"/>
            <a:r>
              <a:rPr lang="nl-BE" sz="2100" i="1" dirty="0" smtClean="0"/>
              <a:t>SATAN (Security Administrator Tool for Analyzing Networks)</a:t>
            </a:r>
          </a:p>
          <a:p>
            <a:pPr lvl="2"/>
            <a:r>
              <a:rPr lang="nl-BE" sz="1900" dirty="0" smtClean="0"/>
              <a:t>Betere versie van ISS</a:t>
            </a:r>
          </a:p>
          <a:p>
            <a:pPr lvl="2"/>
            <a:r>
              <a:rPr lang="nl-BE" sz="1900" dirty="0" smtClean="0"/>
              <a:t>Creeerde echte hype, zelfs paniek</a:t>
            </a:r>
          </a:p>
          <a:p>
            <a:pPr lvl="3"/>
            <a:r>
              <a:rPr lang="nl-BE" sz="1400" dirty="0" smtClean="0"/>
              <a:t>Kan immers ook gebruikt worden door cracker</a:t>
            </a:r>
            <a:endParaRPr lang="nl-BE" sz="1400" dirty="0"/>
          </a:p>
        </p:txBody>
      </p:sp>
      <p:sp>
        <p:nvSpPr>
          <p:cNvPr id="4" name="Rechthoek 3"/>
          <p:cNvSpPr/>
          <p:nvPr/>
        </p:nvSpPr>
        <p:spPr>
          <a:xfrm>
            <a:off x="609600" y="28194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scanner</a:t>
            </a:r>
            <a:endParaRPr lang="en-US" dirty="0"/>
          </a:p>
        </p:txBody>
      </p:sp>
      <p:sp>
        <p:nvSpPr>
          <p:cNvPr id="5" name="Rechthoek 4"/>
          <p:cNvSpPr/>
          <p:nvPr/>
        </p:nvSpPr>
        <p:spPr>
          <a:xfrm>
            <a:off x="3619500" y="28194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Vulnerability Database</a:t>
            </a: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6400800" y="2819400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Results (rapport)</a:t>
            </a:r>
            <a:endParaRPr lang="en-US" dirty="0"/>
          </a:p>
        </p:txBody>
      </p:sp>
      <p:sp>
        <p:nvSpPr>
          <p:cNvPr id="7" name="Kruis 6"/>
          <p:cNvSpPr/>
          <p:nvPr/>
        </p:nvSpPr>
        <p:spPr>
          <a:xfrm>
            <a:off x="3219450" y="30480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Kruis 7"/>
          <p:cNvSpPr/>
          <p:nvPr/>
        </p:nvSpPr>
        <p:spPr>
          <a:xfrm>
            <a:off x="5980552" y="3048000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parascript.com/wp-content/uploads/2013/08/icon23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3733800"/>
            <a:ext cx="9398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geekwithenvy.com/wp-content/uploads/2014/03/Network_Utility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89780"/>
            <a:ext cx="792890" cy="79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kbcontroller.nl/assets/img_content/home_icon/home_icon_rappor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 t="16000" r="25444" b="16000"/>
          <a:stretch/>
        </p:blipFill>
        <p:spPr bwMode="auto">
          <a:xfrm>
            <a:off x="7086600" y="3738620"/>
            <a:ext cx="800855" cy="71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nl-BE" dirty="0" smtClean="0"/>
              <a:t>Werking - Scan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>
            <a:normAutofit fontScale="85000" lnSpcReduction="20000"/>
          </a:bodyPr>
          <a:lstStyle/>
          <a:p>
            <a:r>
              <a:rPr lang="nl-BE" u="sng" dirty="0" smtClean="0">
                <a:solidFill>
                  <a:srgbClr val="0070C0"/>
                </a:solidFill>
              </a:rPr>
              <a:t>Scanmechanisme</a:t>
            </a:r>
          </a:p>
          <a:p>
            <a:pPr lvl="1"/>
            <a:r>
              <a:rPr lang="nl-BE" dirty="0" smtClean="0"/>
              <a:t>Ongeveer hetzelfde principe als een poortscanner, Nmap: welk besturingssysteem heeft de PC, welke poorten staan open.</a:t>
            </a:r>
          </a:p>
          <a:p>
            <a:pPr lvl="2"/>
            <a:r>
              <a:rPr lang="nl-BE" dirty="0" smtClean="0"/>
              <a:t>Verschil: het scanmechanisme kan detecteren of een poort openstaat (poortscanner), maar  ook bepalen </a:t>
            </a:r>
            <a:r>
              <a:rPr lang="nl-BE" b="1" dirty="0" smtClean="0">
                <a:solidFill>
                  <a:srgbClr val="7030A0"/>
                </a:solidFill>
              </a:rPr>
              <a:t>welke service</a:t>
            </a:r>
            <a:r>
              <a:rPr lang="nl-BE" b="1" dirty="0" smtClean="0"/>
              <a:t> </a:t>
            </a:r>
            <a:r>
              <a:rPr lang="nl-BE" dirty="0" smtClean="0"/>
              <a:t>op welke poort draait, en welke versie het is</a:t>
            </a:r>
          </a:p>
          <a:p>
            <a:pPr lvl="1"/>
            <a:r>
              <a:rPr lang="nl-BE" dirty="0"/>
              <a:t>Bepalen welke service op welke poort draait en welke versie het </a:t>
            </a:r>
            <a:r>
              <a:rPr lang="nl-BE" dirty="0" smtClean="0"/>
              <a:t>is (</a:t>
            </a:r>
            <a:r>
              <a:rPr lang="nl-BE" dirty="0" err="1" smtClean="0"/>
              <a:t>finger</a:t>
            </a:r>
            <a:r>
              <a:rPr lang="nl-BE" dirty="0" smtClean="0"/>
              <a:t> </a:t>
            </a:r>
            <a:r>
              <a:rPr lang="nl-BE" dirty="0" err="1" smtClean="0"/>
              <a:t>printing</a:t>
            </a:r>
            <a:r>
              <a:rPr lang="nl-BE" dirty="0" smtClean="0"/>
              <a:t>), </a:t>
            </a:r>
            <a:r>
              <a:rPr lang="nl-BE" dirty="0"/>
              <a:t>is niet gemakkelijk – daar zit veel kwaliteitsverschil op </a:t>
            </a:r>
            <a:r>
              <a:rPr lang="nl-BE" dirty="0" smtClean="0"/>
              <a:t>(zie </a:t>
            </a:r>
            <a:r>
              <a:rPr lang="nl-BE" dirty="0" err="1" smtClean="0"/>
              <a:t>false</a:t>
            </a:r>
            <a:r>
              <a:rPr lang="nl-BE" dirty="0" smtClean="0"/>
              <a:t> </a:t>
            </a:r>
            <a:r>
              <a:rPr lang="nl-BE" dirty="0" err="1" smtClean="0"/>
              <a:t>positives</a:t>
            </a:r>
            <a:r>
              <a:rPr lang="nl-BE" dirty="0" smtClean="0"/>
              <a:t>)</a:t>
            </a:r>
            <a:endParaRPr lang="nl-BE" dirty="0"/>
          </a:p>
          <a:p>
            <a:pPr lvl="3"/>
            <a:r>
              <a:rPr lang="nl-BE" sz="2600" b="1" u="sng" dirty="0">
                <a:solidFill>
                  <a:srgbClr val="00B050"/>
                </a:solidFill>
              </a:rPr>
              <a:t>Banner-</a:t>
            </a:r>
            <a:r>
              <a:rPr lang="nl-BE" sz="2600" b="1" u="sng" dirty="0" err="1">
                <a:solidFill>
                  <a:srgbClr val="00B050"/>
                </a:solidFill>
              </a:rPr>
              <a:t>grabbing</a:t>
            </a:r>
            <a:r>
              <a:rPr lang="nl-BE" sz="2600" b="1" u="sng" dirty="0">
                <a:solidFill>
                  <a:srgbClr val="00B050"/>
                </a:solidFill>
              </a:rPr>
              <a:t> methode (!)</a:t>
            </a:r>
            <a:r>
              <a:rPr lang="nl-BE" sz="2600" dirty="0"/>
              <a:t>: </a:t>
            </a:r>
            <a:endParaRPr lang="nl-BE" sz="2600" dirty="0" smtClean="0"/>
          </a:p>
          <a:p>
            <a:pPr lvl="4"/>
            <a:r>
              <a:rPr lang="nl-BE" dirty="0" smtClean="0"/>
              <a:t>Connecteren (bv </a:t>
            </a:r>
            <a:r>
              <a:rPr lang="nl-BE" dirty="0" err="1" smtClean="0"/>
              <a:t>netcat</a:t>
            </a:r>
            <a:r>
              <a:rPr lang="nl-BE" dirty="0" smtClean="0"/>
              <a:t> of telnetten) </a:t>
            </a:r>
            <a:r>
              <a:rPr lang="nl-BE" dirty="0"/>
              <a:t>naar bepaalde </a:t>
            </a:r>
            <a:r>
              <a:rPr lang="nl-BE" dirty="0" smtClean="0"/>
              <a:t>poort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/>
              <a:t>geeft </a:t>
            </a:r>
            <a:r>
              <a:rPr lang="nl-BE" dirty="0" err="1"/>
              <a:t>text</a:t>
            </a:r>
            <a:r>
              <a:rPr lang="nl-BE" dirty="0"/>
              <a:t> info (banner: hier zit FTPv1.2 bv</a:t>
            </a:r>
            <a:r>
              <a:rPr lang="nl-BE" dirty="0" smtClean="0"/>
              <a:t>)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regex</a:t>
            </a:r>
            <a:r>
              <a:rPr lang="nl-BE" dirty="0" smtClean="0">
                <a:sym typeface="Wingdings" panose="05000000000000000000" pitchFamily="2" charset="2"/>
              </a:rPr>
              <a:t> (</a:t>
            </a:r>
            <a:r>
              <a:rPr lang="nl-BE" dirty="0" err="1" smtClean="0">
                <a:sym typeface="Wingdings" panose="05000000000000000000" pitchFamily="2" charset="2"/>
              </a:rPr>
              <a:t>regular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expression</a:t>
            </a:r>
            <a:r>
              <a:rPr lang="nl-BE" dirty="0" smtClean="0">
                <a:sym typeface="Wingdings" panose="05000000000000000000" pitchFamily="2" charset="2"/>
              </a:rPr>
              <a:t>) gebruiken om nuttige info eruit te halen</a:t>
            </a:r>
            <a:endParaRPr lang="nl-BE" dirty="0"/>
          </a:p>
          <a:p>
            <a:pPr lvl="4"/>
            <a:r>
              <a:rPr lang="nl-BE" dirty="0"/>
              <a:t>Als je je banner hebt aangepast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/>
              <a:t>probleem voor </a:t>
            </a:r>
            <a:r>
              <a:rPr lang="nl-BE" dirty="0" smtClean="0"/>
              <a:t>scanner?</a:t>
            </a:r>
            <a:endParaRPr lang="nl-BE" dirty="0"/>
          </a:p>
          <a:p>
            <a:pPr lvl="3"/>
            <a:r>
              <a:rPr lang="nl-BE" u="sng" dirty="0">
                <a:solidFill>
                  <a:srgbClr val="00B050"/>
                </a:solidFill>
              </a:rPr>
              <a:t>Als je bekende services op andere poorten aansluit</a:t>
            </a:r>
          </a:p>
          <a:p>
            <a:pPr lvl="4"/>
            <a:r>
              <a:rPr lang="nl-BE" dirty="0"/>
              <a:t>Bv HTTP op poort 8080 </a:t>
            </a:r>
            <a:r>
              <a:rPr lang="nl-BE" dirty="0" err="1"/>
              <a:t>ipv</a:t>
            </a:r>
            <a:r>
              <a:rPr lang="nl-BE" dirty="0"/>
              <a:t> 80</a:t>
            </a:r>
          </a:p>
          <a:p>
            <a:pPr lvl="4"/>
            <a:r>
              <a:rPr lang="nl-BE" dirty="0"/>
              <a:t>Kan zijn dat een bepaalde scanner dan faalt</a:t>
            </a:r>
          </a:p>
          <a:p>
            <a:pPr lvl="2"/>
            <a:endParaRPr lang="nl-BE" dirty="0" smtClean="0"/>
          </a:p>
        </p:txBody>
      </p:sp>
      <p:pic>
        <p:nvPicPr>
          <p:cNvPr id="5124" name="Picture 4" descr="http://www.geekwithenvy.com/wp-content/uploads/2014/03/Network_Utility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22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Banner Grabbing</a:t>
            </a:r>
            <a:endParaRPr lang="en-US" dirty="0"/>
          </a:p>
        </p:txBody>
      </p:sp>
      <p:pic>
        <p:nvPicPr>
          <p:cNvPr id="1026" name="Picture 2" descr="http://1.bp.blogspot.com/_WWO0NoYEIHQ/S9p8lbQXAAI/AAAAAAAAANM/fbeo7ofsgpc/s320/09-Apr-30-10-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4505324"/>
            <a:ext cx="3941654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tarthack.com/wp-content/uploads/2012/09/b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5943600" cy="22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inkfirstblinksecond.com/wp-content/uploads/2012/04/Screen-Shot-2012-04-11-at-5.50.18-P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9"/>
          <a:stretch/>
        </p:blipFill>
        <p:spPr bwMode="auto">
          <a:xfrm>
            <a:off x="3989104" y="3643312"/>
            <a:ext cx="5154896" cy="22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Banner Grabbing met </a:t>
            </a:r>
            <a:r>
              <a:rPr lang="en-US" dirty="0" err="1" smtClean="0"/>
              <a:t>Netcat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https://www.youtube.com/watch?v=SnoVsJQaCkk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71" y="1600200"/>
            <a:ext cx="844305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04" y="319756"/>
            <a:ext cx="8229600" cy="792162"/>
          </a:xfrm>
        </p:spPr>
        <p:txBody>
          <a:bodyPr/>
          <a:lstStyle/>
          <a:p>
            <a:r>
              <a:rPr lang="nl-BE" dirty="0" smtClean="0"/>
              <a:t>Werking – </a:t>
            </a:r>
            <a:r>
              <a:rPr lang="nl-BE" dirty="0" err="1"/>
              <a:t>V</a:t>
            </a:r>
            <a:r>
              <a:rPr lang="nl-BE" dirty="0" err="1" smtClean="0"/>
              <a:t>ulnerability</a:t>
            </a:r>
            <a:r>
              <a:rPr lang="nl-BE" dirty="0" smtClean="0"/>
              <a:t> DB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>
            <a:normAutofit/>
          </a:bodyPr>
          <a:lstStyle/>
          <a:p>
            <a:r>
              <a:rPr lang="nl-BE" u="sng" dirty="0" smtClean="0">
                <a:solidFill>
                  <a:srgbClr val="0070C0"/>
                </a:solidFill>
              </a:rPr>
              <a:t>Kwetsbaarheidsgegevens</a:t>
            </a:r>
          </a:p>
          <a:p>
            <a:pPr lvl="1"/>
            <a:r>
              <a:rPr lang="nl-BE" dirty="0" smtClean="0"/>
              <a:t>Ze hebben een interne </a:t>
            </a:r>
            <a:r>
              <a:rPr lang="nl-BE" u="sng" dirty="0" smtClean="0"/>
              <a:t>database</a:t>
            </a:r>
            <a:r>
              <a:rPr lang="nl-BE" dirty="0" smtClean="0"/>
              <a:t> met info over zwakke plekken die bepaalde versies van services, die draaien op een PC, kunnen hebben</a:t>
            </a:r>
          </a:p>
          <a:p>
            <a:pPr lvl="1"/>
            <a:r>
              <a:rPr lang="nl-BE" dirty="0" smtClean="0"/>
              <a:t>Database is meestal gevuld met alle </a:t>
            </a:r>
            <a:r>
              <a:rPr lang="nl-BE" dirty="0" err="1" smtClean="0"/>
              <a:t>CVE’s</a:t>
            </a:r>
            <a:r>
              <a:rPr lang="nl-BE" dirty="0" smtClean="0"/>
              <a:t> </a:t>
            </a:r>
            <a:r>
              <a:rPr lang="nl-BE" dirty="0" err="1" smtClean="0"/>
              <a:t>known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date</a:t>
            </a:r>
          </a:p>
          <a:p>
            <a:pPr lvl="2"/>
            <a:r>
              <a:rPr lang="nl-BE" b="1" dirty="0" smtClean="0">
                <a:solidFill>
                  <a:srgbClr val="7030A0"/>
                </a:solidFill>
              </a:rPr>
              <a:t>CVE = Common </a:t>
            </a:r>
            <a:r>
              <a:rPr lang="nl-BE" b="1" dirty="0" err="1" smtClean="0">
                <a:solidFill>
                  <a:srgbClr val="7030A0"/>
                </a:solidFill>
              </a:rPr>
              <a:t>Vulnerablities</a:t>
            </a:r>
            <a:r>
              <a:rPr lang="nl-BE" b="1" dirty="0" smtClean="0">
                <a:solidFill>
                  <a:srgbClr val="7030A0"/>
                </a:solidFill>
              </a:rPr>
              <a:t> </a:t>
            </a:r>
            <a:r>
              <a:rPr lang="nl-BE" b="1" dirty="0" err="1" smtClean="0">
                <a:solidFill>
                  <a:srgbClr val="7030A0"/>
                </a:solidFill>
              </a:rPr>
              <a:t>and</a:t>
            </a:r>
            <a:r>
              <a:rPr lang="nl-BE" b="1" dirty="0" smtClean="0">
                <a:solidFill>
                  <a:srgbClr val="7030A0"/>
                </a:solidFill>
              </a:rPr>
              <a:t> </a:t>
            </a:r>
            <a:r>
              <a:rPr lang="nl-BE" b="1" dirty="0" err="1" smtClean="0">
                <a:solidFill>
                  <a:srgbClr val="7030A0"/>
                </a:solidFill>
              </a:rPr>
              <a:t>Exposures</a:t>
            </a:r>
            <a:endParaRPr lang="nl-BE" b="1" dirty="0" smtClean="0">
              <a:solidFill>
                <a:srgbClr val="7030A0"/>
              </a:solidFill>
            </a:endParaRPr>
          </a:p>
          <a:p>
            <a:pPr lvl="3"/>
            <a:r>
              <a:rPr lang="nl-BE" dirty="0" smtClean="0"/>
              <a:t>Bv CVE-2012-1650</a:t>
            </a:r>
          </a:p>
          <a:p>
            <a:pPr lvl="3"/>
            <a:r>
              <a:rPr lang="nl-BE" dirty="0" smtClean="0"/>
              <a:t>Zie ook </a:t>
            </a:r>
            <a:r>
              <a:rPr lang="nl-BE" dirty="0" err="1" smtClean="0"/>
              <a:t>metasploit</a:t>
            </a:r>
            <a:r>
              <a:rPr lang="nl-BE" dirty="0" smtClean="0"/>
              <a:t> – </a:t>
            </a:r>
            <a:r>
              <a:rPr lang="nl-BE" dirty="0" err="1" smtClean="0"/>
              <a:t>Armitage</a:t>
            </a:r>
            <a:endParaRPr lang="nl-BE" dirty="0" smtClean="0"/>
          </a:p>
          <a:p>
            <a:pPr lvl="2"/>
            <a:r>
              <a:rPr lang="nl-BE" dirty="0" smtClean="0"/>
              <a:t>Er is ook een open source </a:t>
            </a:r>
            <a:r>
              <a:rPr lang="nl-BE" dirty="0" err="1" smtClean="0"/>
              <a:t>version</a:t>
            </a:r>
            <a:r>
              <a:rPr lang="nl-BE" dirty="0" smtClean="0"/>
              <a:t>: OSVDB (Open Source </a:t>
            </a:r>
            <a:r>
              <a:rPr lang="nl-BE" dirty="0" err="1" smtClean="0"/>
              <a:t>Vulnerability</a:t>
            </a:r>
            <a:r>
              <a:rPr lang="nl-BE" dirty="0" smtClean="0"/>
              <a:t> Database)</a:t>
            </a:r>
          </a:p>
        </p:txBody>
      </p:sp>
      <p:pic>
        <p:nvPicPr>
          <p:cNvPr id="5122" name="Picture 2" descr="http://www.parascript.com/wp-content/uploads/2013/08/icon23Datab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04" y="762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cvedetails.com/img/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850" y="6096001"/>
            <a:ext cx="4804402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6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nl-BE" dirty="0" smtClean="0"/>
              <a:t>Werking - Rapport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>
            <a:normAutofit/>
          </a:bodyPr>
          <a:lstStyle/>
          <a:p>
            <a:r>
              <a:rPr lang="nl-BE" u="sng" dirty="0" smtClean="0">
                <a:solidFill>
                  <a:srgbClr val="00B050"/>
                </a:solidFill>
              </a:rPr>
              <a:t>Rapportmechanisme</a:t>
            </a:r>
          </a:p>
          <a:p>
            <a:pPr lvl="1"/>
            <a:r>
              <a:rPr lang="nl-BE" dirty="0" smtClean="0"/>
              <a:t>Helder meedelen wat ze gevonden hebben, zodat er een actie kan ondernomen worden</a:t>
            </a:r>
          </a:p>
          <a:p>
            <a:pPr lvl="2"/>
            <a:r>
              <a:rPr lang="nl-BE" dirty="0" smtClean="0"/>
              <a:t>Is </a:t>
            </a:r>
            <a:r>
              <a:rPr lang="nl-BE" b="1" dirty="0" smtClean="0">
                <a:solidFill>
                  <a:srgbClr val="0070C0"/>
                </a:solidFill>
              </a:rPr>
              <a:t>classificatie van problemen</a:t>
            </a:r>
            <a:r>
              <a:rPr lang="nl-BE" dirty="0" smtClean="0"/>
              <a:t>, dus kan er een </a:t>
            </a:r>
            <a:r>
              <a:rPr lang="nl-BE" u="sng" dirty="0" smtClean="0">
                <a:solidFill>
                  <a:srgbClr val="FF0000"/>
                </a:solidFill>
              </a:rPr>
              <a:t>false positive </a:t>
            </a:r>
            <a:r>
              <a:rPr lang="nl-BE" dirty="0" smtClean="0"/>
              <a:t>of een </a:t>
            </a:r>
            <a:r>
              <a:rPr lang="nl-BE" u="sng" dirty="0" smtClean="0">
                <a:solidFill>
                  <a:srgbClr val="FF0000"/>
                </a:solidFill>
              </a:rPr>
              <a:t>false negative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tussen zitten (‘confusion matrix’)</a:t>
            </a:r>
          </a:p>
          <a:p>
            <a:pPr lvl="3"/>
            <a:r>
              <a:rPr lang="nl-BE" dirty="0" smtClean="0"/>
              <a:t>False positive: beveiligingslek gerapporteerd, maar het is er geen</a:t>
            </a:r>
          </a:p>
          <a:p>
            <a:pPr lvl="4"/>
            <a:r>
              <a:rPr lang="nl-BE" dirty="0" smtClean="0"/>
              <a:t>Ook niet goed als er veel van deze inzitten, want je moet ze allemaal nagaan</a:t>
            </a:r>
          </a:p>
          <a:p>
            <a:pPr lvl="3"/>
            <a:r>
              <a:rPr lang="nl-BE" dirty="0" smtClean="0"/>
              <a:t>False negative: erger, geen beveiligingslek gerapporteerd, maar er is er wel een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5148159"/>
            <a:ext cx="2209800" cy="171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http://www.mkbcontroller.nl/assets/img_content/home_icon/home_icon_rappor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 t="16000" r="25444" b="16000"/>
          <a:stretch/>
        </p:blipFill>
        <p:spPr bwMode="auto">
          <a:xfrm>
            <a:off x="7467600" y="95614"/>
            <a:ext cx="1660158" cy="14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Hoe </a:t>
            </a:r>
            <a:r>
              <a:rPr lang="en-US" sz="2400" dirty="0" err="1" smtClean="0"/>
              <a:t>goed</a:t>
            </a:r>
            <a:r>
              <a:rPr lang="en-US" sz="2400" dirty="0" smtClean="0"/>
              <a:t> is de </a:t>
            </a:r>
            <a:r>
              <a:rPr lang="en-US" sz="2400" dirty="0" err="1" smtClean="0"/>
              <a:t>classificatie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0070C0"/>
                </a:solidFill>
              </a:rPr>
              <a:t>confusion matrix</a:t>
            </a:r>
            <a:r>
              <a:rPr lang="en-US" sz="2400" dirty="0" smtClean="0"/>
              <a:t>)?</a:t>
            </a:r>
          </a:p>
          <a:p>
            <a:pPr lvl="2"/>
            <a:r>
              <a:rPr lang="en-US" sz="1400" dirty="0" err="1" smtClean="0">
                <a:sym typeface="Wingdings" panose="05000000000000000000" pitchFamily="2" charset="2"/>
              </a:rPr>
              <a:t>Als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we </a:t>
            </a:r>
            <a:r>
              <a:rPr lang="en-US" sz="1400" dirty="0" err="1">
                <a:sym typeface="Wingdings" panose="05000000000000000000" pitchFamily="2" charset="2"/>
              </a:rPr>
              <a:t>als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definitie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nemen</a:t>
            </a:r>
            <a:r>
              <a:rPr lang="en-US" sz="1400" dirty="0">
                <a:sym typeface="Wingdings" panose="05000000000000000000" pitchFamily="2" charset="2"/>
              </a:rPr>
              <a:t>: </a:t>
            </a:r>
            <a:r>
              <a:rPr lang="en-US" sz="1400" dirty="0" err="1">
                <a:sym typeface="Wingdings" panose="05000000000000000000" pitchFamily="2" charset="2"/>
              </a:rPr>
              <a:t>een</a:t>
            </a:r>
            <a:r>
              <a:rPr lang="en-US" sz="1400" dirty="0">
                <a:sym typeface="Wingdings" panose="05000000000000000000" pitchFamily="2" charset="2"/>
              </a:rPr>
              <a:t> vulnerable service = positive, </a:t>
            </a:r>
            <a:r>
              <a:rPr lang="en-US" sz="1400" dirty="0" err="1">
                <a:sym typeface="Wingdings" panose="05000000000000000000" pitchFamily="2" charset="2"/>
              </a:rPr>
              <a:t>en</a:t>
            </a:r>
            <a:r>
              <a:rPr lang="en-US" sz="1400" dirty="0">
                <a:sym typeface="Wingdings" panose="05000000000000000000" pitchFamily="2" charset="2"/>
              </a:rPr>
              <a:t> non-vulnerable service = </a:t>
            </a:r>
            <a:r>
              <a:rPr lang="en-US" sz="1400" dirty="0" smtClean="0">
                <a:sym typeface="Wingdings" panose="05000000000000000000" pitchFamily="2" charset="2"/>
              </a:rPr>
              <a:t>negative</a:t>
            </a:r>
            <a:endParaRPr lang="en-US" sz="1400" dirty="0" smtClean="0"/>
          </a:p>
          <a:p>
            <a:pPr lvl="2"/>
            <a:r>
              <a:rPr lang="en-US" sz="2000" dirty="0" err="1" smtClean="0"/>
              <a:t>Hangt</a:t>
            </a:r>
            <a:r>
              <a:rPr lang="en-US" sz="2000" dirty="0" smtClean="0"/>
              <a:t> van de </a:t>
            </a:r>
            <a:r>
              <a:rPr lang="en-US" sz="2000" b="1" dirty="0" smtClean="0">
                <a:solidFill>
                  <a:srgbClr val="FF0000"/>
                </a:solidFill>
              </a:rPr>
              <a:t>false positives </a:t>
            </a:r>
            <a:r>
              <a:rPr lang="en-US" sz="2000" dirty="0" err="1" smtClean="0"/>
              <a:t>en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false negatives </a:t>
            </a:r>
            <a:r>
              <a:rPr lang="en-US" sz="2000" dirty="0" err="1" smtClean="0"/>
              <a:t>af</a:t>
            </a:r>
            <a:r>
              <a:rPr lang="en-US" sz="2000" dirty="0" smtClean="0"/>
              <a:t>! </a:t>
            </a:r>
          </a:p>
          <a:p>
            <a:pPr lvl="3"/>
            <a:r>
              <a:rPr lang="en-US" sz="1800" dirty="0" smtClean="0"/>
              <a:t>Het is </a:t>
            </a:r>
            <a:r>
              <a:rPr lang="en-US" sz="1800" dirty="0" err="1" smtClean="0"/>
              <a:t>niet</a:t>
            </a:r>
            <a:r>
              <a:rPr lang="en-US" sz="1800" dirty="0" smtClean="0"/>
              <a:t> Positive (vulnerable) of Negative (non-vulnerable): </a:t>
            </a:r>
          </a:p>
          <a:p>
            <a:pPr lvl="4"/>
            <a:r>
              <a:rPr lang="en-US" sz="1800" dirty="0" smtClean="0"/>
              <a:t>het is: </a:t>
            </a:r>
          </a:p>
          <a:p>
            <a:pPr lvl="5"/>
            <a:r>
              <a:rPr lang="en-US" sz="1800" dirty="0" smtClean="0"/>
              <a:t>hoe </a:t>
            </a:r>
            <a:r>
              <a:rPr lang="en-US" sz="1800" dirty="0" err="1" smtClean="0"/>
              <a:t>dikwijls</a:t>
            </a:r>
            <a:r>
              <a:rPr lang="en-US" sz="1800" dirty="0" smtClean="0"/>
              <a:t> </a:t>
            </a:r>
            <a:r>
              <a:rPr lang="en-US" sz="1800" dirty="0" err="1" smtClean="0"/>
              <a:t>zeg</a:t>
            </a:r>
            <a:r>
              <a:rPr lang="en-US" sz="1800" dirty="0" smtClean="0"/>
              <a:t> je P, </a:t>
            </a:r>
            <a:r>
              <a:rPr lang="en-US" sz="1800" dirty="0" err="1" smtClean="0"/>
              <a:t>en</a:t>
            </a:r>
            <a:r>
              <a:rPr lang="en-US" sz="1800" dirty="0" smtClean="0"/>
              <a:t> was het </a:t>
            </a:r>
            <a:r>
              <a:rPr lang="en-US" sz="1800" dirty="0" err="1" smtClean="0"/>
              <a:t>ook</a:t>
            </a:r>
            <a:r>
              <a:rPr lang="en-US" sz="1800" dirty="0" smtClean="0"/>
              <a:t> </a:t>
            </a:r>
            <a:r>
              <a:rPr lang="en-US" sz="1800" dirty="0" err="1" smtClean="0"/>
              <a:t>echt</a:t>
            </a:r>
            <a:r>
              <a:rPr lang="en-US" sz="1800" dirty="0" smtClean="0"/>
              <a:t> P (</a:t>
            </a:r>
            <a:r>
              <a:rPr lang="en-US" sz="1800" b="1" dirty="0" smtClean="0"/>
              <a:t>true positive</a:t>
            </a:r>
            <a:r>
              <a:rPr lang="en-US" sz="1800" dirty="0" smtClean="0"/>
              <a:t>)</a:t>
            </a:r>
          </a:p>
          <a:p>
            <a:pPr lvl="6"/>
            <a:r>
              <a:rPr lang="en-US" sz="1800" dirty="0" err="1" smtClean="0">
                <a:solidFill>
                  <a:srgbClr val="00B050"/>
                </a:solidFill>
              </a:rPr>
              <a:t>Goed</a:t>
            </a:r>
            <a:r>
              <a:rPr lang="en-US" sz="1800" dirty="0" smtClean="0">
                <a:solidFill>
                  <a:srgbClr val="00B050"/>
                </a:solidFill>
              </a:rPr>
              <a:t>! Vulnerability in het rapport is </a:t>
            </a:r>
            <a:r>
              <a:rPr lang="en-US" sz="1800" dirty="0" err="1" smtClean="0">
                <a:solidFill>
                  <a:srgbClr val="00B050"/>
                </a:solidFill>
              </a:rPr>
              <a:t>ook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echt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een</a:t>
            </a:r>
            <a:r>
              <a:rPr lang="en-US" sz="1800" dirty="0" smtClean="0">
                <a:solidFill>
                  <a:srgbClr val="00B050"/>
                </a:solidFill>
              </a:rPr>
              <a:t> vulnerability</a:t>
            </a:r>
          </a:p>
          <a:p>
            <a:pPr lvl="5"/>
            <a:r>
              <a:rPr lang="en-US" sz="1800" dirty="0"/>
              <a:t>h</a:t>
            </a:r>
            <a:r>
              <a:rPr lang="en-US" sz="1800" dirty="0" smtClean="0"/>
              <a:t>oe </a:t>
            </a:r>
            <a:r>
              <a:rPr lang="en-US" sz="1800" dirty="0" err="1" smtClean="0"/>
              <a:t>dikwijls</a:t>
            </a:r>
            <a:r>
              <a:rPr lang="en-US" sz="1800" dirty="0" smtClean="0"/>
              <a:t> </a:t>
            </a:r>
            <a:r>
              <a:rPr lang="en-US" sz="1800" dirty="0" err="1" smtClean="0"/>
              <a:t>zeg</a:t>
            </a:r>
            <a:r>
              <a:rPr lang="en-US" sz="1800" dirty="0" smtClean="0"/>
              <a:t> je P, </a:t>
            </a:r>
            <a:r>
              <a:rPr lang="en-US" sz="1800" dirty="0" err="1" smtClean="0"/>
              <a:t>en</a:t>
            </a:r>
            <a:r>
              <a:rPr lang="en-US" sz="1800" dirty="0" smtClean="0"/>
              <a:t> was het </a:t>
            </a:r>
            <a:r>
              <a:rPr lang="en-US" sz="1800" dirty="0" err="1" smtClean="0"/>
              <a:t>eigenlijk</a:t>
            </a:r>
            <a:r>
              <a:rPr lang="en-US" sz="1800" dirty="0" smtClean="0"/>
              <a:t> N (</a:t>
            </a:r>
            <a:r>
              <a:rPr lang="en-US" sz="1800" b="1" dirty="0" smtClean="0"/>
              <a:t>false positive</a:t>
            </a:r>
            <a:r>
              <a:rPr lang="en-US" sz="1800" dirty="0" smtClean="0"/>
              <a:t>)</a:t>
            </a:r>
          </a:p>
          <a:p>
            <a:pPr lvl="6"/>
            <a:r>
              <a:rPr lang="en-US" sz="1800" dirty="0" err="1" smtClean="0">
                <a:solidFill>
                  <a:srgbClr val="FF0000"/>
                </a:solidFill>
              </a:rPr>
              <a:t>Slecht</a:t>
            </a:r>
            <a:r>
              <a:rPr lang="en-US" sz="1800" dirty="0" smtClean="0">
                <a:solidFill>
                  <a:srgbClr val="FF0000"/>
                </a:solidFill>
              </a:rPr>
              <a:t>! Vulnerability in het rapport </a:t>
            </a:r>
            <a:r>
              <a:rPr lang="en-US" sz="1800" dirty="0" err="1" smtClean="0">
                <a:solidFill>
                  <a:srgbClr val="FF0000"/>
                </a:solidFill>
              </a:rPr>
              <a:t>blijkt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na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veel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opzoekingswerk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eigenlijk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geen</a:t>
            </a:r>
            <a:r>
              <a:rPr lang="en-US" sz="1800" dirty="0" smtClean="0">
                <a:solidFill>
                  <a:srgbClr val="FF0000"/>
                </a:solidFill>
              </a:rPr>
              <a:t> vulnerability </a:t>
            </a:r>
            <a:r>
              <a:rPr lang="en-US" sz="1800" dirty="0" err="1" smtClean="0">
                <a:solidFill>
                  <a:srgbClr val="FF0000"/>
                </a:solidFill>
              </a:rPr>
              <a:t>te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zijn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5"/>
            <a:r>
              <a:rPr lang="en-US" sz="1800" dirty="0"/>
              <a:t>h</a:t>
            </a:r>
            <a:r>
              <a:rPr lang="en-US" sz="1800" dirty="0" smtClean="0"/>
              <a:t>oe </a:t>
            </a:r>
            <a:r>
              <a:rPr lang="en-US" sz="1800" dirty="0" err="1" smtClean="0"/>
              <a:t>dikwijls</a:t>
            </a:r>
            <a:r>
              <a:rPr lang="en-US" sz="1800" dirty="0" smtClean="0"/>
              <a:t> </a:t>
            </a:r>
            <a:r>
              <a:rPr lang="en-US" sz="1800" dirty="0" err="1" smtClean="0"/>
              <a:t>zeg</a:t>
            </a:r>
            <a:r>
              <a:rPr lang="en-US" sz="1800" dirty="0" smtClean="0"/>
              <a:t> je N, </a:t>
            </a:r>
            <a:r>
              <a:rPr lang="en-US" sz="1800" dirty="0" err="1" smtClean="0"/>
              <a:t>en</a:t>
            </a:r>
            <a:r>
              <a:rPr lang="en-US" sz="1800" dirty="0" smtClean="0"/>
              <a:t> was het </a:t>
            </a:r>
            <a:r>
              <a:rPr lang="en-US" sz="1800" dirty="0" err="1" smtClean="0"/>
              <a:t>ook</a:t>
            </a:r>
            <a:r>
              <a:rPr lang="en-US" sz="1800" dirty="0" smtClean="0"/>
              <a:t> </a:t>
            </a:r>
            <a:r>
              <a:rPr lang="en-US" sz="1800" dirty="0" err="1" smtClean="0"/>
              <a:t>echt</a:t>
            </a:r>
            <a:r>
              <a:rPr lang="en-US" sz="1800" dirty="0" smtClean="0"/>
              <a:t> N (</a:t>
            </a:r>
            <a:r>
              <a:rPr lang="en-US" sz="1800" b="1" dirty="0" smtClean="0"/>
              <a:t>true negative</a:t>
            </a:r>
            <a:r>
              <a:rPr lang="en-US" sz="1800" dirty="0" smtClean="0"/>
              <a:t>)</a:t>
            </a:r>
          </a:p>
          <a:p>
            <a:pPr lvl="6"/>
            <a:r>
              <a:rPr lang="en-US" sz="1800" dirty="0" err="1" smtClean="0">
                <a:solidFill>
                  <a:srgbClr val="00B050"/>
                </a:solidFill>
              </a:rPr>
              <a:t>Goed</a:t>
            </a:r>
            <a:r>
              <a:rPr lang="en-US" sz="1800" dirty="0" smtClean="0">
                <a:solidFill>
                  <a:srgbClr val="00B050"/>
                </a:solidFill>
              </a:rPr>
              <a:t>! De Non-vulnerable services in het rapport </a:t>
            </a:r>
            <a:r>
              <a:rPr lang="en-US" sz="1800" dirty="0" err="1" smtClean="0">
                <a:solidFill>
                  <a:srgbClr val="00B050"/>
                </a:solidFill>
              </a:rPr>
              <a:t>zijn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ook</a:t>
            </a:r>
            <a:r>
              <a:rPr lang="en-US" sz="1800" dirty="0" smtClean="0">
                <a:solidFill>
                  <a:srgbClr val="00B050"/>
                </a:solidFill>
              </a:rPr>
              <a:t> in het </a:t>
            </a:r>
            <a:r>
              <a:rPr lang="en-US" sz="1800" dirty="0" err="1" smtClean="0">
                <a:solidFill>
                  <a:srgbClr val="00B050"/>
                </a:solidFill>
              </a:rPr>
              <a:t>echt</a:t>
            </a:r>
            <a:r>
              <a:rPr lang="en-US" sz="1800" dirty="0" smtClean="0">
                <a:solidFill>
                  <a:srgbClr val="00B050"/>
                </a:solidFill>
              </a:rPr>
              <a:t> non-vulnerable</a:t>
            </a:r>
          </a:p>
          <a:p>
            <a:pPr lvl="5"/>
            <a:r>
              <a:rPr lang="en-US" sz="1800" dirty="0"/>
              <a:t>h</a:t>
            </a:r>
            <a:r>
              <a:rPr lang="en-US" sz="1800" dirty="0" smtClean="0"/>
              <a:t>oe </a:t>
            </a:r>
            <a:r>
              <a:rPr lang="en-US" sz="1800" dirty="0" err="1" smtClean="0"/>
              <a:t>dikwijls</a:t>
            </a:r>
            <a:r>
              <a:rPr lang="en-US" sz="1800" dirty="0" smtClean="0"/>
              <a:t> </a:t>
            </a:r>
            <a:r>
              <a:rPr lang="en-US" sz="1800" dirty="0" err="1" smtClean="0"/>
              <a:t>zeg</a:t>
            </a:r>
            <a:r>
              <a:rPr lang="en-US" sz="1800" dirty="0" smtClean="0"/>
              <a:t> je N, </a:t>
            </a:r>
            <a:r>
              <a:rPr lang="en-US" sz="1800" dirty="0" err="1" smtClean="0"/>
              <a:t>en</a:t>
            </a:r>
            <a:r>
              <a:rPr lang="en-US" sz="1800" dirty="0" smtClean="0"/>
              <a:t> was het </a:t>
            </a:r>
            <a:r>
              <a:rPr lang="en-US" sz="1800" dirty="0" err="1" smtClean="0"/>
              <a:t>eigenlijk</a:t>
            </a:r>
            <a:r>
              <a:rPr lang="en-US" sz="1800" dirty="0" smtClean="0"/>
              <a:t> P (</a:t>
            </a:r>
            <a:r>
              <a:rPr lang="en-US" sz="1800" b="1" dirty="0" smtClean="0"/>
              <a:t>false negative</a:t>
            </a:r>
            <a:r>
              <a:rPr lang="en-US" sz="1800" dirty="0" smtClean="0"/>
              <a:t>)</a:t>
            </a:r>
          </a:p>
          <a:p>
            <a:pPr lvl="6"/>
            <a:r>
              <a:rPr lang="en-US" sz="1800" dirty="0" smtClean="0">
                <a:solidFill>
                  <a:srgbClr val="FF0000"/>
                </a:solidFill>
              </a:rPr>
              <a:t>Super </a:t>
            </a:r>
            <a:r>
              <a:rPr lang="en-US" sz="1800" dirty="0" err="1" smtClean="0">
                <a:solidFill>
                  <a:srgbClr val="FF0000"/>
                </a:solidFill>
              </a:rPr>
              <a:t>slecht</a:t>
            </a:r>
            <a:r>
              <a:rPr lang="en-US" sz="1800" dirty="0" smtClean="0">
                <a:solidFill>
                  <a:srgbClr val="FF0000"/>
                </a:solidFill>
              </a:rPr>
              <a:t>! Het rapport </a:t>
            </a:r>
            <a:r>
              <a:rPr lang="en-US" sz="1800" dirty="0" err="1" smtClean="0">
                <a:solidFill>
                  <a:srgbClr val="FF0000"/>
                </a:solidFill>
              </a:rPr>
              <a:t>zegt</a:t>
            </a:r>
            <a:r>
              <a:rPr lang="en-US" sz="1800" dirty="0" smtClean="0">
                <a:solidFill>
                  <a:srgbClr val="FF0000"/>
                </a:solidFill>
              </a:rPr>
              <a:t>: service is non-vulnerable, </a:t>
            </a:r>
            <a:r>
              <a:rPr lang="en-US" sz="1800" dirty="0" err="1" smtClean="0">
                <a:solidFill>
                  <a:srgbClr val="FF0000"/>
                </a:solidFill>
              </a:rPr>
              <a:t>dus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ik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denk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dat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ik</a:t>
            </a:r>
            <a:r>
              <a:rPr lang="en-US" sz="1800" dirty="0" smtClean="0">
                <a:solidFill>
                  <a:srgbClr val="FF0000"/>
                </a:solidFill>
              </a:rPr>
              <a:t> safe zit, maar het </a:t>
            </a:r>
            <a:r>
              <a:rPr lang="en-US" sz="1800" dirty="0" err="1" smtClean="0">
                <a:solidFill>
                  <a:srgbClr val="FF0000"/>
                </a:solidFill>
              </a:rPr>
              <a:t>blijkt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echter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wel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een</a:t>
            </a:r>
            <a:r>
              <a:rPr lang="en-US" sz="1800" dirty="0" smtClean="0">
                <a:solidFill>
                  <a:srgbClr val="FF0000"/>
                </a:solidFill>
              </a:rPr>
              <a:t> vulnerable service </a:t>
            </a:r>
            <a:r>
              <a:rPr lang="en-US" sz="1800" dirty="0" err="1" smtClean="0">
                <a:solidFill>
                  <a:srgbClr val="FF0000"/>
                </a:solidFill>
              </a:rPr>
              <a:t>te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zijn</a:t>
            </a:r>
            <a:r>
              <a:rPr lang="en-US" sz="1800" dirty="0" smtClean="0">
                <a:solidFill>
                  <a:srgbClr val="FF0000"/>
                </a:solidFill>
              </a:rPr>
              <a:t>!</a:t>
            </a:r>
          </a:p>
          <a:p>
            <a:pPr lvl="4"/>
            <a:endParaRPr lang="en-US" dirty="0" smtClean="0"/>
          </a:p>
          <a:p>
            <a:pPr lvl="1"/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29000"/>
            <a:ext cx="245806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69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5638800"/>
          </a:xfrm>
        </p:spPr>
        <p:txBody>
          <a:bodyPr/>
          <a:lstStyle/>
          <a:p>
            <a:r>
              <a:rPr lang="en-US" sz="2000" dirty="0" smtClean="0"/>
              <a:t>Via </a:t>
            </a:r>
            <a:r>
              <a:rPr lang="en-US" sz="2000" dirty="0" smtClean="0">
                <a:solidFill>
                  <a:srgbClr val="00B050"/>
                </a:solidFill>
              </a:rPr>
              <a:t>benchmarking</a:t>
            </a:r>
            <a:r>
              <a:rPr lang="en-US" sz="2000" dirty="0" smtClean="0"/>
              <a:t> </a:t>
            </a:r>
            <a:r>
              <a:rPr lang="en-US" sz="2000" dirty="0" err="1" smtClean="0"/>
              <a:t>kan</a:t>
            </a:r>
            <a:r>
              <a:rPr lang="en-US" sz="2000" dirty="0" smtClean="0"/>
              <a:t> </a:t>
            </a:r>
            <a:r>
              <a:rPr lang="en-US" sz="2000" dirty="0" err="1" smtClean="0"/>
              <a:t>nagegaan</a:t>
            </a:r>
            <a:r>
              <a:rPr lang="en-US" sz="2000" dirty="0" smtClean="0"/>
              <a:t> </a:t>
            </a:r>
            <a:r>
              <a:rPr lang="en-US" sz="2000" dirty="0" err="1" smtClean="0"/>
              <a:t>worden</a:t>
            </a:r>
            <a:r>
              <a:rPr lang="en-US" sz="2000" dirty="0" smtClean="0"/>
              <a:t> </a:t>
            </a:r>
            <a:r>
              <a:rPr lang="en-US" sz="2000" dirty="0" err="1" smtClean="0"/>
              <a:t>welke</a:t>
            </a:r>
            <a:r>
              <a:rPr lang="en-US" sz="2000" dirty="0" smtClean="0"/>
              <a:t> vulnerability scanner </a:t>
            </a:r>
            <a:r>
              <a:rPr lang="en-US" sz="2000" dirty="0" err="1" smtClean="0"/>
              <a:t>geschikt</a:t>
            </a:r>
            <a:r>
              <a:rPr lang="en-US" sz="2000" dirty="0" smtClean="0"/>
              <a:t> is </a:t>
            </a:r>
            <a:r>
              <a:rPr lang="en-US" sz="2000" dirty="0" err="1" smtClean="0"/>
              <a:t>voor</a:t>
            </a:r>
            <a:r>
              <a:rPr lang="en-US" sz="2000" dirty="0" smtClean="0"/>
              <a:t> u</a:t>
            </a:r>
          </a:p>
          <a:p>
            <a:pPr lvl="1"/>
            <a:r>
              <a:rPr lang="en-US" sz="1800" dirty="0" err="1" smtClean="0"/>
              <a:t>Als</a:t>
            </a:r>
            <a:r>
              <a:rPr lang="en-US" sz="1800" dirty="0" smtClean="0"/>
              <a:t> </a:t>
            </a:r>
            <a:r>
              <a:rPr lang="en-US" sz="1800" dirty="0" err="1" smtClean="0"/>
              <a:t>voorbeeld</a:t>
            </a:r>
            <a:r>
              <a:rPr lang="en-US" sz="1800" dirty="0" smtClean="0"/>
              <a:t>: </a:t>
            </a:r>
            <a:r>
              <a:rPr lang="en-US" sz="1800" dirty="0" err="1" smtClean="0"/>
              <a:t>een</a:t>
            </a:r>
            <a:r>
              <a:rPr lang="en-US" sz="1800" dirty="0" smtClean="0"/>
              <a:t> benchmark op 100 services, </a:t>
            </a:r>
            <a:r>
              <a:rPr lang="en-US" sz="1800" dirty="0" err="1" smtClean="0"/>
              <a:t>waarvan</a:t>
            </a:r>
            <a:r>
              <a:rPr lang="en-US" sz="1800" dirty="0" smtClean="0"/>
              <a:t> </a:t>
            </a:r>
            <a:r>
              <a:rPr lang="en-US" sz="1800" dirty="0" err="1" smtClean="0"/>
              <a:t>er</a:t>
            </a:r>
            <a:r>
              <a:rPr lang="en-US" sz="1800" dirty="0" smtClean="0"/>
              <a:t> 20 vulnerable </a:t>
            </a:r>
            <a:r>
              <a:rPr lang="en-US" sz="1800" dirty="0" err="1" smtClean="0"/>
              <a:t>zijn</a:t>
            </a:r>
            <a:endParaRPr lang="en-US" sz="1800" dirty="0" smtClean="0"/>
          </a:p>
          <a:p>
            <a:pPr lvl="1"/>
            <a:r>
              <a:rPr lang="en-US" sz="1800" dirty="0"/>
              <a:t>4</a:t>
            </a:r>
            <a:r>
              <a:rPr lang="en-US" sz="1800" dirty="0" smtClean="0"/>
              <a:t> scanners </a:t>
            </a:r>
            <a:r>
              <a:rPr lang="en-US" sz="1800" dirty="0" err="1" smtClean="0"/>
              <a:t>worden</a:t>
            </a:r>
            <a:r>
              <a:rPr lang="en-US" sz="1800" dirty="0" smtClean="0"/>
              <a:t> </a:t>
            </a:r>
            <a:r>
              <a:rPr lang="en-US" sz="1800" dirty="0" err="1" smtClean="0"/>
              <a:t>getest</a:t>
            </a:r>
            <a:endParaRPr lang="en-US" sz="1800" dirty="0"/>
          </a:p>
          <a:p>
            <a:pPr marL="57150" indent="0">
              <a:buNone/>
            </a:pPr>
            <a:r>
              <a:rPr lang="en-US" dirty="0" smtClean="0"/>
              <a:t> Scanner1</a:t>
            </a:r>
            <a:r>
              <a:rPr lang="en-US" dirty="0"/>
              <a:t> </a:t>
            </a:r>
            <a:r>
              <a:rPr lang="en-US" dirty="0" smtClean="0"/>
              <a:t>  Scanner2   Scanner3   Scanner4 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indent="-285750"/>
            <a:r>
              <a:rPr lang="en-US" sz="1400" dirty="0" smtClean="0"/>
              <a:t>Scanner1: </a:t>
            </a:r>
            <a:r>
              <a:rPr lang="en-US" sz="1400" dirty="0" err="1" smtClean="0"/>
              <a:t>Dit</a:t>
            </a:r>
            <a:r>
              <a:rPr lang="en-US" sz="1400" dirty="0" smtClean="0"/>
              <a:t> is de </a:t>
            </a:r>
            <a:r>
              <a:rPr lang="en-US" sz="1400" dirty="0" err="1" smtClean="0"/>
              <a:t>ideale</a:t>
            </a:r>
            <a:r>
              <a:rPr lang="en-US" sz="1400" dirty="0" smtClean="0"/>
              <a:t> scanner. </a:t>
            </a:r>
            <a:r>
              <a:rPr lang="en-US" sz="1400" dirty="0" err="1" smtClean="0"/>
              <a:t>Haalt</a:t>
            </a:r>
            <a:r>
              <a:rPr lang="en-US" sz="1400" dirty="0" smtClean="0"/>
              <a:t> </a:t>
            </a:r>
            <a:r>
              <a:rPr lang="en-US" sz="1400" dirty="0" err="1" smtClean="0"/>
              <a:t>alle</a:t>
            </a:r>
            <a:r>
              <a:rPr lang="en-US" sz="1400" dirty="0" smtClean="0"/>
              <a:t> vulnerabilities </a:t>
            </a:r>
            <a:r>
              <a:rPr lang="en-US" sz="1400" dirty="0" err="1" smtClean="0"/>
              <a:t>eruit</a:t>
            </a:r>
            <a:r>
              <a:rPr lang="en-US" sz="1400" dirty="0" smtClean="0"/>
              <a:t>, </a:t>
            </a:r>
            <a:r>
              <a:rPr lang="en-US" sz="1400" dirty="0" err="1" smtClean="0"/>
              <a:t>zonder</a:t>
            </a:r>
            <a:r>
              <a:rPr lang="en-US" sz="1400" dirty="0" smtClean="0"/>
              <a:t> false positives – false negatives</a:t>
            </a:r>
          </a:p>
          <a:p>
            <a:pPr lvl="1"/>
            <a:r>
              <a:rPr lang="en-US" sz="1000" dirty="0" smtClean="0"/>
              <a:t>In de </a:t>
            </a:r>
            <a:r>
              <a:rPr lang="en-US" sz="1000" dirty="0" err="1" smtClean="0"/>
              <a:t>praktijk</a:t>
            </a:r>
            <a:r>
              <a:rPr lang="en-US" sz="1000" dirty="0" smtClean="0"/>
              <a:t> is </a:t>
            </a:r>
            <a:r>
              <a:rPr lang="en-US" sz="1000" dirty="0" err="1" smtClean="0"/>
              <a:t>er</a:t>
            </a:r>
            <a:r>
              <a:rPr lang="en-US" sz="1000" dirty="0" smtClean="0"/>
              <a:t> </a:t>
            </a:r>
            <a:r>
              <a:rPr lang="en-US" sz="1000" dirty="0" err="1" smtClean="0"/>
              <a:t>geen</a:t>
            </a:r>
            <a:r>
              <a:rPr lang="en-US" sz="1000" dirty="0" smtClean="0"/>
              <a:t> </a:t>
            </a:r>
            <a:r>
              <a:rPr lang="en-US" sz="1000" dirty="0" err="1" smtClean="0"/>
              <a:t>enkele</a:t>
            </a:r>
            <a:r>
              <a:rPr lang="en-US" sz="1000" dirty="0" smtClean="0"/>
              <a:t> scanner </a:t>
            </a:r>
            <a:r>
              <a:rPr lang="en-US" sz="1000" dirty="0" err="1" smtClean="0"/>
              <a:t>ideaal</a:t>
            </a:r>
            <a:r>
              <a:rPr lang="en-US" sz="1000" dirty="0" smtClean="0"/>
              <a:t>, </a:t>
            </a:r>
            <a:r>
              <a:rPr lang="en-US" sz="1000" dirty="0" err="1" smtClean="0"/>
              <a:t>daarom</a:t>
            </a:r>
            <a:r>
              <a:rPr lang="en-US" sz="1000" dirty="0" smtClean="0"/>
              <a:t> </a:t>
            </a:r>
            <a:r>
              <a:rPr lang="en-US" sz="1000" dirty="0" err="1" smtClean="0"/>
              <a:t>bekijken</a:t>
            </a:r>
            <a:r>
              <a:rPr lang="en-US" sz="1000" dirty="0" smtClean="0"/>
              <a:t> we </a:t>
            </a:r>
            <a:r>
              <a:rPr lang="en-US" sz="1000" dirty="0" err="1" smtClean="0"/>
              <a:t>vooral</a:t>
            </a:r>
            <a:r>
              <a:rPr lang="en-US" sz="1000" dirty="0" smtClean="0"/>
              <a:t> scanner2-3-4</a:t>
            </a:r>
          </a:p>
          <a:p>
            <a:r>
              <a:rPr lang="en-US" sz="1400" dirty="0" smtClean="0"/>
              <a:t>Scanner2 – 3 – 4 : </a:t>
            </a:r>
            <a:r>
              <a:rPr lang="en-US" sz="1400" dirty="0" err="1" smtClean="0"/>
              <a:t>allen</a:t>
            </a:r>
            <a:r>
              <a:rPr lang="en-US" sz="1400" dirty="0" smtClean="0"/>
              <a:t> </a:t>
            </a:r>
            <a:r>
              <a:rPr lang="en-US" sz="1400" dirty="0" err="1" smtClean="0"/>
              <a:t>doen</a:t>
            </a:r>
            <a:r>
              <a:rPr lang="en-US" sz="1400" dirty="0" smtClean="0"/>
              <a:t> </a:t>
            </a:r>
            <a:r>
              <a:rPr lang="en-US" sz="1400" dirty="0" err="1" smtClean="0"/>
              <a:t>evengoed</a:t>
            </a:r>
            <a:r>
              <a:rPr lang="en-US" sz="1400" dirty="0" smtClean="0"/>
              <a:t> op </a:t>
            </a:r>
            <a:r>
              <a:rPr lang="en-US" sz="1400" dirty="0" err="1" smtClean="0"/>
              <a:t>vlak</a:t>
            </a:r>
            <a:r>
              <a:rPr lang="en-US" sz="1400" dirty="0" smtClean="0"/>
              <a:t> van TP </a:t>
            </a:r>
            <a:r>
              <a:rPr lang="en-US" sz="1400" dirty="0" err="1" smtClean="0"/>
              <a:t>en</a:t>
            </a:r>
            <a:r>
              <a:rPr lang="en-US" sz="1400" dirty="0" smtClean="0"/>
              <a:t> TN, </a:t>
            </a:r>
            <a:r>
              <a:rPr lang="en-US" sz="1400" dirty="0" err="1" smtClean="0"/>
              <a:t>en</a:t>
            </a:r>
            <a:r>
              <a:rPr lang="en-US" sz="1400" dirty="0" smtClean="0"/>
              <a:t> het </a:t>
            </a:r>
            <a:r>
              <a:rPr lang="en-US" sz="1400" dirty="0" err="1" smtClean="0"/>
              <a:t>zijn</a:t>
            </a:r>
            <a:r>
              <a:rPr lang="en-US" sz="1400" dirty="0" smtClean="0"/>
              <a:t> </a:t>
            </a:r>
            <a:r>
              <a:rPr lang="en-US" sz="1400" dirty="0" err="1" smtClean="0"/>
              <a:t>degelijke</a:t>
            </a:r>
            <a:r>
              <a:rPr lang="en-US" sz="1400" dirty="0" smtClean="0"/>
              <a:t> scanners, want </a:t>
            </a:r>
            <a:r>
              <a:rPr lang="en-US" sz="1400" dirty="0" err="1" smtClean="0"/>
              <a:t>ze</a:t>
            </a:r>
            <a:r>
              <a:rPr lang="en-US" sz="1400" dirty="0" smtClean="0"/>
              <a:t> </a:t>
            </a:r>
            <a:r>
              <a:rPr lang="en-US" sz="1400" dirty="0" err="1" smtClean="0"/>
              <a:t>halen</a:t>
            </a:r>
            <a:r>
              <a:rPr lang="en-US" sz="1400" dirty="0" smtClean="0"/>
              <a:t> </a:t>
            </a:r>
            <a:r>
              <a:rPr lang="en-US" sz="1400" dirty="0" err="1" smtClean="0"/>
              <a:t>er</a:t>
            </a:r>
            <a:r>
              <a:rPr lang="en-US" sz="1400" dirty="0" smtClean="0"/>
              <a:t> 10 TP </a:t>
            </a:r>
            <a:r>
              <a:rPr lang="en-US" sz="1400" dirty="0" err="1" smtClean="0"/>
              <a:t>uit</a:t>
            </a:r>
            <a:r>
              <a:rPr lang="en-US" sz="1400" dirty="0" smtClean="0"/>
              <a:t>, maar:</a:t>
            </a:r>
          </a:p>
          <a:p>
            <a:pPr lvl="1"/>
            <a:r>
              <a:rPr lang="en-US" sz="1000" dirty="0" smtClean="0"/>
              <a:t>Scanner2: </a:t>
            </a:r>
          </a:p>
          <a:p>
            <a:pPr lvl="2"/>
            <a:r>
              <a:rPr lang="en-US" sz="900" dirty="0" smtClean="0"/>
              <a:t>5 FN: 5 vulnerabilities </a:t>
            </a:r>
            <a:r>
              <a:rPr lang="en-US" sz="900" dirty="0" err="1" smtClean="0"/>
              <a:t>heeft</a:t>
            </a:r>
            <a:r>
              <a:rPr lang="en-US" sz="900" dirty="0" smtClean="0"/>
              <a:t> </a:t>
            </a:r>
            <a:r>
              <a:rPr lang="en-US" sz="900" dirty="0" err="1" smtClean="0"/>
              <a:t>hij</a:t>
            </a:r>
            <a:r>
              <a:rPr lang="en-US" sz="900" dirty="0" smtClean="0"/>
              <a:t> </a:t>
            </a:r>
            <a:r>
              <a:rPr lang="en-US" sz="900" dirty="0" err="1" smtClean="0"/>
              <a:t>niet</a:t>
            </a:r>
            <a:r>
              <a:rPr lang="en-US" sz="900" dirty="0" smtClean="0"/>
              <a:t> </a:t>
            </a:r>
            <a:r>
              <a:rPr lang="en-US" sz="900" dirty="0" err="1" smtClean="0"/>
              <a:t>gedetecteerd</a:t>
            </a:r>
            <a:r>
              <a:rPr lang="en-US" sz="900" dirty="0" smtClean="0"/>
              <a:t> (erg </a:t>
            </a:r>
            <a:r>
              <a:rPr lang="en-US" sz="900" dirty="0" err="1" smtClean="0"/>
              <a:t>naar</a:t>
            </a:r>
            <a:r>
              <a:rPr lang="en-US" sz="900" dirty="0" smtClean="0"/>
              <a:t> security, maar </a:t>
            </a:r>
            <a:r>
              <a:rPr lang="en-US" sz="900" dirty="0" err="1" smtClean="0"/>
              <a:t>ik</a:t>
            </a:r>
            <a:r>
              <a:rPr lang="en-US" sz="900" dirty="0" smtClean="0"/>
              <a:t> </a:t>
            </a:r>
            <a:r>
              <a:rPr lang="en-US" sz="900" dirty="0" err="1" smtClean="0"/>
              <a:t>moet</a:t>
            </a:r>
            <a:r>
              <a:rPr lang="en-US" sz="900" dirty="0" smtClean="0"/>
              <a:t> </a:t>
            </a:r>
            <a:r>
              <a:rPr lang="en-US" sz="900" dirty="0" err="1" smtClean="0"/>
              <a:t>niet</a:t>
            </a:r>
            <a:r>
              <a:rPr lang="en-US" sz="900" dirty="0" smtClean="0"/>
              <a:t> extra </a:t>
            </a:r>
            <a:r>
              <a:rPr lang="en-US" sz="900" dirty="0" err="1" smtClean="0"/>
              <a:t>onderzoeken</a:t>
            </a:r>
            <a:r>
              <a:rPr lang="en-US" sz="900" dirty="0" smtClean="0"/>
              <a:t> of </a:t>
            </a:r>
            <a:r>
              <a:rPr lang="en-US" sz="900" dirty="0" err="1" smtClean="0"/>
              <a:t>acties</a:t>
            </a:r>
            <a:r>
              <a:rPr lang="en-US" sz="900" dirty="0" smtClean="0"/>
              <a:t> </a:t>
            </a:r>
            <a:r>
              <a:rPr lang="en-US" sz="900" dirty="0" err="1" smtClean="0"/>
              <a:t>ondernemen</a:t>
            </a:r>
            <a:r>
              <a:rPr lang="en-US" sz="900" dirty="0" smtClean="0"/>
              <a:t>), </a:t>
            </a:r>
            <a:r>
              <a:rPr lang="en-US" sz="900" dirty="0" err="1" smtClean="0"/>
              <a:t>en</a:t>
            </a:r>
            <a:r>
              <a:rPr lang="en-US" sz="900" dirty="0" smtClean="0"/>
              <a:t> 5 services </a:t>
            </a:r>
            <a:r>
              <a:rPr lang="en-US" sz="900" dirty="0" err="1" smtClean="0"/>
              <a:t>heeft</a:t>
            </a:r>
            <a:r>
              <a:rPr lang="en-US" sz="900" dirty="0" smtClean="0"/>
              <a:t> </a:t>
            </a:r>
            <a:r>
              <a:rPr lang="en-US" sz="900" dirty="0" err="1" smtClean="0"/>
              <a:t>hij</a:t>
            </a:r>
            <a:r>
              <a:rPr lang="en-US" sz="900" dirty="0" smtClean="0"/>
              <a:t> </a:t>
            </a:r>
            <a:r>
              <a:rPr lang="en-US" sz="900" dirty="0" err="1" smtClean="0"/>
              <a:t>als</a:t>
            </a:r>
            <a:r>
              <a:rPr lang="en-US" sz="900" dirty="0" smtClean="0"/>
              <a:t> vulnerable </a:t>
            </a:r>
            <a:r>
              <a:rPr lang="en-US" sz="900" dirty="0" err="1" smtClean="0"/>
              <a:t>gezet</a:t>
            </a:r>
            <a:r>
              <a:rPr lang="en-US" sz="900" dirty="0" smtClean="0"/>
              <a:t> (5 FP), </a:t>
            </a:r>
            <a:r>
              <a:rPr lang="en-US" sz="900" dirty="0" err="1" smtClean="0"/>
              <a:t>en</a:t>
            </a:r>
            <a:r>
              <a:rPr lang="en-US" sz="900" dirty="0" smtClean="0"/>
              <a:t> </a:t>
            </a:r>
            <a:r>
              <a:rPr lang="en-US" sz="900" dirty="0" err="1" smtClean="0"/>
              <a:t>moet</a:t>
            </a:r>
            <a:r>
              <a:rPr lang="en-US" sz="900" dirty="0" smtClean="0"/>
              <a:t> </a:t>
            </a:r>
            <a:r>
              <a:rPr lang="en-US" sz="900" dirty="0" err="1" smtClean="0"/>
              <a:t>ik</a:t>
            </a:r>
            <a:r>
              <a:rPr lang="en-US" sz="900" dirty="0" smtClean="0"/>
              <a:t> </a:t>
            </a:r>
            <a:r>
              <a:rPr lang="en-US" sz="900" dirty="0" err="1" smtClean="0"/>
              <a:t>onderzoeken</a:t>
            </a:r>
            <a:r>
              <a:rPr lang="en-US" sz="900" dirty="0" smtClean="0"/>
              <a:t>, maar die </a:t>
            </a:r>
            <a:r>
              <a:rPr lang="en-US" sz="900" dirty="0" err="1" smtClean="0"/>
              <a:t>blijken</a:t>
            </a:r>
            <a:r>
              <a:rPr lang="en-US" sz="900" dirty="0" smtClean="0"/>
              <a:t> </a:t>
            </a:r>
            <a:r>
              <a:rPr lang="en-US" sz="900" dirty="0" err="1" smtClean="0"/>
              <a:t>toch</a:t>
            </a:r>
            <a:r>
              <a:rPr lang="en-US" sz="900" dirty="0" smtClean="0"/>
              <a:t> safe </a:t>
            </a:r>
            <a:r>
              <a:rPr lang="en-US" sz="900" dirty="0" err="1" smtClean="0"/>
              <a:t>te</a:t>
            </a:r>
            <a:r>
              <a:rPr lang="en-US" sz="900" dirty="0" smtClean="0"/>
              <a:t> </a:t>
            </a:r>
            <a:r>
              <a:rPr lang="en-US" sz="900" dirty="0" err="1" smtClean="0"/>
              <a:t>zijn</a:t>
            </a:r>
            <a:r>
              <a:rPr lang="en-US" sz="900" dirty="0" smtClean="0"/>
              <a:t> (</a:t>
            </a:r>
            <a:r>
              <a:rPr lang="en-US" sz="900" dirty="0" err="1" smtClean="0"/>
              <a:t>redelijk</a:t>
            </a:r>
            <a:r>
              <a:rPr lang="en-US" sz="900" dirty="0" smtClean="0"/>
              <a:t> </a:t>
            </a:r>
            <a:r>
              <a:rPr lang="en-US" sz="900" dirty="0" err="1" smtClean="0"/>
              <a:t>wat</a:t>
            </a:r>
            <a:r>
              <a:rPr lang="en-US" sz="900" dirty="0" smtClean="0"/>
              <a:t> </a:t>
            </a:r>
            <a:r>
              <a:rPr lang="en-US" sz="900" dirty="0" err="1" smtClean="0"/>
              <a:t>tijd</a:t>
            </a:r>
            <a:r>
              <a:rPr lang="en-US" sz="900" dirty="0" smtClean="0"/>
              <a:t> </a:t>
            </a:r>
            <a:r>
              <a:rPr lang="en-US" sz="900" dirty="0" err="1" smtClean="0"/>
              <a:t>verloren</a:t>
            </a:r>
            <a:r>
              <a:rPr lang="en-US" sz="900" dirty="0" smtClean="0"/>
              <a:t>)</a:t>
            </a:r>
          </a:p>
          <a:p>
            <a:pPr lvl="1"/>
            <a:r>
              <a:rPr lang="en-US" sz="1000" dirty="0" smtClean="0"/>
              <a:t>Scanner3: </a:t>
            </a:r>
            <a:endParaRPr lang="en-US" sz="1000" dirty="0"/>
          </a:p>
          <a:p>
            <a:pPr lvl="2"/>
            <a:r>
              <a:rPr lang="en-US" sz="900" dirty="0" smtClean="0"/>
              <a:t>10 </a:t>
            </a:r>
            <a:r>
              <a:rPr lang="en-US" sz="900" dirty="0"/>
              <a:t>FN: </a:t>
            </a:r>
            <a:r>
              <a:rPr lang="en-US" sz="900" dirty="0" smtClean="0"/>
              <a:t>10 </a:t>
            </a:r>
            <a:r>
              <a:rPr lang="en-US" sz="900" dirty="0"/>
              <a:t>vulnerabilities </a:t>
            </a:r>
            <a:r>
              <a:rPr lang="en-US" sz="900" dirty="0" err="1"/>
              <a:t>heeft</a:t>
            </a:r>
            <a:r>
              <a:rPr lang="en-US" sz="900" dirty="0"/>
              <a:t> </a:t>
            </a:r>
            <a:r>
              <a:rPr lang="en-US" sz="900" dirty="0" err="1"/>
              <a:t>hij</a:t>
            </a:r>
            <a:r>
              <a:rPr lang="en-US" sz="900" dirty="0"/>
              <a:t> </a:t>
            </a:r>
            <a:r>
              <a:rPr lang="en-US" sz="900" dirty="0" err="1"/>
              <a:t>niet</a:t>
            </a:r>
            <a:r>
              <a:rPr lang="en-US" sz="900" dirty="0"/>
              <a:t> </a:t>
            </a:r>
            <a:r>
              <a:rPr lang="en-US" sz="900" dirty="0" err="1"/>
              <a:t>gedetecteerd</a:t>
            </a:r>
            <a:r>
              <a:rPr lang="en-US" sz="900" dirty="0"/>
              <a:t> </a:t>
            </a:r>
            <a:r>
              <a:rPr lang="en-US" sz="900" dirty="0" smtClean="0"/>
              <a:t>(erg </a:t>
            </a:r>
            <a:r>
              <a:rPr lang="en-US" sz="900" dirty="0" err="1" smtClean="0"/>
              <a:t>slecht</a:t>
            </a:r>
            <a:r>
              <a:rPr lang="en-US" sz="900" dirty="0" smtClean="0"/>
              <a:t>), maar </a:t>
            </a:r>
            <a:r>
              <a:rPr lang="en-US" sz="900" dirty="0" err="1" smtClean="0"/>
              <a:t>langs</a:t>
            </a:r>
            <a:r>
              <a:rPr lang="en-US" sz="900" dirty="0" smtClean="0"/>
              <a:t> de </a:t>
            </a:r>
            <a:r>
              <a:rPr lang="en-US" sz="900" dirty="0" err="1" smtClean="0"/>
              <a:t>andere</a:t>
            </a:r>
            <a:r>
              <a:rPr lang="en-US" sz="900" dirty="0" smtClean="0"/>
              <a:t> </a:t>
            </a:r>
            <a:r>
              <a:rPr lang="en-US" sz="900" dirty="0" err="1" smtClean="0"/>
              <a:t>kant</a:t>
            </a:r>
            <a:r>
              <a:rPr lang="en-US" sz="900" dirty="0" smtClean="0"/>
              <a:t> </a:t>
            </a:r>
            <a:r>
              <a:rPr lang="en-US" sz="900" dirty="0" err="1" smtClean="0"/>
              <a:t>moet</a:t>
            </a:r>
            <a:r>
              <a:rPr lang="en-US" sz="900" dirty="0" smtClean="0"/>
              <a:t> </a:t>
            </a:r>
            <a:r>
              <a:rPr lang="en-US" sz="900" dirty="0" err="1" smtClean="0"/>
              <a:t>ik</a:t>
            </a:r>
            <a:r>
              <a:rPr lang="en-US" sz="900" dirty="0" smtClean="0"/>
              <a:t> </a:t>
            </a:r>
            <a:r>
              <a:rPr lang="en-US" sz="900" dirty="0" err="1" smtClean="0"/>
              <a:t>ook</a:t>
            </a:r>
            <a:r>
              <a:rPr lang="en-US" sz="900" dirty="0" smtClean="0"/>
              <a:t> </a:t>
            </a:r>
            <a:r>
              <a:rPr lang="en-US" sz="900" dirty="0" err="1" smtClean="0"/>
              <a:t>niet</a:t>
            </a:r>
            <a:r>
              <a:rPr lang="en-US" sz="900" dirty="0" smtClean="0"/>
              <a:t> </a:t>
            </a:r>
            <a:r>
              <a:rPr lang="en-US" sz="900" dirty="0" err="1" smtClean="0"/>
              <a:t>veel</a:t>
            </a:r>
            <a:r>
              <a:rPr lang="en-US" sz="900" dirty="0" smtClean="0"/>
              <a:t> extra </a:t>
            </a:r>
            <a:r>
              <a:rPr lang="en-US" sz="900" dirty="0" err="1" smtClean="0"/>
              <a:t>opzoekingswerk</a:t>
            </a:r>
            <a:r>
              <a:rPr lang="en-US" sz="900" dirty="0" smtClean="0"/>
              <a:t> </a:t>
            </a:r>
            <a:r>
              <a:rPr lang="en-US" sz="900" dirty="0" err="1" smtClean="0"/>
              <a:t>doen</a:t>
            </a:r>
            <a:r>
              <a:rPr lang="en-US" sz="900" dirty="0" smtClean="0"/>
              <a:t>. Het is nog steeds </a:t>
            </a:r>
            <a:r>
              <a:rPr lang="en-US" sz="900" dirty="0" err="1" smtClean="0"/>
              <a:t>een</a:t>
            </a:r>
            <a:r>
              <a:rPr lang="en-US" sz="900" dirty="0" smtClean="0"/>
              <a:t> ‘</a:t>
            </a:r>
            <a:r>
              <a:rPr lang="en-US" sz="900" dirty="0" err="1" smtClean="0"/>
              <a:t>degelijke</a:t>
            </a:r>
            <a:r>
              <a:rPr lang="en-US" sz="900" dirty="0" smtClean="0"/>
              <a:t>’ scanner want </a:t>
            </a:r>
            <a:r>
              <a:rPr lang="en-US" sz="900" dirty="0" err="1" smtClean="0"/>
              <a:t>hij</a:t>
            </a:r>
            <a:r>
              <a:rPr lang="en-US" sz="900" dirty="0" smtClean="0"/>
              <a:t> had 10 TP </a:t>
            </a:r>
            <a:r>
              <a:rPr lang="en-US" sz="900" dirty="0" err="1" smtClean="0"/>
              <a:t>gevonden</a:t>
            </a:r>
            <a:r>
              <a:rPr lang="en-US" sz="900" dirty="0" smtClean="0"/>
              <a:t>, die </a:t>
            </a:r>
            <a:r>
              <a:rPr lang="en-US" sz="900" dirty="0" err="1" smtClean="0"/>
              <a:t>ik</a:t>
            </a:r>
            <a:r>
              <a:rPr lang="en-US" sz="900" dirty="0" smtClean="0"/>
              <a:t> </a:t>
            </a:r>
            <a:r>
              <a:rPr lang="en-US" sz="900" dirty="0" err="1" smtClean="0"/>
              <a:t>ga</a:t>
            </a:r>
            <a:r>
              <a:rPr lang="en-US" sz="900" dirty="0" smtClean="0"/>
              <a:t> </a:t>
            </a:r>
            <a:r>
              <a:rPr lang="en-US" sz="900" dirty="0" err="1" smtClean="0"/>
              <a:t>fixen</a:t>
            </a:r>
            <a:r>
              <a:rPr lang="en-US" sz="900" dirty="0" smtClean="0"/>
              <a:t> </a:t>
            </a:r>
          </a:p>
          <a:p>
            <a:pPr lvl="1"/>
            <a:r>
              <a:rPr lang="en-US" sz="1000" dirty="0" smtClean="0"/>
              <a:t>Scanner4: </a:t>
            </a:r>
            <a:endParaRPr lang="en-US" sz="1000" dirty="0"/>
          </a:p>
          <a:p>
            <a:pPr lvl="2"/>
            <a:r>
              <a:rPr lang="en-US" sz="900" dirty="0" smtClean="0"/>
              <a:t>10 FP, </a:t>
            </a:r>
            <a:r>
              <a:rPr lang="en-US" sz="900" dirty="0" err="1" smtClean="0"/>
              <a:t>en</a:t>
            </a:r>
            <a:r>
              <a:rPr lang="en-US" sz="900" dirty="0" smtClean="0"/>
              <a:t> 0 FN: die 10 FP </a:t>
            </a:r>
            <a:r>
              <a:rPr lang="en-US" sz="900" dirty="0" err="1" smtClean="0"/>
              <a:t>moet</a:t>
            </a:r>
            <a:r>
              <a:rPr lang="en-US" sz="900" dirty="0" smtClean="0"/>
              <a:t> </a:t>
            </a:r>
            <a:r>
              <a:rPr lang="en-US" sz="900" dirty="0" err="1" smtClean="0"/>
              <a:t>ik</a:t>
            </a:r>
            <a:r>
              <a:rPr lang="en-US" sz="900" dirty="0" smtClean="0"/>
              <a:t> </a:t>
            </a:r>
            <a:r>
              <a:rPr lang="en-US" sz="900" dirty="0" err="1" smtClean="0"/>
              <a:t>onderzoeken</a:t>
            </a:r>
            <a:r>
              <a:rPr lang="en-US" sz="900" dirty="0" smtClean="0"/>
              <a:t>, maar </a:t>
            </a:r>
            <a:r>
              <a:rPr lang="en-US" sz="900" dirty="0" err="1" smtClean="0"/>
              <a:t>blijken</a:t>
            </a:r>
            <a:r>
              <a:rPr lang="en-US" sz="900" dirty="0" smtClean="0"/>
              <a:t> </a:t>
            </a:r>
            <a:r>
              <a:rPr lang="en-US" sz="900" dirty="0" err="1" smtClean="0"/>
              <a:t>toch</a:t>
            </a:r>
            <a:r>
              <a:rPr lang="en-US" sz="900" dirty="0" smtClean="0"/>
              <a:t> safe </a:t>
            </a:r>
            <a:r>
              <a:rPr lang="en-US" sz="900" dirty="0" err="1" smtClean="0"/>
              <a:t>te</a:t>
            </a:r>
            <a:r>
              <a:rPr lang="en-US" sz="900" dirty="0" smtClean="0"/>
              <a:t> </a:t>
            </a:r>
            <a:r>
              <a:rPr lang="en-US" sz="900" dirty="0" err="1" smtClean="0"/>
              <a:t>zijn</a:t>
            </a:r>
            <a:r>
              <a:rPr lang="en-US" sz="900" dirty="0" smtClean="0"/>
              <a:t>. Heel </a:t>
            </a:r>
            <a:r>
              <a:rPr lang="en-US" sz="900" dirty="0" err="1" smtClean="0"/>
              <a:t>veel</a:t>
            </a:r>
            <a:r>
              <a:rPr lang="en-US" sz="900" dirty="0" smtClean="0"/>
              <a:t> </a:t>
            </a:r>
            <a:r>
              <a:rPr lang="en-US" sz="900" dirty="0" err="1" smtClean="0"/>
              <a:t>tijd</a:t>
            </a:r>
            <a:r>
              <a:rPr lang="en-US" sz="900" dirty="0" smtClean="0"/>
              <a:t> </a:t>
            </a:r>
            <a:r>
              <a:rPr lang="en-US" sz="900" dirty="0" err="1" smtClean="0"/>
              <a:t>verloren</a:t>
            </a:r>
            <a:r>
              <a:rPr lang="en-US" sz="900" dirty="0" smtClean="0"/>
              <a:t>, maar het is </a:t>
            </a:r>
            <a:r>
              <a:rPr lang="en-US" sz="900" dirty="0" err="1" smtClean="0"/>
              <a:t>een</a:t>
            </a:r>
            <a:r>
              <a:rPr lang="en-US" sz="900" dirty="0" smtClean="0"/>
              <a:t> </a:t>
            </a:r>
            <a:r>
              <a:rPr lang="en-US" sz="900" dirty="0" err="1" smtClean="0"/>
              <a:t>zeer</a:t>
            </a:r>
            <a:r>
              <a:rPr lang="en-US" sz="900" dirty="0" smtClean="0"/>
              <a:t> secure scanner.</a:t>
            </a:r>
            <a:endParaRPr lang="en-US" sz="900" dirty="0"/>
          </a:p>
          <a:p>
            <a:pPr indent="-285750"/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0"/>
            <a:ext cx="1295400" cy="100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7593"/>
              </p:ext>
            </p:extLst>
          </p:nvPr>
        </p:nvGraphicFramePr>
        <p:xfrm>
          <a:off x="609600" y="2819400"/>
          <a:ext cx="160020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59221"/>
              </p:ext>
            </p:extLst>
          </p:nvPr>
        </p:nvGraphicFramePr>
        <p:xfrm>
          <a:off x="2438400" y="2819400"/>
          <a:ext cx="160020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51502"/>
              </p:ext>
            </p:extLst>
          </p:nvPr>
        </p:nvGraphicFramePr>
        <p:xfrm>
          <a:off x="4343400" y="2819400"/>
          <a:ext cx="160020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13212"/>
              </p:ext>
            </p:extLst>
          </p:nvPr>
        </p:nvGraphicFramePr>
        <p:xfrm>
          <a:off x="6172200" y="2819400"/>
          <a:ext cx="160020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57215"/>
              </p:ext>
            </p:extLst>
          </p:nvPr>
        </p:nvGraphicFramePr>
        <p:xfrm>
          <a:off x="7924800" y="2819400"/>
          <a:ext cx="121920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5961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916</Words>
  <Application>Microsoft Office PowerPoint</Application>
  <PresentationFormat>Diavoorstelling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Kantoorthema</vt:lpstr>
      <vt:lpstr>2. Kwetsbaarheidscanners</vt:lpstr>
      <vt:lpstr>Kwetsbaarheidscanners</vt:lpstr>
      <vt:lpstr>Werking - Scan</vt:lpstr>
      <vt:lpstr>Banner Grabbing</vt:lpstr>
      <vt:lpstr>Banner Grabbing met Netcat https://www.youtube.com/watch?v=SnoVsJQaCkk</vt:lpstr>
      <vt:lpstr>Werking – Vulnerability DB</vt:lpstr>
      <vt:lpstr>Werking - Rapport</vt:lpstr>
      <vt:lpstr>Confusion Matrix</vt:lpstr>
      <vt:lpstr>Confusion Matrix</vt:lpstr>
      <vt:lpstr>Beste kwaliteitscanners</vt:lpstr>
      <vt:lpstr>Vulnerability scanners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/>
  <cp:lastModifiedBy>Bram Heyns</cp:lastModifiedBy>
  <cp:revision>55</cp:revision>
  <dcterms:created xsi:type="dcterms:W3CDTF">2006-08-16T00:00:00Z</dcterms:created>
  <dcterms:modified xsi:type="dcterms:W3CDTF">2016-02-16T12:16:55Z</dcterms:modified>
</cp:coreProperties>
</file>