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93" r:id="rId9"/>
    <p:sldId id="280" r:id="rId10"/>
    <p:sldId id="281" r:id="rId11"/>
    <p:sldId id="284" r:id="rId12"/>
    <p:sldId id="285" r:id="rId13"/>
    <p:sldId id="286" r:id="rId14"/>
    <p:sldId id="287" r:id="rId15"/>
    <p:sldId id="30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4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4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31975"/>
          </a:xfrm>
        </p:spPr>
        <p:txBody>
          <a:bodyPr/>
          <a:lstStyle/>
          <a:p>
            <a:r>
              <a:rPr lang="nl-BE" dirty="0">
                <a:solidFill>
                  <a:srgbClr val="0070C0"/>
                </a:solidFill>
              </a:rPr>
              <a:t>3</a:t>
            </a:r>
            <a:r>
              <a:rPr lang="nl-BE" dirty="0" smtClean="0">
                <a:solidFill>
                  <a:srgbClr val="0070C0"/>
                </a:solidFill>
              </a:rPr>
              <a:t>. Intrusiedetectiesystemen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Systeembeveiliging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352800" cy="240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786"/>
            <a:ext cx="3631809" cy="2648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5486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6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Fuzzy Rules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385977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Voorbeeld</a:t>
            </a:r>
            <a:r>
              <a:rPr lang="en-US" dirty="0" smtClean="0"/>
              <a:t> van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waardeverhoudingen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Classificeer</a:t>
            </a:r>
            <a:r>
              <a:rPr lang="en-US" dirty="0" smtClean="0"/>
              <a:t> </a:t>
            </a:r>
            <a:r>
              <a:rPr lang="en-US" dirty="0" err="1" smtClean="0"/>
              <a:t>iemand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‘</a:t>
            </a:r>
            <a:r>
              <a:rPr lang="en-US" dirty="0" err="1" smtClean="0"/>
              <a:t>jong</a:t>
            </a:r>
            <a:r>
              <a:rPr lang="en-US" dirty="0" smtClean="0"/>
              <a:t>’, ‘</a:t>
            </a:r>
            <a:r>
              <a:rPr lang="en-US" dirty="0" err="1" smtClean="0"/>
              <a:t>normaal</a:t>
            </a:r>
            <a:r>
              <a:rPr lang="en-US" dirty="0" smtClean="0"/>
              <a:t>’, ‘</a:t>
            </a:r>
            <a:r>
              <a:rPr lang="en-US" dirty="0" err="1" smtClean="0"/>
              <a:t>oud</a:t>
            </a:r>
            <a:r>
              <a:rPr lang="en-US" dirty="0" smtClean="0"/>
              <a:t>’</a:t>
            </a:r>
          </a:p>
          <a:p>
            <a:pPr lvl="2"/>
            <a:r>
              <a:rPr lang="en-US" dirty="0" err="1" smtClean="0"/>
              <a:t>Iemand</a:t>
            </a:r>
            <a:r>
              <a:rPr lang="en-US" dirty="0" smtClean="0"/>
              <a:t> van 10 </a:t>
            </a:r>
            <a:r>
              <a:rPr lang="en-US" dirty="0" err="1" smtClean="0"/>
              <a:t>jaar</a:t>
            </a:r>
            <a:r>
              <a:rPr lang="en-US" dirty="0" smtClean="0"/>
              <a:t> </a:t>
            </a:r>
            <a:r>
              <a:rPr lang="en-US" dirty="0" err="1" smtClean="0"/>
              <a:t>zal</a:t>
            </a:r>
            <a:r>
              <a:rPr lang="en-US" dirty="0" smtClean="0"/>
              <a:t> heel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leeftijden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die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klasses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duiden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iemand</a:t>
            </a:r>
            <a:r>
              <a:rPr lang="en-US" dirty="0" smtClean="0"/>
              <a:t> van 60 </a:t>
            </a:r>
            <a:r>
              <a:rPr lang="en-US" dirty="0" err="1" smtClean="0"/>
              <a:t>jaar</a:t>
            </a:r>
            <a:endParaRPr lang="en-US" dirty="0" smtClean="0"/>
          </a:p>
          <a:p>
            <a:pPr lvl="1"/>
            <a:r>
              <a:rPr lang="en-US" dirty="0" err="1" smtClean="0"/>
              <a:t>Classificieer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‘</a:t>
            </a:r>
            <a:r>
              <a:rPr lang="en-US" dirty="0" err="1" smtClean="0"/>
              <a:t>koud</a:t>
            </a:r>
            <a:r>
              <a:rPr lang="en-US" dirty="0" smtClean="0"/>
              <a:t>’, ‘warm’, ‘</a:t>
            </a:r>
            <a:r>
              <a:rPr lang="en-US" dirty="0" err="1" smtClean="0"/>
              <a:t>heet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Vage</a:t>
            </a:r>
            <a:r>
              <a:rPr lang="en-US" dirty="0" smtClean="0"/>
              <a:t> </a:t>
            </a:r>
            <a:r>
              <a:rPr lang="en-US" dirty="0" err="1" smtClean="0"/>
              <a:t>concepten</a:t>
            </a:r>
            <a:r>
              <a:rPr lang="en-US" dirty="0" smtClean="0"/>
              <a:t>, maar </a:t>
            </a:r>
            <a:r>
              <a:rPr lang="en-US" dirty="0" err="1" smtClean="0"/>
              <a:t>hebben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bepaalde</a:t>
            </a:r>
            <a:r>
              <a:rPr lang="en-US" dirty="0" smtClean="0"/>
              <a:t> ‘</a:t>
            </a:r>
            <a:r>
              <a:rPr lang="en-US" dirty="0" err="1" smtClean="0"/>
              <a:t>distributie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Rekenen</a:t>
            </a:r>
            <a:r>
              <a:rPr lang="en-US" dirty="0" smtClean="0">
                <a:solidFill>
                  <a:srgbClr val="0070C0"/>
                </a:solidFill>
              </a:rPr>
              <a:t> met die </a:t>
            </a:r>
            <a:r>
              <a:rPr lang="en-US" dirty="0" err="1" smtClean="0">
                <a:solidFill>
                  <a:srgbClr val="0070C0"/>
                </a:solidFill>
              </a:rPr>
              <a:t>distributies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om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exacte</a:t>
            </a:r>
            <a:r>
              <a:rPr lang="en-US" dirty="0" smtClean="0">
                <a:solidFill>
                  <a:srgbClr val="0070C0"/>
                </a:solidFill>
              </a:rPr>
              <a:t> regels </a:t>
            </a:r>
            <a:r>
              <a:rPr lang="en-US" dirty="0" err="1" smtClean="0">
                <a:solidFill>
                  <a:srgbClr val="0070C0"/>
                </a:solidFill>
              </a:rPr>
              <a:t>te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kunnen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opstellen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sz="3800" b="1" dirty="0" smtClean="0">
                <a:solidFill>
                  <a:srgbClr val="00B050"/>
                </a:solidFill>
              </a:rPr>
              <a:t>Fuzzy Logic!</a:t>
            </a:r>
            <a:endParaRPr lang="en-US" sz="3800" b="1" dirty="0">
              <a:solidFill>
                <a:srgbClr val="00B050"/>
              </a:solidFill>
            </a:endParaRPr>
          </a:p>
        </p:txBody>
      </p:sp>
      <p:pic>
        <p:nvPicPr>
          <p:cNvPr id="4" name="Picture 6" descr="http://upload.wikimedia.org/wikipedia/commons/thumb/6/61/Fuzzy_logic_temperature_en.svg/300px-Fuzzy_logic_temperature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19459"/>
            <a:ext cx="2857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encrypted-tbn3.gstatic.com/images?q=tbn:ANd9GcTF62Kx2MtVZi9c3XfofrxBTQ6FzPajifpiheyZwuUzTcIpJJOIK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145" y="2362200"/>
            <a:ext cx="862013" cy="7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zulcap.files.wordpress.com/2009/10/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780" y="3754975"/>
            <a:ext cx="4199220" cy="30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9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Bestaande </a:t>
            </a:r>
            <a:r>
              <a:rPr lang="nl-BE" dirty="0" err="1" smtClean="0"/>
              <a:t>NIDS’en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u="sng" dirty="0" smtClean="0">
                <a:solidFill>
                  <a:srgbClr val="0070C0"/>
                </a:solidFill>
              </a:rPr>
              <a:t>SNORT !!!</a:t>
            </a:r>
          </a:p>
          <a:p>
            <a:pPr lvl="1"/>
            <a:r>
              <a:rPr lang="nl-BE" dirty="0" smtClean="0"/>
              <a:t>Open source, geweldige ondersteuning van developpers (zoals Linux)</a:t>
            </a:r>
          </a:p>
          <a:p>
            <a:pPr lvl="1"/>
            <a:r>
              <a:rPr lang="nl-BE" dirty="0" smtClean="0"/>
              <a:t>Zeer veel gebruikt</a:t>
            </a:r>
          </a:p>
          <a:p>
            <a:pPr lvl="1"/>
            <a:r>
              <a:rPr lang="nl-BE" dirty="0" smtClean="0"/>
              <a:t>Grote verzameling signaturen</a:t>
            </a:r>
          </a:p>
          <a:p>
            <a:pPr lvl="1"/>
            <a:r>
              <a:rPr lang="nl-BE" dirty="0" smtClean="0"/>
              <a:t>Volgens </a:t>
            </a:r>
            <a:r>
              <a:rPr lang="nl-BE" dirty="0" smtClean="0">
                <a:solidFill>
                  <a:srgbClr val="00B050"/>
                </a:solidFill>
              </a:rPr>
              <a:t>netwerk-model (NIDS)</a:t>
            </a:r>
          </a:p>
          <a:p>
            <a:r>
              <a:rPr lang="nl-BE" dirty="0" smtClean="0"/>
              <a:t>Cisco Secure IDS</a:t>
            </a:r>
          </a:p>
          <a:p>
            <a:r>
              <a:rPr lang="nl-BE" dirty="0" smtClean="0"/>
              <a:t>ISS RealSecure</a:t>
            </a:r>
          </a:p>
          <a:p>
            <a:r>
              <a:rPr lang="nl-BE" dirty="0" smtClean="0"/>
              <a:t>Mamutu, McAfee Host Intrusion Prevention, IBM RealSecure Server Sensor,...</a:t>
            </a:r>
            <a:endParaRPr lang="nl-BE" dirty="0"/>
          </a:p>
        </p:txBody>
      </p:sp>
      <p:pic>
        <p:nvPicPr>
          <p:cNvPr id="11266" name="Picture 2" descr="http://snortattack.org/images/mix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940" y="76201"/>
            <a:ext cx="195406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0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SNORT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4782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85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54885" cy="499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6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IDS: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9973"/>
            <a:ext cx="4038600" cy="53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encrypted-tbn1.gstatic.com/images?q=tbn:ANd9GcSgetPYXqS1gcjpZGp4yb3iy5tx9ABj0WdYBoAwGbGrNydko0jS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280" y="254460"/>
            <a:ext cx="311467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original.jamesthornton.com/redhat/linux/9/Reference-Guide/figs/tripwire/tripwi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04" y="2251988"/>
            <a:ext cx="325379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9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IDS</a:t>
            </a:r>
            <a:endParaRPr lang="en-US" dirty="0"/>
          </a:p>
        </p:txBody>
      </p:sp>
      <p:pic>
        <p:nvPicPr>
          <p:cNvPr id="13314" name="Picture 2" descr="http://vichargrave.com/wp-content/uploads/2013/09/ossec-in-ac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29644"/>
            <a:ext cx="7620000" cy="473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www.ossec.net/wp-content/uploads/2012/06/ossec-hi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399" y="986644"/>
            <a:ext cx="325840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nl-BE" dirty="0"/>
              <a:t>I</a:t>
            </a:r>
            <a:r>
              <a:rPr lang="nl-BE" dirty="0" smtClean="0"/>
              <a:t>nleiding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77500" lnSpcReduction="20000"/>
          </a:bodyPr>
          <a:lstStyle/>
          <a:p>
            <a:r>
              <a:rPr lang="nl-BE" dirty="0" err="1" smtClean="0"/>
              <a:t>Intrusion</a:t>
            </a:r>
            <a:r>
              <a:rPr lang="nl-BE" dirty="0" smtClean="0"/>
              <a:t> </a:t>
            </a:r>
            <a:r>
              <a:rPr lang="nl-BE" dirty="0" err="1" smtClean="0"/>
              <a:t>Detection</a:t>
            </a:r>
            <a:r>
              <a:rPr lang="nl-BE" dirty="0" smtClean="0"/>
              <a:t> System (IDS): </a:t>
            </a:r>
          </a:p>
          <a:p>
            <a:pPr lvl="1"/>
            <a:r>
              <a:rPr lang="nl-BE" dirty="0" smtClean="0"/>
              <a:t>belooft een technologie te zijn die: </a:t>
            </a:r>
          </a:p>
          <a:p>
            <a:pPr lvl="2"/>
            <a:r>
              <a:rPr lang="nl-BE" dirty="0" smtClean="0"/>
              <a:t>vijandige </a:t>
            </a:r>
            <a:r>
              <a:rPr lang="nl-BE" u="sng" dirty="0" smtClean="0">
                <a:solidFill>
                  <a:srgbClr val="0070C0"/>
                </a:solidFill>
              </a:rPr>
              <a:t>indringers automatisch ontdekt</a:t>
            </a:r>
            <a:endParaRPr lang="nl-BE" dirty="0" smtClean="0">
              <a:solidFill>
                <a:srgbClr val="0070C0"/>
              </a:solidFill>
            </a:endParaRPr>
          </a:p>
          <a:p>
            <a:pPr lvl="2"/>
            <a:r>
              <a:rPr lang="nl-BE" dirty="0" smtClean="0"/>
              <a:t>beheerders </a:t>
            </a:r>
            <a:r>
              <a:rPr lang="nl-BE" u="sng" dirty="0" smtClean="0">
                <a:solidFill>
                  <a:srgbClr val="0070C0"/>
                </a:solidFill>
              </a:rPr>
              <a:t>waarschuwt</a:t>
            </a:r>
            <a:r>
              <a:rPr lang="nl-BE" dirty="0" smtClean="0"/>
              <a:t> </a:t>
            </a:r>
            <a:endParaRPr lang="nl-BE" dirty="0"/>
          </a:p>
          <a:p>
            <a:pPr lvl="2"/>
            <a:r>
              <a:rPr lang="nl-BE" dirty="0" smtClean="0"/>
              <a:t>de indringers mogelijks </a:t>
            </a:r>
            <a:r>
              <a:rPr lang="nl-BE" u="sng" dirty="0" smtClean="0">
                <a:solidFill>
                  <a:srgbClr val="0070C0"/>
                </a:solidFill>
              </a:rPr>
              <a:t>tegenhoudt (= IPS)</a:t>
            </a:r>
          </a:p>
          <a:p>
            <a:pPr lvl="1"/>
            <a:r>
              <a:rPr lang="nl-BE" dirty="0" smtClean="0"/>
              <a:t>Technologie nog erg nieuw – kinderziektes</a:t>
            </a:r>
          </a:p>
          <a:p>
            <a:r>
              <a:rPr lang="nl-BE" dirty="0" smtClean="0"/>
              <a:t>IDS = </a:t>
            </a:r>
            <a:r>
              <a:rPr lang="nl-BE" dirty="0" smtClean="0">
                <a:solidFill>
                  <a:srgbClr val="00B050"/>
                </a:solidFill>
              </a:rPr>
              <a:t>soort inbraakalarm</a:t>
            </a:r>
            <a:r>
              <a:rPr lang="nl-BE" dirty="0" smtClean="0"/>
              <a:t>, geen slot of deur zoals een firewall</a:t>
            </a:r>
          </a:p>
          <a:p>
            <a:r>
              <a:rPr lang="nl-BE" dirty="0" smtClean="0"/>
              <a:t>Mogelijkheden tot detectie:</a:t>
            </a:r>
          </a:p>
          <a:p>
            <a:pPr lvl="1"/>
            <a:r>
              <a:rPr lang="nl-BE" b="1" u="sng" dirty="0" smtClean="0">
                <a:solidFill>
                  <a:srgbClr val="7030A0"/>
                </a:solidFill>
              </a:rPr>
              <a:t>Logboeken</a:t>
            </a:r>
            <a:r>
              <a:rPr lang="nl-BE" dirty="0" smtClean="0"/>
              <a:t> van systeem, web, firewall, routers bijhouden en controleren op voorvallen</a:t>
            </a:r>
          </a:p>
          <a:p>
            <a:pPr lvl="1"/>
            <a:r>
              <a:rPr lang="nl-BE" dirty="0" smtClean="0"/>
              <a:t>Binaire </a:t>
            </a:r>
            <a:r>
              <a:rPr lang="nl-BE" b="1" dirty="0" smtClean="0">
                <a:solidFill>
                  <a:srgbClr val="7030A0"/>
                </a:solidFill>
              </a:rPr>
              <a:t>integriteitscontroles</a:t>
            </a:r>
            <a:r>
              <a:rPr lang="nl-BE" dirty="0" smtClean="0"/>
              <a:t> toepassen (</a:t>
            </a:r>
            <a:r>
              <a:rPr lang="nl-BE" dirty="0" err="1" smtClean="0"/>
              <a:t>hashing</a:t>
            </a:r>
            <a:r>
              <a:rPr lang="nl-BE" dirty="0" smtClean="0"/>
              <a:t> HDD)</a:t>
            </a:r>
          </a:p>
          <a:p>
            <a:pPr lvl="2"/>
            <a:r>
              <a:rPr lang="nl-BE" dirty="0" smtClean="0"/>
              <a:t>(als er een Trojan wordt gedeponeerd – binair – detectie!)</a:t>
            </a:r>
          </a:p>
          <a:p>
            <a:pPr lvl="1"/>
            <a:r>
              <a:rPr lang="nl-BE" b="1" dirty="0" smtClean="0">
                <a:solidFill>
                  <a:srgbClr val="7030A0"/>
                </a:solidFill>
              </a:rPr>
              <a:t>Eventslogs</a:t>
            </a:r>
            <a:r>
              <a:rPr lang="nl-BE" dirty="0" smtClean="0"/>
              <a:t> bijhouden en speuren naar mislukte aanmeldingspogingen</a:t>
            </a:r>
          </a:p>
          <a:p>
            <a:pPr lvl="2"/>
            <a:r>
              <a:rPr lang="nl-BE" dirty="0" smtClean="0"/>
              <a:t>Dit proberen te automatiseren is IDS</a:t>
            </a:r>
          </a:p>
          <a:p>
            <a:pPr lvl="1"/>
            <a:r>
              <a:rPr lang="nl-BE" dirty="0" smtClean="0"/>
              <a:t>Netwerkpackets </a:t>
            </a:r>
            <a:r>
              <a:rPr lang="nl-BE" b="1" dirty="0" smtClean="0">
                <a:solidFill>
                  <a:srgbClr val="7030A0"/>
                </a:solidFill>
              </a:rPr>
              <a:t>checken op </a:t>
            </a:r>
            <a:r>
              <a:rPr lang="nl-BE" b="1" dirty="0" err="1" smtClean="0">
                <a:solidFill>
                  <a:srgbClr val="7030A0"/>
                </a:solidFill>
              </a:rPr>
              <a:t>fingerprints</a:t>
            </a:r>
            <a:r>
              <a:rPr lang="nl-BE" b="1" dirty="0" smtClean="0">
                <a:solidFill>
                  <a:srgbClr val="7030A0"/>
                </a:solidFill>
              </a:rPr>
              <a:t> </a:t>
            </a:r>
            <a:r>
              <a:rPr lang="nl-BE" dirty="0" smtClean="0"/>
              <a:t>van </a:t>
            </a:r>
            <a:r>
              <a:rPr lang="nl-BE" dirty="0" err="1" smtClean="0"/>
              <a:t>known</a:t>
            </a:r>
            <a:r>
              <a:rPr lang="nl-BE" dirty="0" smtClean="0"/>
              <a:t> attack </a:t>
            </a:r>
            <a:r>
              <a:rPr lang="nl-BE" dirty="0" err="1" smtClean="0"/>
              <a:t>vectors</a:t>
            </a:r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68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viper.pk/viperpk/wp-content/uploads/2012/12/se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07" y="2628900"/>
            <a:ext cx="2046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nl-BE" dirty="0"/>
              <a:t>I</a:t>
            </a:r>
            <a:r>
              <a:rPr lang="nl-BE" dirty="0" smtClean="0"/>
              <a:t>nleiding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848600" cy="5181600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2 grote groepen IDS’en</a:t>
            </a:r>
          </a:p>
          <a:p>
            <a:pPr lvl="1"/>
            <a:r>
              <a:rPr lang="nl-BE" u="sng" dirty="0" smtClean="0">
                <a:solidFill>
                  <a:srgbClr val="0070C0"/>
                </a:solidFill>
              </a:rPr>
              <a:t>Misbruikdetectiemodellen</a:t>
            </a:r>
            <a:r>
              <a:rPr lang="nl-BE" u="sng" dirty="0" smtClean="0"/>
              <a:t> </a:t>
            </a:r>
          </a:p>
          <a:p>
            <a:pPr lvl="2"/>
            <a:r>
              <a:rPr lang="nl-BE" i="1" dirty="0" smtClean="0">
                <a:solidFill>
                  <a:srgbClr val="7030A0"/>
                </a:solidFill>
              </a:rPr>
              <a:t>Netwerk-IDS (Snort)</a:t>
            </a:r>
          </a:p>
          <a:p>
            <a:pPr lvl="3"/>
            <a:r>
              <a:rPr lang="nl-BE" dirty="0" smtClean="0"/>
              <a:t>Sniffers die alledaagse pakketten parsen</a:t>
            </a:r>
          </a:p>
          <a:p>
            <a:pPr lvl="3"/>
            <a:r>
              <a:rPr lang="nl-BE" dirty="0" smtClean="0"/>
              <a:t>Vergelijken dit met verzameling bekende aanvalspatronen of handtekeningen</a:t>
            </a:r>
          </a:p>
          <a:p>
            <a:pPr lvl="2"/>
            <a:r>
              <a:rPr lang="nl-BE" i="1" dirty="0" smtClean="0">
                <a:solidFill>
                  <a:srgbClr val="7030A0"/>
                </a:solidFill>
              </a:rPr>
              <a:t>Host-IDS (</a:t>
            </a:r>
            <a:r>
              <a:rPr lang="nl-BE" i="1" dirty="0" err="1" smtClean="0">
                <a:solidFill>
                  <a:srgbClr val="7030A0"/>
                </a:solidFill>
              </a:rPr>
              <a:t>Tripwire</a:t>
            </a:r>
            <a:r>
              <a:rPr lang="nl-BE" i="1" dirty="0" smtClean="0">
                <a:solidFill>
                  <a:srgbClr val="7030A0"/>
                </a:solidFill>
              </a:rPr>
              <a:t>)</a:t>
            </a:r>
          </a:p>
          <a:p>
            <a:pPr lvl="3"/>
            <a:r>
              <a:rPr lang="nl-BE" dirty="0" smtClean="0"/>
              <a:t>Specifiek per systeem (Windows, Linux,...)</a:t>
            </a:r>
          </a:p>
          <a:p>
            <a:pPr lvl="3"/>
            <a:r>
              <a:rPr lang="nl-BE" dirty="0" smtClean="0"/>
              <a:t>Analyseren van systeemlogboeken, aanmeldingsprocedures van gebruikers, </a:t>
            </a:r>
            <a:r>
              <a:rPr lang="nl-BE" dirty="0" err="1" smtClean="0"/>
              <a:t>integrity</a:t>
            </a:r>
            <a:r>
              <a:rPr lang="nl-BE" dirty="0" smtClean="0"/>
              <a:t> checks...</a:t>
            </a:r>
          </a:p>
          <a:p>
            <a:pPr lvl="3"/>
            <a:r>
              <a:rPr lang="nl-BE" dirty="0" smtClean="0"/>
              <a:t>Zijn actief via </a:t>
            </a:r>
            <a:r>
              <a:rPr lang="nl-BE" i="1" dirty="0" smtClean="0"/>
              <a:t>een </a:t>
            </a:r>
            <a:r>
              <a:rPr lang="nl-BE" i="1" dirty="0" smtClean="0">
                <a:solidFill>
                  <a:srgbClr val="00B050"/>
                </a:solidFill>
              </a:rPr>
              <a:t>agent</a:t>
            </a:r>
            <a:r>
              <a:rPr lang="nl-BE" i="1" dirty="0" smtClean="0"/>
              <a:t> </a:t>
            </a:r>
            <a:r>
              <a:rPr lang="nl-BE" dirty="0" smtClean="0"/>
              <a:t>(prog die op het systeem runt)</a:t>
            </a:r>
          </a:p>
          <a:p>
            <a:pPr lvl="1"/>
            <a:r>
              <a:rPr lang="nl-BE" u="sng" dirty="0" err="1" smtClean="0">
                <a:solidFill>
                  <a:srgbClr val="0070C0"/>
                </a:solidFill>
              </a:rPr>
              <a:t>Anomaliedetectiemodellen</a:t>
            </a:r>
            <a:endParaRPr lang="nl-BE" u="sng" dirty="0" smtClean="0"/>
          </a:p>
          <a:p>
            <a:pPr lvl="2"/>
            <a:r>
              <a:rPr lang="nl-BE" dirty="0" smtClean="0"/>
              <a:t>Meer conceptueel : </a:t>
            </a:r>
            <a:r>
              <a:rPr lang="nl-BE" i="1" dirty="0" smtClean="0">
                <a:solidFill>
                  <a:srgbClr val="00B050"/>
                </a:solidFill>
              </a:rPr>
              <a:t>gedrag van een gebruiker </a:t>
            </a:r>
            <a:r>
              <a:rPr lang="nl-BE" dirty="0" smtClean="0"/>
              <a:t>en het verkeer op het netwerk volgt enkele wetmatigheden</a:t>
            </a:r>
          </a:p>
          <a:p>
            <a:pPr lvl="3"/>
            <a:r>
              <a:rPr lang="nl-BE" dirty="0" smtClean="0"/>
              <a:t>Afwijkend gedrag hierop : onderzoek!</a:t>
            </a:r>
          </a:p>
          <a:p>
            <a:pPr lvl="3"/>
            <a:r>
              <a:rPr lang="nl-BE" dirty="0" smtClean="0"/>
              <a:t>Vb. Gebruiker werkt op zijn systeem van 9-17h. Gebruiker logt nu aan om 03h en gebruikt veel netwerkresources -&gt; pling, pling van het alarm</a:t>
            </a:r>
          </a:p>
          <a:p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0571"/>
            <a:ext cx="2438400" cy="174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4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1.gstatic.com/images?q=tbn:ANd9GcQ_r3pt6eByiofIPMyWrc96A0XGnVBbQNds8pA6dBnEhTrziYP9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9761"/>
            <a:ext cx="1447800" cy="209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Netwerk-IDS’en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nl-BE" dirty="0" smtClean="0"/>
              <a:t>Inspecteren het </a:t>
            </a:r>
            <a:r>
              <a:rPr lang="nl-BE" b="1" dirty="0" smtClean="0">
                <a:solidFill>
                  <a:srgbClr val="00B050"/>
                </a:solidFill>
              </a:rPr>
              <a:t>netwerkverkeer</a:t>
            </a:r>
            <a:r>
              <a:rPr lang="nl-BE" dirty="0" smtClean="0"/>
              <a:t> en kijkt uit naar bekende aanvalspatronen (signaturen, </a:t>
            </a:r>
            <a:r>
              <a:rPr lang="nl-BE" dirty="0" err="1" smtClean="0"/>
              <a:t>finger</a:t>
            </a:r>
            <a:r>
              <a:rPr lang="nl-BE" dirty="0" smtClean="0"/>
              <a:t> prints)</a:t>
            </a:r>
          </a:p>
          <a:p>
            <a:pPr lvl="1"/>
            <a:r>
              <a:rPr lang="nl-BE" dirty="0" smtClean="0"/>
              <a:t>Doen dit door elk pakket dat over het bewaakte segment komt te analyseren</a:t>
            </a:r>
          </a:p>
          <a:p>
            <a:pPr lvl="2"/>
            <a:r>
              <a:rPr lang="nl-BE" dirty="0" smtClean="0"/>
              <a:t>NIC in </a:t>
            </a:r>
            <a:r>
              <a:rPr lang="nl-BE" i="1" u="sng" dirty="0" smtClean="0">
                <a:solidFill>
                  <a:srgbClr val="0070C0"/>
                </a:solidFill>
              </a:rPr>
              <a:t>overspel-modus</a:t>
            </a:r>
            <a:r>
              <a:rPr lang="nl-BE" dirty="0" smtClean="0"/>
              <a:t> (</a:t>
            </a:r>
            <a:r>
              <a:rPr lang="en-US" dirty="0" smtClean="0"/>
              <a:t>promiscuous</a:t>
            </a:r>
            <a:r>
              <a:rPr lang="nl-BE" dirty="0" smtClean="0"/>
              <a:t> mode) te zetten</a:t>
            </a:r>
          </a:p>
          <a:p>
            <a:pPr lvl="1"/>
            <a:r>
              <a:rPr lang="nl-BE" dirty="0" smtClean="0"/>
              <a:t>Is </a:t>
            </a:r>
            <a:r>
              <a:rPr lang="nl-BE" b="1" i="1" dirty="0" smtClean="0">
                <a:solidFill>
                  <a:srgbClr val="00B050"/>
                </a:solidFill>
              </a:rPr>
              <a:t>passieve component</a:t>
            </a:r>
            <a:r>
              <a:rPr lang="nl-BE" dirty="0" smtClean="0"/>
              <a:t>: andere netwerkonderdelen weten niet dat een pakket een IDS is gepasseerd</a:t>
            </a:r>
          </a:p>
          <a:p>
            <a:pPr lvl="1"/>
            <a:r>
              <a:rPr lang="nl-BE" b="1" dirty="0" smtClean="0">
                <a:solidFill>
                  <a:srgbClr val="FF0000"/>
                </a:solidFill>
              </a:rPr>
              <a:t>Beperkingen:</a:t>
            </a:r>
          </a:p>
          <a:p>
            <a:pPr lvl="2"/>
            <a:r>
              <a:rPr lang="nl-BE" dirty="0" smtClean="0"/>
              <a:t>Gebaseerd op aanvalssignaturen van </a:t>
            </a:r>
            <a:r>
              <a:rPr lang="nl-BE" u="sng" dirty="0" smtClean="0">
                <a:solidFill>
                  <a:srgbClr val="FF0000"/>
                </a:solidFill>
              </a:rPr>
              <a:t>bekende aanvalstypen</a:t>
            </a:r>
          </a:p>
          <a:p>
            <a:pPr lvl="3"/>
            <a:r>
              <a:rPr lang="nl-BE" dirty="0" smtClean="0"/>
              <a:t>Nieuw soort attack -&gt; geen detectie</a:t>
            </a:r>
          </a:p>
          <a:p>
            <a:pPr lvl="3"/>
            <a:r>
              <a:rPr lang="nl-BE" dirty="0" smtClean="0"/>
              <a:t>Updaten van die signature-db (pas nadat het nieuwe type aanval bekend is)</a:t>
            </a:r>
          </a:p>
          <a:p>
            <a:pPr lvl="2"/>
            <a:r>
              <a:rPr lang="nl-BE" dirty="0" smtClean="0"/>
              <a:t>In een netwerk staan veel </a:t>
            </a:r>
            <a:r>
              <a:rPr lang="nl-BE" u="sng" dirty="0" smtClean="0">
                <a:solidFill>
                  <a:srgbClr val="FF0000"/>
                </a:solidFill>
              </a:rPr>
              <a:t>switches</a:t>
            </a:r>
            <a:r>
              <a:rPr lang="nl-BE" dirty="0" smtClean="0"/>
              <a:t>: </a:t>
            </a:r>
          </a:p>
          <a:p>
            <a:pPr lvl="3"/>
            <a:r>
              <a:rPr lang="nl-BE" dirty="0" smtClean="0"/>
              <a:t>filtering van de pakketjes alleen over het juiste segment -&gt; IDS ziet dus niet alle netwerkverkeer (signature kan dan mss niet meer correct te identificeren zijn)</a:t>
            </a:r>
          </a:p>
          <a:p>
            <a:pPr lvl="2"/>
            <a:r>
              <a:rPr lang="nl-BE" dirty="0" smtClean="0"/>
              <a:t>In een omgeving met </a:t>
            </a:r>
            <a:r>
              <a:rPr lang="nl-BE" u="sng" dirty="0" smtClean="0">
                <a:solidFill>
                  <a:srgbClr val="FF0000"/>
                </a:solidFill>
              </a:rPr>
              <a:t>grote bandbreedte</a:t>
            </a:r>
            <a:r>
              <a:rPr lang="nl-BE" dirty="0" smtClean="0"/>
              <a:t>, meeste IDS’en problemen om alles verwerkt te krijgen</a:t>
            </a:r>
          </a:p>
          <a:p>
            <a:pPr lvl="2"/>
            <a:r>
              <a:rPr lang="nl-BE" dirty="0" smtClean="0"/>
              <a:t>Mogelijkheden om IDS’en te omzeilen, via </a:t>
            </a:r>
            <a:r>
              <a:rPr lang="nl-BE" u="sng" dirty="0" smtClean="0">
                <a:solidFill>
                  <a:srgbClr val="FF0000"/>
                </a:solidFill>
              </a:rPr>
              <a:t>pakketversleuteling</a:t>
            </a:r>
            <a:r>
              <a:rPr lang="nl-BE" dirty="0" smtClean="0"/>
              <a:t>,...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857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nl-BE" dirty="0" smtClean="0"/>
              <a:t>Host-</a:t>
            </a:r>
            <a:r>
              <a:rPr lang="nl-BE" dirty="0" err="1" smtClean="0"/>
              <a:t>IDS’en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791200"/>
          </a:xfrm>
        </p:spPr>
        <p:txBody>
          <a:bodyPr>
            <a:normAutofit fontScale="62500" lnSpcReduction="20000"/>
          </a:bodyPr>
          <a:lstStyle/>
          <a:p>
            <a:r>
              <a:rPr lang="nl-BE" dirty="0" smtClean="0"/>
              <a:t>Intrusiever dan NIDS, want </a:t>
            </a:r>
            <a:r>
              <a:rPr lang="nl-BE" u="sng" dirty="0" smtClean="0">
                <a:solidFill>
                  <a:srgbClr val="00B050"/>
                </a:solidFill>
              </a:rPr>
              <a:t>agents worden nu geinstalleerd </a:t>
            </a:r>
            <a:r>
              <a:rPr lang="nl-BE" dirty="0" smtClean="0"/>
              <a:t>op de PC’s die ze willen monitoren</a:t>
            </a:r>
          </a:p>
          <a:p>
            <a:pPr lvl="1"/>
            <a:r>
              <a:rPr lang="nl-BE" dirty="0" smtClean="0"/>
              <a:t>Organisatorisch probleem: deployment naar al die machines, beheer ervan,...</a:t>
            </a:r>
          </a:p>
          <a:p>
            <a:pPr lvl="2"/>
            <a:r>
              <a:rPr lang="nl-BE" dirty="0" smtClean="0"/>
              <a:t>Grote bedrijven: alleen op kritieke machines HIDS, en op de rest van het netwerk NIDS -&gt; combi is zeer goede methode</a:t>
            </a:r>
          </a:p>
          <a:p>
            <a:r>
              <a:rPr lang="nl-BE" dirty="0" smtClean="0"/>
              <a:t>Wat kunnen ze:</a:t>
            </a:r>
          </a:p>
          <a:p>
            <a:pPr lvl="1"/>
            <a:r>
              <a:rPr lang="nl-BE" dirty="0" smtClean="0">
                <a:solidFill>
                  <a:srgbClr val="00B050"/>
                </a:solidFill>
              </a:rPr>
              <a:t>Analyseren systemlogs </a:t>
            </a:r>
            <a:r>
              <a:rPr lang="nl-BE" dirty="0" smtClean="0"/>
              <a:t>op events zoals mislukte aanmeldingen, aanmaak nieuwe accounts, schending toegangsrecht,...</a:t>
            </a:r>
          </a:p>
          <a:p>
            <a:pPr lvl="1"/>
            <a:r>
              <a:rPr lang="nl-BE" dirty="0" smtClean="0"/>
              <a:t>Registreren kernelberichten over mogelijke vijandige activiteit </a:t>
            </a:r>
          </a:p>
          <a:p>
            <a:pPr lvl="2"/>
            <a:r>
              <a:rPr lang="nl-BE" dirty="0" smtClean="0"/>
              <a:t>(kernel is kern van OS die de basisvoorzieningen verzorgt: geheugen beheer, interrupt handler,...)</a:t>
            </a:r>
          </a:p>
          <a:p>
            <a:pPr lvl="1"/>
            <a:r>
              <a:rPr lang="nl-BE" dirty="0" smtClean="0"/>
              <a:t>Doorzoeken het systeem naar Trojans en </a:t>
            </a:r>
            <a:r>
              <a:rPr lang="nl-BE" dirty="0" err="1" smtClean="0"/>
              <a:t>achterdeurprogs</a:t>
            </a:r>
            <a:endParaRPr lang="nl-BE" dirty="0" smtClean="0"/>
          </a:p>
          <a:p>
            <a:pPr lvl="1"/>
            <a:r>
              <a:rPr lang="nl-BE" dirty="0" smtClean="0">
                <a:solidFill>
                  <a:srgbClr val="00B050"/>
                </a:solidFill>
              </a:rPr>
              <a:t>Integriteitscontrole </a:t>
            </a:r>
            <a:r>
              <a:rPr lang="nl-BE" dirty="0" smtClean="0"/>
              <a:t>van files</a:t>
            </a:r>
          </a:p>
          <a:p>
            <a:r>
              <a:rPr lang="nl-BE" dirty="0" smtClean="0"/>
              <a:t>Nadelen:</a:t>
            </a:r>
          </a:p>
          <a:p>
            <a:pPr lvl="1"/>
            <a:r>
              <a:rPr lang="nl-BE" dirty="0" smtClean="0"/>
              <a:t>Alleen bekende problemen</a:t>
            </a:r>
          </a:p>
          <a:p>
            <a:pPr lvl="1"/>
            <a:r>
              <a:rPr lang="nl-BE" dirty="0" smtClean="0"/>
              <a:t>Extra processor-tijd nodig</a:t>
            </a:r>
          </a:p>
          <a:p>
            <a:r>
              <a:rPr lang="nl-BE" dirty="0" smtClean="0"/>
              <a:t>Voordeel:</a:t>
            </a:r>
          </a:p>
          <a:p>
            <a:pPr lvl="1"/>
            <a:r>
              <a:rPr lang="nl-BE" dirty="0" smtClean="0"/>
              <a:t>Houdt de logs centraal bij en analyseert ze ook altijd, niet enkel als er iets mis is gegaan </a:t>
            </a:r>
          </a:p>
          <a:p>
            <a:r>
              <a:rPr lang="nl-BE" dirty="0" smtClean="0"/>
              <a:t>Voorbeeld:</a:t>
            </a:r>
          </a:p>
          <a:p>
            <a:pPr lvl="1"/>
            <a:r>
              <a:rPr lang="nl-BE" dirty="0" err="1" smtClean="0"/>
              <a:t>Tripwire</a:t>
            </a:r>
            <a:r>
              <a:rPr lang="nl-BE" dirty="0" smtClean="0"/>
              <a:t>, OSSEC, </a:t>
            </a:r>
            <a:r>
              <a:rPr lang="nl-BE" dirty="0" err="1" smtClean="0"/>
              <a:t>Mamutu</a:t>
            </a:r>
            <a:r>
              <a:rPr lang="nl-BE" dirty="0" smtClean="0"/>
              <a:t>, McAfee Host Intrusion Prevention, IBM RealSecure Server Sensor,...</a:t>
            </a:r>
            <a:endParaRPr lang="nl-BE" dirty="0"/>
          </a:p>
        </p:txBody>
      </p:sp>
      <p:pic>
        <p:nvPicPr>
          <p:cNvPr id="6146" name="Picture 2" descr="http://axxerainc.com/images/HIDS%20Management%20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3581400"/>
            <a:ext cx="2590799" cy="184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1967"/>
            <a:ext cx="8229600" cy="1143000"/>
          </a:xfrm>
        </p:spPr>
        <p:txBody>
          <a:bodyPr/>
          <a:lstStyle/>
          <a:p>
            <a:r>
              <a:rPr lang="en-US" dirty="0" smtClean="0"/>
              <a:t>Host IDS – </a:t>
            </a:r>
            <a:r>
              <a:rPr lang="en-US" i="1" dirty="0" smtClean="0">
                <a:solidFill>
                  <a:srgbClr val="0070C0"/>
                </a:solidFill>
              </a:rPr>
              <a:t>AGENTS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1026" name="Picture 2" descr="http://3.bp.blogspot.com/-VJmI72tK0bI/UKkTtmJM9gI/AAAAAAAAHv8/JBzwT5wya50/s1600/ossec-arch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93" y="1411975"/>
            <a:ext cx="4890032" cy="407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iscosecurity.org.ua/1587051672/images/1587051672/graphics/10fig05.gif;3801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99" y="1339755"/>
            <a:ext cx="3514299" cy="21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riskmanageworks.com/images/log/sc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99" y="3974163"/>
            <a:ext cx="4581099" cy="285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encrypted-tbn1.gstatic.com/images?q=tbn:ANd9GcSz67lLFLJDDgYfYENG5Nj_j4TrMjJoBG8NeS_jia4d6otbQH28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05449"/>
            <a:ext cx="2895600" cy="132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Anomalie-gebaseerde IDS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3779838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Gebaseerd op regelmatige </a:t>
            </a:r>
            <a:r>
              <a:rPr lang="nl-BE" i="1" u="sng" dirty="0" smtClean="0">
                <a:solidFill>
                  <a:srgbClr val="0070C0"/>
                </a:solidFill>
              </a:rPr>
              <a:t>gebruikerspatronen</a:t>
            </a:r>
          </a:p>
          <a:p>
            <a:pPr lvl="1"/>
            <a:r>
              <a:rPr lang="nl-BE" dirty="0" smtClean="0"/>
              <a:t>Moeilijk om vast te stellen als er veel verschillende soorten van legaal gebruik zijn, zoals op PXL</a:t>
            </a:r>
          </a:p>
          <a:p>
            <a:pPr lvl="1"/>
            <a:r>
              <a:rPr lang="nl-BE" dirty="0" smtClean="0"/>
              <a:t>IDS eerst in </a:t>
            </a:r>
            <a:r>
              <a:rPr lang="nl-BE" u="sng" dirty="0" smtClean="0">
                <a:solidFill>
                  <a:srgbClr val="00B050"/>
                </a:solidFill>
              </a:rPr>
              <a:t>trainingsmode</a:t>
            </a:r>
            <a:r>
              <a:rPr lang="nl-BE" dirty="0" smtClean="0">
                <a:solidFill>
                  <a:srgbClr val="00B050"/>
                </a:solidFill>
              </a:rPr>
              <a:t> </a:t>
            </a:r>
            <a:r>
              <a:rPr lang="nl-BE" dirty="0" smtClean="0"/>
              <a:t>om het netwerk te leren kennen en het patroon vast te stellen</a:t>
            </a:r>
          </a:p>
          <a:p>
            <a:pPr lvl="1"/>
            <a:r>
              <a:rPr lang="nl-BE" dirty="0" smtClean="0"/>
              <a:t>Dan in </a:t>
            </a:r>
            <a:r>
              <a:rPr lang="nl-BE" u="sng" dirty="0" smtClean="0">
                <a:solidFill>
                  <a:srgbClr val="00B050"/>
                </a:solidFill>
              </a:rPr>
              <a:t>detectiemode</a:t>
            </a:r>
          </a:p>
          <a:p>
            <a:pPr lvl="2"/>
            <a:r>
              <a:rPr lang="nl-BE" dirty="0" smtClean="0"/>
              <a:t>Nieuw gedrag doet zich voor: melding: is dit legaal of niet</a:t>
            </a:r>
          </a:p>
          <a:p>
            <a:pPr lvl="3"/>
            <a:r>
              <a:rPr lang="nl-BE" dirty="0" smtClean="0"/>
              <a:t>Admin moet dit bekijken en de IDS vertellen dat het aanvaardbaar is (patroon bijstellen) of niet</a:t>
            </a:r>
          </a:p>
          <a:p>
            <a:pPr lvl="2"/>
            <a:r>
              <a:rPr lang="nl-BE" dirty="0" smtClean="0"/>
              <a:t>Tijdsintensief gedrag want moet regelmatig bijgestuurd worden</a:t>
            </a:r>
          </a:p>
          <a:p>
            <a:pPr lvl="1"/>
            <a:r>
              <a:rPr lang="nl-BE" sz="1900" dirty="0" smtClean="0"/>
              <a:t>(</a:t>
            </a:r>
            <a:r>
              <a:rPr lang="nl-BE" sz="1900" dirty="0" err="1" smtClean="0"/>
              <a:t>Mamutu</a:t>
            </a:r>
            <a:r>
              <a:rPr lang="nl-BE" sz="1900" dirty="0" smtClean="0"/>
              <a:t> heeft ook zo’n component)</a:t>
            </a:r>
            <a:endParaRPr lang="nl-BE" sz="1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55029"/>
            <a:ext cx="333375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148" y="5213230"/>
            <a:ext cx="2770239" cy="60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3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Anomalie-gebaseerde IDS</a:t>
            </a:r>
            <a:endParaRPr lang="en-US" dirty="0"/>
          </a:p>
        </p:txBody>
      </p:sp>
      <p:pic>
        <p:nvPicPr>
          <p:cNvPr id="2050" name="Picture 2" descr="http://www.elprocus.com/wp-content/uploads/2013/09/Anomaly-based-Intrusion-Detection-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83" y="1524000"/>
            <a:ext cx="9153083" cy="498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8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Anomaly based IDS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50519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Werkt</a:t>
            </a:r>
            <a:r>
              <a:rPr lang="en-US" dirty="0" smtClean="0"/>
              <a:t> </a:t>
            </a:r>
            <a:r>
              <a:rPr lang="en-US" dirty="0" err="1" smtClean="0"/>
              <a:t>regelmatig</a:t>
            </a:r>
            <a:r>
              <a:rPr lang="en-US" dirty="0" smtClean="0"/>
              <a:t> met ‘</a:t>
            </a:r>
            <a:r>
              <a:rPr lang="en-US" dirty="0" smtClean="0">
                <a:solidFill>
                  <a:srgbClr val="00B050"/>
                </a:solidFill>
              </a:rPr>
              <a:t>Fuzzy Rules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Vele</a:t>
            </a:r>
            <a:r>
              <a:rPr lang="en-US" dirty="0" smtClean="0"/>
              <a:t> users </a:t>
            </a:r>
            <a:r>
              <a:rPr lang="en-US" dirty="0" err="1" smtClean="0"/>
              <a:t>geven</a:t>
            </a:r>
            <a:r>
              <a:rPr lang="en-US" dirty="0" smtClean="0"/>
              <a:t> </a:t>
            </a:r>
            <a:r>
              <a:rPr lang="en-US" dirty="0" err="1" smtClean="0"/>
              <a:t>bv</a:t>
            </a:r>
            <a:r>
              <a:rPr lang="en-US" dirty="0" smtClean="0"/>
              <a:t> threat level (of </a:t>
            </a:r>
            <a:r>
              <a:rPr lang="en-US" dirty="0" err="1" smtClean="0"/>
              <a:t>wat</a:t>
            </a:r>
            <a:r>
              <a:rPr lang="en-US" dirty="0" smtClean="0"/>
              <a:t> is ‘</a:t>
            </a:r>
            <a:r>
              <a:rPr lang="en-US" i="1" dirty="0" err="1" smtClean="0">
                <a:solidFill>
                  <a:srgbClr val="0070C0"/>
                </a:solidFill>
              </a:rPr>
              <a:t>normaal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netwerkverkeer</a:t>
            </a:r>
            <a:r>
              <a:rPr lang="en-US" dirty="0" smtClean="0"/>
              <a:t>’?)</a:t>
            </a:r>
          </a:p>
          <a:p>
            <a:pPr lvl="1"/>
            <a:r>
              <a:rPr lang="en-US" dirty="0" smtClean="0"/>
              <a:t>Maar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iedere</a:t>
            </a:r>
            <a:r>
              <a:rPr lang="en-US" dirty="0" smtClean="0"/>
              <a:t> user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waardeverhoudingen</a:t>
            </a:r>
            <a:endParaRPr lang="en-US" dirty="0" smtClean="0"/>
          </a:p>
          <a:p>
            <a:pPr lvl="1"/>
            <a:r>
              <a:rPr lang="en-US" dirty="0" smtClean="0"/>
              <a:t>Fuzzy Rules:</a:t>
            </a:r>
          </a:p>
          <a:p>
            <a:pPr lvl="2"/>
            <a:r>
              <a:rPr lang="en-US" dirty="0" smtClean="0"/>
              <a:t>Statistical </a:t>
            </a:r>
            <a:r>
              <a:rPr lang="en-US" dirty="0" err="1" smtClean="0"/>
              <a:t>berekeningen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met die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waardeverhoudingen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houden</a:t>
            </a:r>
            <a:endParaRPr lang="en-US" dirty="0"/>
          </a:p>
        </p:txBody>
      </p:sp>
      <p:pic>
        <p:nvPicPr>
          <p:cNvPr id="3076" name="Picture 4" descr="http://www.cse.wustl.edu/%7Ejain/cse571-07/ftp/l_23ids/img01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629149"/>
            <a:ext cx="2971800" cy="222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upload.wikimedia.org/wikipedia/commons/thumb/6/61/Fuzzy_logic_temperature_en.svg/300px-Fuzzy_logic_temperature_e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658" y="2971800"/>
            <a:ext cx="2857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aitopics.org/sites/default/files/representative_images/fuzz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" y="4629149"/>
            <a:ext cx="2286000" cy="222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9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</TotalTime>
  <Words>771</Words>
  <Application>Microsoft Office PowerPoint</Application>
  <PresentationFormat>Diavoorstelling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8" baseType="lpstr">
      <vt:lpstr>Arial</vt:lpstr>
      <vt:lpstr>Calibri</vt:lpstr>
      <vt:lpstr>Kantoorthema</vt:lpstr>
      <vt:lpstr>3. Intrusiedetectiesystemen</vt:lpstr>
      <vt:lpstr>Inleiding</vt:lpstr>
      <vt:lpstr>Inleiding</vt:lpstr>
      <vt:lpstr>Netwerk-IDS’en</vt:lpstr>
      <vt:lpstr>Host-IDS’en</vt:lpstr>
      <vt:lpstr>Host IDS – AGENTS!</vt:lpstr>
      <vt:lpstr>Anomalie-gebaseerde IDS</vt:lpstr>
      <vt:lpstr>Anomalie-gebaseerde IDS</vt:lpstr>
      <vt:lpstr>Anomaly based IDS</vt:lpstr>
      <vt:lpstr>Fuzzy Rules</vt:lpstr>
      <vt:lpstr>Bestaande NIDS’en</vt:lpstr>
      <vt:lpstr>SNORT</vt:lpstr>
      <vt:lpstr>PowerPoint-presentatie</vt:lpstr>
      <vt:lpstr>Host IDS:</vt:lpstr>
      <vt:lpstr>Host IDS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dc:creator/>
  <cp:lastModifiedBy>Bram Heyns</cp:lastModifiedBy>
  <cp:revision>55</cp:revision>
  <dcterms:created xsi:type="dcterms:W3CDTF">2006-08-16T00:00:00Z</dcterms:created>
  <dcterms:modified xsi:type="dcterms:W3CDTF">2016-02-16T12:17:16Z</dcterms:modified>
</cp:coreProperties>
</file>