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57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403" r:id="rId10"/>
    <p:sldId id="367" r:id="rId11"/>
    <p:sldId id="368" r:id="rId12"/>
    <p:sldId id="389" r:id="rId13"/>
    <p:sldId id="387" r:id="rId14"/>
    <p:sldId id="392" r:id="rId15"/>
    <p:sldId id="369" r:id="rId16"/>
    <p:sldId id="370" r:id="rId17"/>
    <p:sldId id="371" r:id="rId18"/>
    <p:sldId id="372" r:id="rId19"/>
    <p:sldId id="373" r:id="rId20"/>
    <p:sldId id="390" r:id="rId21"/>
    <p:sldId id="374" r:id="rId22"/>
    <p:sldId id="375" r:id="rId23"/>
    <p:sldId id="376" r:id="rId24"/>
    <p:sldId id="377" r:id="rId25"/>
    <p:sldId id="378" r:id="rId26"/>
    <p:sldId id="379" r:id="rId27"/>
    <p:sldId id="382" r:id="rId28"/>
    <p:sldId id="3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E913-0DAB-43FF-9336-E83A77D633F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FB28-DAA7-43F5-95A4-E24CD050FE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default cookie size: 4KB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9FB28-DAA7-43F5-95A4-E24CD050F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0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4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uljohn.com/details.php" TargetMode="External"/><Relationship Id="rId2" Type="http://schemas.openxmlformats.org/officeDocument/2006/relationships/hyperlink" Target="http://mybrowser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ted.com/talks/eli_pariser_beware_online_filter_bubb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kidee.be/2001/10/05/spionsoftware-op-het-internet/147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a.com/siteinfo/www.hbvl.be" TargetMode="External"/><Relationship Id="rId2" Type="http://schemas.openxmlformats.org/officeDocument/2006/relationships/hyperlink" Target="http://whois.domaintools.com/phl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craft.com/" TargetMode="External"/><Relationship Id="rId2" Type="http://schemas.openxmlformats.org/officeDocument/2006/relationships/hyperlink" Target="http://whois.domaint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hnny.ihackstuff.com/ghdb/" TargetMode="External"/><Relationship Id="rId4" Type="http://schemas.openxmlformats.org/officeDocument/2006/relationships/hyperlink" Target="http://toolbar.netcraft.com/site_report?url=http://www.phl.b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theguardian.com/world/interactive/2013/nov/01/snowden-nsa-files-surveillance-revelations-decoded#section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nicalinfo.net/papers/Pharming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politics/law/news/2007/07/fbi_spyware" TargetMode="External"/><Relationship Id="rId2" Type="http://schemas.openxmlformats.org/officeDocument/2006/relationships/hyperlink" Target="http://tweakers.net/nieuws/35769/fbi-laat-carnivore-inslap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2location.com/" TargetMode="External"/><Relationship Id="rId2" Type="http://schemas.openxmlformats.org/officeDocument/2006/relationships/hyperlink" Target="http://aruljohn.com/details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. Privacy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http://www.ionasj.com/wp-content/uploads/2013/02/facebook_privacy2-113305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82960"/>
            <a:ext cx="6629400" cy="44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irishverma.com/wp-content/uploads/2012/01/Session-and-cookie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523874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agram showing cookie authent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191000"/>
            <a:ext cx="4729162" cy="27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itefinity.com/documentation/sf-images/installation-and-administration-guide/sso2.png?sfvrsn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88" y="2971799"/>
            <a:ext cx="40023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Cookie Stealing with XSS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200" dirty="0" smtClean="0">
                <a:solidFill>
                  <a:srgbClr val="00B050"/>
                </a:solidFill>
              </a:rPr>
              <a:t>Key concepts van cookies: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Cookies </a:t>
            </a:r>
            <a:r>
              <a:rPr lang="en-US" b="1" dirty="0" err="1" smtClean="0">
                <a:solidFill>
                  <a:srgbClr val="0070C0"/>
                </a:solidFill>
              </a:rPr>
              <a:t>zijn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authenticatie</a:t>
            </a:r>
            <a:endParaRPr lang="en-US" b="1" dirty="0" smtClean="0">
              <a:solidFill>
                <a:srgbClr val="0070C0"/>
              </a:solidFill>
            </a:endParaRPr>
          </a:p>
          <a:p>
            <a:pPr lvl="2">
              <a:buFontTx/>
              <a:buChar char="-"/>
            </a:pPr>
            <a:r>
              <a:rPr lang="en-US" dirty="0" err="1" smtClean="0"/>
              <a:t>een</a:t>
            </a:r>
            <a:r>
              <a:rPr lang="en-US" dirty="0" smtClean="0"/>
              <a:t> cookie </a:t>
            </a:r>
            <a:r>
              <a:rPr lang="en-US" dirty="0" err="1" smtClean="0"/>
              <a:t>bewijst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server </a:t>
            </a:r>
            <a:r>
              <a:rPr lang="en-US" dirty="0" err="1" smtClean="0"/>
              <a:t>wie</a:t>
            </a:r>
            <a:r>
              <a:rPr lang="en-US" dirty="0" smtClean="0"/>
              <a:t> je bent,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rechten</a:t>
            </a:r>
            <a:r>
              <a:rPr lang="en-US" dirty="0" smtClean="0"/>
              <a:t> je </a:t>
            </a:r>
            <a:r>
              <a:rPr lang="en-US" dirty="0" err="1" smtClean="0"/>
              <a:t>hebt</a:t>
            </a:r>
            <a:endParaRPr lang="en-US" dirty="0" smtClean="0"/>
          </a:p>
          <a:p>
            <a:pPr lvl="2">
              <a:buFontTx/>
              <a:buChar char="-"/>
            </a:pPr>
            <a:r>
              <a:rPr lang="en-US" dirty="0" err="1"/>
              <a:t>a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hacker je cookie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pakken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,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voordoen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Same origin principle </a:t>
            </a:r>
            <a:r>
              <a:rPr lang="en-US" b="1" dirty="0" smtClean="0">
                <a:solidFill>
                  <a:srgbClr val="FF0000"/>
                </a:solidFill>
              </a:rPr>
              <a:t>(!)</a:t>
            </a:r>
          </a:p>
          <a:p>
            <a:pPr lvl="2">
              <a:buFontTx/>
              <a:buChar char="-"/>
            </a:pPr>
            <a:r>
              <a:rPr lang="en-US" dirty="0" err="1" smtClean="0"/>
              <a:t>een</a:t>
            </a:r>
            <a:r>
              <a:rPr lang="en-US" dirty="0" smtClean="0"/>
              <a:t> script van site X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die cookies </a:t>
            </a:r>
            <a:r>
              <a:rPr lang="en-US" dirty="0" err="1" smtClean="0"/>
              <a:t>gebruiken</a:t>
            </a:r>
            <a:r>
              <a:rPr lang="en-US" dirty="0" smtClean="0"/>
              <a:t> die </a:t>
            </a:r>
            <a:r>
              <a:rPr lang="en-US" dirty="0" err="1" smtClean="0"/>
              <a:t>afkomstig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van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domein</a:t>
            </a:r>
            <a:r>
              <a:rPr lang="en-US" dirty="0" smtClean="0"/>
              <a:t> X (sandboxed) – hardcoded in </a:t>
            </a:r>
            <a:r>
              <a:rPr lang="en-US" dirty="0" err="1" smtClean="0"/>
              <a:t>iedere</a:t>
            </a:r>
            <a:r>
              <a:rPr lang="en-US" dirty="0" smtClean="0"/>
              <a:t> browser!</a:t>
            </a:r>
          </a:p>
          <a:p>
            <a:pPr lvl="2">
              <a:buFontTx/>
              <a:buChar char="-"/>
            </a:pPr>
            <a:r>
              <a:rPr lang="en-US" dirty="0" err="1" smtClean="0"/>
              <a:t>Een</a:t>
            </a:r>
            <a:r>
              <a:rPr lang="en-US" dirty="0" smtClean="0"/>
              <a:t> script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draait</a:t>
            </a:r>
            <a:r>
              <a:rPr lang="en-US" dirty="0" smtClean="0"/>
              <a:t> op facebook.com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je cookie van google.com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XSS: Cross-site scripting: Cookie stealing</a:t>
            </a:r>
          </a:p>
          <a:p>
            <a:pPr lvl="1"/>
            <a:r>
              <a:rPr lang="en-US" sz="2600" dirty="0" smtClean="0"/>
              <a:t>XSS: </a:t>
            </a:r>
            <a:r>
              <a:rPr lang="en-US" sz="2600" dirty="0" err="1" smtClean="0"/>
              <a:t>proberen</a:t>
            </a:r>
            <a:r>
              <a:rPr lang="en-US" sz="2600" dirty="0" smtClean="0"/>
              <a:t> </a:t>
            </a:r>
            <a:r>
              <a:rPr lang="en-US" sz="2600" dirty="0" err="1" smtClean="0"/>
              <a:t>om</a:t>
            </a:r>
            <a:r>
              <a:rPr lang="en-US" sz="2600" dirty="0" smtClean="0"/>
              <a:t> het </a:t>
            </a:r>
            <a:r>
              <a:rPr lang="en-US" sz="2600" dirty="0" smtClean="0">
                <a:solidFill>
                  <a:srgbClr val="00B050"/>
                </a:solidFill>
              </a:rPr>
              <a:t>same origin principle </a:t>
            </a:r>
            <a:r>
              <a:rPr lang="en-US" sz="2600" dirty="0" err="1" smtClean="0">
                <a:solidFill>
                  <a:srgbClr val="00B050"/>
                </a:solidFill>
              </a:rPr>
              <a:t>te</a:t>
            </a:r>
            <a:r>
              <a:rPr lang="en-US" sz="2600" dirty="0" smtClean="0">
                <a:solidFill>
                  <a:srgbClr val="00B050"/>
                </a:solidFill>
              </a:rPr>
              <a:t> </a:t>
            </a:r>
            <a:r>
              <a:rPr lang="en-US" sz="2600" dirty="0" err="1" smtClean="0">
                <a:solidFill>
                  <a:srgbClr val="00B050"/>
                </a:solidFill>
              </a:rPr>
              <a:t>omzeilen</a:t>
            </a:r>
            <a:r>
              <a:rPr lang="en-US" sz="2600" dirty="0" smtClean="0"/>
              <a:t>, en </a:t>
            </a:r>
            <a:r>
              <a:rPr lang="en-US" sz="2600" dirty="0" err="1" smtClean="0"/>
              <a:t>dus</a:t>
            </a:r>
            <a:r>
              <a:rPr lang="en-US" sz="2600" dirty="0" smtClean="0"/>
              <a:t> scripts van het hacker </a:t>
            </a:r>
            <a:r>
              <a:rPr lang="en-US" sz="2600" dirty="0" err="1" smtClean="0"/>
              <a:t>zijn</a:t>
            </a:r>
            <a:r>
              <a:rPr lang="en-US" sz="2600" dirty="0" smtClean="0"/>
              <a:t> </a:t>
            </a:r>
            <a:r>
              <a:rPr lang="en-US" sz="2600" dirty="0" err="1" smtClean="0"/>
              <a:t>domein</a:t>
            </a:r>
            <a:r>
              <a:rPr lang="en-US" sz="2600" dirty="0" smtClean="0"/>
              <a:t> </a:t>
            </a:r>
            <a:r>
              <a:rPr lang="en-US" sz="2600" dirty="0" err="1" smtClean="0"/>
              <a:t>te</a:t>
            </a:r>
            <a:r>
              <a:rPr lang="en-US" sz="2600" dirty="0" smtClean="0"/>
              <a:t> </a:t>
            </a:r>
            <a:r>
              <a:rPr lang="en-US" sz="2600" dirty="0" err="1" smtClean="0"/>
              <a:t>laten</a:t>
            </a:r>
            <a:r>
              <a:rPr lang="en-US" sz="2600" dirty="0" smtClean="0"/>
              <a:t> </a:t>
            </a:r>
            <a:r>
              <a:rPr lang="en-US" sz="2600" dirty="0" err="1" smtClean="0"/>
              <a:t>uitvoeren</a:t>
            </a:r>
            <a:r>
              <a:rPr lang="en-US" sz="2600" dirty="0" smtClean="0"/>
              <a:t>, </a:t>
            </a:r>
            <a:r>
              <a:rPr lang="en-US" sz="2600" dirty="0" err="1" smtClean="0"/>
              <a:t>zoals</a:t>
            </a:r>
            <a:r>
              <a:rPr lang="en-US" sz="2600" dirty="0" smtClean="0"/>
              <a:t> scripts die van </a:t>
            </a:r>
            <a:r>
              <a:rPr lang="en-US" sz="2600" dirty="0" err="1" smtClean="0"/>
              <a:t>een</a:t>
            </a:r>
            <a:r>
              <a:rPr lang="en-US" sz="2600" dirty="0" smtClean="0"/>
              <a:t> trusted </a:t>
            </a:r>
            <a:r>
              <a:rPr lang="en-US" sz="2600" dirty="0" err="1" smtClean="0"/>
              <a:t>domein</a:t>
            </a:r>
            <a:r>
              <a:rPr lang="en-US" sz="2600" dirty="0" smtClean="0"/>
              <a:t> </a:t>
            </a:r>
            <a:r>
              <a:rPr lang="en-US" sz="2600" dirty="0" err="1" smtClean="0"/>
              <a:t>komen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Hacker wilt </a:t>
            </a:r>
            <a:r>
              <a:rPr lang="en-US" sz="2600" dirty="0" err="1" smtClean="0"/>
              <a:t>uw</a:t>
            </a:r>
            <a:r>
              <a:rPr lang="en-US" sz="2600" dirty="0" smtClean="0"/>
              <a:t> </a:t>
            </a:r>
            <a:r>
              <a:rPr lang="en-US" sz="2600" dirty="0" err="1" smtClean="0"/>
              <a:t>facebook</a:t>
            </a:r>
            <a:r>
              <a:rPr lang="en-US" sz="2600" dirty="0" smtClean="0"/>
              <a:t>-cookie </a:t>
            </a:r>
            <a:r>
              <a:rPr lang="en-US" sz="2600" dirty="0" err="1" smtClean="0"/>
              <a:t>stelen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script </a:t>
            </a:r>
            <a:r>
              <a:rPr lang="en-US" sz="2600" dirty="0" err="1" smtClean="0">
                <a:sym typeface="Wingdings" pitchFamily="2" charset="2"/>
              </a:rPr>
              <a:t>om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dit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te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doen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moet</a:t>
            </a:r>
            <a:r>
              <a:rPr lang="en-US" sz="2600" dirty="0" smtClean="0">
                <a:sym typeface="Wingdings" pitchFamily="2" charset="2"/>
              </a:rPr>
              <a:t> door het facebook.com </a:t>
            </a:r>
            <a:r>
              <a:rPr lang="en-US" sz="2600" dirty="0" err="1" smtClean="0">
                <a:sym typeface="Wingdings" pitchFamily="2" charset="2"/>
              </a:rPr>
              <a:t>domein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aan</a:t>
            </a:r>
            <a:r>
              <a:rPr lang="en-US" sz="2600" dirty="0" smtClean="0">
                <a:sym typeface="Wingdings" pitchFamily="2" charset="2"/>
              </a:rPr>
              <a:t> u </a:t>
            </a:r>
            <a:r>
              <a:rPr lang="en-US" sz="2600" dirty="0" err="1" smtClean="0">
                <a:sym typeface="Wingdings" pitchFamily="2" charset="2"/>
              </a:rPr>
              <a:t>gegeven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worden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anders</a:t>
            </a:r>
            <a:r>
              <a:rPr lang="en-US" sz="2600" dirty="0" smtClean="0">
                <a:sym typeface="Wingdings" pitchFamily="2" charset="2"/>
              </a:rPr>
              <a:t> mag het </a:t>
            </a:r>
            <a:r>
              <a:rPr lang="en-US" sz="2600" dirty="0" err="1" smtClean="0">
                <a:sym typeface="Wingdings" pitchFamily="2" charset="2"/>
              </a:rPr>
              <a:t>niet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aan</a:t>
            </a:r>
            <a:r>
              <a:rPr lang="en-US" sz="2600" dirty="0" smtClean="0">
                <a:sym typeface="Wingdings" pitchFamily="2" charset="2"/>
              </a:rPr>
              <a:t> de cookie</a:t>
            </a:r>
          </a:p>
          <a:p>
            <a:pPr lvl="1"/>
            <a:r>
              <a:rPr lang="en-US" sz="2600" dirty="0" smtClean="0">
                <a:sym typeface="Wingdings" pitchFamily="2" charset="2"/>
              </a:rPr>
              <a:t>2 </a:t>
            </a:r>
            <a:r>
              <a:rPr lang="en-US" sz="2600" dirty="0" err="1" smtClean="0">
                <a:sym typeface="Wingdings" pitchFamily="2" charset="2"/>
              </a:rPr>
              <a:t>grote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manieren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om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dit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te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doen</a:t>
            </a:r>
            <a:r>
              <a:rPr lang="en-US" sz="2600" dirty="0" smtClean="0">
                <a:sym typeface="Wingdings" pitchFamily="2" charset="2"/>
              </a:rPr>
              <a:t>:</a:t>
            </a:r>
          </a:p>
          <a:p>
            <a:pPr marL="1371600" lvl="2" indent="-45720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Stored (persistent) XSS: </a:t>
            </a:r>
          </a:p>
          <a:p>
            <a:pPr marL="1371600" lvl="2" indent="-45720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Reflected (non-persistent) XSS: (see next slide)</a:t>
            </a:r>
          </a:p>
          <a:p>
            <a:pPr marL="914400" lvl="2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Cookie Stealing with XSS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XSS: Cross-site scripting: Cookie stealing</a:t>
            </a:r>
          </a:p>
          <a:p>
            <a:pPr marL="1371600" lvl="2" indent="-45720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Stored (persistent) XSS: </a:t>
            </a:r>
          </a:p>
          <a:p>
            <a:pPr lvl="3">
              <a:buFontTx/>
              <a:buChar char="-"/>
            </a:pPr>
            <a:r>
              <a:rPr lang="en-US" dirty="0" smtClean="0">
                <a:sym typeface="Wingdings" pitchFamily="2" charset="2"/>
              </a:rPr>
              <a:t>vulnerabilities van de website </a:t>
            </a:r>
            <a:r>
              <a:rPr lang="en-US" dirty="0" err="1" smtClean="0">
                <a:sym typeface="Wingdings" pitchFamily="2" charset="2"/>
              </a:rPr>
              <a:t>zelf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exploiten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uw</a:t>
            </a:r>
            <a:r>
              <a:rPr lang="en-US" dirty="0" smtClean="0">
                <a:sym typeface="Wingdings" pitchFamily="2" charset="2"/>
              </a:rPr>
              <a:t> cookie-stealing script op </a:t>
            </a:r>
            <a:r>
              <a:rPr lang="en-US" dirty="0" err="1" smtClean="0">
                <a:sym typeface="Wingdings" pitchFamily="2" charset="2"/>
              </a:rPr>
              <a:t>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plaatsen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blijft</a:t>
            </a:r>
            <a:r>
              <a:rPr lang="en-US" dirty="0" smtClean="0">
                <a:sym typeface="Wingdings" pitchFamily="2" charset="2"/>
              </a:rPr>
              <a:t> op de server </a:t>
            </a:r>
            <a:r>
              <a:rPr lang="en-US" dirty="0" err="1" smtClean="0">
                <a:sym typeface="Wingdings" pitchFamily="2" charset="2"/>
              </a:rPr>
              <a:t>staan</a:t>
            </a:r>
            <a:r>
              <a:rPr lang="en-US" dirty="0" smtClean="0">
                <a:sym typeface="Wingdings" pitchFamily="2" charset="2"/>
              </a:rPr>
              <a:t>!</a:t>
            </a:r>
          </a:p>
          <a:p>
            <a:pPr lvl="3">
              <a:buFontTx/>
              <a:buChar char="-"/>
            </a:pPr>
            <a:r>
              <a:rPr lang="en-US" dirty="0" err="1" smtClean="0">
                <a:sym typeface="Wingdings" pitchFamily="2" charset="2"/>
              </a:rPr>
              <a:t>gelijk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welke</a:t>
            </a:r>
            <a:r>
              <a:rPr lang="en-US" dirty="0" smtClean="0">
                <a:sym typeface="Wingdings" pitchFamily="2" charset="2"/>
              </a:rPr>
              <a:t> user </a:t>
            </a:r>
            <a:r>
              <a:rPr lang="en-US" dirty="0" err="1" smtClean="0">
                <a:sym typeface="Wingdings" pitchFamily="2" charset="2"/>
              </a:rPr>
              <a:t>komt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naar</a:t>
            </a:r>
            <a:r>
              <a:rPr lang="en-US" dirty="0" smtClean="0">
                <a:sym typeface="Wingdings" pitchFamily="2" charset="2"/>
              </a:rPr>
              <a:t> die site  hacker </a:t>
            </a:r>
            <a:r>
              <a:rPr lang="en-US" dirty="0" err="1" smtClean="0">
                <a:sym typeface="Wingdings" pitchFamily="2" charset="2"/>
              </a:rPr>
              <a:t>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zijn</a:t>
            </a:r>
            <a:r>
              <a:rPr lang="en-US" dirty="0" smtClean="0">
                <a:sym typeface="Wingdings" pitchFamily="2" charset="2"/>
              </a:rPr>
              <a:t> cookie!</a:t>
            </a:r>
          </a:p>
          <a:p>
            <a:pPr marL="1371600" lvl="2" indent="-45720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Reflected (non-persistent) XSS: </a:t>
            </a:r>
          </a:p>
          <a:p>
            <a:pPr lvl="3">
              <a:buFontTx/>
              <a:buChar char="-"/>
            </a:pPr>
            <a:r>
              <a:rPr lang="en-US" dirty="0" err="1" smtClean="0">
                <a:sym typeface="Wingdings" pitchFamily="2" charset="2"/>
              </a:rPr>
              <a:t>Soort</a:t>
            </a:r>
            <a:r>
              <a:rPr lang="en-US" dirty="0" smtClean="0">
                <a:sym typeface="Wingdings" pitchFamily="2" charset="2"/>
              </a:rPr>
              <a:t> van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witwassen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van het script</a:t>
            </a:r>
            <a:r>
              <a:rPr lang="en-US" dirty="0" smtClean="0">
                <a:sym typeface="Wingdings" pitchFamily="2" charset="2"/>
              </a:rPr>
              <a:t>, door het </a:t>
            </a:r>
            <a:r>
              <a:rPr lang="en-US" dirty="0" err="1" smtClean="0">
                <a:sym typeface="Wingdings" pitchFamily="2" charset="2"/>
              </a:rPr>
              <a:t>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laten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returnen</a:t>
            </a:r>
            <a:r>
              <a:rPr lang="en-US" dirty="0" smtClean="0">
                <a:sym typeface="Wingdings" pitchFamily="2" charset="2"/>
              </a:rPr>
              <a:t>  (</a:t>
            </a:r>
            <a:r>
              <a:rPr lang="en-US" dirty="0" err="1" smtClean="0">
                <a:sym typeface="Wingdings" pitchFamily="2" charset="2"/>
              </a:rPr>
              <a:t>reflecten</a:t>
            </a:r>
            <a:r>
              <a:rPr lang="en-US" dirty="0" smtClean="0">
                <a:sym typeface="Wingdings" pitchFamily="2" charset="2"/>
              </a:rPr>
              <a:t>) door </a:t>
            </a:r>
            <a:r>
              <a:rPr lang="en-US" dirty="0" err="1" smtClean="0">
                <a:sym typeface="Wingdings" pitchFamily="2" charset="2"/>
              </a:rPr>
              <a:t>een</a:t>
            </a:r>
            <a:r>
              <a:rPr lang="en-US" dirty="0" smtClean="0">
                <a:sym typeface="Wingdings" pitchFamily="2" charset="2"/>
              </a:rPr>
              <a:t> trusted site </a:t>
            </a:r>
            <a:r>
              <a:rPr lang="en-US" dirty="0" err="1" smtClean="0">
                <a:sym typeface="Wingdings" pitchFamily="2" charset="2"/>
              </a:rPr>
              <a:t>aan</a:t>
            </a:r>
            <a:r>
              <a:rPr lang="en-US" dirty="0" smtClean="0">
                <a:sym typeface="Wingdings" pitchFamily="2" charset="2"/>
              </a:rPr>
              <a:t> het target.</a:t>
            </a:r>
          </a:p>
          <a:p>
            <a:pPr lvl="3">
              <a:buFontTx/>
              <a:buChar char="-"/>
            </a:pPr>
            <a:r>
              <a:rPr lang="en-US" dirty="0" smtClean="0">
                <a:sym typeface="Wingdings" pitchFamily="2" charset="2"/>
              </a:rPr>
              <a:t>Principe is </a:t>
            </a:r>
            <a:r>
              <a:rPr lang="en-US" dirty="0" err="1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Code Injection door de client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te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laten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sym typeface="Wingdings" pitchFamily="2" charset="2"/>
              </a:rPr>
              <a:t>doen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zonder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zijn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medeweten</a:t>
            </a:r>
            <a:r>
              <a:rPr lang="en-US" dirty="0">
                <a:sym typeface="Wingdings" pitchFamily="2" charset="2"/>
              </a:rPr>
              <a:t>:</a:t>
            </a:r>
            <a:endParaRPr lang="en-US" dirty="0" smtClean="0">
              <a:sym typeface="Wingdings" pitchFamily="2" charset="2"/>
            </a:endParaRPr>
          </a:p>
          <a:p>
            <a:pPr lvl="4">
              <a:buFontTx/>
              <a:buChar char="-"/>
            </a:pPr>
            <a:r>
              <a:rPr lang="en-US" dirty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lient </a:t>
            </a:r>
            <a:r>
              <a:rPr lang="en-US" dirty="0" err="1" smtClean="0">
                <a:sym typeface="Wingdings" pitchFamily="2" charset="2"/>
              </a:rPr>
              <a:t>misleiden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om</a:t>
            </a:r>
            <a:r>
              <a:rPr lang="en-US" dirty="0" smtClean="0">
                <a:sym typeface="Wingdings" pitchFamily="2" charset="2"/>
              </a:rPr>
              <a:t> script code </a:t>
            </a:r>
            <a:r>
              <a:rPr lang="en-US" dirty="0" err="1" smtClean="0">
                <a:sym typeface="Wingdings" pitchFamily="2" charset="2"/>
              </a:rPr>
              <a:t>naar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een</a:t>
            </a:r>
            <a:r>
              <a:rPr lang="en-US" dirty="0" smtClean="0">
                <a:sym typeface="Wingdings" pitchFamily="2" charset="2"/>
              </a:rPr>
              <a:t> site </a:t>
            </a:r>
            <a:r>
              <a:rPr lang="en-US" dirty="0" err="1" smtClean="0">
                <a:sym typeface="Wingdings" pitchFamily="2" charset="2"/>
              </a:rPr>
              <a:t>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sturen</a:t>
            </a:r>
            <a:r>
              <a:rPr lang="en-US" dirty="0" smtClean="0">
                <a:sym typeface="Wingdings" pitchFamily="2" charset="2"/>
              </a:rPr>
              <a:t> (via social engineering </a:t>
            </a:r>
            <a:r>
              <a:rPr lang="en-US" dirty="0" err="1" smtClean="0">
                <a:sym typeface="Wingdings" pitchFamily="2" charset="2"/>
              </a:rPr>
              <a:t>truc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naar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bv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searchbar</a:t>
            </a:r>
            <a:endParaRPr lang="en-US" dirty="0" smtClean="0">
              <a:sym typeface="Wingdings" pitchFamily="2" charset="2"/>
            </a:endParaRPr>
          </a:p>
          <a:p>
            <a:pPr lvl="4">
              <a:buFontTx/>
              <a:buChar char="-"/>
            </a:pPr>
            <a:r>
              <a:rPr lang="en-US" dirty="0" smtClean="0">
                <a:sym typeface="Wingdings" pitchFamily="2" charset="2"/>
              </a:rPr>
              <a:t>Site </a:t>
            </a:r>
            <a:r>
              <a:rPr lang="en-US" dirty="0" err="1" smtClean="0">
                <a:sym typeface="Wingdings" pitchFamily="2" charset="2"/>
              </a:rPr>
              <a:t>valideert</a:t>
            </a:r>
            <a:r>
              <a:rPr lang="en-US" dirty="0" smtClean="0">
                <a:sym typeface="Wingdings" pitchFamily="2" charset="2"/>
              </a:rPr>
              <a:t> de code </a:t>
            </a:r>
            <a:r>
              <a:rPr lang="en-US" dirty="0" err="1" smtClean="0">
                <a:sym typeface="Wingdings" pitchFamily="2" charset="2"/>
              </a:rPr>
              <a:t>niet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goed</a:t>
            </a:r>
            <a:r>
              <a:rPr lang="en-US" dirty="0" smtClean="0">
                <a:sym typeface="Wingdings" pitchFamily="2" charset="2"/>
              </a:rPr>
              <a:t>, en returned </a:t>
            </a:r>
            <a:r>
              <a:rPr lang="en-US" dirty="0" err="1" smtClean="0">
                <a:sym typeface="Wingdings" pitchFamily="2" charset="2"/>
              </a:rPr>
              <a:t>zijn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antwoord</a:t>
            </a:r>
            <a:r>
              <a:rPr lang="en-US" dirty="0" smtClean="0">
                <a:sym typeface="Wingdings" pitchFamily="2" charset="2"/>
              </a:rPr>
              <a:t>, met die </a:t>
            </a:r>
            <a:r>
              <a:rPr lang="en-US" dirty="0" err="1" smtClean="0">
                <a:sym typeface="Wingdings" pitchFamily="2" charset="2"/>
              </a:rPr>
              <a:t>scriptcode</a:t>
            </a:r>
            <a:r>
              <a:rPr lang="en-US" dirty="0" smtClean="0">
                <a:sym typeface="Wingdings" pitchFamily="2" charset="2"/>
              </a:rPr>
              <a:t> in, </a:t>
            </a:r>
            <a:r>
              <a:rPr lang="en-US" dirty="0" err="1" smtClean="0">
                <a:sym typeface="Wingdings" pitchFamily="2" charset="2"/>
              </a:rPr>
              <a:t>terug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aan</a:t>
            </a:r>
            <a:r>
              <a:rPr lang="en-US" dirty="0" smtClean="0">
                <a:sym typeface="Wingdings" pitchFamily="2" charset="2"/>
              </a:rPr>
              <a:t> de client. </a:t>
            </a:r>
          </a:p>
          <a:p>
            <a:pPr lvl="3">
              <a:buFontTx/>
              <a:buChar char="-"/>
            </a:pPr>
            <a:r>
              <a:rPr lang="en-US" dirty="0" smtClean="0">
                <a:sym typeface="Wingdings" pitchFamily="2" charset="2"/>
              </a:rPr>
              <a:t>Op die </a:t>
            </a:r>
            <a:r>
              <a:rPr lang="en-US" dirty="0" err="1" smtClean="0">
                <a:sym typeface="Wingdings" pitchFamily="2" charset="2"/>
              </a:rPr>
              <a:t>manier</a:t>
            </a:r>
            <a:r>
              <a:rPr lang="en-US" dirty="0" smtClean="0">
                <a:sym typeface="Wingdings" pitchFamily="2" charset="2"/>
              </a:rPr>
              <a:t> is de script code ‘</a:t>
            </a:r>
            <a:r>
              <a:rPr lang="en-US" dirty="0" err="1" smtClean="0">
                <a:sym typeface="Wingdings" pitchFamily="2" charset="2"/>
              </a:rPr>
              <a:t>witgewassen</a:t>
            </a:r>
            <a:r>
              <a:rPr lang="en-US" dirty="0" smtClean="0">
                <a:sym typeface="Wingdings" pitchFamily="2" charset="2"/>
              </a:rPr>
              <a:t>’. </a:t>
            </a:r>
            <a:r>
              <a:rPr lang="en-US" dirty="0" err="1" smtClean="0">
                <a:sym typeface="Wingdings" pitchFamily="2" charset="2"/>
              </a:rPr>
              <a:t>Komt</a:t>
            </a:r>
            <a:r>
              <a:rPr lang="en-US" dirty="0" smtClean="0">
                <a:sym typeface="Wingdings" pitchFamily="2" charset="2"/>
              </a:rPr>
              <a:t> van trusted site, </a:t>
            </a:r>
            <a:r>
              <a:rPr lang="en-US" dirty="0" err="1" smtClean="0">
                <a:sym typeface="Wingdings" pitchFamily="2" charset="2"/>
              </a:rPr>
              <a:t>dus</a:t>
            </a:r>
            <a:r>
              <a:rPr lang="en-US" dirty="0" smtClean="0">
                <a:sym typeface="Wingdings" pitchFamily="2" charset="2"/>
              </a:rPr>
              <a:t> script mag </a:t>
            </a:r>
            <a:r>
              <a:rPr lang="en-US" dirty="0" err="1" smtClean="0">
                <a:sym typeface="Wingdings" pitchFamily="2" charset="2"/>
              </a:rPr>
              <a:t>aan</a:t>
            </a:r>
            <a:r>
              <a:rPr lang="en-US" dirty="0" smtClean="0">
                <a:sym typeface="Wingdings" pitchFamily="2" charset="2"/>
              </a:rPr>
              <a:t> de cookies van die site. </a:t>
            </a:r>
          </a:p>
          <a:p>
            <a:pPr marL="1371600" lvl="2" indent="-457200">
              <a:buAutoNum type="arabicPeriod"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blogs.technet.com/cfs-filesystemfile.ashx/__key/communityserver-blogs-components-weblogfiles/00-00-00-50-43/3757.Untitled_2D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819399"/>
            <a:ext cx="2857669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262728" y="66674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Stored XSS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5562600" y="61912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Reflected XSS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198" name="Picture 6" descr="http://cdn.arstechnica.net/wp-content/uploads/2013/01/reflected-xs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3175" r="3555" b="13295"/>
          <a:stretch/>
        </p:blipFill>
        <p:spPr bwMode="auto">
          <a:xfrm>
            <a:off x="4963927" y="762000"/>
            <a:ext cx="4152900" cy="287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iagram representing the basics of an xss att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9" y="479122"/>
            <a:ext cx="2942241" cy="21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araknaamafinal.appspot.com/images/xss_ho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27" y="4332514"/>
            <a:ext cx="420666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chnewsworld.com/images/article_images/68946_700x4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2094"/>
            <a:ext cx="4114799" cy="25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Reflected XSS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61999"/>
            <a:ext cx="8229600" cy="36576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Victim </a:t>
            </a:r>
            <a:r>
              <a:rPr lang="en-US" dirty="0" err="1" smtClean="0"/>
              <a:t>klikt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link in </a:t>
            </a:r>
            <a:r>
              <a:rPr lang="en-US" dirty="0" err="1" smtClean="0"/>
              <a:t>een</a:t>
            </a:r>
            <a:r>
              <a:rPr lang="en-US" dirty="0" smtClean="0"/>
              <a:t> (bad) email</a:t>
            </a:r>
          </a:p>
          <a:p>
            <a:r>
              <a:rPr lang="en-US" dirty="0" err="1" smtClean="0"/>
              <a:t>Deze</a:t>
            </a:r>
            <a:r>
              <a:rPr lang="en-US" dirty="0" smtClean="0"/>
              <a:t> link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search-bar van website X via de victim </a:t>
            </a:r>
            <a:r>
              <a:rPr lang="en-US" dirty="0" err="1" smtClean="0"/>
              <a:t>zijn</a:t>
            </a:r>
            <a:r>
              <a:rPr lang="en-US" dirty="0" smtClean="0"/>
              <a:t> browser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(data = special formatted ‘</a:t>
            </a:r>
            <a:r>
              <a:rPr lang="en-US" sz="2400" dirty="0" err="1" smtClean="0">
                <a:solidFill>
                  <a:srgbClr val="FF0000"/>
                </a:solidFill>
              </a:rPr>
              <a:t>give_hacker_cookie_X</a:t>
            </a:r>
            <a:r>
              <a:rPr lang="en-US" sz="2400" dirty="0" smtClean="0">
                <a:solidFill>
                  <a:srgbClr val="FF0000"/>
                </a:solidFill>
              </a:rPr>
              <a:t>-script’)</a:t>
            </a:r>
          </a:p>
          <a:p>
            <a:pPr lvl="1"/>
            <a:r>
              <a:rPr lang="en-US" dirty="0" err="1" smtClean="0"/>
              <a:t>Deze</a:t>
            </a:r>
            <a:r>
              <a:rPr lang="en-US" dirty="0" smtClean="0"/>
              <a:t> data is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opgesteld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search-bar van site X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begrijpt</a:t>
            </a:r>
            <a:endParaRPr lang="en-US" dirty="0" smtClean="0"/>
          </a:p>
          <a:p>
            <a:pPr lvl="1"/>
            <a:r>
              <a:rPr lang="en-US" dirty="0" smtClean="0"/>
              <a:t>Website X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antwoord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client: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weet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‘</a:t>
            </a:r>
            <a:r>
              <a:rPr lang="en-US" dirty="0" err="1" smtClean="0"/>
              <a:t>give_hacker_cookie_X</a:t>
            </a:r>
            <a:r>
              <a:rPr lang="en-US" dirty="0" smtClean="0"/>
              <a:t>’-script is?</a:t>
            </a:r>
          </a:p>
          <a:p>
            <a:pPr lvl="1"/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antwoord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in de victim </a:t>
            </a:r>
            <a:r>
              <a:rPr lang="en-US" dirty="0" err="1" smtClean="0"/>
              <a:t>zijn</a:t>
            </a:r>
            <a:r>
              <a:rPr lang="en-US" dirty="0" smtClean="0"/>
              <a:t> browser window</a:t>
            </a:r>
          </a:p>
          <a:p>
            <a:pPr lvl="2"/>
            <a:r>
              <a:rPr lang="en-US" dirty="0" smtClean="0"/>
              <a:t>Maar nu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script ‘</a:t>
            </a:r>
            <a:r>
              <a:rPr lang="en-US" dirty="0" err="1" smtClean="0"/>
              <a:t>give_hacker_cookie_X</a:t>
            </a:r>
            <a:r>
              <a:rPr lang="en-US" dirty="0" smtClean="0"/>
              <a:t>’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van het </a:t>
            </a:r>
            <a:r>
              <a:rPr lang="en-US" dirty="0" err="1" smtClean="0"/>
              <a:t>domein</a:t>
            </a:r>
            <a:r>
              <a:rPr lang="en-US" dirty="0" smtClean="0"/>
              <a:t> van X,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script mag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het cookie van X</a:t>
            </a:r>
          </a:p>
          <a:p>
            <a:pPr lvl="2"/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immers</a:t>
            </a:r>
            <a:r>
              <a:rPr lang="en-US" dirty="0" smtClean="0"/>
              <a:t> het </a:t>
            </a:r>
            <a:r>
              <a:rPr lang="en-US" dirty="0" smtClean="0">
                <a:solidFill>
                  <a:srgbClr val="0070C0"/>
                </a:solidFill>
              </a:rPr>
              <a:t>same origin-principle</a:t>
            </a:r>
          </a:p>
          <a:p>
            <a:pPr lvl="2"/>
            <a:r>
              <a:rPr lang="en-US" dirty="0" smtClean="0"/>
              <a:t>En het script </a:t>
            </a:r>
            <a:r>
              <a:rPr lang="en-US" dirty="0" err="1" smtClean="0"/>
              <a:t>stuurt</a:t>
            </a:r>
            <a:r>
              <a:rPr lang="en-US" dirty="0" smtClean="0"/>
              <a:t> nu het </a:t>
            </a:r>
            <a:r>
              <a:rPr lang="en-US" dirty="0" err="1" smtClean="0"/>
              <a:t>echte</a:t>
            </a:r>
            <a:r>
              <a:rPr lang="en-US" dirty="0" smtClean="0"/>
              <a:t> cookie van site X </a:t>
            </a:r>
            <a:r>
              <a:rPr lang="en-US" dirty="0" err="1" smtClean="0"/>
              <a:t>naar</a:t>
            </a:r>
            <a:r>
              <a:rPr lang="en-US" dirty="0" smtClean="0"/>
              <a:t> de 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– </a:t>
            </a:r>
            <a:r>
              <a:rPr lang="nl-BE" dirty="0" err="1" smtClean="0"/>
              <a:t>Perl</a:t>
            </a:r>
            <a:r>
              <a:rPr lang="nl-BE" dirty="0" smtClean="0"/>
              <a:t>-Python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Er bestaan heel veel, zeer gemakkelijke scripts die uw IP adres detecteren, welke browser u gebruikt,...</a:t>
            </a:r>
          </a:p>
          <a:p>
            <a:pPr lvl="1"/>
            <a:r>
              <a:rPr lang="nl-BE" dirty="0" smtClean="0"/>
              <a:t>Zelfs een webpagina kan zo gemaakt zijn dat hij uw type browser identificeert</a:t>
            </a:r>
          </a:p>
          <a:p>
            <a:pPr lvl="2"/>
            <a:r>
              <a:rPr lang="nl-BE" dirty="0" smtClean="0"/>
              <a:t>Je krijgt dan een aangepaste pagina te zien, speciaal voor uw browsertype</a:t>
            </a:r>
          </a:p>
          <a:p>
            <a:pPr lvl="1"/>
            <a:r>
              <a:rPr lang="nl-BE" dirty="0" smtClean="0"/>
              <a:t>Zeer gemakkelijk te vinden via Google</a:t>
            </a:r>
          </a:p>
          <a:p>
            <a:pPr lvl="2"/>
            <a:r>
              <a:rPr lang="nl-BE" dirty="0" smtClean="0">
                <a:hlinkClick r:id="rId2"/>
              </a:rPr>
              <a:t>http://mybrowserinfo.com/</a:t>
            </a:r>
            <a:endParaRPr lang="nl-BE" dirty="0" smtClean="0"/>
          </a:p>
          <a:p>
            <a:pPr lvl="2"/>
            <a:r>
              <a:rPr lang="nl-BE" dirty="0" smtClean="0">
                <a:hlinkClick r:id="rId3"/>
              </a:rPr>
              <a:t>http://aruljohn.com/details.php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677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1st-computer-networks.co.uk/img/finjan-scob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47" y="0"/>
            <a:ext cx="623086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1.bp.blogspot.com/_PlT2T0iJb8o/TGQr6MfGq1I/AAAAAAAAADA/lv1oXnCjeiY/s1600/XF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86" y="3111734"/>
            <a:ext cx="6082514" cy="37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8647"/>
            <a:ext cx="6248400" cy="687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5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Interim: </a:t>
            </a:r>
            <a:r>
              <a:rPr lang="en-US" dirty="0" smtClean="0">
                <a:solidFill>
                  <a:srgbClr val="0070C0"/>
                </a:solidFill>
              </a:rPr>
              <a:t>Filter bubbles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While on the topic of filtering information:</a:t>
            </a:r>
          </a:p>
          <a:p>
            <a:pPr lvl="1"/>
            <a:r>
              <a:rPr lang="en-US" sz="2000" dirty="0" smtClean="0"/>
              <a:t>Beware of filter bubbles, Eli </a:t>
            </a:r>
            <a:r>
              <a:rPr lang="en-US" sz="2000" dirty="0" err="1" smtClean="0"/>
              <a:t>Pariser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http://www.ted.com/talks/eli_pariser_beware_online_filter_bubbles.html</a:t>
            </a:r>
            <a:endParaRPr 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29" y="4235917"/>
            <a:ext cx="1585864" cy="243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05" y="4255273"/>
            <a:ext cx="15240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636405" cy="288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892826" cy="73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Banneradvertenties en webbugs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sz="4500" b="1" u="sng" dirty="0" smtClean="0">
                <a:solidFill>
                  <a:srgbClr val="0070C0"/>
                </a:solidFill>
              </a:rPr>
              <a:t>Banneradvertentie</a:t>
            </a:r>
            <a:r>
              <a:rPr lang="nl-BE" b="1" dirty="0" smtClean="0"/>
              <a:t>: </a:t>
            </a:r>
            <a:r>
              <a:rPr lang="nl-BE" dirty="0" smtClean="0"/>
              <a:t>gewoon reclame voor een bedrijf? </a:t>
            </a:r>
            <a:r>
              <a:rPr lang="nl-BE" dirty="0" smtClean="0">
                <a:solidFill>
                  <a:srgbClr val="00B050"/>
                </a:solidFill>
              </a:rPr>
              <a:t>Meestal niet</a:t>
            </a:r>
            <a:r>
              <a:rPr lang="nl-BE" dirty="0" smtClean="0"/>
              <a:t>!</a:t>
            </a:r>
          </a:p>
          <a:p>
            <a:pPr lvl="1"/>
            <a:r>
              <a:rPr lang="nl-BE" dirty="0" smtClean="0"/>
              <a:t>Wanneer je een pagina met zo’n banner bezoekt</a:t>
            </a:r>
          </a:p>
          <a:p>
            <a:pPr lvl="2"/>
            <a:r>
              <a:rPr lang="nl-BE" dirty="0" smtClean="0"/>
              <a:t>Banner wordt geladen vanuit de webserver die beheerd wordt door </a:t>
            </a:r>
            <a:r>
              <a:rPr lang="nl-BE" dirty="0" err="1" smtClean="0"/>
              <a:t>reclame-bureau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0070C0"/>
                </a:solidFill>
              </a:rPr>
              <a:t>(XSS?)</a:t>
            </a:r>
          </a:p>
          <a:p>
            <a:pPr lvl="2"/>
            <a:r>
              <a:rPr lang="nl-BE" dirty="0" smtClean="0"/>
              <a:t>Die gaat dan info opslaan over de gebruiker, eventueel in combi met cookie, javascript, CGI,... </a:t>
            </a:r>
          </a:p>
          <a:p>
            <a:pPr lvl="3"/>
            <a:r>
              <a:rPr lang="nl-BE" dirty="0" smtClean="0"/>
              <a:t>Om een profiel van de gebruiker te maken</a:t>
            </a:r>
          </a:p>
          <a:p>
            <a:pPr lvl="3"/>
            <a:r>
              <a:rPr lang="nl-BE" dirty="0" smtClean="0"/>
              <a:t>= </a:t>
            </a:r>
            <a:r>
              <a:rPr lang="nl-BE" b="1" u="sng" dirty="0" smtClean="0">
                <a:solidFill>
                  <a:srgbClr val="00B050"/>
                </a:solidFill>
              </a:rPr>
              <a:t>SOCIAL ENGINEERING</a:t>
            </a:r>
          </a:p>
          <a:p>
            <a:pPr marL="0" indent="0">
              <a:buNone/>
            </a:pPr>
            <a:r>
              <a:rPr lang="nl-BE" sz="4500" b="1" u="sng" dirty="0" smtClean="0">
                <a:solidFill>
                  <a:srgbClr val="0070C0"/>
                </a:solidFill>
              </a:rPr>
              <a:t>Webbug:</a:t>
            </a:r>
          </a:p>
          <a:p>
            <a:pPr lvl="1"/>
            <a:r>
              <a:rPr lang="nl-BE" dirty="0" smtClean="0"/>
              <a:t>Klein transparant gif-bestand, </a:t>
            </a:r>
            <a:r>
              <a:rPr lang="nl-BE" dirty="0" smtClean="0">
                <a:solidFill>
                  <a:srgbClr val="00B050"/>
                </a:solidFill>
              </a:rPr>
              <a:t>1X1 pixel </a:t>
            </a:r>
            <a:r>
              <a:rPr lang="nl-BE" dirty="0" smtClean="0"/>
              <a:t>groot, dat op dezelfde manier als de banner werkt</a:t>
            </a:r>
          </a:p>
          <a:p>
            <a:pPr lvl="2"/>
            <a:r>
              <a:rPr lang="nl-BE" dirty="0" smtClean="0"/>
              <a:t>Niet echt zichtbaar dat dit gebeurt, behalve als je source html code bekijkt</a:t>
            </a:r>
          </a:p>
          <a:p>
            <a:pPr lvl="2"/>
            <a:r>
              <a:rPr lang="nl-BE" dirty="0" smtClean="0"/>
              <a:t>Wordt meestal van een andere server geladen dan diegene die je momenteel aan het bekijken bent</a:t>
            </a:r>
          </a:p>
          <a:p>
            <a:r>
              <a:rPr lang="nl-BE" dirty="0" smtClean="0"/>
              <a:t>Al die info die over u verzameld wordt, dient voor...</a:t>
            </a:r>
          </a:p>
          <a:p>
            <a:pPr lvl="1"/>
            <a:r>
              <a:rPr lang="nl-BE" b="1" u="sng" dirty="0" smtClean="0"/>
              <a:t>MARKETING!!! Social Engineering!</a:t>
            </a:r>
          </a:p>
          <a:p>
            <a:r>
              <a:rPr lang="nl-BE" dirty="0" smtClean="0"/>
              <a:t>Lees: </a:t>
            </a:r>
          </a:p>
          <a:p>
            <a:pPr lvl="1"/>
            <a:r>
              <a:rPr lang="nl-BE" dirty="0" smtClean="0">
                <a:hlinkClick r:id="rId2"/>
              </a:rPr>
              <a:t>http://www.diskidee.be/2001/10/05/spionsoftware-op-het-internet/1472/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nl-BE" dirty="0" smtClean="0"/>
              <a:t>Firefox plugin: Ghostery!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92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Wat voor soorten aanvallers bestaan er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nl-BE" u="sng" dirty="0" smtClean="0">
                <a:solidFill>
                  <a:srgbClr val="0070C0"/>
                </a:solidFill>
              </a:rPr>
              <a:t>Script-kiddies</a:t>
            </a:r>
          </a:p>
          <a:p>
            <a:pPr lvl="1"/>
            <a:r>
              <a:rPr lang="nl-BE" dirty="0" smtClean="0"/>
              <a:t>Grootste groep, meestal onervaren, jong</a:t>
            </a:r>
          </a:p>
          <a:p>
            <a:pPr lvl="1"/>
            <a:r>
              <a:rPr lang="nl-BE" dirty="0" smtClean="0"/>
              <a:t>Surfen op het web naar utilities, scripts,...die ervaren aanvallers daar gepost hebben</a:t>
            </a:r>
          </a:p>
          <a:p>
            <a:pPr lvl="1"/>
            <a:r>
              <a:rPr lang="nl-BE" dirty="0" smtClean="0"/>
              <a:t>Meestal mislukt hun aanval</a:t>
            </a:r>
          </a:p>
          <a:p>
            <a:pPr lvl="1"/>
            <a:r>
              <a:rPr lang="nl-BE" dirty="0" smtClean="0"/>
              <a:t>Zullen eerder gegevens op </a:t>
            </a:r>
            <a:r>
              <a:rPr lang="nl-BE" u="sng" dirty="0" smtClean="0">
                <a:solidFill>
                  <a:srgbClr val="FF0000"/>
                </a:solidFill>
              </a:rPr>
              <a:t>kwaadaardige</a:t>
            </a:r>
            <a:r>
              <a:rPr lang="nl-BE" dirty="0" smtClean="0"/>
              <a:t> manier beschadigen, dan welk ander type cracker ook</a:t>
            </a:r>
          </a:p>
          <a:p>
            <a:pPr lvl="2"/>
            <a:r>
              <a:rPr lang="nl-BE" dirty="0" smtClean="0"/>
              <a:t>Weinig sympathie voor hen, zelfs binnen de crackers community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04" y="5299881"/>
            <a:ext cx="1585996" cy="156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6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f1jordan.ru/images/48fig03_a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t="12678" r="4574" b="7858"/>
          <a:stretch/>
        </p:blipFill>
        <p:spPr bwMode="auto">
          <a:xfrm>
            <a:off x="0" y="1110666"/>
            <a:ext cx="9144000" cy="493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733800" y="246650"/>
            <a:ext cx="2149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0070C0"/>
                </a:solidFill>
              </a:rPr>
              <a:t>WebBug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Bescherming tegen webbugs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Gebruik een </a:t>
            </a:r>
            <a:r>
              <a:rPr lang="nl-BE" u="sng" dirty="0" smtClean="0">
                <a:solidFill>
                  <a:srgbClr val="00B050"/>
                </a:solidFill>
              </a:rPr>
              <a:t>goede proxy-server</a:t>
            </a:r>
            <a:r>
              <a:rPr lang="nl-BE" dirty="0" smtClean="0"/>
              <a:t>!</a:t>
            </a:r>
          </a:p>
          <a:p>
            <a:pPr lvl="1"/>
            <a:r>
              <a:rPr lang="nl-BE" dirty="0" smtClean="0"/>
              <a:t>Filtert uw webbrowser verkeer </a:t>
            </a:r>
          </a:p>
          <a:p>
            <a:pPr lvl="2"/>
            <a:r>
              <a:rPr lang="nl-BE" dirty="0" smtClean="0"/>
              <a:t>kijkt in HTML code naar webbugs of banners, en verwijdert ze -&gt; meer prive surfen + sneller</a:t>
            </a:r>
          </a:p>
          <a:p>
            <a:pPr lvl="1"/>
            <a:r>
              <a:rPr lang="nl-BE" dirty="0" smtClean="0"/>
              <a:t>Kan soms ook </a:t>
            </a:r>
            <a:r>
              <a:rPr lang="nl-BE" dirty="0" err="1" smtClean="0"/>
              <a:t>java</a:t>
            </a:r>
            <a:r>
              <a:rPr lang="nl-BE" dirty="0" smtClean="0"/>
              <a:t>-scripts verwijderen (FF: </a:t>
            </a:r>
            <a:r>
              <a:rPr lang="nl-BE" dirty="0" err="1" smtClean="0"/>
              <a:t>noScript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Kunnen ook liegen over het type browser dat je gebruikt, zodat de specifieke lekken niet kunnen gebruikt worden</a:t>
            </a:r>
          </a:p>
          <a:p>
            <a:pPr lvl="1"/>
            <a:r>
              <a:rPr lang="nl-BE" dirty="0" smtClean="0"/>
              <a:t>Kan je anoniem doen surfen door je IP verborgen te houden</a:t>
            </a:r>
          </a:p>
          <a:p>
            <a:r>
              <a:rPr lang="nl-BE" dirty="0" smtClean="0"/>
              <a:t>Gebruik een goede pop-up blokker (bijna altijd een banner in een pop-up)!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447800"/>
            <a:ext cx="971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Whois-service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sz="4500" b="1" dirty="0" smtClean="0">
                <a:solidFill>
                  <a:srgbClr val="0070C0"/>
                </a:solidFill>
              </a:rPr>
              <a:t>= database die domeinregistratiegegevens van internetsites bevat</a:t>
            </a:r>
          </a:p>
          <a:p>
            <a:r>
              <a:rPr lang="nl-BE" dirty="0" smtClean="0"/>
              <a:t>Maakt gebruik van whois-clients</a:t>
            </a:r>
          </a:p>
          <a:p>
            <a:r>
              <a:rPr lang="nl-BE" dirty="0" smtClean="0"/>
              <a:t>Daarmee kan je informatie vinden over een bepaalde website (beheerders bedrijf, adressen, telefoonnummers,...)</a:t>
            </a:r>
          </a:p>
          <a:p>
            <a:r>
              <a:rPr lang="nl-BE" dirty="0" smtClean="0"/>
              <a:t>Met die gegevens kan je een goudenboek-site bezoeken – achterhalen wie de baas is van het bedrijf</a:t>
            </a:r>
          </a:p>
          <a:p>
            <a:pPr lvl="1"/>
            <a:r>
              <a:rPr lang="nl-BE" dirty="0" smtClean="0"/>
              <a:t>Terug gouden gids gebruiken om de baas te zoeken, je kan immers aannemen dat die dicht in de buurt van het bedrijf woont</a:t>
            </a:r>
          </a:p>
          <a:p>
            <a:pPr lvl="2"/>
            <a:r>
              <a:rPr lang="nl-BE" dirty="0" smtClean="0"/>
              <a:t>Meerdere matches met die naam? Zoek wat verder via Usenet postings om de laatste gateway te bepalen die zo’n posting gebruikte = gateway het dichtst bij zijn thuis waarschijnlijk -&gt; zoek dat adres op</a:t>
            </a:r>
          </a:p>
          <a:p>
            <a:pPr lvl="3"/>
            <a:r>
              <a:rPr lang="nl-BE" dirty="0" smtClean="0"/>
              <a:t>Geeft je al een beter idee van de geografische locatie van de baas van die website -&gt; kies in de gouden gids de dichtsbijzijnde</a:t>
            </a:r>
          </a:p>
          <a:p>
            <a:pPr lvl="3"/>
            <a:r>
              <a:rPr lang="nl-BE" dirty="0" smtClean="0"/>
              <a:t>Je hebt nu het volledige adres, naam, thuistelefoonnr van de baas</a:t>
            </a:r>
          </a:p>
          <a:p>
            <a:pPr lvl="3"/>
            <a:r>
              <a:rPr lang="nl-BE" dirty="0" smtClean="0"/>
              <a:t>Die info kan je dan verder gebruiken om nog meer info te verzamelen over de eigenaar van een bepaalde site (denk aan FBI die eigenaar profileert van een Nazi-site ofzo)</a:t>
            </a:r>
          </a:p>
          <a:p>
            <a:r>
              <a:rPr lang="nl-BE" dirty="0" smtClean="0"/>
              <a:t>Vb. </a:t>
            </a:r>
          </a:p>
          <a:p>
            <a:pPr lvl="1"/>
            <a:r>
              <a:rPr lang="nl-BE" dirty="0" smtClean="0">
                <a:hlinkClick r:id="rId2"/>
              </a:rPr>
              <a:t>http://whois.domaintools.com/phl.be</a:t>
            </a:r>
            <a:endParaRPr lang="nl-BE" dirty="0" smtClean="0"/>
          </a:p>
          <a:p>
            <a:pPr lvl="1"/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www.alexa.com/siteinfo/www.hbvl.be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(!!!)</a:t>
            </a:r>
          </a:p>
          <a:p>
            <a:pPr lvl="1"/>
            <a:r>
              <a:rPr lang="nl-BE" dirty="0" err="1" smtClean="0"/>
              <a:t>ActiveWhois</a:t>
            </a:r>
            <a:endParaRPr lang="nl-BE" dirty="0" smtClean="0"/>
          </a:p>
        </p:txBody>
      </p:sp>
      <p:pic>
        <p:nvPicPr>
          <p:cNvPr id="12290" name="Picture 2" descr="http://www.mkyong.com/wp-content/uploads/2013/07/WHOIS-servi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2" y="4648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7974785" cy="68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Extra’s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>
                <a:hlinkClick r:id="rId2"/>
              </a:rPr>
              <a:t>http://whois.domaintools.com/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www.netcraft.com</a:t>
            </a:r>
            <a:endParaRPr lang="nl-BE" dirty="0" smtClean="0"/>
          </a:p>
          <a:p>
            <a:pPr lvl="1"/>
            <a:r>
              <a:rPr lang="nl-BE" dirty="0">
                <a:hlinkClick r:id="rId4"/>
              </a:rPr>
              <a:t>http://toolbar.netcraft.com/site_report?url=http://</a:t>
            </a:r>
            <a:r>
              <a:rPr lang="nl-BE" dirty="0" smtClean="0">
                <a:hlinkClick r:id="rId4"/>
              </a:rPr>
              <a:t>www.phl.be</a:t>
            </a:r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r>
              <a:rPr lang="nl-BE" dirty="0" smtClean="0"/>
              <a:t>Met de advanced search options van Google geraak je ook al heel ver</a:t>
            </a:r>
          </a:p>
          <a:p>
            <a:pPr lvl="1"/>
            <a:r>
              <a:rPr lang="nl-BE" dirty="0" smtClean="0"/>
              <a:t>=</a:t>
            </a:r>
            <a:r>
              <a:rPr lang="nl-BE" dirty="0" smtClean="0">
                <a:solidFill>
                  <a:srgbClr val="C00000"/>
                </a:solidFill>
              </a:rPr>
              <a:t>Google Hacking</a:t>
            </a:r>
          </a:p>
          <a:p>
            <a:pPr lvl="1"/>
            <a:r>
              <a:rPr lang="nl-BE" dirty="0" smtClean="0">
                <a:hlinkClick r:id="rId5"/>
              </a:rPr>
              <a:t>http://johnny.ihackstuff.com/ghdb/</a:t>
            </a:r>
            <a:endParaRPr lang="nl-BE" dirty="0" smtClean="0"/>
          </a:p>
          <a:p>
            <a:pPr lvl="2"/>
            <a:r>
              <a:rPr lang="nl-BE" dirty="0" smtClean="0"/>
              <a:t>http://www.blackhat.com/presentations/bh-europe-05/BH_EU_05-Long.pdf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78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or circuit step tw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152400"/>
            <a:ext cx="48577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ivate Torrent Downlo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4675"/>
            <a:ext cx="54102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 descr="D:\users\3871\Desktop\t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45" y="185057"/>
            <a:ext cx="3949898" cy="23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cbird.com/wp-content/plugins/rss-poster/cache/88750_tor-project-browser-webs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3680051"/>
            <a:ext cx="3659061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Network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64579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AQERMUExQWFBEUExIVFxgUGRccGRsdGBwhFxUaFhQYGyYeFx0jJRUYHy8gIycpLDgsFx4xQTAqNScrLSkBCQoKDgwOGg8PGi8kHyQsNTAwLC0sNSw1LCosKjAtKSwsLiksKSwsKSwsNC0tLS8pLCwpLCwsKSwpLCwsLCwpLP/AABEIAIAA0wMBIgACEQEDEQH/xAAcAAEAAgMBAQEAAAAAAAAAAAAABgcDBAUIAgH/xABGEAABAwIDAwYJCgUDBQEAAAABAAIDBBEFEiEHMUEGEyJRYXEyM1Jyc4GSsbIUFRc1VIKRocHSIzRCk+FTYrMlQ2Oi8CT/xAAaAQADAQEBAQAAAAAAAAAAAAAAAwQFAgEG/8QALREAAgECBQMDAgcBAAAAAAAAAAECAxEEEzEyURIhMyJBgXHwFEJhkaGx0QX/2gAMAwEAAhEDEQA/ALxRQ/GtplNTyujax8rmEhxblDQRvFydSO5aH0vQ/Z5PaanKhUavYYqcn7E/RQD6Xofs8ntMT6Xofs8ntMRkVOAyp8E/RQD6Xofs8ntNT6Xofs8ntNRkVOAyp8E/RQD6Xofs8ntNT6Xofs8ntNRkVOAyp8E/RQD6Xofs8ntMT6Xofs8ntNRkVOAyp8E/RRvk1y7p655jDXRyAXDX26Q45SDr3aKSJcouLszhpp2YREXJ4EJWGaezmN4uJ/Aak+4etcPEq51RJzEZtGPGP7Bv9SkxGKjRXLvZLl/er9gOnDWGdxDPFNNi/wAo+S3s6ytySZrbXIF9B29w4qOVGPZbQ0zb/wBIP7R+pXUwrCub6chzzO3uOtuwKbD4p1ZdFP1P80vyr9Fz9tsDpIiLUAIiIAIiIAIiIAIiIA861B6bvOd718L7n8J3nO96+FuGkEREHoREQAREQAREQB3OQx/6jS+e/wD43K8VR3Ib6xpfPd8DleKzsXvX0JK+5BEWCvqObje/yWkjv4KKUlGLk/YnIziuMfxJS0625pvYP6yPcuUKghnNs/qIzW3nqb3D3rXJUn5M4Na0rxqfAHV2r4Oi6/8A0K9l2ve74Tff/P40A3MBwQQtzO1kP/qOoLroi+3oUIUKap012QBERPAIiIAIiIAIiIAIiIA86z+E7zne9fCnmN7Lqjnnugcx0bnOcA45S25vl3a24Fc/6MMQ6o/b/wALXVaDWpeqkeSJopZ9GGIdUft/4UZraKSGR0cjS17TYg//AGq7jOMtGdKSehhREXR0ERbWF4VNUyCOJuZ517AOJJ4BDdtTw1UUs+jDEOqP2/8ACfRhiHVH7f8AhLzYcnOZHk5/Ib6xpfPd/wAbleKr/kZs8lp5xPO5t2XyNab6kWuT3E6dqsBQYmalLsS1pKT7HA5dUNRNQzimkfFUMbzkZjNiXR9MN7Q61iON1xcOxWsqKBjpMk8ckccjZ4uhcb3CWBx6BFhq1xB10bbWcqstm0o+b8TibbmYKzEIorbgy2cAet5PrWdiIddNw57fuKR0sBomTzFpcP4Z6bbjNfyS3eO1ToBef9vMLXVEjsoLmsgGa2oB7fWrzwORrqaAtILTDFa262UJOCwEMFTtF3b7t/fB7KNjeREVxyEREAEREAEWtiGJRU7C+V4YwcXH8h1nsUFxXa20G1PDnHlyHKPUwC5HeR3JkKcp7UdxhKWhYaKnptp2IO3GNo7GfqSsQ2k4j5bPYCd+Fmd5Ei5kUUwPl0yWBj5G5ZCCHBu64Jbcd9r+tEh05J2sLcGiVoiLg5CpvaX9YP8ARxe5XIqb2mfWD/Rxe5VYXf8AA+huIsiItIsCnmyMfx5/RN+JQNTzZF4+o9Ez4kmv42Lq7GWiiIskgCLSxjGYKSJ008jY4m73OP4AdZPABVLU8rMU5Rvkgw4Glw9pLJKh18zrjcLbiQb5W62IuRey8btqBI+Xe1OOBxo6EGpxGW8bGx6tjcdLuduuNTl7NbBbvJTkk3CsKdTkgyOjmfIRxe5nSt2ANA7mrY5EbOaPCWWiGeYiz5ngZz2DyW9g/Pet3F6nO+Zg3Q0sj3edICGD8GPP3mqec+rsjpIrTaxQZq05/F1VP0fOiJZJbtAdGU2TbRxRWw2udla0/wD55nHo2J0Y4ncPJO7hwCnvKrk384UUkbbCeKSR0LjwewnKD2OBynscVSz4GVEdpGaglrmu0c1wNnDrBBBHqV+HtWh0+6/oco9at7o9MNcCLjUHUWX6vNuAcrsRwXxTvlNEDcwyE3aOOR39HqFuzerv5GcvKPFYs8Dum0DnI3aPZfrHEf7hpolyg4OzEyi4uzJGiIuTkLjcqOUsdDCXu6TzcRsvbMe/gBxK60srWNLnGzWgkk8ANSVRPKbHnVtQ6U+D4LB1NG71nee9PoUsyXfQbSh1MwYzjM1XLzkzsztwHBo6mjgFpIi1UrKyLdAiIg9JXgP8uz7/AMRRMB/l2ff+IopZasQ9S4kRFmkYVN7TPrB/o4vcrkVN7TPrB/o4vcqsLv8AgfQ3EWREWkWBTzZF4+o9Ez4lA1PNkXj6j0TPiSa/jYursZaK0MdxyGip5Kid2WKNtyeJ4AAcSTYAdZW+qg5Yxux3GY8PBPyKitLUWJ6TiPBuONiGgg6Zn8dFkN2VyA5uFcnqzlRO2srs0GHsP8KBpPSHENdpa+l32ubWFtCLloqGOCNscTGsjYLNa0WAHYAvuGFrGhrQGsaAABoABuAUY+WTYoSIHuhoAbOmbcST8HCB3/bj4c7vOuW2jjJKTkd6G9Xcpxzpp6Znyipb4YBtHFfUGeTXL2MF3Hqtcj9ZhhgpKjO7nJpGSySvAyhzyyxs25ytAAaBc6NGpXRwvCoKWJsUEbYom7msAA7T2k9a1sdqeg+MbzDM89jQ0jXvJA/HqXn0AxCfmKwsdbmqrpRnqlY3ps7czGhwt5D1V+0nCRS4lnbpHWRmS3/kis2Tjxa6MqzKqmdV0jww5ZmSSGNxvpJFITGTbhdoBHEEhQ3ajUtqcMpawDKY6iJzgRq3PeGVh6iC6xHW1Pw8+iomdRdncgy489JNSzNq6Nxjnj6RDdzuJFhvvxHFdhFvzgpqzLJRUlZlybO+XcWL0olb0ZmENmj8l3WOtp3g+rgpSvNHJzHHYRikMzf5eocIphcgWcbF3e2+Ydzhpe69LArInFwlZkEo9LsRfaRiHNULwN8pbH6jq78gVTas3a8881Tjhzjz+DbfqVWS0cMrQK6K9IREVI4It7BcGlq5mxRDpHUk7mgbyVYdFskpwBzs0j3ccuVrfULE/mlzqxhqcSnGOpGsAafk7Pv/ABFFZWH8lqWCNsbWXa2+riSdSSbnvK/VFKumyZ1Fc6yIikEBU3tM+sH+ji9yuRU3tM+sH+ji9yqwu/4H0NxFkRFpFgU82RePqPRM+JQNTzZF4+o9Ez4kmv42Lq7GWbUTiNjnu8FrXOPcBc+5VTsCpzJBW1knjqmqdmNt4aM5I7M0rvwVk8o7/I6m2/5PP8BUJ2EgfM8Vv9Se/tn/AAsSrtIUd3lNerlZQNNmSMMtURv5kHKIx1GU3bfyWv3EhSKKJrWhrQA1oAAG4AbgAuDyZjzVFfMdXOqWxDrDIY2hjT958jvvr75S4jLmipac5aiozHnLX5mNtuclsdC7UNaDvceoG0/6HRt1WNDOYoW89O22ZoNmsvu52SxyX32sXdixTUBjp6hz3Z5pInl7rWGjTla1tzlY25sLneTvJW5hWFRUsTYom2YLnXUuJ1c57jq5xOpcdSSsHKKrDKeQf1PY9jRxJLST+ABcewLwDUie6mrXMcbwVd3xknwJmt/iR6nc9rc4AG9knWoXy5pstDjNPplY6KrjFrZRLYuAHpI5H363lTHlBO6Shllb4ync6UDUdKnfmI06wwi3aortKkYYa2QHSbCmW7bSkt/5Cu46gV9A67WnraD+SyLWw114Y/Mb7lsr6ZaF60OTyopg+mf1ts4erevQGzvGPleGUkpN3GFrXEeUzoO/NpVEYz/Lzejf7lbuw6/zJTedUW/uvWfi16kySvqYtr3i6bz5PcFWisva94um8+T3BVoqsP40Po7EERE8aWDshYM9QeOWMfmVZirXZD4VT3R/qrKWViPIyGtvYRESBQREQAVN7TPrB/o4vcrkVN7TPrB/o4vcqsLv+B9DcRZERaRYFPNkXj6j0TPiUDU82RePqPRM+JJr+Ni6uxlnTwh7XNPguBae4ixVUbBql0UdbQSH+LS1Lj2Wd0Dl7M0ZP3wraVO8vhJguLxYoxpdS1FoqkN4HcTv3kAEdrCNLrGnG6sQonWDDma+thO6bmathPEubzEoHm8ww/fWXCow6vrZD4TW00Ivwa1pk07zIfZWvylkvFDX0/8AFNODKAyxMsDwOeY3rJADwOLo2jrWlTYuyPFmkPDoMSo43wuBGUvguSGm+t2StPqU2p0TNRSniNQyqrH65oqiKnGnQibcFzTc6ylucnyRGLdFSedxDXEbw1xH4KP4Nk+aIubtk+QjLbdbm1ygM2EyD5TXwOJcM0UwB3Bs0eUtA6rxOP3yqe5UYq44W0F13DCMOBJ1J52ZwdftswFWJWV3M4ji0u4RYZA897eecFVHLVmSkggscz5aWnaeDmU0Dcxv1F1UB3sKdBXZ4fdCy0bB1Mb7lnX41thbq0X6vpF2RoI5XKepDKZ/W6zR61f+zrB/kmGUkRFnCJrnD/c/pu/NxVG8msCdi+KRQt/lqZzZZjvBynVve62Xsu462svSgCy8RPqn29iKrK8ivtr3i6bz5PcFWisva94um8+T3BVorcP40U0diCIieNLD2Q+FU90f6qylWuyHwqnuj/VWUsrEeRkNXewiIkCgiIgAqb2mfWD/AEcXuVyKqtpeBVBqudbG98b2MF2NLrFuhDg0aKnCtKY6i/UQdFs/NVR/ozf23/tT5qqP9Gb+2/8AatO6LLmsp5si8fUeiZ8ShnzVUf6M39t/7VYWyzBJ4jNLIx0bXNaxoeCCbEknKdQNyRXay2LqtdLLCWljWDw1kEkEzc8UjS1w9xB4EbwVuosohKUwvFankrMKWrDpsLleeZnaNYyTdwLfzLe8i+oXTx/CInxMZDM0UkszZ6CobZzaapBzNiLuEbz4N9ASW+SFaFdQRTxujlY2SN4s5rwCCO0FVjiOx6elMjsLqAyGUESUlSC+F/WCTfQ6DUX39LgluHe6Pbkx5JcqPljHMlbzVZBZtRCd7Twc3ymO3hwXLwSbmYq+gdo6mbK6LgDBKHOiyjqYc0dv9gPFV9idbjlM5hnw6V74gWxT0znGVo4jnGtfmZxyytcNBouVje1GokymWneypja9jJw0xPyvHTZLCczJGHQWzN1GYWKXls9uTHlRjbAcWc6wE09LQtN94jZzk5HXlbI4242tvKr6txMV1XGWi0NKx2guW85K50kmW/C7iB5gUexXH5qxwYA4Nu+9gSbyvzzOIaNS92ptwa0DQKRYLg9blEVJQVD95zyMMbCeJzuAB7rhVYeEYy6pPQ7ha92dAlcoTz104o6FvOTPuHPHgsG5zi7gBfV3da5KmWGbEsQqyDXVDYIri8UPScR1Fx0ae/Nu3K2uTfJSkw6LmqaIRt0zHe5x3Xc46kqqrib9onc61+0TQ5AchocIpRCw55HHPLIf63WtoODRuA/UlSZEUZOV7te8XTefJ7gq0VsbT8GmnhidEwv5t7i5rRd1iLXDRqd24KsvmWq+zVH9ib9i1MM1lotov0moi2/mWq+zVH9ib9ifMtV9mqP7E37FRdDScbIfCqe6P9VZSgey3BZ4WzSSsdGH5A0PBDja5JynUDW2qniysQ71HYhq7mEREgWf/9k="/>
          <p:cNvSpPr>
            <a:spLocks noChangeAspect="1" noChangeArrowheads="1"/>
          </p:cNvSpPr>
          <p:nvPr/>
        </p:nvSpPr>
        <p:spPr bwMode="auto">
          <a:xfrm>
            <a:off x="155575" y="-579438"/>
            <a:ext cx="20097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AQERMUExQWFBEUExIVFxgUGRccGRsdGBwhFxUaFhQYGyYeFx0jJRUYHy8gIycpLDgsFx4xQTAqNScrLSkBCQoKDgwOGg8PGi8kHyQsNTAwLC0sNSw1LCosKjAtKSwsLiksKSwsKSwsNC0tLS8pLCwpLCwsKSwpLCwsLCwpLP/AABEIAIAA0wMBIgACEQEDEQH/xAAcAAEAAgMBAQEAAAAAAAAAAAAABgcDBAUIAgH/xABGEAABAwIDAwYJCgUDBQEAAAABAAIDBBEFEiEHMUEGEyJRYXEyM1Jyc4GSsbIUFRc1VIKRocHSIzRCk+FTYrMlQ2Oi8CT/xAAaAQADAQEBAQAAAAAAAAAAAAAAAwQFAgEG/8QALREAAgECBQMDAgcBAAAAAAAAAAECAxEEEzEyURIhMyJBgXHwFEJhkaGx0QX/2gAMAwEAAhEDEQA/ALxRQ/GtplNTyujax8rmEhxblDQRvFydSO5aH0vQ/Z5PaanKhUavYYqcn7E/RQD6Xofs8ntMT6Xofs8ntMRkVOAyp8E/RQD6Xofs8ntNT6Xofs8ntNRkVOAyp8E/RQD6Xofs8ntNT6Xofs8ntNRkVOAyp8E/RQD6Xofs8ntMT6Xofs8ntNRkVOAyp8E/RRvk1y7p655jDXRyAXDX26Q45SDr3aKSJcouLszhpp2YREXJ4EJWGaezmN4uJ/Aak+4etcPEq51RJzEZtGPGP7Bv9SkxGKjRXLvZLl/er9gOnDWGdxDPFNNi/wAo+S3s6ytySZrbXIF9B29w4qOVGPZbQ0zb/wBIP7R+pXUwrCub6chzzO3uOtuwKbD4p1ZdFP1P80vyr9Fz9tsDpIiLUAIiIAIiIAIiIAIiIA861B6bvOd718L7n8J3nO96+FuGkEREHoREQAREQAREQB3OQx/6jS+e/wD43K8VR3Ib6xpfPd8DleKzsXvX0JK+5BEWCvqObje/yWkjv4KKUlGLk/YnIziuMfxJS0625pvYP6yPcuUKghnNs/qIzW3nqb3D3rXJUn5M4Na0rxqfAHV2r4Oi6/8A0K9l2ve74Tff/P40A3MBwQQtzO1kP/qOoLroi+3oUIUKap012QBERPAIiIAIiIAIiIAIiIA86z+E7zne9fCnmN7Lqjnnugcx0bnOcA45S25vl3a24Fc/6MMQ6o/b/wALXVaDWpeqkeSJopZ9GGIdUft/4UZraKSGR0cjS17TYg//AGq7jOMtGdKSehhREXR0ERbWF4VNUyCOJuZ517AOJJ4BDdtTw1UUs+jDEOqP2/8ACfRhiHVH7f8AhLzYcnOZHk5/Ib6xpfPd/wAbleKr/kZs8lp5xPO5t2XyNab6kWuT3E6dqsBQYmalLsS1pKT7HA5dUNRNQzimkfFUMbzkZjNiXR9MN7Q61iON1xcOxWsqKBjpMk8ckccjZ4uhcb3CWBx6BFhq1xB10bbWcqstm0o+b8TibbmYKzEIorbgy2cAet5PrWdiIddNw57fuKR0sBomTzFpcP4Z6bbjNfyS3eO1ToBef9vMLXVEjsoLmsgGa2oB7fWrzwORrqaAtILTDFa262UJOCwEMFTtF3b7t/fB7KNjeREVxyEREAEREAEWtiGJRU7C+V4YwcXH8h1nsUFxXa20G1PDnHlyHKPUwC5HeR3JkKcp7UdxhKWhYaKnptp2IO3GNo7GfqSsQ2k4j5bPYCd+Fmd5Ei5kUUwPl0yWBj5G5ZCCHBu64Jbcd9r+tEh05J2sLcGiVoiLg5CpvaX9YP8ARxe5XIqb2mfWD/Rxe5VYXf8AA+huIsiItIsCnmyMfx5/RN+JQNTzZF4+o9Ez4kmv42Lq7GWiiIskgCLSxjGYKSJ008jY4m73OP4AdZPABVLU8rMU5Rvkgw4Glw9pLJKh18zrjcLbiQb5W62IuRey8btqBI+Xe1OOBxo6EGpxGW8bGx6tjcdLuduuNTl7NbBbvJTkk3CsKdTkgyOjmfIRxe5nSt2ANA7mrY5EbOaPCWWiGeYiz5ngZz2DyW9g/Pet3F6nO+Zg3Q0sj3edICGD8GPP3mqec+rsjpIrTaxQZq05/F1VP0fOiJZJbtAdGU2TbRxRWw2udla0/wD55nHo2J0Y4ncPJO7hwCnvKrk384UUkbbCeKSR0LjwewnKD2OBynscVSz4GVEdpGaglrmu0c1wNnDrBBBHqV+HtWh0+6/oco9at7o9MNcCLjUHUWX6vNuAcrsRwXxTvlNEDcwyE3aOOR39HqFuzerv5GcvKPFYs8Dum0DnI3aPZfrHEf7hpolyg4OzEyi4uzJGiIuTkLjcqOUsdDCXu6TzcRsvbMe/gBxK60srWNLnGzWgkk8ANSVRPKbHnVtQ6U+D4LB1NG71nee9PoUsyXfQbSh1MwYzjM1XLzkzsztwHBo6mjgFpIi1UrKyLdAiIg9JXgP8uz7/AMRRMB/l2ff+IopZasQ9S4kRFmkYVN7TPrB/o4vcrkVN7TPrB/o4vcqsLv8AgfQ3EWREWkWBTzZF4+o9Ez4lA1PNkXj6j0TPiSa/jYursZaK0MdxyGip5Kid2WKNtyeJ4AAcSTYAdZW+qg5Yxux3GY8PBPyKitLUWJ6TiPBuONiGgg6Zn8dFkN2VyA5uFcnqzlRO2srs0GHsP8KBpPSHENdpa+l32ubWFtCLloqGOCNscTGsjYLNa0WAHYAvuGFrGhrQGsaAABoABuAUY+WTYoSIHuhoAbOmbcST8HCB3/bj4c7vOuW2jjJKTkd6G9Xcpxzpp6Znyipb4YBtHFfUGeTXL2MF3Hqtcj9ZhhgpKjO7nJpGSySvAyhzyyxs25ytAAaBc6NGpXRwvCoKWJsUEbYom7msAA7T2k9a1sdqeg+MbzDM89jQ0jXvJA/HqXn0AxCfmKwsdbmqrpRnqlY3ps7czGhwt5D1V+0nCRS4lnbpHWRmS3/kis2Tjxa6MqzKqmdV0jww5ZmSSGNxvpJFITGTbhdoBHEEhQ3ajUtqcMpawDKY6iJzgRq3PeGVh6iC6xHW1Pw8+iomdRdncgy489JNSzNq6Nxjnj6RDdzuJFhvvxHFdhFvzgpqzLJRUlZlybO+XcWL0olb0ZmENmj8l3WOtp3g+rgpSvNHJzHHYRikMzf5eocIphcgWcbF3e2+Ydzhpe69LArInFwlZkEo9LsRfaRiHNULwN8pbH6jq78gVTas3a8881Tjhzjz+DbfqVWS0cMrQK6K9IREVI4It7BcGlq5mxRDpHUk7mgbyVYdFskpwBzs0j3ccuVrfULE/mlzqxhqcSnGOpGsAafk7Pv/ABFFZWH8lqWCNsbWXa2+riSdSSbnvK/VFKumyZ1Fc6yIikEBU3tM+sH+ji9yuRU3tM+sH+ji9yqwu/4H0NxFkRFpFgU82RePqPRM+JQNTzZF4+o9Ez4kmv42Lq7GWbUTiNjnu8FrXOPcBc+5VTsCpzJBW1knjqmqdmNt4aM5I7M0rvwVk8o7/I6m2/5PP8BUJ2EgfM8Vv9Se/tn/AAsSrtIUd3lNerlZQNNmSMMtURv5kHKIx1GU3bfyWv3EhSKKJrWhrQA1oAAG4AbgAuDyZjzVFfMdXOqWxDrDIY2hjT958jvvr75S4jLmipac5aiozHnLX5mNtuclsdC7UNaDvceoG0/6HRt1WNDOYoW89O22ZoNmsvu52SxyX32sXdixTUBjp6hz3Z5pInl7rWGjTla1tzlY25sLneTvJW5hWFRUsTYom2YLnXUuJ1c57jq5xOpcdSSsHKKrDKeQf1PY9jRxJLST+ABcewLwDUie6mrXMcbwVd3xknwJmt/iR6nc9rc4AG9knWoXy5pstDjNPplY6KrjFrZRLYuAHpI5H363lTHlBO6Shllb4ync6UDUdKnfmI06wwi3aortKkYYa2QHSbCmW7bSkt/5Cu46gV9A67WnraD+SyLWw114Y/Mb7lsr6ZaF60OTyopg+mf1ts4erevQGzvGPleGUkpN3GFrXEeUzoO/NpVEYz/Lzejf7lbuw6/zJTedUW/uvWfi16kySvqYtr3i6bz5PcFWisva94um8+T3BVoqsP40Po7EERE8aWDshYM9QeOWMfmVZirXZD4VT3R/qrKWViPIyGtvYRESBQREQAVN7TPrB/o4vcrkVN7TPrB/o4vcqsLv+B9DcRZERaRYFPNkXj6j0TPiUDU82RePqPRM+JJr+Ni6uxlnTwh7XNPguBae4ixVUbBql0UdbQSH+LS1Lj2Wd0Dl7M0ZP3wraVO8vhJguLxYoxpdS1FoqkN4HcTv3kAEdrCNLrGnG6sQonWDDma+thO6bmathPEubzEoHm8ww/fWXCow6vrZD4TW00Ivwa1pk07zIfZWvylkvFDX0/8AFNODKAyxMsDwOeY3rJADwOLo2jrWlTYuyPFmkPDoMSo43wuBGUvguSGm+t2StPqU2p0TNRSniNQyqrH65oqiKnGnQibcFzTc6ylucnyRGLdFSedxDXEbw1xH4KP4Nk+aIubtk+QjLbdbm1ygM2EyD5TXwOJcM0UwB3Bs0eUtA6rxOP3yqe5UYq44W0F13DCMOBJ1J52ZwdftswFWJWV3M4ji0u4RYZA897eecFVHLVmSkggscz5aWnaeDmU0Dcxv1F1UB3sKdBXZ4fdCy0bB1Mb7lnX41thbq0X6vpF2RoI5XKepDKZ/W6zR61f+zrB/kmGUkRFnCJrnD/c/pu/NxVG8msCdi+KRQt/lqZzZZjvBynVve62Xsu462svSgCy8RPqn29iKrK8ivtr3i6bz5PcFWisva94um8+T3BVorcP40U0diCIieNLD2Q+FU90f6qylWuyHwqnuj/VWUsrEeRkNXewiIkCgiIgAqb2mfWD/AEcXuVyKqtpeBVBqudbG98b2MF2NLrFuhDg0aKnCtKY6i/UQdFs/NVR/ozf23/tT5qqP9Gb+2/8AatO6LLmsp5si8fUeiZ8ShnzVUf6M39t/7VYWyzBJ4jNLIx0bXNaxoeCCbEknKdQNyRXay2LqtdLLCWljWDw1kEkEzc8UjS1w9xB4EbwVuosohKUwvFankrMKWrDpsLleeZnaNYyTdwLfzLe8i+oXTx/CInxMZDM0UkszZ6CobZzaapBzNiLuEbz4N9ASW+SFaFdQRTxujlY2SN4s5rwCCO0FVjiOx6elMjsLqAyGUESUlSC+F/WCTfQ6DUX39LgluHe6Pbkx5JcqPljHMlbzVZBZtRCd7Twc3ymO3hwXLwSbmYq+gdo6mbK6LgDBKHOiyjqYc0dv9gPFV9idbjlM5hnw6V74gWxT0znGVo4jnGtfmZxyytcNBouVje1GokymWneypja9jJw0xPyvHTZLCczJGHQWzN1GYWKXls9uTHlRjbAcWc6wE09LQtN94jZzk5HXlbI4242tvKr6txMV1XGWi0NKx2guW85K50kmW/C7iB5gUexXH5qxwYA4Nu+9gSbyvzzOIaNS92ptwa0DQKRYLg9blEVJQVD95zyMMbCeJzuAB7rhVYeEYy6pPQ7ha92dAlcoTz104o6FvOTPuHPHgsG5zi7gBfV3da5KmWGbEsQqyDXVDYIri8UPScR1Fx0ae/Nu3K2uTfJSkw6LmqaIRt0zHe5x3Xc46kqqrib9onc61+0TQ5AchocIpRCw55HHPLIf63WtoODRuA/UlSZEUZOV7te8XTefJ7gq0VsbT8GmnhidEwv5t7i5rRd1iLXDRqd24KsvmWq+zVH9ib9i1MM1lotov0moi2/mWq+zVH9ib9ifMtV9mqP7E37FRdDScbIfCqe6P9VZSgey3BZ4WzSSsdGH5A0PBDja5JynUDW2qniysQ71HYhq7mEREgWf/9k="/>
          <p:cNvSpPr>
            <a:spLocks noChangeAspect="1" noChangeArrowheads="1"/>
          </p:cNvSpPr>
          <p:nvPr/>
        </p:nvSpPr>
        <p:spPr bwMode="auto">
          <a:xfrm>
            <a:off x="307975" y="-427038"/>
            <a:ext cx="20097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hAQERMUExQWFBEUExIVFxgUGRccGRsdGBwhFxUaFhQYGyYeFx0jJRUYHy8gIycpLDgsFx4xQTAqNScrLSkBCQoKDgwOGg8PGi8kHyQsNTAwLC0sNSw1LCosKjAtKSwsLiksKSwsKSwsNC0tLS8pLCwpLCwsKSwpLCwsLCwpLP/AABEIAIAA0wMBIgACEQEDEQH/xAAcAAEAAgMBAQEAAAAAAAAAAAAABgcDBAUIAgH/xABGEAABAwIDAwYJCgUDBQEAAAABAAIDBBEFEiEHMUEGEyJRYXEyM1Jyc4GSsbIUFRc1VIKRocHSIzRCk+FTYrMlQ2Oi8CT/xAAaAQADAQEBAQAAAAAAAAAAAAAAAwQFAgEG/8QALREAAgECBQMDAgcBAAAAAAAAAAECAxEEEzEyURIhMyJBgXHwFEJhkaGx0QX/2gAMAwEAAhEDEQA/ALxRQ/GtplNTyujax8rmEhxblDQRvFydSO5aH0vQ/Z5PaanKhUavYYqcn7E/RQD6Xofs8ntMT6Xofs8ntMRkVOAyp8E/RQD6Xofs8ntNT6Xofs8ntNRkVOAyp8E/RQD6Xofs8ntNT6Xofs8ntNRkVOAyp8E/RQD6Xofs8ntMT6Xofs8ntNRkVOAyp8E/RRvk1y7p655jDXRyAXDX26Q45SDr3aKSJcouLszhpp2YREXJ4EJWGaezmN4uJ/Aak+4etcPEq51RJzEZtGPGP7Bv9SkxGKjRXLvZLl/er9gOnDWGdxDPFNNi/wAo+S3s6ytySZrbXIF9B29w4qOVGPZbQ0zb/wBIP7R+pXUwrCub6chzzO3uOtuwKbD4p1ZdFP1P80vyr9Fz9tsDpIiLUAIiIAIiIAIiIAIiIA861B6bvOd718L7n8J3nO96+FuGkEREHoREQAREQAREQB3OQx/6jS+e/wD43K8VR3Ib6xpfPd8DleKzsXvX0JK+5BEWCvqObje/yWkjv4KKUlGLk/YnIziuMfxJS0625pvYP6yPcuUKghnNs/qIzW3nqb3D3rXJUn5M4Na0rxqfAHV2r4Oi6/8A0K9l2ve74Tff/P40A3MBwQQtzO1kP/qOoLroi+3oUIUKap012QBERPAIiIAIiIAIiIAIiIA86z+E7zne9fCnmN7Lqjnnugcx0bnOcA45S25vl3a24Fc/6MMQ6o/b/wALXVaDWpeqkeSJopZ9GGIdUft/4UZraKSGR0cjS17TYg//AGq7jOMtGdKSehhREXR0ERbWF4VNUyCOJuZ517AOJJ4BDdtTw1UUs+jDEOqP2/8ACfRhiHVH7f8AhLzYcnOZHk5/Ib6xpfPd/wAbleKr/kZs8lp5xPO5t2XyNab6kWuT3E6dqsBQYmalLsS1pKT7HA5dUNRNQzimkfFUMbzkZjNiXR9MN7Q61iON1xcOxWsqKBjpMk8ckccjZ4uhcb3CWBx6BFhq1xB10bbWcqstm0o+b8TibbmYKzEIorbgy2cAet5PrWdiIddNw57fuKR0sBomTzFpcP4Z6bbjNfyS3eO1ToBef9vMLXVEjsoLmsgGa2oB7fWrzwORrqaAtILTDFa262UJOCwEMFTtF3b7t/fB7KNjeREVxyEREAEREAEWtiGJRU7C+V4YwcXH8h1nsUFxXa20G1PDnHlyHKPUwC5HeR3JkKcp7UdxhKWhYaKnptp2IO3GNo7GfqSsQ2k4j5bPYCd+Fmd5Ei5kUUwPl0yWBj5G5ZCCHBu64Jbcd9r+tEh05J2sLcGiVoiLg5CpvaX9YP8ARxe5XIqb2mfWD/Rxe5VYXf8AA+huIsiItIsCnmyMfx5/RN+JQNTzZF4+o9Ez4kmv42Lq7GWiiIskgCLSxjGYKSJ008jY4m73OP4AdZPABVLU8rMU5Rvkgw4Glw9pLJKh18zrjcLbiQb5W62IuRey8btqBI+Xe1OOBxo6EGpxGW8bGx6tjcdLuduuNTl7NbBbvJTkk3CsKdTkgyOjmfIRxe5nSt2ANA7mrY5EbOaPCWWiGeYiz5ngZz2DyW9g/Pet3F6nO+Zg3Q0sj3edICGD8GPP3mqec+rsjpIrTaxQZq05/F1VP0fOiJZJbtAdGU2TbRxRWw2udla0/wD55nHo2J0Y4ncPJO7hwCnvKrk384UUkbbCeKSR0LjwewnKD2OBynscVSz4GVEdpGaglrmu0c1wNnDrBBBHqV+HtWh0+6/oco9at7o9MNcCLjUHUWX6vNuAcrsRwXxTvlNEDcwyE3aOOR39HqFuzerv5GcvKPFYs8Dum0DnI3aPZfrHEf7hpolyg4OzEyi4uzJGiIuTkLjcqOUsdDCXu6TzcRsvbMe/gBxK60srWNLnGzWgkk8ANSVRPKbHnVtQ6U+D4LB1NG71nee9PoUsyXfQbSh1MwYzjM1XLzkzsztwHBo6mjgFpIi1UrKyLdAiIg9JXgP8uz7/AMRRMB/l2ff+IopZasQ9S4kRFmkYVN7TPrB/o4vcrkVN7TPrB/o4vcqsLv8AgfQ3EWREWkWBTzZF4+o9Ez4lA1PNkXj6j0TPiSa/jYursZaK0MdxyGip5Kid2WKNtyeJ4AAcSTYAdZW+qg5Yxux3GY8PBPyKitLUWJ6TiPBuONiGgg6Zn8dFkN2VyA5uFcnqzlRO2srs0GHsP8KBpPSHENdpa+l32ubWFtCLloqGOCNscTGsjYLNa0WAHYAvuGFrGhrQGsaAABoABuAUY+WTYoSIHuhoAbOmbcST8HCB3/bj4c7vOuW2jjJKTkd6G9Xcpxzpp6Znyipb4YBtHFfUGeTXL2MF3Hqtcj9ZhhgpKjO7nJpGSySvAyhzyyxs25ytAAaBc6NGpXRwvCoKWJsUEbYom7msAA7T2k9a1sdqeg+MbzDM89jQ0jXvJA/HqXn0AxCfmKwsdbmqrpRnqlY3ps7czGhwt5D1V+0nCRS4lnbpHWRmS3/kis2Tjxa6MqzKqmdV0jww5ZmSSGNxvpJFITGTbhdoBHEEhQ3ajUtqcMpawDKY6iJzgRq3PeGVh6iC6xHW1Pw8+iomdRdncgy489JNSzNq6Nxjnj6RDdzuJFhvvxHFdhFvzgpqzLJRUlZlybO+XcWL0olb0ZmENmj8l3WOtp3g+rgpSvNHJzHHYRikMzf5eocIphcgWcbF3e2+Ydzhpe69LArInFwlZkEo9LsRfaRiHNULwN8pbH6jq78gVTas3a8881Tjhzjz+DbfqVWS0cMrQK6K9IREVI4It7BcGlq5mxRDpHUk7mgbyVYdFskpwBzs0j3ccuVrfULE/mlzqxhqcSnGOpGsAafk7Pv/ABFFZWH8lqWCNsbWXa2+riSdSSbnvK/VFKumyZ1Fc6yIikEBU3tM+sH+ji9yuRU3tM+sH+ji9yqwu/4H0NxFkRFpFgU82RePqPRM+JQNTzZF4+o9Ez4kmv42Lq7GWbUTiNjnu8FrXOPcBc+5VTsCpzJBW1knjqmqdmNt4aM5I7M0rvwVk8o7/I6m2/5PP8BUJ2EgfM8Vv9Se/tn/AAsSrtIUd3lNerlZQNNmSMMtURv5kHKIx1GU3bfyWv3EhSKKJrWhrQA1oAAG4AbgAuDyZjzVFfMdXOqWxDrDIY2hjT958jvvr75S4jLmipac5aiozHnLX5mNtuclsdC7UNaDvceoG0/6HRt1WNDOYoW89O22ZoNmsvu52SxyX32sXdixTUBjp6hz3Z5pInl7rWGjTla1tzlY25sLneTvJW5hWFRUsTYom2YLnXUuJ1c57jq5xOpcdSSsHKKrDKeQf1PY9jRxJLST+ABcewLwDUie6mrXMcbwVd3xknwJmt/iR6nc9rc4AG9knWoXy5pstDjNPplY6KrjFrZRLYuAHpI5H363lTHlBO6Shllb4ync6UDUdKnfmI06wwi3aortKkYYa2QHSbCmW7bSkt/5Cu46gV9A67WnraD+SyLWw114Y/Mb7lsr6ZaF60OTyopg+mf1ts4erevQGzvGPleGUkpN3GFrXEeUzoO/NpVEYz/Lzejf7lbuw6/zJTedUW/uvWfi16kySvqYtr3i6bz5PcFWisva94um8+T3BVoqsP40Po7EERE8aWDshYM9QeOWMfmVZirXZD4VT3R/qrKWViPIyGtvYRESBQREQAVN7TPrB/o4vcrkVN7TPrB/o4vcqsLv+B9DcRZERaRYFPNkXj6j0TPiUDU82RePqPRM+JJr+Ni6uxlnTwh7XNPguBae4ixVUbBql0UdbQSH+LS1Lj2Wd0Dl7M0ZP3wraVO8vhJguLxYoxpdS1FoqkN4HcTv3kAEdrCNLrGnG6sQonWDDma+thO6bmathPEubzEoHm8ww/fWXCow6vrZD4TW00Ivwa1pk07zIfZWvylkvFDX0/8AFNODKAyxMsDwOeY3rJADwOLo2jrWlTYuyPFmkPDoMSo43wuBGUvguSGm+t2StPqU2p0TNRSniNQyqrH65oqiKnGnQibcFzTc6ylucnyRGLdFSedxDXEbw1xH4KP4Nk+aIubtk+QjLbdbm1ygM2EyD5TXwOJcM0UwB3Bs0eUtA6rxOP3yqe5UYq44W0F13DCMOBJ1J52ZwdftswFWJWV3M4ji0u4RYZA897eecFVHLVmSkggscz5aWnaeDmU0Dcxv1F1UB3sKdBXZ4fdCy0bB1Mb7lnX41thbq0X6vpF2RoI5XKepDKZ/W6zR61f+zrB/kmGUkRFnCJrnD/c/pu/NxVG8msCdi+KRQt/lqZzZZjvBynVve62Xsu462svSgCy8RPqn29iKrK8ivtr3i6bz5PcFWisva94um8+T3BVorcP40U0diCIieNLD2Q+FU90f6qylWuyHwqnuj/VWUsrEeRkNXewiIkCgiIgAqb2mfWD/AEcXuVyKqtpeBVBqudbG98b2MF2NLrFuhDg0aKnCtKY6i/UQdFs/NVR/ozf23/tT5qqP9Gb+2/8AatO6LLmsp5si8fUeiZ8ShnzVUf6M39t/7VYWyzBJ4jNLIx0bXNaxoeCCbEknKdQNyRXay2LqtdLLCWljWDw1kEkEzc8UjS1w9xB4EbwVuosohKUwvFankrMKWrDpsLleeZnaNYyTdwLfzLe8i+oXTx/CInxMZDM0UkszZ6CobZzaapBzNiLuEbz4N9ASW+SFaFdQRTxujlY2SN4s5rwCCO0FVjiOx6elMjsLqAyGUESUlSC+F/WCTfQ6DUX39LgluHe6Pbkx5JcqPljHMlbzVZBZtRCd7Twc3ymO3hwXLwSbmYq+gdo6mbK6LgDBKHOiyjqYc0dv9gPFV9idbjlM5hnw6V74gWxT0znGVo4jnGtfmZxyytcNBouVje1GokymWneypja9jJw0xPyvHTZLCczJGHQWzN1GYWKXls9uTHlRjbAcWc6wE09LQtN94jZzk5HXlbI4242tvKr6txMV1XGWi0NKx2guW85K50kmW/C7iB5gUexXH5qxwYA4Nu+9gSbyvzzOIaNS92ptwa0DQKRYLg9blEVJQVD95zyMMbCeJzuAB7rhVYeEYy6pPQ7ha92dAlcoTz104o6FvOTPuHPHgsG5zi7gBfV3da5KmWGbEsQqyDXVDYIri8UPScR1Fx0ae/Nu3K2uTfJSkw6LmqaIRt0zHe5x3Xc46kqqrib9onc61+0TQ5AchocIpRCw55HHPLIf63WtoODRuA/UlSZEUZOV7te8XTefJ7gq0VsbT8GmnhidEwv5t7i5rRd1iLXDRqd24KsvmWq+zVH9ib9i1MM1lotov0moi2/mWq+zVH9ib9ifMtV9mqP7E37FRdDScbIfCqe6P9VZSgey3BZ4WzSSsdGH5A0PBDja5JynUDW2qniysQ71HYhq7mEREgWf/9k="/>
          <p:cNvSpPr>
            <a:spLocks noChangeAspect="1" noChangeArrowheads="1"/>
          </p:cNvSpPr>
          <p:nvPr/>
        </p:nvSpPr>
        <p:spPr bwMode="auto">
          <a:xfrm>
            <a:off x="460375" y="-274638"/>
            <a:ext cx="20097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hAQERMUExQWFBEUExIVFxgUGRccGRsdGBwhFxUaFhQYGyYeFx0jJRUYHy8gIycpLDgsFx4xQTAqNScrLSkBCQoKDgwOGg8PGi8kHyQsNTAwLC0sNSw1LCosKjAtKSwsLiksKSwsKSwsNC0tLS8pLCwpLCwsKSwpLCwsLCwpLP/AABEIAIAA0wMBIgACEQEDEQH/xAAcAAEAAgMBAQEAAAAAAAAAAAAABgcDBAUIAgH/xABGEAABAwIDAwYJCgUDBQEAAAABAAIDBBEFEiEHMUEGEyJRYXEyM1Jyc4GSsbIUFRc1VIKRocHSIzRCk+FTYrMlQ2Oi8CT/xAAaAQADAQEBAQAAAAAAAAAAAAAAAwQFAgEG/8QALREAAgECBQMDAgcBAAAAAAAAAAECAxEEEzEyURIhMyJBgXHwFEJhkaGx0QX/2gAMAwEAAhEDEQA/ALxRQ/GtplNTyujax8rmEhxblDQRvFydSO5aH0vQ/Z5PaanKhUavYYqcn7E/RQD6Xofs8ntMT6Xofs8ntMRkVOAyp8E/RQD6Xofs8ntNT6Xofs8ntNRkVOAyp8E/RQD6Xofs8ntNT6Xofs8ntNRkVOAyp8E/RQD6Xofs8ntMT6Xofs8ntNRkVOAyp8E/RRvk1y7p655jDXRyAXDX26Q45SDr3aKSJcouLszhpp2YREXJ4EJWGaezmN4uJ/Aak+4etcPEq51RJzEZtGPGP7Bv9SkxGKjRXLvZLl/er9gOnDWGdxDPFNNi/wAo+S3s6ytySZrbXIF9B29w4qOVGPZbQ0zb/wBIP7R+pXUwrCub6chzzO3uOtuwKbD4p1ZdFP1P80vyr9Fz9tsDpIiLUAIiIAIiIAIiIAIiIA861B6bvOd718L7n8J3nO96+FuGkEREHoREQAREQAREQB3OQx/6jS+e/wD43K8VR3Ib6xpfPd8DleKzsXvX0JK+5BEWCvqObje/yWkjv4KKUlGLk/YnIziuMfxJS0625pvYP6yPcuUKghnNs/qIzW3nqb3D3rXJUn5M4Na0rxqfAHV2r4Oi6/8A0K9l2ve74Tff/P40A3MBwQQtzO1kP/qOoLroi+3oUIUKap012QBERPAIiIAIiIAIiIAIiIA86z+E7zne9fCnmN7Lqjnnugcx0bnOcA45S25vl3a24Fc/6MMQ6o/b/wALXVaDWpeqkeSJopZ9GGIdUft/4UZraKSGR0cjS17TYg//AGq7jOMtGdKSehhREXR0ERbWF4VNUyCOJuZ517AOJJ4BDdtTw1UUs+jDEOqP2/8ACfRhiHVH7f8AhLzYcnOZHk5/Ib6xpfPd/wAbleKr/kZs8lp5xPO5t2XyNab6kWuT3E6dqsBQYmalLsS1pKT7HA5dUNRNQzimkfFUMbzkZjNiXR9MN7Q61iON1xcOxWsqKBjpMk8ckccjZ4uhcb3CWBx6BFhq1xB10bbWcqstm0o+b8TibbmYKzEIorbgy2cAet5PrWdiIddNw57fuKR0sBomTzFpcP4Z6bbjNfyS3eO1ToBef9vMLXVEjsoLmsgGa2oB7fWrzwORrqaAtILTDFa262UJOCwEMFTtF3b7t/fB7KNjeREVxyEREAEREAEWtiGJRU7C+V4YwcXH8h1nsUFxXa20G1PDnHlyHKPUwC5HeR3JkKcp7UdxhKWhYaKnptp2IO3GNo7GfqSsQ2k4j5bPYCd+Fmd5Ei5kUUwPl0yWBj5G5ZCCHBu64Jbcd9r+tEh05J2sLcGiVoiLg5CpvaX9YP8ARxe5XIqb2mfWD/Rxe5VYXf8AA+huIsiItIsCnmyMfx5/RN+JQNTzZF4+o9Ez4kmv42Lq7GWiiIskgCLSxjGYKSJ008jY4m73OP4AdZPABVLU8rMU5Rvkgw4Glw9pLJKh18zrjcLbiQb5W62IuRey8btqBI+Xe1OOBxo6EGpxGW8bGx6tjcdLuduuNTl7NbBbvJTkk3CsKdTkgyOjmfIRxe5nSt2ANA7mrY5EbOaPCWWiGeYiz5ngZz2DyW9g/Pet3F6nO+Zg3Q0sj3edICGD8GPP3mqec+rsjpIrTaxQZq05/F1VP0fOiJZJbtAdGU2TbRxRWw2udla0/wD55nHo2J0Y4ncPJO7hwCnvKrk384UUkbbCeKSR0LjwewnKD2OBynscVSz4GVEdpGaglrmu0c1wNnDrBBBHqV+HtWh0+6/oco9at7o9MNcCLjUHUWX6vNuAcrsRwXxTvlNEDcwyE3aOOR39HqFuzerv5GcvKPFYs8Dum0DnI3aPZfrHEf7hpolyg4OzEyi4uzJGiIuTkLjcqOUsdDCXu6TzcRsvbMe/gBxK60srWNLnGzWgkk8ANSVRPKbHnVtQ6U+D4LB1NG71nee9PoUsyXfQbSh1MwYzjM1XLzkzsztwHBo6mjgFpIi1UrKyLdAiIg9JXgP8uz7/AMRRMB/l2ff+IopZasQ9S4kRFmkYVN7TPrB/o4vcrkVN7TPrB/o4vcqsLv8AgfQ3EWREWkWBTzZF4+o9Ez4lA1PNkXj6j0TPiSa/jYursZaK0MdxyGip5Kid2WKNtyeJ4AAcSTYAdZW+qg5Yxux3GY8PBPyKitLUWJ6TiPBuONiGgg6Zn8dFkN2VyA5uFcnqzlRO2srs0GHsP8KBpPSHENdpa+l32ubWFtCLloqGOCNscTGsjYLNa0WAHYAvuGFrGhrQGsaAABoABuAUY+WTYoSIHuhoAbOmbcST8HCB3/bj4c7vOuW2jjJKTkd6G9Xcpxzpp6Znyipb4YBtHFfUGeTXL2MF3Hqtcj9ZhhgpKjO7nJpGSySvAyhzyyxs25ytAAaBc6NGpXRwvCoKWJsUEbYom7msAA7T2k9a1sdqeg+MbzDM89jQ0jXvJA/HqXn0AxCfmKwsdbmqrpRnqlY3ps7czGhwt5D1V+0nCRS4lnbpHWRmS3/kis2Tjxa6MqzKqmdV0jww5ZmSSGNxvpJFITGTbhdoBHEEhQ3ajUtqcMpawDKY6iJzgRq3PeGVh6iC6xHW1Pw8+iomdRdncgy489JNSzNq6Nxjnj6RDdzuJFhvvxHFdhFvzgpqzLJRUlZlybO+XcWL0olb0ZmENmj8l3WOtp3g+rgpSvNHJzHHYRikMzf5eocIphcgWcbF3e2+Ydzhpe69LArInFwlZkEo9LsRfaRiHNULwN8pbH6jq78gVTas3a8881Tjhzjz+DbfqVWS0cMrQK6K9IREVI4It7BcGlq5mxRDpHUk7mgbyVYdFskpwBzs0j3ccuVrfULE/mlzqxhqcSnGOpGsAafk7Pv/ABFFZWH8lqWCNsbWXa2+riSdSSbnvK/VFKumyZ1Fc6yIikEBU3tM+sH+ji9yuRU3tM+sH+ji9yqwu/4H0NxFkRFpFgU82RePqPRM+JQNTzZF4+o9Ez4kmv42Lq7GWbUTiNjnu8FrXOPcBc+5VTsCpzJBW1knjqmqdmNt4aM5I7M0rvwVk8o7/I6m2/5PP8BUJ2EgfM8Vv9Se/tn/AAsSrtIUd3lNerlZQNNmSMMtURv5kHKIx1GU3bfyWv3EhSKKJrWhrQA1oAAG4AbgAuDyZjzVFfMdXOqWxDrDIY2hjT958jvvr75S4jLmipac5aiozHnLX5mNtuclsdC7UNaDvceoG0/6HRt1WNDOYoW89O22ZoNmsvu52SxyX32sXdixTUBjp6hz3Z5pInl7rWGjTla1tzlY25sLneTvJW5hWFRUsTYom2YLnXUuJ1c57jq5xOpcdSSsHKKrDKeQf1PY9jRxJLST+ABcewLwDUie6mrXMcbwVd3xknwJmt/iR6nc9rc4AG9knWoXy5pstDjNPplY6KrjFrZRLYuAHpI5H363lTHlBO6Shllb4ync6UDUdKnfmI06wwi3aortKkYYa2QHSbCmW7bSkt/5Cu46gV9A67WnraD+SyLWw114Y/Mb7lsr6ZaF60OTyopg+mf1ts4erevQGzvGPleGUkpN3GFrXEeUzoO/NpVEYz/Lzejf7lbuw6/zJTedUW/uvWfi16kySvqYtr3i6bz5PcFWisva94um8+T3BVoqsP40Po7EERE8aWDshYM9QeOWMfmVZirXZD4VT3R/qrKWViPIyGtvYRESBQREQAVN7TPrB/o4vcrkVN7TPrB/o4vcqsLv+B9DcRZERaRYFPNkXj6j0TPiUDU82RePqPRM+JJr+Ni6uxlnTwh7XNPguBae4ixVUbBql0UdbQSH+LS1Lj2Wd0Dl7M0ZP3wraVO8vhJguLxYoxpdS1FoqkN4HcTv3kAEdrCNLrGnG6sQonWDDma+thO6bmathPEubzEoHm8ww/fWXCow6vrZD4TW00Ivwa1pk07zIfZWvylkvFDX0/8AFNODKAyxMsDwOeY3rJADwOLo2jrWlTYuyPFmkPDoMSo43wuBGUvguSGm+t2StPqU2p0TNRSniNQyqrH65oqiKnGnQibcFzTc6ylucnyRGLdFSedxDXEbw1xH4KP4Nk+aIubtk+QjLbdbm1ygM2EyD5TXwOJcM0UwB3Bs0eUtA6rxOP3yqe5UYq44W0F13DCMOBJ1J52ZwdftswFWJWV3M4ji0u4RYZA897eecFVHLVmSkggscz5aWnaeDmU0Dcxv1F1UB3sKdBXZ4fdCy0bB1Mb7lnX41thbq0X6vpF2RoI5XKepDKZ/W6zR61f+zrB/kmGUkRFnCJrnD/c/pu/NxVG8msCdi+KRQt/lqZzZZjvBynVve62Xsu462svSgCy8RPqn29iKrK8ivtr3i6bz5PcFWisva94um8+T3BVorcP40U0diCIieNLD2Q+FU90f6qylWuyHwqnuj/VWUsrEeRkNXewiIkCgiIgAqb2mfWD/AEcXuVyKqtpeBVBqudbG98b2MF2NLrFuhDg0aKnCtKY6i/UQdFs/NVR/ozf23/tT5qqP9Gb+2/8AatO6LLmsp5si8fUeiZ8ShnzVUf6M39t/7VYWyzBJ4jNLIx0bXNaxoeCCbEknKdQNyRXay2LqtdLLCWljWDw1kEkEzc8UjS1w9xB4EbwVuosohKUwvFankrMKWrDpsLleeZnaNYyTdwLfzLe8i+oXTx/CInxMZDM0UkszZ6CobZzaapBzNiLuEbz4N9ASW+SFaFdQRTxujlY2SN4s5rwCCO0FVjiOx6elMjsLqAyGUESUlSC+F/WCTfQ6DUX39LgluHe6Pbkx5JcqPljHMlbzVZBZtRCd7Twc3ymO3hwXLwSbmYq+gdo6mbK6LgDBKHOiyjqYc0dv9gPFV9idbjlM5hnw6V74gWxT0znGVo4jnGtfmZxyytcNBouVje1GokymWneypja9jJw0xPyvHTZLCczJGHQWzN1GYWKXls9uTHlRjbAcWc6wE09LQtN94jZzk5HXlbI4242tvKr6txMV1XGWi0NKx2guW85K50kmW/C7iB5gUexXH5qxwYA4Nu+9gSbyvzzOIaNS92ptwa0DQKRYLg9blEVJQVD95zyMMbCeJzuAB7rhVYeEYy6pPQ7ha92dAlcoTz104o6FvOTPuHPHgsG5zi7gBfV3da5KmWGbEsQqyDXVDYIri8UPScR1Fx0ae/Nu3K2uTfJSkw6LmqaIRt0zHe5x3Xc46kqqrib9onc61+0TQ5AchocIpRCw55HHPLIf63WtoODRuA/UlSZEUZOV7te8XTefJ7gq0VsbT8GmnhidEwv5t7i5rRd1iLXDRqd24KsvmWq+zVH9ib9i1MM1lotov0moi2/mWq+zVH9ib9ifMtV9mqP7E37FRdDScbIfCqe6P9VZSgey3BZ4WzSSsdGH5A0PBDja5JynUDW2qniysQ71HYhq7mEREgWf/9k="/>
          <p:cNvSpPr>
            <a:spLocks noChangeAspect="1" noChangeArrowheads="1"/>
          </p:cNvSpPr>
          <p:nvPr/>
        </p:nvSpPr>
        <p:spPr bwMode="auto">
          <a:xfrm>
            <a:off x="612775" y="-122238"/>
            <a:ext cx="20097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hAQERMUExQWFBEUExIVFxgUGRccGRsdGBwhFxUaFhQYGyYeFx0jJRUYHy8gIycpLDgsFx4xQTAqNScrLSkBCQoKDgwOGg8PGi8kHyQsNTAwLC0sNSw1LCosKjAtKSwsLiksKSwsKSwsNC0tLS8pLCwpLCwsKSwpLCwsLCwpLP/AABEIAIAA0wMBIgACEQEDEQH/xAAcAAEAAgMBAQEAAAAAAAAAAAAABgcDBAUIAgH/xABGEAABAwIDAwYJCgUDBQEAAAABAAIDBBEFEiEHMUEGEyJRYXEyM1Jyc4GSsbIUFRc1VIKRocHSIzRCk+FTYrMlQ2Oi8CT/xAAaAQADAQEBAQAAAAAAAAAAAAAAAwQFAgEG/8QALREAAgECBQMDAgcBAAAAAAAAAAECAxEEEzEyURIhMyJBgXHwFEJhkaGx0QX/2gAMAwEAAhEDEQA/ALxRQ/GtplNTyujax8rmEhxblDQRvFydSO5aH0vQ/Z5PaanKhUavYYqcn7E/RQD6Xofs8ntMT6Xofs8ntMRkVOAyp8E/RQD6Xofs8ntNT6Xofs8ntNRkVOAyp8E/RQD6Xofs8ntNT6Xofs8ntNRkVOAyp8E/RQD6Xofs8ntMT6Xofs8ntNRkVOAyp8E/RRvk1y7p655jDXRyAXDX26Q45SDr3aKSJcouLszhpp2YREXJ4EJWGaezmN4uJ/Aak+4etcPEq51RJzEZtGPGP7Bv9SkxGKjRXLvZLl/er9gOnDWGdxDPFNNi/wAo+S3s6ytySZrbXIF9B29w4qOVGPZbQ0zb/wBIP7R+pXUwrCub6chzzO3uOtuwKbD4p1ZdFP1P80vyr9Fz9tsDpIiLUAIiIAIiIAIiIAIiIA861B6bvOd718L7n8J3nO96+FuGkEREHoREQAREQAREQB3OQx/6jS+e/wD43K8VR3Ib6xpfPd8DleKzsXvX0JK+5BEWCvqObje/yWkjv4KKUlGLk/YnIziuMfxJS0625pvYP6yPcuUKghnNs/qIzW3nqb3D3rXJUn5M4Na0rxqfAHV2r4Oi6/8A0K9l2ve74Tff/P40A3MBwQQtzO1kP/qOoLroi+3oUIUKap012QBERPAIiIAIiIAIiIAIiIA86z+E7zne9fCnmN7Lqjnnugcx0bnOcA45S25vl3a24Fc/6MMQ6o/b/wALXVaDWpeqkeSJopZ9GGIdUft/4UZraKSGR0cjS17TYg//AGq7jOMtGdKSehhREXR0ERbWF4VNUyCOJuZ517AOJJ4BDdtTw1UUs+jDEOqP2/8ACfRhiHVH7f8AhLzYcnOZHk5/Ib6xpfPd/wAbleKr/kZs8lp5xPO5t2XyNab6kWuT3E6dqsBQYmalLsS1pKT7HA5dUNRNQzimkfFUMbzkZjNiXR9MN7Q61iON1xcOxWsqKBjpMk8ckccjZ4uhcb3CWBx6BFhq1xB10bbWcqstm0o+b8TibbmYKzEIorbgy2cAet5PrWdiIddNw57fuKR0sBomTzFpcP4Z6bbjNfyS3eO1ToBef9vMLXVEjsoLmsgGa2oB7fWrzwORrqaAtILTDFa262UJOCwEMFTtF3b7t/fB7KNjeREVxyEREAEREAEWtiGJRU7C+V4YwcXH8h1nsUFxXa20G1PDnHlyHKPUwC5HeR3JkKcp7UdxhKWhYaKnptp2IO3GNo7GfqSsQ2k4j5bPYCd+Fmd5Ei5kUUwPl0yWBj5G5ZCCHBu64Jbcd9r+tEh05J2sLcGiVoiLg5CpvaX9YP8ARxe5XIqb2mfWD/Rxe5VYXf8AA+huIsiItIsCnmyMfx5/RN+JQNTzZF4+o9Ez4kmv42Lq7GWiiIskgCLSxjGYKSJ008jY4m73OP4AdZPABVLU8rMU5Rvkgw4Glw9pLJKh18zrjcLbiQb5W62IuRey8btqBI+Xe1OOBxo6EGpxGW8bGx6tjcdLuduuNTl7NbBbvJTkk3CsKdTkgyOjmfIRxe5nSt2ANA7mrY5EbOaPCWWiGeYiz5ngZz2DyW9g/Pet3F6nO+Zg3Q0sj3edICGD8GPP3mqec+rsjpIrTaxQZq05/F1VP0fOiJZJbtAdGU2TbRxRWw2udla0/wD55nHo2J0Y4ncPJO7hwCnvKrk384UUkbbCeKSR0LjwewnKD2OBynscVSz4GVEdpGaglrmu0c1wNnDrBBBHqV+HtWh0+6/oco9at7o9MNcCLjUHUWX6vNuAcrsRwXxTvlNEDcwyE3aOOR39HqFuzerv5GcvKPFYs8Dum0DnI3aPZfrHEf7hpolyg4OzEyi4uzJGiIuTkLjcqOUsdDCXu6TzcRsvbMe/gBxK60srWNLnGzWgkk8ANSVRPKbHnVtQ6U+D4LB1NG71nee9PoUsyXfQbSh1MwYzjM1XLzkzsztwHBo6mjgFpIi1UrKyLdAiIg9JXgP8uz7/AMRRMB/l2ff+IopZasQ9S4kRFmkYVN7TPrB/o4vcrkVN7TPrB/o4vcqsLv8AgfQ3EWREWkWBTzZF4+o9Ez4lA1PNkXj6j0TPiSa/jYursZaK0MdxyGip5Kid2WKNtyeJ4AAcSTYAdZW+qg5Yxux3GY8PBPyKitLUWJ6TiPBuONiGgg6Zn8dFkN2VyA5uFcnqzlRO2srs0GHsP8KBpPSHENdpa+l32ubWFtCLloqGOCNscTGsjYLNa0WAHYAvuGFrGhrQGsaAABoABuAUY+WTYoSIHuhoAbOmbcST8HCB3/bj4c7vOuW2jjJKTkd6G9Xcpxzpp6Znyipb4YBtHFfUGeTXL2MF3Hqtcj9ZhhgpKjO7nJpGSySvAyhzyyxs25ytAAaBc6NGpXRwvCoKWJsUEbYom7msAA7T2k9a1sdqeg+MbzDM89jQ0jXvJA/HqXn0AxCfmKwsdbmqrpRnqlY3ps7czGhwt5D1V+0nCRS4lnbpHWRmS3/kis2Tjxa6MqzKqmdV0jww5ZmSSGNxvpJFITGTbhdoBHEEhQ3ajUtqcMpawDKY6iJzgRq3PeGVh6iC6xHW1Pw8+iomdRdncgy489JNSzNq6Nxjnj6RDdzuJFhvvxHFdhFvzgpqzLJRUlZlybO+XcWL0olb0ZmENmj8l3WOtp3g+rgpSvNHJzHHYRikMzf5eocIphcgWcbF3e2+Ydzhpe69LArInFwlZkEo9LsRfaRiHNULwN8pbH6jq78gVTas3a8881Tjhzjz+DbfqVWS0cMrQK6K9IREVI4It7BcGlq5mxRDpHUk7mgbyVYdFskpwBzs0j3ccuVrfULE/mlzqxhqcSnGOpGsAafk7Pv/ABFFZWH8lqWCNsbWXa2+riSdSSbnvK/VFKumyZ1Fc6yIikEBU3tM+sH+ji9yuRU3tM+sH+ji9yqwu/4H0NxFkRFpFgU82RePqPRM+JQNTzZF4+o9Ez4kmv42Lq7GWbUTiNjnu8FrXOPcBc+5VTsCpzJBW1knjqmqdmNt4aM5I7M0rvwVk8o7/I6m2/5PP8BUJ2EgfM8Vv9Se/tn/AAsSrtIUd3lNerlZQNNmSMMtURv5kHKIx1GU3bfyWv3EhSKKJrWhrQA1oAAG4AbgAuDyZjzVFfMdXOqWxDrDIY2hjT958jvvr75S4jLmipac5aiozHnLX5mNtuclsdC7UNaDvceoG0/6HRt1WNDOYoW89O22ZoNmsvu52SxyX32sXdixTUBjp6hz3Z5pInl7rWGjTla1tzlY25sLneTvJW5hWFRUsTYom2YLnXUuJ1c57jq5xOpcdSSsHKKrDKeQf1PY9jRxJLST+ABcewLwDUie6mrXMcbwVd3xknwJmt/iR6nc9rc4AG9knWoXy5pstDjNPplY6KrjFrZRLYuAHpI5H363lTHlBO6Shllb4ync6UDUdKnfmI06wwi3aortKkYYa2QHSbCmW7bSkt/5Cu46gV9A67WnraD+SyLWw114Y/Mb7lsr6ZaF60OTyopg+mf1ts4erevQGzvGPleGUkpN3GFrXEeUzoO/NpVEYz/Lzejf7lbuw6/zJTedUW/uvWfi16kySvqYtr3i6bz5PcFWisva94um8+T3BVoqsP40Po7EERE8aWDshYM9QeOWMfmVZirXZD4VT3R/qrKWViPIyGtvYRESBQREQAVN7TPrB/o4vcrkVN7TPrB/o4vcqsLv+B9DcRZERaRYFPNkXj6j0TPiUDU82RePqPRM+JJr+Ni6uxlnTwh7XNPguBae4ixVUbBql0UdbQSH+LS1Lj2Wd0Dl7M0ZP3wraVO8vhJguLxYoxpdS1FoqkN4HcTv3kAEdrCNLrGnG6sQonWDDma+thO6bmathPEubzEoHm8ww/fWXCow6vrZD4TW00Ivwa1pk07zIfZWvylkvFDX0/8AFNODKAyxMsDwOeY3rJADwOLo2jrWlTYuyPFmkPDoMSo43wuBGUvguSGm+t2StPqU2p0TNRSniNQyqrH65oqiKnGnQibcFzTc6ylucnyRGLdFSedxDXEbw1xH4KP4Nk+aIubtk+QjLbdbm1ygM2EyD5TXwOJcM0UwB3Bs0eUtA6rxOP3yqe5UYq44W0F13DCMOBJ1J52ZwdftswFWJWV3M4ji0u4RYZA897eecFVHLVmSkggscz5aWnaeDmU0Dcxv1F1UB3sKdBXZ4fdCy0bB1Mb7lnX41thbq0X6vpF2RoI5XKepDKZ/W6zR61f+zrB/kmGUkRFnCJrnD/c/pu/NxVG8msCdi+KRQt/lqZzZZjvBynVve62Xsu462svSgCy8RPqn29iKrK8ivtr3i6bz5PcFWisva94um8+T3BVorcP40U0diCIieNLD2Q+FU90f6qylWuyHwqnuj/VWUsrEeRkNXewiIkCgiIgAqb2mfWD/AEcXuVyKqtpeBVBqudbG98b2MF2NLrFuhDg0aKnCtKY6i/UQdFs/NVR/ozf23/tT5qqP9Gb+2/8AatO6LLmsp5si8fUeiZ8ShnzVUf6M39t/7VYWyzBJ4jNLIx0bXNaxoeCCbEknKdQNyRXay2LqtdLLCWljWDw1kEkEzc8UjS1w9xB4EbwVuosohKUwvFankrMKWrDpsLleeZnaNYyTdwLfzLe8i+oXTx/CInxMZDM0UkszZ6CobZzaapBzNiLuEbz4N9ASW+SFaFdQRTxujlY2SN4s5rwCCO0FVjiOx6elMjsLqAyGUESUlSC+F/WCTfQ6DUX39LgluHe6Pbkx5JcqPljHMlbzVZBZtRCd7Twc3ymO3hwXLwSbmYq+gdo6mbK6LgDBKHOiyjqYc0dv9gPFV9idbjlM5hnw6V74gWxT0znGVo4jnGtfmZxyytcNBouVje1GokymWneypja9jJw0xPyvHTZLCczJGHQWzN1GYWKXls9uTHlRjbAcWc6wE09LQtN94jZzk5HXlbI4242tvKr6txMV1XGWi0NKx2guW85K50kmW/C7iB5gUexXH5qxwYA4Nu+9gSbyvzzOIaNS92ptwa0DQKRYLg9blEVJQVD95zyMMbCeJzuAB7rhVYeEYy6pPQ7ha92dAlcoTz104o6FvOTPuHPHgsG5zi7gBfV3da5KmWGbEsQqyDXVDYIri8UPScR1Fx0ae/Nu3K2uTfJSkw6LmqaIRt0zHe5x3Xc46kqqrib9onc61+0TQ5AchocIpRCw55HHPLIf63WtoODRuA/UlSZEUZOV7te8XTefJ7gq0VsbT8GmnhidEwv5t7i5rRd1iLXDRqd24KsvmWq+zVH9ib9i1MM1lotov0moi2/mWq+zVH9ib9ifMtV9mqP7E37FRdDScbIfCqe6P9VZSgey3BZ4WzSSsdGH5A0PBDja5JynUDW2qniysQ71HYhq7mEREgW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hAQERMUExQWFBEUExIVFxgUGRccGRsdGBwhFxUaFhQYGyYeFx0jJRUYHy8gIycpLDgsFx4xQTAqNScrLSkBCQoKDgwOGg8PGi8kHyQsNTAwLC0sNSw1LCosKjAtKSwsLiksKSwsKSwsNC0tLS8pLCwpLCwsKSwpLCwsLCwpLP/AABEIAIAA0wMBIgACEQEDEQH/xAAcAAEAAgMBAQEAAAAAAAAAAAAABgcDBAUIAgH/xABGEAABAwIDAwYJCgUDBQEAAAABAAIDBBEFEiEHMUEGEyJRYXEyM1Jyc4GSsbIUFRc1VIKRocHSIzRCk+FTYrMlQ2Oi8CT/xAAaAQADAQEBAQAAAAAAAAAAAAAAAwQFAgEG/8QALREAAgECBQMDAgcBAAAAAAAAAAECAxEEEzEyURIhMyJBgXHwFEJhkaGx0QX/2gAMAwEAAhEDEQA/ALxRQ/GtplNTyujax8rmEhxblDQRvFydSO5aH0vQ/Z5PaanKhUavYYqcn7E/RQD6Xofs8ntMT6Xofs8ntMRkVOAyp8E/RQD6Xofs8ntNT6Xofs8ntNRkVOAyp8E/RQD6Xofs8ntNT6Xofs8ntNRkVOAyp8E/RQD6Xofs8ntMT6Xofs8ntNRkVOAyp8E/RRvk1y7p655jDXRyAXDX26Q45SDr3aKSJcouLszhpp2YREXJ4EJWGaezmN4uJ/Aak+4etcPEq51RJzEZtGPGP7Bv9SkxGKjRXLvZLl/er9gOnDWGdxDPFNNi/wAo+S3s6ytySZrbXIF9B29w4qOVGPZbQ0zb/wBIP7R+pXUwrCub6chzzO3uOtuwKbD4p1ZdFP1P80vyr9Fz9tsDpIiLUAIiIAIiIAIiIAIiIA861B6bvOd718L7n8J3nO96+FuGkEREHoREQAREQAREQB3OQx/6jS+e/wD43K8VR3Ib6xpfPd8DleKzsXvX0JK+5BEWCvqObje/yWkjv4KKUlGLk/YnIziuMfxJS0625pvYP6yPcuUKghnNs/qIzW3nqb3D3rXJUn5M4Na0rxqfAHV2r4Oi6/8A0K9l2ve74Tff/P40A3MBwQQtzO1kP/qOoLroi+3oUIUKap012QBERPAIiIAIiIAIiIAIiIA86z+E7zne9fCnmN7Lqjnnugcx0bnOcA45S25vl3a24Fc/6MMQ6o/b/wALXVaDWpeqkeSJopZ9GGIdUft/4UZraKSGR0cjS17TYg//AGq7jOMtGdKSehhREXR0ERbWF4VNUyCOJuZ517AOJJ4BDdtTw1UUs+jDEOqP2/8ACfRhiHVH7f8AhLzYcnOZHk5/Ib6xpfPd/wAbleKr/kZs8lp5xPO5t2XyNab6kWuT3E6dqsBQYmalLsS1pKT7HA5dUNRNQzimkfFUMbzkZjNiXR9MN7Q61iON1xcOxWsqKBjpMk8ckccjZ4uhcb3CWBx6BFhq1xB10bbWcqstm0o+b8TibbmYKzEIorbgy2cAet5PrWdiIddNw57fuKR0sBomTzFpcP4Z6bbjNfyS3eO1ToBef9vMLXVEjsoLmsgGa2oB7fWrzwORrqaAtILTDFa262UJOCwEMFTtF3b7t/fB7KNjeREVxyEREAEREAEWtiGJRU7C+V4YwcXH8h1nsUFxXa20G1PDnHlyHKPUwC5HeR3JkKcp7UdxhKWhYaKnptp2IO3GNo7GfqSsQ2k4j5bPYCd+Fmd5Ei5kUUwPl0yWBj5G5ZCCHBu64Jbcd9r+tEh05J2sLcGiVoiLg5CpvaX9YP8ARxe5XIqb2mfWD/Rxe5VYXf8AA+huIsiItIsCnmyMfx5/RN+JQNTzZF4+o9Ez4kmv42Lq7GWiiIskgCLSxjGYKSJ008jY4m73OP4AdZPABVLU8rMU5Rvkgw4Glw9pLJKh18zrjcLbiQb5W62IuRey8btqBI+Xe1OOBxo6EGpxGW8bGx6tjcdLuduuNTl7NbBbvJTkk3CsKdTkgyOjmfIRxe5nSt2ANA7mrY5EbOaPCWWiGeYiz5ngZz2DyW9g/Pet3F6nO+Zg3Q0sj3edICGD8GPP3mqec+rsjpIrTaxQZq05/F1VP0fOiJZJbtAdGU2TbRxRWw2udla0/wD55nHo2J0Y4ncPJO7hwCnvKrk384UUkbbCeKSR0LjwewnKD2OBynscVSz4GVEdpGaglrmu0c1wNnDrBBBHqV+HtWh0+6/oco9at7o9MNcCLjUHUWX6vNuAcrsRwXxTvlNEDcwyE3aOOR39HqFuzerv5GcvKPFYs8Dum0DnI3aPZfrHEf7hpolyg4OzEyi4uzJGiIuTkLjcqOUsdDCXu6TzcRsvbMe/gBxK60srWNLnGzWgkk8ANSVRPKbHnVtQ6U+D4LB1NG71nee9PoUsyXfQbSh1MwYzjM1XLzkzsztwHBo6mjgFpIi1UrKyLdAiIg9JXgP8uz7/AMRRMB/l2ff+IopZasQ9S4kRFmkYVN7TPrB/o4vcrkVN7TPrB/o4vcqsLv8AgfQ3EWREWkWBTzZF4+o9Ez4lA1PNkXj6j0TPiSa/jYursZaK0MdxyGip5Kid2WKNtyeJ4AAcSTYAdZW+qg5Yxux3GY8PBPyKitLUWJ6TiPBuONiGgg6Zn8dFkN2VyA5uFcnqzlRO2srs0GHsP8KBpPSHENdpa+l32ubWFtCLloqGOCNscTGsjYLNa0WAHYAvuGFrGhrQGsaAABoABuAUY+WTYoSIHuhoAbOmbcST8HCB3/bj4c7vOuW2jjJKTkd6G9Xcpxzpp6Znyipb4YBtHFfUGeTXL2MF3Hqtcj9ZhhgpKjO7nJpGSySvAyhzyyxs25ytAAaBc6NGpXRwvCoKWJsUEbYom7msAA7T2k9a1sdqeg+MbzDM89jQ0jXvJA/HqXn0AxCfmKwsdbmqrpRnqlY3ps7czGhwt5D1V+0nCRS4lnbpHWRmS3/kis2Tjxa6MqzKqmdV0jww5ZmSSGNxvpJFITGTbhdoBHEEhQ3ajUtqcMpawDKY6iJzgRq3PeGVh6iC6xHW1Pw8+iomdRdncgy489JNSzNq6Nxjnj6RDdzuJFhvvxHFdhFvzgpqzLJRUlZlybO+XcWL0olb0ZmENmj8l3WOtp3g+rgpSvNHJzHHYRikMzf5eocIphcgWcbF3e2+Ydzhpe69LArInFwlZkEo9LsRfaRiHNULwN8pbH6jq78gVTas3a8881Tjhzjz+DbfqVWS0cMrQK6K9IREVI4It7BcGlq5mxRDpHUk7mgbyVYdFskpwBzs0j3ccuVrfULE/mlzqxhqcSnGOpGsAafk7Pv/ABFFZWH8lqWCNsbWXa2+riSdSSbnvK/VFKumyZ1Fc6yIikEBU3tM+sH+ji9yuRU3tM+sH+ji9yqwu/4H0NxFkRFpFgU82RePqPRM+JQNTzZF4+o9Ez4kmv42Lq7GWbUTiNjnu8FrXOPcBc+5VTsCpzJBW1knjqmqdmNt4aM5I7M0rvwVk8o7/I6m2/5PP8BUJ2EgfM8Vv9Se/tn/AAsSrtIUd3lNerlZQNNmSMMtURv5kHKIx1GU3bfyWv3EhSKKJrWhrQA1oAAG4AbgAuDyZjzVFfMdXOqWxDrDIY2hjT958jvvr75S4jLmipac5aiozHnLX5mNtuclsdC7UNaDvceoG0/6HRt1WNDOYoW89O22ZoNmsvu52SxyX32sXdixTUBjp6hz3Z5pInl7rWGjTla1tzlY25sLneTvJW5hWFRUsTYom2YLnXUuJ1c57jq5xOpcdSSsHKKrDKeQf1PY9jRxJLST+ABcewLwDUie6mrXMcbwVd3xknwJmt/iR6nc9rc4AG9knWoXy5pstDjNPplY6KrjFrZRLYuAHpI5H363lTHlBO6Shllb4ync6UDUdKnfmI06wwi3aortKkYYa2QHSbCmW7bSkt/5Cu46gV9A67WnraD+SyLWw114Y/Mb7lsr6ZaF60OTyopg+mf1ts4erevQGzvGPleGUkpN3GFrXEeUzoO/NpVEYz/Lzejf7lbuw6/zJTedUW/uvWfi16kySvqYtr3i6bz5PcFWisva94um8+T3BVoqsP40Po7EERE8aWDshYM9QeOWMfmVZirXZD4VT3R/qrKWViPIyGtvYRESBQREQAVN7TPrB/o4vcrkVN7TPrB/o4vcqsLv+B9DcRZERaRYFPNkXj6j0TPiUDU82RePqPRM+JJr+Ni6uxlnTwh7XNPguBae4ixVUbBql0UdbQSH+LS1Lj2Wd0Dl7M0ZP3wraVO8vhJguLxYoxpdS1FoqkN4HcTv3kAEdrCNLrGnG6sQonWDDma+thO6bmathPEubzEoHm8ww/fWXCow6vrZD4TW00Ivwa1pk07zIfZWvylkvFDX0/8AFNODKAyxMsDwOeY3rJADwOLo2jrWlTYuyPFmkPDoMSo43wuBGUvguSGm+t2StPqU2p0TNRSniNQyqrH65oqiKnGnQibcFzTc6ylucnyRGLdFSedxDXEbw1xH4KP4Nk+aIubtk+QjLbdbm1ygM2EyD5TXwOJcM0UwB3Bs0eUtA6rxOP3yqe5UYq44W0F13DCMOBJ1J52ZwdftswFWJWV3M4ji0u4RYZA897eecFVHLVmSkggscz5aWnaeDmU0Dcxv1F1UB3sKdBXZ4fdCy0bB1Mb7lnX41thbq0X6vpF2RoI5XKepDKZ/W6zR61f+zrB/kmGUkRFnCJrnD/c/pu/NxVG8msCdi+KRQt/lqZzZZjvBynVve62Xsu462svSgCy8RPqn29iKrK8ivtr3i6bz5PcFWisva94um8+T3BVorcP40U0diCIieNLD2Q+FU90f6qylWuyHwqnuj/VWUsrEeRkNXewiIkCgiIgAqb2mfWD/AEcXuVyKqtpeBVBqudbG98b2MF2NLrFuhDg0aKnCtKY6i/UQdFs/NVR/ozf23/tT5qqP9Gb+2/8AatO6LLmsp5si8fUeiZ8ShnzVUf6M39t/7VYWyzBJ4jNLIx0bXNaxoeCCbEknKdQNyRXay2LqtdLLCWljWDw1kEkEzc8UjS1w9xB4EbwVuosohKUwvFankrMKWrDpsLleeZnaNYyTdwLfzLe8i+oXTx/CInxMZDM0UkszZ6CobZzaapBzNiLuEbz4N9ASW+SFaFdQRTxujlY2SN4s5rwCCO0FVjiOx6elMjsLqAyGUESUlSC+F/WCTfQ6DUX39LgluHe6Pbkx5JcqPljHMlbzVZBZtRCd7Twc3ymO3hwXLwSbmYq+gdo6mbK6LgDBKHOiyjqYc0dv9gPFV9idbjlM5hnw6V74gWxT0znGVo4jnGtfmZxyytcNBouVje1GokymWneypja9jJw0xPyvHTZLCczJGHQWzN1GYWKXls9uTHlRjbAcWc6wE09LQtN94jZzk5HXlbI4242tvKr6txMV1XGWi0NKx2guW85K50kmW/C7iB5gUexXH5qxwYA4Nu+9gSbyvzzOIaNS92ptwa0DQKRYLg9blEVJQVD95zyMMbCeJzuAB7rhVYeEYy6pPQ7ha92dAlcoTz104o6FvOTPuHPHgsG5zi7gBfV3da5KmWGbEsQqyDXVDYIri8UPScR1Fx0ae/Nu3K2uTfJSkw6LmqaIRt0zHe5x3Xc46kqqrib9onc61+0TQ5AchocIpRCw55HHPLIf63WtoODRuA/UlSZEUZOV7te8XTefJ7gq0VsbT8GmnhidEwv5t7i5rRd1iLXDRqd24KsvmWq+zVH9ib9i1MM1lotov0moi2/mWq+zVH9ib9ifMtV9mqP7E37FRdDScbIfCqe6P9VZSgey3BZ4WzSSsdGH5A0PBDja5JynUDW2qniysQ71HYhq7mEREgW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D:\users\3871\Desktop\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096963"/>
            <a:ext cx="20097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Info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TED.com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Think your email’s private?, </a:t>
            </a:r>
            <a:r>
              <a:rPr lang="en-US" dirty="0" err="1" smtClean="0"/>
              <a:t>Protonmail</a:t>
            </a:r>
            <a:r>
              <a:rPr lang="en-US" dirty="0" smtClean="0"/>
              <a:t>, Andy Yen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STUXNET</a:t>
            </a:r>
            <a:r>
              <a:rPr lang="en-US" dirty="0" smtClean="0"/>
              <a:t>, Ralph </a:t>
            </a:r>
            <a:r>
              <a:rPr lang="en-US" dirty="0" err="1" smtClean="0"/>
              <a:t>Langner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Tracking the trackers</a:t>
            </a:r>
            <a:r>
              <a:rPr lang="en-US" dirty="0" smtClean="0"/>
              <a:t>, Gary Kovacs </a:t>
            </a:r>
            <a:r>
              <a:rPr lang="en-US" dirty="0" smtClean="0">
                <a:solidFill>
                  <a:srgbClr val="FF0000"/>
                </a:solidFill>
              </a:rPr>
              <a:t>(!!!)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All Your Devices Can Be Hacked</a:t>
            </a:r>
            <a:r>
              <a:rPr lang="en-US" dirty="0" smtClean="0"/>
              <a:t>, </a:t>
            </a:r>
            <a:r>
              <a:rPr lang="en-US" dirty="0" err="1" smtClean="0"/>
              <a:t>Avi</a:t>
            </a:r>
            <a:r>
              <a:rPr lang="en-US" dirty="0" smtClean="0"/>
              <a:t> Rubin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65" y="5058735"/>
            <a:ext cx="3892826" cy="73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" y="3996326"/>
            <a:ext cx="4560065" cy="28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PRISM – NSA files: </a:t>
            </a:r>
            <a:r>
              <a:rPr lang="en-US" sz="2000" dirty="0" smtClean="0">
                <a:solidFill>
                  <a:srgbClr val="00B050"/>
                </a:solidFill>
              </a:rPr>
              <a:t>excellent site</a:t>
            </a:r>
            <a:r>
              <a:rPr lang="en-US" sz="2000" dirty="0" smtClean="0"/>
              <a:t>!</a:t>
            </a:r>
          </a:p>
          <a:p>
            <a:r>
              <a:rPr lang="en-US" sz="2000" dirty="0">
                <a:hlinkClick r:id="rId2"/>
              </a:rPr>
              <a:t>http://www.theguardian.com/world/interactive/2013/nov/01/snowden-nsa-files-surveillance-revelations-decoded#section/1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8" y="1676400"/>
            <a:ext cx="5791201" cy="508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6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Wat voor soorten aanvallers bestaan er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u="sng" dirty="0" smtClean="0">
                <a:solidFill>
                  <a:srgbClr val="0070C0"/>
                </a:solidFill>
              </a:rPr>
              <a:t>Black hats</a:t>
            </a:r>
            <a:r>
              <a:rPr lang="nl-BE" dirty="0" smtClean="0"/>
              <a:t>: the dark side</a:t>
            </a:r>
          </a:p>
          <a:p>
            <a:pPr lvl="1"/>
            <a:r>
              <a:rPr lang="nl-BE" dirty="0" smtClean="0"/>
              <a:t>Zeer veel ervaring met comp</a:t>
            </a:r>
          </a:p>
          <a:p>
            <a:pPr lvl="1"/>
            <a:r>
              <a:rPr lang="nl-BE" dirty="0" smtClean="0"/>
              <a:t>Zelden gepakt, doen grondig onderzoek, zeer gerichte aanval</a:t>
            </a:r>
          </a:p>
          <a:p>
            <a:pPr lvl="1"/>
            <a:r>
              <a:rPr lang="nl-BE" dirty="0" smtClean="0"/>
              <a:t>Je hoort weinig over hun vaardigheden of capaciteiten (ninja’s van het internet)</a:t>
            </a:r>
          </a:p>
          <a:p>
            <a:r>
              <a:rPr lang="nl-BE" u="sng" dirty="0" smtClean="0">
                <a:solidFill>
                  <a:srgbClr val="0070C0"/>
                </a:solidFill>
              </a:rPr>
              <a:t>White hats</a:t>
            </a:r>
            <a:r>
              <a:rPr lang="nl-BE" dirty="0" smtClean="0"/>
              <a:t>: the Good Guys</a:t>
            </a:r>
          </a:p>
          <a:p>
            <a:pPr lvl="1"/>
            <a:r>
              <a:rPr lang="nl-BE" dirty="0" smtClean="0"/>
              <a:t>Beveiligingsprofessionals die gaten opsporen en dichten</a:t>
            </a:r>
          </a:p>
          <a:p>
            <a:pPr lvl="2"/>
            <a:r>
              <a:rPr lang="nl-BE" dirty="0" smtClean="0"/>
              <a:t>‘Pentesting’</a:t>
            </a:r>
          </a:p>
          <a:p>
            <a:pPr lvl="1"/>
            <a:r>
              <a:rPr lang="nl-BE" dirty="0" smtClean="0"/>
              <a:t>Bedrijven huren hen in om beveiliging te testen</a:t>
            </a:r>
          </a:p>
          <a:p>
            <a:pPr lvl="1"/>
            <a:r>
              <a:rPr lang="nl-BE" dirty="0" smtClean="0"/>
              <a:t>Meestal zijn ze begonnen als black hat</a:t>
            </a:r>
            <a:endParaRPr lang="nl-BE" dirty="0"/>
          </a:p>
        </p:txBody>
      </p:sp>
      <p:pic>
        <p:nvPicPr>
          <p:cNvPr id="1026" name="Picture 2" descr="https://encrypted-tbn2.gstatic.com/images?q=tbn:ANd9GcT-H_YTEINDzTMLX45hUk8teDpem_CQE7rdO8EEYT7pTB4mK1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90" y="5410200"/>
            <a:ext cx="1896445" cy="14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Voor </a:t>
            </a:r>
            <a:r>
              <a:rPr lang="nl-BE" dirty="0" smtClean="0">
                <a:solidFill>
                  <a:srgbClr val="0070C0"/>
                </a:solidFill>
              </a:rPr>
              <a:t>beveiliging van </a:t>
            </a:r>
            <a:r>
              <a:rPr lang="nl-BE" b="1" dirty="0" smtClean="0">
                <a:solidFill>
                  <a:srgbClr val="0070C0"/>
                </a:solidFill>
              </a:rPr>
              <a:t>gegevens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dirty="0" smtClean="0"/>
              <a:t>bestaan enorm veel hulpmiddelen:</a:t>
            </a:r>
          </a:p>
          <a:p>
            <a:pPr lvl="1"/>
            <a:r>
              <a:rPr lang="nl-BE" dirty="0" smtClean="0"/>
              <a:t>Digitale certificaten, pakketfilters, cryptologie, firewalls, antivirusprogs, VPN,...</a:t>
            </a:r>
          </a:p>
          <a:p>
            <a:r>
              <a:rPr lang="nl-BE" dirty="0" smtClean="0"/>
              <a:t>Dit hoofdstuk: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Bescherming van uw persoonlijke privacy </a:t>
            </a:r>
            <a:r>
              <a:rPr lang="nl-BE" dirty="0" smtClean="0"/>
              <a:t>op het internet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BTW</a:t>
            </a:r>
            <a:r>
              <a:rPr lang="nl-BE" dirty="0"/>
              <a:t>: zie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www.technicalinfo.net/papers/Pharming2.html</a:t>
            </a:r>
            <a:endParaRPr lang="nl-BE" dirty="0" smtClean="0"/>
          </a:p>
          <a:p>
            <a:pPr lvl="2"/>
            <a:r>
              <a:rPr lang="nl-BE" dirty="0" smtClean="0"/>
              <a:t>Super paper: zeker eens lezen!</a:t>
            </a:r>
          </a:p>
        </p:txBody>
      </p:sp>
    </p:spTree>
    <p:extLst>
      <p:ext uri="{BB962C8B-B14F-4D97-AF65-F5344CB8AC3E}">
        <p14:creationId xmlns:p14="http://schemas.microsoft.com/office/powerpoint/2010/main" val="7009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</a:t>
            </a:r>
            <a:r>
              <a:rPr lang="nl-BE" dirty="0" err="1" smtClean="0"/>
              <a:t>espionering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343400"/>
          </a:xfrm>
        </p:spPr>
        <p:txBody>
          <a:bodyPr>
            <a:normAutofit fontScale="55000" lnSpcReduction="20000"/>
          </a:bodyPr>
          <a:lstStyle/>
          <a:p>
            <a:r>
              <a:rPr lang="nl-BE" dirty="0" smtClean="0"/>
              <a:t>2 soorten bespionering: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Collectieve informatievergaring</a:t>
            </a:r>
          </a:p>
          <a:p>
            <a:pPr lvl="2"/>
            <a:r>
              <a:rPr lang="nl-BE" dirty="0" smtClean="0"/>
              <a:t>Alleen info verzamelen over uw persoon, bezigheden,...zonder direct contact te maken</a:t>
            </a:r>
          </a:p>
          <a:p>
            <a:pPr lvl="1"/>
            <a:r>
              <a:rPr lang="nl-BE" u="sng" dirty="0" smtClean="0">
                <a:solidFill>
                  <a:srgbClr val="0070C0"/>
                </a:solidFill>
              </a:rPr>
              <a:t>Penetrerende informatievergaring</a:t>
            </a:r>
          </a:p>
          <a:p>
            <a:pPr lvl="2"/>
            <a:r>
              <a:rPr lang="nl-BE" dirty="0" smtClean="0"/>
              <a:t>Contact maken, vertrouwen winnen, meer info verkrijgen</a:t>
            </a:r>
          </a:p>
          <a:p>
            <a:r>
              <a:rPr lang="nl-BE" dirty="0" smtClean="0"/>
              <a:t>Inlichtingsdiensten kunnen zonder huiszoekingsbevel uw internet activiteiten nagaan, </a:t>
            </a:r>
          </a:p>
          <a:p>
            <a:pPr lvl="1"/>
            <a:r>
              <a:rPr lang="nl-BE" dirty="0" smtClean="0"/>
              <a:t>zonder de wet te overtreden (gebruiken zoekmachines – Google </a:t>
            </a:r>
            <a:r>
              <a:rPr lang="nl-BE" dirty="0" err="1" smtClean="0"/>
              <a:t>Hacking</a:t>
            </a:r>
            <a:r>
              <a:rPr lang="nl-BE" dirty="0" smtClean="0"/>
              <a:t>). </a:t>
            </a:r>
          </a:p>
          <a:p>
            <a:r>
              <a:rPr lang="nl-BE" dirty="0" smtClean="0"/>
              <a:t>Als de gegevens op een particuliere systemen (ISP) bevinden</a:t>
            </a:r>
          </a:p>
          <a:p>
            <a:pPr lvl="1"/>
            <a:r>
              <a:rPr lang="nl-BE" dirty="0" smtClean="0"/>
              <a:t>huiszoekingsbevel nodig</a:t>
            </a:r>
          </a:p>
          <a:p>
            <a:pPr lvl="1"/>
            <a:r>
              <a:rPr lang="nl-BE" dirty="0" smtClean="0"/>
              <a:t>kunnen dan wel al uw internetverkeer nagaan (e-mails, logs,...)</a:t>
            </a:r>
          </a:p>
          <a:p>
            <a:r>
              <a:rPr lang="nl-BE" dirty="0" smtClean="0"/>
              <a:t>8 op 10 websites volgen uw bewegingen (</a:t>
            </a:r>
            <a:r>
              <a:rPr lang="nl-BE" i="1" u="sng" dirty="0" smtClean="0"/>
              <a:t>Ghostery</a:t>
            </a:r>
            <a:r>
              <a:rPr lang="nl-BE" i="1" dirty="0" smtClean="0"/>
              <a:t> plugin </a:t>
            </a:r>
            <a:r>
              <a:rPr lang="nl-BE" dirty="0" smtClean="0"/>
              <a:t>- FF)</a:t>
            </a:r>
          </a:p>
          <a:p>
            <a:r>
              <a:rPr lang="nl-BE" dirty="0" smtClean="0"/>
              <a:t>Iedereen kan elektronische gluurder worden</a:t>
            </a:r>
          </a:p>
          <a:p>
            <a:r>
              <a:rPr lang="nl-BE" dirty="0" smtClean="0"/>
              <a:t>FBI: </a:t>
            </a:r>
          </a:p>
          <a:p>
            <a:pPr lvl="1"/>
            <a:r>
              <a:rPr lang="nl-BE" dirty="0" smtClean="0"/>
              <a:t>DCS1000 (= </a:t>
            </a:r>
            <a:r>
              <a:rPr lang="nl-BE" i="1" dirty="0" smtClean="0">
                <a:solidFill>
                  <a:srgbClr val="C00000"/>
                </a:solidFill>
              </a:rPr>
              <a:t>Carnivore</a:t>
            </a:r>
            <a:r>
              <a:rPr lang="nl-BE" dirty="0" smtClean="0"/>
              <a:t>, alle netwerkverkeer opslaan), </a:t>
            </a:r>
            <a:r>
              <a:rPr lang="nl-BE" sz="1800" dirty="0" smtClean="0">
                <a:hlinkClick r:id="rId2"/>
              </a:rPr>
              <a:t>http://tweakers.net/nieuws/35769/fbi-laat-carnivore-inslapen.html</a:t>
            </a:r>
            <a:endParaRPr lang="nl-BE" sz="1800" dirty="0" smtClean="0"/>
          </a:p>
          <a:p>
            <a:pPr lvl="1"/>
            <a:r>
              <a:rPr lang="nl-BE" i="1" dirty="0" smtClean="0">
                <a:solidFill>
                  <a:srgbClr val="C00000"/>
                </a:solidFill>
              </a:rPr>
              <a:t>Magic </a:t>
            </a:r>
            <a:r>
              <a:rPr lang="nl-BE" i="1" dirty="0" err="1" smtClean="0">
                <a:solidFill>
                  <a:srgbClr val="C00000"/>
                </a:solidFill>
              </a:rPr>
              <a:t>Lantern</a:t>
            </a:r>
            <a:r>
              <a:rPr lang="nl-BE" i="1" dirty="0" smtClean="0">
                <a:solidFill>
                  <a:srgbClr val="C00000"/>
                </a:solidFill>
              </a:rPr>
              <a:t> </a:t>
            </a:r>
            <a:r>
              <a:rPr lang="nl-BE" dirty="0" smtClean="0"/>
              <a:t>(FBI spyware) : schending van de privacy?, </a:t>
            </a:r>
            <a:r>
              <a:rPr lang="nl-BE" sz="1600" dirty="0" smtClean="0">
                <a:hlinkClick r:id="rId3"/>
              </a:rPr>
              <a:t>http://www.wired.com/politics/law/news/2007/07/fbi_spyware</a:t>
            </a:r>
            <a:endParaRPr lang="nl-BE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87" y="2743200"/>
            <a:ext cx="1371599" cy="100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44" y="5102594"/>
            <a:ext cx="2431595" cy="176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59" y="5102594"/>
            <a:ext cx="2355056" cy="176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9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0"/>
            <a:ext cx="6003234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Browserbeveiliging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3 belangrijke methoden via de browser:</a:t>
            </a:r>
          </a:p>
          <a:p>
            <a:pPr lvl="1"/>
            <a:r>
              <a:rPr lang="nl-BE" dirty="0" smtClean="0"/>
              <a:t>Sniffen naar IP-adres en in de cache</a:t>
            </a:r>
          </a:p>
          <a:p>
            <a:pPr lvl="1"/>
            <a:r>
              <a:rPr lang="nl-BE" dirty="0" smtClean="0"/>
              <a:t>Cookies</a:t>
            </a:r>
          </a:p>
          <a:p>
            <a:pPr lvl="1"/>
            <a:r>
              <a:rPr lang="nl-BE" dirty="0" smtClean="0"/>
              <a:t>Banneradvertenties en webbugs</a:t>
            </a:r>
          </a:p>
          <a:p>
            <a:r>
              <a:rPr lang="nl-BE" dirty="0" smtClean="0"/>
              <a:t>Snuffelen naar IP-adressen in de cache:</a:t>
            </a:r>
          </a:p>
          <a:p>
            <a:pPr lvl="1"/>
            <a:r>
              <a:rPr lang="nl-BE" dirty="0" smtClean="0"/>
              <a:t>Meeste webservers registeren uw gegevens als je hen passeert</a:t>
            </a:r>
          </a:p>
          <a:p>
            <a:pPr lvl="2"/>
            <a:r>
              <a:rPr lang="nl-BE" dirty="0" smtClean="0"/>
              <a:t>Vb: </a:t>
            </a:r>
          </a:p>
          <a:p>
            <a:pPr lvl="3"/>
            <a:r>
              <a:rPr lang="nl-BE" dirty="0" smtClean="0">
                <a:hlinkClick r:id="rId2"/>
              </a:rPr>
              <a:t>http://aruljohn.com/details.php</a:t>
            </a:r>
            <a:r>
              <a:rPr lang="nl-BE" dirty="0" smtClean="0"/>
              <a:t> </a:t>
            </a:r>
          </a:p>
          <a:p>
            <a:pPr lvl="3"/>
            <a:r>
              <a:rPr lang="nl-BE" dirty="0" smtClean="0">
                <a:hlinkClick r:id="rId3"/>
              </a:rPr>
              <a:t>http://www.ip2location.com/</a:t>
            </a:r>
            <a:endParaRPr lang="nl-BE" dirty="0" smtClean="0"/>
          </a:p>
          <a:p>
            <a:pPr lvl="5"/>
            <a:r>
              <a:rPr lang="nl-BE" dirty="0" smtClean="0"/>
              <a:t>(doe eens)</a:t>
            </a:r>
          </a:p>
          <a:p>
            <a:pPr lvl="2"/>
            <a:r>
              <a:rPr lang="nl-BE" dirty="0" smtClean="0"/>
              <a:t>Al die gegevens zorgen ervoor dat een cracker enorm veel info over jouw systeem te weten komt</a:t>
            </a:r>
          </a:p>
          <a:p>
            <a:pPr lvl="3"/>
            <a:r>
              <a:rPr lang="nl-BE" dirty="0" smtClean="0"/>
              <a:t>Programma’s om anoniem te surfen: vb anonymizer.com</a:t>
            </a:r>
          </a:p>
          <a:p>
            <a:pPr lvl="3"/>
            <a:r>
              <a:rPr lang="nl-BE" dirty="0" smtClean="0"/>
              <a:t>Of gebruik </a:t>
            </a:r>
            <a:r>
              <a:rPr lang="nl-BE" dirty="0" smtClean="0">
                <a:solidFill>
                  <a:srgbClr val="0070C0"/>
                </a:solidFill>
              </a:rPr>
              <a:t>proxy server</a:t>
            </a:r>
            <a:r>
              <a:rPr lang="nl-BE" dirty="0" smtClean="0"/>
              <a:t>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33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nl-BE" dirty="0" smtClean="0"/>
              <a:t>Cookies / Tokens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Cookies</a:t>
            </a:r>
            <a:r>
              <a:rPr lang="nl-BE" dirty="0">
                <a:solidFill>
                  <a:srgbClr val="0070C0"/>
                </a:solidFill>
              </a:rPr>
              <a:t> </a:t>
            </a:r>
            <a:r>
              <a:rPr lang="nl-BE" dirty="0" smtClean="0">
                <a:solidFill>
                  <a:srgbClr val="0070C0"/>
                </a:solidFill>
              </a:rPr>
              <a:t>/ Tokens</a:t>
            </a:r>
          </a:p>
          <a:p>
            <a:pPr lvl="1"/>
            <a:r>
              <a:rPr lang="nl-BE" dirty="0" smtClean="0"/>
              <a:t>worden gebruikt om info over u op te slaan als u door een webpagina bladert, </a:t>
            </a:r>
            <a:r>
              <a:rPr lang="nl-BE" dirty="0" smtClean="0">
                <a:solidFill>
                  <a:srgbClr val="00B050"/>
                </a:solidFill>
              </a:rPr>
              <a:t>uw activiteiten op te slaan</a:t>
            </a:r>
            <a:r>
              <a:rPr lang="nl-BE" dirty="0" smtClean="0"/>
              <a:t>, bv welke links je al hebt bezocht van die site, wat er al in uw </a:t>
            </a:r>
            <a:r>
              <a:rPr lang="nl-BE" dirty="0" err="1" smtClean="0"/>
              <a:t>shopping</a:t>
            </a:r>
            <a:r>
              <a:rPr lang="nl-BE" dirty="0" smtClean="0"/>
              <a:t> cart zit,…</a:t>
            </a:r>
          </a:p>
          <a:p>
            <a:pPr lvl="1"/>
            <a:r>
              <a:rPr lang="nl-BE" dirty="0" smtClean="0"/>
              <a:t>Wordt ook gebruikt om </a:t>
            </a:r>
            <a:r>
              <a:rPr lang="nl-BE" dirty="0" smtClean="0">
                <a:solidFill>
                  <a:srgbClr val="00B050"/>
                </a:solidFill>
              </a:rPr>
              <a:t>login gegevens </a:t>
            </a:r>
            <a:r>
              <a:rPr lang="nl-BE" dirty="0" smtClean="0"/>
              <a:t>bij te houden, zodat je niet iedere keer opnieuw u moet </a:t>
            </a:r>
            <a:r>
              <a:rPr lang="nl-BE" dirty="0" err="1" smtClean="0"/>
              <a:t>authenticeren</a:t>
            </a:r>
            <a:r>
              <a:rPr lang="nl-BE" dirty="0" smtClean="0"/>
              <a:t> = </a:t>
            </a:r>
            <a:r>
              <a:rPr lang="nl-BE" dirty="0" err="1" smtClean="0">
                <a:solidFill>
                  <a:srgbClr val="7030A0"/>
                </a:solidFill>
              </a:rPr>
              <a:t>authentication</a:t>
            </a:r>
            <a:r>
              <a:rPr lang="nl-BE" dirty="0" smtClean="0">
                <a:solidFill>
                  <a:srgbClr val="7030A0"/>
                </a:solidFill>
              </a:rPr>
              <a:t> cookie</a:t>
            </a:r>
          </a:p>
          <a:p>
            <a:pPr lvl="2"/>
            <a:r>
              <a:rPr lang="nl-BE" dirty="0" smtClean="0"/>
              <a:t>Security van een </a:t>
            </a:r>
            <a:r>
              <a:rPr lang="nl-BE" dirty="0" err="1" smtClean="0"/>
              <a:t>authentication</a:t>
            </a:r>
            <a:r>
              <a:rPr lang="nl-BE" dirty="0" smtClean="0"/>
              <a:t> cookie:</a:t>
            </a:r>
          </a:p>
          <a:p>
            <a:pPr lvl="3"/>
            <a:r>
              <a:rPr lang="nl-BE" dirty="0" smtClean="0"/>
              <a:t>Hoe secure is de webserver die de cookie maakt?</a:t>
            </a:r>
          </a:p>
          <a:p>
            <a:pPr lvl="3"/>
            <a:r>
              <a:rPr lang="nl-BE" dirty="0" smtClean="0"/>
              <a:t>Hoe secure is uw browser in het gebruik van cookies?</a:t>
            </a:r>
          </a:p>
          <a:p>
            <a:pPr lvl="3"/>
            <a:r>
              <a:rPr lang="nl-BE" dirty="0" smtClean="0"/>
              <a:t>Hoe secure is de encryptie van het cookie?</a:t>
            </a:r>
          </a:p>
          <a:p>
            <a:r>
              <a:rPr lang="nl-BE" dirty="0" smtClean="0">
                <a:solidFill>
                  <a:srgbClr val="0070C0"/>
                </a:solidFill>
              </a:rPr>
              <a:t>Is zoals een stempel op uw hand voor een fuif</a:t>
            </a:r>
          </a:p>
          <a:p>
            <a:pPr lvl="1"/>
            <a:r>
              <a:rPr lang="nl-BE" dirty="0" smtClean="0"/>
              <a:t>zolang de stempel erop staat mag je op de fuif rondlopen, iets drinken, naar buiten en terug naar binnen gaan, zonder opnieuw te moeten betalen</a:t>
            </a:r>
          </a:p>
        </p:txBody>
      </p:sp>
    </p:spTree>
    <p:extLst>
      <p:ext uri="{BB962C8B-B14F-4D97-AF65-F5344CB8AC3E}">
        <p14:creationId xmlns:p14="http://schemas.microsoft.com/office/powerpoint/2010/main" val="20274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 Cookies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(!!!)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https://www.youtube.com/watch?v=I01XMRo2ESg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676400"/>
            <a:ext cx="4230984" cy="25894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953000"/>
            <a:ext cx="5398595" cy="12954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486" y="4876800"/>
            <a:ext cx="3628514" cy="200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125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3607</TotalTime>
  <Words>1485</Words>
  <Application>Microsoft Office PowerPoint</Application>
  <PresentationFormat>Diavoorstelling (4:3)</PresentationFormat>
  <Paragraphs>178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Kantoorthema</vt:lpstr>
      <vt:lpstr>2. Privacy</vt:lpstr>
      <vt:lpstr>Wat voor soorten aanvallers bestaan er</vt:lpstr>
      <vt:lpstr>Wat voor soorten aanvallers bestaan er</vt:lpstr>
      <vt:lpstr>Inleiding</vt:lpstr>
      <vt:lpstr>Bespionering</vt:lpstr>
      <vt:lpstr>PowerPoint-presentatie</vt:lpstr>
      <vt:lpstr>Browserbeveiliging</vt:lpstr>
      <vt:lpstr>Cookies / Tokens</vt:lpstr>
      <vt:lpstr>Info Cookies: (!!!) https://www.youtube.com/watch?v=I01XMRo2ESg</vt:lpstr>
      <vt:lpstr>PowerPoint-presentatie</vt:lpstr>
      <vt:lpstr>Cookie Stealing with XSS</vt:lpstr>
      <vt:lpstr>Cookie Stealing with XSS</vt:lpstr>
      <vt:lpstr>PowerPoint-presentatie</vt:lpstr>
      <vt:lpstr>Reflected XSS</vt:lpstr>
      <vt:lpstr>Javascript – Perl-Python script</vt:lpstr>
      <vt:lpstr>PowerPoint-presentatie</vt:lpstr>
      <vt:lpstr>PowerPoint-presentatie</vt:lpstr>
      <vt:lpstr>Interim: Filter bubbles</vt:lpstr>
      <vt:lpstr>Banneradvertenties en webbugs</vt:lpstr>
      <vt:lpstr>PowerPoint-presentatie</vt:lpstr>
      <vt:lpstr>Bescherming tegen webbugs</vt:lpstr>
      <vt:lpstr>Whois-service</vt:lpstr>
      <vt:lpstr>PowerPoint-presentatie</vt:lpstr>
      <vt:lpstr>Extra’s</vt:lpstr>
      <vt:lpstr>PowerPoint-presentatie</vt:lpstr>
      <vt:lpstr>Tor Network</vt:lpstr>
      <vt:lpstr>Nice Info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/>
  <cp:lastModifiedBy>Bram Heyns</cp:lastModifiedBy>
  <cp:revision>153</cp:revision>
  <dcterms:created xsi:type="dcterms:W3CDTF">2006-08-16T00:00:00Z</dcterms:created>
  <dcterms:modified xsi:type="dcterms:W3CDTF">2016-02-16T12:18:59Z</dcterms:modified>
</cp:coreProperties>
</file>