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4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6" autoAdjust="0"/>
    <p:restoredTop sz="86456" autoAdjust="0"/>
  </p:normalViewPr>
  <p:slideViewPr>
    <p:cSldViewPr snapToGrid="0" snapToObjects="1">
      <p:cViewPr varScale="1">
        <p:scale>
          <a:sx n="95" d="100"/>
          <a:sy n="95" d="100"/>
        </p:scale>
        <p:origin x="19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3390C-42BA-0747-876F-D4E9DFFC27B5}" type="datetimeFigureOut">
              <a:rPr lang="nl-NL" smtClean="0"/>
              <a:pPr/>
              <a:t>22-9-2018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eeld_geselecteer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49368" y="3373542"/>
            <a:ext cx="3838811" cy="33087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/>
              <a:t>Hogeschool PXL</a:t>
            </a:r>
            <a:r>
              <a:rPr lang="nl-NL" sz="1200" b="0" baseline="0" dirty="0"/>
              <a:t> – </a:t>
            </a:r>
            <a:r>
              <a:rPr lang="nl-NL" sz="1200" b="0" baseline="0" dirty="0" err="1"/>
              <a:t>Elfde-Liniestraat</a:t>
            </a:r>
            <a:r>
              <a:rPr lang="nl-NL" sz="1200" b="0" baseline="0" dirty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/>
              <a:t>www.pxl.be</a:t>
            </a:r>
            <a:r>
              <a:rPr lang="nl-NL" sz="1200" b="0" baseline="0" dirty="0"/>
              <a:t> - </a:t>
            </a:r>
            <a:r>
              <a:rPr lang="nl-NL" sz="1200" b="0" baseline="0" dirty="0" err="1"/>
              <a:t>www.pxl.be</a:t>
            </a:r>
            <a:r>
              <a:rPr lang="nl-NL" sz="1200" b="0" baseline="0" dirty="0"/>
              <a:t>/</a:t>
            </a:r>
            <a:r>
              <a:rPr lang="nl-NL" sz="1200" b="0" baseline="0" dirty="0" err="1"/>
              <a:t>facebook</a:t>
            </a:r>
            <a:endParaRPr lang="nl-NL" sz="1200" b="0" dirty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359EA0C-8D83-4D49-9DB1-E39E994E5296}" type="datetimeFigureOut">
              <a:rPr lang="nl-NL" smtClean="0"/>
              <a:pPr/>
              <a:t>22-9-2018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9EA0C-8D83-4D49-9DB1-E39E994E5296}" type="datetimeFigureOut">
              <a:rPr lang="nl-NL" smtClean="0"/>
              <a:pPr/>
              <a:t>22-9-2018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3900" dirty="0"/>
              <a:t>					IF…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sz="4400" dirty="0"/>
              <a:t>The real stuff…</a:t>
            </a:r>
            <a:endParaRPr lang="nl-NL" sz="4400" dirty="0"/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sz="quarter" idx="4294967295"/>
          </p:nvPr>
        </p:nvSpPr>
        <p:spPr>
          <a:xfrm>
            <a:off x="685800" y="2366963"/>
            <a:ext cx="7772400" cy="3424237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nl-BE" dirty="0"/>
          </a:p>
          <a:p>
            <a:pPr fontAlgn="auto">
              <a:spcAft>
                <a:spcPts val="0"/>
              </a:spcAft>
              <a:defRPr/>
            </a:pPr>
            <a:endParaRPr lang="nl-BE" dirty="0"/>
          </a:p>
          <a:p>
            <a:pPr fontAlgn="auto">
              <a:spcAft>
                <a:spcPts val="0"/>
              </a:spcAft>
              <a:defRPr/>
            </a:pPr>
            <a:r>
              <a:rPr lang="nl-BE" sz="4800" dirty="0" err="1"/>
              <a:t>Now</a:t>
            </a:r>
            <a:r>
              <a:rPr lang="nl-BE" sz="4800" dirty="0"/>
              <a:t> do </a:t>
            </a:r>
            <a:r>
              <a:rPr lang="nl-BE" sz="4800" dirty="0" err="1"/>
              <a:t>some</a:t>
            </a:r>
            <a:r>
              <a:rPr lang="nl-BE" sz="4800" dirty="0"/>
              <a:t> ‘mixed’ </a:t>
            </a:r>
            <a:r>
              <a:rPr lang="nl-BE" sz="4800" dirty="0" err="1"/>
              <a:t>exercises</a:t>
            </a:r>
            <a:r>
              <a:rPr lang="nl-BE" sz="4800" dirty="0"/>
              <a:t>!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l-BE" sz="4800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l-BE" sz="3600" dirty="0"/>
          </a:p>
          <a:p>
            <a:pPr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nl-BE" sz="3600" dirty="0"/>
              <a:t>Ex 7-14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98157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BE"/>
              <a:t>UNREAL PAST</a:t>
            </a:r>
            <a:endParaRPr lang="nl-BE"/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sz="quarter" idx="4294967295"/>
          </p:nvPr>
        </p:nvSpPr>
        <p:spPr>
          <a:xfrm>
            <a:off x="541421" y="1717258"/>
            <a:ext cx="8349916" cy="387032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4000" dirty="0" err="1"/>
              <a:t>Some</a:t>
            </a:r>
            <a:r>
              <a:rPr lang="fr-BE" sz="4000" dirty="0"/>
              <a:t> expressions </a:t>
            </a:r>
            <a:r>
              <a:rPr lang="fr-BE" sz="4000" dirty="0" err="1">
                <a:solidFill>
                  <a:srgbClr val="FF0000"/>
                </a:solidFill>
              </a:rPr>
              <a:t>always</a:t>
            </a:r>
            <a:r>
              <a:rPr lang="fr-BE" sz="4000" dirty="0"/>
              <a:t> </a:t>
            </a:r>
            <a:r>
              <a:rPr lang="fr-BE" sz="4000" dirty="0" err="1"/>
              <a:t>take</a:t>
            </a:r>
            <a:r>
              <a:rPr lang="fr-BE" sz="4000" dirty="0"/>
              <a:t> a </a:t>
            </a:r>
            <a:r>
              <a:rPr lang="fr-BE" sz="4000" dirty="0">
                <a:solidFill>
                  <a:srgbClr val="FF0000"/>
                </a:solidFill>
              </a:rPr>
              <a:t>PAST</a:t>
            </a:r>
            <a:r>
              <a:rPr lang="fr-BE" sz="4000" dirty="0"/>
              <a:t> </a:t>
            </a:r>
            <a:r>
              <a:rPr lang="fr-BE" sz="4000" dirty="0" err="1"/>
              <a:t>verb</a:t>
            </a:r>
            <a:r>
              <a:rPr lang="fr-BE" sz="4000" dirty="0"/>
              <a:t>:</a:t>
            </a:r>
          </a:p>
          <a:p>
            <a:pPr fontAlgn="auto">
              <a:spcAft>
                <a:spcPts val="0"/>
              </a:spcAft>
              <a:defRPr/>
            </a:pPr>
            <a:endParaRPr lang="fr-BE" sz="40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BE" sz="4000" dirty="0" err="1"/>
              <a:t>E.g</a:t>
            </a:r>
            <a:r>
              <a:rPr lang="fr-BE" sz="40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fr-BE" sz="4000" dirty="0"/>
              <a:t>He </a:t>
            </a:r>
            <a:r>
              <a:rPr lang="fr-BE" sz="4000" dirty="0" err="1"/>
              <a:t>acts</a:t>
            </a:r>
            <a:r>
              <a:rPr lang="fr-BE" sz="4000" dirty="0"/>
              <a:t> as if… 			+ </a:t>
            </a:r>
            <a:r>
              <a:rPr lang="fr-BE" sz="4000" dirty="0" err="1"/>
              <a:t>past</a:t>
            </a:r>
            <a:endParaRPr lang="fr-BE" sz="4000" dirty="0"/>
          </a:p>
          <a:p>
            <a:pPr fontAlgn="auto">
              <a:spcAft>
                <a:spcPts val="0"/>
              </a:spcAft>
              <a:defRPr/>
            </a:pPr>
            <a:r>
              <a:rPr lang="fr-BE" sz="4000" dirty="0" err="1"/>
              <a:t>It’s</a:t>
            </a:r>
            <a:r>
              <a:rPr lang="fr-BE" sz="4000" dirty="0"/>
              <a:t> high time </a:t>
            </a:r>
            <a:r>
              <a:rPr lang="fr-BE" sz="4000" dirty="0" err="1"/>
              <a:t>we</a:t>
            </a:r>
            <a:r>
              <a:rPr lang="fr-BE" sz="4000" dirty="0"/>
              <a:t> … 	+ </a:t>
            </a:r>
            <a:r>
              <a:rPr lang="fr-BE" sz="4000" dirty="0" err="1"/>
              <a:t>past</a:t>
            </a:r>
            <a:endParaRPr lang="fr-BE" sz="4000" dirty="0"/>
          </a:p>
          <a:p>
            <a:pPr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4000" dirty="0"/>
              <a:t>Ex 15</a:t>
            </a:r>
          </a:p>
          <a:p>
            <a:pPr fontAlgn="auto">
              <a:spcAft>
                <a:spcPts val="0"/>
              </a:spcAft>
              <a:defRPr/>
            </a:pP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77893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/>
              <a:t>Welke past kiezen???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4294967295"/>
          </p:nvPr>
        </p:nvSpPr>
        <p:spPr>
          <a:xfrm>
            <a:off x="685800" y="2366963"/>
            <a:ext cx="7772400" cy="342423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nl-BE" sz="4800" dirty="0"/>
              <a:t>Simple Past: ‘moet nog komen’ </a:t>
            </a:r>
            <a:r>
              <a:rPr lang="nl-BE" dirty="0"/>
              <a:t>(=nu-standpunt)</a:t>
            </a:r>
            <a:endParaRPr lang="nl-BE" sz="4800" dirty="0"/>
          </a:p>
          <a:p>
            <a:pPr fontAlgn="auto">
              <a:spcAft>
                <a:spcPts val="0"/>
              </a:spcAft>
              <a:defRPr/>
            </a:pPr>
            <a:endParaRPr lang="nl-BE" sz="4800" dirty="0"/>
          </a:p>
          <a:p>
            <a:pPr fontAlgn="auto">
              <a:spcAft>
                <a:spcPts val="0"/>
              </a:spcAft>
              <a:defRPr/>
            </a:pPr>
            <a:r>
              <a:rPr lang="nl-BE" sz="4800" dirty="0"/>
              <a:t>Past Perfect (HAD): ‘is voorbij</a:t>
            </a:r>
            <a:r>
              <a:rPr lang="nl-BE"/>
              <a:t>’ (=terugkijkend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3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BE" sz="4000" dirty="0" err="1"/>
              <a:t>What</a:t>
            </a:r>
            <a:r>
              <a:rPr lang="fr-BE" sz="4000" dirty="0"/>
              <a:t> if….?</a:t>
            </a:r>
            <a:endParaRPr lang="nl-BE" sz="4000" dirty="0"/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sz="quarter" idx="4294967295"/>
          </p:nvPr>
        </p:nvSpPr>
        <p:spPr>
          <a:xfrm>
            <a:off x="589547" y="1417638"/>
            <a:ext cx="7772400" cy="3424238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fr-BE" sz="3600" dirty="0"/>
              <a:t>Type 1: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3600" dirty="0"/>
              <a:t>If I </a:t>
            </a:r>
            <a:r>
              <a:rPr lang="fr-BE" sz="3600" dirty="0" err="1"/>
              <a:t>see</a:t>
            </a:r>
            <a:r>
              <a:rPr lang="fr-BE" sz="3600" dirty="0"/>
              <a:t> </a:t>
            </a:r>
            <a:r>
              <a:rPr lang="fr-BE" sz="3600" dirty="0" err="1"/>
              <a:t>my</a:t>
            </a:r>
            <a:r>
              <a:rPr lang="fr-BE" sz="3600" dirty="0"/>
              <a:t> </a:t>
            </a:r>
            <a:r>
              <a:rPr lang="fr-BE" sz="3600" dirty="0" err="1"/>
              <a:t>girlfriend</a:t>
            </a:r>
            <a:r>
              <a:rPr lang="fr-BE" sz="3600" dirty="0"/>
              <a:t> </a:t>
            </a:r>
            <a:r>
              <a:rPr lang="fr-BE" sz="3600" dirty="0" err="1"/>
              <a:t>tonight</a:t>
            </a:r>
            <a:r>
              <a:rPr lang="fr-BE" sz="3600" dirty="0"/>
              <a:t>, …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fr-BE" sz="36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fr-BE" sz="3600" dirty="0"/>
              <a:t>Type 2: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3600" dirty="0"/>
              <a:t>If I </a:t>
            </a:r>
            <a:r>
              <a:rPr lang="fr-BE" sz="3600" dirty="0" err="1"/>
              <a:t>had</a:t>
            </a:r>
            <a:r>
              <a:rPr lang="fr-BE" sz="3600" dirty="0"/>
              <a:t>/</a:t>
            </a:r>
            <a:r>
              <a:rPr lang="fr-BE" sz="3600" dirty="0" err="1"/>
              <a:t>didn’t</a:t>
            </a:r>
            <a:r>
              <a:rPr lang="fr-BE" sz="3600" dirty="0"/>
              <a:t> have a </a:t>
            </a:r>
            <a:r>
              <a:rPr lang="fr-BE" sz="3600" dirty="0" err="1"/>
              <a:t>girlfriend</a:t>
            </a:r>
            <a:r>
              <a:rPr lang="fr-BE" sz="3600" dirty="0"/>
              <a:t>, …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sz="36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fr-BE" sz="3600" dirty="0"/>
              <a:t>Type 3: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3600" dirty="0"/>
              <a:t>If I </a:t>
            </a:r>
            <a:r>
              <a:rPr lang="fr-BE" sz="3600" dirty="0" err="1"/>
              <a:t>had</a:t>
            </a:r>
            <a:r>
              <a:rPr lang="fr-BE" sz="3600" dirty="0"/>
              <a:t> </a:t>
            </a:r>
            <a:r>
              <a:rPr lang="fr-BE" sz="3600" dirty="0" err="1"/>
              <a:t>studied</a:t>
            </a:r>
            <a:r>
              <a:rPr lang="fr-BE" sz="3600" dirty="0"/>
              <a:t> for the exams…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231702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BE"/>
              <a:t>Type 1: ‘PROBABLE’</a:t>
            </a:r>
            <a:endParaRPr lang="nl-BE"/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sz="quarter" idx="4294967295"/>
          </p:nvPr>
        </p:nvSpPr>
        <p:spPr>
          <a:xfrm>
            <a:off x="501650" y="2286000"/>
            <a:ext cx="8280400" cy="34242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2800" dirty="0"/>
              <a:t>	If + Simple </a:t>
            </a:r>
            <a:r>
              <a:rPr lang="fr-BE" sz="2800" dirty="0" err="1"/>
              <a:t>Present</a:t>
            </a:r>
            <a:r>
              <a:rPr lang="fr-BE" sz="2800" dirty="0"/>
              <a:t>	</a:t>
            </a:r>
            <a:r>
              <a:rPr lang="fr-BE" sz="2800" dirty="0">
                <a:sym typeface="Wingdings" pitchFamily="2" charset="2"/>
              </a:rPr>
              <a:t></a:t>
            </a:r>
            <a:r>
              <a:rPr lang="fr-BE" sz="2800" dirty="0"/>
              <a:t>	SUBCLAUSE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2800" dirty="0"/>
              <a:t>			WILL + </a:t>
            </a:r>
            <a:r>
              <a:rPr lang="fr-BE" sz="2800" dirty="0" err="1"/>
              <a:t>inf</a:t>
            </a:r>
            <a:r>
              <a:rPr lang="fr-BE" sz="2800" dirty="0"/>
              <a:t>		</a:t>
            </a:r>
            <a:r>
              <a:rPr lang="fr-BE" sz="2800" dirty="0">
                <a:sym typeface="Wingdings" pitchFamily="2" charset="2"/>
              </a:rPr>
              <a:t></a:t>
            </a:r>
            <a:r>
              <a:rPr lang="fr-BE" sz="2800" dirty="0"/>
              <a:t>	MAIN CLAUSE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sz="2800" dirty="0"/>
          </a:p>
          <a:p>
            <a:pPr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sz="2800" dirty="0"/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sz="2800" i="1" dirty="0"/>
              <a:t>If I </a:t>
            </a:r>
            <a:r>
              <a:rPr lang="fr-BE" sz="2800" i="1" dirty="0" err="1"/>
              <a:t>see</a:t>
            </a:r>
            <a:r>
              <a:rPr lang="fr-BE" sz="2800" i="1" dirty="0"/>
              <a:t> </a:t>
            </a:r>
            <a:r>
              <a:rPr lang="fr-BE" sz="2800" i="1" dirty="0" err="1"/>
              <a:t>my</a:t>
            </a:r>
            <a:r>
              <a:rPr lang="fr-BE" sz="2800" i="1" dirty="0"/>
              <a:t> </a:t>
            </a:r>
            <a:r>
              <a:rPr lang="fr-BE" sz="2800" i="1" dirty="0" err="1"/>
              <a:t>girlfriend</a:t>
            </a:r>
            <a:r>
              <a:rPr lang="fr-BE" sz="2800" i="1" dirty="0"/>
              <a:t> </a:t>
            </a:r>
            <a:r>
              <a:rPr lang="fr-BE" sz="2800" i="1" dirty="0" err="1"/>
              <a:t>tonight</a:t>
            </a:r>
            <a:r>
              <a:rPr lang="fr-BE" sz="2800" i="1" dirty="0"/>
              <a:t>, I </a:t>
            </a:r>
            <a:r>
              <a:rPr lang="fr-BE" sz="2800" i="1" dirty="0" err="1"/>
              <a:t>will</a:t>
            </a:r>
            <a:r>
              <a:rPr lang="fr-BE" sz="2800" i="1" dirty="0"/>
              <a:t> </a:t>
            </a:r>
            <a:r>
              <a:rPr lang="fr-BE" sz="2800" i="1" dirty="0" err="1"/>
              <a:t>kiss</a:t>
            </a:r>
            <a:r>
              <a:rPr lang="fr-BE" sz="2800" i="1" dirty="0"/>
              <a:t> </a:t>
            </a:r>
            <a:r>
              <a:rPr lang="fr-BE" sz="2800" i="1" dirty="0" err="1"/>
              <a:t>her</a:t>
            </a:r>
            <a:r>
              <a:rPr lang="fr-BE" sz="2800" i="1" dirty="0"/>
              <a:t>.</a:t>
            </a:r>
          </a:p>
          <a:p>
            <a:pPr algn="r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endParaRPr lang="fr-BE" sz="2800" i="1" dirty="0"/>
          </a:p>
        </p:txBody>
      </p:sp>
      <p:sp>
        <p:nvSpPr>
          <p:cNvPr id="4" name="Rechthoek 3"/>
          <p:cNvSpPr/>
          <p:nvPr/>
        </p:nvSpPr>
        <p:spPr>
          <a:xfrm>
            <a:off x="501650" y="2088231"/>
            <a:ext cx="7572375" cy="1285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822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3" y="260350"/>
            <a:ext cx="7772400" cy="1597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/>
              <a:t>NOTE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4294967295"/>
          </p:nvPr>
        </p:nvSpPr>
        <p:spPr>
          <a:xfrm>
            <a:off x="657225" y="1700213"/>
            <a:ext cx="8207375" cy="3424237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sz="3600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3600" dirty="0"/>
              <a:t>Main Clause </a:t>
            </a:r>
            <a:r>
              <a:rPr lang="fr-BE" sz="3600" dirty="0" err="1"/>
              <a:t>could</a:t>
            </a:r>
            <a:r>
              <a:rPr lang="fr-BE" sz="3600" dirty="0"/>
              <a:t> </a:t>
            </a:r>
            <a:r>
              <a:rPr lang="fr-BE" sz="3600" dirty="0" err="1"/>
              <a:t>be</a:t>
            </a:r>
            <a:r>
              <a:rPr lang="fr-BE" sz="3600" dirty="0"/>
              <a:t> </a:t>
            </a:r>
            <a:r>
              <a:rPr lang="fr-BE" sz="3600" dirty="0">
                <a:solidFill>
                  <a:srgbClr val="FF0000"/>
                </a:solidFill>
              </a:rPr>
              <a:t>simple </a:t>
            </a:r>
            <a:r>
              <a:rPr lang="fr-BE" sz="3600" dirty="0" err="1">
                <a:solidFill>
                  <a:srgbClr val="FF0000"/>
                </a:solidFill>
              </a:rPr>
              <a:t>present</a:t>
            </a:r>
            <a:r>
              <a:rPr lang="fr-BE" sz="3600" dirty="0"/>
              <a:t>: 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3600" dirty="0"/>
              <a:t>=</a:t>
            </a:r>
            <a:r>
              <a:rPr lang="fr-BE" sz="3600" dirty="0" err="1"/>
              <a:t>certainty</a:t>
            </a:r>
            <a:r>
              <a:rPr lang="fr-BE" sz="3600" dirty="0"/>
              <a:t>/</a:t>
            </a:r>
            <a:r>
              <a:rPr lang="fr-BE" sz="3600" dirty="0" err="1"/>
              <a:t>law</a:t>
            </a:r>
            <a:r>
              <a:rPr lang="fr-BE" sz="3600" dirty="0"/>
              <a:t> of nature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sz="3600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i="1" dirty="0"/>
              <a:t>If </a:t>
            </a:r>
            <a:r>
              <a:rPr lang="fr-BE" i="1" dirty="0" err="1"/>
              <a:t>you</a:t>
            </a:r>
            <a:r>
              <a:rPr lang="fr-BE" i="1" dirty="0"/>
              <a:t> </a:t>
            </a:r>
            <a:r>
              <a:rPr lang="fr-BE" i="1" dirty="0" err="1"/>
              <a:t>touch</a:t>
            </a:r>
            <a:r>
              <a:rPr lang="fr-BE" i="1" dirty="0"/>
              <a:t> a hot plate, </a:t>
            </a:r>
            <a:r>
              <a:rPr lang="fr-BE" i="1" dirty="0" err="1"/>
              <a:t>you</a:t>
            </a:r>
            <a:r>
              <a:rPr lang="fr-BE" i="1" dirty="0"/>
              <a:t> </a:t>
            </a:r>
            <a:r>
              <a:rPr lang="fr-BE" i="1" dirty="0" err="1"/>
              <a:t>burn</a:t>
            </a:r>
            <a:r>
              <a:rPr lang="fr-BE" i="1" dirty="0"/>
              <a:t> </a:t>
            </a:r>
            <a:r>
              <a:rPr lang="fr-BE" i="1" dirty="0" err="1"/>
              <a:t>your</a:t>
            </a:r>
            <a:r>
              <a:rPr lang="fr-BE" i="1" dirty="0"/>
              <a:t> </a:t>
            </a:r>
            <a:r>
              <a:rPr lang="fr-BE" i="1" dirty="0" err="1"/>
              <a:t>fingers</a:t>
            </a:r>
            <a:r>
              <a:rPr lang="fr-BE" i="1" dirty="0"/>
              <a:t>.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4396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/>
              <a:t>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4294967295"/>
          </p:nvPr>
        </p:nvSpPr>
        <p:spPr>
          <a:xfrm>
            <a:off x="685800" y="2366963"/>
            <a:ext cx="7772400" cy="342423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fr-BE" dirty="0"/>
          </a:p>
          <a:p>
            <a:pPr fontAlgn="auto">
              <a:spcAft>
                <a:spcPts val="0"/>
              </a:spcAft>
              <a:defRPr/>
            </a:pPr>
            <a:endParaRPr lang="fr-BE" dirty="0"/>
          </a:p>
          <a:p>
            <a:pPr fontAlgn="auto">
              <a:spcAft>
                <a:spcPts val="0"/>
              </a:spcAft>
              <a:defRPr/>
            </a:pPr>
            <a:r>
              <a:rPr lang="fr-BE" sz="3200" dirty="0"/>
              <a:t>EX 1 or 2 </a:t>
            </a:r>
            <a:endParaRPr lang="nl-BE" sz="3200" dirty="0"/>
          </a:p>
          <a:p>
            <a:pPr fontAlgn="auto">
              <a:spcAft>
                <a:spcPts val="0"/>
              </a:spcAft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399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BE"/>
              <a:t>Type 2: IMPROBABLE</a:t>
            </a:r>
            <a:endParaRPr lang="nl-BE"/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sz="quarter" idx="4294967295"/>
          </p:nvPr>
        </p:nvSpPr>
        <p:spPr>
          <a:xfrm>
            <a:off x="685800" y="2366963"/>
            <a:ext cx="8140700" cy="379888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BE" sz="2800" dirty="0"/>
              <a:t>If + </a:t>
            </a:r>
            <a:r>
              <a:rPr lang="fr-BE" sz="2800" dirty="0" err="1"/>
              <a:t>past</a:t>
            </a:r>
            <a:r>
              <a:rPr lang="fr-BE" sz="2800" dirty="0"/>
              <a:t> </a:t>
            </a:r>
            <a:r>
              <a:rPr lang="fr-BE" sz="2800" dirty="0" err="1"/>
              <a:t>tense</a:t>
            </a:r>
            <a:r>
              <a:rPr lang="fr-BE" sz="2800" dirty="0"/>
              <a:t>		</a:t>
            </a:r>
            <a:r>
              <a:rPr lang="fr-BE" sz="2800" dirty="0">
                <a:sym typeface="Wingdings" pitchFamily="2" charset="2"/>
              </a:rPr>
              <a:t></a:t>
            </a:r>
            <a:r>
              <a:rPr lang="fr-BE" sz="2800" dirty="0"/>
              <a:t>	SUBCLAUSE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2800" dirty="0"/>
              <a:t>		 WOULD + </a:t>
            </a:r>
            <a:r>
              <a:rPr lang="fr-BE" sz="2800" dirty="0" err="1"/>
              <a:t>inf</a:t>
            </a:r>
            <a:r>
              <a:rPr lang="fr-BE" sz="2800" dirty="0"/>
              <a:t> 		</a:t>
            </a:r>
            <a:r>
              <a:rPr lang="fr-BE" sz="2800" dirty="0">
                <a:sym typeface="Wingdings" pitchFamily="2" charset="2"/>
              </a:rPr>
              <a:t></a:t>
            </a:r>
            <a:r>
              <a:rPr lang="fr-BE" sz="2800" dirty="0"/>
              <a:t>	MAIN CLAUSE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dirty="0"/>
          </a:p>
          <a:p>
            <a:pPr algn="ctr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i="1" dirty="0"/>
              <a:t>If I </a:t>
            </a:r>
            <a:r>
              <a:rPr lang="fr-BE" i="1" dirty="0" err="1"/>
              <a:t>dyed</a:t>
            </a:r>
            <a:r>
              <a:rPr lang="fr-BE" i="1" dirty="0"/>
              <a:t> </a:t>
            </a:r>
            <a:r>
              <a:rPr lang="fr-BE" i="1" dirty="0" err="1"/>
              <a:t>my</a:t>
            </a:r>
            <a:r>
              <a:rPr lang="fr-BE" i="1" dirty="0"/>
              <a:t> </a:t>
            </a:r>
            <a:r>
              <a:rPr lang="fr-BE" i="1" dirty="0" err="1"/>
              <a:t>hair</a:t>
            </a:r>
            <a:r>
              <a:rPr lang="fr-BE" i="1" dirty="0"/>
              <a:t> </a:t>
            </a:r>
            <a:r>
              <a:rPr lang="fr-BE" i="1" dirty="0" err="1"/>
              <a:t>pink</a:t>
            </a:r>
            <a:r>
              <a:rPr lang="fr-BE" i="1" dirty="0"/>
              <a:t>, </a:t>
            </a:r>
            <a:r>
              <a:rPr lang="fr-BE" i="1" dirty="0" err="1"/>
              <a:t>my</a:t>
            </a:r>
            <a:r>
              <a:rPr lang="fr-BE" i="1" dirty="0"/>
              <a:t> </a:t>
            </a:r>
            <a:r>
              <a:rPr lang="fr-BE" i="1" dirty="0" err="1"/>
              <a:t>mother</a:t>
            </a:r>
            <a:r>
              <a:rPr lang="fr-BE" i="1" dirty="0"/>
              <a:t> </a:t>
            </a:r>
            <a:r>
              <a:rPr lang="fr-BE" i="1" dirty="0" err="1"/>
              <a:t>would</a:t>
            </a:r>
            <a:r>
              <a:rPr lang="fr-BE" i="1" dirty="0"/>
              <a:t> </a:t>
            </a:r>
            <a:r>
              <a:rPr lang="fr-BE" i="1" dirty="0" err="1"/>
              <a:t>faint</a:t>
            </a:r>
            <a:r>
              <a:rPr lang="fr-BE" i="1" dirty="0"/>
              <a:t>.</a:t>
            </a:r>
          </a:p>
          <a:p>
            <a:pPr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dirty="0"/>
          </a:p>
          <a:p>
            <a:pPr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3600" dirty="0"/>
              <a:t>EX 3 or 4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68313" y="2214563"/>
            <a:ext cx="8358187" cy="1285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036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BE"/>
              <a:t>Type 3: IMPOSSIBLE</a:t>
            </a:r>
            <a:endParaRPr lang="nl-BE"/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sz="quarter" idx="4294967295"/>
          </p:nvPr>
        </p:nvSpPr>
        <p:spPr>
          <a:xfrm>
            <a:off x="685800" y="1773238"/>
            <a:ext cx="7918450" cy="467995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8600" dirty="0"/>
              <a:t>  If + </a:t>
            </a:r>
            <a:r>
              <a:rPr lang="fr-BE" sz="8600" dirty="0" err="1"/>
              <a:t>past</a:t>
            </a:r>
            <a:r>
              <a:rPr lang="fr-BE" sz="8600" dirty="0"/>
              <a:t> </a:t>
            </a:r>
            <a:r>
              <a:rPr lang="fr-BE" sz="8600" dirty="0" err="1"/>
              <a:t>perfect</a:t>
            </a:r>
            <a:r>
              <a:rPr lang="fr-BE" sz="8600" dirty="0"/>
              <a:t>				</a:t>
            </a:r>
            <a:r>
              <a:rPr lang="fr-BE" sz="8600" dirty="0">
                <a:sym typeface="Wingdings" pitchFamily="2" charset="2"/>
              </a:rPr>
              <a:t></a:t>
            </a:r>
            <a:r>
              <a:rPr lang="fr-BE" sz="8600" dirty="0"/>
              <a:t>	SUBCLAUSE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sz="8600" dirty="0"/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8600" dirty="0"/>
              <a:t>  WOULD HAVE + </a:t>
            </a:r>
            <a:r>
              <a:rPr lang="fr-BE" sz="8600" dirty="0" err="1"/>
              <a:t>past</a:t>
            </a:r>
            <a:r>
              <a:rPr lang="fr-BE" sz="8600" dirty="0"/>
              <a:t> </a:t>
            </a:r>
            <a:r>
              <a:rPr lang="fr-BE" sz="8600" dirty="0" err="1"/>
              <a:t>part.</a:t>
            </a:r>
            <a:r>
              <a:rPr lang="fr-BE" sz="8600" dirty="0" err="1">
                <a:sym typeface="Wingdings" pitchFamily="2" charset="2"/>
              </a:rPr>
              <a:t></a:t>
            </a:r>
            <a:r>
              <a:rPr lang="fr-BE" sz="8600" dirty="0" err="1"/>
              <a:t>MAIN</a:t>
            </a:r>
            <a:r>
              <a:rPr lang="fr-BE" sz="8600" dirty="0"/>
              <a:t> CLAUSE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sz="8600" dirty="0"/>
          </a:p>
          <a:p>
            <a:pPr algn="r" fontAlgn="auto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fr-BE" sz="8600" i="1" dirty="0"/>
              <a:t>If </a:t>
            </a:r>
            <a:r>
              <a:rPr lang="fr-BE" sz="8600" i="1" dirty="0" err="1"/>
              <a:t>you</a:t>
            </a:r>
            <a:r>
              <a:rPr lang="fr-BE" sz="8600" i="1" dirty="0"/>
              <a:t> </a:t>
            </a:r>
            <a:r>
              <a:rPr lang="fr-BE" sz="8600" i="1" dirty="0" err="1"/>
              <a:t>had</a:t>
            </a:r>
            <a:r>
              <a:rPr lang="fr-BE" sz="8600" i="1" dirty="0"/>
              <a:t> been </a:t>
            </a:r>
            <a:r>
              <a:rPr lang="fr-BE" sz="8600" i="1" dirty="0" err="1"/>
              <a:t>drunk</a:t>
            </a:r>
            <a:r>
              <a:rPr lang="fr-BE" sz="8600" i="1" dirty="0"/>
              <a:t> on Saturday, </a:t>
            </a:r>
          </a:p>
          <a:p>
            <a:pPr marL="0" indent="0" algn="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BE" sz="8600" i="1" dirty="0" err="1"/>
              <a:t>you</a:t>
            </a:r>
            <a:r>
              <a:rPr lang="fr-BE" sz="8600" i="1" dirty="0"/>
              <a:t> </a:t>
            </a:r>
            <a:r>
              <a:rPr lang="fr-BE" sz="8600" i="1" dirty="0" err="1"/>
              <a:t>would</a:t>
            </a:r>
            <a:r>
              <a:rPr lang="fr-BE" sz="8600" i="1" dirty="0"/>
              <a:t> have </a:t>
            </a:r>
            <a:r>
              <a:rPr lang="fr-BE" sz="8600" i="1" dirty="0" err="1"/>
              <a:t>had</a:t>
            </a:r>
            <a:r>
              <a:rPr lang="fr-BE" sz="8600" i="1" dirty="0"/>
              <a:t> a </a:t>
            </a:r>
            <a:r>
              <a:rPr lang="fr-BE" sz="8600" i="1" dirty="0" err="1"/>
              <a:t>hangover</a:t>
            </a:r>
            <a:r>
              <a:rPr lang="fr-BE" sz="8600" i="1" dirty="0"/>
              <a:t> on </a:t>
            </a:r>
            <a:r>
              <a:rPr lang="fr-BE" sz="8600" i="1" dirty="0" err="1"/>
              <a:t>Sunday</a:t>
            </a:r>
            <a:r>
              <a:rPr lang="fr-BE" sz="8600" i="1" dirty="0"/>
              <a:t>.</a:t>
            </a:r>
          </a:p>
          <a:p>
            <a:pPr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sz="7000" dirty="0"/>
          </a:p>
          <a:p>
            <a:pPr algn="r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8600" dirty="0"/>
              <a:t>Ex  5 or 6</a:t>
            </a:r>
            <a:endParaRPr lang="nl-BE" sz="8600" dirty="0"/>
          </a:p>
        </p:txBody>
      </p:sp>
      <p:sp>
        <p:nvSpPr>
          <p:cNvPr id="4" name="Rechthoek 3"/>
          <p:cNvSpPr/>
          <p:nvPr/>
        </p:nvSpPr>
        <p:spPr>
          <a:xfrm>
            <a:off x="819150" y="1739900"/>
            <a:ext cx="7858125" cy="1785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11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/>
              <a:t>NEGATIVE ‘IF’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4294967295"/>
          </p:nvPr>
        </p:nvSpPr>
        <p:spPr>
          <a:xfrm>
            <a:off x="685800" y="2366963"/>
            <a:ext cx="8289758" cy="3424237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nl-BE" sz="4000" dirty="0"/>
          </a:p>
          <a:p>
            <a:pPr fontAlgn="auto">
              <a:spcAft>
                <a:spcPts val="0"/>
              </a:spcAft>
              <a:defRPr/>
            </a:pPr>
            <a:r>
              <a:rPr lang="nl-BE" sz="4000" dirty="0"/>
              <a:t>But </a:t>
            </a:r>
            <a:r>
              <a:rPr lang="nl-BE" sz="4000" dirty="0" err="1"/>
              <a:t>for</a:t>
            </a:r>
            <a:r>
              <a:rPr lang="nl-BE" sz="4000" dirty="0"/>
              <a:t> …  (</a:t>
            </a:r>
            <a:r>
              <a:rPr lang="nl-BE" sz="4000" dirty="0" err="1"/>
              <a:t>If</a:t>
            </a:r>
            <a:r>
              <a:rPr lang="nl-BE" sz="4000" dirty="0"/>
              <a:t> </a:t>
            </a:r>
            <a:r>
              <a:rPr lang="nl-BE" sz="4000" dirty="0" err="1"/>
              <a:t>there</a:t>
            </a:r>
            <a:r>
              <a:rPr lang="nl-BE" sz="4000" dirty="0"/>
              <a:t> </a:t>
            </a:r>
            <a:r>
              <a:rPr lang="nl-BE" sz="4000" dirty="0" err="1"/>
              <a:t>hadn’t</a:t>
            </a:r>
            <a:r>
              <a:rPr lang="nl-BE" sz="4000" dirty="0"/>
              <a:t> been </a:t>
            </a:r>
            <a:r>
              <a:rPr lang="nl-BE" sz="4000" dirty="0" err="1"/>
              <a:t>any</a:t>
            </a:r>
            <a:r>
              <a:rPr lang="nl-BE" sz="4000" dirty="0"/>
              <a:t>…)</a:t>
            </a:r>
          </a:p>
          <a:p>
            <a:pPr fontAlgn="auto">
              <a:spcAft>
                <a:spcPts val="0"/>
              </a:spcAft>
              <a:defRPr/>
            </a:pPr>
            <a:r>
              <a:rPr lang="nl-BE" sz="4000" dirty="0" err="1"/>
              <a:t>Unless</a:t>
            </a:r>
            <a:r>
              <a:rPr lang="nl-BE" sz="4000" dirty="0"/>
              <a:t> … (</a:t>
            </a:r>
            <a:r>
              <a:rPr lang="nl-BE" sz="4000" dirty="0" err="1"/>
              <a:t>If</a:t>
            </a:r>
            <a:r>
              <a:rPr lang="nl-BE" sz="4000" dirty="0"/>
              <a:t> </a:t>
            </a:r>
            <a:r>
              <a:rPr lang="nl-BE" sz="4000" dirty="0" err="1"/>
              <a:t>not</a:t>
            </a:r>
            <a:r>
              <a:rPr lang="nl-BE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48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nl-BE" dirty="0"/>
              <a:t>TYPES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4294967295"/>
          </p:nvPr>
        </p:nvSpPr>
        <p:spPr>
          <a:xfrm>
            <a:off x="457200" y="1073985"/>
            <a:ext cx="8208963" cy="3960813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fr-BE" sz="3600" dirty="0"/>
              <a:t>Type 1: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3600" dirty="0"/>
              <a:t>If I </a:t>
            </a:r>
            <a:r>
              <a:rPr lang="fr-BE" sz="3600" dirty="0" err="1"/>
              <a:t>see</a:t>
            </a:r>
            <a:r>
              <a:rPr lang="fr-BE" sz="3600" dirty="0"/>
              <a:t> </a:t>
            </a:r>
            <a:r>
              <a:rPr lang="fr-BE" sz="3600" dirty="0" err="1"/>
              <a:t>my</a:t>
            </a:r>
            <a:r>
              <a:rPr lang="fr-BE" sz="3600" dirty="0"/>
              <a:t> </a:t>
            </a:r>
            <a:r>
              <a:rPr lang="fr-BE" sz="3600" dirty="0" err="1"/>
              <a:t>girlfriend</a:t>
            </a:r>
            <a:r>
              <a:rPr lang="fr-BE" sz="3600" dirty="0"/>
              <a:t> </a:t>
            </a:r>
            <a:r>
              <a:rPr lang="fr-BE" sz="3600" dirty="0" err="1"/>
              <a:t>tonight</a:t>
            </a:r>
            <a:r>
              <a:rPr lang="fr-BE" sz="3600" dirty="0"/>
              <a:t>, …I </a:t>
            </a:r>
            <a:r>
              <a:rPr lang="fr-BE" sz="3600" dirty="0" err="1">
                <a:solidFill>
                  <a:srgbClr val="FF0000"/>
                </a:solidFill>
              </a:rPr>
              <a:t>will</a:t>
            </a:r>
            <a:r>
              <a:rPr lang="fr-BE" sz="3600" dirty="0"/>
              <a:t> + </a:t>
            </a:r>
            <a:r>
              <a:rPr lang="fr-BE" sz="3600" dirty="0" err="1"/>
              <a:t>inf</a:t>
            </a:r>
            <a:endParaRPr lang="fr-BE" sz="36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fr-BE" sz="36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fr-BE" sz="3600" dirty="0"/>
              <a:t>Type 2: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3600" dirty="0"/>
              <a:t>If I </a:t>
            </a:r>
            <a:r>
              <a:rPr lang="fr-BE" sz="3600" dirty="0" err="1"/>
              <a:t>was</a:t>
            </a:r>
            <a:r>
              <a:rPr lang="fr-BE" sz="3600" dirty="0"/>
              <a:t> a </a:t>
            </a:r>
            <a:r>
              <a:rPr lang="fr-BE" sz="3600" dirty="0" err="1"/>
              <a:t>woman</a:t>
            </a:r>
            <a:r>
              <a:rPr lang="fr-BE" sz="3600" dirty="0"/>
              <a:t>…,			   I </a:t>
            </a:r>
            <a:r>
              <a:rPr lang="fr-BE" sz="3600" dirty="0" err="1">
                <a:solidFill>
                  <a:srgbClr val="FF0000"/>
                </a:solidFill>
              </a:rPr>
              <a:t>would</a:t>
            </a:r>
            <a:r>
              <a:rPr lang="fr-BE" sz="3600" dirty="0"/>
              <a:t> + </a:t>
            </a:r>
            <a:r>
              <a:rPr lang="fr-BE" sz="3600" dirty="0" err="1"/>
              <a:t>inf</a:t>
            </a:r>
            <a:endParaRPr lang="fr-BE" sz="36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fr-BE" sz="3600" dirty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fr-BE" sz="3600" dirty="0"/>
              <a:t>Type 3: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BE" sz="3600" dirty="0"/>
              <a:t>If I </a:t>
            </a:r>
            <a:r>
              <a:rPr lang="fr-BE" sz="3600" dirty="0" err="1"/>
              <a:t>had</a:t>
            </a:r>
            <a:r>
              <a:rPr lang="fr-BE" sz="3600" dirty="0"/>
              <a:t> </a:t>
            </a:r>
            <a:r>
              <a:rPr lang="fr-BE" sz="3600" dirty="0" err="1"/>
              <a:t>studied</a:t>
            </a:r>
            <a:r>
              <a:rPr lang="fr-BE" sz="3600" dirty="0"/>
              <a:t> hard …,      I </a:t>
            </a:r>
            <a:r>
              <a:rPr lang="fr-BE" sz="3600" dirty="0" err="1">
                <a:solidFill>
                  <a:srgbClr val="FF0000"/>
                </a:solidFill>
              </a:rPr>
              <a:t>would</a:t>
            </a:r>
            <a:r>
              <a:rPr lang="fr-BE" sz="3600" dirty="0">
                <a:solidFill>
                  <a:srgbClr val="FF0000"/>
                </a:solidFill>
              </a:rPr>
              <a:t> have </a:t>
            </a:r>
            <a:r>
              <a:rPr lang="fr-BE" sz="3600" dirty="0"/>
              <a:t>+pp</a:t>
            </a:r>
            <a:endParaRPr lang="nl-BE" sz="3600" dirty="0"/>
          </a:p>
          <a:p>
            <a:pPr fontAlgn="auto">
              <a:spcAft>
                <a:spcPts val="0"/>
              </a:spcAft>
              <a:defRPr/>
            </a:pP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8345858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385</TotalTime>
  <Words>197</Words>
  <Application>Microsoft Office PowerPoint</Application>
  <PresentationFormat>Diavoorstelling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Presentatie</vt:lpstr>
      <vt:lpstr>PowerPoint-presentatie</vt:lpstr>
      <vt:lpstr>What if….?</vt:lpstr>
      <vt:lpstr>Type 1: ‘PROBABLE’</vt:lpstr>
      <vt:lpstr>NOTE</vt:lpstr>
      <vt:lpstr>ACE</vt:lpstr>
      <vt:lpstr>Type 2: IMPROBABLE</vt:lpstr>
      <vt:lpstr>Type 3: IMPOSSIBLE</vt:lpstr>
      <vt:lpstr>NEGATIVE ‘IF’</vt:lpstr>
      <vt:lpstr>TYPES</vt:lpstr>
      <vt:lpstr>The real stuff…</vt:lpstr>
      <vt:lpstr>UNREAL PAST</vt:lpstr>
      <vt:lpstr>Welke past kiezen???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Saskia Schoefs</cp:lastModifiedBy>
  <cp:revision>9</cp:revision>
  <dcterms:created xsi:type="dcterms:W3CDTF">2013-10-07T12:53:33Z</dcterms:created>
  <dcterms:modified xsi:type="dcterms:W3CDTF">2018-09-22T18:35:19Z</dcterms:modified>
</cp:coreProperties>
</file>