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294" r:id="rId4"/>
    <p:sldId id="259" r:id="rId5"/>
    <p:sldId id="260" r:id="rId6"/>
    <p:sldId id="264" r:id="rId7"/>
    <p:sldId id="281" r:id="rId8"/>
    <p:sldId id="282" r:id="rId9"/>
    <p:sldId id="275" r:id="rId10"/>
    <p:sldId id="283" r:id="rId11"/>
    <p:sldId id="277" r:id="rId12"/>
    <p:sldId id="284" r:id="rId13"/>
    <p:sldId id="285" r:id="rId14"/>
    <p:sldId id="278" r:id="rId15"/>
    <p:sldId id="286" r:id="rId16"/>
    <p:sldId id="276" r:id="rId17"/>
    <p:sldId id="287" r:id="rId18"/>
    <p:sldId id="288" r:id="rId19"/>
    <p:sldId id="289" r:id="rId20"/>
    <p:sldId id="266" r:id="rId21"/>
    <p:sldId id="267" r:id="rId22"/>
    <p:sldId id="265" r:id="rId23"/>
    <p:sldId id="290" r:id="rId24"/>
    <p:sldId id="261" r:id="rId25"/>
    <p:sldId id="279" r:id="rId26"/>
    <p:sldId id="291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10/20/2016</a:t>
            </a:fld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10/20/2016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10/20/2016</a:t>
            </a:fld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10/20/2016</a:t>
            </a:fld>
            <a:endParaRPr lang="en-US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10/20/2016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x4XffMyWy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5736" y="2420888"/>
            <a:ext cx="6172200" cy="1894362"/>
          </a:xfrm>
        </p:spPr>
        <p:txBody>
          <a:bodyPr/>
          <a:lstStyle/>
          <a:p>
            <a:endParaRPr lang="nl-BE" sz="5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67744" y="4437112"/>
            <a:ext cx="6172200" cy="1800200"/>
          </a:xfrm>
        </p:spPr>
        <p:txBody>
          <a:bodyPr>
            <a:normAutofit/>
          </a:bodyPr>
          <a:lstStyle/>
          <a:p>
            <a:pPr algn="ctr"/>
            <a:r>
              <a:rPr lang="nl-BE" sz="3600" dirty="0" smtClean="0"/>
              <a:t>Spelling: </a:t>
            </a:r>
            <a:r>
              <a:rPr lang="nl-BE" sz="3600" dirty="0" err="1" smtClean="0"/>
              <a:t>dt</a:t>
            </a:r>
            <a:r>
              <a:rPr lang="nl-BE" sz="3600" dirty="0" smtClean="0"/>
              <a:t>?!</a:t>
            </a:r>
            <a:endParaRPr lang="nl-BE" sz="3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03232"/>
            <a:ext cx="70770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467600" cy="1786210"/>
          </a:xfrm>
        </p:spPr>
        <p:txBody>
          <a:bodyPr>
            <a:noAutofit/>
          </a:bodyPr>
          <a:lstStyle/>
          <a:p>
            <a:r>
              <a:rPr lang="nl-BE" sz="4400" dirty="0" smtClean="0"/>
              <a:t>Hou rekening met de basisregels van het Nederlands!</a:t>
            </a:r>
            <a:endParaRPr lang="nl-BE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sz="4400" dirty="0" smtClean="0"/>
          </a:p>
          <a:p>
            <a:pPr>
              <a:buNone/>
            </a:pPr>
            <a:endParaRPr lang="nl-BE" sz="4400" dirty="0" smtClean="0"/>
          </a:p>
          <a:p>
            <a:pPr>
              <a:buNone/>
            </a:pPr>
            <a:r>
              <a:rPr lang="nl-BE" sz="4400" dirty="0" smtClean="0"/>
              <a:t>!!!</a:t>
            </a:r>
            <a:r>
              <a:rPr lang="nl-BE" sz="4400" dirty="0"/>
              <a:t>	jij </a:t>
            </a:r>
            <a:r>
              <a:rPr lang="nl-BE" sz="4400" dirty="0" err="1"/>
              <a:t>n</a:t>
            </a:r>
            <a:r>
              <a:rPr lang="nl-BE" sz="4400" dirty="0" err="1">
                <a:solidFill>
                  <a:srgbClr val="FF0000"/>
                </a:solidFill>
              </a:rPr>
              <a:t>e</a:t>
            </a:r>
            <a:r>
              <a:rPr lang="nl-BE" sz="4400" dirty="0" err="1"/>
              <a:t>m</a:t>
            </a:r>
            <a:r>
              <a:rPr lang="nl-BE" sz="4400" dirty="0"/>
              <a:t>  </a:t>
            </a:r>
            <a:r>
              <a:rPr lang="nl-BE" sz="4400" dirty="0">
                <a:sym typeface="Wingdings" pitchFamily="2" charset="2"/>
              </a:rPr>
              <a:t> neem + t</a:t>
            </a:r>
            <a:endParaRPr lang="nl-BE" sz="4400" dirty="0"/>
          </a:p>
          <a:p>
            <a:pPr>
              <a:buNone/>
            </a:pPr>
            <a:r>
              <a:rPr lang="nl-BE" sz="4400" dirty="0" smtClean="0"/>
              <a:t>!!!</a:t>
            </a:r>
            <a:r>
              <a:rPr lang="nl-BE" sz="4400" dirty="0"/>
              <a:t>	jij </a:t>
            </a:r>
            <a:r>
              <a:rPr lang="nl-BE" sz="4400" dirty="0" err="1"/>
              <a:t>verhui</a:t>
            </a:r>
            <a:r>
              <a:rPr lang="nl-BE" sz="4400" dirty="0" err="1">
                <a:solidFill>
                  <a:srgbClr val="FF0000"/>
                </a:solidFill>
              </a:rPr>
              <a:t>z</a:t>
            </a:r>
            <a:r>
              <a:rPr lang="nl-BE" sz="4400" dirty="0">
                <a:solidFill>
                  <a:srgbClr val="FF0000"/>
                </a:solidFill>
              </a:rPr>
              <a:t> </a:t>
            </a:r>
            <a:r>
              <a:rPr lang="nl-BE" sz="4400" dirty="0"/>
              <a:t> </a:t>
            </a:r>
            <a:r>
              <a:rPr lang="nl-BE" sz="4400" dirty="0">
                <a:sym typeface="Wingdings" pitchFamily="2" charset="2"/>
              </a:rPr>
              <a:t></a:t>
            </a:r>
            <a:r>
              <a:rPr lang="nl-BE" sz="4400" dirty="0"/>
              <a:t>s +  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83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Autofit/>
          </a:bodyPr>
          <a:lstStyle/>
          <a:p>
            <a:r>
              <a:rPr lang="nl-BE" sz="4400" dirty="0" smtClean="0"/>
              <a:t>UITZONDERING voor Tegenwoordige tijd</a:t>
            </a:r>
            <a:endParaRPr lang="nl-BE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sz="3600" dirty="0" smtClean="0"/>
              <a:t>INVERSIE van JE/JIJ </a:t>
            </a:r>
          </a:p>
          <a:p>
            <a:pPr>
              <a:buNone/>
            </a:pPr>
            <a:r>
              <a:rPr lang="nl-BE" sz="3600" dirty="0" smtClean="0"/>
              <a:t>(= ‘jij’ achter de persoonsvorm)</a:t>
            </a:r>
          </a:p>
          <a:p>
            <a:pPr>
              <a:buNone/>
            </a:pPr>
            <a:endParaRPr lang="nl-BE" sz="3600" dirty="0" smtClean="0"/>
          </a:p>
          <a:p>
            <a:pPr>
              <a:buNone/>
            </a:pPr>
            <a:r>
              <a:rPr lang="nl-BE" sz="3600" dirty="0" smtClean="0"/>
              <a:t>               Bv. Jij kijkt	</a:t>
            </a:r>
            <a:r>
              <a:rPr lang="nl-BE" sz="3600" dirty="0" smtClean="0">
                <a:sym typeface="Wingdings" pitchFamily="2" charset="2"/>
              </a:rPr>
              <a:t></a:t>
            </a:r>
            <a:r>
              <a:rPr lang="nl-BE" sz="3600" dirty="0" smtClean="0"/>
              <a:t>	Kijk jij?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              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000" dirty="0"/>
              <a:t>DUS OOK:</a:t>
            </a:r>
            <a:br>
              <a:rPr lang="nl-BE" sz="4000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4400" dirty="0" smtClean="0"/>
          </a:p>
          <a:p>
            <a:pPr>
              <a:buNone/>
            </a:pPr>
            <a:r>
              <a:rPr lang="nl-BE" sz="4400" dirty="0" smtClean="0"/>
              <a:t>Jij </a:t>
            </a:r>
            <a:r>
              <a:rPr lang="nl-BE" sz="4400" dirty="0"/>
              <a:t>zendt	   </a:t>
            </a:r>
            <a:r>
              <a:rPr lang="nl-BE" sz="4400" dirty="0" smtClean="0">
                <a:sym typeface="Wingdings" pitchFamily="2" charset="2"/>
              </a:rPr>
              <a:t></a:t>
            </a:r>
            <a:r>
              <a:rPr lang="nl-BE" sz="4400" dirty="0"/>
              <a:t>	Zend jij?</a:t>
            </a:r>
          </a:p>
          <a:p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8418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PROBLEEMPJE…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sz="4400" dirty="0" smtClean="0"/>
          </a:p>
          <a:p>
            <a:endParaRPr lang="nl-BE" sz="4400" dirty="0"/>
          </a:p>
          <a:p>
            <a:r>
              <a:rPr lang="nl-BE" sz="4400" dirty="0"/>
              <a:t>ALTIJD CONTROLEREN OF JIJ écht JIJ is!!!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81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>
            <a:noAutofit/>
          </a:bodyPr>
          <a:lstStyle/>
          <a:p>
            <a:r>
              <a:rPr lang="nl-BE" sz="3600" dirty="0" smtClean="0"/>
              <a:t>IS ‘jij’ ECHT ‘jij’? </a:t>
            </a:r>
            <a:br>
              <a:rPr lang="nl-BE" sz="3600" dirty="0" smtClean="0"/>
            </a:br>
            <a:r>
              <a:rPr lang="nl-BE" sz="3600" dirty="0" smtClean="0"/>
              <a:t>(pseudo-inversie)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sz="3600" dirty="0" smtClean="0"/>
          </a:p>
          <a:p>
            <a:r>
              <a:rPr lang="nl-BE" sz="3600" dirty="0" smtClean="0"/>
              <a:t>Brand je een kaars?  (je = jij)</a:t>
            </a:r>
          </a:p>
          <a:p>
            <a:r>
              <a:rPr lang="nl-BE" sz="3600" dirty="0" err="1" smtClean="0"/>
              <a:t>BrandT</a:t>
            </a:r>
            <a:r>
              <a:rPr lang="nl-BE" sz="3600" dirty="0" smtClean="0"/>
              <a:t> je moeder een kaars?   (je = jouw)</a:t>
            </a:r>
          </a:p>
          <a:p>
            <a:r>
              <a:rPr lang="nl-BE" sz="3600" dirty="0" smtClean="0"/>
              <a:t>Hij vindt je aardig. (je = jou)</a:t>
            </a:r>
          </a:p>
          <a:p>
            <a:endParaRPr lang="nl-BE" sz="3600" dirty="0" smtClean="0"/>
          </a:p>
          <a:p>
            <a:endParaRPr lang="nl-BE" sz="3600" dirty="0" smtClean="0"/>
          </a:p>
          <a:p>
            <a:endParaRPr lang="nl-BE" sz="4000" dirty="0" smtClean="0"/>
          </a:p>
          <a:p>
            <a:endParaRPr lang="nl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DUS:</a:t>
            </a:r>
            <a:endParaRPr lang="nl-BE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nl-BE" sz="3200" dirty="0" smtClean="0">
                <a:solidFill>
                  <a:srgbClr val="FF0000"/>
                </a:solidFill>
              </a:rPr>
              <a:t>REGEL GELDT NIET</a:t>
            </a:r>
            <a:r>
              <a:rPr lang="nl-BE" sz="3200" dirty="0" smtClean="0"/>
              <a:t> </a:t>
            </a:r>
            <a:r>
              <a:rPr lang="nl-BE" sz="3200" dirty="0"/>
              <a:t>als ‘JIJ’ vervangen kan worden </a:t>
            </a:r>
            <a:r>
              <a:rPr lang="nl-BE" sz="3200" dirty="0" smtClean="0"/>
              <a:t>door:    </a:t>
            </a:r>
            <a:endParaRPr lang="nl-BE" sz="3200" dirty="0"/>
          </a:p>
          <a:p>
            <a:pPr>
              <a:buNone/>
            </a:pPr>
            <a:r>
              <a:rPr lang="nl-BE" sz="4800" dirty="0"/>
              <a:t>        </a:t>
            </a:r>
            <a:endParaRPr lang="nl-BE" sz="4800" dirty="0" smtClean="0"/>
          </a:p>
          <a:p>
            <a:pPr>
              <a:buNone/>
            </a:pPr>
            <a:r>
              <a:rPr lang="nl-BE" sz="4800" dirty="0"/>
              <a:t>	</a:t>
            </a:r>
            <a:r>
              <a:rPr lang="nl-BE" sz="4800" dirty="0" smtClean="0"/>
              <a:t>	 </a:t>
            </a:r>
            <a:r>
              <a:rPr lang="nl-BE" sz="4800" dirty="0"/>
              <a:t>‘JO</a:t>
            </a:r>
            <a:r>
              <a:rPr lang="nl-BE" sz="4000" dirty="0"/>
              <a:t>UW’ of ‘JOU’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02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 smtClean="0"/>
              <a:t>2. Verleden tijd</a:t>
            </a:r>
            <a:r>
              <a:rPr lang="nl-BE" dirty="0" smtClean="0"/>
              <a:t>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			</a:t>
            </a:r>
          </a:p>
          <a:p>
            <a:pPr>
              <a:buNone/>
            </a:pPr>
            <a:r>
              <a:rPr lang="nl-BE" sz="3600" dirty="0" smtClean="0"/>
              <a:t>Volgens REGEL VAN </a:t>
            </a:r>
            <a:r>
              <a:rPr lang="nl-BE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‘t kofschip</a:t>
            </a:r>
            <a:r>
              <a:rPr lang="nl-BE" sz="3600" dirty="0" smtClean="0"/>
              <a:t>	</a:t>
            </a:r>
          </a:p>
          <a:p>
            <a:pPr>
              <a:buNone/>
            </a:pPr>
            <a:r>
              <a:rPr lang="nl-BE" sz="3600" dirty="0"/>
              <a:t> </a:t>
            </a:r>
            <a:r>
              <a:rPr lang="nl-BE" sz="3600" dirty="0" smtClean="0"/>
              <a:t>             + TE 	of 	+ DE</a:t>
            </a:r>
          </a:p>
          <a:p>
            <a:pPr>
              <a:buNone/>
            </a:pPr>
            <a:endParaRPr lang="nl-BE" sz="3600" dirty="0" smtClean="0"/>
          </a:p>
          <a:p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4000" dirty="0" smtClean="0"/>
              <a:t>3. Voltooid deelwoord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dirty="0"/>
          </a:p>
          <a:p>
            <a:pPr>
              <a:buNone/>
            </a:pPr>
            <a:endParaRPr lang="nl-BE" sz="3600" dirty="0" smtClean="0"/>
          </a:p>
          <a:p>
            <a:pPr>
              <a:buNone/>
            </a:pPr>
            <a:r>
              <a:rPr lang="nl-BE" sz="3600" dirty="0" smtClean="0"/>
              <a:t>Volgens REGEL </a:t>
            </a:r>
            <a:r>
              <a:rPr lang="nl-BE" sz="3600" dirty="0"/>
              <a:t>VAN ‘t kofschip	 </a:t>
            </a:r>
            <a:endParaRPr lang="nl-BE" sz="3600" dirty="0" smtClean="0"/>
          </a:p>
          <a:p>
            <a:pPr>
              <a:buNone/>
            </a:pPr>
            <a:r>
              <a:rPr lang="nl-BE" sz="3600" dirty="0" smtClean="0"/>
              <a:t>                 +T  	of  	+ </a:t>
            </a:r>
            <a:r>
              <a:rPr lang="nl-BE" sz="3600" dirty="0"/>
              <a:t>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77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 smtClean="0"/>
              <a:t>Opmerking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3600" dirty="0" smtClean="0"/>
          </a:p>
          <a:p>
            <a:r>
              <a:rPr lang="nl-BE" sz="3600" dirty="0" smtClean="0"/>
              <a:t>Inversie-regel geldt dus NIET voor verleden tijd </a:t>
            </a:r>
          </a:p>
          <a:p>
            <a:pPr marL="0" indent="0">
              <a:buNone/>
            </a:pPr>
            <a:r>
              <a:rPr lang="nl-BE" sz="3600" dirty="0"/>
              <a:t> </a:t>
            </a:r>
            <a:r>
              <a:rPr lang="nl-BE" sz="3600" dirty="0" smtClean="0"/>
              <a:t> of voltooid deelwoord!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2926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Wat is in godsnaam dat kofschip??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" y="1988840"/>
            <a:ext cx="7541666" cy="4248472"/>
          </a:xfrm>
        </p:spPr>
      </p:pic>
    </p:spTree>
    <p:extLst>
      <p:ext uri="{BB962C8B-B14F-4D97-AF65-F5344CB8AC3E}">
        <p14:creationId xmlns:p14="http://schemas.microsoft.com/office/powerpoint/2010/main" val="24012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1180\AppData\Local\Microsoft\Windows\Temporary Internet Files\Content.IE5\33HNEVF9\MPj04276350000[1]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0648"/>
            <a:ext cx="6085742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8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4800" dirty="0" smtClean="0"/>
              <a:t>Regel van ‘t kofschip</a:t>
            </a:r>
            <a:endParaRPr lang="nl-BE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 smtClean="0"/>
          </a:p>
          <a:p>
            <a:r>
              <a:rPr lang="nl-BE" sz="3200" dirty="0" smtClean="0"/>
              <a:t>(</a:t>
            </a:r>
            <a:r>
              <a:rPr lang="nl-BE" sz="3200" dirty="0" smtClean="0">
                <a:solidFill>
                  <a:srgbClr val="FF0000"/>
                </a:solidFill>
              </a:rPr>
              <a:t>juiste</a:t>
            </a:r>
            <a:r>
              <a:rPr lang="nl-BE" sz="3200" dirty="0" smtClean="0"/>
              <a:t>) STAM eindigt op KLANK:</a:t>
            </a:r>
          </a:p>
          <a:p>
            <a:endParaRPr lang="nl-BE" sz="3200" dirty="0" smtClean="0"/>
          </a:p>
          <a:p>
            <a:pPr>
              <a:buNone/>
            </a:pPr>
            <a:r>
              <a:rPr lang="nl-BE" sz="3200" dirty="0" smtClean="0"/>
              <a:t>		T 	K 	F	S	X	P</a:t>
            </a:r>
          </a:p>
          <a:p>
            <a:pPr>
              <a:buNone/>
            </a:pPr>
            <a:endParaRPr lang="nl-BE" sz="3200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sz="4800" dirty="0" smtClean="0">
                <a:solidFill>
                  <a:srgbClr val="FF0000"/>
                </a:solidFill>
              </a:rPr>
              <a:t>= + T</a:t>
            </a:r>
            <a:r>
              <a:rPr lang="nl-BE" sz="3200" dirty="0" smtClean="0"/>
              <a:t>		(bv. bluffen: ge/</a:t>
            </a:r>
            <a:r>
              <a:rPr lang="nl-BE" sz="3200" dirty="0" smtClean="0">
                <a:solidFill>
                  <a:srgbClr val="FF0000"/>
                </a:solidFill>
              </a:rPr>
              <a:t>bluf</a:t>
            </a:r>
            <a:r>
              <a:rPr lang="nl-BE" sz="3200" dirty="0" smtClean="0"/>
              <a:t>/t)</a:t>
            </a:r>
          </a:p>
          <a:p>
            <a:pPr>
              <a:buNone/>
            </a:pPr>
            <a:endParaRPr lang="nl-BE" sz="3200" dirty="0" smtClean="0"/>
          </a:p>
          <a:p>
            <a:pPr>
              <a:buNone/>
            </a:pPr>
            <a:r>
              <a:rPr lang="nl-BE" sz="3200" dirty="0" smtClean="0">
                <a:sym typeface="Wingdings" pitchFamily="2" charset="2"/>
              </a:rPr>
              <a:t></a:t>
            </a:r>
            <a:r>
              <a:rPr lang="nl-BE" sz="3200" dirty="0" smtClean="0"/>
              <a:t>ANDERS: + D	</a:t>
            </a:r>
          </a:p>
          <a:p>
            <a:pPr>
              <a:buNone/>
            </a:pPr>
            <a:r>
              <a:rPr lang="nl-BE" sz="3200" dirty="0"/>
              <a:t> </a:t>
            </a:r>
            <a:r>
              <a:rPr lang="nl-BE" sz="3200" dirty="0" smtClean="0"/>
              <a:t>                      (bv. verhuizen: /</a:t>
            </a:r>
            <a:r>
              <a:rPr lang="nl-BE" sz="3200" dirty="0" err="1" smtClean="0">
                <a:solidFill>
                  <a:srgbClr val="FF0000"/>
                </a:solidFill>
              </a:rPr>
              <a:t>verhuiz</a:t>
            </a:r>
            <a:r>
              <a:rPr lang="nl-BE" sz="3200" dirty="0" smtClean="0"/>
              <a:t>/d)</a:t>
            </a:r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1187624" y="2717304"/>
            <a:ext cx="864096" cy="864096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Gebiedende wijs</a:t>
            </a:r>
            <a:endParaRPr lang="nl-BE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nl-BE" dirty="0" smtClean="0"/>
          </a:p>
          <a:p>
            <a:endParaRPr lang="nl-BE" sz="4000" dirty="0" smtClean="0"/>
          </a:p>
          <a:p>
            <a:r>
              <a:rPr lang="nl-BE" sz="4000" dirty="0" smtClean="0"/>
              <a:t>Nooit + t !!!!!!!!!!!!!!!!!!!!!!</a:t>
            </a:r>
          </a:p>
          <a:p>
            <a:pPr lvl="1"/>
            <a:r>
              <a:rPr lang="nl-BE" sz="3600" dirty="0" smtClean="0"/>
              <a:t>Word nu toch eens wakker!</a:t>
            </a:r>
          </a:p>
          <a:p>
            <a:pPr lvl="1"/>
            <a:endParaRPr lang="nl-BE" sz="3600" dirty="0"/>
          </a:p>
          <a:p>
            <a:endParaRPr lang="nl-BE" sz="4000" dirty="0" smtClean="0"/>
          </a:p>
          <a:p>
            <a:r>
              <a:rPr lang="nl-BE" sz="4000" dirty="0" smtClean="0"/>
              <a:t>Oppassen met ‘u’: </a:t>
            </a:r>
          </a:p>
          <a:p>
            <a:pPr lvl="1"/>
            <a:r>
              <a:rPr lang="nl-BE" sz="3600" dirty="0" smtClean="0"/>
              <a:t>bv. Neemt u nu toch een koekje!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000" dirty="0"/>
              <a:t>VOLTOOID DEELWOORD </a:t>
            </a:r>
            <a:r>
              <a:rPr lang="nl-BE" sz="4900" dirty="0"/>
              <a:t>als adjectief</a:t>
            </a:r>
            <a:r>
              <a:rPr lang="nl-BE" sz="3600" dirty="0" smtClean="0"/>
              <a:t>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	</a:t>
            </a:r>
            <a:r>
              <a:rPr lang="nl-BE" sz="4000" dirty="0" smtClean="0"/>
              <a:t>Enkel uitgang –e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 algn="r">
              <a:buNone/>
            </a:pPr>
            <a:r>
              <a:rPr lang="nl-BE" sz="3200" dirty="0" smtClean="0"/>
              <a:t>DUS </a:t>
            </a:r>
            <a:r>
              <a:rPr lang="nl-BE" sz="3200" dirty="0" smtClean="0">
                <a:solidFill>
                  <a:srgbClr val="FF0000"/>
                </a:solidFill>
              </a:rPr>
              <a:t>GEEN</a:t>
            </a:r>
            <a:r>
              <a:rPr lang="nl-BE" sz="3200" dirty="0" smtClean="0"/>
              <a:t> VERDUBBELING!!!!!</a:t>
            </a:r>
          </a:p>
          <a:p>
            <a:pPr algn="r">
              <a:buNone/>
            </a:pPr>
            <a:endParaRPr lang="nl-BE" sz="3200" dirty="0" smtClean="0"/>
          </a:p>
          <a:p>
            <a:pPr algn="r">
              <a:buNone/>
            </a:pPr>
            <a:r>
              <a:rPr lang="nl-BE" sz="3200" dirty="0" smtClean="0"/>
              <a:t>NIET: *de </a:t>
            </a:r>
            <a:r>
              <a:rPr lang="nl-BE" sz="3200" i="1" dirty="0" smtClean="0"/>
              <a:t>verlichtte</a:t>
            </a:r>
            <a:r>
              <a:rPr lang="nl-BE" sz="3200" dirty="0" smtClean="0"/>
              <a:t> straat</a:t>
            </a:r>
          </a:p>
          <a:p>
            <a:pPr algn="r">
              <a:buNone/>
            </a:pPr>
            <a:r>
              <a:rPr lang="nl-BE" sz="3200" dirty="0" smtClean="0">
                <a:sym typeface="Wingdings" pitchFamily="2" charset="2"/>
              </a:rPr>
              <a:t> maar: de verlichte straat</a:t>
            </a:r>
            <a:endParaRPr lang="nl-BE" sz="3200" dirty="0" smtClean="0"/>
          </a:p>
          <a:p>
            <a:pPr algn="r">
              <a:buNone/>
            </a:pPr>
            <a:endParaRPr lang="nl-B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Uitzondering: VOLGENS DE BASISREGELS VAN DE TAAL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BE" b="1" u="sng" dirty="0"/>
          </a:p>
          <a:p>
            <a:pPr marL="0" indent="0">
              <a:buNone/>
            </a:pPr>
            <a:endParaRPr lang="nl-BE" b="1" u="sng" dirty="0" smtClean="0"/>
          </a:p>
          <a:p>
            <a:pPr marL="0" indent="0">
              <a:buNone/>
            </a:pPr>
            <a:r>
              <a:rPr lang="nl-BE" sz="3600" dirty="0" smtClean="0"/>
              <a:t>Bv</a:t>
            </a:r>
            <a:r>
              <a:rPr lang="nl-BE" sz="3600" dirty="0"/>
              <a:t>. De muur is gewit</a:t>
            </a:r>
            <a:r>
              <a:rPr lang="nl-BE" sz="3600" dirty="0" smtClean="0"/>
              <a:t>:</a:t>
            </a:r>
          </a:p>
          <a:p>
            <a:pPr marL="0" indent="0">
              <a:buNone/>
            </a:pPr>
            <a:r>
              <a:rPr lang="nl-BE" sz="3600" dirty="0"/>
              <a:t> </a:t>
            </a:r>
            <a:r>
              <a:rPr lang="nl-BE" sz="3600" dirty="0" smtClean="0"/>
              <a:t>   </a:t>
            </a:r>
            <a:r>
              <a:rPr lang="nl-BE" sz="3600" dirty="0" smtClean="0">
                <a:sym typeface="Wingdings" pitchFamily="2" charset="2"/>
              </a:rPr>
              <a:t></a:t>
            </a:r>
            <a:r>
              <a:rPr lang="nl-BE" sz="3600" dirty="0" smtClean="0"/>
              <a:t> </a:t>
            </a:r>
            <a:r>
              <a:rPr lang="nl-BE" sz="3600" dirty="0"/>
              <a:t>de gewi</a:t>
            </a:r>
            <a:r>
              <a:rPr lang="nl-BE" sz="3600" i="1" dirty="0"/>
              <a:t>tt</a:t>
            </a:r>
            <a:r>
              <a:rPr lang="nl-BE" sz="3600" dirty="0"/>
              <a:t>e muur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03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B. Engelse werkwoorden</a:t>
            </a:r>
            <a:endParaRPr lang="nl-BE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3600" dirty="0" smtClean="0"/>
          </a:p>
          <a:p>
            <a:r>
              <a:rPr lang="nl-BE" sz="3600" dirty="0" smtClean="0"/>
              <a:t>Nieuwe situatie: </a:t>
            </a:r>
          </a:p>
          <a:p>
            <a:pPr marL="0" indent="0">
              <a:buNone/>
            </a:pPr>
            <a:r>
              <a:rPr lang="nl-BE" sz="3600" dirty="0"/>
              <a:t> </a:t>
            </a:r>
            <a:r>
              <a:rPr lang="nl-BE" sz="3600" dirty="0" smtClean="0"/>
              <a:t>     stam eindigt op een </a:t>
            </a:r>
            <a:r>
              <a:rPr lang="nl-BE" sz="3600" dirty="0" smtClean="0">
                <a:solidFill>
                  <a:srgbClr val="FF0000"/>
                </a:solidFill>
              </a:rPr>
              <a:t>klinker</a:t>
            </a:r>
            <a:r>
              <a:rPr lang="nl-BE" sz="3600" dirty="0" smtClean="0"/>
              <a:t>: </a:t>
            </a:r>
          </a:p>
          <a:p>
            <a:pPr marL="0" indent="0">
              <a:buNone/>
            </a:pPr>
            <a:endParaRPr lang="nl-BE" sz="3600" dirty="0"/>
          </a:p>
          <a:p>
            <a:pPr marL="0" indent="0">
              <a:buNone/>
            </a:pPr>
            <a:r>
              <a:rPr lang="nl-BE" sz="3600" dirty="0" smtClean="0"/>
              <a:t>			+ D(E)</a:t>
            </a:r>
          </a:p>
          <a:p>
            <a:pPr marL="0" indent="0">
              <a:buNone/>
            </a:pPr>
            <a:endParaRPr lang="nl-BE" sz="3600" dirty="0"/>
          </a:p>
          <a:p>
            <a:pPr marL="0" indent="0">
              <a:buNone/>
            </a:pPr>
            <a:r>
              <a:rPr lang="nl-BE" sz="3600" dirty="0" smtClean="0"/>
              <a:t>Bv. lobbyen</a:t>
            </a:r>
          </a:p>
          <a:p>
            <a:endParaRPr lang="nl-B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39552" y="692696"/>
            <a:ext cx="7992888" cy="4873752"/>
          </a:xfrm>
        </p:spPr>
        <p:txBody>
          <a:bodyPr>
            <a:noAutofit/>
          </a:bodyPr>
          <a:lstStyle/>
          <a:p>
            <a:r>
              <a:rPr lang="nl-BE" sz="3200" dirty="0" smtClean="0"/>
              <a:t>Stam eindigt op ‘vreemde’ medeklinker</a:t>
            </a:r>
            <a:r>
              <a:rPr lang="nl-BE" sz="3200" dirty="0"/>
              <a:t>? </a:t>
            </a:r>
            <a:endParaRPr lang="nl-BE" sz="3200" dirty="0" smtClean="0"/>
          </a:p>
          <a:p>
            <a:pPr marL="0" indent="0">
              <a:buNone/>
            </a:pPr>
            <a:r>
              <a:rPr lang="nl-BE" sz="3200" dirty="0">
                <a:sym typeface="Wingdings" pitchFamily="2" charset="2"/>
              </a:rPr>
              <a:t>	</a:t>
            </a:r>
            <a:r>
              <a:rPr lang="nl-BE" sz="3200" dirty="0" smtClean="0">
                <a:sym typeface="Wingdings" pitchFamily="2" charset="2"/>
              </a:rPr>
              <a:t>	 kofschipregel volgen</a:t>
            </a:r>
            <a:endParaRPr lang="nl-BE" sz="3200" dirty="0">
              <a:sym typeface="Wingdings" pitchFamily="2" charset="2"/>
            </a:endParaRPr>
          </a:p>
          <a:p>
            <a:pPr>
              <a:buNone/>
            </a:pPr>
            <a:endParaRPr lang="nl-BE" sz="3200" dirty="0">
              <a:sym typeface="Wingdings" pitchFamily="2" charset="2"/>
            </a:endParaRPr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			</a:t>
            </a:r>
            <a:r>
              <a:rPr lang="nl-BE" sz="3200" dirty="0" smtClean="0">
                <a:sym typeface="Wingdings" pitchFamily="2" charset="2"/>
              </a:rPr>
              <a:t>-sh</a:t>
            </a:r>
            <a:r>
              <a:rPr lang="nl-BE" sz="3200" dirty="0">
                <a:sym typeface="Wingdings" pitchFamily="2" charset="2"/>
              </a:rPr>
              <a:t>? </a:t>
            </a:r>
            <a:r>
              <a:rPr lang="nl-BE" sz="3200" dirty="0" smtClean="0">
                <a:sym typeface="Wingdings" pitchFamily="2" charset="2"/>
              </a:rPr>
              <a:t>(bv. finishen</a:t>
            </a:r>
            <a:r>
              <a:rPr lang="nl-BE" sz="3200" dirty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			</a:t>
            </a:r>
            <a:r>
              <a:rPr lang="nl-BE" sz="3200" dirty="0" smtClean="0">
                <a:sym typeface="Wingdings" pitchFamily="2" charset="2"/>
              </a:rPr>
              <a:t>-dg</a:t>
            </a:r>
            <a:r>
              <a:rPr lang="nl-BE" sz="3200" dirty="0">
                <a:sym typeface="Wingdings" pitchFamily="2" charset="2"/>
              </a:rPr>
              <a:t>? </a:t>
            </a:r>
            <a:r>
              <a:rPr lang="nl-BE" sz="3200" dirty="0" smtClean="0">
                <a:sym typeface="Wingdings" pitchFamily="2" charset="2"/>
              </a:rPr>
              <a:t>(bv. bridgen</a:t>
            </a:r>
            <a:r>
              <a:rPr lang="nl-BE" sz="3200" dirty="0">
                <a:sym typeface="Wingdings" pitchFamily="2" charset="2"/>
              </a:rPr>
              <a:t>)</a:t>
            </a:r>
          </a:p>
          <a:p>
            <a:pPr>
              <a:buNone/>
            </a:pPr>
            <a:endParaRPr lang="nl-BE" sz="3200" dirty="0" smtClean="0">
              <a:sym typeface="Wingdings" pitchFamily="2" charset="2"/>
            </a:endParaRPr>
          </a:p>
          <a:p>
            <a:pPr>
              <a:buNone/>
            </a:pPr>
            <a:endParaRPr lang="nl-BE" sz="3200" dirty="0">
              <a:sym typeface="Wingdings" pitchFamily="2" charset="2"/>
            </a:endParaRPr>
          </a:p>
          <a:p>
            <a:r>
              <a:rPr lang="nl-BE" sz="3200" dirty="0">
                <a:sym typeface="Wingdings" pitchFamily="2" charset="2"/>
              </a:rPr>
              <a:t>Uitspraak –e: </a:t>
            </a:r>
            <a:r>
              <a:rPr lang="nl-BE" sz="3200" dirty="0" smtClean="0">
                <a:sym typeface="Wingdings" pitchFamily="2" charset="2"/>
              </a:rPr>
              <a:t>BEHOUDEN waar nodig</a:t>
            </a:r>
            <a:endParaRPr lang="nl-BE" sz="3200" dirty="0">
              <a:sym typeface="Wingdings" pitchFamily="2" charset="2"/>
            </a:endParaRPr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		</a:t>
            </a:r>
            <a:r>
              <a:rPr lang="nl-BE" sz="3200" dirty="0" smtClean="0">
                <a:sym typeface="Wingdings" pitchFamily="2" charset="2"/>
              </a:rPr>
              <a:t>bv</a:t>
            </a:r>
            <a:r>
              <a:rPr lang="nl-BE" sz="3200" dirty="0">
                <a:sym typeface="Wingdings" pitchFamily="2" charset="2"/>
              </a:rPr>
              <a:t>. skaten: *</a:t>
            </a:r>
            <a:r>
              <a:rPr lang="nl-BE" sz="3200" dirty="0" err="1">
                <a:sym typeface="Wingdings" pitchFamily="2" charset="2"/>
              </a:rPr>
              <a:t>skat</a:t>
            </a:r>
            <a:r>
              <a:rPr lang="nl-BE" sz="3200" dirty="0">
                <a:sym typeface="Wingdings" pitchFamily="2" charset="2"/>
              </a:rPr>
              <a:t>/  vs. skate/</a:t>
            </a:r>
          </a:p>
          <a:p>
            <a:pPr>
              <a:buNone/>
            </a:pPr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49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ACE</a:t>
            </a:r>
            <a:endParaRPr lang="nl-BE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sz="3600" dirty="0" smtClean="0"/>
              <a:t>Oefeningen</a:t>
            </a:r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Probeer ze allemaal!</a:t>
            </a:r>
          </a:p>
          <a:p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9742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Je laatste redmiddel…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 smtClean="0">
              <a:hlinkClick r:id="rId2"/>
            </a:endParaRPr>
          </a:p>
          <a:p>
            <a:endParaRPr lang="nl-BE" dirty="0">
              <a:hlinkClick r:id="rId2"/>
            </a:endParaRPr>
          </a:p>
          <a:p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www.youtube.com/watch?v=px4XffMyWyo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25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Geef het voltooid deelwoord van: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48737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nl-BE" sz="2800" dirty="0" smtClean="0"/>
              <a:t>verhuizen</a:t>
            </a:r>
          </a:p>
          <a:p>
            <a:pPr>
              <a:lnSpc>
                <a:spcPct val="200000"/>
              </a:lnSpc>
            </a:pPr>
            <a:r>
              <a:rPr lang="nl-BE" sz="2800" dirty="0" smtClean="0"/>
              <a:t>surfen</a:t>
            </a:r>
          </a:p>
          <a:p>
            <a:pPr>
              <a:lnSpc>
                <a:spcPct val="200000"/>
              </a:lnSpc>
            </a:pPr>
            <a:r>
              <a:rPr lang="nl-BE" sz="2800" dirty="0" smtClean="0"/>
              <a:t>chinezen</a:t>
            </a:r>
          </a:p>
          <a:p>
            <a:pPr>
              <a:lnSpc>
                <a:spcPct val="200000"/>
              </a:lnSpc>
            </a:pPr>
            <a:r>
              <a:rPr lang="nl-BE" sz="2800" dirty="0" smtClean="0"/>
              <a:t>deleten</a:t>
            </a:r>
          </a:p>
          <a:p>
            <a:pPr>
              <a:lnSpc>
                <a:spcPct val="200000"/>
              </a:lnSpc>
            </a:pPr>
            <a:r>
              <a:rPr lang="nl-BE" sz="2800" dirty="0" smtClean="0"/>
              <a:t>saven </a:t>
            </a:r>
          </a:p>
          <a:p>
            <a:pPr>
              <a:lnSpc>
                <a:spcPct val="200000"/>
              </a:lnSpc>
            </a:pPr>
            <a:r>
              <a:rPr lang="nl-BE" sz="2800" dirty="0" smtClean="0"/>
              <a:t>piercen</a:t>
            </a:r>
          </a:p>
          <a:p>
            <a:pPr>
              <a:lnSpc>
                <a:spcPct val="200000"/>
              </a:lnSpc>
            </a:pPr>
            <a:endParaRPr lang="nl-BE" sz="2800" dirty="0"/>
          </a:p>
        </p:txBody>
      </p:sp>
      <p:sp>
        <p:nvSpPr>
          <p:cNvPr id="4" name="Tekstvak 3"/>
          <p:cNvSpPr txBox="1"/>
          <p:nvPr/>
        </p:nvSpPr>
        <p:spPr>
          <a:xfrm>
            <a:off x="3563888" y="1844824"/>
            <a:ext cx="41044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 smtClean="0"/>
              <a:t>(ik ben) verhuisd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 smtClean="0"/>
              <a:t>(ik heb) gesurft/</a:t>
            </a:r>
            <a:r>
              <a:rPr lang="nl-BE" sz="2600" dirty="0" err="1" smtClean="0"/>
              <a:t>gesurfd</a:t>
            </a:r>
            <a:endParaRPr lang="nl-B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 smtClean="0"/>
              <a:t>gechineesd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 smtClean="0"/>
              <a:t>gedeletet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 smtClean="0"/>
              <a:t>gesaved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 smtClean="0"/>
              <a:t>gepiercet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37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Hulp nodig????????!</a:t>
            </a:r>
            <a:endParaRPr lang="nl-BE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r>
              <a:rPr lang="nl-BE" sz="3600" dirty="0" smtClean="0"/>
              <a:t>a) Nederlandse werkwoorden</a:t>
            </a:r>
          </a:p>
          <a:p>
            <a:endParaRPr lang="nl-BE" sz="3600" dirty="0" smtClean="0"/>
          </a:p>
          <a:p>
            <a:r>
              <a:rPr lang="nl-BE" sz="3600" dirty="0"/>
              <a:t>b</a:t>
            </a:r>
            <a:r>
              <a:rPr lang="nl-BE" sz="3600" dirty="0" smtClean="0"/>
              <a:t>) Engelse werkwoorden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A. </a:t>
            </a:r>
            <a:r>
              <a:rPr lang="nl-BE" sz="3600" dirty="0" smtClean="0"/>
              <a:t>Nederlandse werkwoorden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r>
              <a:rPr lang="nl-BE" sz="2800" dirty="0" smtClean="0"/>
              <a:t>Opfrissing Basisregels (zie </a:t>
            </a:r>
            <a:r>
              <a:rPr lang="nl-BE" sz="2800" dirty="0" err="1" smtClean="0"/>
              <a:t>doc</a:t>
            </a:r>
            <a:r>
              <a:rPr lang="nl-BE" sz="2800" dirty="0" smtClean="0"/>
              <a:t> in </a:t>
            </a:r>
            <a:r>
              <a:rPr lang="nl-BE" sz="2800" dirty="0" err="1" smtClean="0"/>
              <a:t>Bb</a:t>
            </a:r>
            <a:r>
              <a:rPr lang="nl-BE" sz="2800" dirty="0" smtClean="0"/>
              <a:t>)</a:t>
            </a:r>
          </a:p>
          <a:p>
            <a:r>
              <a:rPr lang="nl-BE" sz="2800" dirty="0" smtClean="0"/>
              <a:t>Stappenplan voor D/T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WERKWIJZE</a:t>
            </a:r>
            <a:endParaRPr lang="nl-BE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sz="4000" dirty="0" smtClean="0"/>
              <a:t>Zoek de </a:t>
            </a:r>
            <a:r>
              <a:rPr lang="nl-BE" sz="4000" dirty="0" smtClean="0">
                <a:solidFill>
                  <a:srgbClr val="FF0000"/>
                </a:solidFill>
              </a:rPr>
              <a:t>JUISTE</a:t>
            </a:r>
            <a:r>
              <a:rPr lang="nl-BE" sz="4000" dirty="0" smtClean="0"/>
              <a:t> stam</a:t>
            </a:r>
          </a:p>
          <a:p>
            <a:endParaRPr lang="nl-BE" dirty="0" smtClean="0"/>
          </a:p>
          <a:p>
            <a:pPr>
              <a:buNone/>
            </a:pPr>
            <a:r>
              <a:rPr lang="nl-BE" sz="4000" dirty="0" smtClean="0"/>
              <a:t>Bv. KIJKEN:   </a:t>
            </a:r>
          </a:p>
          <a:p>
            <a:pPr>
              <a:buNone/>
            </a:pPr>
            <a:r>
              <a:rPr lang="nl-BE" sz="4000" dirty="0" smtClean="0"/>
              <a:t>stam = infinitief zonder -en</a:t>
            </a:r>
          </a:p>
          <a:p>
            <a:pPr>
              <a:buNone/>
            </a:pPr>
            <a:r>
              <a:rPr lang="nl-BE" sz="4000" dirty="0" smtClean="0"/>
              <a:t>			</a:t>
            </a:r>
          </a:p>
          <a:p>
            <a:pPr>
              <a:buNone/>
            </a:pPr>
            <a:r>
              <a:rPr lang="nl-BE" sz="4000" dirty="0"/>
              <a:t>	</a:t>
            </a:r>
            <a:r>
              <a:rPr lang="nl-BE" sz="4000" dirty="0" smtClean="0"/>
              <a:t>				Dus: /KIJK/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Stam zoeken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4000" dirty="0"/>
          </a:p>
          <a:p>
            <a:pPr>
              <a:buNone/>
            </a:pPr>
            <a:r>
              <a:rPr lang="nl-BE" sz="4000" dirty="0"/>
              <a:t>Bv. ZENDEN	</a:t>
            </a:r>
            <a:r>
              <a:rPr lang="nl-BE" sz="4000" dirty="0" smtClean="0">
                <a:sym typeface="Wingdings" pitchFamily="2" charset="2"/>
              </a:rPr>
              <a:t></a:t>
            </a:r>
            <a:r>
              <a:rPr lang="nl-BE" sz="4000" dirty="0" smtClean="0"/>
              <a:t> </a:t>
            </a:r>
            <a:r>
              <a:rPr lang="nl-BE" sz="4000" dirty="0"/>
              <a:t>/zend/</a:t>
            </a:r>
          </a:p>
          <a:p>
            <a:pPr>
              <a:buNone/>
            </a:pPr>
            <a:r>
              <a:rPr lang="nl-BE" sz="4000" dirty="0"/>
              <a:t>Bv. </a:t>
            </a:r>
            <a:r>
              <a:rPr lang="nl-BE" sz="4000" dirty="0" smtClean="0"/>
              <a:t>VERHUIZEN </a:t>
            </a:r>
            <a:r>
              <a:rPr lang="nl-BE" sz="4000" dirty="0" smtClean="0">
                <a:sym typeface="Wingdings" pitchFamily="2" charset="2"/>
              </a:rPr>
              <a:t></a:t>
            </a:r>
            <a:r>
              <a:rPr lang="nl-BE" sz="4000" dirty="0" smtClean="0"/>
              <a:t> </a:t>
            </a:r>
            <a:r>
              <a:rPr lang="nl-BE" sz="4000" dirty="0"/>
              <a:t>/</a:t>
            </a:r>
            <a:r>
              <a:rPr lang="nl-BE" sz="4000" dirty="0" err="1"/>
              <a:t>verhuiz</a:t>
            </a:r>
            <a:r>
              <a:rPr lang="nl-BE" sz="4000" dirty="0" smtClean="0"/>
              <a:t>/</a:t>
            </a:r>
          </a:p>
          <a:p>
            <a:pPr>
              <a:buNone/>
            </a:pPr>
            <a:endParaRPr lang="nl-BE" sz="4000" dirty="0"/>
          </a:p>
          <a:p>
            <a:pPr>
              <a:buNone/>
            </a:pPr>
            <a:r>
              <a:rPr lang="nl-BE" sz="4000" dirty="0" smtClean="0"/>
              <a:t>					</a:t>
            </a:r>
            <a:endParaRPr lang="nl-BE" sz="4000" dirty="0"/>
          </a:p>
          <a:p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8581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4800" dirty="0" smtClean="0"/>
          </a:p>
          <a:p>
            <a:r>
              <a:rPr lang="nl-BE" sz="4800" dirty="0" smtClean="0"/>
              <a:t>Wat komt er dan bij??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3446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1. tegenwoordige tijd:</a:t>
            </a:r>
            <a:endParaRPr lang="nl-BE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pPr>
              <a:buNone/>
            </a:pPr>
            <a:r>
              <a:rPr lang="nl-BE" dirty="0" smtClean="0"/>
              <a:t>			</a:t>
            </a:r>
            <a:r>
              <a:rPr lang="nl-BE" sz="4000" dirty="0" smtClean="0"/>
              <a:t>+ T	</a:t>
            </a:r>
          </a:p>
          <a:p>
            <a:pPr>
              <a:buNone/>
            </a:pPr>
            <a:r>
              <a:rPr lang="nl-BE" sz="4000" dirty="0" smtClean="0"/>
              <a:t>				</a:t>
            </a:r>
          </a:p>
          <a:p>
            <a:pPr>
              <a:buNone/>
            </a:pPr>
            <a:r>
              <a:rPr lang="nl-BE" sz="4000" dirty="0">
                <a:sym typeface="Wingdings" pitchFamily="2" charset="2"/>
              </a:rPr>
              <a:t>	</a:t>
            </a:r>
            <a:r>
              <a:rPr lang="nl-BE" sz="4000" dirty="0" smtClean="0">
                <a:sym typeface="Wingdings" pitchFamily="2" charset="2"/>
              </a:rPr>
              <a:t>		</a:t>
            </a:r>
            <a:r>
              <a:rPr lang="nl-BE" sz="4000" dirty="0" smtClean="0"/>
              <a:t>jij /kijk/ + t </a:t>
            </a:r>
          </a:p>
          <a:p>
            <a:pPr>
              <a:buNone/>
            </a:pPr>
            <a:r>
              <a:rPr lang="nl-BE" sz="4000" dirty="0" smtClean="0"/>
              <a:t>			</a:t>
            </a:r>
          </a:p>
          <a:p>
            <a:pPr>
              <a:buNone/>
            </a:pPr>
            <a:endParaRPr lang="nl-BE" sz="4000" dirty="0" smtClean="0"/>
          </a:p>
          <a:p>
            <a:pPr>
              <a:buNone/>
            </a:pPr>
            <a:r>
              <a:rPr lang="nl-BE" sz="40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4808</TotalTime>
  <Words>320</Words>
  <Application>Microsoft Office PowerPoint</Application>
  <PresentationFormat>Diavoorstelling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Century Schoolbook</vt:lpstr>
      <vt:lpstr>Wingdings</vt:lpstr>
      <vt:lpstr>Wingdings 2</vt:lpstr>
      <vt:lpstr>Oriel</vt:lpstr>
      <vt:lpstr>PowerPoint-presentatie</vt:lpstr>
      <vt:lpstr>PowerPoint-presentatie</vt:lpstr>
      <vt:lpstr>Geef het voltooid deelwoord van:</vt:lpstr>
      <vt:lpstr>Hulp nodig????????!</vt:lpstr>
      <vt:lpstr>A. Nederlandse werkwoorden</vt:lpstr>
      <vt:lpstr>WERKWIJZE</vt:lpstr>
      <vt:lpstr>Stam zoeken</vt:lpstr>
      <vt:lpstr>PowerPoint-presentatie</vt:lpstr>
      <vt:lpstr>1. tegenwoordige tijd:</vt:lpstr>
      <vt:lpstr>Hou rekening met de basisregels van het Nederlands!</vt:lpstr>
      <vt:lpstr>UITZONDERING voor Tegenwoordige tijd</vt:lpstr>
      <vt:lpstr>DUS OOK: </vt:lpstr>
      <vt:lpstr>PROBLEEMPJE…</vt:lpstr>
      <vt:lpstr>IS ‘jij’ ECHT ‘jij’?  (pseudo-inversie)</vt:lpstr>
      <vt:lpstr>DUS:</vt:lpstr>
      <vt:lpstr>2. Verleden tijd:</vt:lpstr>
      <vt:lpstr>3. Voltooid deelwoord</vt:lpstr>
      <vt:lpstr>Opmerking</vt:lpstr>
      <vt:lpstr>Wat is in godsnaam dat kofschip??</vt:lpstr>
      <vt:lpstr>Regel van ‘t kofschip</vt:lpstr>
      <vt:lpstr>Gebiedende wijs</vt:lpstr>
      <vt:lpstr>VOLTOOID DEELWOORD als adjectief:</vt:lpstr>
      <vt:lpstr>Uitzondering: VOLGENS DE BASISREGELS VAN DE TAAL</vt:lpstr>
      <vt:lpstr>B. Engelse werkwoorden</vt:lpstr>
      <vt:lpstr>PowerPoint-presentatie</vt:lpstr>
      <vt:lpstr>ACE</vt:lpstr>
      <vt:lpstr>Je laatste redmiddel…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    EHBN</dc:title>
  <dc:creator>latitude</dc:creator>
  <cp:lastModifiedBy>Saskia Schoefs</cp:lastModifiedBy>
  <cp:revision>51</cp:revision>
  <dcterms:created xsi:type="dcterms:W3CDTF">2008-09-15T11:40:50Z</dcterms:created>
  <dcterms:modified xsi:type="dcterms:W3CDTF">2016-10-20T08:51:09Z</dcterms:modified>
</cp:coreProperties>
</file>