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9"/>
  </p:notesMasterIdLst>
  <p:sldIdLst>
    <p:sldId id="256" r:id="rId2"/>
    <p:sldId id="270" r:id="rId3"/>
    <p:sldId id="284" r:id="rId4"/>
    <p:sldId id="271" r:id="rId5"/>
    <p:sldId id="264" r:id="rId6"/>
    <p:sldId id="265" r:id="rId7"/>
    <p:sldId id="266" r:id="rId8"/>
    <p:sldId id="272" r:id="rId9"/>
    <p:sldId id="302" r:id="rId10"/>
    <p:sldId id="267" r:id="rId11"/>
    <p:sldId id="273" r:id="rId12"/>
    <p:sldId id="274" r:id="rId13"/>
    <p:sldId id="299" r:id="rId14"/>
    <p:sldId id="285" r:id="rId15"/>
    <p:sldId id="276" r:id="rId16"/>
    <p:sldId id="275" r:id="rId17"/>
    <p:sldId id="30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4" autoAdjust="0"/>
  </p:normalViewPr>
  <p:slideViewPr>
    <p:cSldViewPr>
      <p:cViewPr varScale="1">
        <p:scale>
          <a:sx n="55" d="100"/>
          <a:sy n="55" d="100"/>
        </p:scale>
        <p:origin x="9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99B0BF5D-5E09-483A-969A-95083F11F475}" type="datetimeFigureOut">
              <a:rPr lang="nl-NL"/>
              <a:pPr/>
              <a:t>24-2-2016</a:t>
            </a:fld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326950F2-8B6D-4204-8DB4-28D4F4FD92B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8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31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24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581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082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68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16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03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93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99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953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59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190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93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ssllab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219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SSL / TLS</a:t>
            </a:r>
            <a:endParaRPr lang="nl-BE" dirty="0"/>
          </a:p>
        </p:txBody>
      </p:sp>
      <p:pic>
        <p:nvPicPr>
          <p:cNvPr id="7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morphatic.com/wp-content/uploads/2015/12/https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60198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b="1" dirty="0" err="1" smtClean="0">
                <a:solidFill>
                  <a:srgbClr val="0070C0"/>
                </a:solidFill>
              </a:rPr>
              <a:t>Handshake</a:t>
            </a:r>
            <a:r>
              <a:rPr lang="nl-BE" b="1" dirty="0" smtClean="0">
                <a:solidFill>
                  <a:srgbClr val="0070C0"/>
                </a:solidFill>
              </a:rPr>
              <a:t> protocol (!)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7"/>
          </a:xfrm>
        </p:spPr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4 fasen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>
                <a:solidFill>
                  <a:srgbClr val="FFC000"/>
                </a:solidFill>
              </a:rPr>
              <a:t>Fase 1: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Client stuurt </a:t>
            </a:r>
            <a:r>
              <a:rPr lang="nl-BE" u="sng" dirty="0" smtClean="0">
                <a:solidFill>
                  <a:srgbClr val="0070C0"/>
                </a:solidFill>
              </a:rPr>
              <a:t>‘Client Hello’-bericht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nl-BE" dirty="0" smtClean="0"/>
              <a:t>Parameters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dirty="0" smtClean="0"/>
              <a:t>SSL versie van de client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dirty="0" smtClean="0"/>
              <a:t>Sessie-ID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dirty="0" smtClean="0"/>
              <a:t>Lijst met vercijferingsalgorithmen die </a:t>
            </a:r>
            <a:r>
              <a:rPr lang="nl-BE" dirty="0" err="1" smtClean="0"/>
              <a:t>client</a:t>
            </a:r>
            <a:r>
              <a:rPr lang="nl-BE" dirty="0" smtClean="0"/>
              <a:t> kent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dirty="0" smtClean="0"/>
              <a:t>Lijst met compressiealgorithmen die </a:t>
            </a:r>
            <a:r>
              <a:rPr lang="nl-BE" dirty="0" err="1" smtClean="0"/>
              <a:t>client</a:t>
            </a:r>
            <a:r>
              <a:rPr lang="nl-BE" dirty="0" smtClean="0"/>
              <a:t> kent (zip + hash-functies)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b="1" dirty="0" smtClean="0">
                <a:solidFill>
                  <a:srgbClr val="FF0000"/>
                </a:solidFill>
              </a:rPr>
              <a:t>Random getal van de client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Server stuurt </a:t>
            </a:r>
            <a:r>
              <a:rPr lang="nl-BE" u="sng" dirty="0" smtClean="0">
                <a:solidFill>
                  <a:srgbClr val="0070C0"/>
                </a:solidFill>
              </a:rPr>
              <a:t>‘Server Hello’-bericht</a:t>
            </a:r>
            <a:r>
              <a:rPr lang="nl-BE" dirty="0" smtClean="0">
                <a:solidFill>
                  <a:srgbClr val="0070C0"/>
                </a:solidFill>
              </a:rPr>
              <a:t> </a:t>
            </a:r>
            <a:r>
              <a:rPr lang="nl-BE" dirty="0" smtClean="0"/>
              <a:t>terug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nl-BE" dirty="0" smtClean="0"/>
              <a:t>Parameters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dirty="0" smtClean="0"/>
              <a:t>SSL versie van de server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dirty="0" smtClean="0"/>
              <a:t>Sessie-ID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b="1" dirty="0" smtClean="0">
                <a:solidFill>
                  <a:srgbClr val="7030A0"/>
                </a:solidFill>
              </a:rPr>
              <a:t>Gekozen</a:t>
            </a:r>
            <a:r>
              <a:rPr lang="nl-BE" dirty="0" smtClean="0"/>
              <a:t> encryptie algorithme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b="1" dirty="0" smtClean="0">
                <a:solidFill>
                  <a:srgbClr val="7030A0"/>
                </a:solidFill>
              </a:rPr>
              <a:t>Gekozen</a:t>
            </a:r>
            <a:r>
              <a:rPr lang="nl-BE" dirty="0" smtClean="0"/>
              <a:t> compressie algorithme (gekozen hash functie)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nl-BE" b="1" dirty="0" smtClean="0">
                <a:solidFill>
                  <a:srgbClr val="FF0000"/>
                </a:solidFill>
              </a:rPr>
              <a:t>Random getal van de server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Nu weet server dat ze een sessie eventueel kunnen starten, en met welke algorithmes ze gaan werken, dus gaat zijn certificaat sturen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2413" y="0"/>
            <a:ext cx="25415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Handshake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l-BE" sz="3000" dirty="0" smtClean="0">
                <a:solidFill>
                  <a:srgbClr val="FFC000"/>
                </a:solidFill>
              </a:rPr>
              <a:t>Fase 2:</a:t>
            </a:r>
          </a:p>
          <a:p>
            <a:pPr lvl="1">
              <a:lnSpc>
                <a:spcPct val="90000"/>
              </a:lnSpc>
            </a:pPr>
            <a:r>
              <a:rPr lang="nl-BE" sz="2600" u="sng" dirty="0" smtClean="0">
                <a:solidFill>
                  <a:srgbClr val="0070C0"/>
                </a:solidFill>
              </a:rPr>
              <a:t>Server’s authenticatie </a:t>
            </a:r>
            <a:r>
              <a:rPr lang="nl-BE" sz="2600" dirty="0" smtClean="0"/>
              <a:t>: stuurt </a:t>
            </a:r>
          </a:p>
          <a:p>
            <a:pPr lvl="2">
              <a:lnSpc>
                <a:spcPct val="90000"/>
              </a:lnSpc>
            </a:pPr>
            <a:r>
              <a:rPr lang="nl-BE" sz="2200" dirty="0" smtClean="0"/>
              <a:t>Zijn </a:t>
            </a:r>
            <a:r>
              <a:rPr lang="nl-BE" sz="2200" u="sng" dirty="0" smtClean="0">
                <a:solidFill>
                  <a:srgbClr val="00B050"/>
                </a:solidFill>
              </a:rPr>
              <a:t>sleutelcertificaat</a:t>
            </a:r>
            <a:r>
              <a:rPr lang="nl-BE" sz="2200" dirty="0" smtClean="0"/>
              <a:t> (zit de public key in)</a:t>
            </a:r>
          </a:p>
          <a:p>
            <a:pPr lvl="3">
              <a:lnSpc>
                <a:spcPct val="90000"/>
              </a:lnSpc>
            </a:pPr>
            <a:r>
              <a:rPr lang="nl-BE" sz="1900" dirty="0" smtClean="0"/>
              <a:t>Server heeft geen certificaat?</a:t>
            </a:r>
          </a:p>
          <a:p>
            <a:pPr lvl="4">
              <a:lnSpc>
                <a:spcPct val="90000"/>
              </a:lnSpc>
            </a:pPr>
            <a:r>
              <a:rPr lang="nl-BE" sz="1700" dirty="0" smtClean="0"/>
              <a:t>Stuurt </a:t>
            </a:r>
            <a:r>
              <a:rPr lang="nl-BE" sz="1700" u="sng" dirty="0" smtClean="0">
                <a:solidFill>
                  <a:srgbClr val="00B050"/>
                </a:solidFill>
              </a:rPr>
              <a:t>‘Server </a:t>
            </a:r>
            <a:r>
              <a:rPr lang="nl-BE" sz="1700" u="sng" dirty="0" err="1">
                <a:solidFill>
                  <a:srgbClr val="00B050"/>
                </a:solidFill>
              </a:rPr>
              <a:t>K</a:t>
            </a:r>
            <a:r>
              <a:rPr lang="nl-BE" sz="1700" u="sng" dirty="0" err="1" smtClean="0">
                <a:solidFill>
                  <a:srgbClr val="00B050"/>
                </a:solidFill>
              </a:rPr>
              <a:t>ey</a:t>
            </a:r>
            <a:r>
              <a:rPr lang="nl-BE" sz="1700" u="sng" dirty="0" smtClean="0">
                <a:solidFill>
                  <a:srgbClr val="00B050"/>
                </a:solidFill>
              </a:rPr>
              <a:t> </a:t>
            </a:r>
            <a:r>
              <a:rPr lang="nl-BE" sz="1700" u="sng" dirty="0">
                <a:solidFill>
                  <a:srgbClr val="00B050"/>
                </a:solidFill>
              </a:rPr>
              <a:t>E</a:t>
            </a:r>
            <a:r>
              <a:rPr lang="nl-BE" sz="1700" u="sng" dirty="0" smtClean="0">
                <a:solidFill>
                  <a:srgbClr val="00B050"/>
                </a:solidFill>
              </a:rPr>
              <a:t>xchange’ </a:t>
            </a:r>
            <a:r>
              <a:rPr lang="nl-BE" sz="1700" dirty="0" smtClean="0"/>
              <a:t>bericht</a:t>
            </a:r>
          </a:p>
          <a:p>
            <a:pPr lvl="5">
              <a:lnSpc>
                <a:spcPct val="90000"/>
              </a:lnSpc>
            </a:pPr>
            <a:r>
              <a:rPr lang="nl-BE" sz="1700" dirty="0" smtClean="0"/>
              <a:t>Afspraken hoe een master key kan gemaakt worden op andere manier</a:t>
            </a:r>
          </a:p>
          <a:p>
            <a:pPr lvl="6">
              <a:lnSpc>
                <a:spcPct val="90000"/>
              </a:lnSpc>
            </a:pPr>
            <a:r>
              <a:rPr lang="nl-BE" sz="1500" dirty="0" smtClean="0"/>
              <a:t>(Client versleutelt later ‘pre-master secret’ met pub key server </a:t>
            </a:r>
          </a:p>
          <a:p>
            <a:pPr lvl="7">
              <a:lnSpc>
                <a:spcPct val="90000"/>
              </a:lnSpc>
            </a:pPr>
            <a:r>
              <a:rPr lang="nl-BE" sz="1500" dirty="0" smtClean="0"/>
              <a:t>Kan gebruikt worden om het ‘master secret’ te maken (=&gt; key voor bv AES))</a:t>
            </a:r>
          </a:p>
          <a:p>
            <a:pPr lvl="2">
              <a:lnSpc>
                <a:spcPct val="90000"/>
              </a:lnSpc>
            </a:pPr>
            <a:r>
              <a:rPr lang="nl-BE" sz="2200" u="sng" dirty="0" smtClean="0">
                <a:solidFill>
                  <a:srgbClr val="00B050"/>
                </a:solidFill>
              </a:rPr>
              <a:t>Certificate request </a:t>
            </a:r>
          </a:p>
          <a:p>
            <a:pPr lvl="3">
              <a:lnSpc>
                <a:spcPct val="90000"/>
              </a:lnSpc>
            </a:pPr>
            <a:r>
              <a:rPr lang="nl-BE" sz="1800" dirty="0" smtClean="0"/>
              <a:t>vraagt client zijn certificaat</a:t>
            </a:r>
          </a:p>
          <a:p>
            <a:pPr lvl="2">
              <a:lnSpc>
                <a:spcPct val="90000"/>
              </a:lnSpc>
            </a:pPr>
            <a:r>
              <a:rPr lang="nl-BE" sz="2200" u="sng" dirty="0" smtClean="0">
                <a:solidFill>
                  <a:srgbClr val="00B050"/>
                </a:solidFill>
              </a:rPr>
              <a:t>Server Hello Done-bericht</a:t>
            </a:r>
          </a:p>
          <a:p>
            <a:pPr lvl="3">
              <a:lnSpc>
                <a:spcPct val="90000"/>
              </a:lnSpc>
            </a:pPr>
            <a:r>
              <a:rPr lang="nl-BE" sz="1900" dirty="0" smtClean="0"/>
              <a:t>Hello-bericht gedeelte is afgelopen voor de server</a:t>
            </a:r>
          </a:p>
          <a:p>
            <a:pPr>
              <a:lnSpc>
                <a:spcPct val="90000"/>
              </a:lnSpc>
            </a:pPr>
            <a:r>
              <a:rPr lang="nl-BE" sz="3100" dirty="0" smtClean="0"/>
              <a:t>Nu gaat client nagaan of server-hello acceptabel is (</a:t>
            </a:r>
            <a:r>
              <a:rPr lang="nl-BE" sz="3100" dirty="0" smtClean="0">
                <a:solidFill>
                  <a:srgbClr val="7030A0"/>
                </a:solidFill>
              </a:rPr>
              <a:t>check van certificaat server bij CA/VA</a:t>
            </a:r>
            <a:r>
              <a:rPr lang="nl-BE" sz="3100" dirty="0" smtClean="0"/>
              <a:t>) - </a:t>
            </a:r>
            <a:r>
              <a:rPr lang="nl-BE" sz="3100" b="1" dirty="0" smtClean="0">
                <a:solidFill>
                  <a:srgbClr val="7030A0"/>
                </a:solidFill>
              </a:rPr>
              <a:t>OCSP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nl-BE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Handshake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39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nl-BE" sz="2500" dirty="0" smtClean="0">
                <a:solidFill>
                  <a:srgbClr val="FFC000"/>
                </a:solidFill>
              </a:rPr>
              <a:t>Fase 3</a:t>
            </a:r>
          </a:p>
          <a:p>
            <a:pPr lvl="1">
              <a:lnSpc>
                <a:spcPct val="80000"/>
              </a:lnSpc>
            </a:pPr>
            <a:r>
              <a:rPr lang="nl-BE" sz="2200" u="sng" dirty="0" smtClean="0">
                <a:solidFill>
                  <a:srgbClr val="0070C0"/>
                </a:solidFill>
              </a:rPr>
              <a:t>Clients authenticatie</a:t>
            </a:r>
            <a:r>
              <a:rPr lang="nl-BE" sz="2200" dirty="0" smtClean="0"/>
              <a:t>, stuurt :</a:t>
            </a:r>
          </a:p>
          <a:p>
            <a:pPr lvl="2">
              <a:lnSpc>
                <a:spcPct val="80000"/>
              </a:lnSpc>
            </a:pPr>
            <a:r>
              <a:rPr lang="nl-BE" sz="1900" dirty="0" smtClean="0"/>
              <a:t>Zijn </a:t>
            </a:r>
            <a:r>
              <a:rPr lang="nl-BE" sz="1900" u="sng" dirty="0" smtClean="0">
                <a:solidFill>
                  <a:srgbClr val="00B050"/>
                </a:solidFill>
              </a:rPr>
              <a:t>sleutelcertificaat</a:t>
            </a:r>
            <a:r>
              <a:rPr lang="nl-BE" sz="1900" dirty="0" smtClean="0"/>
              <a:t> (zit de public key in)</a:t>
            </a:r>
          </a:p>
          <a:p>
            <a:pPr lvl="3">
              <a:lnSpc>
                <a:spcPct val="80000"/>
              </a:lnSpc>
            </a:pPr>
            <a:r>
              <a:rPr lang="nl-BE" sz="1600" dirty="0" smtClean="0"/>
              <a:t>Heeft geen certificaat?</a:t>
            </a:r>
          </a:p>
          <a:p>
            <a:pPr lvl="4">
              <a:lnSpc>
                <a:spcPct val="80000"/>
              </a:lnSpc>
            </a:pPr>
            <a:r>
              <a:rPr lang="nl-BE" sz="1400" dirty="0" smtClean="0">
                <a:solidFill>
                  <a:srgbClr val="FF0000"/>
                </a:solidFill>
              </a:rPr>
              <a:t>‘no certificate’- alert </a:t>
            </a:r>
            <a:r>
              <a:rPr lang="nl-BE" sz="1400" dirty="0" smtClean="0"/>
              <a:t>naar server sturen</a:t>
            </a:r>
          </a:p>
          <a:p>
            <a:pPr lvl="4">
              <a:lnSpc>
                <a:spcPct val="80000"/>
              </a:lnSpc>
            </a:pPr>
            <a:r>
              <a:rPr lang="nl-BE" sz="1400" dirty="0" smtClean="0"/>
              <a:t>Server neemt beslissing of communicatie verder kan</a:t>
            </a:r>
          </a:p>
          <a:p>
            <a:pPr lvl="2">
              <a:lnSpc>
                <a:spcPct val="80000"/>
              </a:lnSpc>
            </a:pPr>
            <a:r>
              <a:rPr lang="nl-BE" sz="1900" u="sng" dirty="0" err="1" smtClean="0">
                <a:solidFill>
                  <a:srgbClr val="00B050"/>
                </a:solidFill>
              </a:rPr>
              <a:t>Certificate</a:t>
            </a:r>
            <a:r>
              <a:rPr lang="nl-BE" sz="1900" u="sng" dirty="0" smtClean="0">
                <a:solidFill>
                  <a:srgbClr val="00B050"/>
                </a:solidFill>
              </a:rPr>
              <a:t> </a:t>
            </a:r>
            <a:r>
              <a:rPr lang="nl-BE" sz="1900" u="sng" dirty="0" err="1" smtClean="0">
                <a:solidFill>
                  <a:srgbClr val="00B050"/>
                </a:solidFill>
              </a:rPr>
              <a:t>verification</a:t>
            </a:r>
            <a:r>
              <a:rPr lang="nl-BE" sz="1900" u="sng" dirty="0" smtClean="0">
                <a:solidFill>
                  <a:srgbClr val="00B050"/>
                </a:solidFill>
              </a:rPr>
              <a:t>-bericht </a:t>
            </a:r>
            <a:r>
              <a:rPr lang="nl-BE" sz="4400" b="1" u="sng" dirty="0" smtClean="0">
                <a:solidFill>
                  <a:srgbClr val="00B0F0"/>
                </a:solidFill>
              </a:rPr>
              <a:t>(</a:t>
            </a:r>
            <a:r>
              <a:rPr lang="nl-BE" sz="4400" b="1" u="sng" dirty="0" err="1" smtClean="0">
                <a:solidFill>
                  <a:srgbClr val="00B0F0"/>
                </a:solidFill>
              </a:rPr>
              <a:t>Proof</a:t>
            </a:r>
            <a:r>
              <a:rPr lang="nl-BE" sz="4400" b="1" u="sng" dirty="0" smtClean="0">
                <a:solidFill>
                  <a:srgbClr val="00B0F0"/>
                </a:solidFill>
              </a:rPr>
              <a:t> of </a:t>
            </a:r>
            <a:r>
              <a:rPr lang="nl-BE" sz="4400" b="1" u="sng" dirty="0" err="1" smtClean="0">
                <a:solidFill>
                  <a:srgbClr val="00B0F0"/>
                </a:solidFill>
              </a:rPr>
              <a:t>Possession</a:t>
            </a:r>
            <a:r>
              <a:rPr lang="nl-BE" sz="4400" b="1" u="sng" dirty="0" smtClean="0">
                <a:solidFill>
                  <a:srgbClr val="00B0F0"/>
                </a:solidFill>
              </a:rPr>
              <a:t> bericht)</a:t>
            </a:r>
          </a:p>
          <a:p>
            <a:pPr lvl="3">
              <a:lnSpc>
                <a:spcPct val="80000"/>
              </a:lnSpc>
            </a:pPr>
            <a:r>
              <a:rPr lang="nl-BE" sz="1600" dirty="0" smtClean="0"/>
              <a:t>Maakt hash van alle berichten die tot nu toe werden uitgewisseld in de handshake</a:t>
            </a:r>
          </a:p>
          <a:p>
            <a:pPr lvl="4">
              <a:lnSpc>
                <a:spcPct val="80000"/>
              </a:lnSpc>
            </a:pPr>
            <a:r>
              <a:rPr lang="nl-BE" sz="1400" dirty="0" smtClean="0"/>
              <a:t>Versleuteld met prive key van client </a:t>
            </a:r>
            <a:r>
              <a:rPr lang="nl-BE" sz="1400" dirty="0" smtClean="0">
                <a:solidFill>
                  <a:srgbClr val="0070C0"/>
                </a:solidFill>
              </a:rPr>
              <a:t>(=signature)</a:t>
            </a:r>
          </a:p>
          <a:p>
            <a:pPr lvl="3">
              <a:lnSpc>
                <a:spcPct val="80000"/>
              </a:lnSpc>
            </a:pPr>
            <a:r>
              <a:rPr lang="nl-BE" sz="1600" dirty="0" smtClean="0"/>
              <a:t>Server heeft berichten ook</a:t>
            </a:r>
          </a:p>
          <a:p>
            <a:pPr lvl="4">
              <a:lnSpc>
                <a:spcPct val="80000"/>
              </a:lnSpc>
            </a:pPr>
            <a:r>
              <a:rPr lang="nl-BE" sz="1400" dirty="0" smtClean="0"/>
              <a:t>Berekent eigen hash, decrypt hash van de client, komt overeen</a:t>
            </a:r>
          </a:p>
          <a:p>
            <a:pPr lvl="4">
              <a:lnSpc>
                <a:spcPct val="80000"/>
              </a:lnSpc>
            </a:pPr>
            <a:r>
              <a:rPr lang="nl-BE" sz="1400" dirty="0" smtClean="0"/>
              <a:t>Er zeker van dat client prive key heeft die bij de pub key van certificaat hoort</a:t>
            </a:r>
          </a:p>
          <a:p>
            <a:pPr lvl="5">
              <a:lnSpc>
                <a:spcPct val="80000"/>
              </a:lnSpc>
            </a:pPr>
            <a:r>
              <a:rPr lang="nl-BE" sz="1400" b="1" i="1" dirty="0" smtClean="0">
                <a:solidFill>
                  <a:srgbClr val="FF0000"/>
                </a:solidFill>
              </a:rPr>
              <a:t>(Server moet dus niet de CA checken van het certificaat van de client)</a:t>
            </a:r>
          </a:p>
          <a:p>
            <a:pPr lvl="2">
              <a:lnSpc>
                <a:spcPct val="80000"/>
              </a:lnSpc>
            </a:pPr>
            <a:r>
              <a:rPr lang="nl-BE" sz="1900" u="sng" dirty="0" smtClean="0">
                <a:solidFill>
                  <a:srgbClr val="00B050"/>
                </a:solidFill>
              </a:rPr>
              <a:t>Client key exchange</a:t>
            </a:r>
          </a:p>
          <a:p>
            <a:pPr lvl="3">
              <a:lnSpc>
                <a:spcPct val="80000"/>
              </a:lnSpc>
            </a:pPr>
            <a:r>
              <a:rPr lang="nl-BE" sz="1500" dirty="0" smtClean="0"/>
              <a:t>Client maakt een 48 bytes </a:t>
            </a:r>
            <a:r>
              <a:rPr lang="nl-BE" sz="1500" u="sng" dirty="0" smtClean="0">
                <a:solidFill>
                  <a:srgbClr val="7030A0"/>
                </a:solidFill>
              </a:rPr>
              <a:t>‘pre-master secret’</a:t>
            </a:r>
            <a:r>
              <a:rPr lang="nl-BE" sz="1500" dirty="0" smtClean="0">
                <a:solidFill>
                  <a:srgbClr val="7030A0"/>
                </a:solidFill>
              </a:rPr>
              <a:t> </a:t>
            </a:r>
            <a:r>
              <a:rPr lang="nl-BE" sz="1500" dirty="0" smtClean="0"/>
              <a:t>aan</a:t>
            </a:r>
          </a:p>
          <a:p>
            <a:pPr lvl="4">
              <a:lnSpc>
                <a:spcPct val="80000"/>
              </a:lnSpc>
            </a:pPr>
            <a:r>
              <a:rPr lang="nl-BE" sz="1300" dirty="0" smtClean="0"/>
              <a:t>= soort van interim sleutel</a:t>
            </a:r>
          </a:p>
          <a:p>
            <a:pPr lvl="3">
              <a:lnSpc>
                <a:spcPct val="80000"/>
              </a:lnSpc>
            </a:pPr>
            <a:r>
              <a:rPr lang="nl-BE" sz="1500" dirty="0" smtClean="0"/>
              <a:t>Versleutelt dit met publieke sleutel van server, die hij dan ook terugstuurt</a:t>
            </a:r>
            <a:endParaRPr lang="nl-BE" sz="1600" dirty="0" smtClean="0"/>
          </a:p>
          <a:p>
            <a:pPr lvl="1">
              <a:lnSpc>
                <a:spcPct val="80000"/>
              </a:lnSpc>
            </a:pPr>
            <a:endParaRPr lang="nl-BE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876800"/>
            <a:ext cx="2495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Handshake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686800" cy="4114800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Gevolg fase 3:</a:t>
            </a:r>
          </a:p>
          <a:p>
            <a:pPr lvl="1">
              <a:lnSpc>
                <a:spcPct val="80000"/>
              </a:lnSpc>
            </a:pPr>
            <a:r>
              <a:rPr lang="nl-BE" sz="2100" dirty="0" smtClean="0"/>
              <a:t>Client en server hebben nu beiden de premaster secret</a:t>
            </a:r>
          </a:p>
          <a:p>
            <a:pPr lvl="2">
              <a:lnSpc>
                <a:spcPct val="80000"/>
              </a:lnSpc>
            </a:pPr>
            <a:r>
              <a:rPr lang="nl-BE" sz="1800" dirty="0" smtClean="0"/>
              <a:t>Beiden berekenen uit premaster secret de </a:t>
            </a:r>
            <a:r>
              <a:rPr lang="nl-BE" sz="1800" u="sng" dirty="0" smtClean="0">
                <a:solidFill>
                  <a:srgbClr val="0070C0"/>
                </a:solidFill>
              </a:rPr>
              <a:t>master secret</a:t>
            </a:r>
          </a:p>
          <a:p>
            <a:pPr lvl="3">
              <a:lnSpc>
                <a:spcPct val="80000"/>
              </a:lnSpc>
            </a:pPr>
            <a:r>
              <a:rPr lang="nl-BE" sz="1400" dirty="0" smtClean="0">
                <a:solidFill>
                  <a:srgbClr val="00B050"/>
                </a:solidFill>
              </a:rPr>
              <a:t>Gebruik random getallen die in het begin werden uitgewisseld (‘hello’)</a:t>
            </a:r>
          </a:p>
          <a:p>
            <a:pPr lvl="3">
              <a:lnSpc>
                <a:spcPct val="80000"/>
              </a:lnSpc>
            </a:pPr>
            <a:r>
              <a:rPr lang="nl-BE" sz="1400" dirty="0" smtClean="0"/>
              <a:t>Beiden hebben nu dezelfde master secret</a:t>
            </a:r>
          </a:p>
          <a:p>
            <a:pPr lvl="2">
              <a:lnSpc>
                <a:spcPct val="80000"/>
              </a:lnSpc>
            </a:pPr>
            <a:r>
              <a:rPr lang="nl-BE" sz="1800" dirty="0" smtClean="0"/>
              <a:t>Berekenen uit master secret o.a. de encryptie key (ook MAC key)</a:t>
            </a:r>
          </a:p>
          <a:p>
            <a:pPr lvl="3">
              <a:lnSpc>
                <a:spcPct val="80000"/>
              </a:lnSpc>
            </a:pPr>
            <a:r>
              <a:rPr lang="nl-BE" sz="1400" dirty="0" smtClean="0"/>
              <a:t>Encryptie key is bv AES secret key</a:t>
            </a:r>
          </a:p>
          <a:p>
            <a:pPr lvl="3">
              <a:lnSpc>
                <a:spcPct val="80000"/>
              </a:lnSpc>
            </a:pPr>
            <a:r>
              <a:rPr lang="nl-BE" sz="1400" dirty="0" smtClean="0"/>
              <a:t>(MAC = Message Authentication Code)</a:t>
            </a:r>
          </a:p>
          <a:p>
            <a:pPr lvl="4">
              <a:lnSpc>
                <a:spcPct val="80000"/>
              </a:lnSpc>
            </a:pPr>
            <a:r>
              <a:rPr lang="nl-BE" sz="1200" dirty="0" smtClean="0"/>
              <a:t>(soort van beveiligde hash functie, heeft secret key nodig)</a:t>
            </a:r>
          </a:p>
          <a:p>
            <a:pPr lvl="1">
              <a:lnSpc>
                <a:spcPct val="80000"/>
              </a:lnSpc>
            </a:pPr>
            <a:r>
              <a:rPr lang="nl-BE" sz="2200" dirty="0" smtClean="0"/>
              <a:t>Pre-master secret -&gt; Master secret -&gt; Encryptie-key + MAC key</a:t>
            </a:r>
          </a:p>
          <a:p>
            <a:pPr lvl="1">
              <a:lnSpc>
                <a:spcPct val="80000"/>
              </a:lnSpc>
              <a:buNone/>
            </a:pPr>
            <a:endParaRPr lang="nl-BE" sz="2200" dirty="0" smtClean="0"/>
          </a:p>
          <a:p>
            <a:r>
              <a:rPr lang="nl-BE" sz="2400" b="1" i="1" dirty="0" smtClean="0">
                <a:solidFill>
                  <a:srgbClr val="7030A0"/>
                </a:solidFill>
              </a:rPr>
              <a:t>Functie van de random getallen</a:t>
            </a:r>
          </a:p>
          <a:p>
            <a:pPr lvl="1"/>
            <a:r>
              <a:rPr lang="nl-BE" sz="1600" dirty="0" smtClean="0"/>
              <a:t>Tegen </a:t>
            </a:r>
            <a:r>
              <a:rPr lang="nl-BE" sz="1600" b="1" u="sng" dirty="0" smtClean="0">
                <a:solidFill>
                  <a:srgbClr val="0070C0"/>
                </a:solidFill>
              </a:rPr>
              <a:t>replay attack</a:t>
            </a:r>
          </a:p>
          <a:p>
            <a:pPr lvl="2"/>
            <a:r>
              <a:rPr lang="nl-BE" sz="1600" dirty="0" smtClean="0"/>
              <a:t>Aanvaller houdt alle berichten bij die gecommuniceerd worden met de server, en stuurt die op een ander tijdstip gewoonweg terug naar de server -&gt; bv opnieuw een order plaatsen</a:t>
            </a:r>
          </a:p>
          <a:p>
            <a:pPr lvl="3"/>
            <a:r>
              <a:rPr lang="nl-BE" sz="1600" dirty="0" smtClean="0"/>
              <a:t>Gaat niet omdat er random waarden in het spel zijn en de server zal een ander random getal kiezen voor andere sessie</a:t>
            </a:r>
          </a:p>
          <a:p>
            <a:pPr>
              <a:lnSpc>
                <a:spcPct val="80000"/>
              </a:lnSpc>
            </a:pPr>
            <a:endParaRPr lang="nl-BE" sz="2600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938838"/>
            <a:ext cx="766762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67981"/>
            <a:ext cx="381840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200" cap="none" smtClean="0">
                <a:effectLst/>
              </a:rPr>
              <a:t>Referentie: </a:t>
            </a:r>
            <a:r>
              <a:rPr lang="nl-NL" sz="2000" cap="none" smtClean="0">
                <a:effectLst/>
              </a:rPr>
              <a:t>www.lore.ua.ac.be/Publications/pdf/</a:t>
            </a:r>
            <a:r>
              <a:rPr lang="nl-NL" sz="2000" b="1" cap="none" smtClean="0">
                <a:effectLst/>
              </a:rPr>
              <a:t>Boeynaems2004</a:t>
            </a:r>
            <a:r>
              <a:rPr lang="nl-NL" sz="2000" cap="none" smtClean="0">
                <a:effectLst/>
              </a:rPr>
              <a:t>.pdf 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165225"/>
            <a:ext cx="6019800" cy="56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Handshake protocol</a:t>
            </a:r>
            <a:endParaRPr lang="nl-BE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FFC000"/>
                </a:solidFill>
              </a:rPr>
              <a:t>Fase 4</a:t>
            </a:r>
          </a:p>
          <a:p>
            <a:pPr lvl="1"/>
            <a:r>
              <a:rPr lang="nl-BE" dirty="0" smtClean="0"/>
              <a:t>Client stuurt </a:t>
            </a:r>
            <a:r>
              <a:rPr lang="nl-BE" u="sng" dirty="0" smtClean="0">
                <a:solidFill>
                  <a:srgbClr val="0070C0"/>
                </a:solidFill>
              </a:rPr>
              <a:t>change cipher spec </a:t>
            </a:r>
            <a:r>
              <a:rPr lang="nl-BE" dirty="0" smtClean="0"/>
              <a:t>aan server</a:t>
            </a:r>
          </a:p>
          <a:p>
            <a:pPr lvl="2"/>
            <a:r>
              <a:rPr lang="nl-BE" dirty="0" smtClean="0"/>
              <a:t>Dus vanaf nu beveiligde berichten gebruiken</a:t>
            </a:r>
          </a:p>
          <a:p>
            <a:pPr lvl="2"/>
            <a:r>
              <a:rPr lang="nl-BE" dirty="0" smtClean="0"/>
              <a:t>Stuurt ook een </a:t>
            </a:r>
            <a:r>
              <a:rPr lang="nl-BE" u="sng" dirty="0" smtClean="0">
                <a:solidFill>
                  <a:srgbClr val="0070C0"/>
                </a:solidFill>
              </a:rPr>
              <a:t>finished</a:t>
            </a:r>
            <a:r>
              <a:rPr lang="nl-BE" dirty="0" smtClean="0"/>
              <a:t>-bericht</a:t>
            </a:r>
          </a:p>
          <a:p>
            <a:pPr lvl="1"/>
            <a:r>
              <a:rPr lang="nl-BE" dirty="0" smtClean="0"/>
              <a:t>Server stuurt op zijn beurt ook een </a:t>
            </a:r>
            <a:r>
              <a:rPr lang="nl-BE" u="sng" dirty="0" smtClean="0">
                <a:solidFill>
                  <a:srgbClr val="0070C0"/>
                </a:solidFill>
              </a:rPr>
              <a:t>change cipher spec</a:t>
            </a:r>
            <a:r>
              <a:rPr lang="nl-BE" dirty="0" smtClean="0"/>
              <a:t> bericht en een </a:t>
            </a:r>
            <a:r>
              <a:rPr lang="nl-BE" u="sng" dirty="0" smtClean="0">
                <a:solidFill>
                  <a:srgbClr val="0070C0"/>
                </a:solidFill>
              </a:rPr>
              <a:t>finished</a:t>
            </a:r>
            <a:r>
              <a:rPr lang="nl-BE" dirty="0" smtClean="0">
                <a:solidFill>
                  <a:srgbClr val="0070C0"/>
                </a:solidFill>
              </a:rPr>
              <a:t> </a:t>
            </a:r>
            <a:r>
              <a:rPr lang="nl-BE" dirty="0" smtClean="0"/>
              <a:t>bericht</a:t>
            </a:r>
          </a:p>
          <a:p>
            <a:pPr lvl="1"/>
            <a:endParaRPr lang="nl-B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" b="9352"/>
          <a:stretch/>
        </p:blipFill>
        <p:spPr bwMode="auto">
          <a:xfrm>
            <a:off x="5791200" y="4724400"/>
            <a:ext cx="2133600" cy="15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93950" y="0"/>
            <a:ext cx="508317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online SSL test </a:t>
            </a:r>
          </a:p>
          <a:p>
            <a:pPr lvl="1"/>
            <a:r>
              <a:rPr lang="en-US" dirty="0" smtClean="0">
                <a:hlinkClick r:id="rId2"/>
              </a:rPr>
              <a:t>www.ssllabs.com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SL Lab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64960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842" y="2905635"/>
            <a:ext cx="4558316" cy="36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838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>
                <a:solidFill>
                  <a:srgbClr val="0070C0"/>
                </a:solidFill>
              </a:rPr>
              <a:t>Secure Socket </a:t>
            </a:r>
            <a:r>
              <a:rPr lang="nl-BE" dirty="0" err="1">
                <a:solidFill>
                  <a:srgbClr val="0070C0"/>
                </a:solidFill>
              </a:rPr>
              <a:t>L</a:t>
            </a:r>
            <a:r>
              <a:rPr lang="nl-BE" dirty="0" err="1" smtClean="0">
                <a:solidFill>
                  <a:srgbClr val="0070C0"/>
                </a:solidFill>
              </a:rPr>
              <a:t>ayer</a:t>
            </a:r>
            <a:r>
              <a:rPr lang="nl-BE" dirty="0" smtClean="0">
                <a:solidFill>
                  <a:srgbClr val="0070C0"/>
                </a:solidFill>
              </a:rPr>
              <a:t> (SSL) </a:t>
            </a:r>
            <a:br>
              <a:rPr lang="nl-BE" dirty="0" smtClean="0">
                <a:solidFill>
                  <a:srgbClr val="0070C0"/>
                </a:solidFill>
              </a:rPr>
            </a:br>
            <a:r>
              <a:rPr lang="nl-BE" dirty="0" smtClean="0">
                <a:solidFill>
                  <a:srgbClr val="0070C0"/>
                </a:solidFill>
              </a:rPr>
              <a:t>Transport </a:t>
            </a:r>
            <a:r>
              <a:rPr lang="nl-BE" dirty="0" err="1" smtClean="0">
                <a:solidFill>
                  <a:srgbClr val="0070C0"/>
                </a:solidFill>
              </a:rPr>
              <a:t>Layer</a:t>
            </a:r>
            <a:r>
              <a:rPr lang="nl-BE" dirty="0" smtClean="0">
                <a:solidFill>
                  <a:srgbClr val="0070C0"/>
                </a:solidFill>
              </a:rPr>
              <a:t> Security (TLS)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763000" cy="3962400"/>
          </a:xfrm>
        </p:spPr>
        <p:txBody>
          <a:bodyPr>
            <a:normAutofit fontScale="85000" lnSpcReduction="10000"/>
          </a:bodyPr>
          <a:lstStyle/>
          <a:p>
            <a:r>
              <a:rPr lang="nl-BE" dirty="0" smtClean="0"/>
              <a:t>SSL ontwikkeld door Netscape</a:t>
            </a:r>
          </a:p>
          <a:p>
            <a:r>
              <a:rPr lang="nl-BE" dirty="0" smtClean="0"/>
              <a:t>SSLv3 is meest gebruikte</a:t>
            </a:r>
          </a:p>
          <a:p>
            <a:r>
              <a:rPr lang="nl-BE" dirty="0" smtClean="0"/>
              <a:t>TLS-werkgroep werd opgericht om SSLv3 te standariseren, </a:t>
            </a:r>
          </a:p>
          <a:p>
            <a:pPr lvl="1"/>
            <a:r>
              <a:rPr lang="nl-BE" dirty="0" smtClean="0"/>
              <a:t>dus in principe is </a:t>
            </a:r>
            <a:r>
              <a:rPr lang="nl-BE" dirty="0" smtClean="0">
                <a:solidFill>
                  <a:srgbClr val="00B050"/>
                </a:solidFill>
              </a:rPr>
              <a:t>TLS = SSLv3.1</a:t>
            </a:r>
          </a:p>
          <a:p>
            <a:r>
              <a:rPr lang="nl-BE" dirty="0" smtClean="0"/>
              <a:t>SSL beveiligt verbinding tussen webbrowsers en webservers</a:t>
            </a:r>
          </a:p>
          <a:p>
            <a:pPr lvl="1"/>
            <a:r>
              <a:rPr lang="nl-BE" b="1" u="sng" dirty="0" smtClean="0">
                <a:solidFill>
                  <a:srgbClr val="0070C0"/>
                </a:solidFill>
              </a:rPr>
              <a:t>https </a:t>
            </a:r>
          </a:p>
          <a:p>
            <a:pPr lvl="2"/>
            <a:r>
              <a:rPr lang="nl-BE" dirty="0" smtClean="0"/>
              <a:t>= http + SSL (en op een andere poort)</a:t>
            </a:r>
          </a:p>
          <a:p>
            <a:r>
              <a:rPr lang="nl-BE" dirty="0" smtClean="0"/>
              <a:t>Heel flexibel: </a:t>
            </a:r>
            <a:r>
              <a:rPr lang="nl-BE" dirty="0" smtClean="0">
                <a:solidFill>
                  <a:srgbClr val="00B050"/>
                </a:solidFill>
              </a:rPr>
              <a:t>#soorten </a:t>
            </a:r>
            <a:r>
              <a:rPr lang="nl-BE" dirty="0" err="1" smtClean="0">
                <a:solidFill>
                  <a:srgbClr val="00B050"/>
                </a:solidFill>
              </a:rPr>
              <a:t>encryptiealgorithmen</a:t>
            </a:r>
            <a:r>
              <a:rPr lang="nl-BE" dirty="0" smtClean="0">
                <a:solidFill>
                  <a:srgbClr val="00B050"/>
                </a:solidFill>
              </a:rPr>
              <a:t> (=</a:t>
            </a:r>
            <a:r>
              <a:rPr lang="nl-BE" dirty="0" err="1" smtClean="0">
                <a:solidFill>
                  <a:srgbClr val="00B050"/>
                </a:solidFill>
              </a:rPr>
              <a:t>framework</a:t>
            </a:r>
            <a:r>
              <a:rPr lang="nl-BE" dirty="0" smtClean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534025"/>
            <a:ext cx="1818492" cy="119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534025"/>
            <a:ext cx="1455648" cy="125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534025"/>
            <a:ext cx="2438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dirty="0" err="1" smtClean="0">
                <a:effectLst/>
              </a:rPr>
              <a:t>Positionering</a:t>
            </a:r>
            <a:r>
              <a:rPr lang="en-US" cap="none" dirty="0" smtClean="0">
                <a:effectLst/>
              </a:rPr>
              <a:t> in TCP-IP model</a:t>
            </a:r>
            <a:endParaRPr lang="nl-NL" cap="none" dirty="0" smtClean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7848600" cy="266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256314"/>
            <a:ext cx="4114800" cy="220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71602"/>
            <a:ext cx="2362200" cy="260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SSL-architectuur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525962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SSL gebruikt </a:t>
            </a:r>
            <a:r>
              <a:rPr lang="nl-BE" dirty="0" smtClean="0">
                <a:solidFill>
                  <a:srgbClr val="C00000"/>
                </a:solidFill>
              </a:rPr>
              <a:t>TCP</a:t>
            </a:r>
          </a:p>
          <a:p>
            <a:pPr lvl="1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Om </a:t>
            </a:r>
            <a:r>
              <a:rPr lang="nl-BE" dirty="0" smtClean="0">
                <a:solidFill>
                  <a:srgbClr val="00B050"/>
                </a:solidFill>
              </a:rPr>
              <a:t>betrouwbare end-to-end </a:t>
            </a:r>
            <a:r>
              <a:rPr lang="nl-BE" dirty="0" smtClean="0"/>
              <a:t>service te leveren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Bestaat uit 2 lagen van protocollen</a:t>
            </a:r>
          </a:p>
          <a:p>
            <a:pPr lvl="1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b="1" u="sng" dirty="0" smtClean="0">
                <a:solidFill>
                  <a:srgbClr val="7030A0"/>
                </a:solidFill>
              </a:rPr>
              <a:t>Laag1: </a:t>
            </a:r>
          </a:p>
          <a:p>
            <a:pPr lvl="2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u="sng" dirty="0" smtClean="0">
                <a:solidFill>
                  <a:srgbClr val="0070C0"/>
                </a:solidFill>
              </a:rPr>
              <a:t>SSL Record Protocol </a:t>
            </a:r>
          </a:p>
          <a:p>
            <a:pPr lvl="3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Levert elementaire </a:t>
            </a:r>
            <a:r>
              <a:rPr lang="nl-BE" b="1" i="1" dirty="0" smtClean="0">
                <a:solidFill>
                  <a:srgbClr val="7030A0"/>
                </a:solidFill>
              </a:rPr>
              <a:t>beveiligingsservices</a:t>
            </a:r>
            <a:r>
              <a:rPr lang="nl-BE" dirty="0" smtClean="0"/>
              <a:t> aan hogere lagen, bv aan HTTP</a:t>
            </a:r>
          </a:p>
          <a:p>
            <a:pPr lvl="3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Beveiligde data transfer</a:t>
            </a:r>
          </a:p>
          <a:p>
            <a:pPr lvl="1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b="1" u="sng" dirty="0" smtClean="0">
                <a:solidFill>
                  <a:srgbClr val="7030A0"/>
                </a:solidFill>
              </a:rPr>
              <a:t>Laag 2: </a:t>
            </a:r>
          </a:p>
          <a:p>
            <a:pPr lvl="2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Wordt voor het </a:t>
            </a:r>
            <a:r>
              <a:rPr lang="nl-BE" b="1" i="1" dirty="0" smtClean="0">
                <a:solidFill>
                  <a:srgbClr val="7030A0"/>
                </a:solidFill>
              </a:rPr>
              <a:t>beheer van SSL </a:t>
            </a:r>
            <a:r>
              <a:rPr lang="nl-BE" dirty="0" smtClean="0"/>
              <a:t>uitwisseling gebruikt</a:t>
            </a:r>
          </a:p>
          <a:p>
            <a:pPr lvl="3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u="sng" dirty="0" smtClean="0">
                <a:solidFill>
                  <a:srgbClr val="0070C0"/>
                </a:solidFill>
              </a:rPr>
              <a:t>SSL Handshake protocol</a:t>
            </a:r>
          </a:p>
          <a:p>
            <a:pPr lvl="3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u="sng" dirty="0" smtClean="0">
                <a:solidFill>
                  <a:srgbClr val="0070C0"/>
                </a:solidFill>
              </a:rPr>
              <a:t>SSL Change Cipher Spec protocol</a:t>
            </a:r>
          </a:p>
          <a:p>
            <a:pPr lvl="3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u="sng" dirty="0" smtClean="0">
                <a:solidFill>
                  <a:srgbClr val="0070C0"/>
                </a:solidFill>
              </a:rPr>
              <a:t>SSL Alert Protocol</a:t>
            </a:r>
            <a:endParaRPr lang="nl-BE" u="sng" dirty="0">
              <a:solidFill>
                <a:srgbClr val="0070C0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475" y="4886325"/>
            <a:ext cx="3057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5" t="17748"/>
          <a:stretch/>
        </p:blipFill>
        <p:spPr bwMode="auto">
          <a:xfrm>
            <a:off x="7666264" y="1219200"/>
            <a:ext cx="1496786" cy="181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b="1" dirty="0" smtClean="0">
                <a:solidFill>
                  <a:srgbClr val="FF0000"/>
                </a:solidFill>
              </a:rPr>
              <a:t>Laag1</a:t>
            </a:r>
            <a:r>
              <a:rPr lang="nl-BE" dirty="0" smtClean="0"/>
              <a:t>: </a:t>
            </a:r>
            <a:r>
              <a:rPr lang="nl-BE" b="1" dirty="0" smtClean="0">
                <a:solidFill>
                  <a:srgbClr val="0070C0"/>
                </a:solidFill>
              </a:rPr>
              <a:t>SSL Record Protocol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7999"/>
          </a:xfrm>
        </p:spPr>
        <p:txBody>
          <a:bodyPr>
            <a:normAutofit fontScale="77500" lnSpcReduction="20000"/>
          </a:bodyPr>
          <a:lstStyle/>
          <a:p>
            <a:endParaRPr lang="nl-BE" dirty="0" smtClean="0"/>
          </a:p>
          <a:p>
            <a:r>
              <a:rPr lang="nl-BE" dirty="0" smtClean="0"/>
              <a:t>Elementaire beveiligingsservices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Vertrouwelijkheid</a:t>
            </a:r>
          </a:p>
          <a:p>
            <a:pPr lvl="2"/>
            <a:r>
              <a:rPr lang="nl-BE" dirty="0" smtClean="0"/>
              <a:t>Secret </a:t>
            </a:r>
            <a:r>
              <a:rPr lang="nl-BE" dirty="0" err="1" smtClean="0"/>
              <a:t>key</a:t>
            </a:r>
            <a:r>
              <a:rPr lang="nl-BE" dirty="0" smtClean="0"/>
              <a:t> nr. 1: voor bv AES, in </a:t>
            </a:r>
            <a:r>
              <a:rPr lang="nl-BE" dirty="0" smtClean="0">
                <a:solidFill>
                  <a:srgbClr val="00B050"/>
                </a:solidFill>
              </a:rPr>
              <a:t>Handshake</a:t>
            </a:r>
            <a:r>
              <a:rPr lang="nl-BE" dirty="0" smtClean="0"/>
              <a:t> protocol afgesproken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Berichtintegriteit</a:t>
            </a:r>
          </a:p>
          <a:p>
            <a:pPr lvl="2"/>
            <a:r>
              <a:rPr lang="nl-BE" dirty="0" smtClean="0"/>
              <a:t>Secret </a:t>
            </a:r>
            <a:r>
              <a:rPr lang="nl-BE" dirty="0" err="1" smtClean="0"/>
              <a:t>key</a:t>
            </a:r>
            <a:r>
              <a:rPr lang="nl-BE" dirty="0" smtClean="0"/>
              <a:t> nr. 2: voor MAC (</a:t>
            </a:r>
            <a:r>
              <a:rPr lang="nl-BE" dirty="0" smtClean="0">
                <a:solidFill>
                  <a:srgbClr val="7030A0"/>
                </a:solidFill>
              </a:rPr>
              <a:t>Message Authentication Code</a:t>
            </a:r>
            <a:r>
              <a:rPr lang="nl-BE" dirty="0" smtClean="0"/>
              <a:t>), ook in </a:t>
            </a:r>
            <a:r>
              <a:rPr lang="nl-BE" dirty="0" smtClean="0">
                <a:solidFill>
                  <a:srgbClr val="00B050"/>
                </a:solidFill>
              </a:rPr>
              <a:t>Handshake</a:t>
            </a:r>
            <a:r>
              <a:rPr lang="nl-BE" dirty="0" smtClean="0"/>
              <a:t> afgesproken</a:t>
            </a:r>
          </a:p>
          <a:p>
            <a:pPr lvl="2"/>
            <a:r>
              <a:rPr lang="nl-BE" dirty="0" smtClean="0"/>
              <a:t>= hash met </a:t>
            </a:r>
            <a:r>
              <a:rPr lang="nl-BE" dirty="0" err="1" smtClean="0"/>
              <a:t>secret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(</a:t>
            </a:r>
            <a:r>
              <a:rPr lang="nl-BE" dirty="0" err="1" smtClean="0">
                <a:solidFill>
                  <a:srgbClr val="7030A0"/>
                </a:solidFill>
              </a:rPr>
              <a:t>secret</a:t>
            </a:r>
            <a:r>
              <a:rPr lang="nl-BE" dirty="0" smtClean="0">
                <a:solidFill>
                  <a:srgbClr val="7030A0"/>
                </a:solidFill>
              </a:rPr>
              <a:t> </a:t>
            </a:r>
            <a:r>
              <a:rPr lang="nl-BE" dirty="0" err="1" smtClean="0">
                <a:solidFill>
                  <a:srgbClr val="7030A0"/>
                </a:solidFill>
              </a:rPr>
              <a:t>key</a:t>
            </a:r>
            <a:r>
              <a:rPr lang="nl-BE" dirty="0" smtClean="0">
                <a:solidFill>
                  <a:srgbClr val="7030A0"/>
                </a:solidFill>
              </a:rPr>
              <a:t> = </a:t>
            </a:r>
            <a:r>
              <a:rPr lang="nl-BE" dirty="0" err="1" smtClean="0">
                <a:solidFill>
                  <a:srgbClr val="7030A0"/>
                </a:solidFill>
              </a:rPr>
              <a:t>kinda</a:t>
            </a:r>
            <a:r>
              <a:rPr lang="nl-BE" dirty="0" smtClean="0">
                <a:solidFill>
                  <a:srgbClr val="7030A0"/>
                </a:solidFill>
              </a:rPr>
              <a:t> </a:t>
            </a:r>
            <a:r>
              <a:rPr lang="nl-BE" dirty="0" err="1" smtClean="0">
                <a:solidFill>
                  <a:srgbClr val="7030A0"/>
                </a:solidFill>
              </a:rPr>
              <a:t>like</a:t>
            </a:r>
            <a:r>
              <a:rPr lang="nl-BE" dirty="0" smtClean="0">
                <a:solidFill>
                  <a:srgbClr val="7030A0"/>
                </a:solidFill>
              </a:rPr>
              <a:t> </a:t>
            </a:r>
            <a:r>
              <a:rPr lang="nl-BE" dirty="0" err="1" smtClean="0">
                <a:solidFill>
                  <a:srgbClr val="7030A0"/>
                </a:solidFill>
              </a:rPr>
              <a:t>salt</a:t>
            </a:r>
            <a:r>
              <a:rPr lang="nl-BE" dirty="0" smtClean="0"/>
              <a:t>)</a:t>
            </a:r>
          </a:p>
          <a:p>
            <a:pPr lvl="3"/>
            <a:r>
              <a:rPr lang="nl-BE" dirty="0" smtClean="0">
                <a:solidFill>
                  <a:srgbClr val="FF0000"/>
                </a:solidFill>
              </a:rPr>
              <a:t>Pas op</a:t>
            </a:r>
            <a:r>
              <a:rPr lang="nl-BE" dirty="0" smtClean="0"/>
              <a:t>: dit is niet hetzelfde als een </a:t>
            </a:r>
            <a:r>
              <a:rPr lang="nl-BE" dirty="0" err="1" smtClean="0"/>
              <a:t>hash</a:t>
            </a:r>
            <a:r>
              <a:rPr lang="nl-BE" dirty="0" smtClean="0"/>
              <a:t> signeren met je persoonlijke </a:t>
            </a:r>
            <a:r>
              <a:rPr lang="nl-BE" dirty="0" err="1" smtClean="0"/>
              <a:t>secret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(public </a:t>
            </a:r>
            <a:r>
              <a:rPr lang="nl-BE" dirty="0" err="1" smtClean="0"/>
              <a:t>key</a:t>
            </a:r>
            <a:r>
              <a:rPr lang="nl-BE" dirty="0" smtClean="0"/>
              <a:t> crypto). 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475" y="0"/>
            <a:ext cx="3057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373769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09609"/>
            <a:ext cx="3105150" cy="193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Rechte verbindingslijn met pijl 3"/>
          <p:cNvCxnSpPr/>
          <p:nvPr/>
        </p:nvCxnSpPr>
        <p:spPr>
          <a:xfrm flipH="1">
            <a:off x="1981200" y="4191000"/>
            <a:ext cx="457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/>
          <p:cNvCxnSpPr/>
          <p:nvPr/>
        </p:nvCxnSpPr>
        <p:spPr>
          <a:xfrm flipV="1">
            <a:off x="304800" y="23622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304800" y="25146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SSL Record protocol</a:t>
            </a:r>
            <a:endParaRPr lang="nl-BE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Record protocol:data afkomstig van Applicatielaag-HTTP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>
                <a:solidFill>
                  <a:srgbClr val="0070C0"/>
                </a:solidFill>
              </a:rPr>
              <a:t>Fragmenteert</a:t>
            </a:r>
            <a:r>
              <a:rPr lang="nl-BE" dirty="0" smtClean="0"/>
              <a:t> data in hanteerbare blokken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>
                <a:solidFill>
                  <a:srgbClr val="0070C0"/>
                </a:solidFill>
              </a:rPr>
              <a:t>Comprimeert</a:t>
            </a:r>
            <a:r>
              <a:rPr lang="nl-BE" dirty="0" smtClean="0">
                <a:solidFill>
                  <a:srgbClr val="00B050"/>
                </a:solidFill>
              </a:rPr>
              <a:t> </a:t>
            </a:r>
            <a:r>
              <a:rPr lang="nl-BE" dirty="0" smtClean="0"/>
              <a:t>(optioneel)</a:t>
            </a:r>
          </a:p>
          <a:p>
            <a:pPr marL="1371600" lvl="2" indent="-514350"/>
            <a:r>
              <a:rPr lang="nl-BE" dirty="0" smtClean="0"/>
              <a:t>We voegen immers overhead toe voor de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Past </a:t>
            </a:r>
            <a:r>
              <a:rPr lang="nl-BE" dirty="0" smtClean="0">
                <a:solidFill>
                  <a:srgbClr val="0070C0"/>
                </a:solidFill>
              </a:rPr>
              <a:t>MAC</a:t>
            </a:r>
            <a:r>
              <a:rPr lang="nl-BE" dirty="0" smtClean="0"/>
              <a:t> toe (integriteit – hash met MAC </a:t>
            </a:r>
            <a:r>
              <a:rPr lang="nl-BE" dirty="0" err="1" smtClean="0"/>
              <a:t>secret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, nr. 2)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Versleutelt (bv </a:t>
            </a:r>
            <a:r>
              <a:rPr lang="nl-BE" dirty="0" smtClean="0">
                <a:solidFill>
                  <a:srgbClr val="0070C0"/>
                </a:solidFill>
              </a:rPr>
              <a:t>AES</a:t>
            </a:r>
            <a:r>
              <a:rPr lang="nl-BE" dirty="0" smtClean="0"/>
              <a:t> met andere </a:t>
            </a:r>
            <a:r>
              <a:rPr lang="nl-BE" dirty="0" err="1" smtClean="0"/>
              <a:t>secret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, nr.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Voegt </a:t>
            </a:r>
            <a:r>
              <a:rPr lang="nl-BE" dirty="0" smtClean="0">
                <a:solidFill>
                  <a:srgbClr val="0070C0"/>
                </a:solidFill>
              </a:rPr>
              <a:t>header</a:t>
            </a:r>
            <a:r>
              <a:rPr lang="nl-BE" dirty="0" smtClean="0"/>
              <a:t> toe en stuurt door naar TCP-laag (Transport laag)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0"/>
            <a:ext cx="2667000" cy="171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6019800" y="5334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SSL Record protocol</a:t>
            </a:r>
            <a:endParaRPr lang="nl-BE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1295400"/>
            <a:ext cx="7110413" cy="430371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2" t="54722" b="22639"/>
          <a:stretch/>
        </p:blipFill>
        <p:spPr bwMode="auto">
          <a:xfrm>
            <a:off x="4375835" y="5257800"/>
            <a:ext cx="4800822" cy="147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33800"/>
            <a:ext cx="1899446" cy="101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echte verbindingslijn met pijl 5"/>
          <p:cNvCxnSpPr/>
          <p:nvPr/>
        </p:nvCxnSpPr>
        <p:spPr>
          <a:xfrm flipH="1">
            <a:off x="7543800" y="449580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9275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SSL architectuur – </a:t>
            </a:r>
            <a:r>
              <a:rPr lang="nl-BE" b="1" dirty="0" smtClean="0">
                <a:solidFill>
                  <a:srgbClr val="FF0000"/>
                </a:solidFill>
              </a:rPr>
              <a:t>Laag 2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7296150" cy="4525963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b="1" u="sng" dirty="0" smtClean="0">
                <a:solidFill>
                  <a:srgbClr val="0070C0"/>
                </a:solidFill>
              </a:rPr>
              <a:t>Handshake protocol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Authenticatie + onderhandelen over te gebruiken cryptoalgorithme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Moet in orde zijn voordat er beveiligde communicatie kan bestaan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i="1" u="sng" dirty="0" smtClean="0">
                <a:solidFill>
                  <a:srgbClr val="00B050"/>
                </a:solidFill>
              </a:rPr>
              <a:t>Change Chiper Spec protocol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Geeft gewoon aan dat de afspraken in orde zijn</a:t>
            </a:r>
          </a:p>
          <a:p>
            <a:pPr lvl="2">
              <a:buFont typeface="Wingdings 2"/>
              <a:buChar char=""/>
              <a:defRPr/>
            </a:pPr>
            <a:r>
              <a:rPr lang="nl-BE" dirty="0" smtClean="0"/>
              <a:t>vanaf dan beveiligde communicatie zal zijn, dus met een sleutel (onderhandelingen waren dus ‘onbeveiligd’)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i="1" u="sng" dirty="0" smtClean="0">
                <a:solidFill>
                  <a:srgbClr val="00B050"/>
                </a:solidFill>
              </a:rPr>
              <a:t>Alert protocol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Iets mis in de communicatie?           </a:t>
            </a:r>
            <a:r>
              <a:rPr lang="nl-BE" dirty="0" smtClean="0">
                <a:sym typeface="Wingdings" pitchFamily="2" charset="2"/>
              </a:rPr>
              <a:t></a:t>
            </a:r>
            <a:r>
              <a:rPr lang="nl-BE" dirty="0" smtClean="0"/>
              <a:t> alert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Onderhandelingen zijn afgebroken </a:t>
            </a:r>
            <a:r>
              <a:rPr lang="nl-BE" dirty="0" smtClean="0">
                <a:sym typeface="Wingdings" pitchFamily="2" charset="2"/>
              </a:rPr>
              <a:t></a:t>
            </a:r>
            <a:r>
              <a:rPr lang="nl-BE" dirty="0" smtClean="0"/>
              <a:t> alert</a:t>
            </a:r>
            <a:endParaRPr lang="nl-BE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475" y="0"/>
            <a:ext cx="3057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4800600"/>
            <a:ext cx="10668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" b="9352"/>
          <a:stretch/>
        </p:blipFill>
        <p:spPr bwMode="auto">
          <a:xfrm>
            <a:off x="7753350" y="3276600"/>
            <a:ext cx="1390650" cy="101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Handshake protocol – </a:t>
            </a:r>
            <a:r>
              <a:rPr lang="nl-BE" dirty="0" smtClean="0">
                <a:solidFill>
                  <a:srgbClr val="FF0000"/>
                </a:solidFill>
              </a:rPr>
              <a:t>(te) </a:t>
            </a:r>
            <a:r>
              <a:rPr lang="nl-BE" dirty="0" smtClean="0"/>
              <a:t>simpel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txBody>
          <a:bodyPr/>
          <a:lstStyle/>
          <a:p>
            <a:r>
              <a:rPr lang="nl-BE" dirty="0" smtClean="0">
                <a:solidFill>
                  <a:srgbClr val="00B050"/>
                </a:solidFill>
              </a:rPr>
              <a:t>Bedoeling van handshake</a:t>
            </a:r>
            <a:r>
              <a:rPr lang="nl-BE" dirty="0" smtClean="0"/>
              <a:t>: </a:t>
            </a:r>
          </a:p>
          <a:p>
            <a:pPr lvl="1"/>
            <a:r>
              <a:rPr lang="nl-BE" dirty="0" smtClean="0"/>
              <a:t>Cryptografische parameters afspreken zoals welke encryptie-</a:t>
            </a:r>
            <a:r>
              <a:rPr lang="nl-BE" dirty="0" err="1" smtClean="0"/>
              <a:t>algorithme</a:t>
            </a:r>
            <a:r>
              <a:rPr lang="nl-BE" dirty="0" smtClean="0"/>
              <a:t> (is immers </a:t>
            </a:r>
            <a:r>
              <a:rPr lang="nl-BE" dirty="0" err="1" smtClean="0"/>
              <a:t>framework</a:t>
            </a:r>
            <a:r>
              <a:rPr lang="nl-BE" dirty="0" smtClean="0"/>
              <a:t>), sleutels,...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743200"/>
            <a:ext cx="456485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</TotalTime>
  <Words>901</Words>
  <Application>Microsoft Office PowerPoint</Application>
  <PresentationFormat>Diavoorstelling (4:3)</PresentationFormat>
  <Paragraphs>131</Paragraphs>
  <Slides>17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Wingdings</vt:lpstr>
      <vt:lpstr>Wingdings 2</vt:lpstr>
      <vt:lpstr>Kantoorthema</vt:lpstr>
      <vt:lpstr>SSL / TLS</vt:lpstr>
      <vt:lpstr>Secure Socket Layer (SSL)  Transport Layer Security (TLS)</vt:lpstr>
      <vt:lpstr>Positionering in TCP-IP model</vt:lpstr>
      <vt:lpstr>SSL-architectuur</vt:lpstr>
      <vt:lpstr>Laag1: SSL Record Protocol</vt:lpstr>
      <vt:lpstr>SSL Record protocol</vt:lpstr>
      <vt:lpstr>SSL Record protocol</vt:lpstr>
      <vt:lpstr>SSL architectuur – Laag 2</vt:lpstr>
      <vt:lpstr>Handshake protocol – (te) simpel</vt:lpstr>
      <vt:lpstr>Handshake protocol (!) </vt:lpstr>
      <vt:lpstr>Handshake protocol</vt:lpstr>
      <vt:lpstr>Handshake protocol</vt:lpstr>
      <vt:lpstr>Handshake protocol</vt:lpstr>
      <vt:lpstr>Referentie: www.lore.ua.ac.be/Publications/pdf/Boeynaems2004.pdf </vt:lpstr>
      <vt:lpstr>Handshake protocol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Beveiliging van het web</dc:title>
  <dc:creator/>
  <cp:lastModifiedBy>Bram Heyns</cp:lastModifiedBy>
  <cp:revision>121</cp:revision>
  <dcterms:created xsi:type="dcterms:W3CDTF">2006-08-16T00:00:00Z</dcterms:created>
  <dcterms:modified xsi:type="dcterms:W3CDTF">2016-02-24T21:40:18Z</dcterms:modified>
</cp:coreProperties>
</file>