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Lst>
  <p:notesMasterIdLst>
    <p:notesMasterId r:id="rId89"/>
  </p:notesMasterIdLst>
  <p:sldIdLst>
    <p:sldId id="256" r:id="rId5"/>
    <p:sldId id="257" r:id="rId6"/>
    <p:sldId id="258" r:id="rId7"/>
    <p:sldId id="259" r:id="rId8"/>
    <p:sldId id="326" r:id="rId9"/>
    <p:sldId id="327" r:id="rId10"/>
    <p:sldId id="328" r:id="rId11"/>
    <p:sldId id="262" r:id="rId12"/>
    <p:sldId id="261" r:id="rId13"/>
    <p:sldId id="263" r:id="rId14"/>
    <p:sldId id="260"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2" r:id="rId33"/>
    <p:sldId id="283" r:id="rId34"/>
    <p:sldId id="329" r:id="rId35"/>
    <p:sldId id="330" r:id="rId36"/>
    <p:sldId id="285" r:id="rId37"/>
    <p:sldId id="286" r:id="rId38"/>
    <p:sldId id="288" r:id="rId39"/>
    <p:sldId id="287" r:id="rId40"/>
    <p:sldId id="289" r:id="rId41"/>
    <p:sldId id="290" r:id="rId42"/>
    <p:sldId id="291" r:id="rId43"/>
    <p:sldId id="292" r:id="rId44"/>
    <p:sldId id="293" r:id="rId45"/>
    <p:sldId id="294" r:id="rId46"/>
    <p:sldId id="295" r:id="rId47"/>
    <p:sldId id="296" r:id="rId48"/>
    <p:sldId id="297" r:id="rId49"/>
    <p:sldId id="298" r:id="rId50"/>
    <p:sldId id="299" r:id="rId51"/>
    <p:sldId id="331" r:id="rId52"/>
    <p:sldId id="332" r:id="rId53"/>
    <p:sldId id="300" r:id="rId54"/>
    <p:sldId id="301" r:id="rId55"/>
    <p:sldId id="303" r:id="rId56"/>
    <p:sldId id="302" r:id="rId57"/>
    <p:sldId id="304" r:id="rId58"/>
    <p:sldId id="305" r:id="rId59"/>
    <p:sldId id="306" r:id="rId60"/>
    <p:sldId id="307" r:id="rId61"/>
    <p:sldId id="308" r:id="rId62"/>
    <p:sldId id="309" r:id="rId63"/>
    <p:sldId id="310" r:id="rId64"/>
    <p:sldId id="334" r:id="rId65"/>
    <p:sldId id="335" r:id="rId66"/>
    <p:sldId id="336" r:id="rId67"/>
    <p:sldId id="337" r:id="rId68"/>
    <p:sldId id="338" r:id="rId69"/>
    <p:sldId id="339" r:id="rId70"/>
    <p:sldId id="340" r:id="rId71"/>
    <p:sldId id="341"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42" r:id="rId85"/>
    <p:sldId id="323" r:id="rId86"/>
    <p:sldId id="324" r:id="rId87"/>
    <p:sldId id="325"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leiding" id="{F7FBECE8-1EE0-45A6-9B4C-B0732FD7B0E3}">
          <p14:sldIdLst>
            <p14:sldId id="256"/>
            <p14:sldId id="257"/>
            <p14:sldId id="258"/>
            <p14:sldId id="259"/>
            <p14:sldId id="326"/>
          </p14:sldIdLst>
        </p14:section>
        <p14:section name="BusArchitectuur" id="{8177E8F7-B122-49E9-AA89-5E1683CED51F}">
          <p14:sldIdLst>
            <p14:sldId id="327"/>
            <p14:sldId id="328"/>
            <p14:sldId id="262"/>
            <p14:sldId id="261"/>
            <p14:sldId id="263"/>
            <p14:sldId id="260"/>
            <p14:sldId id="264"/>
            <p14:sldId id="265"/>
            <p14:sldId id="266"/>
            <p14:sldId id="267"/>
            <p14:sldId id="268"/>
            <p14:sldId id="269"/>
            <p14:sldId id="270"/>
            <p14:sldId id="271"/>
            <p14:sldId id="272"/>
            <p14:sldId id="273"/>
            <p14:sldId id="274"/>
            <p14:sldId id="275"/>
            <p14:sldId id="276"/>
            <p14:sldId id="277"/>
            <p14:sldId id="278"/>
            <p14:sldId id="279"/>
            <p14:sldId id="280"/>
            <p14:sldId id="282"/>
            <p14:sldId id="283"/>
            <p14:sldId id="329"/>
            <p14:sldId id="330"/>
            <p14:sldId id="285"/>
            <p14:sldId id="286"/>
            <p14:sldId id="288"/>
            <p14:sldId id="287"/>
            <p14:sldId id="289"/>
            <p14:sldId id="290"/>
            <p14:sldId id="291"/>
            <p14:sldId id="292"/>
            <p14:sldId id="293"/>
            <p14:sldId id="294"/>
            <p14:sldId id="295"/>
            <p14:sldId id="296"/>
            <p14:sldId id="297"/>
            <p14:sldId id="298"/>
            <p14:sldId id="299"/>
            <p14:sldId id="331"/>
            <p14:sldId id="332"/>
            <p14:sldId id="300"/>
            <p14:sldId id="301"/>
            <p14:sldId id="303"/>
            <p14:sldId id="302"/>
            <p14:sldId id="304"/>
            <p14:sldId id="305"/>
            <p14:sldId id="306"/>
            <p14:sldId id="307"/>
            <p14:sldId id="308"/>
            <p14:sldId id="309"/>
            <p14:sldId id="310"/>
            <p14:sldId id="334"/>
            <p14:sldId id="335"/>
            <p14:sldId id="336"/>
            <p14:sldId id="337"/>
            <p14:sldId id="338"/>
            <p14:sldId id="339"/>
            <p14:sldId id="340"/>
          </p14:sldIdLst>
        </p14:section>
        <p14:section name="MicroProcessorArchitectuur" id="{A5239BB3-3A56-4C38-AE50-554C3D559E6A}">
          <p14:sldIdLst>
            <p14:sldId id="341"/>
            <p14:sldId id="311"/>
            <p14:sldId id="312"/>
            <p14:sldId id="313"/>
            <p14:sldId id="314"/>
            <p14:sldId id="315"/>
            <p14:sldId id="316"/>
            <p14:sldId id="317"/>
            <p14:sldId id="318"/>
            <p14:sldId id="319"/>
            <p14:sldId id="320"/>
            <p14:sldId id="321"/>
            <p14:sldId id="322"/>
            <p14:sldId id="342"/>
            <p14:sldId id="323"/>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F187B-D945-4F2E-A836-FF750A2F4CD9}" type="datetimeFigureOut">
              <a:rPr lang="nl-BE" smtClean="0"/>
              <a:t>30/10/2017</a:t>
            </a:fld>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18BA6-EC45-44CF-AE9B-E637296B4286}" type="slidenum">
              <a:rPr lang="nl-BE" smtClean="0"/>
              <a:t>‹nr.›</a:t>
            </a:fld>
            <a:endParaRPr lang="nl-B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a:t>INTRO</a:t>
            </a:r>
          </a:p>
          <a:p>
            <a:r>
              <a:rPr lang="nl-BE"/>
              <a:t>---------</a:t>
            </a:r>
          </a:p>
          <a:p>
            <a:pPr marL="171450" indent="-171450">
              <a:buFontTx/>
              <a:buChar char="-"/>
            </a:pPr>
            <a:r>
              <a:rPr lang="nl-BE" err="1"/>
              <a:t>Mindmap</a:t>
            </a:r>
            <a:r>
              <a:rPr lang="nl-BE"/>
              <a:t> (</a:t>
            </a:r>
            <a:r>
              <a:rPr lang="nl-BE" err="1"/>
              <a:t>xmind</a:t>
            </a:r>
            <a:r>
              <a:rPr lang="nl-BE"/>
              <a:t>)</a:t>
            </a:r>
          </a:p>
          <a:p>
            <a:pPr marL="171450" indent="-171450">
              <a:buFontTx/>
              <a:buChar char="-"/>
            </a:pPr>
            <a:r>
              <a:rPr lang="nl-BE"/>
              <a:t>Technologie</a:t>
            </a:r>
            <a:r>
              <a:rPr lang="nl-BE" baseline="0"/>
              <a:t> vroeger en nu (Examen enkel nu)</a:t>
            </a:r>
          </a:p>
          <a:p>
            <a:pPr marL="171450" indent="-171450">
              <a:buFontTx/>
              <a:buChar char="-"/>
            </a:pPr>
            <a:r>
              <a:rPr lang="nl-BE" baseline="0"/>
              <a:t>Algemeen beeld is belangrijk. (bijvoorbeeld: wat is sneller dan …)</a:t>
            </a:r>
          </a:p>
          <a:p>
            <a:pPr marL="171450" indent="-171450">
              <a:buFontTx/>
              <a:buChar char="-"/>
            </a:pPr>
            <a:r>
              <a:rPr lang="nl-BE" baseline="0"/>
              <a:t>Vergelijken van verschillende computersystemen (wie heeft wat nodig/ nood koppelen aan eigenschappen …)</a:t>
            </a:r>
          </a:p>
          <a:p>
            <a:pPr marL="171450" indent="-171450">
              <a:buFontTx/>
              <a:buChar char="-"/>
            </a:pPr>
            <a:r>
              <a:rPr lang="nl-BE" baseline="0"/>
              <a:t>ZELFSTUDIE !!</a:t>
            </a:r>
          </a:p>
          <a:p>
            <a:pPr marL="0" indent="0">
              <a:buFontTx/>
              <a:buNone/>
            </a:pPr>
            <a:endParaRPr lang="nl-BE" baseline="0"/>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a:t>
            </a:fld>
            <a:endParaRPr lang="nl-BE"/>
          </a:p>
        </p:txBody>
      </p:sp>
    </p:spTree>
    <p:extLst>
      <p:ext uri="{BB962C8B-B14F-4D97-AF65-F5344CB8AC3E}">
        <p14:creationId xmlns:p14="http://schemas.microsoft.com/office/powerpoint/2010/main" val="2375777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a:t>Chipset</a:t>
            </a:r>
            <a:r>
              <a:rPr lang="nl-BE" baseline="0"/>
              <a:t> = 2 chips: </a:t>
            </a:r>
            <a:r>
              <a:rPr lang="nl-BE" baseline="0" err="1"/>
              <a:t>northbridge</a:t>
            </a:r>
            <a:r>
              <a:rPr lang="nl-BE" baseline="0"/>
              <a:t> en </a:t>
            </a:r>
            <a:r>
              <a:rPr lang="nl-BE" baseline="0" err="1"/>
              <a:t>southbridge</a:t>
            </a:r>
            <a:r>
              <a:rPr lang="nl-BE" baseline="0"/>
              <a:t>, in deze chipsets zitten dan de controllers</a:t>
            </a:r>
          </a:p>
          <a:p>
            <a:r>
              <a:rPr lang="nl-BE" baseline="0"/>
              <a:t>Bv. </a:t>
            </a:r>
            <a:r>
              <a:rPr lang="nl-BE" baseline="0" err="1"/>
              <a:t>Peripheral</a:t>
            </a:r>
            <a:r>
              <a:rPr lang="nl-BE" baseline="0"/>
              <a:t> controller, geheugencontroller, …</a:t>
            </a:r>
          </a:p>
          <a:p>
            <a:endParaRPr lang="nl-BE" baseline="0"/>
          </a:p>
          <a:p>
            <a:r>
              <a:rPr lang="nl-BE"/>
              <a:t>= INTEGRATED PERIPHERAL CONTROLLERS</a:t>
            </a:r>
          </a:p>
          <a:p>
            <a:r>
              <a:rPr lang="nl-BE"/>
              <a:t> CHIPSET bepaalt types processor, geheugen, IO, snelheid ….</a:t>
            </a:r>
          </a:p>
          <a:p>
            <a:endParaRPr lang="nl-BE"/>
          </a:p>
          <a:p>
            <a:r>
              <a:rPr lang="nl-BE"/>
              <a:t>2 chips -&gt; North </a:t>
            </a:r>
            <a:r>
              <a:rPr lang="nl-BE" err="1"/>
              <a:t>brigde</a:t>
            </a:r>
            <a:r>
              <a:rPr lang="nl-BE"/>
              <a:t> en </a:t>
            </a:r>
            <a:r>
              <a:rPr lang="nl-BE" err="1"/>
              <a:t>south</a:t>
            </a:r>
            <a:r>
              <a:rPr lang="nl-BE"/>
              <a:t> </a:t>
            </a:r>
            <a:r>
              <a:rPr lang="nl-BE" err="1"/>
              <a:t>brigde</a:t>
            </a:r>
            <a:endParaRPr lang="nl-BE"/>
          </a:p>
          <a:p>
            <a:r>
              <a:rPr lang="nl-BE"/>
              <a:t>  NORTH  = controle systeem en geheugen</a:t>
            </a:r>
          </a:p>
          <a:p>
            <a:r>
              <a:rPr lang="nl-BE"/>
              <a:t>                     uitgebreid met DMA (direct mem acces), </a:t>
            </a:r>
            <a:r>
              <a:rPr lang="nl-BE" err="1"/>
              <a:t>Interrupt</a:t>
            </a:r>
            <a:r>
              <a:rPr lang="nl-BE"/>
              <a:t> controle, </a:t>
            </a:r>
            <a:r>
              <a:rPr lang="nl-BE" err="1"/>
              <a:t>timming</a:t>
            </a:r>
            <a:r>
              <a:rPr lang="nl-BE"/>
              <a:t> </a:t>
            </a:r>
            <a:r>
              <a:rPr lang="nl-BE" err="1"/>
              <a:t>and</a:t>
            </a:r>
            <a:r>
              <a:rPr lang="nl-BE"/>
              <a:t> powermanagement</a:t>
            </a:r>
          </a:p>
          <a:p>
            <a:r>
              <a:rPr lang="nl-BE"/>
              <a:t>  SOUTH = Externe apparatuur (bussen) USB, ATA, LAN, AUDIO, FIREWIRE, BIOS</a:t>
            </a:r>
          </a:p>
          <a:p>
            <a:endParaRPr lang="nl-BE"/>
          </a:p>
          <a:p>
            <a:endParaRPr lang="nl-BE" baseline="0"/>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20</a:t>
            </a:fld>
            <a:endParaRPr lang="nl-BE"/>
          </a:p>
        </p:txBody>
      </p:sp>
    </p:spTree>
    <p:extLst>
      <p:ext uri="{BB962C8B-B14F-4D97-AF65-F5344CB8AC3E}">
        <p14:creationId xmlns:p14="http://schemas.microsoft.com/office/powerpoint/2010/main" val="295408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a:t>DMA:</a:t>
            </a:r>
            <a:r>
              <a:rPr lang="nl-BE" baseline="0"/>
              <a:t> </a:t>
            </a:r>
            <a:r>
              <a:rPr lang="nl-NL"/>
              <a:t>het regelen va de direct memory access zorgt ervoor dat bepaalde apparaten rechtstreeks kunnen communiceren met het geheugen zonder hierbij de processor te belasten. Hierdoor blijft de processor vrij zodat andere instructies gelijktijdig kunnen uitgevoerd worden;</a:t>
            </a:r>
          </a:p>
          <a:p>
            <a:endParaRPr lang="nl-BE"/>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err="1"/>
              <a:t>Interrupt</a:t>
            </a:r>
            <a:r>
              <a:rPr lang="nl-NL" sz="1200"/>
              <a:t> controle: het toekennen van hardware </a:t>
            </a:r>
            <a:r>
              <a:rPr lang="nl-NL" sz="1200" err="1"/>
              <a:t>interrupts</a:t>
            </a:r>
            <a:r>
              <a:rPr lang="nl-NL" sz="1200"/>
              <a:t> aan apparaten en zo de prioriteit instellen van de apparaten;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a:t>Timing:</a:t>
            </a:r>
            <a:r>
              <a:rPr lang="nl-NL" sz="1200" baseline="0"/>
              <a:t> </a:t>
            </a:r>
            <a:r>
              <a:rPr lang="nl-NL" sz="1200"/>
              <a:t>: Regeling van de timing van microprocessor en geheugen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22</a:t>
            </a:fld>
            <a:endParaRPr lang="nl-BE"/>
          </a:p>
        </p:txBody>
      </p:sp>
    </p:spTree>
    <p:extLst>
      <p:ext uri="{BB962C8B-B14F-4D97-AF65-F5344CB8AC3E}">
        <p14:creationId xmlns:p14="http://schemas.microsoft.com/office/powerpoint/2010/main" val="4227274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24</a:t>
            </a:fld>
            <a:endParaRPr lang="nl-BE"/>
          </a:p>
        </p:txBody>
      </p:sp>
    </p:spTree>
    <p:extLst>
      <p:ext uri="{BB962C8B-B14F-4D97-AF65-F5344CB8AC3E}">
        <p14:creationId xmlns:p14="http://schemas.microsoft.com/office/powerpoint/2010/main" val="915601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a:t>Processor niet belasten</a:t>
            </a:r>
            <a:r>
              <a:rPr lang="nl-BE" baseline="0"/>
              <a:t>: niet constant laten checken of een bepaald hardware element de processor nodig heeft. De hardware stuurt een </a:t>
            </a:r>
            <a:r>
              <a:rPr lang="nl-BE" baseline="0" err="1"/>
              <a:t>interrupt</a:t>
            </a:r>
            <a:r>
              <a:rPr lang="nl-BE" baseline="0"/>
              <a:t> </a:t>
            </a:r>
            <a:r>
              <a:rPr lang="nl-BE" baseline="0" err="1"/>
              <a:t>request</a:t>
            </a:r>
            <a:r>
              <a:rPr lang="nl-BE" baseline="0"/>
              <a:t> (IRQ) naar de processor. Deze gaat ISR uitvoeren </a:t>
            </a:r>
            <a:endParaRPr lang="nl-BE"/>
          </a:p>
          <a:p>
            <a:endParaRPr lang="nl-BE"/>
          </a:p>
          <a:p>
            <a:r>
              <a:rPr lang="nl-BE"/>
              <a:t>“Om ervoor te zorgen dat de processor niet constant </a:t>
            </a:r>
            <a:r>
              <a:rPr lang="nl-BE" err="1"/>
              <a:t>all</a:t>
            </a:r>
            <a:r>
              <a:rPr lang="nl-BE"/>
              <a:t> IO poorten moet afluisteren </a:t>
            </a:r>
            <a:r>
              <a:rPr lang="nl-BE">
                <a:sym typeface="Wingdings" panose="05000000000000000000" pitchFamily="2" charset="2"/>
              </a:rPr>
              <a:t> Hardware </a:t>
            </a:r>
            <a:r>
              <a:rPr lang="nl-BE" err="1">
                <a:sym typeface="Wingdings" panose="05000000000000000000" pitchFamily="2" charset="2"/>
              </a:rPr>
              <a:t>interupt</a:t>
            </a:r>
            <a:r>
              <a:rPr lang="nl-BE">
                <a:sym typeface="Wingdings" panose="05000000000000000000" pitchFamily="2" charset="2"/>
              </a:rPr>
              <a:t> !!</a:t>
            </a:r>
          </a:p>
          <a:p>
            <a:r>
              <a:rPr lang="nl-BE">
                <a:sym typeface="Wingdings" panose="05000000000000000000" pitchFamily="2" charset="2"/>
              </a:rPr>
              <a:t>IRQ -&gt; STACK</a:t>
            </a:r>
          </a:p>
          <a:p>
            <a:endParaRPr lang="nl-BE">
              <a:sym typeface="Wingdings" panose="05000000000000000000" pitchFamily="2" charset="2"/>
            </a:endParaRPr>
          </a:p>
          <a:p>
            <a:r>
              <a:rPr lang="nl-BE">
                <a:sym typeface="Wingdings" panose="05000000000000000000" pitchFamily="2" charset="2"/>
              </a:rPr>
              <a:t>OPM, niet alle interruptus zijn geassocieerd met IO apparatuur. </a:t>
            </a:r>
            <a:endParaRPr lang="nl-BE"/>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26</a:t>
            </a:fld>
            <a:endParaRPr lang="nl-BE"/>
          </a:p>
        </p:txBody>
      </p:sp>
    </p:spTree>
    <p:extLst>
      <p:ext uri="{BB962C8B-B14F-4D97-AF65-F5344CB8AC3E}">
        <p14:creationId xmlns:p14="http://schemas.microsoft.com/office/powerpoint/2010/main" val="101527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27</a:t>
            </a:fld>
            <a:endParaRPr lang="nl-BE"/>
          </a:p>
        </p:txBody>
      </p:sp>
    </p:spTree>
    <p:extLst>
      <p:ext uri="{BB962C8B-B14F-4D97-AF65-F5344CB8AC3E}">
        <p14:creationId xmlns:p14="http://schemas.microsoft.com/office/powerpoint/2010/main" val="888490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28</a:t>
            </a:fld>
            <a:endParaRPr lang="nl-BE"/>
          </a:p>
        </p:txBody>
      </p:sp>
    </p:spTree>
    <p:extLst>
      <p:ext uri="{BB962C8B-B14F-4D97-AF65-F5344CB8AC3E}">
        <p14:creationId xmlns:p14="http://schemas.microsoft.com/office/powerpoint/2010/main" val="993736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a:t>DMA (Direct Memory Access) • Een bus kan DMA aanbieden • Grote hoeveelheden data naar geheugen of van geheugen (bv. laden van een filmpje) • Best processor niet belasten • DMA-chips laat toe dat apparaten rechtstreeks naar geheugen schrijven • Voorbeeld • Sound </a:t>
            </a:r>
            <a:r>
              <a:rPr lang="nl-BE" err="1"/>
              <a:t>Blaster</a:t>
            </a:r>
            <a:r>
              <a:rPr lang="nl-BE"/>
              <a:t> die op achtergrond muziek afspeelt • CPU stelt soundcard in • CPU stelt DMA in • DMA kan beginnen • Data van RAM naar kaart </a:t>
            </a:r>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29</a:t>
            </a:fld>
            <a:endParaRPr lang="nl-BE"/>
          </a:p>
        </p:txBody>
      </p:sp>
    </p:spTree>
    <p:extLst>
      <p:ext uri="{BB962C8B-B14F-4D97-AF65-F5344CB8AC3E}">
        <p14:creationId xmlns:p14="http://schemas.microsoft.com/office/powerpoint/2010/main" val="1952063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30</a:t>
            </a:fld>
            <a:endParaRPr lang="nl-BE"/>
          </a:p>
        </p:txBody>
      </p:sp>
    </p:spTree>
    <p:extLst>
      <p:ext uri="{BB962C8B-B14F-4D97-AF65-F5344CB8AC3E}">
        <p14:creationId xmlns:p14="http://schemas.microsoft.com/office/powerpoint/2010/main" val="2833087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36</a:t>
            </a:fld>
            <a:endParaRPr lang="nl-BE"/>
          </a:p>
        </p:txBody>
      </p:sp>
    </p:spTree>
    <p:extLst>
      <p:ext uri="{BB962C8B-B14F-4D97-AF65-F5344CB8AC3E}">
        <p14:creationId xmlns:p14="http://schemas.microsoft.com/office/powerpoint/2010/main" val="2758462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37</a:t>
            </a:fld>
            <a:endParaRPr lang="nl-BE"/>
          </a:p>
        </p:txBody>
      </p:sp>
    </p:spTree>
    <p:extLst>
      <p:ext uri="{BB962C8B-B14F-4D97-AF65-F5344CB8AC3E}">
        <p14:creationId xmlns:p14="http://schemas.microsoft.com/office/powerpoint/2010/main" val="226477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err="1"/>
              <a:t>Motherboard</a:t>
            </a:r>
            <a:endParaRPr lang="nl-BE"/>
          </a:p>
          <a:p>
            <a:r>
              <a:rPr lang="nl-BE"/>
              <a:t>----------------</a:t>
            </a:r>
          </a:p>
          <a:p>
            <a:r>
              <a:rPr lang="nl-BE"/>
              <a:t>-&gt;</a:t>
            </a:r>
            <a:r>
              <a:rPr lang="nl-BE" baseline="0"/>
              <a:t> Waarom moederbord -&gt;  “</a:t>
            </a:r>
            <a:r>
              <a:rPr lang="nl-BE" baseline="0" err="1"/>
              <a:t>all</a:t>
            </a:r>
            <a:r>
              <a:rPr lang="nl-BE" baseline="0"/>
              <a:t> </a:t>
            </a:r>
            <a:r>
              <a:rPr lang="nl-BE" baseline="0" err="1"/>
              <a:t>female</a:t>
            </a:r>
            <a:r>
              <a:rPr lang="nl-BE" baseline="0"/>
              <a:t> </a:t>
            </a:r>
            <a:r>
              <a:rPr lang="nl-BE" baseline="0" err="1"/>
              <a:t>slots</a:t>
            </a:r>
            <a:r>
              <a:rPr lang="nl-BE" baseline="0"/>
              <a:t>”</a:t>
            </a:r>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8</a:t>
            </a:fld>
            <a:endParaRPr lang="nl-BE"/>
          </a:p>
        </p:txBody>
      </p:sp>
    </p:spTree>
    <p:extLst>
      <p:ext uri="{BB962C8B-B14F-4D97-AF65-F5344CB8AC3E}">
        <p14:creationId xmlns:p14="http://schemas.microsoft.com/office/powerpoint/2010/main" val="847699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a:t>Serieel!! Niet langer parallelle bus. Softwarematig compatibel</a:t>
            </a:r>
            <a:r>
              <a:rPr lang="nl-BE" baseline="0"/>
              <a:t> met oudere versies, </a:t>
            </a:r>
            <a:r>
              <a:rPr lang="nl-BE" baseline="0" err="1"/>
              <a:t>hardwarematig</a:t>
            </a:r>
            <a:r>
              <a:rPr lang="nl-BE" baseline="0"/>
              <a:t> niet</a:t>
            </a:r>
          </a:p>
          <a:p>
            <a:endParaRPr lang="nl-BE" baseline="0"/>
          </a:p>
          <a:p>
            <a:r>
              <a:rPr lang="nl-BE" baseline="0"/>
              <a:t>types van connectoren: </a:t>
            </a:r>
            <a:r>
              <a:rPr lang="nl-BE" baseline="0" err="1"/>
              <a:t>times</a:t>
            </a:r>
            <a:r>
              <a:rPr lang="nl-BE" baseline="0"/>
              <a:t> 1, 4 , 8 , 16</a:t>
            </a:r>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39</a:t>
            </a:fld>
            <a:endParaRPr lang="nl-BE"/>
          </a:p>
        </p:txBody>
      </p:sp>
    </p:spTree>
    <p:extLst>
      <p:ext uri="{BB962C8B-B14F-4D97-AF65-F5344CB8AC3E}">
        <p14:creationId xmlns:p14="http://schemas.microsoft.com/office/powerpoint/2010/main" val="84519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40</a:t>
            </a:fld>
            <a:endParaRPr lang="nl-BE"/>
          </a:p>
        </p:txBody>
      </p:sp>
    </p:spTree>
    <p:extLst>
      <p:ext uri="{BB962C8B-B14F-4D97-AF65-F5344CB8AC3E}">
        <p14:creationId xmlns:p14="http://schemas.microsoft.com/office/powerpoint/2010/main" val="2435963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a:t>PCI Extended </a:t>
            </a:r>
            <a:r>
              <a:rPr lang="nl-BE">
                <a:sym typeface="Wingdings" panose="05000000000000000000" pitchFamily="2" charset="2"/>
              </a:rPr>
              <a:t> Bouwt verder op de PCI standaard, komt tegemoet aan de vraag voor hogere bandbreedte door de frequentie te laten stijgen.</a:t>
            </a:r>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41</a:t>
            </a:fld>
            <a:endParaRPr lang="nl-BE"/>
          </a:p>
        </p:txBody>
      </p:sp>
    </p:spTree>
    <p:extLst>
      <p:ext uri="{BB962C8B-B14F-4D97-AF65-F5344CB8AC3E}">
        <p14:creationId xmlns:p14="http://schemas.microsoft.com/office/powerpoint/2010/main" val="1688759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43</a:t>
            </a:fld>
            <a:endParaRPr lang="nl-BE"/>
          </a:p>
        </p:txBody>
      </p:sp>
    </p:spTree>
    <p:extLst>
      <p:ext uri="{BB962C8B-B14F-4D97-AF65-F5344CB8AC3E}">
        <p14:creationId xmlns:p14="http://schemas.microsoft.com/office/powerpoint/2010/main" val="219061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45</a:t>
            </a:fld>
            <a:endParaRPr lang="nl-BE"/>
          </a:p>
        </p:txBody>
      </p:sp>
    </p:spTree>
    <p:extLst>
      <p:ext uri="{BB962C8B-B14F-4D97-AF65-F5344CB8AC3E}">
        <p14:creationId xmlns:p14="http://schemas.microsoft.com/office/powerpoint/2010/main" val="2466025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46</a:t>
            </a:fld>
            <a:endParaRPr lang="nl-BE"/>
          </a:p>
        </p:txBody>
      </p:sp>
    </p:spTree>
    <p:extLst>
      <p:ext uri="{BB962C8B-B14F-4D97-AF65-F5344CB8AC3E}">
        <p14:creationId xmlns:p14="http://schemas.microsoft.com/office/powerpoint/2010/main" val="849071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a:t>Nieuwste generatie videokaarten:</a:t>
            </a:r>
          </a:p>
          <a:p>
            <a:r>
              <a:rPr lang="nl-BE"/>
              <a:t>Nvidia</a:t>
            </a:r>
            <a:r>
              <a:rPr lang="nl-BE" baseline="0"/>
              <a:t> </a:t>
            </a:r>
            <a:r>
              <a:rPr lang="nl-BE" baseline="0" err="1"/>
              <a:t>Gforce</a:t>
            </a:r>
            <a:r>
              <a:rPr lang="nl-BE" baseline="0"/>
              <a:t> GTX 1080 &amp; ATI </a:t>
            </a:r>
            <a:r>
              <a:rPr lang="nl-BE" baseline="0" err="1"/>
              <a:t>Radeon</a:t>
            </a:r>
            <a:r>
              <a:rPr lang="nl-BE" baseline="0"/>
              <a:t> RX 480</a:t>
            </a:r>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47</a:t>
            </a:fld>
            <a:endParaRPr lang="nl-BE"/>
          </a:p>
        </p:txBody>
      </p:sp>
    </p:spTree>
    <p:extLst>
      <p:ext uri="{BB962C8B-B14F-4D97-AF65-F5344CB8AC3E}">
        <p14:creationId xmlns:p14="http://schemas.microsoft.com/office/powerpoint/2010/main" val="1808424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a:t>Opmerkingen:</a:t>
            </a:r>
          </a:p>
          <a:p>
            <a:r>
              <a:rPr lang="nl-BE" baseline="0"/>
              <a:t>- USB =&gt; heeft altijd een host nodig voor communicatie.  (Is dit in technisch gesproken dan wel een bus?)</a:t>
            </a:r>
          </a:p>
          <a:p>
            <a:endParaRPr lang="nl-BE" baseline="0"/>
          </a:p>
          <a:p>
            <a:pPr marL="171450" indent="-171450">
              <a:buFontTx/>
              <a:buChar char="-"/>
            </a:pPr>
            <a:r>
              <a:rPr lang="nl-BE" baseline="0"/>
              <a:t>Hot </a:t>
            </a:r>
            <a:r>
              <a:rPr lang="nl-BE" baseline="0" err="1"/>
              <a:t>swapable</a:t>
            </a:r>
            <a:endParaRPr lang="nl-BE" baseline="0"/>
          </a:p>
          <a:p>
            <a:pPr marL="171450" indent="-171450">
              <a:buFontTx/>
              <a:buChar char="-"/>
            </a:pPr>
            <a:r>
              <a:rPr lang="nl-BE" baseline="0"/>
              <a:t>Voorzien van externe 5V voeding</a:t>
            </a:r>
          </a:p>
          <a:p>
            <a:pPr marL="171450" indent="-171450">
              <a:buFontTx/>
              <a:buChar char="-"/>
            </a:pPr>
            <a:r>
              <a:rPr lang="nl-BE" baseline="0"/>
              <a:t>Beperking in lengte van de USB kabel.   (omgekeerd evenredig met de snelheid)</a:t>
            </a:r>
            <a:endParaRPr lang="nl-BE"/>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51</a:t>
            </a:fld>
            <a:endParaRPr lang="nl-BE"/>
          </a:p>
        </p:txBody>
      </p:sp>
    </p:spTree>
    <p:extLst>
      <p:ext uri="{BB962C8B-B14F-4D97-AF65-F5344CB8AC3E}">
        <p14:creationId xmlns:p14="http://schemas.microsoft.com/office/powerpoint/2010/main" val="1594531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 </a:t>
            </a:r>
            <a:r>
              <a:rPr lang="nl-BE" err="1"/>
              <a:t>iLink</a:t>
            </a:r>
            <a:r>
              <a:rPr lang="nl-BE" baseline="0"/>
              <a:t> SONY</a:t>
            </a:r>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54</a:t>
            </a:fld>
            <a:endParaRPr lang="nl-BE"/>
          </a:p>
        </p:txBody>
      </p:sp>
    </p:spTree>
    <p:extLst>
      <p:ext uri="{BB962C8B-B14F-4D97-AF65-F5344CB8AC3E}">
        <p14:creationId xmlns:p14="http://schemas.microsoft.com/office/powerpoint/2010/main" val="2256499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nl-BE"/>
              <a:t>Het moederbord</a:t>
            </a:r>
          </a:p>
          <a:p>
            <a:pPr lvl="1"/>
            <a:r>
              <a:rPr lang="nl-BE"/>
              <a:t>Bussen algemeen</a:t>
            </a:r>
          </a:p>
          <a:p>
            <a:pPr lvl="1"/>
            <a:r>
              <a:rPr lang="nl-BE"/>
              <a:t>Systeem bus &amp; DIB</a:t>
            </a:r>
          </a:p>
          <a:p>
            <a:pPr lvl="1"/>
            <a:r>
              <a:rPr lang="nl-BE"/>
              <a:t>Serieel </a:t>
            </a:r>
            <a:r>
              <a:rPr lang="nl-BE" err="1"/>
              <a:t>vs</a:t>
            </a:r>
            <a:r>
              <a:rPr lang="nl-BE"/>
              <a:t> parallel</a:t>
            </a:r>
          </a:p>
          <a:p>
            <a:pPr lvl="1"/>
            <a:r>
              <a:rPr lang="nl-BE"/>
              <a:t>Chipsets</a:t>
            </a:r>
          </a:p>
          <a:p>
            <a:pPr lvl="1"/>
            <a:r>
              <a:rPr lang="nl-BE"/>
              <a:t>IRA</a:t>
            </a:r>
          </a:p>
          <a:p>
            <a:pPr lvl="1"/>
            <a:r>
              <a:rPr lang="nl-BE"/>
              <a:t>DMA</a:t>
            </a:r>
          </a:p>
          <a:p>
            <a:endParaRPr lang="nl-BE"/>
          </a:p>
          <a:p>
            <a:pPr lvl="1"/>
            <a:r>
              <a:rPr lang="nl-BE" sz="2800"/>
              <a:t>Oudere bussen</a:t>
            </a:r>
          </a:p>
          <a:p>
            <a:pPr lvl="1"/>
            <a:r>
              <a:rPr lang="nl-BE" sz="2800"/>
              <a:t>PCI</a:t>
            </a:r>
          </a:p>
          <a:p>
            <a:pPr lvl="1"/>
            <a:r>
              <a:rPr lang="nl-BE" sz="2800" err="1"/>
              <a:t>PCx</a:t>
            </a:r>
            <a:endParaRPr lang="nl-BE" sz="2800"/>
          </a:p>
          <a:p>
            <a:endParaRPr lang="nl-BE"/>
          </a:p>
          <a:p>
            <a:pPr lvl="1"/>
            <a:r>
              <a:rPr lang="nl-BE" sz="3200"/>
              <a:t>USB</a:t>
            </a:r>
          </a:p>
          <a:p>
            <a:pPr lvl="1"/>
            <a:r>
              <a:rPr lang="nl-BE" sz="3200"/>
              <a:t>IEEE 1394</a:t>
            </a:r>
          </a:p>
          <a:p>
            <a:pPr lvl="1"/>
            <a:r>
              <a:rPr lang="nl-BE" sz="3200" err="1"/>
              <a:t>Thunderbold</a:t>
            </a:r>
            <a:endParaRPr lang="nl-BE" sz="3200"/>
          </a:p>
          <a:p>
            <a:pPr lvl="1"/>
            <a:r>
              <a:rPr lang="nl-BE" sz="3200"/>
              <a:t>Parallel en serieel</a:t>
            </a:r>
          </a:p>
          <a:p>
            <a:pPr lvl="1"/>
            <a:r>
              <a:rPr lang="nl-BE"/>
              <a:t>IDE &amp; ATA</a:t>
            </a:r>
          </a:p>
          <a:p>
            <a:pPr lvl="1"/>
            <a:r>
              <a:rPr lang="nl-BE"/>
              <a:t>SATA</a:t>
            </a:r>
          </a:p>
          <a:p>
            <a:pPr lvl="1"/>
            <a:r>
              <a:rPr lang="nl-BE"/>
              <a:t>SCSI (</a:t>
            </a:r>
            <a:r>
              <a:rPr lang="nl-BE" err="1"/>
              <a:t>Skoezi</a:t>
            </a:r>
            <a:r>
              <a:rPr lang="nl-BE"/>
              <a:t>)</a:t>
            </a:r>
          </a:p>
          <a:p>
            <a:pPr lvl="1"/>
            <a:r>
              <a:rPr lang="nl-BE"/>
              <a:t>SAS</a:t>
            </a:r>
          </a:p>
          <a:p>
            <a:endParaRPr lang="nl-BE"/>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67</a:t>
            </a:fld>
            <a:endParaRPr lang="nl-BE"/>
          </a:p>
        </p:txBody>
      </p:sp>
    </p:spTree>
    <p:extLst>
      <p:ext uri="{BB962C8B-B14F-4D97-AF65-F5344CB8AC3E}">
        <p14:creationId xmlns:p14="http://schemas.microsoft.com/office/powerpoint/2010/main" val="254864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a:t>Kort geschetst</a:t>
            </a:r>
            <a:r>
              <a:rPr lang="nl-BE" baseline="0"/>
              <a:t>, verder uitgelegd in volgende slides:</a:t>
            </a:r>
            <a:endParaRPr lang="nl-BE"/>
          </a:p>
          <a:p>
            <a:endParaRPr lang="nl-BE"/>
          </a:p>
          <a:p>
            <a:r>
              <a:rPr lang="nl-BE"/>
              <a:t>Processor: verwerking van instructies</a:t>
            </a:r>
          </a:p>
          <a:p>
            <a:r>
              <a:rPr lang="nl-BE"/>
              <a:t>Cache geheugen: super snel, tijdelijke opslag</a:t>
            </a:r>
          </a:p>
          <a:p>
            <a:r>
              <a:rPr lang="nl-BE"/>
              <a:t>Chipset: </a:t>
            </a:r>
            <a:r>
              <a:rPr lang="nl-BE" err="1"/>
              <a:t>north</a:t>
            </a:r>
            <a:r>
              <a:rPr lang="nl-BE"/>
              <a:t> en </a:t>
            </a:r>
            <a:r>
              <a:rPr lang="nl-BE" err="1"/>
              <a:t>south</a:t>
            </a:r>
            <a:r>
              <a:rPr lang="nl-BE"/>
              <a:t> bridge, verbinding tussen geheugen en pro + randapparatuur</a:t>
            </a:r>
          </a:p>
          <a:p>
            <a:r>
              <a:rPr lang="nl-BE"/>
              <a:t>Bios: systeem te bewaren via CMOS batterij</a:t>
            </a:r>
          </a:p>
          <a:p>
            <a:r>
              <a:rPr lang="nl-BE"/>
              <a:t>Bussen</a:t>
            </a:r>
            <a:r>
              <a:rPr lang="nl-BE" baseline="0"/>
              <a:t> = Transport van gegevens.</a:t>
            </a:r>
            <a:endParaRPr lang="nl-BE"/>
          </a:p>
          <a:p>
            <a:r>
              <a:rPr lang="nl-BE"/>
              <a:t>North</a:t>
            </a:r>
            <a:r>
              <a:rPr lang="nl-BE" baseline="0"/>
              <a:t> Bridge: = memory controller hub (CPU-&gt; Ram &amp; Graphics)</a:t>
            </a:r>
          </a:p>
          <a:p>
            <a:r>
              <a:rPr lang="nl-BE" baseline="0"/>
              <a:t>South Bridge: IO Controller hub (CPU -&gt; </a:t>
            </a:r>
            <a:r>
              <a:rPr lang="nl-BE" baseline="0" err="1"/>
              <a:t>Slots</a:t>
            </a:r>
            <a:r>
              <a:rPr lang="nl-BE" baseline="0"/>
              <a:t> </a:t>
            </a:r>
            <a:r>
              <a:rPr lang="nl-BE" baseline="0" err="1"/>
              <a:t>and</a:t>
            </a:r>
            <a:r>
              <a:rPr lang="nl-BE" baseline="0"/>
              <a:t> cards)</a:t>
            </a:r>
          </a:p>
          <a:p>
            <a:r>
              <a:rPr lang="nl-BE" baseline="0"/>
              <a:t> </a:t>
            </a:r>
          </a:p>
          <a:p>
            <a:r>
              <a:rPr lang="nl-BE" baseline="0"/>
              <a:t>Vroeger:</a:t>
            </a:r>
          </a:p>
          <a:p>
            <a:r>
              <a:rPr lang="nl-BE" baseline="0" err="1"/>
              <a:t>Systeembus</a:t>
            </a:r>
            <a:r>
              <a:rPr lang="nl-BE" baseline="0"/>
              <a:t> (CPU en geheugen modules)</a:t>
            </a:r>
          </a:p>
          <a:p>
            <a:r>
              <a:rPr lang="nl-BE" baseline="0"/>
              <a:t>Later:</a:t>
            </a:r>
          </a:p>
          <a:p>
            <a:pPr marL="0" marR="0" indent="0" algn="l" defTabSz="914400" rtl="0" eaLnBrk="1" fontAlgn="auto" latinLnBrk="0" hangingPunct="1">
              <a:lnSpc>
                <a:spcPct val="100000"/>
              </a:lnSpc>
              <a:spcBef>
                <a:spcPts val="0"/>
              </a:spcBef>
              <a:spcAft>
                <a:spcPts val="0"/>
              </a:spcAft>
              <a:buClrTx/>
              <a:buSzTx/>
              <a:buFontTx/>
              <a:buNone/>
              <a:tabLst/>
              <a:defRPr/>
            </a:pPr>
            <a:r>
              <a:rPr lang="nl-BE" baseline="0"/>
              <a:t>DIB (Dual independent bus) Vanaf Pentium PRO:</a:t>
            </a:r>
          </a:p>
          <a:p>
            <a:pPr marL="171450" indent="-171450">
              <a:buFontTx/>
              <a:buChar char="-"/>
            </a:pPr>
            <a:r>
              <a:rPr lang="nl-BE" baseline="0"/>
              <a:t>L2 cache is geïntegreerd</a:t>
            </a:r>
          </a:p>
          <a:p>
            <a:pPr marL="171450" indent="-171450">
              <a:buFontTx/>
              <a:buChar char="-"/>
            </a:pPr>
            <a:r>
              <a:rPr lang="nl-BE" baseline="0"/>
              <a:t>BSB (back side bus)  is CPU -&gt; L2 cache</a:t>
            </a:r>
          </a:p>
          <a:p>
            <a:pPr marL="171450" indent="-171450">
              <a:buFontTx/>
              <a:buChar char="-"/>
            </a:pPr>
            <a:r>
              <a:rPr lang="nl-BE" baseline="0"/>
              <a:t>FSB (Front side bus) is CPU -&gt; North bridge</a:t>
            </a:r>
          </a:p>
          <a:p>
            <a:pPr marL="171450" indent="-171450">
              <a:buFontTx/>
              <a:buChar char="-"/>
            </a:pPr>
            <a:r>
              <a:rPr lang="nl-BE" baseline="0"/>
              <a:t>Voorbeeld: Snelheid van de processor opvoeren zonder last van de rest </a:t>
            </a:r>
            <a:r>
              <a:rPr lang="nl-BE" baseline="0" err="1"/>
              <a:t>vh</a:t>
            </a:r>
            <a:r>
              <a:rPr lang="nl-BE" baseline="0"/>
              <a:t> moederbord.</a:t>
            </a:r>
          </a:p>
          <a:p>
            <a:pPr marL="0" indent="0">
              <a:buFontTx/>
              <a:buNone/>
            </a:pPr>
            <a:endParaRPr lang="nl-BE" baseline="0"/>
          </a:p>
          <a:p>
            <a:pPr marL="0" indent="0">
              <a:buFontTx/>
              <a:buNone/>
            </a:pPr>
            <a:r>
              <a:rPr lang="nl-BE" baseline="0"/>
              <a:t>Opmerking:</a:t>
            </a:r>
          </a:p>
          <a:p>
            <a:pPr marL="0" indent="0">
              <a:buFontTx/>
              <a:buNone/>
            </a:pPr>
            <a:r>
              <a:rPr lang="nl-BE" baseline="0"/>
              <a:t>BSB zelfde snelheid als de processor</a:t>
            </a:r>
          </a:p>
          <a:p>
            <a:pPr marL="0" indent="0">
              <a:buFontTx/>
              <a:buNone/>
            </a:pPr>
            <a:r>
              <a:rPr lang="nl-BE" baseline="0"/>
              <a:t>Binnen één klokcycli 1,2,4 transfers</a:t>
            </a:r>
          </a:p>
          <a:p>
            <a:pPr marL="0" indent="0">
              <a:buFontTx/>
              <a:buNone/>
            </a:pPr>
            <a:r>
              <a:rPr lang="nl-BE" baseline="0"/>
              <a:t> = Quad </a:t>
            </a:r>
            <a:r>
              <a:rPr lang="nl-BE" baseline="0" err="1"/>
              <a:t>pumped</a:t>
            </a:r>
            <a:r>
              <a:rPr lang="nl-BE" baseline="0"/>
              <a:t>  (Megatransfers per second)</a:t>
            </a:r>
          </a:p>
          <a:p>
            <a:r>
              <a:rPr lang="nl-BE"/>
              <a:t>-&gt; </a:t>
            </a:r>
            <a:r>
              <a:rPr lang="nl-BE" err="1"/>
              <a:t>Quickpath</a:t>
            </a:r>
            <a:r>
              <a:rPr lang="nl-BE"/>
              <a:t>  vanaf </a:t>
            </a:r>
            <a:r>
              <a:rPr lang="nl-BE" err="1"/>
              <a:t>core</a:t>
            </a:r>
            <a:r>
              <a:rPr lang="nl-BE" baseline="0"/>
              <a:t> i</a:t>
            </a:r>
            <a:endParaRPr lang="nl-BE"/>
          </a:p>
          <a:p>
            <a:endParaRPr lang="nl-BE"/>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9</a:t>
            </a:fld>
            <a:endParaRPr lang="nl-BE"/>
          </a:p>
        </p:txBody>
      </p:sp>
    </p:spTree>
    <p:extLst>
      <p:ext uri="{BB962C8B-B14F-4D97-AF65-F5344CB8AC3E}">
        <p14:creationId xmlns:p14="http://schemas.microsoft.com/office/powerpoint/2010/main" val="194796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u="sng"/>
              <a:t>Bussen algemeen</a:t>
            </a:r>
          </a:p>
          <a:p>
            <a:r>
              <a:rPr lang="nl-BE" u="none"/>
              <a:t>Bus=</a:t>
            </a:r>
            <a:r>
              <a:rPr lang="nl-BE" u="none" baseline="0"/>
              <a:t> transport van data (elektrische verbinding)</a:t>
            </a:r>
          </a:p>
          <a:p>
            <a:r>
              <a:rPr lang="nl-BE" u="none" baseline="0"/>
              <a:t> (Technisch gezien, bus =&gt; protocol waar meerdere deelnemers op kunnen communiceren)</a:t>
            </a:r>
          </a:p>
          <a:p>
            <a:endParaRPr lang="nl-BE" u="none" baseline="0"/>
          </a:p>
          <a:p>
            <a:r>
              <a:rPr lang="nl-BE" u="none" baseline="0"/>
              <a:t>- Parallel  (vele draden langs elkaar)</a:t>
            </a:r>
          </a:p>
          <a:p>
            <a:r>
              <a:rPr lang="nl-BE" u="none" baseline="0"/>
              <a:t>- Serieel  (één baan, alle bits achter elkaar)</a:t>
            </a:r>
          </a:p>
          <a:p>
            <a:endParaRPr lang="nl-BE" u="none" baseline="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u="none" baseline="0"/>
              <a:t>Interne bussen (Verschillende componenten op het moederbord)</a:t>
            </a:r>
          </a:p>
          <a:p>
            <a:pPr marL="171450" indent="-171450">
              <a:buFontTx/>
              <a:buChar char="-"/>
            </a:pPr>
            <a:r>
              <a:rPr lang="nl-BE" u="none" baseline="0"/>
              <a:t>Externe bussen (IO, </a:t>
            </a:r>
            <a:r>
              <a:rPr lang="nl-BE" baseline="0"/>
              <a:t>tussen moederbord en extern component</a:t>
            </a:r>
            <a:r>
              <a:rPr lang="nl-BE" u="none" baseline="0"/>
              <a:t>)</a:t>
            </a:r>
          </a:p>
          <a:p>
            <a:pPr marL="171450" indent="-171450">
              <a:buFontTx/>
              <a:buChar char="-"/>
            </a:pPr>
            <a:endParaRPr lang="nl-BE" u="none" baseline="0"/>
          </a:p>
          <a:p>
            <a:pPr marL="0" indent="0">
              <a:buFontTx/>
              <a:buNone/>
            </a:pPr>
            <a:r>
              <a:rPr lang="nl-BE" u="none" baseline="0"/>
              <a:t>Elke bus kan opgedeeld worden in 3 functionele bussen:</a:t>
            </a:r>
          </a:p>
          <a:p>
            <a:pPr marL="0" indent="0">
              <a:buFontTx/>
              <a:buNone/>
            </a:pPr>
            <a:r>
              <a:rPr lang="nl-BE" u="none" baseline="0"/>
              <a:t> - Databus</a:t>
            </a:r>
          </a:p>
          <a:p>
            <a:pPr marL="0" indent="0">
              <a:buFontTx/>
              <a:buNone/>
            </a:pPr>
            <a:r>
              <a:rPr lang="nl-BE" u="none" baseline="0"/>
              <a:t> - Adresbus</a:t>
            </a:r>
          </a:p>
          <a:p>
            <a:pPr marL="0" indent="0">
              <a:buFontTx/>
              <a:buNone/>
            </a:pPr>
            <a:r>
              <a:rPr lang="nl-BE" u="none" baseline="0"/>
              <a:t> - </a:t>
            </a:r>
            <a:r>
              <a:rPr lang="nl-BE" u="none" baseline="0" err="1"/>
              <a:t>Controlebus</a:t>
            </a:r>
            <a:endParaRPr lang="nl-BE" u="none" baseline="0"/>
          </a:p>
          <a:p>
            <a:endParaRPr lang="nl-BE" baseline="0"/>
          </a:p>
          <a:p>
            <a:r>
              <a:rPr lang="nl-BE" baseline="0"/>
              <a:t>“Anders gezegd”</a:t>
            </a:r>
          </a:p>
          <a:p>
            <a:r>
              <a:rPr lang="nl-BE" baseline="0"/>
              <a:t>Wat zijn bussen? </a:t>
            </a:r>
            <a:r>
              <a:rPr lang="nl-BE"/>
              <a:t>Gemeenschappelijke weg tussen verschillende onderdelen in de computer voor overdracht van gegevens • “Lijm” tussen de verschillende onderdelen.</a:t>
            </a:r>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10</a:t>
            </a:fld>
            <a:endParaRPr lang="nl-BE"/>
          </a:p>
        </p:txBody>
      </p:sp>
    </p:spTree>
    <p:extLst>
      <p:ext uri="{BB962C8B-B14F-4D97-AF65-F5344CB8AC3E}">
        <p14:creationId xmlns:p14="http://schemas.microsoft.com/office/powerpoint/2010/main" val="3814378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a:t>Vroeger!! Niet meer van toepassing</a:t>
            </a:r>
          </a:p>
          <a:p>
            <a:r>
              <a:rPr lang="nl-BE" sz="1200"/>
              <a:t>Cache geheugen volledig geïntegreerd in de processor</a:t>
            </a:r>
            <a:endParaRPr lang="nl-BE" sz="1200">
              <a:sym typeface="Wingdings" panose="05000000000000000000" pitchFamily="2" charset="2"/>
            </a:endParaRPr>
          </a:p>
          <a:p>
            <a:endParaRPr lang="nl-BE" sz="1200">
              <a:sym typeface="Wingdings" panose="05000000000000000000" pitchFamily="2" charset="2"/>
            </a:endParaRPr>
          </a:p>
          <a:p>
            <a:r>
              <a:rPr lang="nl-BE" sz="1200">
                <a:sym typeface="Wingdings" panose="05000000000000000000" pitchFamily="2" charset="2"/>
              </a:rPr>
              <a:t>Voordat dit geïntegreerd was  Communicatie over één bus, de systeem bus.  (verzorgde de verbinding van CPU met geheugen modules)</a:t>
            </a:r>
            <a:endParaRPr lang="nl-BE" sz="1200"/>
          </a:p>
          <a:p>
            <a:endParaRPr lang="nl-BE"/>
          </a:p>
          <a:p>
            <a:r>
              <a:rPr lang="nl-BE"/>
              <a:t>Extra:</a:t>
            </a:r>
          </a:p>
          <a:p>
            <a:r>
              <a:rPr lang="nl-BE"/>
              <a:t> </a:t>
            </a:r>
            <a:r>
              <a:rPr lang="nl-BE" err="1"/>
              <a:t>Systeembus</a:t>
            </a:r>
            <a:r>
              <a:rPr lang="nl-BE"/>
              <a:t> • Ook gekend als </a:t>
            </a:r>
            <a:r>
              <a:rPr lang="nl-BE" err="1"/>
              <a:t>local</a:t>
            </a:r>
            <a:r>
              <a:rPr lang="nl-BE"/>
              <a:t> bus, FSB (front-side bus), processor bus • Verbinding tussen microprocessor en werkgeheugen • Indien aanwezig: gecontroleerd door de </a:t>
            </a:r>
            <a:r>
              <a:rPr lang="nl-BE" err="1"/>
              <a:t>northbridge</a:t>
            </a:r>
            <a:r>
              <a:rPr lang="nl-BE"/>
              <a:t>  </a:t>
            </a:r>
          </a:p>
          <a:p>
            <a:r>
              <a:rPr lang="nl-BE"/>
              <a:t>• Shared bus (ISA, EISA, PCI, PCI-Express) • Verbonden met </a:t>
            </a:r>
            <a:r>
              <a:rPr lang="nl-BE" err="1"/>
              <a:t>systeembus</a:t>
            </a:r>
            <a:r>
              <a:rPr lang="nl-BE"/>
              <a:t> via bridge • Bridge behoort tot de chipset, zie later… • Gecontroleerd door de </a:t>
            </a:r>
            <a:r>
              <a:rPr lang="nl-BE" err="1"/>
              <a:t>southbridge</a:t>
            </a:r>
            <a:r>
              <a:rPr lang="nl-BE"/>
              <a:t> • Gedeeld door verschillende in- en uitvoerapparaten  • Geluidskaart • Modem • Harde schijf </a:t>
            </a:r>
          </a:p>
          <a:p>
            <a:endParaRPr lang="nl-BE"/>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13</a:t>
            </a:fld>
            <a:endParaRPr lang="nl-BE"/>
          </a:p>
        </p:txBody>
      </p:sp>
    </p:spTree>
    <p:extLst>
      <p:ext uri="{BB962C8B-B14F-4D97-AF65-F5344CB8AC3E}">
        <p14:creationId xmlns:p14="http://schemas.microsoft.com/office/powerpoint/2010/main" val="1594229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pPr marL="171450" indent="-171450">
              <a:buFontTx/>
              <a:buChar char="-"/>
            </a:pPr>
            <a:r>
              <a:rPr lang="nl-BE" sz="1200"/>
              <a:t>VANAF </a:t>
            </a:r>
            <a:r>
              <a:rPr lang="nl-BE" sz="1200" err="1"/>
              <a:t>pentium</a:t>
            </a:r>
            <a:r>
              <a:rPr lang="nl-BE" sz="1200"/>
              <a:t> PRO is er DIB (DUAL INDEPENDENT BUS)</a:t>
            </a:r>
          </a:p>
          <a:p>
            <a:pPr marL="171450" indent="-171450">
              <a:buFontTx/>
              <a:buChar char="-"/>
            </a:pPr>
            <a:r>
              <a:rPr lang="nl-BE" sz="1200"/>
              <a:t>Voor de (nu geïntegreerde L2) beter te benaderen </a:t>
            </a:r>
            <a:r>
              <a:rPr lang="nl-BE" sz="1200">
                <a:sym typeface="Wingdings" panose="05000000000000000000" pitchFamily="2" charset="2"/>
              </a:rPr>
              <a:t> OPSPLITSING</a:t>
            </a:r>
          </a:p>
          <a:p>
            <a:endParaRPr lang="nl-BE" sz="1200"/>
          </a:p>
          <a:p>
            <a:r>
              <a:rPr lang="nl-BE" sz="1200"/>
              <a:t>BSB -&gt; Zelfde snelheid als de processor</a:t>
            </a:r>
          </a:p>
          <a:p>
            <a:r>
              <a:rPr lang="nl-BE" sz="1200"/>
              <a:t>FSB -&gt; Lagere snelheid, MAAR meer transfers per </a:t>
            </a:r>
            <a:r>
              <a:rPr lang="nl-BE" sz="1200" err="1"/>
              <a:t>cylus</a:t>
            </a:r>
            <a:r>
              <a:rPr lang="nl-BE" sz="1200"/>
              <a:t> mogelijk. (=QUAD PUMPED)</a:t>
            </a:r>
          </a:p>
          <a:p>
            <a:pPr marL="285750" indent="-285750">
              <a:buFont typeface="Wingdings" panose="05000000000000000000" pitchFamily="2" charset="2"/>
              <a:buChar char="è"/>
            </a:pPr>
            <a:r>
              <a:rPr lang="nl-BE" sz="1200">
                <a:sym typeface="Wingdings" panose="05000000000000000000" pitchFamily="2" charset="2"/>
              </a:rPr>
              <a:t>Niet enkel snelheid is belangrijk, #bits vervoeren!!</a:t>
            </a:r>
          </a:p>
          <a:p>
            <a:pPr marL="285750" indent="-285750">
              <a:buFont typeface="Wingdings" panose="05000000000000000000" pitchFamily="2" charset="2"/>
              <a:buChar char="è"/>
            </a:pPr>
            <a:r>
              <a:rPr lang="nl-BE" sz="1200">
                <a:sym typeface="Wingdings" panose="05000000000000000000" pitchFamily="2" charset="2"/>
              </a:rPr>
              <a:t>Hz =(#klok/s) </a:t>
            </a:r>
            <a:r>
              <a:rPr lang="nl-BE" sz="1200" err="1">
                <a:sym typeface="Wingdings" panose="05000000000000000000" pitchFamily="2" charset="2"/>
              </a:rPr>
              <a:t>vs</a:t>
            </a:r>
            <a:r>
              <a:rPr lang="nl-BE" sz="1200">
                <a:sym typeface="Wingdings" panose="05000000000000000000" pitchFamily="2" charset="2"/>
              </a:rPr>
              <a:t> Transfer/s</a:t>
            </a:r>
          </a:p>
          <a:p>
            <a:endParaRPr lang="nl-BE"/>
          </a:p>
          <a:p>
            <a:pPr marL="0" marR="0" lvl="0" indent="0" algn="l" defTabSz="914400" rtl="0" eaLnBrk="1" fontAlgn="auto" latinLnBrk="0" hangingPunct="1">
              <a:lnSpc>
                <a:spcPct val="100000"/>
              </a:lnSpc>
              <a:spcBef>
                <a:spcPts val="0"/>
              </a:spcBef>
              <a:spcAft>
                <a:spcPts val="0"/>
              </a:spcAft>
              <a:buClrTx/>
              <a:buSzTx/>
              <a:buFontTx/>
              <a:buNone/>
              <a:tabLst/>
              <a:defRPr/>
            </a:pPr>
            <a:r>
              <a:rPr lang="nl-BE"/>
              <a:t>et aantal bits dat een bus tegelijkertijd kan vervoeren.  (breedte)</a:t>
            </a:r>
          </a:p>
          <a:p>
            <a:pPr marL="0" marR="0" lvl="0" indent="0" algn="l" defTabSz="914400" rtl="0" eaLnBrk="1" fontAlgn="auto" latinLnBrk="0" hangingPunct="1">
              <a:lnSpc>
                <a:spcPct val="100000"/>
              </a:lnSpc>
              <a:spcBef>
                <a:spcPts val="0"/>
              </a:spcBef>
              <a:spcAft>
                <a:spcPts val="0"/>
              </a:spcAft>
              <a:buClrTx/>
              <a:buSzTx/>
              <a:buFontTx/>
              <a:buNone/>
              <a:tabLst/>
              <a:defRPr/>
            </a:pPr>
            <a:r>
              <a:rPr lang="nl-BE"/>
              <a:t>Bandbreedte = FSB (Mt/s * </a:t>
            </a:r>
            <a:r>
              <a:rPr lang="nl-BE" err="1"/>
              <a:t>busbreedte</a:t>
            </a:r>
            <a:r>
              <a:rPr lang="nl-BE"/>
              <a:t>) / 8 = </a:t>
            </a:r>
            <a:r>
              <a:rPr lang="nl-BE" err="1"/>
              <a:t>Mbytes</a:t>
            </a:r>
            <a:r>
              <a:rPr lang="nl-BE"/>
              <a: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a:p>
          <a:p>
            <a:endParaRPr lang="nl-BE"/>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14</a:t>
            </a:fld>
            <a:endParaRPr lang="nl-BE"/>
          </a:p>
        </p:txBody>
      </p:sp>
    </p:spTree>
    <p:extLst>
      <p:ext uri="{BB962C8B-B14F-4D97-AF65-F5344CB8AC3E}">
        <p14:creationId xmlns:p14="http://schemas.microsoft.com/office/powerpoint/2010/main" val="91116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a:t>CORE I</a:t>
            </a:r>
          </a:p>
          <a:p>
            <a:r>
              <a:rPr lang="nl-BE"/>
              <a:t>OVERGESTAPT VAN DUAL BUS NAAR DIRECT CONNECT </a:t>
            </a:r>
            <a:r>
              <a:rPr lang="nl-BE">
                <a:sym typeface="Wingdings" panose="05000000000000000000" pitchFamily="2" charset="2"/>
              </a:rPr>
              <a:t> Meervoudige seriële verbindingen</a:t>
            </a:r>
          </a:p>
          <a:p>
            <a:endParaRPr lang="nl-BE">
              <a:sym typeface="Wingdings" panose="05000000000000000000" pitchFamily="2" charset="2"/>
            </a:endParaRPr>
          </a:p>
          <a:p>
            <a:r>
              <a:rPr lang="nl-BE">
                <a:sym typeface="Wingdings" panose="05000000000000000000" pitchFamily="2" charset="2"/>
              </a:rPr>
              <a:t>FSB WD Hypertransport (AMD) of </a:t>
            </a:r>
            <a:r>
              <a:rPr lang="nl-BE" err="1">
                <a:sym typeface="Wingdings" panose="05000000000000000000" pitchFamily="2" charset="2"/>
              </a:rPr>
              <a:t>quickpath</a:t>
            </a:r>
            <a:r>
              <a:rPr lang="nl-BE">
                <a:sym typeface="Wingdings" panose="05000000000000000000" pitchFamily="2" charset="2"/>
              </a:rPr>
              <a:t> (Intel)</a:t>
            </a:r>
          </a:p>
          <a:p>
            <a:endParaRPr lang="nl-BE">
              <a:sym typeface="Wingdings" panose="05000000000000000000" pitchFamily="2" charset="2"/>
            </a:endParaRPr>
          </a:p>
          <a:p>
            <a:r>
              <a:rPr lang="nl-BE">
                <a:sym typeface="Wingdings" panose="05000000000000000000" pitchFamily="2" charset="2"/>
              </a:rPr>
              <a:t>Processor rechtstreeks met de IO hup.   Geïntegreerde geheugencontroller in processor!</a:t>
            </a:r>
          </a:p>
          <a:p>
            <a:endParaRPr lang="nl-BE">
              <a:sym typeface="Wingdings" panose="05000000000000000000" pitchFamily="2" charset="2"/>
            </a:endParaRPr>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15</a:t>
            </a:fld>
            <a:endParaRPr lang="nl-BE"/>
          </a:p>
        </p:txBody>
      </p:sp>
    </p:spTree>
    <p:extLst>
      <p:ext uri="{BB962C8B-B14F-4D97-AF65-F5344CB8AC3E}">
        <p14:creationId xmlns:p14="http://schemas.microsoft.com/office/powerpoint/2010/main" val="2948341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r>
              <a:rPr lang="nl-BE" u="sng"/>
              <a:t>parallel  </a:t>
            </a:r>
            <a:r>
              <a:rPr lang="nl-BE" u="sng" err="1"/>
              <a:t>vs</a:t>
            </a:r>
            <a:r>
              <a:rPr lang="nl-BE" u="sng"/>
              <a:t> serieel</a:t>
            </a:r>
          </a:p>
          <a:p>
            <a:endParaRPr lang="nl-BE"/>
          </a:p>
          <a:p>
            <a:r>
              <a:rPr lang="nl-BE"/>
              <a:t>Meerdere draden </a:t>
            </a:r>
            <a:r>
              <a:rPr lang="nl-BE" err="1"/>
              <a:t>vs</a:t>
            </a:r>
            <a:r>
              <a:rPr lang="nl-BE"/>
              <a:t> </a:t>
            </a:r>
            <a:r>
              <a:rPr lang="nl-BE" err="1"/>
              <a:t>enkle</a:t>
            </a:r>
            <a:r>
              <a:rPr lang="nl-BE"/>
              <a:t> draden  (groter, duurder, moeilijker te produceren)</a:t>
            </a:r>
          </a:p>
          <a:p>
            <a:r>
              <a:rPr lang="nl-BE"/>
              <a:t>Half duplex </a:t>
            </a:r>
            <a:r>
              <a:rPr lang="nl-BE" err="1"/>
              <a:t>vs</a:t>
            </a:r>
            <a:r>
              <a:rPr lang="nl-BE"/>
              <a:t> full duplex</a:t>
            </a:r>
          </a:p>
          <a:p>
            <a:r>
              <a:rPr lang="nl-BE"/>
              <a:t>Veel elektromagnetisme </a:t>
            </a:r>
            <a:r>
              <a:rPr lang="nl-BE" err="1"/>
              <a:t>vs</a:t>
            </a:r>
            <a:r>
              <a:rPr lang="nl-BE"/>
              <a:t> weinig  (hoe groter de frequentie hoe erger !!)</a:t>
            </a:r>
          </a:p>
          <a:p>
            <a:r>
              <a:rPr lang="nl-BE"/>
              <a:t>Veel warmte </a:t>
            </a:r>
            <a:r>
              <a:rPr lang="nl-BE" err="1"/>
              <a:t>vs</a:t>
            </a:r>
            <a:r>
              <a:rPr lang="nl-BE"/>
              <a:t> weinig warmte</a:t>
            </a:r>
          </a:p>
          <a:p>
            <a:r>
              <a:rPr lang="nl-BE"/>
              <a:t>Veel specificaties van draden </a:t>
            </a:r>
            <a:r>
              <a:rPr lang="nl-BE" err="1"/>
              <a:t>vs</a:t>
            </a:r>
            <a:r>
              <a:rPr lang="nl-BE"/>
              <a:t> weinig specificaties </a:t>
            </a:r>
            <a:r>
              <a:rPr lang="nl-BE">
                <a:sym typeface="Wingdings" panose="05000000000000000000" pitchFamily="2" charset="2"/>
              </a:rPr>
              <a:t></a:t>
            </a:r>
            <a:endParaRPr lang="nl-BE"/>
          </a:p>
          <a:p>
            <a:r>
              <a:rPr lang="nl-BE"/>
              <a:t>Moeilijke timing </a:t>
            </a:r>
            <a:r>
              <a:rPr lang="nl-BE" err="1"/>
              <a:t>vs</a:t>
            </a:r>
            <a:r>
              <a:rPr lang="nl-BE"/>
              <a:t> makkelijkere timing   (ook effect van elektro magnetisme)</a:t>
            </a:r>
          </a:p>
          <a:p>
            <a:endParaRPr lang="nl-BE" baseline="0"/>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16</a:t>
            </a:fld>
            <a:endParaRPr lang="nl-BE"/>
          </a:p>
        </p:txBody>
      </p:sp>
    </p:spTree>
    <p:extLst>
      <p:ext uri="{BB962C8B-B14F-4D97-AF65-F5344CB8AC3E}">
        <p14:creationId xmlns:p14="http://schemas.microsoft.com/office/powerpoint/2010/main" val="2414919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Aan dezelfde </a:t>
            </a:r>
            <a:r>
              <a:rPr lang="nl-NL" err="1"/>
              <a:t>bussnelheid</a:t>
            </a:r>
            <a:r>
              <a:rPr lang="nl-NL"/>
              <a:t> geeft dit theoretisch voor seriële communicatie een dubbele bandbreedte.</a:t>
            </a:r>
          </a:p>
          <a:p>
            <a:endParaRPr lang="nl-BE"/>
          </a:p>
        </p:txBody>
      </p:sp>
      <p:sp>
        <p:nvSpPr>
          <p:cNvPr id="4" name="Tijdelijke aanduiding voor dianummer 3"/>
          <p:cNvSpPr>
            <a:spLocks noGrp="1"/>
          </p:cNvSpPr>
          <p:nvPr>
            <p:ph type="sldNum" sz="quarter" idx="10"/>
          </p:nvPr>
        </p:nvSpPr>
        <p:spPr/>
        <p:txBody>
          <a:bodyPr/>
          <a:lstStyle/>
          <a:p>
            <a:fld id="{B6818BA6-EC45-44CF-AE9B-E637296B4286}" type="slidenum">
              <a:rPr lang="nl-BE" smtClean="0"/>
              <a:t>19</a:t>
            </a:fld>
            <a:endParaRPr lang="nl-BE"/>
          </a:p>
        </p:txBody>
      </p:sp>
    </p:spTree>
    <p:extLst>
      <p:ext uri="{BB962C8B-B14F-4D97-AF65-F5344CB8AC3E}">
        <p14:creationId xmlns:p14="http://schemas.microsoft.com/office/powerpoint/2010/main" val="1755786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nl-NL"/>
              <a:t>Klik om de stijl te bewerken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a:p>
        </p:txBody>
      </p:sp>
      <p:sp>
        <p:nvSpPr>
          <p:cNvPr id="4" name="Date Placeholder 3"/>
          <p:cNvSpPr>
            <a:spLocks noGrp="1"/>
          </p:cNvSpPr>
          <p:nvPr>
            <p:ph type="dt" sz="half" idx="10"/>
          </p:nvPr>
        </p:nvSpPr>
        <p:spPr/>
        <p:txBody>
          <a:bodyPr/>
          <a:lstStyle/>
          <a:p>
            <a:fld id="{6D69ACB7-8DA7-4AF8-A474-46A1998EDF52}" type="datetimeFigureOut">
              <a:rPr lang="nl-BE" smtClean="0"/>
              <a:t>30/10/2017</a:t>
            </a:fld>
            <a:endParaRPr lang="nl-BE"/>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31940" y="4123112"/>
            <a:ext cx="2302196" cy="1995054"/>
          </a:xfrm>
          <a:prstGeom prst="rect">
            <a:avLst/>
          </a:prstGeom>
        </p:spPr>
      </p:pic>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5346" y="6248785"/>
            <a:ext cx="1853307" cy="472691"/>
          </a:xfrm>
          <a:prstGeom prst="rect">
            <a:avLst/>
          </a:prstGeom>
        </p:spPr>
      </p:pic>
    </p:spTree>
    <p:extLst>
      <p:ext uri="{BB962C8B-B14F-4D97-AF65-F5344CB8AC3E}">
        <p14:creationId xmlns:p14="http://schemas.microsoft.com/office/powerpoint/2010/main" val="91694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6D69ACB7-8DA7-4AF8-A474-46A1998EDF52}" type="datetimeFigureOut">
              <a:rPr lang="nl-BE" smtClean="0"/>
              <a:t>30/10/2017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37977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nl-NL"/>
              <a:t>Klik om de stijl te bewerken</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6D69ACB7-8DA7-4AF8-A474-46A1998EDF52}" type="datetimeFigureOut">
              <a:rPr lang="nl-BE" smtClean="0"/>
              <a:t>30/10/2017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2238121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30/10/2017</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6D69ACB7-8DA7-4AF8-A474-46A1998EDF52}" type="datetimeFigureOut">
              <a:rPr lang="nl-BE" smtClean="0"/>
              <a:t>30/10/2017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356351"/>
            <a:ext cx="1853307" cy="365125"/>
          </a:xfrm>
          <a:prstGeom prst="rect">
            <a:avLst/>
          </a:prstGeom>
        </p:spPr>
      </p:pic>
    </p:spTree>
    <p:extLst>
      <p:ext uri="{BB962C8B-B14F-4D97-AF65-F5344CB8AC3E}">
        <p14:creationId xmlns:p14="http://schemas.microsoft.com/office/powerpoint/2010/main" val="2419753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nl-NL"/>
              <a:t>Klik om de stijl te bewerken</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30/10/2017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389195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6D69ACB7-8DA7-4AF8-A474-46A1998EDF52}" type="datetimeFigureOut">
              <a:rPr lang="nl-BE" smtClean="0"/>
              <a:t>30/10/2017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408159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nl-NL"/>
              <a:t>Klik om de stijl te bewerken</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29842" y="2505075"/>
            <a:ext cx="3868340"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4629150" y="2505075"/>
            <a:ext cx="3887391"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p:cNvSpPr>
            <a:spLocks noGrp="1"/>
          </p:cNvSpPr>
          <p:nvPr>
            <p:ph type="dt" sz="half" idx="10"/>
          </p:nvPr>
        </p:nvSpPr>
        <p:spPr/>
        <p:txBody>
          <a:bodyPr/>
          <a:lstStyle/>
          <a:p>
            <a:fld id="{6D69ACB7-8DA7-4AF8-A474-46A1998EDF52}" type="datetimeFigureOut">
              <a:rPr lang="nl-BE" smtClean="0"/>
              <a:t>30/10/2017</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77283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Date Placeholder 2"/>
          <p:cNvSpPr>
            <a:spLocks noGrp="1"/>
          </p:cNvSpPr>
          <p:nvPr>
            <p:ph type="dt" sz="half" idx="10"/>
          </p:nvPr>
        </p:nvSpPr>
        <p:spPr/>
        <p:txBody>
          <a:bodyPr/>
          <a:lstStyle/>
          <a:p>
            <a:fld id="{6D69ACB7-8DA7-4AF8-A474-46A1998EDF52}" type="datetimeFigureOut">
              <a:rPr lang="nl-BE" smtClean="0"/>
              <a:t>30/10/2017</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395077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30/10/2017</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310149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l-NL"/>
              <a:t>Klik om de stijl te bewerken</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30/10/2017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203183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l-NL"/>
              <a:t>Klik om de stijl te bewerken</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30/10/2017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2043" y="6292057"/>
            <a:ext cx="1853307" cy="472691"/>
          </a:xfrm>
          <a:prstGeom prst="rect">
            <a:avLst/>
          </a:prstGeom>
        </p:spPr>
      </p:pic>
    </p:spTree>
    <p:extLst>
      <p:ext uri="{BB962C8B-B14F-4D97-AF65-F5344CB8AC3E}">
        <p14:creationId xmlns:p14="http://schemas.microsoft.com/office/powerpoint/2010/main" val="67795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a:t>Klik om de stijl te bewerken</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9ACB7-8DA7-4AF8-A474-46A1998EDF52}" type="datetimeFigureOut">
              <a:rPr lang="nl-BE" smtClean="0"/>
              <a:pPr/>
              <a:t>30/10/2017</a:t>
            </a:fld>
            <a:endParaRPr lang="nl-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EABA0-D78B-4F9C-9026-5872651F022D}" type="slidenum">
              <a:rPr lang="nl-BE" smtClean="0"/>
              <a:pPr/>
              <a:t>‹nr.›</a:t>
            </a:fld>
            <a:endParaRPr lang="nl-BE"/>
          </a:p>
        </p:txBody>
      </p:sp>
    </p:spTree>
    <p:extLst>
      <p:ext uri="{BB962C8B-B14F-4D97-AF65-F5344CB8AC3E}">
        <p14:creationId xmlns:p14="http://schemas.microsoft.com/office/powerpoint/2010/main" val="208996283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ctrTitle"/>
          </p:nvPr>
        </p:nvSpPr>
        <p:spPr>
          <a:xfrm>
            <a:off x="0" y="620688"/>
            <a:ext cx="9144000" cy="2387600"/>
          </a:xfrm>
        </p:spPr>
        <p:txBody>
          <a:bodyPr>
            <a:normAutofit/>
          </a:bodyPr>
          <a:lstStyle/>
          <a:p>
            <a:r>
              <a:rPr lang="nl-BE" sz="4000" b="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a:t>
            </a:r>
            <a:br>
              <a:rPr lang="nl-BE" sz="4000" b="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2800" b="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2016 -2017</a:t>
            </a:r>
            <a:br>
              <a:rPr lang="nl-BE" sz="5400" b="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5400" b="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Architectuur</a:t>
            </a:r>
          </a:p>
        </p:txBody>
      </p:sp>
    </p:spTree>
    <p:extLst>
      <p:ext uri="{BB962C8B-B14F-4D97-AF65-F5344CB8AC3E}">
        <p14:creationId xmlns:p14="http://schemas.microsoft.com/office/powerpoint/2010/main" val="129685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441836"/>
            <a:ext cx="9144000" cy="4641972"/>
          </a:xfrm>
        </p:spPr>
        <p:txBody>
          <a:bodyPr/>
          <a:lstStyle/>
          <a:p>
            <a:pPr lvl="1"/>
            <a:r>
              <a:rPr lang="nl-BE" sz="2800"/>
              <a:t>Het transport van de gegevens gebeurt via bussen.</a:t>
            </a:r>
          </a:p>
          <a:p>
            <a:pPr lvl="1"/>
            <a:r>
              <a:rPr lang="nl-BE" sz="2800"/>
              <a:t>Opgebouwd uit een reeks parallel lopende koperen draden die de gegevens transporteren van en naar de registers, de rekeneenheid, het geheugen, de uitbreidingskaarten enz.</a:t>
            </a:r>
          </a:p>
          <a:p>
            <a:pPr lvl="1"/>
            <a:r>
              <a:rPr lang="nl-BE" sz="2800" b="1"/>
              <a:t>Externe bussen </a:t>
            </a:r>
            <a:r>
              <a:rPr lang="nl-BE" sz="2800"/>
              <a:t>= overdracht tussen een component op het moederbord en randapparatuur</a:t>
            </a:r>
          </a:p>
          <a:p>
            <a:pPr lvl="1"/>
            <a:r>
              <a:rPr lang="nl-BE" sz="2800" b="1"/>
              <a:t>Interne bussen </a:t>
            </a:r>
            <a:r>
              <a:rPr lang="nl-BE" sz="2800"/>
              <a:t>= transport van gegevens tussen twee componenten op het moederbord</a:t>
            </a:r>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Bussen algemeen</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843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336042" y="1234572"/>
            <a:ext cx="7886700" cy="4351338"/>
          </a:xfrm>
        </p:spPr>
        <p:txBody>
          <a:bodyPr/>
          <a:lstStyle/>
          <a:p>
            <a:pPr marL="0" indent="0">
              <a:buNone/>
            </a:pPr>
            <a:r>
              <a:rPr lang="nl-BE" b="1"/>
              <a:t>De </a:t>
            </a:r>
            <a:r>
              <a:rPr lang="nl-BE" b="1" err="1"/>
              <a:t>busarchitectuur</a:t>
            </a:r>
            <a:endParaRPr lang="nl-BE" b="1"/>
          </a:p>
          <a:p>
            <a:pPr lvl="1"/>
            <a:r>
              <a:rPr lang="nl-BE"/>
              <a:t>Adresbus: zorgt dat de gegevens van de correcte locatie opgehaald worden en terug weggeschreven worden;</a:t>
            </a:r>
          </a:p>
          <a:p>
            <a:pPr lvl="1"/>
            <a:r>
              <a:rPr lang="nl-BE"/>
              <a:t>Databus: transporteert de gegevens over de databus;</a:t>
            </a:r>
          </a:p>
          <a:p>
            <a:pPr lvl="1"/>
            <a:r>
              <a:rPr lang="nl-BE" err="1"/>
              <a:t>Controlebus</a:t>
            </a:r>
            <a:r>
              <a:rPr lang="nl-BE"/>
              <a:t>: stuurt alle andere signalen.</a:t>
            </a:r>
          </a:p>
          <a:p>
            <a:endParaRPr lang="nl-BE"/>
          </a:p>
          <a:p>
            <a:endParaRPr lang="nl-BE"/>
          </a:p>
        </p:txBody>
      </p:sp>
      <p:pic>
        <p:nvPicPr>
          <p:cNvPr id="4" name="Afbeelding 3"/>
          <p:cNvPicPr/>
          <p:nvPr/>
        </p:nvPicPr>
        <p:blipFill>
          <a:blip r:embed="rId2" cstate="print">
            <a:extLst>
              <a:ext uri="{28A0092B-C50C-407E-A947-70E740481C1C}">
                <a14:useLocalDpi xmlns:a14="http://schemas.microsoft.com/office/drawing/2010/main" val="0"/>
              </a:ext>
            </a:extLst>
          </a:blip>
          <a:stretch>
            <a:fillRect/>
          </a:stretch>
        </p:blipFill>
        <p:spPr bwMode="auto">
          <a:xfrm>
            <a:off x="2053468" y="3259143"/>
            <a:ext cx="4932547" cy="3446457"/>
          </a:xfrm>
          <a:prstGeom prst="rect">
            <a:avLst/>
          </a:prstGeom>
          <a:noFill/>
          <a:ln w="9525">
            <a:noFill/>
            <a:miter lim="800000"/>
            <a:headEnd/>
            <a:tailEnd/>
          </a:ln>
        </p:spPr>
      </p:pic>
      <p:sp>
        <p:nvSpPr>
          <p:cNvPr id="6"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 </a:t>
            </a: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Bussen algemeen</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788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3850" y="1261813"/>
            <a:ext cx="7886700" cy="694754"/>
          </a:xfrm>
        </p:spPr>
        <p:txBody>
          <a:bodyPr>
            <a:normAutofit/>
          </a:bodyPr>
          <a:lstStyle/>
          <a:p>
            <a:r>
              <a:rPr lang="nl-BE" sz="2800" b="1"/>
              <a:t>Het transport van gegevens</a:t>
            </a:r>
          </a:p>
        </p:txBody>
      </p:sp>
      <p:sp>
        <p:nvSpPr>
          <p:cNvPr id="3" name="Tijdelijke aanduiding voor inhoud 2"/>
          <p:cNvSpPr>
            <a:spLocks noGrp="1"/>
          </p:cNvSpPr>
          <p:nvPr>
            <p:ph idx="1"/>
          </p:nvPr>
        </p:nvSpPr>
        <p:spPr>
          <a:xfrm>
            <a:off x="104394" y="1956567"/>
            <a:ext cx="7886700" cy="4351338"/>
          </a:xfrm>
        </p:spPr>
        <p:txBody>
          <a:bodyPr/>
          <a:lstStyle/>
          <a:p>
            <a:pPr lvl="1"/>
            <a:r>
              <a:rPr lang="nl-NL" b="1"/>
              <a:t>Databus</a:t>
            </a:r>
            <a:r>
              <a:rPr lang="nl-NL"/>
              <a:t>: vervoert de te verwerken gegevens en de resultaten van de bewerkingen. </a:t>
            </a:r>
          </a:p>
          <a:p>
            <a:pPr lvl="1"/>
            <a:r>
              <a:rPr lang="nl-NL" b="1"/>
              <a:t>Adresbus:</a:t>
            </a:r>
            <a:r>
              <a:rPr lang="nl-NL"/>
              <a:t> transport van informatie over de plaats in het geheugen (het adres) waar de gegevens worden gehaald of gestockeerd.</a:t>
            </a:r>
          </a:p>
          <a:p>
            <a:pPr lvl="1"/>
            <a:r>
              <a:rPr lang="nl-NL" b="1" err="1"/>
              <a:t>Controlebus</a:t>
            </a:r>
            <a:r>
              <a:rPr lang="nl-NL" b="1"/>
              <a:t>:</a:t>
            </a:r>
            <a:r>
              <a:rPr lang="nl-NL"/>
              <a:t> vervoert de synchronisatie- en controlesignalen die vereist zijn voor de werking van het systeem.</a:t>
            </a:r>
          </a:p>
          <a:p>
            <a:endParaRPr lang="nl-BE"/>
          </a:p>
        </p:txBody>
      </p:sp>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047744" y="4495609"/>
            <a:ext cx="2743200" cy="2065973"/>
          </a:xfrm>
          <a:prstGeom prst="rect">
            <a:avLst/>
          </a:prstGeom>
          <a:noFill/>
          <a:ln w="9525">
            <a:noFill/>
            <a:miter lim="800000"/>
            <a:headEnd/>
            <a:tailEnd/>
          </a:ln>
        </p:spPr>
      </p:pic>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Bussen algemeen</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1532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397002" y="1379266"/>
            <a:ext cx="7886700" cy="4351338"/>
          </a:xfrm>
        </p:spPr>
        <p:txBody>
          <a:bodyPr/>
          <a:lstStyle/>
          <a:p>
            <a:pPr lvl="1"/>
            <a:r>
              <a:rPr lang="nl-NL"/>
              <a:t>Verbinding van de CPU met het geheugen.</a:t>
            </a:r>
          </a:p>
          <a:p>
            <a:pPr lvl="1"/>
            <a:r>
              <a:rPr lang="nl-NL"/>
              <a:t>Trage bus (66 MHz).</a:t>
            </a:r>
          </a:p>
          <a:p>
            <a:pPr lvl="1"/>
            <a:r>
              <a:rPr lang="nl-NL"/>
              <a:t>Niet meer relevant</a:t>
            </a:r>
          </a:p>
          <a:p>
            <a:pPr lvl="1"/>
            <a:endParaRPr lang="en-US"/>
          </a:p>
          <a:p>
            <a:endParaRPr lang="nl-BE"/>
          </a:p>
        </p:txBody>
      </p:sp>
      <p:pic>
        <p:nvPicPr>
          <p:cNvPr id="4" name="Afbeelding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093" y="2699001"/>
            <a:ext cx="6529540" cy="3409191"/>
          </a:xfrm>
          <a:prstGeom prst="rect">
            <a:avLst/>
          </a:prstGeom>
        </p:spPr>
      </p:pic>
      <p:sp>
        <p:nvSpPr>
          <p:cNvPr id="6"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Systeembus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kstvak 6"/>
          <p:cNvSpPr txBox="1"/>
          <p:nvPr/>
        </p:nvSpPr>
        <p:spPr>
          <a:xfrm rot="2434551">
            <a:off x="5455692" y="3828288"/>
            <a:ext cx="360883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nl-BE"/>
              <a:t>NIET MEER RELEVANT !!</a:t>
            </a:r>
          </a:p>
        </p:txBody>
      </p:sp>
    </p:spTree>
    <p:extLst>
      <p:ext uri="{BB962C8B-B14F-4D97-AF65-F5344CB8AC3E}">
        <p14:creationId xmlns:p14="http://schemas.microsoft.com/office/powerpoint/2010/main" val="882787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75082" y="1234572"/>
            <a:ext cx="8868918" cy="4351338"/>
          </a:xfrm>
        </p:spPr>
        <p:txBody>
          <a:bodyPr/>
          <a:lstStyle/>
          <a:p>
            <a:r>
              <a:rPr lang="en-US" err="1"/>
              <a:t>Vanaf</a:t>
            </a:r>
            <a:r>
              <a:rPr lang="en-US"/>
              <a:t> Pentium Pro</a:t>
            </a:r>
          </a:p>
          <a:p>
            <a:r>
              <a:rPr lang="en-US"/>
              <a:t>DIB: Dual Independent Bus</a:t>
            </a:r>
            <a:endParaRPr lang="nl-NL"/>
          </a:p>
          <a:p>
            <a:pPr lvl="1"/>
            <a:r>
              <a:rPr lang="nl-NL"/>
              <a:t>Opsplitsing in twee onafhankelijke bussen.</a:t>
            </a:r>
          </a:p>
          <a:p>
            <a:pPr lvl="1"/>
            <a:r>
              <a:rPr lang="nl-NL"/>
              <a:t>Front side bus (FSB) connecteert de CPU met het hoofdgeheugen en heeft de laagste snelheid (66, 100, 133, 166, 200, 266, 333, 400 MHz).</a:t>
            </a:r>
          </a:p>
          <a:p>
            <a:pPr lvl="1"/>
            <a:r>
              <a:rPr lang="nl-NL"/>
              <a:t>Back side bus (BSB) verbindt de CPU en de geïntegreerde Level-2 cache. Snelheid is de volle processorfrequentie.</a:t>
            </a:r>
            <a:endParaRPr lang="en-US"/>
          </a:p>
          <a:p>
            <a:endParaRPr lang="nl-BE"/>
          </a:p>
        </p:txBody>
      </p:sp>
      <p:pic>
        <p:nvPicPr>
          <p:cNvPr id="4" name="Afbeelding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804416" y="4521493"/>
            <a:ext cx="4047744" cy="2128833"/>
          </a:xfrm>
          <a:prstGeom prst="rect">
            <a:avLst/>
          </a:prstGeom>
          <a:noFill/>
          <a:ln w="9525">
            <a:noFill/>
            <a:miter lim="800000"/>
            <a:headEnd/>
            <a:tailEnd/>
          </a:ln>
        </p:spPr>
      </p:pic>
      <p:sp>
        <p:nvSpPr>
          <p:cNvPr id="6"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DIB</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3316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77546" y="1234572"/>
            <a:ext cx="8856726" cy="4351338"/>
          </a:xfrm>
        </p:spPr>
        <p:txBody>
          <a:bodyPr/>
          <a:lstStyle/>
          <a:p>
            <a:r>
              <a:rPr lang="nl-NL"/>
              <a:t>Vanaf </a:t>
            </a:r>
            <a:r>
              <a:rPr lang="nl-NL" err="1"/>
              <a:t>Core</a:t>
            </a:r>
            <a:r>
              <a:rPr lang="nl-NL"/>
              <a:t> I (</a:t>
            </a:r>
            <a:r>
              <a:rPr lang="nl-NL" err="1"/>
              <a:t>Nehalem</a:t>
            </a:r>
            <a:r>
              <a:rPr lang="nl-NL"/>
              <a:t>, Sandy Bridge en </a:t>
            </a:r>
            <a:r>
              <a:rPr lang="nl-NL" err="1"/>
              <a:t>Haswell</a:t>
            </a:r>
            <a:r>
              <a:rPr lang="nl-NL"/>
              <a:t>):</a:t>
            </a:r>
          </a:p>
          <a:p>
            <a:r>
              <a:rPr lang="nl-NL" err="1"/>
              <a:t>QuickPath</a:t>
            </a:r>
            <a:endParaRPr lang="nl-NL"/>
          </a:p>
          <a:p>
            <a:pPr lvl="1"/>
            <a:r>
              <a:rPr lang="nl-NL"/>
              <a:t>Hypertransport bij AMD (</a:t>
            </a:r>
            <a:r>
              <a:rPr lang="fr-FR"/>
              <a:t>Athlon64 X2, </a:t>
            </a:r>
            <a:r>
              <a:rPr lang="fr-FR" err="1"/>
              <a:t>Opteron</a:t>
            </a:r>
            <a:r>
              <a:rPr lang="fr-FR"/>
              <a:t> en </a:t>
            </a:r>
            <a:r>
              <a:rPr lang="fr-FR" err="1"/>
              <a:t>Phenoms</a:t>
            </a:r>
            <a:r>
              <a:rPr lang="fr-FR"/>
              <a:t>). </a:t>
            </a:r>
            <a:endParaRPr lang="nl-NL"/>
          </a:p>
          <a:p>
            <a:pPr lvl="1"/>
            <a:r>
              <a:rPr lang="nl-NL"/>
              <a:t>Direct </a:t>
            </a:r>
            <a:r>
              <a:rPr lang="nl-NL" err="1"/>
              <a:t>connect</a:t>
            </a:r>
            <a:r>
              <a:rPr lang="nl-NL"/>
              <a:t> </a:t>
            </a:r>
            <a:r>
              <a:rPr lang="nl-NL" err="1"/>
              <a:t>architecture</a:t>
            </a:r>
            <a:r>
              <a:rPr lang="nl-NL"/>
              <a:t>: meervoudige seriële verbinding.</a:t>
            </a:r>
          </a:p>
          <a:p>
            <a:pPr lvl="1"/>
            <a:r>
              <a:rPr lang="nl-NL"/>
              <a:t>Geheugencontroller geïntegreerd in CPU.</a:t>
            </a:r>
          </a:p>
          <a:p>
            <a:pPr lvl="1"/>
            <a:r>
              <a:rPr lang="nl-NL"/>
              <a:t>Totale bandbreedte van 25,6 </a:t>
            </a:r>
            <a:r>
              <a:rPr lang="nl-NL" err="1"/>
              <a:t>GiBps</a:t>
            </a:r>
            <a:r>
              <a:rPr lang="nl-NL"/>
              <a:t>.</a:t>
            </a:r>
            <a:endParaRPr lang="en-US"/>
          </a:p>
          <a:p>
            <a:endParaRPr lang="nl-BE"/>
          </a:p>
        </p:txBody>
      </p:sp>
      <p:pic>
        <p:nvPicPr>
          <p:cNvPr id="4" name="Afbeelding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657" y="3977137"/>
            <a:ext cx="4830230" cy="2484623"/>
          </a:xfrm>
          <a:prstGeom prst="rect">
            <a:avLst/>
          </a:prstGeom>
        </p:spPr>
      </p:pic>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Quickpath</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2290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325753"/>
            <a:ext cx="9144000" cy="3733927"/>
          </a:xfrm>
        </p:spPr>
        <p:txBody>
          <a:bodyPr>
            <a:normAutofit/>
          </a:bodyPr>
          <a:lstStyle/>
          <a:p>
            <a:pPr marL="0" indent="0">
              <a:buNone/>
            </a:pPr>
            <a:r>
              <a:rPr lang="nl-NL">
                <a:sym typeface="Wingdings" panose="05000000000000000000" pitchFamily="2" charset="2"/>
              </a:rPr>
              <a:t> </a:t>
            </a:r>
            <a:r>
              <a:rPr lang="nl-NL"/>
              <a:t>Opvallende migratie van parallelle naar seriële communicatie. </a:t>
            </a:r>
          </a:p>
          <a:p>
            <a:pPr lvl="1"/>
            <a:r>
              <a:rPr lang="nl-NL"/>
              <a:t>Parallelle apparaten zoals printers, scanners en externe opslagmedia worden aangesloten via USB (Universal </a:t>
            </a:r>
            <a:r>
              <a:rPr lang="nl-NL" err="1"/>
              <a:t>Serial</a:t>
            </a:r>
            <a:r>
              <a:rPr lang="nl-NL"/>
              <a:t> Bus) of FireWire en niet langer via parallelle poorten zoals LPT of SCSI.</a:t>
            </a:r>
          </a:p>
          <a:p>
            <a:pPr lvl="1"/>
            <a:r>
              <a:rPr lang="nl-NL"/>
              <a:t>Bij IDE harde schijven volgt </a:t>
            </a:r>
            <a:r>
              <a:rPr lang="nl-NL" err="1"/>
              <a:t>Serial</a:t>
            </a:r>
            <a:r>
              <a:rPr lang="nl-NL"/>
              <a:t>-ATA P-ATA (parallel ATA)-op.</a:t>
            </a:r>
          </a:p>
          <a:p>
            <a:pPr lvl="1"/>
            <a:r>
              <a:rPr lang="nl-NL"/>
              <a:t>De SCSI-standaard voor harde schijven is ook omgevormd naar serieel.</a:t>
            </a:r>
          </a:p>
          <a:p>
            <a:pPr lvl="1"/>
            <a:r>
              <a:rPr lang="nl-NL"/>
              <a:t>De parallelle PCI is vervangen door de seriële PCI Express versie.</a:t>
            </a:r>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Serieel </a:t>
            </a: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vs</a:t>
            </a: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parallel</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6699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62890" y="1234572"/>
            <a:ext cx="8881110" cy="2612338"/>
          </a:xfrm>
        </p:spPr>
        <p:txBody>
          <a:bodyPr/>
          <a:lstStyle/>
          <a:p>
            <a:pPr marL="0" indent="0">
              <a:buNone/>
            </a:pPr>
            <a:r>
              <a:rPr lang="nl-NL" b="1"/>
              <a:t>Waarom serieel?</a:t>
            </a:r>
          </a:p>
          <a:p>
            <a:pPr marL="0" indent="0">
              <a:buNone/>
            </a:pPr>
            <a:r>
              <a:rPr lang="nl-NL"/>
              <a:t>Elektromagnetische interferentie</a:t>
            </a:r>
          </a:p>
          <a:p>
            <a:pPr lvl="1"/>
            <a:r>
              <a:rPr lang="nl-NL"/>
              <a:t>Opvangen van “</a:t>
            </a:r>
            <a:r>
              <a:rPr lang="nl-NL" err="1"/>
              <a:t>noise</a:t>
            </a:r>
            <a:r>
              <a:rPr lang="nl-NL"/>
              <a:t>”;</a:t>
            </a:r>
          </a:p>
          <a:p>
            <a:pPr lvl="1"/>
            <a:r>
              <a:rPr lang="nl-NL"/>
              <a:t>Verontreiniging door </a:t>
            </a:r>
            <a:r>
              <a:rPr lang="nl-NL" err="1"/>
              <a:t>overspraak</a:t>
            </a:r>
            <a:r>
              <a:rPr lang="nl-NL"/>
              <a:t> (crosstalk);</a:t>
            </a:r>
          </a:p>
          <a:p>
            <a:pPr lvl="1"/>
            <a:r>
              <a:rPr lang="nl-NL"/>
              <a:t>Hoe hoger de frequentie, hoe hoger de kans.</a:t>
            </a:r>
          </a:p>
          <a:p>
            <a:endParaRPr lang="nl-BE"/>
          </a:p>
        </p:txBody>
      </p:sp>
      <p:pic>
        <p:nvPicPr>
          <p:cNvPr id="4" name="Picture 4" descr="parallel-crosstalk"/>
          <p:cNvPicPr>
            <a:picLocks noChangeAspect="1" noChangeArrowheads="1"/>
          </p:cNvPicPr>
          <p:nvPr/>
        </p:nvPicPr>
        <p:blipFill>
          <a:blip r:embed="rId2" cstate="print"/>
          <a:srcRect/>
          <a:stretch>
            <a:fillRect/>
          </a:stretch>
        </p:blipFill>
        <p:spPr bwMode="auto">
          <a:xfrm>
            <a:off x="1021080" y="3523763"/>
            <a:ext cx="6791054" cy="2218669"/>
          </a:xfrm>
          <a:prstGeom prst="rect">
            <a:avLst/>
          </a:prstGeom>
          <a:noFill/>
          <a:ln w="9525">
            <a:noFill/>
            <a:miter lim="800000"/>
            <a:headEnd/>
            <a:tailEnd/>
          </a:ln>
        </p:spPr>
      </p:pic>
      <p:sp>
        <p:nvSpPr>
          <p:cNvPr id="7"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Serieel </a:t>
            </a: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vs</a:t>
            </a: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parallel</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7546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77546" y="1234572"/>
            <a:ext cx="8832342" cy="4351338"/>
          </a:xfrm>
        </p:spPr>
        <p:txBody>
          <a:bodyPr/>
          <a:lstStyle/>
          <a:p>
            <a:pPr marL="0" indent="0">
              <a:buNone/>
            </a:pPr>
            <a:r>
              <a:rPr lang="nl-BE"/>
              <a:t>Timing bij ontvangst</a:t>
            </a:r>
          </a:p>
          <a:p>
            <a:pPr lvl="1"/>
            <a:r>
              <a:rPr lang="nl-BE"/>
              <a:t>Problemen met timing: “</a:t>
            </a:r>
            <a:r>
              <a:rPr lang="nl-BE" err="1"/>
              <a:t>propagation</a:t>
            </a:r>
            <a:r>
              <a:rPr lang="nl-BE"/>
              <a:t> delay” (of </a:t>
            </a:r>
            <a:r>
              <a:rPr lang="nl-BE" err="1"/>
              <a:t>signal</a:t>
            </a:r>
            <a:r>
              <a:rPr lang="nl-BE"/>
              <a:t> </a:t>
            </a:r>
            <a:r>
              <a:rPr lang="nl-BE" err="1"/>
              <a:t>skew</a:t>
            </a:r>
            <a:r>
              <a:rPr lang="nl-BE"/>
              <a:t>);</a:t>
            </a:r>
          </a:p>
          <a:p>
            <a:pPr lvl="1"/>
            <a:r>
              <a:rPr lang="nl-BE"/>
              <a:t>Ernstiger bij hogere </a:t>
            </a:r>
            <a:r>
              <a:rPr lang="nl-BE" err="1"/>
              <a:t>bussnelheden</a:t>
            </a:r>
            <a:r>
              <a:rPr lang="nl-BE"/>
              <a:t>.</a:t>
            </a:r>
          </a:p>
          <a:p>
            <a:endParaRPr lang="nl-BE"/>
          </a:p>
        </p:txBody>
      </p:sp>
      <p:pic>
        <p:nvPicPr>
          <p:cNvPr id="4" name="Picture 4" descr="parallel-delay"/>
          <p:cNvPicPr>
            <a:picLocks noChangeAspect="1" noChangeArrowheads="1"/>
          </p:cNvPicPr>
          <p:nvPr/>
        </p:nvPicPr>
        <p:blipFill>
          <a:blip r:embed="rId2" cstate="print"/>
          <a:srcRect/>
          <a:stretch>
            <a:fillRect/>
          </a:stretch>
        </p:blipFill>
        <p:spPr bwMode="auto">
          <a:xfrm>
            <a:off x="1131204" y="3103626"/>
            <a:ext cx="6881592" cy="2248662"/>
          </a:xfrm>
          <a:prstGeom prst="rect">
            <a:avLst/>
          </a:prstGeom>
          <a:noFill/>
          <a:ln w="9525">
            <a:noFill/>
            <a:miter lim="800000"/>
            <a:headEnd/>
            <a:tailEnd/>
          </a:ln>
        </p:spPr>
      </p:pic>
      <p:sp>
        <p:nvSpPr>
          <p:cNvPr id="6"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Serieel </a:t>
            </a: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vs</a:t>
            </a: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parallel</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5478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50698" y="1337945"/>
            <a:ext cx="8893302" cy="4351338"/>
          </a:xfrm>
        </p:spPr>
        <p:txBody>
          <a:bodyPr/>
          <a:lstStyle/>
          <a:p>
            <a:pPr marL="0" indent="0">
              <a:buNone/>
            </a:pPr>
            <a:r>
              <a:rPr lang="nl-NL" b="1"/>
              <a:t>Full duplex</a:t>
            </a:r>
          </a:p>
          <a:p>
            <a:pPr lvl="1"/>
            <a:r>
              <a:rPr lang="nl-NL"/>
              <a:t>Parallelle communicatie is half-duplex;</a:t>
            </a:r>
          </a:p>
          <a:p>
            <a:pPr lvl="1"/>
            <a:r>
              <a:rPr lang="nl-NL"/>
              <a:t>Serieel transport is full-duplex;</a:t>
            </a:r>
          </a:p>
          <a:p>
            <a:pPr lvl="1"/>
            <a:r>
              <a:rPr lang="nl-NL"/>
              <a:t>De parallelle datalijnen zijn de enige verbinding tussen verzender en ontvanger en moeten dus afwisselend gebruikt worden (half-duplex);</a:t>
            </a:r>
          </a:p>
          <a:p>
            <a:pPr lvl="1"/>
            <a:r>
              <a:rPr lang="nl-NL"/>
              <a:t>Bij de seriële communicatie zijn er paren van datalijnen voorzien, een aparte lijn voor verzendende bits en een aparte voor ontvangende bits.</a:t>
            </a:r>
          </a:p>
          <a:p>
            <a:pPr marL="685800" lvl="2" indent="0">
              <a:buNone/>
            </a:pPr>
            <a:r>
              <a:rPr lang="nl-NL" sz="1800"/>
              <a:t>=&gt; Full duplex</a:t>
            </a:r>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Serieel </a:t>
            </a: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vs</a:t>
            </a: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parallel</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48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5344" y="0"/>
            <a:ext cx="9144000" cy="1325563"/>
          </a:xfrm>
        </p:spPr>
        <p:txBody>
          <a:body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a:t>
            </a:r>
            <a:r>
              <a:rPr lang="nl-BE">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Architectuur</a:t>
            </a:r>
          </a:p>
        </p:txBody>
      </p:sp>
      <p:sp>
        <p:nvSpPr>
          <p:cNvPr id="3" name="Tijdelijke aanduiding voor inhoud 2"/>
          <p:cNvSpPr>
            <a:spLocks noGrp="1"/>
          </p:cNvSpPr>
          <p:nvPr>
            <p:ph idx="1"/>
          </p:nvPr>
        </p:nvSpPr>
        <p:spPr>
          <a:xfrm>
            <a:off x="628650" y="1825625"/>
            <a:ext cx="7886700" cy="4172839"/>
          </a:xfrm>
        </p:spPr>
        <p:txBody>
          <a:bodyPr>
            <a:normAutofit/>
          </a:bodyPr>
          <a:lstStyle/>
          <a:p>
            <a:r>
              <a:rPr lang="nl-BE"/>
              <a:t>Computersystemen</a:t>
            </a:r>
          </a:p>
          <a:p>
            <a:r>
              <a:rPr lang="nl-BE" err="1"/>
              <a:t>Busarchitectuur</a:t>
            </a:r>
            <a:r>
              <a:rPr lang="nl-BE"/>
              <a:t> van de computer</a:t>
            </a:r>
          </a:p>
          <a:p>
            <a:r>
              <a:rPr lang="nl-BE"/>
              <a:t>Architectuur van de microprocessor</a:t>
            </a:r>
          </a:p>
          <a:p>
            <a:r>
              <a:rPr lang="nl-BE"/>
              <a:t>Geheugen</a:t>
            </a:r>
          </a:p>
          <a:p>
            <a:r>
              <a:rPr lang="nl-BE"/>
              <a:t>Opslagmedia</a:t>
            </a:r>
          </a:p>
          <a:p>
            <a:r>
              <a:rPr lang="nl-BE"/>
              <a:t>Beeld</a:t>
            </a:r>
          </a:p>
          <a:p>
            <a:r>
              <a:rPr lang="nl-BE"/>
              <a:t>Randapparatuur</a:t>
            </a:r>
          </a:p>
        </p:txBody>
      </p:sp>
      <p:sp>
        <p:nvSpPr>
          <p:cNvPr id="4" name="Rechthoek 3"/>
          <p:cNvSpPr/>
          <p:nvPr/>
        </p:nvSpPr>
        <p:spPr>
          <a:xfrm>
            <a:off x="628650" y="1825625"/>
            <a:ext cx="5547360" cy="941959"/>
          </a:xfrm>
          <a:prstGeom prst="rect">
            <a:avLst/>
          </a:prstGeom>
          <a:solidFill>
            <a:schemeClr val="accent6">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6806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484249"/>
            <a:ext cx="9144000" cy="4160647"/>
          </a:xfrm>
        </p:spPr>
        <p:txBody>
          <a:bodyPr>
            <a:normAutofit/>
          </a:bodyPr>
          <a:lstStyle/>
          <a:p>
            <a:pPr lvl="1"/>
            <a:r>
              <a:rPr lang="nl-NL" sz="2800"/>
              <a:t>Set van </a:t>
            </a:r>
            <a:r>
              <a:rPr lang="nl-NL" sz="2800" err="1"/>
              <a:t>integrated</a:t>
            </a:r>
            <a:r>
              <a:rPr lang="nl-NL" sz="2800"/>
              <a:t> </a:t>
            </a:r>
            <a:r>
              <a:rPr lang="nl-NL" sz="2800" err="1"/>
              <a:t>peripheral</a:t>
            </a:r>
            <a:r>
              <a:rPr lang="nl-NL" sz="2800"/>
              <a:t> controllers;</a:t>
            </a:r>
          </a:p>
          <a:p>
            <a:pPr lvl="1"/>
            <a:r>
              <a:rPr lang="nl-NL" sz="2800"/>
              <a:t>Bepaalt in grote mate de ondersteuning van processor, RAM geheugen en I/O apparatuur; </a:t>
            </a:r>
          </a:p>
          <a:p>
            <a:pPr lvl="1"/>
            <a:r>
              <a:rPr lang="nl-NL" sz="2800"/>
              <a:t>Voor zijn eigen processoren brengt Intel steeds een aangepaste chipset op de markt, maar naast Intel zijn ook VIA, </a:t>
            </a:r>
            <a:r>
              <a:rPr lang="nl-NL" sz="2800" err="1"/>
              <a:t>SiS</a:t>
            </a:r>
            <a:r>
              <a:rPr lang="nl-NL" sz="2800"/>
              <a:t> en Nvidia actief in de productie van chipsets voor Intel processoren.</a:t>
            </a:r>
          </a:p>
          <a:p>
            <a:endParaRPr lang="nl-BE"/>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Controllers - Chipsets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11362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533017"/>
            <a:ext cx="9253728" cy="4351338"/>
          </a:xfrm>
        </p:spPr>
        <p:txBody>
          <a:bodyPr/>
          <a:lstStyle/>
          <a:p>
            <a:pPr marL="457200" lvl="1" indent="0">
              <a:buNone/>
            </a:pPr>
            <a:r>
              <a:rPr lang="nl-NL" sz="2800"/>
              <a:t>Een chipset bepaalt ondersteuning van</a:t>
            </a:r>
          </a:p>
          <a:p>
            <a:pPr lvl="2"/>
            <a:r>
              <a:rPr lang="en-GB" sz="2400"/>
              <a:t>Processor type: </a:t>
            </a:r>
            <a:r>
              <a:rPr lang="en-GB" sz="2400" err="1"/>
              <a:t>ondersteuning</a:t>
            </a:r>
            <a:r>
              <a:rPr lang="en-GB" sz="2400"/>
              <a:t> van </a:t>
            </a:r>
            <a:r>
              <a:rPr lang="en-GB" sz="2400" err="1"/>
              <a:t>innovaties</a:t>
            </a:r>
            <a:r>
              <a:rPr lang="en-GB" sz="2400"/>
              <a:t> </a:t>
            </a:r>
            <a:r>
              <a:rPr lang="en-GB" sz="2400" err="1"/>
              <a:t>zoals</a:t>
            </a:r>
            <a:r>
              <a:rPr lang="en-GB" sz="2400"/>
              <a:t> </a:t>
            </a:r>
            <a:r>
              <a:rPr lang="en-GB" sz="2400" err="1"/>
              <a:t>hyperthreading</a:t>
            </a:r>
            <a:r>
              <a:rPr lang="en-GB" sz="2400"/>
              <a:t>, dual of </a:t>
            </a:r>
            <a:r>
              <a:rPr lang="en-GB" sz="2400" err="1"/>
              <a:t>quadcore</a:t>
            </a:r>
            <a:r>
              <a:rPr lang="en-GB" sz="2400"/>
              <a:t>, ….;</a:t>
            </a:r>
            <a:endParaRPr lang="nl-NL" sz="2400"/>
          </a:p>
          <a:p>
            <a:pPr lvl="2"/>
            <a:r>
              <a:rPr lang="nl-NL" sz="2400"/>
              <a:t>Snelheid van de Front Side Bus;</a:t>
            </a:r>
            <a:endParaRPr lang="en-GB" sz="2400"/>
          </a:p>
          <a:p>
            <a:pPr lvl="2"/>
            <a:r>
              <a:rPr lang="en-GB" sz="2400"/>
              <a:t>Hard disk controller: ATA, S-ATA, RAID, e-</a:t>
            </a:r>
            <a:r>
              <a:rPr lang="en-GB" sz="2400" err="1"/>
              <a:t>Sata</a:t>
            </a:r>
            <a:r>
              <a:rPr lang="en-GB" sz="2400"/>
              <a:t>, ...;</a:t>
            </a:r>
            <a:endParaRPr lang="nl-NL" sz="2400"/>
          </a:p>
          <a:p>
            <a:pPr lvl="2"/>
            <a:r>
              <a:rPr lang="nl-NL" sz="2400"/>
              <a:t>Grafische kaart: AGP, AGPx2, AGPx4, AGPx8, AGP-Pro, PCI-X;</a:t>
            </a:r>
          </a:p>
          <a:p>
            <a:pPr lvl="2"/>
            <a:r>
              <a:rPr lang="nl-NL" sz="2400"/>
              <a:t>Uitbreidingssloten: ISA, PCI, PCI-e, USB 2, IEEE 1394,...;</a:t>
            </a:r>
            <a:endParaRPr lang="en-GB" sz="2400"/>
          </a:p>
          <a:p>
            <a:pPr lvl="2"/>
            <a:r>
              <a:rPr lang="en-GB" sz="2400"/>
              <a:t>On board </a:t>
            </a:r>
            <a:r>
              <a:rPr lang="en-GB" sz="2400" err="1"/>
              <a:t>componenten</a:t>
            </a:r>
            <a:r>
              <a:rPr lang="en-GB" sz="2400"/>
              <a:t>: </a:t>
            </a:r>
            <a:r>
              <a:rPr lang="en-GB" sz="2400" err="1"/>
              <a:t>vga</a:t>
            </a:r>
            <a:r>
              <a:rPr lang="en-GB" sz="2400"/>
              <a:t>, audio, </a:t>
            </a:r>
            <a:r>
              <a:rPr lang="en-GB" sz="2400" err="1"/>
              <a:t>lan</a:t>
            </a:r>
            <a:r>
              <a:rPr lang="en-GB" sz="2400"/>
              <a:t>, modem, …;</a:t>
            </a:r>
            <a:endParaRPr lang="nl-NL" sz="2400"/>
          </a:p>
          <a:p>
            <a:pPr lvl="2"/>
            <a:r>
              <a:rPr lang="nl-NL" sz="2400"/>
              <a:t>RAM geheugen: RD-DRAM, SDRAM, DDR-</a:t>
            </a:r>
            <a:r>
              <a:rPr lang="nl-NL" sz="2400" err="1"/>
              <a:t>sDRAM</a:t>
            </a:r>
            <a:r>
              <a:rPr lang="nl-NL" sz="2400"/>
              <a:t>, </a:t>
            </a:r>
            <a:r>
              <a:rPr lang="nl-NL" sz="2400" err="1"/>
              <a:t>dual</a:t>
            </a:r>
            <a:r>
              <a:rPr lang="nl-NL" sz="2400"/>
              <a:t> </a:t>
            </a:r>
            <a:r>
              <a:rPr lang="nl-NL" sz="2400" err="1"/>
              <a:t>channel</a:t>
            </a:r>
            <a:r>
              <a:rPr lang="nl-NL" sz="2400"/>
              <a:t> DDR-</a:t>
            </a:r>
            <a:r>
              <a:rPr lang="nl-NL" sz="2400" err="1"/>
              <a:t>sDRAM</a:t>
            </a:r>
            <a:r>
              <a:rPr lang="nl-NL" sz="2400"/>
              <a:t>, …</a:t>
            </a:r>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Controllers - Chipsets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94051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323850" y="1234572"/>
            <a:ext cx="7886700" cy="4351338"/>
          </a:xfrm>
        </p:spPr>
        <p:txBody>
          <a:bodyPr/>
          <a:lstStyle/>
          <a:p>
            <a:pPr marL="0" indent="0">
              <a:buNone/>
            </a:pPr>
            <a:r>
              <a:rPr lang="nl-NL"/>
              <a:t>North bridge</a:t>
            </a:r>
          </a:p>
          <a:p>
            <a:pPr lvl="1"/>
            <a:r>
              <a:rPr lang="nl-NL" sz="2100"/>
              <a:t>Systemcontroller:</a:t>
            </a:r>
          </a:p>
          <a:p>
            <a:pPr lvl="2"/>
            <a:r>
              <a:rPr lang="nl-NL" sz="2100"/>
              <a:t>DMA controle;</a:t>
            </a:r>
          </a:p>
          <a:p>
            <a:pPr lvl="2"/>
            <a:r>
              <a:rPr lang="nl-NL" sz="2100" err="1"/>
              <a:t>Interrupt</a:t>
            </a:r>
            <a:r>
              <a:rPr lang="nl-NL" sz="2100"/>
              <a:t> controle;</a:t>
            </a:r>
          </a:p>
          <a:p>
            <a:pPr lvl="2"/>
            <a:r>
              <a:rPr lang="nl-NL" sz="2100"/>
              <a:t>Timing;</a:t>
            </a:r>
          </a:p>
          <a:p>
            <a:pPr lvl="2"/>
            <a:r>
              <a:rPr lang="nl-NL" sz="2100"/>
              <a:t>Power Management.</a:t>
            </a:r>
          </a:p>
          <a:p>
            <a:endParaRPr lang="nl-BE"/>
          </a:p>
          <a:p>
            <a:endParaRPr lang="nl-BE"/>
          </a:p>
        </p:txBody>
      </p:sp>
      <p:sp>
        <p:nvSpPr>
          <p:cNvPr id="6"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Controllers - Chipsets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85151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311658" y="1234572"/>
            <a:ext cx="7886700" cy="4351338"/>
          </a:xfrm>
        </p:spPr>
        <p:txBody>
          <a:bodyPr/>
          <a:lstStyle/>
          <a:p>
            <a:r>
              <a:rPr lang="nl-NL"/>
              <a:t>North bridge</a:t>
            </a:r>
          </a:p>
          <a:p>
            <a:pPr lvl="1"/>
            <a:r>
              <a:rPr lang="nl-NL"/>
              <a:t>Memory controller bepaalt welke type geheugen ondersteund wordt door het moederbord, waaronder:</a:t>
            </a:r>
          </a:p>
          <a:p>
            <a:pPr lvl="2"/>
            <a:r>
              <a:rPr lang="nl-NL"/>
              <a:t>Type geheugen: DDR-SDRAM, DDR2, DDR3;</a:t>
            </a:r>
          </a:p>
          <a:p>
            <a:pPr lvl="2"/>
            <a:r>
              <a:rPr lang="nl-NL"/>
              <a:t>Snelheid van het geheugen: 400 / 533 / 667 / 800 / 1066 / 1333 / 1600;</a:t>
            </a:r>
          </a:p>
          <a:p>
            <a:pPr lvl="2"/>
            <a:r>
              <a:rPr lang="nl-NL"/>
              <a:t>Ondersteuning van de </a:t>
            </a:r>
            <a:r>
              <a:rPr lang="nl-NL" err="1"/>
              <a:t>dual</a:t>
            </a:r>
            <a:r>
              <a:rPr lang="nl-NL"/>
              <a:t> </a:t>
            </a:r>
            <a:r>
              <a:rPr lang="nl-NL" err="1"/>
              <a:t>channel</a:t>
            </a:r>
            <a:r>
              <a:rPr lang="nl-NL"/>
              <a:t> technologie;</a:t>
            </a:r>
          </a:p>
          <a:p>
            <a:pPr lvl="2"/>
            <a:r>
              <a:rPr lang="nl-NL"/>
              <a:t>Ondersteuning van ECC (Error </a:t>
            </a:r>
            <a:r>
              <a:rPr lang="nl-NL" err="1"/>
              <a:t>Correction</a:t>
            </a:r>
            <a:r>
              <a:rPr lang="nl-NL"/>
              <a:t> Code).</a:t>
            </a:r>
          </a:p>
          <a:p>
            <a:pPr lvl="1"/>
            <a:r>
              <a:rPr lang="nl-BE"/>
              <a:t>Bij de </a:t>
            </a:r>
            <a:r>
              <a:rPr lang="nl-BE" err="1"/>
              <a:t>Core</a:t>
            </a:r>
            <a:r>
              <a:rPr lang="nl-BE"/>
              <a:t> i, de AMD Athlon64 X2 en </a:t>
            </a:r>
            <a:r>
              <a:rPr lang="nl-BE" err="1"/>
              <a:t>Opteron</a:t>
            </a:r>
            <a:r>
              <a:rPr lang="nl-BE"/>
              <a:t>:</a:t>
            </a:r>
          </a:p>
          <a:p>
            <a:pPr lvl="2"/>
            <a:r>
              <a:rPr lang="nl-BE"/>
              <a:t>Memory controller geïntegreerd in de processor</a:t>
            </a:r>
          </a:p>
          <a:p>
            <a:pPr lvl="2"/>
            <a:r>
              <a:rPr lang="nl-BE"/>
              <a:t>PCI-</a:t>
            </a:r>
            <a:r>
              <a:rPr lang="nl-BE" err="1"/>
              <a:t>express</a:t>
            </a:r>
            <a:r>
              <a:rPr lang="nl-BE"/>
              <a:t> controller ook geïntegreerd. </a:t>
            </a:r>
          </a:p>
          <a:p>
            <a:pPr lvl="2"/>
            <a:r>
              <a:rPr lang="nl-BE"/>
              <a:t>In de toekomst moederborden zonder chipset.</a:t>
            </a:r>
            <a:endParaRPr lang="nl-NL"/>
          </a:p>
          <a:p>
            <a:pPr lvl="2"/>
            <a:endParaRPr lang="nl-NL"/>
          </a:p>
          <a:p>
            <a:pPr lvl="2"/>
            <a:endParaRPr lang="nl-NL"/>
          </a:p>
          <a:p>
            <a:endParaRPr lang="nl-BE"/>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 r</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Controllers - Chipsets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40011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14122" y="1234572"/>
            <a:ext cx="8844534" cy="4351338"/>
          </a:xfrm>
        </p:spPr>
        <p:txBody>
          <a:bodyPr/>
          <a:lstStyle/>
          <a:p>
            <a:pPr marL="0" indent="0">
              <a:buNone/>
            </a:pPr>
            <a:r>
              <a:rPr lang="nl-NL"/>
              <a:t>South bridge</a:t>
            </a:r>
          </a:p>
          <a:p>
            <a:pPr lvl="1"/>
            <a:r>
              <a:rPr lang="nl-NL" err="1"/>
              <a:t>Peripheral</a:t>
            </a:r>
            <a:r>
              <a:rPr lang="nl-NL"/>
              <a:t> controller die de controle uitvoert op de aanwezige on-board componenten en de aangesloten uitbreidingskaarten en randapparatuur, waaronder:</a:t>
            </a:r>
          </a:p>
          <a:p>
            <a:pPr lvl="2"/>
            <a:r>
              <a:rPr lang="nl-NL"/>
              <a:t>Toetsenbord controller;</a:t>
            </a:r>
          </a:p>
          <a:p>
            <a:pPr lvl="2"/>
            <a:r>
              <a:rPr lang="nl-NL"/>
              <a:t>Floppy controller;</a:t>
            </a:r>
          </a:p>
          <a:p>
            <a:pPr lvl="2"/>
            <a:r>
              <a:rPr lang="nl-NL"/>
              <a:t>Hard disk controller;</a:t>
            </a:r>
          </a:p>
          <a:p>
            <a:pPr lvl="2"/>
            <a:r>
              <a:rPr lang="nl-NL"/>
              <a:t>I/O controller;</a:t>
            </a:r>
          </a:p>
          <a:p>
            <a:pPr lvl="2"/>
            <a:endParaRPr lang="nl-NL"/>
          </a:p>
          <a:p>
            <a:endParaRPr lang="nl-BE"/>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Controllers - Chipsets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4671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p:nvPr/>
        </p:nvPicPr>
        <p:blipFill>
          <a:blip r:embed="rId2" cstate="print">
            <a:extLst>
              <a:ext uri="{28A0092B-C50C-407E-A947-70E740481C1C}">
                <a14:useLocalDpi xmlns:a14="http://schemas.microsoft.com/office/drawing/2010/main" val="0"/>
              </a:ext>
            </a:extLst>
          </a:blip>
          <a:stretch>
            <a:fillRect/>
          </a:stretch>
        </p:blipFill>
        <p:spPr bwMode="auto">
          <a:xfrm>
            <a:off x="785347" y="1234572"/>
            <a:ext cx="6407933" cy="4812660"/>
          </a:xfrm>
          <a:prstGeom prst="rect">
            <a:avLst/>
          </a:prstGeom>
          <a:noFill/>
          <a:ln w="9525">
            <a:noFill/>
            <a:miter lim="800000"/>
            <a:headEnd/>
            <a:tailEnd/>
          </a:ln>
        </p:spPr>
      </p:pic>
      <p:sp>
        <p:nvSpPr>
          <p:cNvPr id="6"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Controllers - Chipsets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5590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26314" y="1234572"/>
            <a:ext cx="8698230" cy="4351338"/>
          </a:xfrm>
        </p:spPr>
        <p:txBody>
          <a:bodyPr/>
          <a:lstStyle/>
          <a:p>
            <a:pPr marL="0" indent="0">
              <a:buNone/>
            </a:pPr>
            <a:r>
              <a:rPr lang="nl-BE" err="1"/>
              <a:t>Interrupts</a:t>
            </a:r>
            <a:r>
              <a:rPr lang="nl-BE"/>
              <a:t> </a:t>
            </a:r>
            <a:r>
              <a:rPr lang="nl-BE" err="1"/>
              <a:t>requests</a:t>
            </a:r>
            <a:endParaRPr lang="nl-BE"/>
          </a:p>
          <a:p>
            <a:pPr lvl="1"/>
            <a:r>
              <a:rPr lang="nl-NL"/>
              <a:t>In de computer gebruik gemaakt van </a:t>
            </a:r>
            <a:r>
              <a:rPr lang="nl-NL">
                <a:solidFill>
                  <a:schemeClr val="accent6"/>
                </a:solidFill>
              </a:rPr>
              <a:t>hardware </a:t>
            </a:r>
            <a:r>
              <a:rPr lang="nl-NL" err="1">
                <a:solidFill>
                  <a:schemeClr val="accent6"/>
                </a:solidFill>
              </a:rPr>
              <a:t>interrupts</a:t>
            </a:r>
            <a:r>
              <a:rPr lang="nl-NL"/>
              <a:t>. Een I/O poort of apparaat vraagt de aandacht van de processor door het sturen van een </a:t>
            </a:r>
            <a:r>
              <a:rPr lang="nl-NL" err="1">
                <a:solidFill>
                  <a:schemeClr val="accent6"/>
                </a:solidFill>
              </a:rPr>
              <a:t>interrupt</a:t>
            </a:r>
            <a:r>
              <a:rPr lang="nl-NL">
                <a:solidFill>
                  <a:schemeClr val="accent6"/>
                </a:solidFill>
              </a:rPr>
              <a:t> </a:t>
            </a:r>
            <a:r>
              <a:rPr lang="nl-NL" err="1">
                <a:solidFill>
                  <a:schemeClr val="accent6"/>
                </a:solidFill>
              </a:rPr>
              <a:t>request</a:t>
            </a:r>
            <a:r>
              <a:rPr lang="nl-NL">
                <a:solidFill>
                  <a:schemeClr val="accent6"/>
                </a:solidFill>
              </a:rPr>
              <a:t> (IRQ).</a:t>
            </a:r>
          </a:p>
          <a:p>
            <a:pPr lvl="1"/>
            <a:r>
              <a:rPr lang="nl-NL"/>
              <a:t>Processor ontvangt deze </a:t>
            </a:r>
            <a:r>
              <a:rPr lang="nl-NL" err="1"/>
              <a:t>interrupt</a:t>
            </a:r>
            <a:r>
              <a:rPr lang="nl-NL"/>
              <a:t> (1byte) aanvraag, beëindigt de instructie die hij aan het uitvoeren was en plaatst een aantal zaken op de stapel (stack). Hierna de correcte </a:t>
            </a:r>
            <a:r>
              <a:rPr lang="nl-NL" err="1">
                <a:solidFill>
                  <a:schemeClr val="accent6"/>
                </a:solidFill>
              </a:rPr>
              <a:t>Interrupt</a:t>
            </a:r>
            <a:r>
              <a:rPr lang="nl-NL">
                <a:solidFill>
                  <a:schemeClr val="accent6"/>
                </a:solidFill>
              </a:rPr>
              <a:t> Service Routine (ISR) </a:t>
            </a:r>
            <a:r>
              <a:rPr lang="nl-NL"/>
              <a:t>uitgevoerd worden die de byte ontvangt van de poort en in een buffer plaatst.</a:t>
            </a:r>
          </a:p>
          <a:p>
            <a:pPr lvl="2"/>
            <a:endParaRPr lang="nl-NL"/>
          </a:p>
          <a:p>
            <a:pPr lvl="2"/>
            <a:endParaRPr lang="nl-NL"/>
          </a:p>
          <a:p>
            <a:endParaRPr lang="nl-BE"/>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 </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Interrupts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19408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16586" y="1234572"/>
            <a:ext cx="8881110" cy="4351338"/>
          </a:xfrm>
        </p:spPr>
        <p:txBody>
          <a:bodyPr/>
          <a:lstStyle/>
          <a:p>
            <a:pPr marL="0" indent="0">
              <a:buNone/>
            </a:pPr>
            <a:r>
              <a:rPr lang="nl-BE" err="1"/>
              <a:t>Interrupts</a:t>
            </a:r>
            <a:r>
              <a:rPr lang="nl-BE"/>
              <a:t> </a:t>
            </a:r>
            <a:r>
              <a:rPr lang="nl-BE" err="1"/>
              <a:t>requests</a:t>
            </a:r>
            <a:endParaRPr lang="nl-BE"/>
          </a:p>
          <a:p>
            <a:pPr lvl="1"/>
            <a:r>
              <a:rPr lang="nl-NL"/>
              <a:t>Niet alle </a:t>
            </a:r>
            <a:r>
              <a:rPr lang="nl-NL" err="1"/>
              <a:t>interrupts</a:t>
            </a:r>
            <a:r>
              <a:rPr lang="nl-NL"/>
              <a:t> zijn geassocieerd met I/O apparaten. Binnen de 8086 familie zijn er 256 </a:t>
            </a:r>
            <a:r>
              <a:rPr lang="nl-NL" err="1"/>
              <a:t>interrupts</a:t>
            </a:r>
            <a:r>
              <a:rPr lang="nl-NL"/>
              <a:t> voorzien. Hiervan zijn er slechts </a:t>
            </a:r>
            <a:r>
              <a:rPr lang="nl-NL">
                <a:solidFill>
                  <a:schemeClr val="accent6"/>
                </a:solidFill>
              </a:rPr>
              <a:t>15 hardware </a:t>
            </a:r>
            <a:r>
              <a:rPr lang="nl-NL" err="1">
                <a:solidFill>
                  <a:schemeClr val="accent6"/>
                </a:solidFill>
              </a:rPr>
              <a:t>interrupts</a:t>
            </a:r>
            <a:r>
              <a:rPr lang="nl-NL">
                <a:solidFill>
                  <a:srgbClr val="FFC000"/>
                </a:solidFill>
              </a:rPr>
              <a:t> </a:t>
            </a:r>
            <a:r>
              <a:rPr lang="nl-NL"/>
              <a:t>en </a:t>
            </a:r>
            <a:r>
              <a:rPr lang="nl-NL">
                <a:solidFill>
                  <a:schemeClr val="accent6"/>
                </a:solidFill>
              </a:rPr>
              <a:t>1 non-</a:t>
            </a:r>
            <a:r>
              <a:rPr lang="nl-NL" err="1">
                <a:solidFill>
                  <a:schemeClr val="accent6"/>
                </a:solidFill>
              </a:rPr>
              <a:t>maskable</a:t>
            </a:r>
            <a:r>
              <a:rPr lang="nl-NL">
                <a:solidFill>
                  <a:schemeClr val="accent6"/>
                </a:solidFill>
              </a:rPr>
              <a:t> </a:t>
            </a:r>
            <a:r>
              <a:rPr lang="nl-NL" err="1">
                <a:solidFill>
                  <a:schemeClr val="accent6"/>
                </a:solidFill>
              </a:rPr>
              <a:t>interrupt</a:t>
            </a:r>
            <a:r>
              <a:rPr lang="nl-NL">
                <a:solidFill>
                  <a:schemeClr val="accent6"/>
                </a:solidFill>
              </a:rPr>
              <a:t> (NMI). </a:t>
            </a:r>
            <a:r>
              <a:rPr lang="nl-NL"/>
              <a:t>Alle </a:t>
            </a:r>
            <a:r>
              <a:rPr lang="nl-NL" err="1"/>
              <a:t>interrupts</a:t>
            </a:r>
            <a:r>
              <a:rPr lang="nl-NL"/>
              <a:t> zijn geplaatst in een </a:t>
            </a:r>
            <a:r>
              <a:rPr lang="nl-NL" err="1">
                <a:solidFill>
                  <a:schemeClr val="accent6"/>
                </a:solidFill>
              </a:rPr>
              <a:t>Interrupt</a:t>
            </a:r>
            <a:r>
              <a:rPr lang="nl-NL">
                <a:solidFill>
                  <a:schemeClr val="accent6"/>
                </a:solidFill>
              </a:rPr>
              <a:t> Vector </a:t>
            </a:r>
            <a:r>
              <a:rPr lang="nl-NL" err="1">
                <a:solidFill>
                  <a:schemeClr val="accent6"/>
                </a:solidFill>
              </a:rPr>
              <a:t>Table</a:t>
            </a:r>
            <a:r>
              <a:rPr lang="nl-NL">
                <a:solidFill>
                  <a:schemeClr val="accent6"/>
                </a:solidFill>
              </a:rPr>
              <a:t> </a:t>
            </a:r>
            <a:r>
              <a:rPr lang="nl-NL"/>
              <a:t>(1024 bytes op adres 0000:0000). Aangezien alle ingangen 4 bytes lang zijn is er dus ruimte voor 256 </a:t>
            </a:r>
            <a:r>
              <a:rPr lang="nl-NL" err="1"/>
              <a:t>interrupts</a:t>
            </a:r>
            <a:r>
              <a:rPr lang="nl-NL"/>
              <a:t>.</a:t>
            </a:r>
          </a:p>
          <a:p>
            <a:pPr lvl="2"/>
            <a:endParaRPr lang="nl-NL"/>
          </a:p>
          <a:p>
            <a:pPr lvl="2"/>
            <a:endParaRPr lang="nl-NL"/>
          </a:p>
          <a:p>
            <a:endParaRPr lang="nl-BE"/>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Interrupts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514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40970" y="1234572"/>
            <a:ext cx="9003030" cy="4351338"/>
          </a:xfrm>
        </p:spPr>
        <p:txBody>
          <a:bodyPr/>
          <a:lstStyle/>
          <a:p>
            <a:pPr marL="0" indent="0">
              <a:buNone/>
            </a:pPr>
            <a:r>
              <a:rPr lang="nl-NL"/>
              <a:t>Hardware </a:t>
            </a:r>
            <a:r>
              <a:rPr lang="nl-NL" err="1"/>
              <a:t>interrupts</a:t>
            </a:r>
            <a:r>
              <a:rPr lang="nl-NL"/>
              <a:t> </a:t>
            </a:r>
          </a:p>
          <a:p>
            <a:pPr lvl="1"/>
            <a:r>
              <a:rPr lang="nl-NL"/>
              <a:t>Het afhandelen van hardware </a:t>
            </a:r>
            <a:r>
              <a:rPr lang="nl-NL" err="1"/>
              <a:t>interrupts</a:t>
            </a:r>
            <a:r>
              <a:rPr lang="nl-NL"/>
              <a:t> gebeurt door de </a:t>
            </a:r>
            <a:r>
              <a:rPr lang="nl-NL" err="1">
                <a:solidFill>
                  <a:schemeClr val="accent6"/>
                </a:solidFill>
              </a:rPr>
              <a:t>Programmable</a:t>
            </a:r>
            <a:r>
              <a:rPr lang="nl-NL">
                <a:solidFill>
                  <a:schemeClr val="accent6"/>
                </a:solidFill>
              </a:rPr>
              <a:t> </a:t>
            </a:r>
            <a:r>
              <a:rPr lang="nl-NL" err="1">
                <a:solidFill>
                  <a:schemeClr val="accent6"/>
                </a:solidFill>
              </a:rPr>
              <a:t>Interrupt</a:t>
            </a:r>
            <a:r>
              <a:rPr lang="nl-NL">
                <a:solidFill>
                  <a:schemeClr val="accent6"/>
                </a:solidFill>
              </a:rPr>
              <a:t> Controller (PIC);</a:t>
            </a:r>
          </a:p>
          <a:p>
            <a:pPr lvl="1"/>
            <a:r>
              <a:rPr lang="nl-NL"/>
              <a:t>Twee </a:t>
            </a:r>
            <a:r>
              <a:rPr lang="nl-NL" err="1"/>
              <a:t>PIC’s</a:t>
            </a:r>
            <a:r>
              <a:rPr lang="nl-NL"/>
              <a:t>: één voor de </a:t>
            </a:r>
            <a:r>
              <a:rPr lang="nl-NL" err="1"/>
              <a:t>IRQ's</a:t>
            </a:r>
            <a:r>
              <a:rPr lang="nl-NL"/>
              <a:t> 0 tot 7 en een andere voor </a:t>
            </a:r>
            <a:r>
              <a:rPr lang="nl-NL" err="1"/>
              <a:t>IRQ's</a:t>
            </a:r>
            <a:r>
              <a:rPr lang="nl-NL"/>
              <a:t> 8 tot 15;</a:t>
            </a:r>
          </a:p>
          <a:p>
            <a:pPr lvl="1"/>
            <a:r>
              <a:rPr lang="nl-NL"/>
              <a:t>Koppelen van beide </a:t>
            </a:r>
            <a:r>
              <a:rPr lang="nl-NL" err="1"/>
              <a:t>PIC’s</a:t>
            </a:r>
            <a:r>
              <a:rPr lang="nl-NL"/>
              <a:t> ter hoogte van IRQ2;</a:t>
            </a:r>
          </a:p>
          <a:p>
            <a:pPr lvl="1"/>
            <a:r>
              <a:rPr lang="nl-NL"/>
              <a:t>De</a:t>
            </a:r>
            <a:r>
              <a:rPr lang="nl-NL">
                <a:solidFill>
                  <a:schemeClr val="accent6"/>
                </a:solidFill>
              </a:rPr>
              <a:t> prioriteit </a:t>
            </a:r>
            <a:r>
              <a:rPr lang="nl-NL"/>
              <a:t>van de </a:t>
            </a:r>
            <a:r>
              <a:rPr lang="nl-NL" err="1"/>
              <a:t>IRQ’s</a:t>
            </a:r>
            <a:r>
              <a:rPr lang="nl-NL"/>
              <a:t> 9 tot 15 is hoger dan die van de </a:t>
            </a:r>
            <a:r>
              <a:rPr lang="nl-NL" err="1"/>
              <a:t>IRQ’s</a:t>
            </a:r>
            <a:r>
              <a:rPr lang="nl-NL"/>
              <a:t> 3 tot 7 en binnen elke reeks is het laagste nummer prioritair op hogere nummers;</a:t>
            </a:r>
          </a:p>
          <a:p>
            <a:pPr lvl="1"/>
            <a:r>
              <a:rPr lang="nl-NL"/>
              <a:t>Steeds meer apparaten, beperkt aantal beschikbare </a:t>
            </a:r>
            <a:r>
              <a:rPr lang="nl-NL" err="1"/>
              <a:t>interrupts</a:t>
            </a:r>
            <a:r>
              <a:rPr lang="nl-NL"/>
              <a:t> (oplossing PCI).</a:t>
            </a:r>
          </a:p>
          <a:p>
            <a:pPr lvl="2"/>
            <a:endParaRPr lang="nl-NL"/>
          </a:p>
          <a:p>
            <a:pPr lvl="2"/>
            <a:endParaRPr lang="nl-NL"/>
          </a:p>
          <a:p>
            <a:endParaRPr lang="nl-BE"/>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Interrupts</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05831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323850" y="1234572"/>
            <a:ext cx="7886700" cy="4351338"/>
          </a:xfrm>
        </p:spPr>
        <p:txBody>
          <a:bodyPr/>
          <a:lstStyle/>
          <a:p>
            <a:r>
              <a:rPr lang="nl-BE"/>
              <a:t>Direct Memory Access</a:t>
            </a:r>
          </a:p>
          <a:p>
            <a:pPr lvl="1"/>
            <a:r>
              <a:rPr lang="nl-NL"/>
              <a:t>Ontlasten van de centrale processor;</a:t>
            </a:r>
          </a:p>
          <a:p>
            <a:pPr lvl="1"/>
            <a:r>
              <a:rPr lang="nl-NL"/>
              <a:t>Directe geheugentoegang aan apparaten toekennen;</a:t>
            </a:r>
          </a:p>
          <a:p>
            <a:pPr lvl="1"/>
            <a:r>
              <a:rPr lang="nl-NL"/>
              <a:t>DMA-controller reserveert bepaalde blokken geheugen die vast in gebruik blijven voor de apparaten die DMA gebruiken;</a:t>
            </a:r>
          </a:p>
          <a:p>
            <a:pPr lvl="1"/>
            <a:r>
              <a:rPr lang="nl-NL"/>
              <a:t>Eerst vier DMA-kanalen voorzien (0 tot 3), daarna bij de uitbreiding van de ISA-bus van 8 bit naar 16 bit een tweede controller toegevoegd (hogere kanalen 5, 6 en 7, enkel 16-bit kaarten);</a:t>
            </a:r>
          </a:p>
          <a:p>
            <a:pPr lvl="1"/>
            <a:r>
              <a:rPr lang="nl-NL"/>
              <a:t>Kanaal 4 = brug tussen de 2 DMA-controllers.</a:t>
            </a:r>
          </a:p>
          <a:p>
            <a:pPr lvl="2"/>
            <a:endParaRPr lang="nl-NL"/>
          </a:p>
          <a:p>
            <a:pPr lvl="2"/>
            <a:endParaRPr lang="nl-NL"/>
          </a:p>
          <a:p>
            <a:endParaRPr lang="nl-BE"/>
          </a:p>
          <a:p>
            <a:endParaRPr lang="nl-BE"/>
          </a:p>
        </p:txBody>
      </p:sp>
      <p:sp>
        <p:nvSpPr>
          <p:cNvPr id="5"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DMA</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226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157862"/>
            <a:ext cx="7886700" cy="1325563"/>
          </a:xfrm>
        </p:spPr>
        <p:txBody>
          <a:bodyPr>
            <a:normAutofit/>
          </a:body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Computersystemen</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628650" y="1618361"/>
            <a:ext cx="7886700" cy="4351338"/>
          </a:xfrm>
        </p:spPr>
        <p:txBody>
          <a:bodyPr>
            <a:normAutofit lnSpcReduction="10000"/>
          </a:bodyPr>
          <a:lstStyle/>
          <a:p>
            <a:pPr marL="0" indent="0">
              <a:buNone/>
            </a:pPr>
            <a:r>
              <a:rPr lang="nl-BE" b="1" u="sng"/>
              <a:t>Supercomputer: </a:t>
            </a:r>
            <a:r>
              <a:rPr lang="nl-BE"/>
              <a:t>Multiprocessorsystemen (100-100’en) geoptimaliseerd voor het verwerken van zeer zware rekenbewerkingen (</a:t>
            </a:r>
            <a:r>
              <a:rPr lang="nl-BE" err="1"/>
              <a:t>Cray</a:t>
            </a:r>
            <a:r>
              <a:rPr lang="nl-BE"/>
              <a:t>, IBM).</a:t>
            </a:r>
          </a:p>
          <a:p>
            <a:pPr marL="0" indent="0">
              <a:buNone/>
            </a:pPr>
            <a:r>
              <a:rPr lang="nl-BE" b="1" u="sng"/>
              <a:t>Mainframe</a:t>
            </a:r>
            <a:r>
              <a:rPr lang="nl-BE"/>
              <a:t>: Optimalisatie naar dataverkeer, betrouwbaarheid en zeer veel gebruikers (IBM met </a:t>
            </a:r>
            <a:r>
              <a:rPr lang="nl-BE" err="1"/>
              <a:t>z</a:t>
            </a:r>
            <a:r>
              <a:rPr lang="nl-BE"/>
              <a:t>/OS)</a:t>
            </a:r>
          </a:p>
          <a:p>
            <a:pPr marL="0" indent="0">
              <a:buNone/>
            </a:pPr>
            <a:r>
              <a:rPr lang="nl-BE" b="1" u="sng"/>
              <a:t>Server: </a:t>
            </a:r>
            <a:r>
              <a:rPr lang="nl-BE"/>
              <a:t>Verlenen diensten (services) aan andere computers 	(</a:t>
            </a:r>
            <a:r>
              <a:rPr lang="nl-BE" err="1"/>
              <a:t>clients</a:t>
            </a:r>
            <a:r>
              <a:rPr lang="nl-BE"/>
              <a:t>), vaak multiprocessor.</a:t>
            </a:r>
          </a:p>
          <a:p>
            <a:pPr marL="0" indent="0">
              <a:buNone/>
            </a:pPr>
            <a:r>
              <a:rPr lang="nl-BE" b="1" u="sng"/>
              <a:t>Workstation: </a:t>
            </a:r>
            <a:r>
              <a:rPr lang="nl-BE"/>
              <a:t>CAD/CAM, 3D- en </a:t>
            </a:r>
            <a:r>
              <a:rPr lang="nl-BE" err="1"/>
              <a:t>grafish</a:t>
            </a:r>
            <a:r>
              <a:rPr lang="nl-BE"/>
              <a:t> ontwerpen, beeldbewerking 	en virtualisatie, vaal </a:t>
            </a:r>
            <a:r>
              <a:rPr lang="nl-BE" err="1"/>
              <a:t>dual</a:t>
            </a:r>
            <a:r>
              <a:rPr lang="nl-BE"/>
              <a:t>-processor</a:t>
            </a:r>
          </a:p>
          <a:p>
            <a:endParaRPr lang="nl-BE"/>
          </a:p>
        </p:txBody>
      </p:sp>
    </p:spTree>
    <p:extLst>
      <p:ext uri="{BB962C8B-B14F-4D97-AF65-F5344CB8AC3E}">
        <p14:creationId xmlns:p14="http://schemas.microsoft.com/office/powerpoint/2010/main" val="336865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39491" y="1161608"/>
            <a:ext cx="7886700" cy="673039"/>
          </a:xfrm>
        </p:spPr>
        <p:txBody>
          <a:bodyPr/>
          <a:lstStyle/>
          <a:p>
            <a:pPr marL="0" indent="0">
              <a:buNone/>
            </a:pPr>
            <a:r>
              <a:rPr lang="nl-BE"/>
              <a:t>Direct memory access</a:t>
            </a:r>
          </a:p>
        </p:txBody>
      </p:sp>
      <p:sp>
        <p:nvSpPr>
          <p:cNvPr id="4" name="AutoShape 7"/>
          <p:cNvSpPr>
            <a:spLocks noChangeAspect="1" noChangeArrowheads="1" noTextEdit="1"/>
          </p:cNvSpPr>
          <p:nvPr/>
        </p:nvSpPr>
        <p:spPr bwMode="auto">
          <a:xfrm>
            <a:off x="1219626" y="2396180"/>
            <a:ext cx="5595938" cy="1937147"/>
          </a:xfrm>
          <a:prstGeom prst="rect">
            <a:avLst/>
          </a:prstGeom>
          <a:noFill/>
          <a:ln w="9525">
            <a:noFill/>
            <a:miter lim="800000"/>
            <a:headEnd/>
            <a:tailEnd/>
          </a:ln>
        </p:spPr>
        <p:txBody>
          <a:bodyPr/>
          <a:lstStyle/>
          <a:p>
            <a:endParaRPr lang="nl-BE" sz="1350"/>
          </a:p>
        </p:txBody>
      </p:sp>
      <p:sp>
        <p:nvSpPr>
          <p:cNvPr id="5" name="Rectangle 9"/>
          <p:cNvSpPr>
            <a:spLocks noChangeArrowheads="1"/>
          </p:cNvSpPr>
          <p:nvPr/>
        </p:nvSpPr>
        <p:spPr bwMode="auto">
          <a:xfrm>
            <a:off x="5481722" y="2417611"/>
            <a:ext cx="1366838" cy="1893094"/>
          </a:xfrm>
          <a:prstGeom prst="rect">
            <a:avLst/>
          </a:prstGeom>
          <a:solidFill>
            <a:schemeClr val="accent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nl-BE" sz="1350"/>
          </a:p>
        </p:txBody>
      </p:sp>
      <p:sp>
        <p:nvSpPr>
          <p:cNvPr id="6" name="Rectangle 11"/>
          <p:cNvSpPr>
            <a:spLocks noChangeArrowheads="1"/>
          </p:cNvSpPr>
          <p:nvPr/>
        </p:nvSpPr>
        <p:spPr bwMode="auto">
          <a:xfrm>
            <a:off x="5745362" y="3209887"/>
            <a:ext cx="729110" cy="207749"/>
          </a:xfrm>
          <a:prstGeom prst="rect">
            <a:avLst/>
          </a:prstGeom>
          <a:noFill/>
          <a:ln w="9525">
            <a:noFill/>
            <a:miter lim="800000"/>
            <a:headEnd/>
            <a:tailEnd/>
          </a:ln>
        </p:spPr>
        <p:txBody>
          <a:bodyPr wrap="none" lIns="0" tIns="0" rIns="0" bIns="0">
            <a:spAutoFit/>
          </a:bodyPr>
          <a:lstStyle/>
          <a:p>
            <a:r>
              <a:rPr lang="nl-NL" sz="1350" b="1"/>
              <a:t>Geheugen</a:t>
            </a:r>
          </a:p>
        </p:txBody>
      </p:sp>
      <p:sp>
        <p:nvSpPr>
          <p:cNvPr id="7" name="Rectangle 12"/>
          <p:cNvSpPr>
            <a:spLocks noChangeArrowheads="1"/>
          </p:cNvSpPr>
          <p:nvPr/>
        </p:nvSpPr>
        <p:spPr bwMode="auto">
          <a:xfrm>
            <a:off x="3186538" y="4110679"/>
            <a:ext cx="562142" cy="207749"/>
          </a:xfrm>
          <a:prstGeom prst="rect">
            <a:avLst/>
          </a:prstGeom>
          <a:noFill/>
          <a:ln w="9525">
            <a:noFill/>
            <a:miter lim="800000"/>
            <a:headEnd/>
            <a:tailEnd/>
          </a:ln>
        </p:spPr>
        <p:txBody>
          <a:bodyPr wrap="none" lIns="0" tIns="0" rIns="0" bIns="0">
            <a:spAutoFit/>
          </a:bodyPr>
          <a:lstStyle/>
          <a:p>
            <a:r>
              <a:rPr lang="nl-NL" sz="1350">
                <a:solidFill>
                  <a:schemeClr val="hlink"/>
                </a:solidFill>
              </a:rPr>
              <a:t>databus</a:t>
            </a:r>
          </a:p>
        </p:txBody>
      </p:sp>
      <p:sp>
        <p:nvSpPr>
          <p:cNvPr id="8" name="Line 13"/>
          <p:cNvSpPr>
            <a:spLocks noChangeShapeType="1"/>
          </p:cNvSpPr>
          <p:nvPr/>
        </p:nvSpPr>
        <p:spPr bwMode="auto">
          <a:xfrm>
            <a:off x="1872089" y="3447502"/>
            <a:ext cx="1191" cy="621506"/>
          </a:xfrm>
          <a:prstGeom prst="line">
            <a:avLst/>
          </a:prstGeom>
          <a:noFill/>
          <a:ln w="38100">
            <a:solidFill>
              <a:schemeClr val="hlink"/>
            </a:solidFill>
            <a:round/>
            <a:headEnd/>
            <a:tailEnd/>
          </a:ln>
        </p:spPr>
        <p:txBody>
          <a:bodyPr/>
          <a:lstStyle/>
          <a:p>
            <a:endParaRPr lang="nl-BE" sz="1350"/>
          </a:p>
        </p:txBody>
      </p:sp>
      <p:sp>
        <p:nvSpPr>
          <p:cNvPr id="9" name="Freeform 14"/>
          <p:cNvSpPr>
            <a:spLocks/>
          </p:cNvSpPr>
          <p:nvPr/>
        </p:nvSpPr>
        <p:spPr bwMode="auto">
          <a:xfrm>
            <a:off x="1829226" y="3447501"/>
            <a:ext cx="84535" cy="95250"/>
          </a:xfrm>
          <a:custGeom>
            <a:avLst/>
            <a:gdLst/>
            <a:ahLst/>
            <a:cxnLst>
              <a:cxn ang="0">
                <a:pos x="24" y="0"/>
              </a:cxn>
              <a:cxn ang="0">
                <a:pos x="48" y="54"/>
              </a:cxn>
              <a:cxn ang="0">
                <a:pos x="0" y="54"/>
              </a:cxn>
              <a:cxn ang="0">
                <a:pos x="24" y="0"/>
              </a:cxn>
            </a:cxnLst>
            <a:rect l="0" t="0" r="r" b="b"/>
            <a:pathLst>
              <a:path w="48" h="54">
                <a:moveTo>
                  <a:pt x="24" y="0"/>
                </a:moveTo>
                <a:lnTo>
                  <a:pt x="48" y="54"/>
                </a:lnTo>
                <a:lnTo>
                  <a:pt x="0" y="54"/>
                </a:lnTo>
                <a:lnTo>
                  <a:pt x="24" y="0"/>
                </a:lnTo>
                <a:close/>
              </a:path>
            </a:pathLst>
          </a:custGeom>
          <a:solidFill>
            <a:schemeClr val="hlink"/>
          </a:solidFill>
          <a:ln w="9525">
            <a:solidFill>
              <a:schemeClr val="hlink"/>
            </a:solidFill>
            <a:round/>
            <a:headEnd/>
            <a:tailEnd/>
          </a:ln>
        </p:spPr>
        <p:txBody>
          <a:bodyPr/>
          <a:lstStyle/>
          <a:p>
            <a:endParaRPr lang="nl-BE" sz="1350"/>
          </a:p>
        </p:txBody>
      </p:sp>
      <p:sp>
        <p:nvSpPr>
          <p:cNvPr id="10" name="Line 15"/>
          <p:cNvSpPr>
            <a:spLocks noChangeShapeType="1"/>
          </p:cNvSpPr>
          <p:nvPr/>
        </p:nvSpPr>
        <p:spPr bwMode="auto">
          <a:xfrm flipH="1">
            <a:off x="4112845" y="2722410"/>
            <a:ext cx="1314450" cy="1191"/>
          </a:xfrm>
          <a:prstGeom prst="line">
            <a:avLst/>
          </a:prstGeom>
          <a:noFill/>
          <a:ln w="38100">
            <a:solidFill>
              <a:schemeClr val="hlink"/>
            </a:solidFill>
            <a:round/>
            <a:headEnd/>
            <a:tailEnd/>
          </a:ln>
        </p:spPr>
        <p:txBody>
          <a:bodyPr/>
          <a:lstStyle/>
          <a:p>
            <a:endParaRPr lang="nl-BE" sz="1350"/>
          </a:p>
        </p:txBody>
      </p:sp>
      <p:sp>
        <p:nvSpPr>
          <p:cNvPr id="11" name="Freeform 16"/>
          <p:cNvSpPr>
            <a:spLocks/>
          </p:cNvSpPr>
          <p:nvPr/>
        </p:nvSpPr>
        <p:spPr bwMode="auto">
          <a:xfrm>
            <a:off x="5332045" y="2680739"/>
            <a:ext cx="95250" cy="83344"/>
          </a:xfrm>
          <a:custGeom>
            <a:avLst/>
            <a:gdLst/>
            <a:ahLst/>
            <a:cxnLst>
              <a:cxn ang="0">
                <a:pos x="54" y="24"/>
              </a:cxn>
              <a:cxn ang="0">
                <a:pos x="0" y="48"/>
              </a:cxn>
              <a:cxn ang="0">
                <a:pos x="0" y="0"/>
              </a:cxn>
              <a:cxn ang="0">
                <a:pos x="54" y="24"/>
              </a:cxn>
            </a:cxnLst>
            <a:rect l="0" t="0" r="r" b="b"/>
            <a:pathLst>
              <a:path w="54" h="48">
                <a:moveTo>
                  <a:pt x="54" y="24"/>
                </a:moveTo>
                <a:lnTo>
                  <a:pt x="0" y="48"/>
                </a:lnTo>
                <a:lnTo>
                  <a:pt x="0" y="0"/>
                </a:lnTo>
                <a:lnTo>
                  <a:pt x="54" y="24"/>
                </a:lnTo>
                <a:close/>
              </a:path>
            </a:pathLst>
          </a:custGeom>
          <a:solidFill>
            <a:schemeClr val="hlink"/>
          </a:solidFill>
          <a:ln w="9525">
            <a:solidFill>
              <a:schemeClr val="hlink"/>
            </a:solidFill>
            <a:round/>
            <a:headEnd/>
            <a:tailEnd/>
          </a:ln>
        </p:spPr>
        <p:txBody>
          <a:bodyPr/>
          <a:lstStyle/>
          <a:p>
            <a:endParaRPr lang="nl-BE" sz="1350"/>
          </a:p>
        </p:txBody>
      </p:sp>
      <p:sp>
        <p:nvSpPr>
          <p:cNvPr id="12" name="Line 17"/>
          <p:cNvSpPr>
            <a:spLocks noChangeShapeType="1"/>
          </p:cNvSpPr>
          <p:nvPr/>
        </p:nvSpPr>
        <p:spPr bwMode="auto">
          <a:xfrm flipH="1">
            <a:off x="2429301" y="3122460"/>
            <a:ext cx="494110" cy="1191"/>
          </a:xfrm>
          <a:prstGeom prst="line">
            <a:avLst/>
          </a:prstGeom>
          <a:noFill/>
          <a:ln w="28575">
            <a:solidFill>
              <a:schemeClr val="hlink"/>
            </a:solidFill>
            <a:round/>
            <a:headEnd/>
            <a:tailEnd/>
          </a:ln>
        </p:spPr>
        <p:txBody>
          <a:bodyPr/>
          <a:lstStyle/>
          <a:p>
            <a:endParaRPr lang="nl-BE" sz="1350"/>
          </a:p>
        </p:txBody>
      </p:sp>
      <p:sp>
        <p:nvSpPr>
          <p:cNvPr id="13" name="Line 18"/>
          <p:cNvSpPr>
            <a:spLocks noChangeShapeType="1"/>
          </p:cNvSpPr>
          <p:nvPr/>
        </p:nvSpPr>
        <p:spPr bwMode="auto">
          <a:xfrm flipH="1">
            <a:off x="2429301" y="2922435"/>
            <a:ext cx="494110" cy="1191"/>
          </a:xfrm>
          <a:prstGeom prst="line">
            <a:avLst/>
          </a:prstGeom>
          <a:noFill/>
          <a:ln w="28575">
            <a:solidFill>
              <a:schemeClr val="hlink"/>
            </a:solidFill>
            <a:round/>
            <a:headEnd/>
            <a:tailEnd/>
          </a:ln>
        </p:spPr>
        <p:txBody>
          <a:bodyPr/>
          <a:lstStyle/>
          <a:p>
            <a:endParaRPr lang="nl-BE" sz="1350"/>
          </a:p>
        </p:txBody>
      </p:sp>
      <p:sp>
        <p:nvSpPr>
          <p:cNvPr id="14" name="Line 19"/>
          <p:cNvSpPr>
            <a:spLocks noChangeShapeType="1"/>
          </p:cNvSpPr>
          <p:nvPr/>
        </p:nvSpPr>
        <p:spPr bwMode="auto">
          <a:xfrm flipH="1">
            <a:off x="2429301" y="2722410"/>
            <a:ext cx="494110" cy="1191"/>
          </a:xfrm>
          <a:prstGeom prst="line">
            <a:avLst/>
          </a:prstGeom>
          <a:noFill/>
          <a:ln w="28575">
            <a:solidFill>
              <a:schemeClr val="hlink"/>
            </a:solidFill>
            <a:round/>
            <a:headEnd/>
            <a:tailEnd/>
          </a:ln>
        </p:spPr>
        <p:txBody>
          <a:bodyPr/>
          <a:lstStyle/>
          <a:p>
            <a:endParaRPr lang="nl-BE" sz="1350"/>
          </a:p>
        </p:txBody>
      </p:sp>
      <p:sp>
        <p:nvSpPr>
          <p:cNvPr id="15" name="Line 20"/>
          <p:cNvSpPr>
            <a:spLocks noChangeShapeType="1"/>
          </p:cNvSpPr>
          <p:nvPr/>
        </p:nvSpPr>
        <p:spPr bwMode="auto">
          <a:xfrm flipH="1" flipV="1">
            <a:off x="4112845" y="3122461"/>
            <a:ext cx="1314450" cy="3572"/>
          </a:xfrm>
          <a:prstGeom prst="line">
            <a:avLst/>
          </a:prstGeom>
          <a:noFill/>
          <a:ln w="38100">
            <a:solidFill>
              <a:schemeClr val="hlink"/>
            </a:solidFill>
            <a:round/>
            <a:headEnd/>
            <a:tailEnd/>
          </a:ln>
        </p:spPr>
        <p:txBody>
          <a:bodyPr/>
          <a:lstStyle/>
          <a:p>
            <a:endParaRPr lang="nl-BE" sz="1350"/>
          </a:p>
        </p:txBody>
      </p:sp>
      <p:sp>
        <p:nvSpPr>
          <p:cNvPr id="16" name="Freeform 21"/>
          <p:cNvSpPr>
            <a:spLocks/>
          </p:cNvSpPr>
          <p:nvPr/>
        </p:nvSpPr>
        <p:spPr bwMode="auto">
          <a:xfrm>
            <a:off x="5332045" y="3068883"/>
            <a:ext cx="95250" cy="95250"/>
          </a:xfrm>
          <a:custGeom>
            <a:avLst/>
            <a:gdLst/>
            <a:ahLst/>
            <a:cxnLst>
              <a:cxn ang="0">
                <a:pos x="54" y="24"/>
              </a:cxn>
              <a:cxn ang="0">
                <a:pos x="0" y="54"/>
              </a:cxn>
              <a:cxn ang="0">
                <a:pos x="0" y="0"/>
              </a:cxn>
              <a:cxn ang="0">
                <a:pos x="54" y="24"/>
              </a:cxn>
            </a:cxnLst>
            <a:rect l="0" t="0" r="r" b="b"/>
            <a:pathLst>
              <a:path w="54" h="54">
                <a:moveTo>
                  <a:pt x="54" y="24"/>
                </a:moveTo>
                <a:lnTo>
                  <a:pt x="0" y="54"/>
                </a:lnTo>
                <a:lnTo>
                  <a:pt x="0" y="0"/>
                </a:lnTo>
                <a:lnTo>
                  <a:pt x="54" y="24"/>
                </a:lnTo>
                <a:close/>
              </a:path>
            </a:pathLst>
          </a:custGeom>
          <a:solidFill>
            <a:schemeClr val="hlink"/>
          </a:solidFill>
          <a:ln w="9525">
            <a:solidFill>
              <a:schemeClr val="hlink"/>
            </a:solidFill>
            <a:round/>
            <a:headEnd/>
            <a:tailEnd/>
          </a:ln>
        </p:spPr>
        <p:txBody>
          <a:bodyPr/>
          <a:lstStyle/>
          <a:p>
            <a:endParaRPr lang="nl-BE" sz="1350"/>
          </a:p>
        </p:txBody>
      </p:sp>
      <p:sp>
        <p:nvSpPr>
          <p:cNvPr id="17" name="Freeform 22"/>
          <p:cNvSpPr>
            <a:spLocks/>
          </p:cNvSpPr>
          <p:nvPr/>
        </p:nvSpPr>
        <p:spPr bwMode="auto">
          <a:xfrm>
            <a:off x="4112845" y="3079598"/>
            <a:ext cx="104775" cy="84535"/>
          </a:xfrm>
          <a:custGeom>
            <a:avLst/>
            <a:gdLst/>
            <a:ahLst/>
            <a:cxnLst>
              <a:cxn ang="0">
                <a:pos x="0" y="24"/>
              </a:cxn>
              <a:cxn ang="0">
                <a:pos x="60" y="48"/>
              </a:cxn>
              <a:cxn ang="0">
                <a:pos x="60" y="48"/>
              </a:cxn>
              <a:cxn ang="0">
                <a:pos x="60" y="48"/>
              </a:cxn>
              <a:cxn ang="0">
                <a:pos x="60" y="48"/>
              </a:cxn>
              <a:cxn ang="0">
                <a:pos x="60" y="42"/>
              </a:cxn>
              <a:cxn ang="0">
                <a:pos x="60" y="42"/>
              </a:cxn>
              <a:cxn ang="0">
                <a:pos x="54" y="42"/>
              </a:cxn>
              <a:cxn ang="0">
                <a:pos x="54" y="42"/>
              </a:cxn>
              <a:cxn ang="0">
                <a:pos x="54" y="36"/>
              </a:cxn>
              <a:cxn ang="0">
                <a:pos x="54" y="36"/>
              </a:cxn>
              <a:cxn ang="0">
                <a:pos x="54" y="36"/>
              </a:cxn>
              <a:cxn ang="0">
                <a:pos x="54" y="36"/>
              </a:cxn>
              <a:cxn ang="0">
                <a:pos x="54" y="30"/>
              </a:cxn>
              <a:cxn ang="0">
                <a:pos x="54" y="30"/>
              </a:cxn>
              <a:cxn ang="0">
                <a:pos x="54" y="30"/>
              </a:cxn>
              <a:cxn ang="0">
                <a:pos x="54" y="30"/>
              </a:cxn>
              <a:cxn ang="0">
                <a:pos x="54" y="24"/>
              </a:cxn>
              <a:cxn ang="0">
                <a:pos x="54" y="24"/>
              </a:cxn>
              <a:cxn ang="0">
                <a:pos x="54" y="24"/>
              </a:cxn>
              <a:cxn ang="0">
                <a:pos x="54" y="24"/>
              </a:cxn>
              <a:cxn ang="0">
                <a:pos x="54" y="18"/>
              </a:cxn>
              <a:cxn ang="0">
                <a:pos x="54" y="18"/>
              </a:cxn>
              <a:cxn ang="0">
                <a:pos x="54" y="18"/>
              </a:cxn>
              <a:cxn ang="0">
                <a:pos x="54" y="18"/>
              </a:cxn>
              <a:cxn ang="0">
                <a:pos x="54" y="12"/>
              </a:cxn>
              <a:cxn ang="0">
                <a:pos x="54" y="12"/>
              </a:cxn>
              <a:cxn ang="0">
                <a:pos x="54" y="12"/>
              </a:cxn>
              <a:cxn ang="0">
                <a:pos x="54" y="12"/>
              </a:cxn>
              <a:cxn ang="0">
                <a:pos x="54" y="6"/>
              </a:cxn>
              <a:cxn ang="0">
                <a:pos x="54" y="6"/>
              </a:cxn>
              <a:cxn ang="0">
                <a:pos x="60" y="6"/>
              </a:cxn>
              <a:cxn ang="0">
                <a:pos x="60" y="6"/>
              </a:cxn>
              <a:cxn ang="0">
                <a:pos x="60" y="0"/>
              </a:cxn>
              <a:cxn ang="0">
                <a:pos x="60" y="0"/>
              </a:cxn>
              <a:cxn ang="0">
                <a:pos x="0" y="24"/>
              </a:cxn>
            </a:cxnLst>
            <a:rect l="0" t="0" r="r" b="b"/>
            <a:pathLst>
              <a:path w="60" h="48">
                <a:moveTo>
                  <a:pt x="0" y="24"/>
                </a:moveTo>
                <a:lnTo>
                  <a:pt x="60" y="48"/>
                </a:lnTo>
                <a:lnTo>
                  <a:pt x="60" y="48"/>
                </a:lnTo>
                <a:lnTo>
                  <a:pt x="60" y="48"/>
                </a:lnTo>
                <a:lnTo>
                  <a:pt x="60" y="48"/>
                </a:lnTo>
                <a:lnTo>
                  <a:pt x="60" y="42"/>
                </a:lnTo>
                <a:lnTo>
                  <a:pt x="60" y="42"/>
                </a:lnTo>
                <a:lnTo>
                  <a:pt x="54" y="42"/>
                </a:lnTo>
                <a:lnTo>
                  <a:pt x="54" y="42"/>
                </a:lnTo>
                <a:lnTo>
                  <a:pt x="54" y="36"/>
                </a:lnTo>
                <a:lnTo>
                  <a:pt x="54" y="36"/>
                </a:lnTo>
                <a:lnTo>
                  <a:pt x="54" y="36"/>
                </a:lnTo>
                <a:lnTo>
                  <a:pt x="54" y="36"/>
                </a:lnTo>
                <a:lnTo>
                  <a:pt x="54" y="30"/>
                </a:lnTo>
                <a:lnTo>
                  <a:pt x="54" y="30"/>
                </a:lnTo>
                <a:lnTo>
                  <a:pt x="54" y="30"/>
                </a:lnTo>
                <a:lnTo>
                  <a:pt x="54" y="30"/>
                </a:lnTo>
                <a:lnTo>
                  <a:pt x="54" y="24"/>
                </a:lnTo>
                <a:lnTo>
                  <a:pt x="54" y="24"/>
                </a:lnTo>
                <a:lnTo>
                  <a:pt x="54" y="24"/>
                </a:lnTo>
                <a:lnTo>
                  <a:pt x="54" y="24"/>
                </a:lnTo>
                <a:lnTo>
                  <a:pt x="54" y="18"/>
                </a:lnTo>
                <a:lnTo>
                  <a:pt x="54" y="18"/>
                </a:lnTo>
                <a:lnTo>
                  <a:pt x="54" y="18"/>
                </a:lnTo>
                <a:lnTo>
                  <a:pt x="54" y="18"/>
                </a:lnTo>
                <a:lnTo>
                  <a:pt x="54" y="12"/>
                </a:lnTo>
                <a:lnTo>
                  <a:pt x="54" y="12"/>
                </a:lnTo>
                <a:lnTo>
                  <a:pt x="54" y="12"/>
                </a:lnTo>
                <a:lnTo>
                  <a:pt x="54" y="12"/>
                </a:lnTo>
                <a:lnTo>
                  <a:pt x="54" y="6"/>
                </a:lnTo>
                <a:lnTo>
                  <a:pt x="54" y="6"/>
                </a:lnTo>
                <a:lnTo>
                  <a:pt x="60" y="6"/>
                </a:lnTo>
                <a:lnTo>
                  <a:pt x="60" y="6"/>
                </a:lnTo>
                <a:lnTo>
                  <a:pt x="60" y="0"/>
                </a:lnTo>
                <a:lnTo>
                  <a:pt x="60" y="0"/>
                </a:lnTo>
                <a:lnTo>
                  <a:pt x="0" y="24"/>
                </a:lnTo>
                <a:close/>
              </a:path>
            </a:pathLst>
          </a:custGeom>
          <a:solidFill>
            <a:schemeClr val="hlink"/>
          </a:solidFill>
          <a:ln w="9525">
            <a:solidFill>
              <a:schemeClr val="hlink"/>
            </a:solidFill>
            <a:round/>
            <a:headEnd/>
            <a:tailEnd/>
          </a:ln>
        </p:spPr>
        <p:txBody>
          <a:bodyPr/>
          <a:lstStyle/>
          <a:p>
            <a:endParaRPr lang="nl-BE" sz="1350"/>
          </a:p>
        </p:txBody>
      </p:sp>
      <p:sp>
        <p:nvSpPr>
          <p:cNvPr id="18" name="Line 23"/>
          <p:cNvSpPr>
            <a:spLocks noChangeShapeType="1"/>
          </p:cNvSpPr>
          <p:nvPr/>
        </p:nvSpPr>
        <p:spPr bwMode="auto">
          <a:xfrm flipH="1">
            <a:off x="2313811" y="3732060"/>
            <a:ext cx="3050381" cy="1191"/>
          </a:xfrm>
          <a:prstGeom prst="line">
            <a:avLst/>
          </a:prstGeom>
          <a:noFill/>
          <a:ln w="38100">
            <a:solidFill>
              <a:schemeClr val="hlink"/>
            </a:solidFill>
            <a:round/>
            <a:headEnd/>
            <a:tailEnd/>
          </a:ln>
        </p:spPr>
        <p:txBody>
          <a:bodyPr/>
          <a:lstStyle/>
          <a:p>
            <a:endParaRPr lang="nl-BE" sz="1350"/>
          </a:p>
        </p:txBody>
      </p:sp>
      <p:sp>
        <p:nvSpPr>
          <p:cNvPr id="19" name="Freeform 24"/>
          <p:cNvSpPr>
            <a:spLocks/>
          </p:cNvSpPr>
          <p:nvPr/>
        </p:nvSpPr>
        <p:spPr bwMode="auto">
          <a:xfrm>
            <a:off x="5279658" y="3690389"/>
            <a:ext cx="84535" cy="83344"/>
          </a:xfrm>
          <a:custGeom>
            <a:avLst/>
            <a:gdLst/>
            <a:ahLst/>
            <a:cxnLst>
              <a:cxn ang="0">
                <a:pos x="48" y="24"/>
              </a:cxn>
              <a:cxn ang="0">
                <a:pos x="0" y="48"/>
              </a:cxn>
              <a:cxn ang="0">
                <a:pos x="0" y="0"/>
              </a:cxn>
              <a:cxn ang="0">
                <a:pos x="48" y="24"/>
              </a:cxn>
            </a:cxnLst>
            <a:rect l="0" t="0" r="r" b="b"/>
            <a:pathLst>
              <a:path w="48" h="48">
                <a:moveTo>
                  <a:pt x="48" y="24"/>
                </a:moveTo>
                <a:lnTo>
                  <a:pt x="0" y="48"/>
                </a:lnTo>
                <a:lnTo>
                  <a:pt x="0" y="0"/>
                </a:lnTo>
                <a:lnTo>
                  <a:pt x="48" y="24"/>
                </a:lnTo>
                <a:close/>
              </a:path>
            </a:pathLst>
          </a:custGeom>
          <a:solidFill>
            <a:schemeClr val="hlink"/>
          </a:solidFill>
          <a:ln w="9525">
            <a:solidFill>
              <a:schemeClr val="hlink"/>
            </a:solidFill>
            <a:round/>
            <a:headEnd/>
            <a:tailEnd/>
          </a:ln>
        </p:spPr>
        <p:txBody>
          <a:bodyPr/>
          <a:lstStyle/>
          <a:p>
            <a:endParaRPr lang="nl-BE" sz="1350"/>
          </a:p>
        </p:txBody>
      </p:sp>
      <p:sp>
        <p:nvSpPr>
          <p:cNvPr id="20" name="Line 25"/>
          <p:cNvSpPr>
            <a:spLocks noChangeShapeType="1"/>
          </p:cNvSpPr>
          <p:nvPr/>
        </p:nvSpPr>
        <p:spPr bwMode="auto">
          <a:xfrm flipH="1">
            <a:off x="1872088" y="4079723"/>
            <a:ext cx="3481388" cy="1191"/>
          </a:xfrm>
          <a:prstGeom prst="line">
            <a:avLst/>
          </a:prstGeom>
          <a:noFill/>
          <a:ln w="38100">
            <a:solidFill>
              <a:schemeClr val="hlink"/>
            </a:solidFill>
            <a:round/>
            <a:headEnd/>
            <a:tailEnd/>
          </a:ln>
        </p:spPr>
        <p:txBody>
          <a:bodyPr/>
          <a:lstStyle/>
          <a:p>
            <a:endParaRPr lang="nl-BE" sz="1350"/>
          </a:p>
        </p:txBody>
      </p:sp>
      <p:sp>
        <p:nvSpPr>
          <p:cNvPr id="21" name="Freeform 26"/>
          <p:cNvSpPr>
            <a:spLocks/>
          </p:cNvSpPr>
          <p:nvPr/>
        </p:nvSpPr>
        <p:spPr bwMode="auto">
          <a:xfrm>
            <a:off x="5258226" y="4026145"/>
            <a:ext cx="95250" cy="95250"/>
          </a:xfrm>
          <a:custGeom>
            <a:avLst/>
            <a:gdLst/>
            <a:ahLst/>
            <a:cxnLst>
              <a:cxn ang="0">
                <a:pos x="54" y="30"/>
              </a:cxn>
              <a:cxn ang="0">
                <a:pos x="0" y="54"/>
              </a:cxn>
              <a:cxn ang="0">
                <a:pos x="0" y="0"/>
              </a:cxn>
              <a:cxn ang="0">
                <a:pos x="54" y="30"/>
              </a:cxn>
            </a:cxnLst>
            <a:rect l="0" t="0" r="r" b="b"/>
            <a:pathLst>
              <a:path w="54" h="54">
                <a:moveTo>
                  <a:pt x="54" y="30"/>
                </a:moveTo>
                <a:lnTo>
                  <a:pt x="0" y="54"/>
                </a:lnTo>
                <a:lnTo>
                  <a:pt x="0" y="0"/>
                </a:lnTo>
                <a:lnTo>
                  <a:pt x="54" y="30"/>
                </a:lnTo>
                <a:close/>
              </a:path>
            </a:pathLst>
          </a:custGeom>
          <a:solidFill>
            <a:schemeClr val="hlink"/>
          </a:solidFill>
          <a:ln w="9525">
            <a:solidFill>
              <a:schemeClr val="hlink"/>
            </a:solidFill>
            <a:round/>
            <a:headEnd/>
            <a:tailEnd/>
          </a:ln>
        </p:spPr>
        <p:txBody>
          <a:bodyPr/>
          <a:lstStyle/>
          <a:p>
            <a:endParaRPr lang="nl-BE" sz="1350"/>
          </a:p>
        </p:txBody>
      </p:sp>
      <p:sp>
        <p:nvSpPr>
          <p:cNvPr id="22" name="Line 27"/>
          <p:cNvSpPr>
            <a:spLocks noChangeShapeType="1"/>
          </p:cNvSpPr>
          <p:nvPr/>
        </p:nvSpPr>
        <p:spPr bwMode="auto">
          <a:xfrm>
            <a:off x="2313811" y="3437976"/>
            <a:ext cx="1190" cy="304800"/>
          </a:xfrm>
          <a:prstGeom prst="line">
            <a:avLst/>
          </a:prstGeom>
          <a:noFill/>
          <a:ln w="38100">
            <a:solidFill>
              <a:schemeClr val="hlink"/>
            </a:solidFill>
            <a:round/>
            <a:headEnd/>
            <a:tailEnd/>
          </a:ln>
        </p:spPr>
        <p:txBody>
          <a:bodyPr/>
          <a:lstStyle/>
          <a:p>
            <a:endParaRPr lang="nl-BE" sz="1350"/>
          </a:p>
        </p:txBody>
      </p:sp>
      <p:sp>
        <p:nvSpPr>
          <p:cNvPr id="23" name="Rectangle 28"/>
          <p:cNvSpPr>
            <a:spLocks noChangeArrowheads="1"/>
          </p:cNvSpPr>
          <p:nvPr/>
        </p:nvSpPr>
        <p:spPr bwMode="auto">
          <a:xfrm>
            <a:off x="3134151" y="3510604"/>
            <a:ext cx="637290" cy="207749"/>
          </a:xfrm>
          <a:prstGeom prst="rect">
            <a:avLst/>
          </a:prstGeom>
          <a:noFill/>
          <a:ln w="9525">
            <a:noFill/>
            <a:miter lim="800000"/>
            <a:headEnd/>
            <a:tailEnd/>
          </a:ln>
        </p:spPr>
        <p:txBody>
          <a:bodyPr wrap="none" lIns="0" tIns="0" rIns="0" bIns="0">
            <a:spAutoFit/>
          </a:bodyPr>
          <a:lstStyle/>
          <a:p>
            <a:r>
              <a:rPr lang="nl-NL" sz="1350">
                <a:solidFill>
                  <a:schemeClr val="hlink"/>
                </a:solidFill>
              </a:rPr>
              <a:t>adresbus</a:t>
            </a:r>
          </a:p>
        </p:txBody>
      </p:sp>
      <p:sp>
        <p:nvSpPr>
          <p:cNvPr id="24" name="Rectangle 29"/>
          <p:cNvSpPr>
            <a:spLocks noChangeArrowheads="1"/>
          </p:cNvSpPr>
          <p:nvPr/>
        </p:nvSpPr>
        <p:spPr bwMode="auto">
          <a:xfrm>
            <a:off x="4637911" y="2901004"/>
            <a:ext cx="312073" cy="207749"/>
          </a:xfrm>
          <a:prstGeom prst="rect">
            <a:avLst/>
          </a:prstGeom>
          <a:noFill/>
          <a:ln w="9525">
            <a:noFill/>
            <a:miter lim="800000"/>
            <a:headEnd/>
            <a:tailEnd/>
          </a:ln>
        </p:spPr>
        <p:txBody>
          <a:bodyPr wrap="none" lIns="0" tIns="0" rIns="0" bIns="0">
            <a:spAutoFit/>
          </a:bodyPr>
          <a:lstStyle/>
          <a:p>
            <a:r>
              <a:rPr lang="nl-NL" sz="1350">
                <a:solidFill>
                  <a:schemeClr val="hlink"/>
                </a:solidFill>
              </a:rPr>
              <a:t>data</a:t>
            </a:r>
          </a:p>
        </p:txBody>
      </p:sp>
      <p:sp>
        <p:nvSpPr>
          <p:cNvPr id="25" name="Rectangle 30"/>
          <p:cNvSpPr>
            <a:spLocks noChangeArrowheads="1"/>
          </p:cNvSpPr>
          <p:nvPr/>
        </p:nvSpPr>
        <p:spPr bwMode="auto">
          <a:xfrm>
            <a:off x="1241058" y="2428327"/>
            <a:ext cx="1251347" cy="988219"/>
          </a:xfrm>
          <a:prstGeom prst="rect">
            <a:avLst/>
          </a:prstGeom>
          <a:solidFill>
            <a:schemeClr val="accent2"/>
          </a:solid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nl-BE" sz="1350"/>
          </a:p>
        </p:txBody>
      </p:sp>
      <p:sp>
        <p:nvSpPr>
          <p:cNvPr id="26" name="Rectangle 32"/>
          <p:cNvSpPr>
            <a:spLocks noChangeArrowheads="1"/>
          </p:cNvSpPr>
          <p:nvPr/>
        </p:nvSpPr>
        <p:spPr bwMode="auto">
          <a:xfrm>
            <a:off x="2860307" y="2428327"/>
            <a:ext cx="1252538" cy="988219"/>
          </a:xfrm>
          <a:prstGeom prst="rect">
            <a:avLst/>
          </a:prstGeom>
          <a:solidFill>
            <a:schemeClr val="accent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nl-BE" sz="1350"/>
          </a:p>
        </p:txBody>
      </p:sp>
      <p:sp>
        <p:nvSpPr>
          <p:cNvPr id="27" name="Rectangle 34"/>
          <p:cNvSpPr>
            <a:spLocks noChangeArrowheads="1"/>
          </p:cNvSpPr>
          <p:nvPr/>
        </p:nvSpPr>
        <p:spPr bwMode="auto">
          <a:xfrm>
            <a:off x="1693495" y="2827186"/>
            <a:ext cx="296556" cy="207749"/>
          </a:xfrm>
          <a:prstGeom prst="rect">
            <a:avLst/>
          </a:prstGeom>
          <a:noFill/>
          <a:ln w="9525">
            <a:noFill/>
            <a:miter lim="800000"/>
            <a:headEnd/>
            <a:tailEnd/>
          </a:ln>
        </p:spPr>
        <p:txBody>
          <a:bodyPr wrap="none" lIns="0" tIns="0" rIns="0" bIns="0">
            <a:spAutoFit/>
          </a:bodyPr>
          <a:lstStyle/>
          <a:p>
            <a:r>
              <a:rPr lang="nl-NL" sz="1350" b="1"/>
              <a:t>CPU</a:t>
            </a:r>
          </a:p>
        </p:txBody>
      </p:sp>
      <p:sp>
        <p:nvSpPr>
          <p:cNvPr id="28" name="Rectangle 35"/>
          <p:cNvSpPr>
            <a:spLocks noChangeArrowheads="1"/>
          </p:cNvSpPr>
          <p:nvPr/>
        </p:nvSpPr>
        <p:spPr bwMode="auto">
          <a:xfrm>
            <a:off x="3281788" y="2733127"/>
            <a:ext cx="363882" cy="207749"/>
          </a:xfrm>
          <a:prstGeom prst="rect">
            <a:avLst/>
          </a:prstGeom>
          <a:noFill/>
          <a:ln w="9525">
            <a:noFill/>
            <a:miter lim="800000"/>
            <a:headEnd/>
            <a:tailEnd/>
          </a:ln>
        </p:spPr>
        <p:txBody>
          <a:bodyPr wrap="none" lIns="0" tIns="0" rIns="0" bIns="0">
            <a:spAutoFit/>
          </a:bodyPr>
          <a:lstStyle/>
          <a:p>
            <a:r>
              <a:rPr lang="nl-NL" sz="1350" b="1"/>
              <a:t>DMA</a:t>
            </a:r>
          </a:p>
        </p:txBody>
      </p:sp>
      <p:sp>
        <p:nvSpPr>
          <p:cNvPr id="29" name="Rectangle 36"/>
          <p:cNvSpPr>
            <a:spLocks noChangeArrowheads="1"/>
          </p:cNvSpPr>
          <p:nvPr/>
        </p:nvSpPr>
        <p:spPr bwMode="auto">
          <a:xfrm>
            <a:off x="3112720" y="2911720"/>
            <a:ext cx="700769" cy="207749"/>
          </a:xfrm>
          <a:prstGeom prst="rect">
            <a:avLst/>
          </a:prstGeom>
          <a:noFill/>
          <a:ln w="9525">
            <a:noFill/>
            <a:miter lim="800000"/>
            <a:headEnd/>
            <a:tailEnd/>
          </a:ln>
        </p:spPr>
        <p:txBody>
          <a:bodyPr wrap="none" lIns="0" tIns="0" rIns="0" bIns="0">
            <a:spAutoFit/>
          </a:bodyPr>
          <a:lstStyle/>
          <a:p>
            <a:r>
              <a:rPr lang="nl-NL" sz="1350" b="1"/>
              <a:t>controller</a:t>
            </a:r>
          </a:p>
        </p:txBody>
      </p:sp>
      <p:sp>
        <p:nvSpPr>
          <p:cNvPr id="30" name="Rectangle 37"/>
          <p:cNvSpPr>
            <a:spLocks noChangeArrowheads="1"/>
          </p:cNvSpPr>
          <p:nvPr/>
        </p:nvSpPr>
        <p:spPr bwMode="auto">
          <a:xfrm>
            <a:off x="4448601" y="2469998"/>
            <a:ext cx="632481" cy="207749"/>
          </a:xfrm>
          <a:prstGeom prst="rect">
            <a:avLst/>
          </a:prstGeom>
          <a:noFill/>
          <a:ln w="9525">
            <a:noFill/>
            <a:miter lim="800000"/>
            <a:headEnd/>
            <a:tailEnd/>
          </a:ln>
        </p:spPr>
        <p:txBody>
          <a:bodyPr wrap="none" lIns="0" tIns="0" rIns="0" bIns="0">
            <a:spAutoFit/>
          </a:bodyPr>
          <a:lstStyle/>
          <a:p>
            <a:r>
              <a:rPr lang="nl-NL" sz="1350">
                <a:solidFill>
                  <a:schemeClr val="hlink"/>
                </a:solidFill>
              </a:rPr>
              <a:t>adressen</a:t>
            </a:r>
          </a:p>
        </p:txBody>
      </p:sp>
      <p:sp>
        <p:nvSpPr>
          <p:cNvPr id="31" name="Line 38"/>
          <p:cNvSpPr>
            <a:spLocks noChangeShapeType="1"/>
          </p:cNvSpPr>
          <p:nvPr/>
        </p:nvSpPr>
        <p:spPr bwMode="auto">
          <a:xfrm>
            <a:off x="4733161" y="3131985"/>
            <a:ext cx="1190" cy="947738"/>
          </a:xfrm>
          <a:prstGeom prst="line">
            <a:avLst/>
          </a:prstGeom>
          <a:noFill/>
          <a:ln w="38100">
            <a:solidFill>
              <a:schemeClr val="hlink"/>
            </a:solidFill>
            <a:round/>
            <a:headEnd/>
            <a:tailEnd/>
          </a:ln>
        </p:spPr>
        <p:txBody>
          <a:bodyPr/>
          <a:lstStyle/>
          <a:p>
            <a:endParaRPr lang="nl-BE" sz="1350"/>
          </a:p>
        </p:txBody>
      </p:sp>
      <p:sp>
        <p:nvSpPr>
          <p:cNvPr id="32" name="Freeform 39"/>
          <p:cNvSpPr>
            <a:spLocks/>
          </p:cNvSpPr>
          <p:nvPr/>
        </p:nvSpPr>
        <p:spPr bwMode="auto">
          <a:xfrm>
            <a:off x="4690298" y="3973758"/>
            <a:ext cx="84534" cy="105965"/>
          </a:xfrm>
          <a:custGeom>
            <a:avLst/>
            <a:gdLst/>
            <a:ahLst/>
            <a:cxnLst>
              <a:cxn ang="0">
                <a:pos x="24" y="60"/>
              </a:cxn>
              <a:cxn ang="0">
                <a:pos x="48" y="0"/>
              </a:cxn>
              <a:cxn ang="0">
                <a:pos x="48" y="0"/>
              </a:cxn>
              <a:cxn ang="0">
                <a:pos x="48" y="0"/>
              </a:cxn>
              <a:cxn ang="0">
                <a:pos x="48" y="0"/>
              </a:cxn>
              <a:cxn ang="0">
                <a:pos x="48" y="0"/>
              </a:cxn>
              <a:cxn ang="0">
                <a:pos x="42" y="6"/>
              </a:cxn>
              <a:cxn ang="0">
                <a:pos x="42" y="6"/>
              </a:cxn>
              <a:cxn ang="0">
                <a:pos x="42" y="6"/>
              </a:cxn>
              <a:cxn ang="0">
                <a:pos x="42" y="6"/>
              </a:cxn>
              <a:cxn ang="0">
                <a:pos x="36" y="6"/>
              </a:cxn>
              <a:cxn ang="0">
                <a:pos x="36" y="6"/>
              </a:cxn>
              <a:cxn ang="0">
                <a:pos x="36" y="6"/>
              </a:cxn>
              <a:cxn ang="0">
                <a:pos x="36" y="6"/>
              </a:cxn>
              <a:cxn ang="0">
                <a:pos x="30" y="6"/>
              </a:cxn>
              <a:cxn ang="0">
                <a:pos x="30" y="6"/>
              </a:cxn>
              <a:cxn ang="0">
                <a:pos x="30" y="6"/>
              </a:cxn>
              <a:cxn ang="0">
                <a:pos x="30" y="6"/>
              </a:cxn>
              <a:cxn ang="0">
                <a:pos x="24" y="6"/>
              </a:cxn>
              <a:cxn ang="0">
                <a:pos x="24" y="6"/>
              </a:cxn>
              <a:cxn ang="0">
                <a:pos x="24" y="6"/>
              </a:cxn>
              <a:cxn ang="0">
                <a:pos x="24" y="6"/>
              </a:cxn>
              <a:cxn ang="0">
                <a:pos x="18" y="6"/>
              </a:cxn>
              <a:cxn ang="0">
                <a:pos x="18" y="6"/>
              </a:cxn>
              <a:cxn ang="0">
                <a:pos x="18" y="6"/>
              </a:cxn>
              <a:cxn ang="0">
                <a:pos x="18" y="6"/>
              </a:cxn>
              <a:cxn ang="0">
                <a:pos x="12" y="6"/>
              </a:cxn>
              <a:cxn ang="0">
                <a:pos x="12" y="6"/>
              </a:cxn>
              <a:cxn ang="0">
                <a:pos x="12" y="6"/>
              </a:cxn>
              <a:cxn ang="0">
                <a:pos x="12" y="6"/>
              </a:cxn>
              <a:cxn ang="0">
                <a:pos x="6" y="6"/>
              </a:cxn>
              <a:cxn ang="0">
                <a:pos x="6" y="0"/>
              </a:cxn>
              <a:cxn ang="0">
                <a:pos x="6" y="0"/>
              </a:cxn>
              <a:cxn ang="0">
                <a:pos x="6" y="0"/>
              </a:cxn>
              <a:cxn ang="0">
                <a:pos x="0" y="0"/>
              </a:cxn>
              <a:cxn ang="0">
                <a:pos x="24" y="60"/>
              </a:cxn>
            </a:cxnLst>
            <a:rect l="0" t="0" r="r" b="b"/>
            <a:pathLst>
              <a:path w="48" h="60">
                <a:moveTo>
                  <a:pt x="24" y="60"/>
                </a:moveTo>
                <a:lnTo>
                  <a:pt x="48" y="0"/>
                </a:lnTo>
                <a:lnTo>
                  <a:pt x="48" y="0"/>
                </a:lnTo>
                <a:lnTo>
                  <a:pt x="48" y="0"/>
                </a:lnTo>
                <a:lnTo>
                  <a:pt x="48" y="0"/>
                </a:lnTo>
                <a:lnTo>
                  <a:pt x="48" y="0"/>
                </a:lnTo>
                <a:lnTo>
                  <a:pt x="42" y="6"/>
                </a:lnTo>
                <a:lnTo>
                  <a:pt x="42" y="6"/>
                </a:lnTo>
                <a:lnTo>
                  <a:pt x="42" y="6"/>
                </a:lnTo>
                <a:lnTo>
                  <a:pt x="42" y="6"/>
                </a:lnTo>
                <a:lnTo>
                  <a:pt x="36" y="6"/>
                </a:lnTo>
                <a:lnTo>
                  <a:pt x="36" y="6"/>
                </a:lnTo>
                <a:lnTo>
                  <a:pt x="36" y="6"/>
                </a:lnTo>
                <a:lnTo>
                  <a:pt x="36" y="6"/>
                </a:lnTo>
                <a:lnTo>
                  <a:pt x="30" y="6"/>
                </a:lnTo>
                <a:lnTo>
                  <a:pt x="30" y="6"/>
                </a:lnTo>
                <a:lnTo>
                  <a:pt x="30" y="6"/>
                </a:lnTo>
                <a:lnTo>
                  <a:pt x="30" y="6"/>
                </a:lnTo>
                <a:lnTo>
                  <a:pt x="24" y="6"/>
                </a:lnTo>
                <a:lnTo>
                  <a:pt x="24" y="6"/>
                </a:lnTo>
                <a:lnTo>
                  <a:pt x="24" y="6"/>
                </a:lnTo>
                <a:lnTo>
                  <a:pt x="24" y="6"/>
                </a:lnTo>
                <a:lnTo>
                  <a:pt x="18" y="6"/>
                </a:lnTo>
                <a:lnTo>
                  <a:pt x="18" y="6"/>
                </a:lnTo>
                <a:lnTo>
                  <a:pt x="18" y="6"/>
                </a:lnTo>
                <a:lnTo>
                  <a:pt x="18" y="6"/>
                </a:lnTo>
                <a:lnTo>
                  <a:pt x="12" y="6"/>
                </a:lnTo>
                <a:lnTo>
                  <a:pt x="12" y="6"/>
                </a:lnTo>
                <a:lnTo>
                  <a:pt x="12" y="6"/>
                </a:lnTo>
                <a:lnTo>
                  <a:pt x="12" y="6"/>
                </a:lnTo>
                <a:lnTo>
                  <a:pt x="6" y="6"/>
                </a:lnTo>
                <a:lnTo>
                  <a:pt x="6" y="0"/>
                </a:lnTo>
                <a:lnTo>
                  <a:pt x="6" y="0"/>
                </a:lnTo>
                <a:lnTo>
                  <a:pt x="6" y="0"/>
                </a:lnTo>
                <a:lnTo>
                  <a:pt x="0" y="0"/>
                </a:lnTo>
                <a:lnTo>
                  <a:pt x="24" y="60"/>
                </a:lnTo>
                <a:close/>
              </a:path>
            </a:pathLst>
          </a:custGeom>
          <a:solidFill>
            <a:schemeClr val="hlink"/>
          </a:solidFill>
          <a:ln w="9525">
            <a:solidFill>
              <a:schemeClr val="hlink"/>
            </a:solidFill>
            <a:round/>
            <a:headEnd/>
            <a:tailEnd/>
          </a:ln>
        </p:spPr>
        <p:txBody>
          <a:bodyPr/>
          <a:lstStyle/>
          <a:p>
            <a:endParaRPr lang="nl-BE" sz="1350"/>
          </a:p>
        </p:txBody>
      </p:sp>
      <p:sp>
        <p:nvSpPr>
          <p:cNvPr id="34"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DMA</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1205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7370"/>
            <a:ext cx="91440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628650" y="1825625"/>
            <a:ext cx="7886700" cy="2027047"/>
          </a:xfrm>
        </p:spPr>
        <p:txBody>
          <a:bodyPr>
            <a:normAutofit/>
          </a:bodyPr>
          <a:lstStyle/>
          <a:p>
            <a:r>
              <a:rPr lang="nl-BE"/>
              <a:t>Bussen algemeen</a:t>
            </a:r>
          </a:p>
          <a:p>
            <a:r>
              <a:rPr lang="nl-BE"/>
              <a:t>IO bussen (intern &amp; uitbreidingsloten)</a:t>
            </a:r>
          </a:p>
          <a:p>
            <a:r>
              <a:rPr lang="nl-BE"/>
              <a:t>IO bussen Extern</a:t>
            </a:r>
          </a:p>
          <a:p>
            <a:r>
              <a:rPr lang="nl-BE"/>
              <a:t>Bussen voor opslagmedia</a:t>
            </a:r>
          </a:p>
        </p:txBody>
      </p:sp>
      <p:sp>
        <p:nvSpPr>
          <p:cNvPr id="4" name="Rechthoek 3"/>
          <p:cNvSpPr/>
          <p:nvPr/>
        </p:nvSpPr>
        <p:spPr>
          <a:xfrm>
            <a:off x="628650" y="2311717"/>
            <a:ext cx="5857494" cy="527431"/>
          </a:xfrm>
          <a:prstGeom prst="rect">
            <a:avLst/>
          </a:prstGeom>
          <a:solidFill>
            <a:schemeClr val="accent6">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157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7370"/>
            <a:ext cx="91440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628650" y="1752473"/>
            <a:ext cx="7886700" cy="4367911"/>
          </a:xfrm>
        </p:spPr>
        <p:txBody>
          <a:bodyPr>
            <a:normAutofit/>
          </a:bodyPr>
          <a:lstStyle/>
          <a:p>
            <a:r>
              <a:rPr lang="nl-BE" sz="3200">
                <a:solidFill>
                  <a:schemeClr val="bg1">
                    <a:lumMod val="65000"/>
                  </a:schemeClr>
                </a:solidFill>
              </a:rPr>
              <a:t>Bussen algemeen</a:t>
            </a:r>
          </a:p>
          <a:p>
            <a:r>
              <a:rPr lang="nl-BE" sz="3200"/>
              <a:t>IO bussen (intern &amp; uitbreidingsloten)</a:t>
            </a:r>
          </a:p>
          <a:p>
            <a:pPr lvl="1"/>
            <a:r>
              <a:rPr lang="nl-BE" sz="2800"/>
              <a:t>Oudere bussen</a:t>
            </a:r>
          </a:p>
          <a:p>
            <a:pPr lvl="1"/>
            <a:r>
              <a:rPr lang="nl-BE" sz="2800"/>
              <a:t>PCI</a:t>
            </a:r>
          </a:p>
          <a:p>
            <a:pPr lvl="1"/>
            <a:r>
              <a:rPr lang="nl-BE" sz="2800" err="1"/>
              <a:t>PCx</a:t>
            </a:r>
            <a:endParaRPr lang="nl-BE" sz="2800"/>
          </a:p>
          <a:p>
            <a:r>
              <a:rPr lang="nl-BE" sz="3200">
                <a:solidFill>
                  <a:schemeClr val="bg1">
                    <a:lumMod val="65000"/>
                  </a:schemeClr>
                </a:solidFill>
              </a:rPr>
              <a:t>IO bussen Extern</a:t>
            </a:r>
          </a:p>
          <a:p>
            <a:r>
              <a:rPr lang="nl-BE" sz="3200">
                <a:solidFill>
                  <a:schemeClr val="bg1">
                    <a:lumMod val="65000"/>
                  </a:schemeClr>
                </a:solidFill>
              </a:rPr>
              <a:t>Bussen voor opslagmedia</a:t>
            </a:r>
          </a:p>
        </p:txBody>
      </p:sp>
      <p:sp>
        <p:nvSpPr>
          <p:cNvPr id="4" name="Rechthoek 3"/>
          <p:cNvSpPr/>
          <p:nvPr/>
        </p:nvSpPr>
        <p:spPr>
          <a:xfrm>
            <a:off x="628650" y="2336101"/>
            <a:ext cx="6674358" cy="553403"/>
          </a:xfrm>
          <a:prstGeom prst="rect">
            <a:avLst/>
          </a:prstGeom>
          <a:solidFill>
            <a:schemeClr val="accent6">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4012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62890" y="1301369"/>
            <a:ext cx="8710422" cy="4351338"/>
          </a:xfrm>
        </p:spPr>
        <p:txBody>
          <a:bodyPr>
            <a:normAutofit lnSpcReduction="10000"/>
          </a:bodyPr>
          <a:lstStyle/>
          <a:p>
            <a:r>
              <a:rPr lang="nl-BE"/>
              <a:t>Zorgen voor communicatie tussen onderdelen op het moederbord</a:t>
            </a:r>
          </a:p>
          <a:p>
            <a:r>
              <a:rPr lang="nl-BE"/>
              <a:t>Voorzien van uitbreidingskaarten</a:t>
            </a:r>
          </a:p>
          <a:p>
            <a:r>
              <a:rPr lang="nl-BE"/>
              <a:t>Evolutie parallel naar serieel</a:t>
            </a:r>
          </a:p>
          <a:p>
            <a:r>
              <a:rPr lang="nl-BE"/>
              <a:t>Oudere bussen: ter info</a:t>
            </a:r>
          </a:p>
          <a:p>
            <a:pPr lvl="1"/>
            <a:r>
              <a:rPr lang="nl-BE"/>
              <a:t>XT-bus</a:t>
            </a:r>
          </a:p>
          <a:p>
            <a:pPr lvl="1"/>
            <a:r>
              <a:rPr lang="nl-BE"/>
              <a:t>ISA-bus</a:t>
            </a:r>
          </a:p>
          <a:p>
            <a:pPr lvl="1"/>
            <a:r>
              <a:rPr lang="nl-BE"/>
              <a:t>EISA-bus</a:t>
            </a:r>
          </a:p>
          <a:p>
            <a:pPr lvl="1"/>
            <a:r>
              <a:rPr lang="nl-BE"/>
              <a:t>VESA </a:t>
            </a:r>
            <a:r>
              <a:rPr lang="nl-BE" err="1"/>
              <a:t>Local</a:t>
            </a:r>
            <a:r>
              <a:rPr lang="nl-BE"/>
              <a:t> bus</a:t>
            </a:r>
          </a:p>
          <a:p>
            <a:pPr lvl="1"/>
            <a:r>
              <a:rPr lang="nl-BE"/>
              <a:t>AGP </a:t>
            </a:r>
          </a:p>
          <a:p>
            <a:pPr lvl="1"/>
            <a:endParaRPr lang="nl-BE"/>
          </a:p>
        </p:txBody>
      </p:sp>
      <p:sp>
        <p:nvSpPr>
          <p:cNvPr id="4"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IO bussen en uitbreidingssloten</a:t>
            </a:r>
          </a:p>
        </p:txBody>
      </p:sp>
    </p:spTree>
    <p:extLst>
      <p:ext uri="{BB962C8B-B14F-4D97-AF65-F5344CB8AC3E}">
        <p14:creationId xmlns:p14="http://schemas.microsoft.com/office/powerpoint/2010/main" val="3341983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28650" y="1325753"/>
            <a:ext cx="7886700" cy="4351338"/>
          </a:xfrm>
        </p:spPr>
        <p:txBody>
          <a:bodyPr/>
          <a:lstStyle/>
          <a:p>
            <a:pPr marL="0" indent="0">
              <a:buNone/>
            </a:pPr>
            <a:r>
              <a:rPr lang="nl-NL"/>
              <a:t>De PCI-bus</a:t>
            </a:r>
          </a:p>
          <a:p>
            <a:pPr lvl="1"/>
            <a:r>
              <a:rPr lang="nl-NL"/>
              <a:t>‘</a:t>
            </a:r>
            <a:r>
              <a:rPr lang="nl-NL" err="1"/>
              <a:t>Peripheral</a:t>
            </a:r>
            <a:r>
              <a:rPr lang="nl-NL"/>
              <a:t> </a:t>
            </a:r>
            <a:r>
              <a:rPr lang="nl-NL" err="1"/>
              <a:t>Components</a:t>
            </a:r>
            <a:r>
              <a:rPr lang="nl-NL"/>
              <a:t> </a:t>
            </a:r>
            <a:r>
              <a:rPr lang="nl-NL" err="1"/>
              <a:t>Interconnect</a:t>
            </a:r>
            <a:r>
              <a:rPr lang="nl-NL"/>
              <a:t>’</a:t>
            </a:r>
          </a:p>
          <a:p>
            <a:pPr lvl="1"/>
            <a:r>
              <a:rPr lang="nl-NL"/>
              <a:t>De PCI bus (versie 1.0):</a:t>
            </a:r>
          </a:p>
          <a:p>
            <a:pPr lvl="2"/>
            <a:r>
              <a:rPr lang="nl-NL"/>
              <a:t>32 bits overdracht per cyclus;</a:t>
            </a:r>
          </a:p>
          <a:p>
            <a:pPr lvl="2"/>
            <a:r>
              <a:rPr lang="nl-NL"/>
              <a:t>Klokfrequentie van 33 MHz (max. 128 MB/s).</a:t>
            </a:r>
          </a:p>
          <a:p>
            <a:pPr lvl="1"/>
            <a:r>
              <a:rPr lang="nl-NL"/>
              <a:t>De PCI bus (versie 2.x):</a:t>
            </a:r>
          </a:p>
          <a:p>
            <a:pPr lvl="2"/>
            <a:r>
              <a:rPr lang="nl-NL"/>
              <a:t>32 bits of 64 bits overdracht per cyclus;</a:t>
            </a:r>
          </a:p>
          <a:p>
            <a:pPr lvl="2"/>
            <a:r>
              <a:rPr lang="nl-NL"/>
              <a:t>Snelheid van 66 MHz (max. 528 MB/s);</a:t>
            </a:r>
          </a:p>
          <a:p>
            <a:pPr lvl="2"/>
            <a:r>
              <a:rPr lang="nl-NL"/>
              <a:t>De PCI-</a:t>
            </a:r>
            <a:r>
              <a:rPr lang="nl-NL" err="1"/>
              <a:t>uitbreidingsslots</a:t>
            </a:r>
            <a:r>
              <a:rPr lang="nl-NL"/>
              <a:t> zijn rechtstreeks met het geheugen verbonden zodat randapparaten automatisch geconfigureerd worden (Plug </a:t>
            </a:r>
            <a:r>
              <a:rPr lang="nl-NL" err="1"/>
              <a:t>and</a:t>
            </a:r>
            <a:r>
              <a:rPr lang="nl-NL"/>
              <a:t> Play). Deze </a:t>
            </a:r>
            <a:r>
              <a:rPr lang="nl-NL" err="1"/>
              <a:t>slots</a:t>
            </a:r>
            <a:r>
              <a:rPr lang="nl-NL"/>
              <a:t> zijn herkenbaar aan hun witte kleur.</a:t>
            </a:r>
          </a:p>
          <a:p>
            <a:endParaRPr lang="nl-BE"/>
          </a:p>
        </p:txBody>
      </p:sp>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a:t>
            </a:r>
          </a:p>
        </p:txBody>
      </p:sp>
    </p:spTree>
    <p:extLst>
      <p:ext uri="{BB962C8B-B14F-4D97-AF65-F5344CB8AC3E}">
        <p14:creationId xmlns:p14="http://schemas.microsoft.com/office/powerpoint/2010/main" val="3368903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ederbord_P2"/>
          <p:cNvPicPr>
            <a:picLocks noChangeAspect="1" noChangeArrowheads="1"/>
          </p:cNvPicPr>
          <p:nvPr/>
        </p:nvPicPr>
        <p:blipFill rotWithShape="1">
          <a:blip r:embed="rId2" cstate="print"/>
          <a:srcRect t="24327"/>
          <a:stretch/>
        </p:blipFill>
        <p:spPr bwMode="auto">
          <a:xfrm>
            <a:off x="703742" y="1292351"/>
            <a:ext cx="6550498" cy="5003253"/>
          </a:xfrm>
          <a:prstGeom prst="rect">
            <a:avLst/>
          </a:prstGeom>
          <a:noFill/>
          <a:ln w="9525">
            <a:noFill/>
            <a:miter lim="800000"/>
            <a:headEnd/>
            <a:tailEnd/>
          </a:ln>
        </p:spPr>
      </p:pic>
      <p:sp>
        <p:nvSpPr>
          <p:cNvPr id="6"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a:t>
            </a:r>
          </a:p>
        </p:txBody>
      </p:sp>
    </p:spTree>
    <p:extLst>
      <p:ext uri="{BB962C8B-B14F-4D97-AF65-F5344CB8AC3E}">
        <p14:creationId xmlns:p14="http://schemas.microsoft.com/office/powerpoint/2010/main" val="4099783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91"/>
          <p:cNvGraphicFramePr>
            <a:graphicFrameLocks/>
          </p:cNvGraphicFramePr>
          <p:nvPr>
            <p:extLst>
              <p:ext uri="{D42A27DB-BD31-4B8C-83A1-F6EECF244321}">
                <p14:modId xmlns:p14="http://schemas.microsoft.com/office/powerpoint/2010/main" val="2148876699"/>
              </p:ext>
            </p:extLst>
          </p:nvPr>
        </p:nvGraphicFramePr>
        <p:xfrm>
          <a:off x="1485900" y="1369417"/>
          <a:ext cx="6172201" cy="4093607"/>
        </p:xfrm>
        <a:graphic>
          <a:graphicData uri="http://schemas.openxmlformats.org/drawingml/2006/table">
            <a:tbl>
              <a:tblPr/>
              <a:tblGrid>
                <a:gridCol w="1760935">
                  <a:extLst>
                    <a:ext uri="{9D8B030D-6E8A-4147-A177-3AD203B41FA5}">
                      <a16:colId xmlns:a16="http://schemas.microsoft.com/office/drawing/2014/main" val="20000"/>
                    </a:ext>
                  </a:extLst>
                </a:gridCol>
                <a:gridCol w="1102519">
                  <a:extLst>
                    <a:ext uri="{9D8B030D-6E8A-4147-A177-3AD203B41FA5}">
                      <a16:colId xmlns:a16="http://schemas.microsoft.com/office/drawing/2014/main" val="20001"/>
                    </a:ext>
                  </a:extLst>
                </a:gridCol>
                <a:gridCol w="1103709">
                  <a:extLst>
                    <a:ext uri="{9D8B030D-6E8A-4147-A177-3AD203B41FA5}">
                      <a16:colId xmlns:a16="http://schemas.microsoft.com/office/drawing/2014/main" val="20002"/>
                    </a:ext>
                  </a:extLst>
                </a:gridCol>
                <a:gridCol w="1102519">
                  <a:extLst>
                    <a:ext uri="{9D8B030D-6E8A-4147-A177-3AD203B41FA5}">
                      <a16:colId xmlns:a16="http://schemas.microsoft.com/office/drawing/2014/main" val="20003"/>
                    </a:ext>
                  </a:extLst>
                </a:gridCol>
                <a:gridCol w="1102519">
                  <a:extLst>
                    <a:ext uri="{9D8B030D-6E8A-4147-A177-3AD203B41FA5}">
                      <a16:colId xmlns:a16="http://schemas.microsoft.com/office/drawing/2014/main" val="20004"/>
                    </a:ext>
                  </a:extLst>
                </a:gridCol>
              </a:tblGrid>
              <a:tr h="260747">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dirty="0">
                          <a:ln>
                            <a:noFill/>
                          </a:ln>
                          <a:solidFill>
                            <a:schemeClr val="tx1"/>
                          </a:solidFill>
                          <a:effectLst/>
                          <a:latin typeface="Arial Narrow" pitchFamily="34" charset="0"/>
                          <a:ea typeface="Times New Roman" pitchFamily="18" charset="0"/>
                          <a:cs typeface="Arial" charset="0"/>
                        </a:rPr>
                        <a:t> </a:t>
                      </a:r>
                      <a:endParaRPr kumimoji="0" lang="nl-BE" sz="1200" b="1"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L="68580" marR="68580" marT="34290" marB="34290"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PCI-Bus 32 bit</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PCI-Bus 64 bit</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PCI-Bus 32 bit</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PCI-Bus 64 bit</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rgbClr val="969696"/>
                    </a:solidFill>
                  </a:tcPr>
                </a:tc>
                <a:extLst>
                  <a:ext uri="{0D108BD9-81ED-4DB2-BD59-A6C34878D82A}">
                    <a16:rowId xmlns:a16="http://schemas.microsoft.com/office/drawing/2014/main" val="10000"/>
                  </a:ext>
                </a:extLst>
              </a:tr>
              <a:tr h="251460">
                <a:tc vMerge="1">
                  <a:txBody>
                    <a:bodyPr/>
                    <a:lstStyle/>
                    <a:p>
                      <a:endParaRPr lang="nl-BE"/>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1.0</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2.0</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2.1</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2.1</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1"/>
                  </a:ext>
                </a:extLst>
              </a:tr>
              <a:tr h="2976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Bus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synchroon</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synchroon</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synchroon</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synchroon</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Frequentie in MHz</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33 MHz</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33 MHz</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66 MHz</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66 MHz</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Databusbreedte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32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64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32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64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976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Adresbusbreedte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32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32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32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32 bits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Aantal devices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10</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10</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10</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10</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Aantal slots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4</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4</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4</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4</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max. burstlengte</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onbegrensd</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onbegrensd</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onbegrensd</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onbegrensd</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76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 </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Doorvoersnelheid bij 33 MHz</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hMerge="1">
                  <a:txBody>
                    <a:bodyPr/>
                    <a:lstStyle/>
                    <a:p>
                      <a:endParaRPr lang="nl-BE"/>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Doorvoersnelheid bij 66 MHz</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hMerge="1">
                  <a:txBody>
                    <a:bodyPr/>
                    <a:lstStyle/>
                    <a:p>
                      <a:endParaRPr lang="nl-BE"/>
                    </a:p>
                  </a:txBody>
                  <a:tcPr/>
                </a:tc>
                <a:extLst>
                  <a:ext uri="{0D108BD9-81ED-4DB2-BD59-A6C34878D82A}">
                    <a16:rowId xmlns:a16="http://schemas.microsoft.com/office/drawing/2014/main" val="10009"/>
                  </a:ext>
                </a:extLst>
              </a:tr>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Non-Burst-Read</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44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88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88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172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0"/>
                  </a:ext>
                </a:extLst>
              </a:tr>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Non-Burst-Write</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66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132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132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264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2976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Burst-Read</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106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211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211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423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298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dirty="0" err="1">
                          <a:ln>
                            <a:noFill/>
                          </a:ln>
                          <a:solidFill>
                            <a:schemeClr val="tx1"/>
                          </a:solidFill>
                          <a:effectLst/>
                          <a:latin typeface="Arial Narrow" pitchFamily="34" charset="0"/>
                          <a:ea typeface="Times New Roman" pitchFamily="18" charset="0"/>
                          <a:cs typeface="Arial" charset="0"/>
                        </a:rPr>
                        <a:t>Burst</a:t>
                      </a:r>
                      <a:r>
                        <a:rPr kumimoji="0" lang="nl-BE" sz="1200" b="1" i="0" u="none" strike="noStrike" cap="none" normalizeH="0" baseline="0" dirty="0">
                          <a:ln>
                            <a:noFill/>
                          </a:ln>
                          <a:solidFill>
                            <a:schemeClr val="tx1"/>
                          </a:solidFill>
                          <a:effectLst/>
                          <a:latin typeface="Arial Narrow" pitchFamily="34" charset="0"/>
                          <a:ea typeface="Times New Roman" pitchFamily="18" charset="0"/>
                          <a:cs typeface="Arial" charset="0"/>
                        </a:rPr>
                        <a:t>-Write</a:t>
                      </a:r>
                      <a:endParaRPr kumimoji="0" lang="nl-BE" sz="1200" b="1"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117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234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a:ln>
                            <a:noFill/>
                          </a:ln>
                          <a:solidFill>
                            <a:schemeClr val="tx1"/>
                          </a:solidFill>
                          <a:effectLst/>
                          <a:latin typeface="Arial Narrow" pitchFamily="34" charset="0"/>
                          <a:ea typeface="Times New Roman" pitchFamily="18" charset="0"/>
                          <a:cs typeface="Arial" charset="0"/>
                        </a:rPr>
                        <a:t>234 MB/s</a:t>
                      </a:r>
                      <a:endParaRPr kumimoji="0" lang="nl-BE" sz="1200" b="1"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BE" sz="1200" b="1" i="0" u="none" strike="noStrike" cap="none" normalizeH="0" baseline="0" dirty="0">
                          <a:ln>
                            <a:noFill/>
                          </a:ln>
                          <a:solidFill>
                            <a:schemeClr val="tx1"/>
                          </a:solidFill>
                          <a:effectLst/>
                          <a:latin typeface="Arial Narrow" pitchFamily="34" charset="0"/>
                          <a:ea typeface="Times New Roman" pitchFamily="18" charset="0"/>
                          <a:cs typeface="Arial" charset="0"/>
                        </a:rPr>
                        <a:t>468 MB/s</a:t>
                      </a:r>
                      <a:endParaRPr kumimoji="0" lang="nl-BE" sz="1200" b="1"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L="68580" marR="68580" marT="34290" marB="34290"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a:t>
            </a:r>
          </a:p>
        </p:txBody>
      </p:sp>
    </p:spTree>
    <p:extLst>
      <p:ext uri="{BB962C8B-B14F-4D97-AF65-F5344CB8AC3E}">
        <p14:creationId xmlns:p14="http://schemas.microsoft.com/office/powerpoint/2010/main" val="4137421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endParaRPr lang="nl-BE"/>
          </a:p>
        </p:txBody>
      </p:sp>
      <p:pic>
        <p:nvPicPr>
          <p:cNvPr id="4" name="Afbeelding 3" descr="pentium-bussen.gif"/>
          <p:cNvPicPr>
            <a:picLocks noChangeAspect="1" noChangeArrowheads="1"/>
          </p:cNvPicPr>
          <p:nvPr/>
        </p:nvPicPr>
        <p:blipFill>
          <a:blip r:embed="rId3" cstate="print"/>
          <a:srcRect/>
          <a:stretch>
            <a:fillRect/>
          </a:stretch>
        </p:blipFill>
        <p:spPr bwMode="auto">
          <a:xfrm>
            <a:off x="1300758" y="989285"/>
            <a:ext cx="6542484" cy="4810125"/>
          </a:xfrm>
          <a:prstGeom prst="rect">
            <a:avLst/>
          </a:prstGeom>
          <a:noFill/>
          <a:ln w="9525">
            <a:noFill/>
            <a:miter lim="800000"/>
            <a:headEnd/>
            <a:tailEnd/>
          </a:ln>
        </p:spPr>
      </p:pic>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a:t>
            </a:r>
          </a:p>
        </p:txBody>
      </p:sp>
    </p:spTree>
    <p:extLst>
      <p:ext uri="{BB962C8B-B14F-4D97-AF65-F5344CB8AC3E}">
        <p14:creationId xmlns:p14="http://schemas.microsoft.com/office/powerpoint/2010/main" val="528176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706502"/>
            <a:ext cx="7886700" cy="1325563"/>
          </a:xfrm>
        </p:spPr>
        <p:txBody>
          <a:bodyPr/>
          <a:lstStyle/>
          <a:p>
            <a:r>
              <a:rPr lang="nl-BE"/>
              <a:t>Kenmerken van de PCI-bus</a:t>
            </a:r>
          </a:p>
        </p:txBody>
      </p:sp>
      <p:sp>
        <p:nvSpPr>
          <p:cNvPr id="3" name="Tijdelijke aanduiding voor inhoud 2"/>
          <p:cNvSpPr>
            <a:spLocks noGrp="1"/>
          </p:cNvSpPr>
          <p:nvPr>
            <p:ph idx="1"/>
          </p:nvPr>
        </p:nvSpPr>
        <p:spPr/>
        <p:txBody>
          <a:bodyPr>
            <a:normAutofit lnSpcReduction="10000"/>
          </a:bodyPr>
          <a:lstStyle/>
          <a:p>
            <a:r>
              <a:rPr lang="nl-NL"/>
              <a:t>Multiplex Principe</a:t>
            </a:r>
          </a:p>
          <a:p>
            <a:pPr lvl="1"/>
            <a:r>
              <a:rPr lang="nl-NL"/>
              <a:t>De 32 lijnen worden alternerend gebruikt voor adressen en data.</a:t>
            </a:r>
          </a:p>
          <a:p>
            <a:r>
              <a:rPr lang="nl-NL" err="1"/>
              <a:t>Interrupt</a:t>
            </a:r>
            <a:r>
              <a:rPr lang="nl-NL"/>
              <a:t> </a:t>
            </a:r>
            <a:r>
              <a:rPr lang="nl-NL" err="1"/>
              <a:t>Sharing</a:t>
            </a:r>
            <a:endParaRPr lang="nl-NL"/>
          </a:p>
          <a:p>
            <a:pPr lvl="1"/>
            <a:r>
              <a:rPr lang="nl-NL"/>
              <a:t>Meerdere kaarten kunnen een </a:t>
            </a:r>
            <a:r>
              <a:rPr lang="nl-NL" err="1"/>
              <a:t>interrupt</a:t>
            </a:r>
            <a:r>
              <a:rPr lang="nl-NL"/>
              <a:t> delen. Volgens de PCI-specificatie heeft elk PCI-slot vier virtuele </a:t>
            </a:r>
            <a:r>
              <a:rPr lang="nl-NL" err="1"/>
              <a:t>interrupts</a:t>
            </a:r>
            <a:r>
              <a:rPr lang="nl-NL"/>
              <a:t> ter beschikking. Hiervan wordt telkens slechts één gebruikt. De andere </a:t>
            </a:r>
            <a:r>
              <a:rPr lang="nl-NL" err="1"/>
              <a:t>interrupts</a:t>
            </a:r>
            <a:r>
              <a:rPr lang="nl-NL"/>
              <a:t> worden dan door andere uitbreidingskaarten in gebruik genomen.</a:t>
            </a:r>
          </a:p>
          <a:p>
            <a:r>
              <a:rPr lang="nl-NL"/>
              <a:t>Uitbreidingskaartconfiguratie</a:t>
            </a:r>
          </a:p>
          <a:p>
            <a:pPr lvl="1"/>
            <a:r>
              <a:rPr lang="nl-NL"/>
              <a:t>De PCI-Bios herkent elke uitbreidingskaart en zorgt zelfstandig voor de configuratie.</a:t>
            </a:r>
          </a:p>
          <a:p>
            <a:pPr marL="135000" lvl="1" indent="0">
              <a:buNone/>
            </a:pPr>
            <a:endParaRPr lang="nl-NL"/>
          </a:p>
          <a:p>
            <a:endParaRPr lang="nl-BE"/>
          </a:p>
        </p:txBody>
      </p:sp>
      <p:sp>
        <p:nvSpPr>
          <p:cNvPr id="4"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a:t>
            </a:r>
          </a:p>
        </p:txBody>
      </p:sp>
    </p:spTree>
    <p:extLst>
      <p:ext uri="{BB962C8B-B14F-4D97-AF65-F5344CB8AC3E}">
        <p14:creationId xmlns:p14="http://schemas.microsoft.com/office/powerpoint/2010/main" val="625328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04394" y="1398905"/>
            <a:ext cx="9039606" cy="4351338"/>
          </a:xfrm>
        </p:spPr>
        <p:txBody>
          <a:bodyPr/>
          <a:lstStyle/>
          <a:p>
            <a:r>
              <a:rPr lang="nl-BE"/>
              <a:t>De PCI-Express bus</a:t>
            </a:r>
          </a:p>
          <a:p>
            <a:pPr lvl="1"/>
            <a:r>
              <a:rPr lang="nl-NL"/>
              <a:t>PCI-E is een 2-weg, </a:t>
            </a:r>
            <a:r>
              <a:rPr lang="nl-NL" b="1">
                <a:solidFill>
                  <a:schemeClr val="accent6"/>
                </a:solidFill>
              </a:rPr>
              <a:t>seriële</a:t>
            </a:r>
            <a:r>
              <a:rPr lang="nl-NL">
                <a:solidFill>
                  <a:schemeClr val="accent6"/>
                </a:solidFill>
              </a:rPr>
              <a:t> </a:t>
            </a:r>
            <a:r>
              <a:rPr lang="nl-NL"/>
              <a:t>connectie die de gegevens in pakketjes vervoerd;</a:t>
            </a:r>
          </a:p>
          <a:p>
            <a:pPr lvl="1"/>
            <a:r>
              <a:rPr lang="nl-NL"/>
              <a:t>Niet langer een enkelvoudige parallelle databus waardoor de data getransporteerd worden aan een vaste snelheid.</a:t>
            </a:r>
          </a:p>
          <a:p>
            <a:pPr lvl="1"/>
            <a:r>
              <a:rPr lang="nl-NL"/>
              <a:t>Softwarematig compatibel met PCI 2.x.</a:t>
            </a:r>
          </a:p>
          <a:p>
            <a:pPr lvl="1"/>
            <a:r>
              <a:rPr lang="nl-NL" err="1"/>
              <a:t>Hardwarematig</a:t>
            </a:r>
            <a:r>
              <a:rPr lang="nl-NL"/>
              <a:t> niet compatibel met PCI 2.x.</a:t>
            </a:r>
          </a:p>
          <a:p>
            <a:pPr lvl="1"/>
            <a:r>
              <a:rPr lang="nl-NL"/>
              <a:t>Vier types van connectoren: 1X (2.5Gb/s), 4x, 8x </a:t>
            </a:r>
            <a:r>
              <a:rPr lang="nl-NL" err="1"/>
              <a:t>and</a:t>
            </a:r>
            <a:r>
              <a:rPr lang="nl-NL"/>
              <a:t> 16x (4-5GB/s) connectoren. </a:t>
            </a:r>
          </a:p>
          <a:p>
            <a:pPr lvl="1"/>
            <a:endParaRPr lang="nl-NL"/>
          </a:p>
          <a:p>
            <a:endParaRPr lang="nl-BE"/>
          </a:p>
        </p:txBody>
      </p:sp>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 – Express bus</a:t>
            </a:r>
          </a:p>
        </p:txBody>
      </p:sp>
    </p:spTree>
    <p:extLst>
      <p:ext uri="{BB962C8B-B14F-4D97-AF65-F5344CB8AC3E}">
        <p14:creationId xmlns:p14="http://schemas.microsoft.com/office/powerpoint/2010/main" val="166992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fontScale="92500"/>
          </a:bodyPr>
          <a:lstStyle/>
          <a:p>
            <a:pPr marL="0" indent="0">
              <a:buNone/>
            </a:pPr>
            <a:r>
              <a:rPr lang="nl-BE" b="1" u="sng"/>
              <a:t>Desktop: </a:t>
            </a:r>
            <a:r>
              <a:rPr lang="nl-BE"/>
              <a:t>Voor dagdagelijks gebruik, uniprocessor (standaardpc’s, </a:t>
            </a:r>
            <a:r>
              <a:rPr lang="nl-BE" err="1"/>
              <a:t>gaming</a:t>
            </a:r>
            <a:r>
              <a:rPr lang="nl-BE"/>
              <a:t> pc’s, entertainment pc’s, home servers en </a:t>
            </a:r>
            <a:r>
              <a:rPr lang="nl-BE" err="1"/>
              <a:t>thin</a:t>
            </a:r>
            <a:r>
              <a:rPr lang="nl-BE"/>
              <a:t> </a:t>
            </a:r>
            <a:r>
              <a:rPr lang="nl-BE" err="1"/>
              <a:t>clients</a:t>
            </a:r>
            <a:r>
              <a:rPr lang="nl-BE"/>
              <a:t>)</a:t>
            </a:r>
          </a:p>
          <a:p>
            <a:pPr marL="0" indent="0">
              <a:buNone/>
            </a:pPr>
            <a:r>
              <a:rPr lang="nl-BE" b="1" u="sng"/>
              <a:t>Laptop: </a:t>
            </a:r>
            <a:r>
              <a:rPr lang="nl-BE"/>
              <a:t>Zuinigere processoren en lichtere grafische processoren om zo de koeling en de batterijduur te optimaliseren.</a:t>
            </a:r>
          </a:p>
          <a:p>
            <a:pPr marL="0" indent="0">
              <a:buNone/>
            </a:pPr>
            <a:r>
              <a:rPr lang="nl-BE" b="1" u="sng" err="1"/>
              <a:t>Subnotebook</a:t>
            </a:r>
            <a:r>
              <a:rPr lang="nl-BE" b="1" u="sng"/>
              <a:t> en </a:t>
            </a:r>
            <a:r>
              <a:rPr lang="nl-BE" b="1" u="sng" err="1"/>
              <a:t>ultrabook</a:t>
            </a:r>
            <a:r>
              <a:rPr lang="nl-BE" b="1" u="sng"/>
              <a:t>: </a:t>
            </a:r>
            <a:r>
              <a:rPr lang="nl-BE"/>
              <a:t>kleinere en lichtere variant.</a:t>
            </a:r>
          </a:p>
          <a:p>
            <a:pPr marL="0" indent="0">
              <a:buNone/>
            </a:pPr>
            <a:r>
              <a:rPr lang="nl-BE" b="1" u="sng"/>
              <a:t>Netbook: </a:t>
            </a:r>
            <a:r>
              <a:rPr lang="nl-BE"/>
              <a:t>kleinere variant met ARM-processor</a:t>
            </a:r>
          </a:p>
          <a:p>
            <a:pPr marL="0" indent="0">
              <a:buNone/>
            </a:pPr>
            <a:r>
              <a:rPr lang="nl-BE" b="1" u="sng"/>
              <a:t>Mobiel: </a:t>
            </a:r>
            <a:r>
              <a:rPr lang="nl-BE"/>
              <a:t>Zeer draagbaar en gebaseerd op een aanraakscherm</a:t>
            </a:r>
          </a:p>
        </p:txBody>
      </p:sp>
      <p:sp>
        <p:nvSpPr>
          <p:cNvPr id="5" name="Titel 1"/>
          <p:cNvSpPr txBox="1">
            <a:spLocks/>
          </p:cNvSpPr>
          <p:nvPr/>
        </p:nvSpPr>
        <p:spPr>
          <a:xfrm>
            <a:off x="512826" y="102998"/>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Computersystemen</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19944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336042" y="1182624"/>
            <a:ext cx="7886700" cy="4351338"/>
          </a:xfrm>
        </p:spPr>
        <p:txBody>
          <a:bodyPr/>
          <a:lstStyle/>
          <a:p>
            <a:r>
              <a:rPr lang="nl-BE"/>
              <a:t>De PCI-Express bus</a:t>
            </a:r>
          </a:p>
          <a:p>
            <a:pPr lvl="1"/>
            <a:r>
              <a:rPr lang="nl-NL"/>
              <a:t>Een samenstelling van seriële, </a:t>
            </a:r>
            <a:r>
              <a:rPr lang="nl-NL" err="1"/>
              <a:t>point-to-point</a:t>
            </a:r>
            <a:r>
              <a:rPr lang="nl-NL"/>
              <a:t> en individueel geklokte ‘banen’ die elk uit twee paar datalijnen bestaan (tweerichtingsverkeer).</a:t>
            </a:r>
          </a:p>
          <a:p>
            <a:endParaRPr lang="nl-BE"/>
          </a:p>
        </p:txBody>
      </p:sp>
      <p:pic>
        <p:nvPicPr>
          <p:cNvPr id="4" name="Picture 4" descr="PCIe-LVDS"/>
          <p:cNvPicPr>
            <a:picLocks noChangeAspect="1" noChangeArrowheads="1"/>
          </p:cNvPicPr>
          <p:nvPr/>
        </p:nvPicPr>
        <p:blipFill>
          <a:blip r:embed="rId3" cstate="print"/>
          <a:srcRect/>
          <a:stretch>
            <a:fillRect/>
          </a:stretch>
        </p:blipFill>
        <p:spPr bwMode="auto">
          <a:xfrm>
            <a:off x="1572070" y="2850354"/>
            <a:ext cx="6483243" cy="1451174"/>
          </a:xfrm>
          <a:prstGeom prst="rect">
            <a:avLst/>
          </a:prstGeom>
          <a:noFill/>
          <a:ln w="9525">
            <a:noFill/>
            <a:miter lim="800000"/>
            <a:headEnd/>
            <a:tailEnd/>
          </a:ln>
        </p:spPr>
      </p:pic>
      <p:pic>
        <p:nvPicPr>
          <p:cNvPr id="5" name="Picture 5" descr="PCIe"/>
          <p:cNvPicPr>
            <a:picLocks noChangeAspect="1" noChangeArrowheads="1"/>
          </p:cNvPicPr>
          <p:nvPr/>
        </p:nvPicPr>
        <p:blipFill>
          <a:blip r:embed="rId4" cstate="print"/>
          <a:srcRect/>
          <a:stretch>
            <a:fillRect/>
          </a:stretch>
        </p:blipFill>
        <p:spPr bwMode="auto">
          <a:xfrm>
            <a:off x="1572070" y="4682724"/>
            <a:ext cx="6620562" cy="1702476"/>
          </a:xfrm>
          <a:prstGeom prst="rect">
            <a:avLst/>
          </a:prstGeom>
          <a:noFill/>
          <a:ln w="9525">
            <a:noFill/>
            <a:miter lim="800000"/>
            <a:headEnd/>
            <a:tailEnd/>
          </a:ln>
        </p:spPr>
      </p:pic>
      <p:sp>
        <p:nvSpPr>
          <p:cNvPr id="7"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 – Express bus</a:t>
            </a:r>
          </a:p>
        </p:txBody>
      </p:sp>
    </p:spTree>
    <p:extLst>
      <p:ext uri="{BB962C8B-B14F-4D97-AF65-F5344CB8AC3E}">
        <p14:creationId xmlns:p14="http://schemas.microsoft.com/office/powerpoint/2010/main" val="2657267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en-GB"/>
              <a:t>PCI-Express X1, X4, X8, X16 </a:t>
            </a:r>
          </a:p>
          <a:p>
            <a:pPr lvl="1"/>
            <a:r>
              <a:rPr lang="nl-NL"/>
              <a:t>De X1 connectoren zijn bedoeld voor vervanging van de meest gangbare PCI uitbreidingskaarten, zoals bijvoorbeeld </a:t>
            </a:r>
            <a:r>
              <a:rPr lang="nl-NL" err="1"/>
              <a:t>Gigabit</a:t>
            </a:r>
            <a:r>
              <a:rPr lang="nl-NL"/>
              <a:t> Ethernetkaarten.</a:t>
            </a:r>
          </a:p>
          <a:p>
            <a:endParaRPr lang="nl-BE"/>
          </a:p>
        </p:txBody>
      </p:sp>
      <p:pic>
        <p:nvPicPr>
          <p:cNvPr id="4" name="Picture 4" descr="PCIe-x1-x4"/>
          <p:cNvPicPr>
            <a:picLocks noChangeAspect="1" noChangeArrowheads="1"/>
          </p:cNvPicPr>
          <p:nvPr/>
        </p:nvPicPr>
        <p:blipFill>
          <a:blip r:embed="rId3" cstate="print"/>
          <a:srcRect/>
          <a:stretch>
            <a:fillRect/>
          </a:stretch>
        </p:blipFill>
        <p:spPr bwMode="auto">
          <a:xfrm>
            <a:off x="1669256" y="4001294"/>
            <a:ext cx="5805488" cy="1202531"/>
          </a:xfrm>
          <a:prstGeom prst="rect">
            <a:avLst/>
          </a:prstGeom>
          <a:noFill/>
          <a:ln w="9525">
            <a:noFill/>
            <a:miter lim="800000"/>
            <a:headEnd/>
            <a:tailEnd/>
          </a:ln>
        </p:spPr>
      </p:pic>
      <p:sp>
        <p:nvSpPr>
          <p:cNvPr id="6"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 – Express bus</a:t>
            </a:r>
          </a:p>
        </p:txBody>
      </p:sp>
    </p:spTree>
    <p:extLst>
      <p:ext uri="{BB962C8B-B14F-4D97-AF65-F5344CB8AC3E}">
        <p14:creationId xmlns:p14="http://schemas.microsoft.com/office/powerpoint/2010/main" val="2482911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a:t>PCI-Express X1, X4, X8, X16</a:t>
            </a:r>
          </a:p>
        </p:txBody>
      </p:sp>
      <p:pic>
        <p:nvPicPr>
          <p:cNvPr id="4" name="Picture 5" descr="PCIe-bytestroom"/>
          <p:cNvPicPr>
            <a:picLocks noChangeAspect="1" noChangeArrowheads="1"/>
          </p:cNvPicPr>
          <p:nvPr/>
        </p:nvPicPr>
        <p:blipFill>
          <a:blip r:embed="rId2" cstate="print"/>
          <a:srcRect/>
          <a:stretch>
            <a:fillRect/>
          </a:stretch>
        </p:blipFill>
        <p:spPr bwMode="auto">
          <a:xfrm>
            <a:off x="4794584" y="2673906"/>
            <a:ext cx="3315891" cy="3343275"/>
          </a:xfrm>
          <a:prstGeom prst="rect">
            <a:avLst/>
          </a:prstGeom>
          <a:noFill/>
          <a:ln w="9525">
            <a:noFill/>
            <a:miter lim="800000"/>
            <a:headEnd/>
            <a:tailEnd/>
          </a:ln>
        </p:spPr>
      </p:pic>
      <p:sp>
        <p:nvSpPr>
          <p:cNvPr id="6"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 – Express bus</a:t>
            </a:r>
          </a:p>
        </p:txBody>
      </p:sp>
    </p:spTree>
    <p:extLst>
      <p:ext uri="{BB962C8B-B14F-4D97-AF65-F5344CB8AC3E}">
        <p14:creationId xmlns:p14="http://schemas.microsoft.com/office/powerpoint/2010/main" val="3233379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en-GB"/>
              <a:t>PCI-Express X1, X4, X8, X16</a:t>
            </a:r>
          </a:p>
          <a:p>
            <a:pPr lvl="1"/>
            <a:r>
              <a:rPr lang="nl-NL"/>
              <a:t>Het 164-pin X16 slot is bedoeld als plaatsvervanger van het AGP slot en levert een bruikbare bandbreedte van ongeveer 4GB/s, het dubbele van de 2.1GB/s bandbreedte van de 8x AGP specificatie. Wat formaat betreft komt de X16 specificatie vrijwel overeen met AGP, beide technologieën zijn echter </a:t>
            </a:r>
            <a:r>
              <a:rPr lang="nl-NL" err="1"/>
              <a:t>hardwarematig</a:t>
            </a:r>
            <a:r>
              <a:rPr lang="nl-NL"/>
              <a:t> niet-compatibel met elkaar.</a:t>
            </a:r>
            <a:endParaRPr lang="nl-BE"/>
          </a:p>
          <a:p>
            <a:endParaRPr lang="en-GB"/>
          </a:p>
          <a:p>
            <a:endParaRPr lang="nl-BE"/>
          </a:p>
        </p:txBody>
      </p:sp>
      <p:sp>
        <p:nvSpPr>
          <p:cNvPr id="4"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 – Express bus</a:t>
            </a:r>
          </a:p>
        </p:txBody>
      </p:sp>
    </p:spTree>
    <p:extLst>
      <p:ext uri="{BB962C8B-B14F-4D97-AF65-F5344CB8AC3E}">
        <p14:creationId xmlns:p14="http://schemas.microsoft.com/office/powerpoint/2010/main" val="3027683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87274" y="1547750"/>
            <a:ext cx="7886700" cy="4351338"/>
          </a:xfrm>
        </p:spPr>
        <p:txBody>
          <a:bodyPr/>
          <a:lstStyle/>
          <a:p>
            <a:r>
              <a:rPr lang="en-GB"/>
              <a:t>PCI-Express </a:t>
            </a:r>
            <a:r>
              <a:rPr lang="en-GB" err="1"/>
              <a:t>versie</a:t>
            </a:r>
            <a:r>
              <a:rPr lang="en-GB"/>
              <a:t> 2.0</a:t>
            </a:r>
          </a:p>
          <a:p>
            <a:pPr lvl="1"/>
            <a:r>
              <a:rPr lang="nl-NL"/>
              <a:t>De frequentie is verdubbeld van 2.5 naar 5 GHz (serieel, dus gelijk aan 5Gbps). Dit geeft een bandbreedte van 500 MB/s voor 1x tot 8 GB/s voor 16x connectoren;</a:t>
            </a:r>
          </a:p>
          <a:p>
            <a:pPr lvl="1"/>
            <a:r>
              <a:rPr lang="nl-BE"/>
              <a:t>Beter uitgerust voor Input/Output-virtualisatie;</a:t>
            </a:r>
          </a:p>
          <a:p>
            <a:pPr lvl="1"/>
            <a:r>
              <a:rPr lang="nl-BE"/>
              <a:t>Energiezuiniger door de mogelijkheid om bepaalde </a:t>
            </a:r>
            <a:r>
              <a:rPr lang="nl-BE" err="1"/>
              <a:t>lanes</a:t>
            </a:r>
            <a:r>
              <a:rPr lang="nl-BE"/>
              <a:t> uit te schakelen bij </a:t>
            </a:r>
            <a:r>
              <a:rPr lang="nl-BE" err="1"/>
              <a:t>idle</a:t>
            </a:r>
            <a:r>
              <a:rPr lang="nl-BE"/>
              <a:t>-standen.</a:t>
            </a:r>
          </a:p>
          <a:p>
            <a:r>
              <a:rPr lang="en-GB"/>
              <a:t>PCI-Express </a:t>
            </a:r>
            <a:r>
              <a:rPr lang="en-GB" err="1"/>
              <a:t>versie</a:t>
            </a:r>
            <a:r>
              <a:rPr lang="en-GB"/>
              <a:t> 3.0</a:t>
            </a:r>
          </a:p>
          <a:p>
            <a:pPr lvl="1"/>
            <a:r>
              <a:rPr lang="nl-NL"/>
              <a:t>De frequentie is verhoogd naar 8 GHz;</a:t>
            </a:r>
          </a:p>
          <a:p>
            <a:pPr lvl="1"/>
            <a:r>
              <a:rPr lang="nl-NL"/>
              <a:t>128b/130b </a:t>
            </a:r>
            <a:r>
              <a:rPr lang="nl-NL" err="1"/>
              <a:t>encodering</a:t>
            </a:r>
            <a:r>
              <a:rPr lang="nl-NL"/>
              <a:t>;</a:t>
            </a:r>
          </a:p>
          <a:p>
            <a:pPr lvl="1"/>
            <a:r>
              <a:rPr lang="nl-BE"/>
              <a:t>Doorvoersnelheid van 8 </a:t>
            </a:r>
            <a:r>
              <a:rPr lang="nl-BE" err="1"/>
              <a:t>Gbps</a:t>
            </a:r>
            <a:r>
              <a:rPr lang="nl-BE"/>
              <a:t> of 1GBps per lijn.</a:t>
            </a:r>
          </a:p>
          <a:p>
            <a:endParaRPr lang="en-GB"/>
          </a:p>
          <a:p>
            <a:endParaRPr lang="nl-BE"/>
          </a:p>
        </p:txBody>
      </p:sp>
      <p:sp>
        <p:nvSpPr>
          <p:cNvPr id="4" name="Titel 3"/>
          <p:cNvSpPr>
            <a:spLocks noGrp="1"/>
          </p:cNvSpPr>
          <p:nvPr>
            <p:ph type="title"/>
          </p:nvPr>
        </p:nvSpPr>
        <p:spPr/>
        <p:txBody>
          <a:bodyPr/>
          <a:lstStyle/>
          <a:p>
            <a:endParaRPr lang="nl-BE"/>
          </a:p>
        </p:txBody>
      </p:sp>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 – Express bus</a:t>
            </a:r>
          </a:p>
        </p:txBody>
      </p:sp>
    </p:spTree>
    <p:extLst>
      <p:ext uri="{BB962C8B-B14F-4D97-AF65-F5344CB8AC3E}">
        <p14:creationId xmlns:p14="http://schemas.microsoft.com/office/powerpoint/2010/main" val="1209769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PCIe-bus-cursus"/>
          <p:cNvPicPr>
            <a:picLocks noChangeAspect="1" noChangeArrowheads="1"/>
          </p:cNvPicPr>
          <p:nvPr/>
        </p:nvPicPr>
        <p:blipFill>
          <a:blip r:embed="rId3" cstate="print"/>
          <a:srcRect l="4024" r="2682" b="5505"/>
          <a:stretch>
            <a:fillRect/>
          </a:stretch>
        </p:blipFill>
        <p:spPr bwMode="auto">
          <a:xfrm>
            <a:off x="1241391" y="1272881"/>
            <a:ext cx="6224588" cy="5143500"/>
          </a:xfrm>
          <a:prstGeom prst="rect">
            <a:avLst/>
          </a:prstGeom>
          <a:noFill/>
          <a:ln w="9525">
            <a:noFill/>
            <a:miter lim="800000"/>
            <a:headEnd/>
            <a:tailEnd/>
          </a:ln>
        </p:spPr>
      </p:pic>
      <p:sp>
        <p:nvSpPr>
          <p:cNvPr id="6"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 – Express bus</a:t>
            </a:r>
          </a:p>
        </p:txBody>
      </p:sp>
    </p:spTree>
    <p:extLst>
      <p:ext uri="{BB962C8B-B14F-4D97-AF65-F5344CB8AC3E}">
        <p14:creationId xmlns:p14="http://schemas.microsoft.com/office/powerpoint/2010/main" val="154313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endParaRPr lang="nl-BE"/>
          </a:p>
        </p:txBody>
      </p:sp>
      <p:pic>
        <p:nvPicPr>
          <p:cNvPr id="4" name="Picture 3" descr="pci-express"/>
          <p:cNvPicPr>
            <a:picLocks noChangeAspect="1" noChangeArrowheads="1"/>
          </p:cNvPicPr>
          <p:nvPr/>
        </p:nvPicPr>
        <p:blipFill>
          <a:blip r:embed="rId3" cstate="print"/>
          <a:srcRect/>
          <a:stretch>
            <a:fillRect/>
          </a:stretch>
        </p:blipFill>
        <p:spPr bwMode="auto">
          <a:xfrm>
            <a:off x="1337824" y="1636901"/>
            <a:ext cx="6273280" cy="4728785"/>
          </a:xfrm>
          <a:prstGeom prst="rect">
            <a:avLst/>
          </a:prstGeom>
          <a:noFill/>
          <a:ln w="9525">
            <a:noFill/>
            <a:miter lim="800000"/>
            <a:headEnd/>
            <a:tailEnd/>
          </a:ln>
        </p:spPr>
      </p:pic>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 – Express bus</a:t>
            </a:r>
          </a:p>
        </p:txBody>
      </p:sp>
    </p:spTree>
    <p:extLst>
      <p:ext uri="{BB962C8B-B14F-4D97-AF65-F5344CB8AC3E}">
        <p14:creationId xmlns:p14="http://schemas.microsoft.com/office/powerpoint/2010/main" val="2306692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fbeeldingsresultaat voor nvidia geforce 1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29" y="2955397"/>
            <a:ext cx="3175634" cy="23418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amd rx 48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1524" y="2955397"/>
            <a:ext cx="3613826" cy="2032777"/>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PCI – Express bus</a:t>
            </a:r>
          </a:p>
        </p:txBody>
      </p:sp>
    </p:spTree>
    <p:extLst>
      <p:ext uri="{BB962C8B-B14F-4D97-AF65-F5344CB8AC3E}">
        <p14:creationId xmlns:p14="http://schemas.microsoft.com/office/powerpoint/2010/main" val="4132795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170054"/>
            <a:ext cx="78867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628650" y="1825625"/>
            <a:ext cx="7886700" cy="2027047"/>
          </a:xfrm>
        </p:spPr>
        <p:txBody>
          <a:bodyPr>
            <a:normAutofit/>
          </a:bodyPr>
          <a:lstStyle/>
          <a:p>
            <a:r>
              <a:rPr lang="nl-BE"/>
              <a:t>Bussen algemeen</a:t>
            </a:r>
          </a:p>
          <a:p>
            <a:r>
              <a:rPr lang="nl-BE"/>
              <a:t>IO bussen (intern &amp; uitbreidingsloten)</a:t>
            </a:r>
          </a:p>
          <a:p>
            <a:r>
              <a:rPr lang="nl-BE"/>
              <a:t>IO bussen Extern</a:t>
            </a:r>
          </a:p>
          <a:p>
            <a:r>
              <a:rPr lang="nl-BE"/>
              <a:t>Bussen voor opslagmedia</a:t>
            </a:r>
          </a:p>
        </p:txBody>
      </p:sp>
      <p:sp>
        <p:nvSpPr>
          <p:cNvPr id="4" name="Rechthoek 3"/>
          <p:cNvSpPr/>
          <p:nvPr/>
        </p:nvSpPr>
        <p:spPr>
          <a:xfrm>
            <a:off x="628650" y="2839148"/>
            <a:ext cx="5547360" cy="527431"/>
          </a:xfrm>
          <a:prstGeom prst="rect">
            <a:avLst/>
          </a:prstGeom>
          <a:solidFill>
            <a:schemeClr val="accent6">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31048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628650" y="1667129"/>
            <a:ext cx="7886700" cy="4562983"/>
          </a:xfrm>
        </p:spPr>
        <p:txBody>
          <a:bodyPr>
            <a:normAutofit/>
          </a:bodyPr>
          <a:lstStyle/>
          <a:p>
            <a:r>
              <a:rPr lang="nl-BE">
                <a:solidFill>
                  <a:schemeClr val="bg1">
                    <a:lumMod val="65000"/>
                  </a:schemeClr>
                </a:solidFill>
              </a:rPr>
              <a:t>Bussen algemeen</a:t>
            </a:r>
          </a:p>
          <a:p>
            <a:r>
              <a:rPr lang="nl-BE">
                <a:solidFill>
                  <a:schemeClr val="bg1">
                    <a:lumMod val="65000"/>
                  </a:schemeClr>
                </a:solidFill>
              </a:rPr>
              <a:t>IO bussen (intern &amp; uitbreidingsloten)</a:t>
            </a:r>
          </a:p>
          <a:p>
            <a:r>
              <a:rPr lang="nl-BE" sz="3600"/>
              <a:t>IO bussen Extern</a:t>
            </a:r>
          </a:p>
          <a:p>
            <a:pPr lvl="1"/>
            <a:r>
              <a:rPr lang="nl-BE" sz="3200"/>
              <a:t>USB</a:t>
            </a:r>
          </a:p>
          <a:p>
            <a:pPr lvl="1"/>
            <a:r>
              <a:rPr lang="nl-BE" sz="3200"/>
              <a:t>IEEE 1394</a:t>
            </a:r>
          </a:p>
          <a:p>
            <a:pPr lvl="1"/>
            <a:r>
              <a:rPr lang="nl-BE" sz="3200" err="1"/>
              <a:t>Thunderbold</a:t>
            </a:r>
            <a:endParaRPr lang="nl-BE" sz="3200"/>
          </a:p>
          <a:p>
            <a:pPr lvl="1"/>
            <a:r>
              <a:rPr lang="nl-BE" sz="3200"/>
              <a:t>Parallel en serieel</a:t>
            </a:r>
          </a:p>
          <a:p>
            <a:r>
              <a:rPr lang="nl-BE">
                <a:solidFill>
                  <a:schemeClr val="bg1">
                    <a:lumMod val="65000"/>
                  </a:schemeClr>
                </a:solidFill>
              </a:rPr>
              <a:t>Bussen voor opslagmedia</a:t>
            </a:r>
          </a:p>
        </p:txBody>
      </p:sp>
    </p:spTree>
    <p:extLst>
      <p:ext uri="{BB962C8B-B14F-4D97-AF65-F5344CB8AC3E}">
        <p14:creationId xmlns:p14="http://schemas.microsoft.com/office/powerpoint/2010/main" val="286912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170054"/>
            <a:ext cx="7886700" cy="1325563"/>
          </a:xfrm>
        </p:spPr>
        <p:txBody>
          <a:body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br>
              <a:rPr lang="nl-BE">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Architectuur</a:t>
            </a:r>
          </a:p>
        </p:txBody>
      </p:sp>
      <p:sp>
        <p:nvSpPr>
          <p:cNvPr id="3" name="Tijdelijke aanduiding voor inhoud 2"/>
          <p:cNvSpPr>
            <a:spLocks noGrp="1"/>
          </p:cNvSpPr>
          <p:nvPr>
            <p:ph idx="1"/>
          </p:nvPr>
        </p:nvSpPr>
        <p:spPr>
          <a:xfrm>
            <a:off x="628650" y="1825625"/>
            <a:ext cx="7886700" cy="4172839"/>
          </a:xfrm>
        </p:spPr>
        <p:txBody>
          <a:bodyPr>
            <a:normAutofit/>
          </a:bodyPr>
          <a:lstStyle/>
          <a:p>
            <a:r>
              <a:rPr lang="nl-BE" err="1"/>
              <a:t>Busarchitectuur</a:t>
            </a:r>
            <a:r>
              <a:rPr lang="nl-BE"/>
              <a:t> van de computer</a:t>
            </a:r>
          </a:p>
          <a:p>
            <a:r>
              <a:rPr lang="nl-BE"/>
              <a:t>Architectuur van de microprocessor</a:t>
            </a:r>
          </a:p>
          <a:p>
            <a:r>
              <a:rPr lang="nl-BE"/>
              <a:t>Geheugen</a:t>
            </a:r>
          </a:p>
          <a:p>
            <a:r>
              <a:rPr lang="nl-BE"/>
              <a:t>Opslagmedia</a:t>
            </a:r>
          </a:p>
          <a:p>
            <a:r>
              <a:rPr lang="nl-BE"/>
              <a:t>Beeld</a:t>
            </a:r>
          </a:p>
          <a:p>
            <a:r>
              <a:rPr lang="nl-BE"/>
              <a:t>Randapparatuur</a:t>
            </a:r>
          </a:p>
        </p:txBody>
      </p:sp>
      <p:sp>
        <p:nvSpPr>
          <p:cNvPr id="4" name="Rechthoek 3"/>
          <p:cNvSpPr/>
          <p:nvPr/>
        </p:nvSpPr>
        <p:spPr>
          <a:xfrm>
            <a:off x="628650" y="1749298"/>
            <a:ext cx="5547360" cy="527431"/>
          </a:xfrm>
          <a:prstGeom prst="rect">
            <a:avLst/>
          </a:prstGeom>
          <a:solidFill>
            <a:schemeClr val="accent6">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70418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182624"/>
            <a:ext cx="8921416" cy="4351338"/>
          </a:xfrm>
        </p:spPr>
        <p:txBody>
          <a:bodyPr/>
          <a:lstStyle/>
          <a:p>
            <a:pPr lvl="2"/>
            <a:r>
              <a:rPr lang="nl-BE" sz="2400"/>
              <a:t>Eerste blok: PS2-poort en twee USB3-poorten</a:t>
            </a:r>
          </a:p>
          <a:p>
            <a:pPr lvl="2"/>
            <a:r>
              <a:rPr lang="nl-BE" sz="2400"/>
              <a:t>Tweede blok: WLAN-antenne aansluiting en DVI-poort</a:t>
            </a:r>
          </a:p>
          <a:p>
            <a:pPr lvl="2"/>
            <a:r>
              <a:rPr lang="nl-BE" sz="2400"/>
              <a:t>Derde blok: </a:t>
            </a:r>
            <a:r>
              <a:rPr lang="nl-BE" sz="2400" err="1"/>
              <a:t>DisplayPort</a:t>
            </a:r>
            <a:r>
              <a:rPr lang="nl-BE" sz="2400"/>
              <a:t> en HDMI</a:t>
            </a:r>
          </a:p>
          <a:p>
            <a:pPr lvl="2"/>
            <a:r>
              <a:rPr lang="nl-BE" sz="2400"/>
              <a:t>Vierde blok: twee USB2-poorten en een e-SATA poort</a:t>
            </a:r>
          </a:p>
          <a:p>
            <a:pPr lvl="2"/>
            <a:r>
              <a:rPr lang="nl-BE" sz="2400"/>
              <a:t>Vijfde blok: </a:t>
            </a:r>
            <a:r>
              <a:rPr lang="nl-BE" sz="2400" err="1"/>
              <a:t>gigabit</a:t>
            </a:r>
            <a:r>
              <a:rPr lang="nl-BE" sz="2400"/>
              <a:t> LAN-poort (RJ-45) en USB3-poorten</a:t>
            </a:r>
          </a:p>
          <a:p>
            <a:pPr lvl="2"/>
            <a:r>
              <a:rPr lang="nl-BE" sz="2400"/>
              <a:t>Zesde blok: </a:t>
            </a:r>
            <a:r>
              <a:rPr lang="nl-BE" sz="2400" err="1"/>
              <a:t>Tweekanaals</a:t>
            </a:r>
            <a:r>
              <a:rPr lang="nl-BE" sz="2400"/>
              <a:t> audiopoort</a:t>
            </a:r>
          </a:p>
          <a:p>
            <a:pPr lvl="2"/>
            <a:endParaRPr lang="nl-BE"/>
          </a:p>
          <a:p>
            <a:endParaRPr lang="nl-BE"/>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313" y="3523393"/>
            <a:ext cx="5273311" cy="2866763"/>
          </a:xfrm>
          <a:prstGeom prst="rect">
            <a:avLst/>
          </a:prstGeom>
        </p:spPr>
      </p:pic>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Moederbord aansluitingen</a:t>
            </a:r>
          </a:p>
        </p:txBody>
      </p:sp>
    </p:spTree>
    <p:extLst>
      <p:ext uri="{BB962C8B-B14F-4D97-AF65-F5344CB8AC3E}">
        <p14:creationId xmlns:p14="http://schemas.microsoft.com/office/powerpoint/2010/main" val="2097355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4169664"/>
            <a:ext cx="9144000" cy="2419417"/>
          </a:xfrm>
        </p:spPr>
        <p:txBody>
          <a:bodyPr>
            <a:normAutofit/>
          </a:bodyPr>
          <a:lstStyle/>
          <a:p>
            <a:pPr marL="285750" indent="-285750">
              <a:buFontTx/>
              <a:buChar char="-"/>
            </a:pPr>
            <a:r>
              <a:rPr lang="nl-BE" sz="2400"/>
              <a:t>Computer is host</a:t>
            </a:r>
          </a:p>
          <a:p>
            <a:pPr marL="285750" indent="-285750">
              <a:buFontTx/>
              <a:buChar char="-"/>
            </a:pPr>
            <a:r>
              <a:rPr lang="nl-BE" sz="2400"/>
              <a:t>Max 5 meter</a:t>
            </a:r>
          </a:p>
          <a:p>
            <a:pPr marL="285750" indent="-285750">
              <a:buFontTx/>
              <a:buChar char="-"/>
            </a:pPr>
            <a:r>
              <a:rPr lang="nl-BE" sz="2400" err="1"/>
              <a:t>Hotpluggable</a:t>
            </a:r>
            <a:r>
              <a:rPr lang="nl-BE" sz="2400"/>
              <a:t>/</a:t>
            </a:r>
            <a:r>
              <a:rPr lang="nl-BE" sz="2400" err="1"/>
              <a:t>hotswappable</a:t>
            </a:r>
            <a:endParaRPr lang="nl-BE" sz="2400"/>
          </a:p>
          <a:p>
            <a:pPr marL="285750" indent="-285750">
              <a:buFontTx/>
              <a:buChar char="-"/>
            </a:pPr>
            <a:r>
              <a:rPr lang="nl-BE" sz="2400"/>
              <a:t>4 aders (5V -0V  &amp; </a:t>
            </a:r>
            <a:r>
              <a:rPr lang="nl-BE" sz="2400" err="1"/>
              <a:t>Differntial</a:t>
            </a:r>
            <a:r>
              <a:rPr lang="nl-BE" sz="2400"/>
              <a:t> data)</a:t>
            </a:r>
          </a:p>
          <a:p>
            <a:pPr marL="285750" indent="-285750">
              <a:buFontTx/>
              <a:buChar char="-"/>
            </a:pPr>
            <a:r>
              <a:rPr lang="nl-BE" sz="2400"/>
              <a:t>USB 3.x extra </a:t>
            </a:r>
            <a:r>
              <a:rPr lang="nl-BE" sz="2400" err="1"/>
              <a:t>aanlsuitingen</a:t>
            </a:r>
            <a:r>
              <a:rPr lang="nl-BE" sz="2400"/>
              <a:t>. (</a:t>
            </a:r>
            <a:r>
              <a:rPr lang="nl-BE" sz="2400" err="1"/>
              <a:t>backword</a:t>
            </a:r>
            <a:r>
              <a:rPr lang="nl-BE" sz="2400"/>
              <a:t> compatible) </a:t>
            </a:r>
          </a:p>
          <a:p>
            <a:pPr marL="0" indent="0">
              <a:buNone/>
            </a:pPr>
            <a:endParaRPr lang="nl-BE"/>
          </a:p>
          <a:p>
            <a:pPr marL="0" indent="0">
              <a:buNone/>
            </a:pPr>
            <a:endParaRPr lang="en-US"/>
          </a:p>
        </p:txBody>
      </p:sp>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USB (</a:t>
            </a:r>
            <a:r>
              <a:rPr lang="nl-BE" sz="36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universal</a:t>
            </a:r>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a:t>
            </a:r>
            <a:r>
              <a:rPr lang="nl-BE" sz="36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serial</a:t>
            </a:r>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bus)</a:t>
            </a:r>
          </a:p>
        </p:txBody>
      </p:sp>
      <p:graphicFrame>
        <p:nvGraphicFramePr>
          <p:cNvPr id="6" name="Tabel 5"/>
          <p:cNvGraphicFramePr>
            <a:graphicFrameLocks noGrp="1"/>
          </p:cNvGraphicFramePr>
          <p:nvPr>
            <p:extLst>
              <p:ext uri="{D42A27DB-BD31-4B8C-83A1-F6EECF244321}">
                <p14:modId xmlns:p14="http://schemas.microsoft.com/office/powerpoint/2010/main" val="2163227857"/>
              </p:ext>
            </p:extLst>
          </p:nvPr>
        </p:nvGraphicFramePr>
        <p:xfrm>
          <a:off x="147910" y="1097280"/>
          <a:ext cx="8848179" cy="2762183"/>
        </p:xfrm>
        <a:graphic>
          <a:graphicData uri="http://schemas.openxmlformats.org/drawingml/2006/table">
            <a:tbl>
              <a:tblPr firstRow="1" bandRow="1">
                <a:tableStyleId>{93296810-A885-4BE3-A3E7-6D5BEEA58F35}</a:tableStyleId>
              </a:tblPr>
              <a:tblGrid>
                <a:gridCol w="1028370">
                  <a:extLst>
                    <a:ext uri="{9D8B030D-6E8A-4147-A177-3AD203B41FA5}">
                      <a16:colId xmlns:a16="http://schemas.microsoft.com/office/drawing/2014/main" val="1271237878"/>
                    </a:ext>
                  </a:extLst>
                </a:gridCol>
                <a:gridCol w="1458798">
                  <a:extLst>
                    <a:ext uri="{9D8B030D-6E8A-4147-A177-3AD203B41FA5}">
                      <a16:colId xmlns:a16="http://schemas.microsoft.com/office/drawing/2014/main" val="812493181"/>
                    </a:ext>
                  </a:extLst>
                </a:gridCol>
                <a:gridCol w="1670304">
                  <a:extLst>
                    <a:ext uri="{9D8B030D-6E8A-4147-A177-3AD203B41FA5}">
                      <a16:colId xmlns:a16="http://schemas.microsoft.com/office/drawing/2014/main" val="3306426006"/>
                    </a:ext>
                  </a:extLst>
                </a:gridCol>
                <a:gridCol w="1426464">
                  <a:extLst>
                    <a:ext uri="{9D8B030D-6E8A-4147-A177-3AD203B41FA5}">
                      <a16:colId xmlns:a16="http://schemas.microsoft.com/office/drawing/2014/main" val="1232251230"/>
                    </a:ext>
                  </a:extLst>
                </a:gridCol>
                <a:gridCol w="1609344">
                  <a:extLst>
                    <a:ext uri="{9D8B030D-6E8A-4147-A177-3AD203B41FA5}">
                      <a16:colId xmlns:a16="http://schemas.microsoft.com/office/drawing/2014/main" val="1853351474"/>
                    </a:ext>
                  </a:extLst>
                </a:gridCol>
                <a:gridCol w="1654899">
                  <a:extLst>
                    <a:ext uri="{9D8B030D-6E8A-4147-A177-3AD203B41FA5}">
                      <a16:colId xmlns:a16="http://schemas.microsoft.com/office/drawing/2014/main" val="4219894168"/>
                    </a:ext>
                  </a:extLst>
                </a:gridCol>
              </a:tblGrid>
              <a:tr h="369503">
                <a:tc>
                  <a:txBody>
                    <a:bodyPr/>
                    <a:lstStyle/>
                    <a:p>
                      <a:r>
                        <a:rPr lang="nl-BE" dirty="0"/>
                        <a:t>Versie</a:t>
                      </a:r>
                    </a:p>
                  </a:txBody>
                  <a:tcPr/>
                </a:tc>
                <a:tc>
                  <a:txBody>
                    <a:bodyPr/>
                    <a:lstStyle/>
                    <a:p>
                      <a:r>
                        <a:rPr lang="nl-BE" dirty="0"/>
                        <a:t>Snelheid</a:t>
                      </a:r>
                    </a:p>
                  </a:txBody>
                  <a:tcPr/>
                </a:tc>
                <a:tc>
                  <a:txBody>
                    <a:bodyPr/>
                    <a:lstStyle/>
                    <a:p>
                      <a:r>
                        <a:rPr lang="nl-BE" dirty="0"/>
                        <a:t>Naam</a:t>
                      </a:r>
                    </a:p>
                  </a:txBody>
                  <a:tcPr/>
                </a:tc>
                <a:tc>
                  <a:txBody>
                    <a:bodyPr/>
                    <a:lstStyle/>
                    <a:p>
                      <a:r>
                        <a:rPr lang="nl-BE" dirty="0"/>
                        <a:t>Uitkomst</a:t>
                      </a:r>
                    </a:p>
                  </a:txBody>
                  <a:tcPr/>
                </a:tc>
                <a:tc>
                  <a:txBody>
                    <a:bodyPr/>
                    <a:lstStyle/>
                    <a:p>
                      <a:r>
                        <a:rPr lang="nl-BE" dirty="0"/>
                        <a:t>Kleur</a:t>
                      </a:r>
                    </a:p>
                  </a:txBody>
                  <a:tcPr/>
                </a:tc>
                <a:tc>
                  <a:txBody>
                    <a:bodyPr/>
                    <a:lstStyle/>
                    <a:p>
                      <a:r>
                        <a:rPr lang="nl-BE" dirty="0"/>
                        <a:t>Opmerking</a:t>
                      </a:r>
                    </a:p>
                  </a:txBody>
                  <a:tcPr/>
                </a:tc>
                <a:extLst>
                  <a:ext uri="{0D108BD9-81ED-4DB2-BD59-A6C34878D82A}">
                    <a16:rowId xmlns:a16="http://schemas.microsoft.com/office/drawing/2014/main" val="2101886343"/>
                  </a:ext>
                </a:extLst>
              </a:tr>
              <a:tr h="370840">
                <a:tc>
                  <a:txBody>
                    <a:bodyPr/>
                    <a:lstStyle/>
                    <a:p>
                      <a:r>
                        <a:rPr lang="nl-BE" dirty="0"/>
                        <a:t>USB 1.0</a:t>
                      </a:r>
                    </a:p>
                  </a:txBody>
                  <a:tcPr anchor="ctr"/>
                </a:tc>
                <a:tc>
                  <a:txBody>
                    <a:bodyPr/>
                    <a:lstStyle/>
                    <a:p>
                      <a:r>
                        <a:rPr lang="nl-BE" dirty="0"/>
                        <a:t>1,5 </a:t>
                      </a:r>
                      <a:r>
                        <a:rPr lang="nl-BE" dirty="0" err="1"/>
                        <a:t>Mbit</a:t>
                      </a:r>
                      <a:r>
                        <a:rPr lang="nl-BE" dirty="0"/>
                        <a:t>/s</a:t>
                      </a:r>
                    </a:p>
                  </a:txBody>
                  <a:tcPr anchor="ctr"/>
                </a:tc>
                <a:tc>
                  <a:txBody>
                    <a:bodyPr/>
                    <a:lstStyle/>
                    <a:p>
                      <a:r>
                        <a:rPr lang="nl-BE" dirty="0" err="1"/>
                        <a:t>LowSpeed</a:t>
                      </a:r>
                      <a:endParaRPr lang="nl-BE" dirty="0"/>
                    </a:p>
                  </a:txBody>
                  <a:tcPr anchor="ctr"/>
                </a:tc>
                <a:tc>
                  <a:txBody>
                    <a:bodyPr/>
                    <a:lstStyle/>
                    <a:p>
                      <a:r>
                        <a:rPr lang="nl-BE" dirty="0"/>
                        <a:t>1996</a:t>
                      </a:r>
                    </a:p>
                  </a:txBody>
                  <a:tcPr anchor="ctr"/>
                </a:tc>
                <a:tc>
                  <a:txBody>
                    <a:bodyPr/>
                    <a:lstStyle/>
                    <a:p>
                      <a:r>
                        <a:rPr lang="nl-BE" dirty="0"/>
                        <a:t>Wit</a:t>
                      </a:r>
                    </a:p>
                  </a:txBody>
                  <a:tcPr anchor="ctr"/>
                </a:tc>
                <a:tc>
                  <a:txBody>
                    <a:bodyPr/>
                    <a:lstStyle/>
                    <a:p>
                      <a:endParaRPr lang="nl-BE" dirty="0"/>
                    </a:p>
                  </a:txBody>
                  <a:tcPr anchor="ctr"/>
                </a:tc>
                <a:extLst>
                  <a:ext uri="{0D108BD9-81ED-4DB2-BD59-A6C34878D82A}">
                    <a16:rowId xmlns:a16="http://schemas.microsoft.com/office/drawing/2014/main" val="780716452"/>
                  </a:ext>
                </a:extLst>
              </a:tr>
              <a:tr h="370840">
                <a:tc>
                  <a:txBody>
                    <a:bodyPr/>
                    <a:lstStyle/>
                    <a:p>
                      <a:r>
                        <a:rPr lang="nl-BE"/>
                        <a:t>USB 1.1</a:t>
                      </a:r>
                    </a:p>
                  </a:txBody>
                  <a:tcPr anchor="ctr"/>
                </a:tc>
                <a:tc>
                  <a:txBody>
                    <a:bodyPr/>
                    <a:lstStyle/>
                    <a:p>
                      <a:r>
                        <a:rPr lang="nl-BE"/>
                        <a:t>12 Mbit/s</a:t>
                      </a:r>
                    </a:p>
                  </a:txBody>
                  <a:tcPr anchor="ctr"/>
                </a:tc>
                <a:tc>
                  <a:txBody>
                    <a:bodyPr/>
                    <a:lstStyle/>
                    <a:p>
                      <a:r>
                        <a:rPr lang="nl-BE" dirty="0" err="1"/>
                        <a:t>FullSpeed</a:t>
                      </a:r>
                      <a:endParaRPr lang="nl-BE" dirty="0"/>
                    </a:p>
                  </a:txBody>
                  <a:tcPr anchor="ctr"/>
                </a:tc>
                <a:tc>
                  <a:txBody>
                    <a:bodyPr/>
                    <a:lstStyle/>
                    <a:p>
                      <a:r>
                        <a:rPr lang="nl-BE" dirty="0"/>
                        <a:t>1998</a:t>
                      </a:r>
                    </a:p>
                  </a:txBody>
                  <a:tcPr anchor="ctr"/>
                </a:tc>
                <a:tc>
                  <a:txBody>
                    <a:bodyPr/>
                    <a:lstStyle/>
                    <a:p>
                      <a:r>
                        <a:rPr lang="nl-BE" dirty="0"/>
                        <a:t>Wit</a:t>
                      </a:r>
                    </a:p>
                  </a:txBody>
                  <a:tcPr anchor="ctr"/>
                </a:tc>
                <a:tc>
                  <a:txBody>
                    <a:bodyPr/>
                    <a:lstStyle/>
                    <a:p>
                      <a:endParaRPr lang="nl-BE" dirty="0"/>
                    </a:p>
                  </a:txBody>
                  <a:tcPr anchor="ctr"/>
                </a:tc>
                <a:extLst>
                  <a:ext uri="{0D108BD9-81ED-4DB2-BD59-A6C34878D82A}">
                    <a16:rowId xmlns:a16="http://schemas.microsoft.com/office/drawing/2014/main" val="1265583553"/>
                  </a:ext>
                </a:extLst>
              </a:tr>
              <a:tr h="370840">
                <a:tc>
                  <a:txBody>
                    <a:bodyPr/>
                    <a:lstStyle/>
                    <a:p>
                      <a:r>
                        <a:rPr lang="nl-BE"/>
                        <a:t>USB 2.0</a:t>
                      </a:r>
                    </a:p>
                  </a:txBody>
                  <a:tcPr anchor="ctr"/>
                </a:tc>
                <a:tc>
                  <a:txBody>
                    <a:bodyPr/>
                    <a:lstStyle/>
                    <a:p>
                      <a:r>
                        <a:rPr lang="nl-BE" dirty="0"/>
                        <a:t>480 </a:t>
                      </a:r>
                      <a:r>
                        <a:rPr lang="nl-BE" dirty="0" err="1"/>
                        <a:t>Mbit</a:t>
                      </a:r>
                      <a:r>
                        <a:rPr lang="nl-BE" dirty="0"/>
                        <a:t>/s</a:t>
                      </a:r>
                    </a:p>
                  </a:txBody>
                  <a:tcPr anchor="ctr"/>
                </a:tc>
                <a:tc>
                  <a:txBody>
                    <a:bodyPr/>
                    <a:lstStyle/>
                    <a:p>
                      <a:r>
                        <a:rPr lang="nl-BE"/>
                        <a:t>HighSpeed</a:t>
                      </a:r>
                    </a:p>
                  </a:txBody>
                  <a:tcPr anchor="ctr"/>
                </a:tc>
                <a:tc>
                  <a:txBody>
                    <a:bodyPr/>
                    <a:lstStyle/>
                    <a:p>
                      <a:r>
                        <a:rPr lang="nl-BE" dirty="0"/>
                        <a:t>2000</a:t>
                      </a:r>
                    </a:p>
                  </a:txBody>
                  <a:tcPr anchor="ctr"/>
                </a:tc>
                <a:tc>
                  <a:txBody>
                    <a:bodyPr/>
                    <a:lstStyle/>
                    <a:p>
                      <a:r>
                        <a:rPr lang="nl-BE" dirty="0"/>
                        <a:t>Zwart</a:t>
                      </a:r>
                    </a:p>
                  </a:txBody>
                  <a:tcPr anchor="ctr"/>
                </a:tc>
                <a:tc>
                  <a:txBody>
                    <a:bodyPr/>
                    <a:lstStyle/>
                    <a:p>
                      <a:r>
                        <a:rPr lang="nl-BE" dirty="0"/>
                        <a:t>5V / 500mA</a:t>
                      </a:r>
                    </a:p>
                  </a:txBody>
                  <a:tcPr anchor="ctr"/>
                </a:tc>
                <a:extLst>
                  <a:ext uri="{0D108BD9-81ED-4DB2-BD59-A6C34878D82A}">
                    <a16:rowId xmlns:a16="http://schemas.microsoft.com/office/drawing/2014/main" val="4225833699"/>
                  </a:ext>
                </a:extLst>
              </a:tr>
              <a:tr h="370840">
                <a:tc>
                  <a:txBody>
                    <a:bodyPr/>
                    <a:lstStyle/>
                    <a:p>
                      <a:r>
                        <a:rPr lang="nl-BE"/>
                        <a:t>USB 3.0</a:t>
                      </a:r>
                    </a:p>
                  </a:txBody>
                  <a:tcPr anchor="ctr"/>
                </a:tc>
                <a:tc>
                  <a:txBody>
                    <a:bodyPr/>
                    <a:lstStyle/>
                    <a:p>
                      <a:r>
                        <a:rPr lang="nl-BE"/>
                        <a:t>4,8 Gbit/s</a:t>
                      </a:r>
                    </a:p>
                  </a:txBody>
                  <a:tcPr anchor="ctr"/>
                </a:tc>
                <a:tc>
                  <a:txBody>
                    <a:bodyPr/>
                    <a:lstStyle/>
                    <a:p>
                      <a:r>
                        <a:rPr lang="nl-BE"/>
                        <a:t>SuperSpeed</a:t>
                      </a:r>
                    </a:p>
                  </a:txBody>
                  <a:tcPr anchor="ctr"/>
                </a:tc>
                <a:tc>
                  <a:txBody>
                    <a:bodyPr/>
                    <a:lstStyle/>
                    <a:p>
                      <a:r>
                        <a:rPr lang="nl-BE" dirty="0"/>
                        <a:t>2008</a:t>
                      </a:r>
                    </a:p>
                  </a:txBody>
                  <a:tcPr anchor="ctr"/>
                </a:tc>
                <a:tc>
                  <a:txBody>
                    <a:bodyPr/>
                    <a:lstStyle/>
                    <a:p>
                      <a:r>
                        <a:rPr lang="nl-BE" dirty="0"/>
                        <a:t>Zwart(SS)/ blauw/geel</a:t>
                      </a:r>
                    </a:p>
                  </a:txBody>
                  <a:tcPr anchor="ctr"/>
                </a:tc>
                <a:tc>
                  <a:txBody>
                    <a:bodyPr/>
                    <a:lstStyle/>
                    <a:p>
                      <a:r>
                        <a:rPr lang="nl-BE" dirty="0"/>
                        <a:t>5V / 900mA</a:t>
                      </a:r>
                    </a:p>
                  </a:txBody>
                  <a:tcPr anchor="ctr"/>
                </a:tc>
                <a:extLst>
                  <a:ext uri="{0D108BD9-81ED-4DB2-BD59-A6C34878D82A}">
                    <a16:rowId xmlns:a16="http://schemas.microsoft.com/office/drawing/2014/main" val="3061099866"/>
                  </a:ext>
                </a:extLst>
              </a:tr>
              <a:tr h="239118">
                <a:tc>
                  <a:txBody>
                    <a:bodyPr/>
                    <a:lstStyle/>
                    <a:p>
                      <a:r>
                        <a:rPr lang="nl-BE"/>
                        <a:t>USB 3.1</a:t>
                      </a:r>
                    </a:p>
                  </a:txBody>
                  <a:tcPr anchor="ctr"/>
                </a:tc>
                <a:tc>
                  <a:txBody>
                    <a:bodyPr/>
                    <a:lstStyle/>
                    <a:p>
                      <a:r>
                        <a:rPr lang="nl-BE" dirty="0"/>
                        <a:t>10 </a:t>
                      </a:r>
                      <a:r>
                        <a:rPr lang="nl-BE" dirty="0" err="1"/>
                        <a:t>Gbit</a:t>
                      </a:r>
                      <a:r>
                        <a:rPr lang="nl-BE" dirty="0"/>
                        <a:t>/s</a:t>
                      </a:r>
                    </a:p>
                  </a:txBody>
                  <a:tcPr anchor="ctr"/>
                </a:tc>
                <a:tc>
                  <a:txBody>
                    <a:bodyPr/>
                    <a:lstStyle/>
                    <a:p>
                      <a:r>
                        <a:rPr lang="nl-BE" dirty="0" err="1"/>
                        <a:t>SuperSpeed</a:t>
                      </a:r>
                      <a:r>
                        <a:rPr lang="nl-BE" dirty="0"/>
                        <a:t>+</a:t>
                      </a:r>
                    </a:p>
                  </a:txBody>
                  <a:tcPr anchor="ctr"/>
                </a:tc>
                <a:tc>
                  <a:txBody>
                    <a:bodyPr/>
                    <a:lstStyle/>
                    <a:p>
                      <a:r>
                        <a:rPr lang="nl-BE" dirty="0"/>
                        <a:t>2013</a:t>
                      </a:r>
                    </a:p>
                  </a:txBody>
                  <a:tcPr anchor="ctr"/>
                </a:tc>
                <a:tc>
                  <a:txBody>
                    <a:bodyPr/>
                    <a:lstStyle/>
                    <a:p>
                      <a:r>
                        <a:rPr lang="nl-BE" dirty="0"/>
                        <a:t>Niet vastgesteld</a:t>
                      </a:r>
                    </a:p>
                  </a:txBody>
                  <a:tcPr anchor="ctr"/>
                </a:tc>
                <a:tc>
                  <a:txBody>
                    <a:bodyPr/>
                    <a:lstStyle/>
                    <a:p>
                      <a:r>
                        <a:rPr lang="nl-BE" dirty="0"/>
                        <a:t>5V / 2000mA</a:t>
                      </a:r>
                    </a:p>
                  </a:txBody>
                  <a:tcPr anchor="ctr"/>
                </a:tc>
                <a:extLst>
                  <a:ext uri="{0D108BD9-81ED-4DB2-BD59-A6C34878D82A}">
                    <a16:rowId xmlns:a16="http://schemas.microsoft.com/office/drawing/2014/main" val="3195409375"/>
                  </a:ext>
                </a:extLst>
              </a:tr>
            </a:tbl>
          </a:graphicData>
        </a:graphic>
      </p:graphicFrame>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955" y="4018864"/>
            <a:ext cx="2141276" cy="1875758"/>
          </a:xfrm>
          <a:prstGeom prst="rect">
            <a:avLst/>
          </a:prstGeom>
        </p:spPr>
      </p:pic>
    </p:spTree>
    <p:extLst>
      <p:ext uri="{BB962C8B-B14F-4D97-AF65-F5344CB8AC3E}">
        <p14:creationId xmlns:p14="http://schemas.microsoft.com/office/powerpoint/2010/main" val="38337883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USB (</a:t>
            </a:r>
            <a:r>
              <a:rPr lang="nl-BE" sz="36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universal</a:t>
            </a:r>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a:t>
            </a:r>
            <a:r>
              <a:rPr lang="nl-BE" sz="36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serial</a:t>
            </a:r>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bus)</a:t>
            </a:r>
          </a:p>
        </p:txBody>
      </p:sp>
      <p:pic>
        <p:nvPicPr>
          <p:cNvPr id="11" name="Afbeelding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48" y="1475057"/>
            <a:ext cx="7805652" cy="4501224"/>
          </a:xfrm>
          <a:prstGeom prst="rect">
            <a:avLst/>
          </a:prstGeom>
        </p:spPr>
      </p:pic>
    </p:spTree>
    <p:extLst>
      <p:ext uri="{BB962C8B-B14F-4D97-AF65-F5344CB8AC3E}">
        <p14:creationId xmlns:p14="http://schemas.microsoft.com/office/powerpoint/2010/main" val="2127506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182624"/>
            <a:ext cx="8985504" cy="4450080"/>
          </a:xfrm>
        </p:spPr>
        <p:txBody>
          <a:bodyPr>
            <a:normAutofit/>
          </a:bodyPr>
          <a:lstStyle/>
          <a:p>
            <a:pPr lvl="1"/>
            <a:r>
              <a:rPr lang="nl-NL"/>
              <a:t>USB 2.0 On-The-Go:</a:t>
            </a:r>
            <a:endParaRPr lang="en-US"/>
          </a:p>
          <a:p>
            <a:pPr lvl="2"/>
            <a:r>
              <a:rPr lang="nl-NL"/>
              <a:t>Mobiele </a:t>
            </a:r>
            <a:r>
              <a:rPr lang="nl-NL" err="1"/>
              <a:t>point-to-point</a:t>
            </a:r>
            <a:r>
              <a:rPr lang="nl-NL"/>
              <a:t> verbindingsmogelijkheid;</a:t>
            </a:r>
          </a:p>
          <a:p>
            <a:pPr lvl="2"/>
            <a:r>
              <a:rPr lang="nl-NL"/>
              <a:t>Apparaten zowel verzender (host) als ontvanger (randapparatuur): “</a:t>
            </a:r>
            <a:r>
              <a:rPr lang="nl-NL" err="1"/>
              <a:t>dual</a:t>
            </a:r>
            <a:r>
              <a:rPr lang="nl-NL"/>
              <a:t> </a:t>
            </a:r>
            <a:r>
              <a:rPr lang="nl-NL" err="1"/>
              <a:t>role</a:t>
            </a:r>
            <a:r>
              <a:rPr lang="nl-NL"/>
              <a:t> </a:t>
            </a:r>
            <a:r>
              <a:rPr lang="nl-NL" err="1"/>
              <a:t>devices</a:t>
            </a:r>
            <a:r>
              <a:rPr lang="nl-NL"/>
              <a:t>”. </a:t>
            </a:r>
          </a:p>
          <a:p>
            <a:pPr lvl="1"/>
            <a:r>
              <a:rPr lang="nl-NL" err="1"/>
              <a:t>Certified</a:t>
            </a:r>
            <a:r>
              <a:rPr lang="nl-NL"/>
              <a:t> Wireless USB:</a:t>
            </a:r>
          </a:p>
          <a:p>
            <a:pPr lvl="2"/>
            <a:r>
              <a:rPr lang="nl-NL"/>
              <a:t>Speciaal voor draadloze markt en dus in concurrentie met Bluetooth en de Wireless Ethernet standaard;</a:t>
            </a:r>
          </a:p>
          <a:p>
            <a:pPr lvl="2"/>
            <a:r>
              <a:rPr lang="nl-NL"/>
              <a:t>De werkingssnelheid wordt verwacht rond 480Mbps op 3 meter afstand en 110Mbps op 10 meter.</a:t>
            </a:r>
          </a:p>
          <a:p>
            <a:pPr lvl="1"/>
            <a:r>
              <a:rPr lang="nl-NL" err="1"/>
              <a:t>PoweredUSB</a:t>
            </a:r>
            <a:r>
              <a:rPr lang="nl-NL"/>
              <a:t>:</a:t>
            </a:r>
          </a:p>
          <a:p>
            <a:pPr lvl="2"/>
            <a:r>
              <a:rPr lang="nl-NL"/>
              <a:t>Extra connector voor stroomvoorziening;</a:t>
            </a:r>
          </a:p>
          <a:p>
            <a:pPr lvl="2"/>
            <a:r>
              <a:rPr lang="nl-NL"/>
              <a:t>Drie voltages: 5V (30 Watt), 12V (72W) en 24V (144W). </a:t>
            </a:r>
          </a:p>
          <a:p>
            <a:endParaRPr lang="nl-BE"/>
          </a:p>
        </p:txBody>
      </p:sp>
      <p:sp>
        <p:nvSpPr>
          <p:cNvPr id="6"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USB (</a:t>
            </a:r>
            <a:r>
              <a:rPr lang="nl-BE" sz="36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universal</a:t>
            </a:r>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a:t>
            </a:r>
            <a:r>
              <a:rPr lang="nl-BE" sz="36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serial</a:t>
            </a:r>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bus)</a:t>
            </a:r>
          </a:p>
        </p:txBody>
      </p:sp>
    </p:spTree>
    <p:extLst>
      <p:ext uri="{BB962C8B-B14F-4D97-AF65-F5344CB8AC3E}">
        <p14:creationId xmlns:p14="http://schemas.microsoft.com/office/powerpoint/2010/main" val="3331480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16586" y="1182624"/>
            <a:ext cx="8905494" cy="4351338"/>
          </a:xfrm>
        </p:spPr>
        <p:txBody>
          <a:bodyPr>
            <a:normAutofit/>
          </a:bodyPr>
          <a:lstStyle/>
          <a:p>
            <a:pPr lvl="1"/>
            <a:r>
              <a:rPr lang="nl-NL"/>
              <a:t>Seriële, isochrone (real-time) </a:t>
            </a:r>
            <a:r>
              <a:rPr lang="nl-NL" err="1"/>
              <a:t>hogesnelheidsbus</a:t>
            </a:r>
            <a:r>
              <a:rPr lang="nl-NL"/>
              <a:t>;</a:t>
            </a:r>
          </a:p>
          <a:p>
            <a:pPr lvl="2"/>
            <a:r>
              <a:rPr lang="nl-NL"/>
              <a:t>IEEE-1394: 100, 200, 400 </a:t>
            </a:r>
            <a:r>
              <a:rPr lang="nl-NL" err="1"/>
              <a:t>Mbps</a:t>
            </a:r>
            <a:r>
              <a:rPr lang="nl-NL"/>
              <a:t>.</a:t>
            </a:r>
          </a:p>
          <a:p>
            <a:pPr lvl="2"/>
            <a:r>
              <a:rPr lang="nl-NL"/>
              <a:t>IEEE-1394b: 800, 1600 en 3200 </a:t>
            </a:r>
            <a:r>
              <a:rPr lang="nl-NL" err="1"/>
              <a:t>Mbps</a:t>
            </a:r>
            <a:r>
              <a:rPr lang="nl-NL"/>
              <a:t>.</a:t>
            </a:r>
          </a:p>
          <a:p>
            <a:pPr lvl="1"/>
            <a:r>
              <a:rPr lang="nl-NL"/>
              <a:t>Veel sneller dan USB 1.1 en zelf bijna half zo snel als ATA133 voor interne opslagmedia;</a:t>
            </a:r>
          </a:p>
          <a:p>
            <a:pPr lvl="1"/>
            <a:r>
              <a:rPr lang="nl-NL"/>
              <a:t>Voor externe apparaten (hot-</a:t>
            </a:r>
            <a:r>
              <a:rPr lang="nl-NL" err="1"/>
              <a:t>pluggable</a:t>
            </a:r>
            <a:r>
              <a:rPr lang="nl-NL"/>
              <a:t>) die ofwel hun voeding halen van de poort of zelf in hun voeding voorzien;</a:t>
            </a:r>
          </a:p>
          <a:p>
            <a:pPr lvl="1"/>
            <a:r>
              <a:rPr lang="nl-NL"/>
              <a:t>Per bus kunnen er maximaal 63 apparaten aangesloten worden op een geschakelde ketting, op hun beurt kunnen nog eens 1023 bussen met elkaar geconnecteerd worden. </a:t>
            </a:r>
          </a:p>
        </p:txBody>
      </p:sp>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IEEE-1394 (FireWire)</a:t>
            </a:r>
          </a:p>
        </p:txBody>
      </p:sp>
    </p:spTree>
    <p:extLst>
      <p:ext uri="{BB962C8B-B14F-4D97-AF65-F5344CB8AC3E}">
        <p14:creationId xmlns:p14="http://schemas.microsoft.com/office/powerpoint/2010/main" val="1545505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558982" y="1494699"/>
            <a:ext cx="7886700" cy="4351338"/>
          </a:xfrm>
        </p:spPr>
        <p:txBody>
          <a:bodyPr>
            <a:normAutofit lnSpcReduction="10000"/>
          </a:bodyPr>
          <a:lstStyle/>
          <a:p>
            <a:r>
              <a:rPr lang="nl-NL"/>
              <a:t>IEEE-1394 (FireWire)</a:t>
            </a:r>
            <a:endParaRPr lang="en-US"/>
          </a:p>
          <a:p>
            <a:pPr lvl="1"/>
            <a:r>
              <a:rPr lang="nl-NL"/>
              <a:t>Aansluiting met stroomvoorziening: 6-draads kabel (2 stroomdraden, 2 draden voor dataoverdracht en 2 draden voor het kloksignaal);</a:t>
            </a:r>
          </a:p>
          <a:p>
            <a:pPr lvl="1"/>
            <a:r>
              <a:rPr lang="nl-NL"/>
              <a:t>Aansluiting zonder voeding: 4-draads kabel;</a:t>
            </a:r>
          </a:p>
          <a:p>
            <a:pPr lvl="1"/>
            <a:r>
              <a:rPr lang="nl-NL" err="1"/>
              <a:t>Firewire</a:t>
            </a:r>
            <a:r>
              <a:rPr lang="nl-NL"/>
              <a:t> kabels hebben een maximale lengte van 15 meter;</a:t>
            </a:r>
          </a:p>
          <a:p>
            <a:pPr lvl="1"/>
            <a:r>
              <a:rPr lang="nl-NL"/>
              <a:t>Connectie door een IEEE-1394 interface in de vorm van een PCI adapter kaart of </a:t>
            </a:r>
            <a:r>
              <a:rPr lang="nl-NL" err="1"/>
              <a:t>onboard</a:t>
            </a:r>
            <a:r>
              <a:rPr lang="nl-NL"/>
              <a:t>;</a:t>
            </a:r>
          </a:p>
          <a:p>
            <a:pPr lvl="1"/>
            <a:r>
              <a:rPr lang="nl-NL"/>
              <a:t>IEEE 1394 standaard: peer-</a:t>
            </a:r>
            <a:r>
              <a:rPr lang="nl-NL" err="1"/>
              <a:t>to</a:t>
            </a:r>
            <a:r>
              <a:rPr lang="nl-NL"/>
              <a:t>-peer standaard. </a:t>
            </a:r>
            <a:r>
              <a:rPr lang="nl-NL" err="1"/>
              <a:t>Firewire</a:t>
            </a:r>
            <a:r>
              <a:rPr lang="nl-NL"/>
              <a:t> apparaten kunnen dus rechtstreeks met elkaar </a:t>
            </a:r>
            <a:r>
              <a:rPr lang="nl-NL" err="1"/>
              <a:t>interconnecteren</a:t>
            </a:r>
            <a:r>
              <a:rPr lang="nl-NL"/>
              <a:t>.</a:t>
            </a:r>
          </a:p>
          <a:p>
            <a:endParaRPr lang="nl-BE"/>
          </a:p>
        </p:txBody>
      </p:sp>
      <p:sp>
        <p:nvSpPr>
          <p:cNvPr id="5"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IEEE-1394 (FireWire)</a:t>
            </a:r>
          </a:p>
        </p:txBody>
      </p:sp>
    </p:spTree>
    <p:extLst>
      <p:ext uri="{BB962C8B-B14F-4D97-AF65-F5344CB8AC3E}">
        <p14:creationId xmlns:p14="http://schemas.microsoft.com/office/powerpoint/2010/main" val="3348208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1394-connector"/>
          <p:cNvPicPr>
            <a:picLocks noChangeAspect="1" noChangeArrowheads="1"/>
          </p:cNvPicPr>
          <p:nvPr/>
        </p:nvPicPr>
        <p:blipFill>
          <a:blip r:embed="rId2" cstate="print"/>
          <a:srcRect/>
          <a:stretch>
            <a:fillRect/>
          </a:stretch>
        </p:blipFill>
        <p:spPr bwMode="auto">
          <a:xfrm>
            <a:off x="508999" y="1193006"/>
            <a:ext cx="2980134" cy="2060972"/>
          </a:xfrm>
          <a:prstGeom prst="rect">
            <a:avLst/>
          </a:prstGeom>
          <a:noFill/>
          <a:ln w="9525">
            <a:noFill/>
            <a:miter lim="800000"/>
            <a:headEnd/>
            <a:tailEnd/>
          </a:ln>
        </p:spPr>
      </p:pic>
      <p:pic>
        <p:nvPicPr>
          <p:cNvPr id="5" name="Picture 12" descr="firewire-kabel"/>
          <p:cNvPicPr>
            <a:picLocks noChangeAspect="1" noChangeArrowheads="1"/>
          </p:cNvPicPr>
          <p:nvPr/>
        </p:nvPicPr>
        <p:blipFill>
          <a:blip r:embed="rId3" cstate="print"/>
          <a:srcRect/>
          <a:stretch>
            <a:fillRect/>
          </a:stretch>
        </p:blipFill>
        <p:spPr bwMode="auto">
          <a:xfrm>
            <a:off x="3869276" y="1187053"/>
            <a:ext cx="2915841" cy="2066925"/>
          </a:xfrm>
          <a:prstGeom prst="rect">
            <a:avLst/>
          </a:prstGeom>
          <a:noFill/>
          <a:ln w="9525">
            <a:noFill/>
            <a:miter lim="800000"/>
            <a:headEnd/>
            <a:tailEnd/>
          </a:ln>
        </p:spPr>
      </p:pic>
      <p:pic>
        <p:nvPicPr>
          <p:cNvPr id="6" name="Picture 13" descr="1394bpcifirewire800"/>
          <p:cNvPicPr>
            <a:picLocks noChangeAspect="1" noChangeArrowheads="1"/>
          </p:cNvPicPr>
          <p:nvPr/>
        </p:nvPicPr>
        <p:blipFill>
          <a:blip r:embed="rId4" cstate="print"/>
          <a:srcRect/>
          <a:stretch>
            <a:fillRect/>
          </a:stretch>
        </p:blipFill>
        <p:spPr bwMode="auto">
          <a:xfrm>
            <a:off x="3869276" y="3442013"/>
            <a:ext cx="2438400" cy="2438400"/>
          </a:xfrm>
          <a:prstGeom prst="rect">
            <a:avLst/>
          </a:prstGeom>
          <a:noFill/>
          <a:ln w="9525">
            <a:noFill/>
            <a:miter lim="800000"/>
            <a:headEnd/>
            <a:tailEnd/>
          </a:ln>
        </p:spPr>
      </p:pic>
      <p:pic>
        <p:nvPicPr>
          <p:cNvPr id="7" name="Afbeelding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2085" y="3771131"/>
            <a:ext cx="1973961" cy="22601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p:cNvPicPr>
            <a:picLocks noChangeAspect="1"/>
          </p:cNvPicPr>
          <p:nvPr/>
        </p:nvPicPr>
        <p:blipFill rotWithShape="1">
          <a:blip r:embed="rId6">
            <a:extLst>
              <a:ext uri="{28A0092B-C50C-407E-A947-70E740481C1C}">
                <a14:useLocalDpi xmlns:a14="http://schemas.microsoft.com/office/drawing/2010/main" val="0"/>
              </a:ext>
            </a:extLst>
          </a:blip>
          <a:srcRect l="18989"/>
          <a:stretch/>
        </p:blipFill>
        <p:spPr>
          <a:xfrm>
            <a:off x="6534686" y="2414016"/>
            <a:ext cx="2271844" cy="2487208"/>
          </a:xfrm>
          <a:prstGeom prst="rect">
            <a:avLst/>
          </a:prstGeom>
        </p:spPr>
      </p:pic>
      <p:sp>
        <p:nvSpPr>
          <p:cNvPr id="9"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IEEE-1394 (FireWire)</a:t>
            </a:r>
          </a:p>
        </p:txBody>
      </p:sp>
    </p:spTree>
    <p:extLst>
      <p:ext uri="{BB962C8B-B14F-4D97-AF65-F5344CB8AC3E}">
        <p14:creationId xmlns:p14="http://schemas.microsoft.com/office/powerpoint/2010/main" val="40210831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87274" y="1182624"/>
            <a:ext cx="8746998" cy="4351338"/>
          </a:xfrm>
        </p:spPr>
        <p:txBody>
          <a:bodyPr>
            <a:normAutofit lnSpcReduction="10000"/>
          </a:bodyPr>
          <a:lstStyle/>
          <a:p>
            <a:r>
              <a:rPr lang="nl-NL" err="1"/>
              <a:t>Thunderbolt</a:t>
            </a:r>
            <a:endParaRPr lang="en-US"/>
          </a:p>
          <a:p>
            <a:pPr lvl="1"/>
            <a:r>
              <a:rPr lang="nl-NL"/>
              <a:t>Ontwikkeld door Intel;</a:t>
            </a:r>
          </a:p>
          <a:p>
            <a:pPr lvl="1"/>
            <a:r>
              <a:rPr lang="nl-NL"/>
              <a:t>Toegepast door Apple in </a:t>
            </a:r>
            <a:r>
              <a:rPr lang="nl-NL" err="1"/>
              <a:t>MacBook</a:t>
            </a:r>
            <a:r>
              <a:rPr lang="nl-NL"/>
              <a:t> Pro in 2011;</a:t>
            </a:r>
          </a:p>
          <a:p>
            <a:pPr lvl="1"/>
            <a:r>
              <a:rPr lang="nl-NL"/>
              <a:t>Combinatie van PCI Express en </a:t>
            </a:r>
            <a:r>
              <a:rPr lang="nl-NL" err="1"/>
              <a:t>DisplayPort</a:t>
            </a:r>
            <a:r>
              <a:rPr lang="nl-NL"/>
              <a:t>;</a:t>
            </a:r>
          </a:p>
          <a:p>
            <a:pPr lvl="1"/>
            <a:r>
              <a:rPr lang="nl-NL"/>
              <a:t>Ontwikkeld voor glasvezelverbindingen, maar de  koperverbinding laat toe om de vooropgestelde 10 </a:t>
            </a:r>
            <a:r>
              <a:rPr lang="nl-NL" err="1"/>
              <a:t>Gbps</a:t>
            </a:r>
            <a:r>
              <a:rPr lang="nl-NL"/>
              <a:t> te halen en is veel goedkoper. Later kan terug overgestapt worden naar glasvezel om 100 </a:t>
            </a:r>
            <a:r>
              <a:rPr lang="nl-NL" err="1"/>
              <a:t>Gbps</a:t>
            </a:r>
            <a:r>
              <a:rPr lang="nl-NL"/>
              <a:t> te halen.</a:t>
            </a:r>
            <a:endParaRPr lang="nl-BE"/>
          </a:p>
          <a:p>
            <a:pPr lvl="1"/>
            <a:r>
              <a:rPr lang="nl-NL"/>
              <a:t>Connector is een Mini </a:t>
            </a:r>
            <a:r>
              <a:rPr lang="nl-NL" err="1"/>
              <a:t>DisplayPort</a:t>
            </a:r>
            <a:r>
              <a:rPr lang="nl-NL"/>
              <a:t> connector;</a:t>
            </a:r>
          </a:p>
          <a:p>
            <a:pPr lvl="1"/>
            <a:r>
              <a:rPr lang="nl-NL"/>
              <a:t>Daisychain tussen zeven toestellen;</a:t>
            </a:r>
          </a:p>
          <a:p>
            <a:pPr lvl="1"/>
            <a:r>
              <a:rPr lang="nl-NL"/>
              <a:t>Hoge bandbreedte van 10 </a:t>
            </a:r>
            <a:r>
              <a:rPr lang="nl-NL" err="1"/>
              <a:t>Gbps</a:t>
            </a:r>
            <a:r>
              <a:rPr lang="nl-NL"/>
              <a:t> in de twee richtingen is twee maal sneller dan USB 3.0.</a:t>
            </a:r>
            <a:endParaRPr lang="nl-BE"/>
          </a:p>
          <a:p>
            <a:endParaRPr lang="nl-BE"/>
          </a:p>
        </p:txBody>
      </p:sp>
      <p:sp>
        <p:nvSpPr>
          <p:cNvPr id="6"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Thunderbolt</a:t>
            </a:r>
            <a:endPar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25717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16" y="1961916"/>
            <a:ext cx="4780371" cy="1127677"/>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3121"/>
          <p:cNvPicPr>
            <a:picLocks noChangeAspect="1" noChangeArrowheads="1"/>
          </p:cNvPicPr>
          <p:nvPr/>
        </p:nvPicPr>
        <p:blipFill>
          <a:blip r:embed="rId3">
            <a:extLst>
              <a:ext uri="{28A0092B-C50C-407E-A947-70E740481C1C}">
                <a14:useLocalDpi xmlns:a14="http://schemas.microsoft.com/office/drawing/2010/main" val="0"/>
              </a:ext>
            </a:extLst>
          </a:blip>
          <a:srcRect l="25124" r="23383"/>
          <a:stretch>
            <a:fillRect/>
          </a:stretch>
        </p:blipFill>
        <p:spPr bwMode="auto">
          <a:xfrm rot="-5400000">
            <a:off x="6033997" y="1151801"/>
            <a:ext cx="1385082" cy="2230841"/>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3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116" y="3868885"/>
            <a:ext cx="7550536" cy="1532171"/>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Thunderbolt</a:t>
            </a:r>
            <a:endPar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5843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28778" y="1182624"/>
            <a:ext cx="9015222" cy="4351338"/>
          </a:xfrm>
        </p:spPr>
        <p:txBody>
          <a:bodyPr/>
          <a:lstStyle/>
          <a:p>
            <a:pPr lvl="0"/>
            <a:r>
              <a:rPr lang="de-DE" i="1" err="1"/>
              <a:t>Parallelle</a:t>
            </a:r>
            <a:r>
              <a:rPr lang="de-DE" i="1"/>
              <a:t> </a:t>
            </a:r>
            <a:r>
              <a:rPr lang="de-DE" i="1" err="1"/>
              <a:t>poort</a:t>
            </a:r>
            <a:r>
              <a:rPr lang="de-DE" i="1"/>
              <a:t> (IEEE-1284)</a:t>
            </a:r>
            <a:endParaRPr lang="nl-BE" i="1"/>
          </a:p>
          <a:p>
            <a:pPr lvl="1"/>
            <a:r>
              <a:rPr lang="nl-BE"/>
              <a:t>De parallelle poort werd voornamelijk gebruikt voor het aansluiten van een printer door middel van een 25 </a:t>
            </a:r>
            <a:r>
              <a:rPr lang="nl-BE" err="1"/>
              <a:t>pins</a:t>
            </a:r>
            <a:r>
              <a:rPr lang="nl-BE"/>
              <a:t> SUB-D connector.</a:t>
            </a:r>
          </a:p>
          <a:p>
            <a:pPr lvl="1"/>
            <a:r>
              <a:rPr lang="nl-BE"/>
              <a:t>Vaak vervangen door USB</a:t>
            </a:r>
          </a:p>
          <a:p>
            <a:pPr lvl="0"/>
            <a:r>
              <a:rPr lang="de-DE" i="1" err="1"/>
              <a:t>Seriële</a:t>
            </a:r>
            <a:r>
              <a:rPr lang="de-DE" i="1"/>
              <a:t> </a:t>
            </a:r>
            <a:r>
              <a:rPr lang="de-DE" i="1" err="1"/>
              <a:t>poort</a:t>
            </a:r>
            <a:r>
              <a:rPr lang="de-DE" i="1"/>
              <a:t> (RS-232C)</a:t>
            </a:r>
            <a:endParaRPr lang="nl-BE" i="1"/>
          </a:p>
          <a:p>
            <a:pPr lvl="1"/>
            <a:r>
              <a:rPr lang="nl-BE"/>
              <a:t>RS-232 is een standaard voor seriële binaire datacommunicatie tussen computers en randapparatuur of tussen computers.</a:t>
            </a:r>
          </a:p>
          <a:p>
            <a:pPr lvl="1"/>
            <a:r>
              <a:rPr lang="nl-BE"/>
              <a:t>Cisco</a:t>
            </a:r>
          </a:p>
          <a:p>
            <a:endParaRPr lang="nl-BE"/>
          </a:p>
        </p:txBody>
      </p:sp>
      <p:pic>
        <p:nvPicPr>
          <p:cNvPr id="4" name="Afbeelding 3"/>
          <p:cNvPicPr/>
          <p:nvPr/>
        </p:nvPicPr>
        <p:blipFill>
          <a:blip r:embed="rId2">
            <a:extLst>
              <a:ext uri="{28A0092B-C50C-407E-A947-70E740481C1C}">
                <a14:useLocalDpi xmlns:a14="http://schemas.microsoft.com/office/drawing/2010/main" val="0"/>
              </a:ext>
            </a:extLst>
          </a:blip>
          <a:stretch>
            <a:fillRect/>
          </a:stretch>
        </p:blipFill>
        <p:spPr>
          <a:xfrm>
            <a:off x="723906" y="4824190"/>
            <a:ext cx="4104125" cy="1419543"/>
          </a:xfrm>
          <a:prstGeom prst="rect">
            <a:avLst/>
          </a:prstGeom>
        </p:spPr>
      </p:pic>
      <p:pic>
        <p:nvPicPr>
          <p:cNvPr id="5" name="Afbeelding 4"/>
          <p:cNvPicPr/>
          <p:nvPr/>
        </p:nvPicPr>
        <p:blipFill>
          <a:blip r:embed="rId3">
            <a:extLst>
              <a:ext uri="{28A0092B-C50C-407E-A947-70E740481C1C}">
                <a14:useLocalDpi xmlns:a14="http://schemas.microsoft.com/office/drawing/2010/main" val="0"/>
              </a:ext>
            </a:extLst>
          </a:blip>
          <a:stretch>
            <a:fillRect/>
          </a:stretch>
        </p:blipFill>
        <p:spPr>
          <a:xfrm>
            <a:off x="5302436" y="4798600"/>
            <a:ext cx="2866204" cy="1445133"/>
          </a:xfrm>
          <a:prstGeom prst="rect">
            <a:avLst/>
          </a:prstGeom>
        </p:spPr>
      </p:pic>
      <p:sp>
        <p:nvSpPr>
          <p:cNvPr id="6"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Parallel en serieel</a:t>
            </a:r>
          </a:p>
        </p:txBody>
      </p:sp>
    </p:spTree>
    <p:extLst>
      <p:ext uri="{BB962C8B-B14F-4D97-AF65-F5344CB8AC3E}">
        <p14:creationId xmlns:p14="http://schemas.microsoft.com/office/powerpoint/2010/main" val="227178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170054"/>
            <a:ext cx="78867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628650" y="1825625"/>
            <a:ext cx="7886700" cy="2027047"/>
          </a:xfrm>
        </p:spPr>
        <p:txBody>
          <a:bodyPr>
            <a:normAutofit/>
          </a:bodyPr>
          <a:lstStyle/>
          <a:p>
            <a:r>
              <a:rPr lang="nl-BE"/>
              <a:t>Bussen algemeen</a:t>
            </a:r>
          </a:p>
          <a:p>
            <a:r>
              <a:rPr lang="nl-BE"/>
              <a:t>IO bussen (intern &amp; uitbreidingsloten)</a:t>
            </a:r>
          </a:p>
          <a:p>
            <a:r>
              <a:rPr lang="nl-BE"/>
              <a:t>IO bussen Extern</a:t>
            </a:r>
          </a:p>
          <a:p>
            <a:r>
              <a:rPr lang="nl-BE"/>
              <a:t>Bussen voor opslagmedia</a:t>
            </a:r>
          </a:p>
        </p:txBody>
      </p:sp>
      <p:sp>
        <p:nvSpPr>
          <p:cNvPr id="4" name="Rechthoek 3"/>
          <p:cNvSpPr/>
          <p:nvPr/>
        </p:nvSpPr>
        <p:spPr>
          <a:xfrm>
            <a:off x="628650" y="1749298"/>
            <a:ext cx="5547360" cy="527431"/>
          </a:xfrm>
          <a:prstGeom prst="rect">
            <a:avLst/>
          </a:prstGeom>
          <a:solidFill>
            <a:schemeClr val="accent6">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4427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14122" y="1336592"/>
            <a:ext cx="8588502" cy="1491952"/>
          </a:xfrm>
        </p:spPr>
        <p:txBody>
          <a:bodyPr/>
          <a:lstStyle/>
          <a:p>
            <a:r>
              <a:rPr lang="nl-BE" err="1"/>
              <a:t>ExpressCard</a:t>
            </a:r>
            <a:endParaRPr lang="nl-BE"/>
          </a:p>
          <a:p>
            <a:pPr lvl="1"/>
            <a:r>
              <a:rPr lang="nl-BE"/>
              <a:t>PC-kaart gebaseerd op de PCI-</a:t>
            </a:r>
            <a:r>
              <a:rPr lang="nl-BE" err="1"/>
              <a:t>express</a:t>
            </a:r>
            <a:r>
              <a:rPr lang="nl-BE"/>
              <a:t> technologie;</a:t>
            </a:r>
          </a:p>
          <a:p>
            <a:pPr lvl="1"/>
            <a:r>
              <a:rPr lang="nl-BE"/>
              <a:t>Samenwerking tussen de PCMCIA en PCI groep. </a:t>
            </a:r>
            <a:endParaRPr lang="nl-NL"/>
          </a:p>
        </p:txBody>
      </p:sp>
      <p:pic>
        <p:nvPicPr>
          <p:cNvPr id="4" name="Picture 4" descr="expresscardnotebook"/>
          <p:cNvPicPr>
            <a:picLocks noChangeAspect="1" noChangeArrowheads="1"/>
          </p:cNvPicPr>
          <p:nvPr/>
        </p:nvPicPr>
        <p:blipFill>
          <a:blip r:embed="rId2" cstate="print"/>
          <a:srcRect/>
          <a:stretch>
            <a:fillRect/>
          </a:stretch>
        </p:blipFill>
        <p:spPr bwMode="auto">
          <a:xfrm>
            <a:off x="941189" y="3392329"/>
            <a:ext cx="2838343" cy="1895252"/>
          </a:xfrm>
          <a:prstGeom prst="rect">
            <a:avLst/>
          </a:prstGeom>
          <a:noFill/>
          <a:ln w="9525">
            <a:noFill/>
            <a:miter lim="800000"/>
            <a:headEnd/>
            <a:tailEnd/>
          </a:ln>
        </p:spPr>
      </p:pic>
      <p:pic>
        <p:nvPicPr>
          <p:cNvPr id="5" name="Picture 4" descr="Expresscard"/>
          <p:cNvPicPr>
            <a:picLocks noChangeAspect="1" noChangeArrowheads="1"/>
          </p:cNvPicPr>
          <p:nvPr/>
        </p:nvPicPr>
        <p:blipFill>
          <a:blip r:embed="rId3" cstate="print"/>
          <a:srcRect/>
          <a:stretch>
            <a:fillRect/>
          </a:stretch>
        </p:blipFill>
        <p:spPr bwMode="auto">
          <a:xfrm>
            <a:off x="4672348" y="2982512"/>
            <a:ext cx="3435332" cy="2421206"/>
          </a:xfrm>
          <a:prstGeom prst="rect">
            <a:avLst/>
          </a:prstGeom>
          <a:noFill/>
          <a:ln w="9525">
            <a:noFill/>
            <a:miter lim="800000"/>
            <a:headEnd/>
            <a:tailEnd/>
          </a:ln>
        </p:spPr>
      </p:pic>
      <p:sp>
        <p:nvSpPr>
          <p:cNvPr id="7"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extern</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PC kaart</a:t>
            </a:r>
          </a:p>
        </p:txBody>
      </p:sp>
    </p:spTree>
    <p:extLst>
      <p:ext uri="{BB962C8B-B14F-4D97-AF65-F5344CB8AC3E}">
        <p14:creationId xmlns:p14="http://schemas.microsoft.com/office/powerpoint/2010/main" val="3542207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628650" y="1825625"/>
            <a:ext cx="7886700" cy="2027047"/>
          </a:xfrm>
        </p:spPr>
        <p:txBody>
          <a:bodyPr>
            <a:normAutofit/>
          </a:bodyPr>
          <a:lstStyle/>
          <a:p>
            <a:r>
              <a:rPr lang="nl-BE"/>
              <a:t>Bussen algemeen</a:t>
            </a:r>
          </a:p>
          <a:p>
            <a:r>
              <a:rPr lang="nl-BE"/>
              <a:t>IO bussen (intern &amp; uitbreidingsloten)</a:t>
            </a:r>
          </a:p>
          <a:p>
            <a:r>
              <a:rPr lang="nl-BE"/>
              <a:t>IO bussen Extern</a:t>
            </a:r>
          </a:p>
          <a:p>
            <a:r>
              <a:rPr lang="nl-BE"/>
              <a:t>Bussen voor opslagmedia</a:t>
            </a:r>
          </a:p>
        </p:txBody>
      </p:sp>
      <p:sp>
        <p:nvSpPr>
          <p:cNvPr id="4" name="Rechthoek 3"/>
          <p:cNvSpPr/>
          <p:nvPr/>
        </p:nvSpPr>
        <p:spPr>
          <a:xfrm>
            <a:off x="628650" y="3325241"/>
            <a:ext cx="5547360" cy="527431"/>
          </a:xfrm>
          <a:prstGeom prst="rect">
            <a:avLst/>
          </a:prstGeom>
          <a:solidFill>
            <a:schemeClr val="accent6">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60623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058656"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585978" y="1325563"/>
            <a:ext cx="7886700" cy="5014277"/>
          </a:xfrm>
        </p:spPr>
        <p:txBody>
          <a:bodyPr>
            <a:normAutofit/>
          </a:bodyPr>
          <a:lstStyle/>
          <a:p>
            <a:r>
              <a:rPr lang="nl-BE">
                <a:solidFill>
                  <a:schemeClr val="bg1">
                    <a:lumMod val="50000"/>
                  </a:schemeClr>
                </a:solidFill>
              </a:rPr>
              <a:t>Bussen algemeen</a:t>
            </a:r>
          </a:p>
          <a:p>
            <a:r>
              <a:rPr lang="nl-BE">
                <a:solidFill>
                  <a:schemeClr val="bg1">
                    <a:lumMod val="50000"/>
                  </a:schemeClr>
                </a:solidFill>
              </a:rPr>
              <a:t>IO bussen (intern &amp; uitbreidingsloten)</a:t>
            </a:r>
          </a:p>
          <a:p>
            <a:r>
              <a:rPr lang="nl-BE">
                <a:solidFill>
                  <a:schemeClr val="bg1">
                    <a:lumMod val="50000"/>
                  </a:schemeClr>
                </a:solidFill>
              </a:rPr>
              <a:t>IO bussen Extern</a:t>
            </a:r>
          </a:p>
          <a:p>
            <a:r>
              <a:rPr lang="nl-BE"/>
              <a:t>Bussen voor opslagmedia</a:t>
            </a:r>
          </a:p>
          <a:p>
            <a:pPr lvl="1"/>
            <a:r>
              <a:rPr lang="nl-BE"/>
              <a:t>IDE &amp; ATA</a:t>
            </a:r>
          </a:p>
          <a:p>
            <a:pPr lvl="1"/>
            <a:r>
              <a:rPr lang="nl-BE"/>
              <a:t>SATA</a:t>
            </a:r>
          </a:p>
          <a:p>
            <a:pPr lvl="1"/>
            <a:r>
              <a:rPr lang="nl-BE"/>
              <a:t>SCSI (</a:t>
            </a:r>
            <a:r>
              <a:rPr lang="nl-BE" err="1"/>
              <a:t>Skoezi</a:t>
            </a:r>
            <a:r>
              <a:rPr lang="nl-BE"/>
              <a:t>)</a:t>
            </a:r>
          </a:p>
          <a:p>
            <a:pPr lvl="1"/>
            <a:r>
              <a:rPr lang="nl-BE"/>
              <a:t>SAS</a:t>
            </a:r>
          </a:p>
        </p:txBody>
      </p:sp>
    </p:spTree>
    <p:extLst>
      <p:ext uri="{BB962C8B-B14F-4D97-AF65-F5344CB8AC3E}">
        <p14:creationId xmlns:p14="http://schemas.microsoft.com/office/powerpoint/2010/main" val="1503014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14122" y="1336592"/>
            <a:ext cx="8588502" cy="1077424"/>
          </a:xfrm>
        </p:spPr>
        <p:txBody>
          <a:bodyPr vert="horz" lIns="91440" tIns="45720" rIns="91440" bIns="45720" rtlCol="0" anchor="t">
            <a:normAutofit/>
          </a:bodyPr>
          <a:lstStyle/>
          <a:p>
            <a:r>
              <a:rPr lang="NL-NL"/>
              <a:t>IDE : </a:t>
            </a:r>
            <a:r>
              <a:rPr lang="NL-NL" err="1"/>
              <a:t>Integrated</a:t>
            </a:r>
            <a:r>
              <a:rPr lang="NL-NL"/>
              <a:t> Drive Electronics</a:t>
            </a:r>
          </a:p>
          <a:p>
            <a:r>
              <a:rPr lang="NL-NL"/>
              <a:t>ATA: Attachment Interface </a:t>
            </a:r>
            <a:r>
              <a:rPr lang="NL-NL" err="1"/>
              <a:t>for</a:t>
            </a:r>
            <a:r>
              <a:rPr lang="NL-NL"/>
              <a:t> disk drives</a:t>
            </a:r>
          </a:p>
        </p:txBody>
      </p:sp>
      <p:sp>
        <p:nvSpPr>
          <p:cNvPr id="7"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opslag</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IDE &amp; ATA</a:t>
            </a:r>
          </a:p>
        </p:txBody>
      </p:sp>
    </p:spTree>
    <p:extLst>
      <p:ext uri="{BB962C8B-B14F-4D97-AF65-F5344CB8AC3E}">
        <p14:creationId xmlns:p14="http://schemas.microsoft.com/office/powerpoint/2010/main" val="2807804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opslag</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SATA</a:t>
            </a:r>
          </a:p>
        </p:txBody>
      </p:sp>
      <p:sp>
        <p:nvSpPr>
          <p:cNvPr id="4" name="Rechthoek 3"/>
          <p:cNvSpPr/>
          <p:nvPr/>
        </p:nvSpPr>
        <p:spPr>
          <a:xfrm>
            <a:off x="85344" y="1182624"/>
            <a:ext cx="8948928" cy="5016758"/>
          </a:xfrm>
          <a:prstGeom prst="rect">
            <a:avLst/>
          </a:prstGeom>
        </p:spPr>
        <p:txBody>
          <a:bodyPr wrap="square" anchor="t">
            <a:spAutoFit/>
          </a:bodyPr>
          <a:lstStyle/>
          <a:p>
            <a:r>
              <a:rPr lang="NL-NL" sz="3200" err="1"/>
              <a:t>Serial</a:t>
            </a:r>
            <a:r>
              <a:rPr lang="NL-NL" sz="3200"/>
              <a:t>-ATA</a:t>
            </a:r>
          </a:p>
          <a:p>
            <a:pPr marL="914400" lvl="1" indent="-457200">
              <a:buFont typeface="Arial" panose="020B0604020202020204" pitchFamily="34" charset="0"/>
              <a:buChar char="•"/>
            </a:pPr>
            <a:r>
              <a:rPr lang="NL-NL" sz="3200"/>
              <a:t>Seriële verbinding;</a:t>
            </a:r>
          </a:p>
          <a:p>
            <a:pPr marL="914400" lvl="1" indent="-457200">
              <a:buFont typeface="Arial" panose="020B0604020202020204" pitchFamily="34" charset="0"/>
              <a:buChar char="•"/>
            </a:pPr>
            <a:r>
              <a:rPr lang="NL-NL" sz="3200"/>
              <a:t>7 aansluitingen, maar 4 signaalpinnen;</a:t>
            </a:r>
          </a:p>
          <a:p>
            <a:pPr marL="914400" lvl="1" indent="-457200">
              <a:buFont typeface="Arial" panose="020B0604020202020204" pitchFamily="34" charset="0"/>
              <a:buChar char="•"/>
            </a:pPr>
            <a:r>
              <a:rPr lang="NL-NL" sz="3200"/>
              <a:t>0.25 volt (P-ATA is 5 volt);</a:t>
            </a:r>
          </a:p>
          <a:p>
            <a:pPr marL="914400" lvl="1" indent="-457200">
              <a:buFont typeface="Arial" panose="020B0604020202020204" pitchFamily="34" charset="0"/>
              <a:buChar char="•"/>
            </a:pPr>
            <a:r>
              <a:rPr lang="NL-NL" sz="3200"/>
              <a:t>Harde schijven enkelvoudig verbonden.</a:t>
            </a:r>
          </a:p>
          <a:p>
            <a:pPr lvl="1"/>
            <a:endParaRPr lang="nl-NL" sz="3200"/>
          </a:p>
          <a:p>
            <a:pPr marL="914400" lvl="1" indent="-457200">
              <a:buFont typeface="Arial" panose="020B0604020202020204" pitchFamily="34" charset="0"/>
              <a:buChar char="•"/>
            </a:pPr>
            <a:r>
              <a:rPr lang="NL-NL" sz="3200"/>
              <a:t>S-ATA 1 = 150 </a:t>
            </a:r>
            <a:r>
              <a:rPr lang="NL-NL" sz="3200" err="1"/>
              <a:t>MBps</a:t>
            </a:r>
            <a:endParaRPr lang="NL-NL" sz="3200"/>
          </a:p>
          <a:p>
            <a:pPr marL="914400" lvl="1" indent="-457200">
              <a:buFont typeface="Arial" panose="020B0604020202020204" pitchFamily="34" charset="0"/>
              <a:buChar char="•"/>
            </a:pPr>
            <a:r>
              <a:rPr lang="NL-NL" sz="3200"/>
              <a:t>S-ATA 2 = 300 </a:t>
            </a:r>
            <a:r>
              <a:rPr lang="NL-NL" sz="3200" err="1"/>
              <a:t>MBps</a:t>
            </a:r>
            <a:endParaRPr lang="NL-NL" sz="3200"/>
          </a:p>
          <a:p>
            <a:pPr marL="914400" lvl="1" indent="-457200">
              <a:buFont typeface="Arial" panose="020B0604020202020204" pitchFamily="34" charset="0"/>
              <a:buChar char="•"/>
            </a:pPr>
            <a:r>
              <a:rPr lang="NL-NL" sz="3200"/>
              <a:t>S-ATA 3 = 600 </a:t>
            </a:r>
            <a:r>
              <a:rPr lang="NL-NL" sz="3200" err="1"/>
              <a:t>MBps</a:t>
            </a:r>
            <a:endParaRPr lang="NL-NL" sz="3200"/>
          </a:p>
          <a:p>
            <a:pPr marL="914400" lvl="1" indent="-457200">
              <a:buFont typeface="Arial" panose="020B0604020202020204" pitchFamily="34" charset="0"/>
              <a:buChar char="•"/>
            </a:pPr>
            <a:r>
              <a:rPr lang="NL-NL" sz="3200" err="1"/>
              <a:t>eSATA</a:t>
            </a:r>
            <a:r>
              <a:rPr lang="NL-NL" sz="3200"/>
              <a:t> (extern)</a:t>
            </a:r>
          </a:p>
        </p:txBody>
      </p:sp>
      <p:pic>
        <p:nvPicPr>
          <p:cNvPr id="6" name="Picture 4" descr="sata-connector"/>
          <p:cNvPicPr>
            <a:picLocks noChangeAspect="1" noChangeArrowheads="1"/>
          </p:cNvPicPr>
          <p:nvPr/>
        </p:nvPicPr>
        <p:blipFill>
          <a:blip r:embed="rId2" cstate="print"/>
          <a:srcRect/>
          <a:stretch>
            <a:fillRect/>
          </a:stretch>
        </p:blipFill>
        <p:spPr bwMode="auto">
          <a:xfrm>
            <a:off x="5166556" y="3715386"/>
            <a:ext cx="3477572" cy="2603109"/>
          </a:xfrm>
          <a:prstGeom prst="rect">
            <a:avLst/>
          </a:prstGeom>
          <a:noFill/>
          <a:ln w="9525">
            <a:noFill/>
            <a:miter lim="800000"/>
            <a:headEnd/>
            <a:tailEnd/>
          </a:ln>
        </p:spPr>
      </p:pic>
    </p:spTree>
    <p:extLst>
      <p:ext uri="{BB962C8B-B14F-4D97-AF65-F5344CB8AC3E}">
        <p14:creationId xmlns:p14="http://schemas.microsoft.com/office/powerpoint/2010/main" val="1671038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opslag</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SCSI</a:t>
            </a:r>
          </a:p>
        </p:txBody>
      </p:sp>
      <p:sp>
        <p:nvSpPr>
          <p:cNvPr id="4" name="Rechthoek 3"/>
          <p:cNvSpPr/>
          <p:nvPr/>
        </p:nvSpPr>
        <p:spPr>
          <a:xfrm>
            <a:off x="85344" y="1182624"/>
            <a:ext cx="8948928" cy="4524315"/>
          </a:xfrm>
          <a:prstGeom prst="rect">
            <a:avLst/>
          </a:prstGeom>
        </p:spPr>
        <p:txBody>
          <a:bodyPr wrap="square">
            <a:spAutoFit/>
          </a:bodyPr>
          <a:lstStyle/>
          <a:p>
            <a:r>
              <a:rPr lang="nl-NL" sz="3200"/>
              <a:t>‘Small Computer System Interface’.</a:t>
            </a:r>
          </a:p>
          <a:p>
            <a:pPr marL="914400" lvl="1" indent="-457200">
              <a:buFont typeface="Arial" panose="020B0604020202020204" pitchFamily="34" charset="0"/>
              <a:buChar char="•"/>
            </a:pPr>
            <a:r>
              <a:rPr lang="nl-NL" sz="3200"/>
              <a:t>Hogere snelheid dan IDE;</a:t>
            </a:r>
          </a:p>
          <a:p>
            <a:pPr marL="914400" lvl="1" indent="-457200">
              <a:buFont typeface="Arial" panose="020B0604020202020204" pitchFamily="34" charset="0"/>
              <a:buChar char="•"/>
            </a:pPr>
            <a:r>
              <a:rPr lang="nl-NL" sz="3200"/>
              <a:t>Groot aantal apparaten;</a:t>
            </a:r>
          </a:p>
          <a:p>
            <a:pPr marL="914400" lvl="1" indent="-457200">
              <a:buFont typeface="Arial" panose="020B0604020202020204" pitchFamily="34" charset="0"/>
              <a:buChar char="•"/>
            </a:pPr>
            <a:r>
              <a:rPr lang="nl-NL" sz="3200"/>
              <a:t>SCSI-bus afgesloten met terminators;</a:t>
            </a:r>
          </a:p>
          <a:p>
            <a:pPr marL="914400" lvl="1" indent="-457200">
              <a:buFont typeface="Arial" panose="020B0604020202020204" pitchFamily="34" charset="0"/>
              <a:buChar char="•"/>
            </a:pPr>
            <a:r>
              <a:rPr lang="nl-NL" sz="3200"/>
              <a:t>SCSI-</a:t>
            </a:r>
            <a:r>
              <a:rPr lang="nl-NL" sz="3200" err="1"/>
              <a:t>identifiers</a:t>
            </a:r>
            <a:r>
              <a:rPr lang="nl-NL" sz="3200"/>
              <a:t> nodig;</a:t>
            </a:r>
          </a:p>
          <a:p>
            <a:r>
              <a:rPr lang="nl-NL" sz="3200"/>
              <a:t>Drie generaties</a:t>
            </a:r>
          </a:p>
          <a:p>
            <a:pPr marL="914400" lvl="1" indent="-457200">
              <a:buFont typeface="Arial" panose="020B0604020202020204" pitchFamily="34" charset="0"/>
              <a:buChar char="•"/>
            </a:pPr>
            <a:r>
              <a:rPr lang="nl-NL" sz="3200"/>
              <a:t>SCSI-1</a:t>
            </a:r>
          </a:p>
          <a:p>
            <a:pPr marL="914400" lvl="1" indent="-457200">
              <a:buFont typeface="Arial" panose="020B0604020202020204" pitchFamily="34" charset="0"/>
              <a:buChar char="•"/>
            </a:pPr>
            <a:r>
              <a:rPr lang="nl-NL" sz="3200"/>
              <a:t>SCSI-2</a:t>
            </a:r>
          </a:p>
          <a:p>
            <a:pPr marL="914400" lvl="1" indent="-457200">
              <a:buFont typeface="Arial" panose="020B0604020202020204" pitchFamily="34" charset="0"/>
              <a:buChar char="•"/>
            </a:pPr>
            <a:r>
              <a:rPr lang="nl-NL" sz="3200"/>
              <a:t>SCSI-3</a:t>
            </a:r>
          </a:p>
        </p:txBody>
      </p:sp>
    </p:spTree>
    <p:extLst>
      <p:ext uri="{BB962C8B-B14F-4D97-AF65-F5344CB8AC3E}">
        <p14:creationId xmlns:p14="http://schemas.microsoft.com/office/powerpoint/2010/main" val="3402731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txBox="1">
            <a:spLocks/>
          </p:cNvSpPr>
          <p:nvPr/>
        </p:nvSpPr>
        <p:spPr>
          <a:xfrm>
            <a:off x="0" y="0"/>
            <a:ext cx="9144000" cy="1182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IO bussen opslag</a:t>
            </a:r>
          </a:p>
          <a:p>
            <a:r>
              <a:rPr lang="nl-BE" sz="3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SCSI - SAS</a:t>
            </a:r>
          </a:p>
        </p:txBody>
      </p:sp>
      <p:sp>
        <p:nvSpPr>
          <p:cNvPr id="4" name="Rechthoek 3"/>
          <p:cNvSpPr/>
          <p:nvPr/>
        </p:nvSpPr>
        <p:spPr>
          <a:xfrm>
            <a:off x="85344" y="1182624"/>
            <a:ext cx="8948928" cy="4524315"/>
          </a:xfrm>
          <a:prstGeom prst="rect">
            <a:avLst/>
          </a:prstGeom>
        </p:spPr>
        <p:txBody>
          <a:bodyPr wrap="square">
            <a:spAutoFit/>
          </a:bodyPr>
          <a:lstStyle/>
          <a:p>
            <a:r>
              <a:rPr lang="de-DE" sz="2400" b="1" i="1"/>
              <a:t>Serial </a:t>
            </a:r>
            <a:r>
              <a:rPr lang="de-DE" sz="2400" b="1" i="1" err="1"/>
              <a:t>Attached</a:t>
            </a:r>
            <a:r>
              <a:rPr lang="de-DE" sz="2400" b="1" i="1"/>
              <a:t> SCSI (SAS)</a:t>
            </a:r>
            <a:endParaRPr lang="nl-BE" sz="2400" b="1" i="1"/>
          </a:p>
          <a:p>
            <a:pPr marL="800100" lvl="1" indent="-342900">
              <a:buFont typeface="Arial" panose="020B0604020202020204" pitchFamily="34" charset="0"/>
              <a:buChar char="•"/>
            </a:pPr>
            <a:r>
              <a:rPr lang="nl-BE" sz="2400"/>
              <a:t>Seriële versie: 3 GHz, dus bandbreedte 3 </a:t>
            </a:r>
            <a:r>
              <a:rPr lang="nl-BE" sz="2400" err="1"/>
              <a:t>Gb</a:t>
            </a:r>
            <a:r>
              <a:rPr lang="nl-BE" sz="2400"/>
              <a:t>/s;</a:t>
            </a:r>
          </a:p>
          <a:p>
            <a:pPr marL="800100" lvl="1" indent="-342900">
              <a:buFont typeface="Arial" panose="020B0604020202020204" pitchFamily="34" charset="0"/>
              <a:buChar char="•"/>
            </a:pPr>
            <a:r>
              <a:rPr lang="nl-BE" sz="2400"/>
              <a:t>Geen terminatie nodig aangezien elk apparaat zijn eigen kabel heeft;</a:t>
            </a:r>
          </a:p>
          <a:p>
            <a:pPr marL="800100" lvl="1" indent="-342900">
              <a:buFont typeface="Arial" panose="020B0604020202020204" pitchFamily="34" charset="0"/>
              <a:buChar char="•"/>
            </a:pPr>
            <a:r>
              <a:rPr lang="nl-BE" sz="2400"/>
              <a:t>“backward compatible“ met SATA, zodat SATA-schijven aan een SAS-controller kunnen gekoppeld worden, maar niet omgekeerd.</a:t>
            </a:r>
          </a:p>
          <a:p>
            <a:r>
              <a:rPr lang="nl-BE" sz="2400"/>
              <a:t> </a:t>
            </a:r>
            <a:r>
              <a:rPr lang="de-DE" sz="2400" b="1" i="1" err="1"/>
              <a:t>iSCSI</a:t>
            </a:r>
            <a:endParaRPr lang="nl-BE" sz="2400" b="1" i="1"/>
          </a:p>
          <a:p>
            <a:pPr marL="800100" lvl="1" indent="-342900">
              <a:buFont typeface="Arial" panose="020B0604020202020204" pitchFamily="34" charset="0"/>
              <a:buChar char="•"/>
            </a:pPr>
            <a:r>
              <a:rPr lang="nl-BE" sz="2400"/>
              <a:t>Internet Small Computer System Interface;</a:t>
            </a:r>
          </a:p>
          <a:p>
            <a:pPr marL="800100" lvl="1" indent="-342900">
              <a:buFont typeface="Arial" panose="020B0604020202020204" pitchFamily="34" charset="0"/>
              <a:buChar char="•"/>
            </a:pPr>
            <a:r>
              <a:rPr lang="nl-BE" sz="2400"/>
              <a:t>Gebruikt Ethernet </a:t>
            </a:r>
            <a:r>
              <a:rPr lang="nl-BE" sz="2400" err="1"/>
              <a:t>connectors</a:t>
            </a:r>
            <a:r>
              <a:rPr lang="nl-BE" sz="2400"/>
              <a:t> en kabels, en het IP-protocol.</a:t>
            </a:r>
          </a:p>
          <a:p>
            <a:pPr marL="800100" lvl="1" indent="-342900">
              <a:buFont typeface="Arial" panose="020B0604020202020204" pitchFamily="34" charset="0"/>
              <a:buChar char="•"/>
            </a:pPr>
            <a:r>
              <a:rPr lang="nl-BE" sz="2400"/>
              <a:t>Binnen datacenters om alle opslag van servers te centraliseren in een SAN-omgeving</a:t>
            </a:r>
            <a:r>
              <a:rPr lang="nl-BE"/>
              <a:t>.</a:t>
            </a:r>
          </a:p>
        </p:txBody>
      </p:sp>
    </p:spTree>
    <p:extLst>
      <p:ext uri="{BB962C8B-B14F-4D97-AF65-F5344CB8AC3E}">
        <p14:creationId xmlns:p14="http://schemas.microsoft.com/office/powerpoint/2010/main" val="10648798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506730" y="1325563"/>
            <a:ext cx="7886700" cy="2027047"/>
          </a:xfrm>
        </p:spPr>
        <p:txBody>
          <a:bodyPr>
            <a:normAutofit/>
          </a:bodyPr>
          <a:lstStyle/>
          <a:p>
            <a:r>
              <a:rPr lang="nl-BE"/>
              <a:t>Bussen algemeen</a:t>
            </a:r>
          </a:p>
          <a:p>
            <a:r>
              <a:rPr lang="nl-BE"/>
              <a:t>IO bussen (intern &amp; uitbreidingsloten)</a:t>
            </a:r>
          </a:p>
          <a:p>
            <a:r>
              <a:rPr lang="nl-BE"/>
              <a:t>IO bussen Extern</a:t>
            </a:r>
          </a:p>
          <a:p>
            <a:r>
              <a:rPr lang="nl-BE"/>
              <a:t>Bussen voor opslagmedia</a:t>
            </a:r>
          </a:p>
        </p:txBody>
      </p:sp>
    </p:spTree>
    <p:extLst>
      <p:ext uri="{BB962C8B-B14F-4D97-AF65-F5344CB8AC3E}">
        <p14:creationId xmlns:p14="http://schemas.microsoft.com/office/powerpoint/2010/main" val="61384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5344" y="0"/>
            <a:ext cx="9144000" cy="1325563"/>
          </a:xfrm>
        </p:spPr>
        <p:txBody>
          <a:body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a:t>
            </a:r>
            <a:r>
              <a:rPr lang="nl-BE">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Architectuur</a:t>
            </a:r>
          </a:p>
        </p:txBody>
      </p:sp>
      <p:sp>
        <p:nvSpPr>
          <p:cNvPr id="3" name="Tijdelijke aanduiding voor inhoud 2"/>
          <p:cNvSpPr>
            <a:spLocks noGrp="1"/>
          </p:cNvSpPr>
          <p:nvPr>
            <p:ph idx="1"/>
          </p:nvPr>
        </p:nvSpPr>
        <p:spPr>
          <a:xfrm>
            <a:off x="628650" y="1825625"/>
            <a:ext cx="7886700" cy="4172839"/>
          </a:xfrm>
        </p:spPr>
        <p:txBody>
          <a:bodyPr>
            <a:normAutofit/>
          </a:bodyPr>
          <a:lstStyle/>
          <a:p>
            <a:r>
              <a:rPr lang="nl-BE"/>
              <a:t>Computersystemen</a:t>
            </a:r>
          </a:p>
          <a:p>
            <a:r>
              <a:rPr lang="nl-BE" err="1"/>
              <a:t>Busarchitectuur</a:t>
            </a:r>
            <a:r>
              <a:rPr lang="nl-BE"/>
              <a:t> van de computer</a:t>
            </a:r>
          </a:p>
          <a:p>
            <a:r>
              <a:rPr lang="nl-BE"/>
              <a:t>Architectuur van de microprocessor</a:t>
            </a:r>
          </a:p>
          <a:p>
            <a:r>
              <a:rPr lang="nl-BE"/>
              <a:t>Geheugen</a:t>
            </a:r>
          </a:p>
          <a:p>
            <a:r>
              <a:rPr lang="nl-BE"/>
              <a:t>Opslagmedia</a:t>
            </a:r>
          </a:p>
          <a:p>
            <a:r>
              <a:rPr lang="nl-BE"/>
              <a:t>Beeld</a:t>
            </a:r>
          </a:p>
          <a:p>
            <a:r>
              <a:rPr lang="nl-BE"/>
              <a:t>Randapparatuur</a:t>
            </a:r>
          </a:p>
        </p:txBody>
      </p:sp>
      <p:sp>
        <p:nvSpPr>
          <p:cNvPr id="4" name="Rechthoek 3"/>
          <p:cNvSpPr/>
          <p:nvPr/>
        </p:nvSpPr>
        <p:spPr>
          <a:xfrm>
            <a:off x="628650" y="2820144"/>
            <a:ext cx="5547360" cy="527431"/>
          </a:xfrm>
          <a:prstGeom prst="rect">
            <a:avLst/>
          </a:prstGeom>
          <a:solidFill>
            <a:schemeClr val="accent6">
              <a:alpha val="4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7774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65354" y="1142872"/>
            <a:ext cx="8893302" cy="4953127"/>
          </a:xfrm>
        </p:spPr>
        <p:txBody>
          <a:bodyPr/>
          <a:lstStyle/>
          <a:p>
            <a:r>
              <a:rPr lang="nl-NL"/>
              <a:t>De onderdelen van de microprocessor</a:t>
            </a:r>
          </a:p>
          <a:p>
            <a:pPr lvl="1"/>
            <a:r>
              <a:rPr lang="nl-NL" b="1" err="1"/>
              <a:t>Buseenheid</a:t>
            </a:r>
            <a:r>
              <a:rPr lang="nl-NL" b="1"/>
              <a:t>: </a:t>
            </a:r>
            <a:r>
              <a:rPr lang="nl-NL"/>
              <a:t>verzorgt de communicatie met de bussen en genereert geheugen- en I/O-adressen;</a:t>
            </a:r>
          </a:p>
          <a:p>
            <a:pPr lvl="1"/>
            <a:r>
              <a:rPr lang="nl-NL" b="1"/>
              <a:t>Instructie-eenheid: </a:t>
            </a:r>
            <a:r>
              <a:rPr lang="nl-NL"/>
              <a:t>decodeert de gegevens, die door de </a:t>
            </a:r>
            <a:r>
              <a:rPr lang="nl-NL" err="1"/>
              <a:t>businterface</a:t>
            </a:r>
            <a:r>
              <a:rPr lang="nl-NL"/>
              <a:t> zijn opgehaald, als instructies, die vervolgens worden uitgevoerd;</a:t>
            </a:r>
          </a:p>
          <a:p>
            <a:pPr lvl="1"/>
            <a:r>
              <a:rPr lang="nl-NL" b="1"/>
              <a:t>Adreseenheid: </a:t>
            </a:r>
            <a:r>
              <a:rPr lang="nl-NL"/>
              <a:t>voert alle adresberekeningen intern en extern uit;</a:t>
            </a:r>
          </a:p>
          <a:p>
            <a:pPr lvl="1"/>
            <a:r>
              <a:rPr lang="nl-NL" b="1"/>
              <a:t>Uitvoeringseenheid: </a:t>
            </a:r>
            <a:r>
              <a:rPr lang="nl-NL"/>
              <a:t>voert de gedecodeerde instructies uit. Sommige instructies bevatten geheugenadressen. Deze instructies worden in de adreseenheid geplaatst voor verdere verwerking;</a:t>
            </a:r>
          </a:p>
          <a:p>
            <a:endParaRPr lang="nl-BE"/>
          </a:p>
          <a:p>
            <a:endParaRPr lang="nl-BE"/>
          </a:p>
        </p:txBody>
      </p:sp>
      <p:sp>
        <p:nvSpPr>
          <p:cNvPr id="5" name="Titel 1"/>
          <p:cNvSpPr>
            <a:spLocks noGrp="1"/>
          </p:cNvSpPr>
          <p:nvPr>
            <p:ph type="title"/>
          </p:nvPr>
        </p:nvSpPr>
        <p:spPr>
          <a:xfrm>
            <a:off x="0" y="0"/>
            <a:ext cx="91440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7085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170054"/>
            <a:ext cx="78867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jdelijke aanduiding voor inhoud 2"/>
          <p:cNvSpPr>
            <a:spLocks noGrp="1"/>
          </p:cNvSpPr>
          <p:nvPr>
            <p:ph idx="1"/>
          </p:nvPr>
        </p:nvSpPr>
        <p:spPr>
          <a:xfrm>
            <a:off x="628650" y="1495617"/>
            <a:ext cx="7886700" cy="4795455"/>
          </a:xfrm>
        </p:spPr>
        <p:txBody>
          <a:bodyPr>
            <a:normAutofit/>
          </a:bodyPr>
          <a:lstStyle/>
          <a:p>
            <a:r>
              <a:rPr lang="nl-BE"/>
              <a:t>Bussen algemeen</a:t>
            </a:r>
          </a:p>
          <a:p>
            <a:pPr lvl="1"/>
            <a:r>
              <a:rPr lang="nl-BE"/>
              <a:t>Het moederbord</a:t>
            </a:r>
          </a:p>
          <a:p>
            <a:pPr lvl="1"/>
            <a:r>
              <a:rPr lang="nl-BE"/>
              <a:t>Bussen algemeen</a:t>
            </a:r>
          </a:p>
          <a:p>
            <a:pPr lvl="1"/>
            <a:r>
              <a:rPr lang="nl-BE"/>
              <a:t>Systeem bus &amp; DIB</a:t>
            </a:r>
          </a:p>
          <a:p>
            <a:pPr lvl="1"/>
            <a:r>
              <a:rPr lang="nl-BE"/>
              <a:t>Serieel </a:t>
            </a:r>
            <a:r>
              <a:rPr lang="nl-BE" err="1"/>
              <a:t>vs</a:t>
            </a:r>
            <a:r>
              <a:rPr lang="nl-BE"/>
              <a:t> parallel</a:t>
            </a:r>
          </a:p>
          <a:p>
            <a:pPr lvl="1"/>
            <a:r>
              <a:rPr lang="nl-BE"/>
              <a:t>Chipsets</a:t>
            </a:r>
          </a:p>
          <a:p>
            <a:pPr lvl="1"/>
            <a:r>
              <a:rPr lang="nl-BE"/>
              <a:t>IRA</a:t>
            </a:r>
          </a:p>
          <a:p>
            <a:pPr lvl="1"/>
            <a:r>
              <a:rPr lang="nl-BE"/>
              <a:t>DMA</a:t>
            </a:r>
          </a:p>
          <a:p>
            <a:r>
              <a:rPr lang="nl-BE">
                <a:solidFill>
                  <a:schemeClr val="bg1">
                    <a:lumMod val="50000"/>
                  </a:schemeClr>
                </a:solidFill>
              </a:rPr>
              <a:t>IO bussen (intern &amp; uitbreidingsloten)</a:t>
            </a:r>
          </a:p>
          <a:p>
            <a:r>
              <a:rPr lang="nl-BE">
                <a:solidFill>
                  <a:schemeClr val="bg1">
                    <a:lumMod val="50000"/>
                  </a:schemeClr>
                </a:solidFill>
              </a:rPr>
              <a:t>IO bussen Extern</a:t>
            </a:r>
          </a:p>
          <a:p>
            <a:r>
              <a:rPr lang="nl-BE">
                <a:solidFill>
                  <a:schemeClr val="bg1">
                    <a:lumMod val="50000"/>
                  </a:schemeClr>
                </a:solidFill>
              </a:rPr>
              <a:t>Bussen voor opslagmedia</a:t>
            </a:r>
          </a:p>
        </p:txBody>
      </p:sp>
      <p:sp>
        <p:nvSpPr>
          <p:cNvPr id="5" name="Rechthoek 4"/>
          <p:cNvSpPr/>
          <p:nvPr/>
        </p:nvSpPr>
        <p:spPr>
          <a:xfrm>
            <a:off x="628650" y="1410273"/>
            <a:ext cx="5547360" cy="527431"/>
          </a:xfrm>
          <a:prstGeom prst="rect">
            <a:avLst/>
          </a:prstGeom>
          <a:solidFill>
            <a:schemeClr val="accent6">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380184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100834" y="1079587"/>
            <a:ext cx="4226814" cy="5519607"/>
          </a:xfrm>
          <a:prstGeom prst="rect">
            <a:avLst/>
          </a:prstGeom>
          <a:noFill/>
          <a:ln w="9525">
            <a:noFill/>
            <a:miter lim="800000"/>
            <a:headEnd/>
            <a:tailEnd/>
          </a:ln>
        </p:spPr>
      </p:pic>
      <p:sp>
        <p:nvSpPr>
          <p:cNvPr id="6" name="Titel 1"/>
          <p:cNvSpPr>
            <a:spLocks noGrp="1"/>
          </p:cNvSpPr>
          <p:nvPr>
            <p:ph type="title"/>
          </p:nvPr>
        </p:nvSpPr>
        <p:spPr>
          <a:xfrm>
            <a:off x="0" y="0"/>
            <a:ext cx="91440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855019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228217"/>
            <a:ext cx="9144000" cy="4351338"/>
          </a:xfrm>
        </p:spPr>
        <p:txBody>
          <a:bodyPr/>
          <a:lstStyle/>
          <a:p>
            <a:pPr marL="0" indent="0">
              <a:buNone/>
            </a:pPr>
            <a:r>
              <a:rPr lang="nl-NL"/>
              <a:t>Onderdelen uitvoeringseenheid</a:t>
            </a:r>
          </a:p>
          <a:p>
            <a:pPr lvl="1"/>
            <a:r>
              <a:rPr lang="nl-BE"/>
              <a:t>De rekenkundige- en logische eenheid (ALU)</a:t>
            </a:r>
          </a:p>
          <a:p>
            <a:pPr lvl="2"/>
            <a:r>
              <a:rPr lang="nl-NL" err="1"/>
              <a:t>Arithmetic</a:t>
            </a:r>
            <a:r>
              <a:rPr lang="nl-NL"/>
              <a:t> </a:t>
            </a:r>
            <a:r>
              <a:rPr lang="nl-NL" err="1"/>
              <a:t>and</a:t>
            </a:r>
            <a:r>
              <a:rPr lang="nl-NL"/>
              <a:t> Logic Unit: eigenlijk rekencircuit van de processor (twee data-</a:t>
            </a:r>
            <a:r>
              <a:rPr lang="nl-NL" err="1"/>
              <a:t>inputs</a:t>
            </a:r>
            <a:r>
              <a:rPr lang="nl-NL"/>
              <a:t> en één data-output);</a:t>
            </a:r>
          </a:p>
          <a:p>
            <a:pPr lvl="1"/>
            <a:r>
              <a:rPr lang="nl-BE"/>
              <a:t>De besturingseenheid of Control Unit (CU)</a:t>
            </a:r>
          </a:p>
          <a:p>
            <a:pPr lvl="2"/>
            <a:r>
              <a:rPr lang="nl-NL"/>
              <a:t>Verantwoordelijk voor de communicatie tussen de ALU en de andere componenten van het moederbord;</a:t>
            </a:r>
          </a:p>
          <a:p>
            <a:pPr lvl="2"/>
            <a:r>
              <a:rPr lang="nl-NL"/>
              <a:t>Synchronisatie en de controle van het gehele systeem;</a:t>
            </a:r>
          </a:p>
          <a:p>
            <a:pPr lvl="2"/>
            <a:r>
              <a:rPr lang="nl-NL"/>
              <a:t>Beschikt over een programcounter (instructieteller).</a:t>
            </a:r>
          </a:p>
          <a:p>
            <a:pPr lvl="1"/>
            <a:r>
              <a:rPr lang="nl-BE"/>
              <a:t>De registers</a:t>
            </a:r>
          </a:p>
          <a:p>
            <a:endParaRPr lang="nl-BE"/>
          </a:p>
        </p:txBody>
      </p:sp>
      <p:sp>
        <p:nvSpPr>
          <p:cNvPr id="5" name="Titel 1"/>
          <p:cNvSpPr>
            <a:spLocks noGrp="1"/>
          </p:cNvSpPr>
          <p:nvPr>
            <p:ph type="title"/>
          </p:nvPr>
        </p:nvSpPr>
        <p:spPr>
          <a:xfrm>
            <a:off x="0" y="0"/>
            <a:ext cx="9144000" cy="1325563"/>
          </a:xfrm>
        </p:spPr>
        <p:txBody>
          <a:bodyPr>
            <a:normAutofit/>
          </a:body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08999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069721"/>
            <a:ext cx="9144000" cy="4351338"/>
          </a:xfrm>
        </p:spPr>
        <p:txBody>
          <a:bodyPr/>
          <a:lstStyle/>
          <a:p>
            <a:pPr marL="0" indent="0">
              <a:buNone/>
            </a:pPr>
            <a:r>
              <a:rPr lang="nl-NL"/>
              <a:t>Stap 1: </a:t>
            </a:r>
            <a:r>
              <a:rPr lang="nl-NL" err="1"/>
              <a:t>Instruction</a:t>
            </a:r>
            <a:r>
              <a:rPr lang="nl-NL"/>
              <a:t> </a:t>
            </a:r>
            <a:r>
              <a:rPr lang="nl-NL" err="1"/>
              <a:t>Fetch</a:t>
            </a:r>
            <a:endParaRPr lang="nl-NL"/>
          </a:p>
          <a:p>
            <a:pPr lvl="1"/>
            <a:r>
              <a:rPr lang="nl-NL"/>
              <a:t>De inhoud van de program counter wordt op de adresbus geplaatst, via de </a:t>
            </a:r>
            <a:r>
              <a:rPr lang="nl-NL" err="1"/>
              <a:t>controlebus</a:t>
            </a:r>
            <a:r>
              <a:rPr lang="nl-NL"/>
              <a:t> wordt een leessignaal doorgegeven. De machinetaal instructie (adres is inhoud van </a:t>
            </a:r>
            <a:r>
              <a:rPr lang="nl-NL" err="1"/>
              <a:t>instruction</a:t>
            </a:r>
            <a:r>
              <a:rPr lang="nl-NL"/>
              <a:t> pointer) wordt dan over de databus naar de microprocessor getransporteerd.</a:t>
            </a:r>
          </a:p>
          <a:p>
            <a:pPr lvl="1"/>
            <a:r>
              <a:rPr lang="nl-NL"/>
              <a:t>Deze instructie wordt tijdelijk in het instructieregister geplaatst. De program counter zal nu verhogen met het aantal bytes dat de ingelezen instructie bevat, zodat de volgende instructie nu wordt aangewezen.</a:t>
            </a:r>
          </a:p>
          <a:p>
            <a:endParaRPr lang="nl-BE"/>
          </a:p>
        </p:txBody>
      </p:sp>
      <p:sp>
        <p:nvSpPr>
          <p:cNvPr id="4"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VON NEUMANN CYCLUS</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6034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ep 43"/>
          <p:cNvGrpSpPr/>
          <p:nvPr/>
        </p:nvGrpSpPr>
        <p:grpSpPr>
          <a:xfrm>
            <a:off x="288219" y="1109472"/>
            <a:ext cx="8246181" cy="4693920"/>
            <a:chOff x="1263579" y="2256235"/>
            <a:chExt cx="6212397" cy="3334940"/>
          </a:xfrm>
        </p:grpSpPr>
        <p:sp>
          <p:nvSpPr>
            <p:cNvPr id="4" name="Rectangle 58"/>
            <p:cNvSpPr>
              <a:spLocks noChangeArrowheads="1"/>
            </p:cNvSpPr>
            <p:nvPr/>
          </p:nvSpPr>
          <p:spPr bwMode="auto">
            <a:xfrm>
              <a:off x="6054370" y="2256235"/>
              <a:ext cx="1421606" cy="2364581"/>
            </a:xfrm>
            <a:prstGeom prst="rect">
              <a:avLst/>
            </a:prstGeom>
            <a:solidFill>
              <a:srgbClr val="000000">
                <a:alpha val="70000"/>
              </a:srgbClr>
            </a:solidFill>
            <a:ln w="9525" algn="ctr">
              <a:solidFill>
                <a:schemeClr val="tx1"/>
              </a:solidFill>
              <a:miter lim="800000"/>
              <a:headEnd/>
              <a:tailEnd/>
            </a:ln>
            <a:effectLst/>
          </p:spPr>
          <p:txBody>
            <a:bodyPr wrap="none" anchor="ctr"/>
            <a:lstStyle/>
            <a:p>
              <a:endParaRPr lang="nl-BE" sz="1350"/>
            </a:p>
          </p:txBody>
        </p:sp>
        <p:sp>
          <p:nvSpPr>
            <p:cNvPr id="5" name="Rectangle 57"/>
            <p:cNvSpPr>
              <a:spLocks noChangeArrowheads="1"/>
            </p:cNvSpPr>
            <p:nvPr/>
          </p:nvSpPr>
          <p:spPr bwMode="auto">
            <a:xfrm>
              <a:off x="1263579" y="2262187"/>
              <a:ext cx="4693444" cy="3328988"/>
            </a:xfrm>
            <a:prstGeom prst="rect">
              <a:avLst/>
            </a:prstGeom>
            <a:solidFill>
              <a:srgbClr val="000000">
                <a:alpha val="50000"/>
              </a:srgbClr>
            </a:solidFill>
            <a:ln w="9525" algn="ctr">
              <a:solidFill>
                <a:schemeClr val="tx1"/>
              </a:solidFill>
              <a:miter lim="800000"/>
              <a:headEnd/>
              <a:tailEnd/>
            </a:ln>
            <a:effectLst/>
          </p:spPr>
          <p:txBody>
            <a:bodyPr wrap="none" anchor="ctr"/>
            <a:lstStyle/>
            <a:p>
              <a:endParaRPr lang="nl-BE" sz="1350"/>
            </a:p>
          </p:txBody>
        </p:sp>
        <p:sp>
          <p:nvSpPr>
            <p:cNvPr id="6" name="Rectangle 10"/>
            <p:cNvSpPr>
              <a:spLocks noChangeArrowheads="1"/>
            </p:cNvSpPr>
            <p:nvPr/>
          </p:nvSpPr>
          <p:spPr bwMode="auto">
            <a:xfrm>
              <a:off x="6044845" y="2821781"/>
              <a:ext cx="1387078" cy="1777604"/>
            </a:xfrm>
            <a:prstGeom prst="rect">
              <a:avLst/>
            </a:prstGeom>
            <a:noFill/>
            <a:ln w="0">
              <a:noFill/>
              <a:miter lim="800000"/>
              <a:headEnd/>
              <a:tailEnd/>
            </a:ln>
          </p:spPr>
          <p:txBody>
            <a:bodyPr/>
            <a:lstStyle/>
            <a:p>
              <a:endParaRPr lang="nl-BE" sz="1350"/>
            </a:p>
          </p:txBody>
        </p:sp>
        <p:sp>
          <p:nvSpPr>
            <p:cNvPr id="7" name="Rectangle 12"/>
            <p:cNvSpPr>
              <a:spLocks noChangeArrowheads="1"/>
            </p:cNvSpPr>
            <p:nvPr/>
          </p:nvSpPr>
          <p:spPr bwMode="auto">
            <a:xfrm>
              <a:off x="6099613" y="3017044"/>
              <a:ext cx="1042658" cy="219291"/>
            </a:xfrm>
            <a:prstGeom prst="rect">
              <a:avLst/>
            </a:prstGeom>
            <a:noFill/>
            <a:ln w="9525">
              <a:noFill/>
              <a:miter lim="800000"/>
              <a:headEnd/>
              <a:tailEnd/>
            </a:ln>
          </p:spPr>
          <p:txBody>
            <a:bodyPr wrap="none" lIns="0" tIns="0" rIns="0" bIns="0">
              <a:spAutoFit/>
            </a:bodyPr>
            <a:lstStyle/>
            <a:p>
              <a:r>
                <a:rPr lang="nl-NL" sz="1425" b="1">
                  <a:solidFill>
                    <a:schemeClr val="hlink"/>
                  </a:solidFill>
                </a:rPr>
                <a:t>INSTRUCTION</a:t>
              </a:r>
              <a:endParaRPr lang="nl-NL" sz="1350">
                <a:solidFill>
                  <a:schemeClr val="hlink"/>
                </a:solidFill>
              </a:endParaRPr>
            </a:p>
          </p:txBody>
        </p:sp>
        <p:sp>
          <p:nvSpPr>
            <p:cNvPr id="8" name="Rectangle 13"/>
            <p:cNvSpPr>
              <a:spLocks noChangeArrowheads="1"/>
            </p:cNvSpPr>
            <p:nvPr/>
          </p:nvSpPr>
          <p:spPr bwMode="auto">
            <a:xfrm>
              <a:off x="6403222" y="3211117"/>
              <a:ext cx="470450" cy="219291"/>
            </a:xfrm>
            <a:prstGeom prst="rect">
              <a:avLst/>
            </a:prstGeom>
            <a:noFill/>
            <a:ln w="9525">
              <a:noFill/>
              <a:miter lim="800000"/>
              <a:headEnd/>
              <a:tailEnd/>
            </a:ln>
          </p:spPr>
          <p:txBody>
            <a:bodyPr wrap="none" lIns="0" tIns="0" rIns="0" bIns="0">
              <a:spAutoFit/>
            </a:bodyPr>
            <a:lstStyle/>
            <a:p>
              <a:r>
                <a:rPr lang="nl-NL" sz="1425" b="1">
                  <a:solidFill>
                    <a:schemeClr val="hlink"/>
                  </a:solidFill>
                </a:rPr>
                <a:t>FETCH</a:t>
              </a:r>
              <a:endParaRPr lang="nl-NL" sz="1350">
                <a:solidFill>
                  <a:schemeClr val="hlink"/>
                </a:solidFill>
              </a:endParaRPr>
            </a:p>
          </p:txBody>
        </p:sp>
        <p:sp>
          <p:nvSpPr>
            <p:cNvPr id="9" name="Rectangle 14"/>
            <p:cNvSpPr>
              <a:spLocks noChangeArrowheads="1"/>
            </p:cNvSpPr>
            <p:nvPr/>
          </p:nvSpPr>
          <p:spPr bwMode="auto">
            <a:xfrm>
              <a:off x="1305135" y="5314951"/>
              <a:ext cx="1481111" cy="219291"/>
            </a:xfrm>
            <a:prstGeom prst="rect">
              <a:avLst/>
            </a:prstGeom>
            <a:noFill/>
            <a:ln w="9525">
              <a:noFill/>
              <a:miter lim="800000"/>
              <a:headEnd/>
              <a:tailEnd/>
            </a:ln>
          </p:spPr>
          <p:txBody>
            <a:bodyPr wrap="none" lIns="0" tIns="0" rIns="0" bIns="0">
              <a:spAutoFit/>
            </a:bodyPr>
            <a:lstStyle/>
            <a:p>
              <a:r>
                <a:rPr lang="nl-NL" sz="1425" b="1">
                  <a:solidFill>
                    <a:schemeClr val="hlink"/>
                  </a:solidFill>
                </a:rPr>
                <a:t>Uitvoeringseenheid</a:t>
              </a:r>
              <a:endParaRPr lang="nl-NL" sz="1350">
                <a:solidFill>
                  <a:schemeClr val="hlink"/>
                </a:solidFill>
              </a:endParaRPr>
            </a:p>
          </p:txBody>
        </p:sp>
        <p:sp>
          <p:nvSpPr>
            <p:cNvPr id="10" name="Rectangle 15"/>
            <p:cNvSpPr>
              <a:spLocks noChangeArrowheads="1"/>
            </p:cNvSpPr>
            <p:nvPr/>
          </p:nvSpPr>
          <p:spPr bwMode="auto">
            <a:xfrm>
              <a:off x="6403222" y="4370785"/>
              <a:ext cx="884858" cy="219291"/>
            </a:xfrm>
            <a:prstGeom prst="rect">
              <a:avLst/>
            </a:prstGeom>
            <a:noFill/>
            <a:ln w="9525">
              <a:noFill/>
              <a:miter lim="800000"/>
              <a:headEnd/>
              <a:tailEnd/>
            </a:ln>
          </p:spPr>
          <p:txBody>
            <a:bodyPr wrap="none" lIns="0" tIns="0" rIns="0" bIns="0">
              <a:spAutoFit/>
            </a:bodyPr>
            <a:lstStyle/>
            <a:p>
              <a:r>
                <a:rPr lang="nl-NL" sz="1425" b="1">
                  <a:solidFill>
                    <a:schemeClr val="hlink"/>
                  </a:solidFill>
                </a:rPr>
                <a:t>Buseenheid</a:t>
              </a:r>
              <a:endParaRPr lang="nl-NL" sz="1350">
                <a:solidFill>
                  <a:schemeClr val="hlink"/>
                </a:solidFill>
              </a:endParaRPr>
            </a:p>
          </p:txBody>
        </p:sp>
        <p:sp>
          <p:nvSpPr>
            <p:cNvPr id="11" name="Freeform 20"/>
            <p:cNvSpPr>
              <a:spLocks noEditPoints="1"/>
            </p:cNvSpPr>
            <p:nvPr/>
          </p:nvSpPr>
          <p:spPr bwMode="auto">
            <a:xfrm>
              <a:off x="2557672" y="4382691"/>
              <a:ext cx="1269206" cy="509588"/>
            </a:xfrm>
            <a:custGeom>
              <a:avLst/>
              <a:gdLst/>
              <a:ahLst/>
              <a:cxnLst>
                <a:cxn ang="0">
                  <a:pos x="1" y="0"/>
                </a:cxn>
                <a:cxn ang="0">
                  <a:pos x="116" y="0"/>
                </a:cxn>
                <a:cxn ang="0">
                  <a:pos x="116" y="1"/>
                </a:cxn>
                <a:cxn ang="0">
                  <a:pos x="1" y="1"/>
                </a:cxn>
                <a:cxn ang="0">
                  <a:pos x="1" y="0"/>
                </a:cxn>
                <a:cxn ang="0">
                  <a:pos x="116" y="0"/>
                </a:cxn>
                <a:cxn ang="0">
                  <a:pos x="117" y="0"/>
                </a:cxn>
                <a:cxn ang="0">
                  <a:pos x="116" y="1"/>
                </a:cxn>
                <a:cxn ang="0">
                  <a:pos x="116" y="0"/>
                </a:cxn>
                <a:cxn ang="0">
                  <a:pos x="116" y="1"/>
                </a:cxn>
                <a:cxn ang="0">
                  <a:pos x="86" y="47"/>
                </a:cxn>
                <a:cxn ang="0">
                  <a:pos x="85" y="46"/>
                </a:cxn>
                <a:cxn ang="0">
                  <a:pos x="115" y="0"/>
                </a:cxn>
                <a:cxn ang="0">
                  <a:pos x="116" y="1"/>
                </a:cxn>
                <a:cxn ang="0">
                  <a:pos x="86" y="47"/>
                </a:cxn>
                <a:cxn ang="0">
                  <a:pos x="86" y="47"/>
                </a:cxn>
                <a:cxn ang="0">
                  <a:pos x="86" y="47"/>
                </a:cxn>
                <a:cxn ang="0">
                  <a:pos x="86" y="47"/>
                </a:cxn>
                <a:cxn ang="0">
                  <a:pos x="86" y="47"/>
                </a:cxn>
                <a:cxn ang="0">
                  <a:pos x="31" y="47"/>
                </a:cxn>
                <a:cxn ang="0">
                  <a:pos x="31" y="46"/>
                </a:cxn>
                <a:cxn ang="0">
                  <a:pos x="86" y="46"/>
                </a:cxn>
                <a:cxn ang="0">
                  <a:pos x="86" y="47"/>
                </a:cxn>
                <a:cxn ang="0">
                  <a:pos x="31" y="47"/>
                </a:cxn>
                <a:cxn ang="0">
                  <a:pos x="31" y="47"/>
                </a:cxn>
                <a:cxn ang="0">
                  <a:pos x="31" y="47"/>
                </a:cxn>
                <a:cxn ang="0">
                  <a:pos x="31" y="47"/>
                </a:cxn>
                <a:cxn ang="0">
                  <a:pos x="31" y="47"/>
                </a:cxn>
                <a:cxn ang="0">
                  <a:pos x="1" y="1"/>
                </a:cxn>
                <a:cxn ang="0">
                  <a:pos x="2" y="0"/>
                </a:cxn>
                <a:cxn ang="0">
                  <a:pos x="32" y="46"/>
                </a:cxn>
                <a:cxn ang="0">
                  <a:pos x="31" y="47"/>
                </a:cxn>
                <a:cxn ang="0">
                  <a:pos x="1" y="1"/>
                </a:cxn>
                <a:cxn ang="0">
                  <a:pos x="0" y="0"/>
                </a:cxn>
                <a:cxn ang="0">
                  <a:pos x="1" y="0"/>
                </a:cxn>
                <a:cxn ang="0">
                  <a:pos x="1" y="0"/>
                </a:cxn>
                <a:cxn ang="0">
                  <a:pos x="1" y="1"/>
                </a:cxn>
              </a:cxnLst>
              <a:rect l="0" t="0" r="r" b="b"/>
              <a:pathLst>
                <a:path w="117" h="47">
                  <a:moveTo>
                    <a:pt x="1" y="0"/>
                  </a:moveTo>
                  <a:lnTo>
                    <a:pt x="116" y="0"/>
                  </a:lnTo>
                  <a:lnTo>
                    <a:pt x="116" y="1"/>
                  </a:lnTo>
                  <a:lnTo>
                    <a:pt x="1" y="1"/>
                  </a:lnTo>
                  <a:lnTo>
                    <a:pt x="1" y="0"/>
                  </a:lnTo>
                  <a:close/>
                  <a:moveTo>
                    <a:pt x="116" y="0"/>
                  </a:moveTo>
                  <a:lnTo>
                    <a:pt x="117" y="0"/>
                  </a:lnTo>
                  <a:lnTo>
                    <a:pt x="116" y="1"/>
                  </a:lnTo>
                  <a:lnTo>
                    <a:pt x="116" y="0"/>
                  </a:lnTo>
                  <a:close/>
                  <a:moveTo>
                    <a:pt x="116" y="1"/>
                  </a:moveTo>
                  <a:lnTo>
                    <a:pt x="86" y="47"/>
                  </a:lnTo>
                  <a:lnTo>
                    <a:pt x="85" y="46"/>
                  </a:lnTo>
                  <a:lnTo>
                    <a:pt x="115" y="0"/>
                  </a:lnTo>
                  <a:lnTo>
                    <a:pt x="116" y="1"/>
                  </a:lnTo>
                  <a:close/>
                  <a:moveTo>
                    <a:pt x="86" y="47"/>
                  </a:moveTo>
                  <a:lnTo>
                    <a:pt x="86" y="47"/>
                  </a:lnTo>
                  <a:lnTo>
                    <a:pt x="86" y="47"/>
                  </a:lnTo>
                  <a:lnTo>
                    <a:pt x="86" y="47"/>
                  </a:lnTo>
                  <a:close/>
                  <a:moveTo>
                    <a:pt x="86" y="47"/>
                  </a:moveTo>
                  <a:lnTo>
                    <a:pt x="31" y="47"/>
                  </a:lnTo>
                  <a:lnTo>
                    <a:pt x="31" y="46"/>
                  </a:lnTo>
                  <a:lnTo>
                    <a:pt x="86" y="46"/>
                  </a:lnTo>
                  <a:lnTo>
                    <a:pt x="86" y="47"/>
                  </a:lnTo>
                  <a:close/>
                  <a:moveTo>
                    <a:pt x="31" y="47"/>
                  </a:moveTo>
                  <a:lnTo>
                    <a:pt x="31" y="47"/>
                  </a:lnTo>
                  <a:lnTo>
                    <a:pt x="31" y="47"/>
                  </a:lnTo>
                  <a:lnTo>
                    <a:pt x="31" y="47"/>
                  </a:lnTo>
                  <a:close/>
                  <a:moveTo>
                    <a:pt x="31" y="47"/>
                  </a:moveTo>
                  <a:lnTo>
                    <a:pt x="1" y="1"/>
                  </a:lnTo>
                  <a:lnTo>
                    <a:pt x="2" y="0"/>
                  </a:lnTo>
                  <a:lnTo>
                    <a:pt x="32" y="46"/>
                  </a:lnTo>
                  <a:lnTo>
                    <a:pt x="31" y="47"/>
                  </a:lnTo>
                  <a:close/>
                  <a:moveTo>
                    <a:pt x="1" y="1"/>
                  </a:moveTo>
                  <a:lnTo>
                    <a:pt x="0" y="0"/>
                  </a:lnTo>
                  <a:lnTo>
                    <a:pt x="1" y="0"/>
                  </a:lnTo>
                  <a:lnTo>
                    <a:pt x="1" y="0"/>
                  </a:lnTo>
                  <a:lnTo>
                    <a:pt x="1" y="1"/>
                  </a:lnTo>
                  <a:close/>
                </a:path>
              </a:pathLst>
            </a:custGeom>
            <a:solidFill>
              <a:schemeClr val="folHlink"/>
            </a:solidFill>
            <a:ln w="9525">
              <a:solidFill>
                <a:schemeClr val="hlink"/>
              </a:solidFill>
              <a:round/>
              <a:headEnd/>
              <a:tailEnd/>
            </a:ln>
          </p:spPr>
          <p:txBody>
            <a:bodyPr/>
            <a:lstStyle/>
            <a:p>
              <a:endParaRPr lang="nl-BE" sz="1350"/>
            </a:p>
          </p:txBody>
        </p:sp>
        <p:sp>
          <p:nvSpPr>
            <p:cNvPr id="12" name="Freeform 21"/>
            <p:cNvSpPr>
              <a:spLocks noEditPoints="1"/>
            </p:cNvSpPr>
            <p:nvPr/>
          </p:nvSpPr>
          <p:spPr bwMode="auto">
            <a:xfrm>
              <a:off x="2894619" y="4881563"/>
              <a:ext cx="606028" cy="151210"/>
            </a:xfrm>
            <a:custGeom>
              <a:avLst/>
              <a:gdLst/>
              <a:ahLst/>
              <a:cxnLst>
                <a:cxn ang="0">
                  <a:pos x="0" y="13"/>
                </a:cxn>
                <a:cxn ang="0">
                  <a:pos x="55" y="13"/>
                </a:cxn>
                <a:cxn ang="0">
                  <a:pos x="55" y="14"/>
                </a:cxn>
                <a:cxn ang="0">
                  <a:pos x="0" y="14"/>
                </a:cxn>
                <a:cxn ang="0">
                  <a:pos x="0" y="13"/>
                </a:cxn>
                <a:cxn ang="0">
                  <a:pos x="56" y="13"/>
                </a:cxn>
                <a:cxn ang="0">
                  <a:pos x="56" y="14"/>
                </a:cxn>
                <a:cxn ang="0">
                  <a:pos x="55" y="14"/>
                </a:cxn>
                <a:cxn ang="0">
                  <a:pos x="55" y="13"/>
                </a:cxn>
                <a:cxn ang="0">
                  <a:pos x="56" y="13"/>
                </a:cxn>
                <a:cxn ang="0">
                  <a:pos x="55" y="13"/>
                </a:cxn>
                <a:cxn ang="0">
                  <a:pos x="55" y="1"/>
                </a:cxn>
                <a:cxn ang="0">
                  <a:pos x="56" y="1"/>
                </a:cxn>
                <a:cxn ang="0">
                  <a:pos x="56" y="13"/>
                </a:cxn>
                <a:cxn ang="0">
                  <a:pos x="55" y="13"/>
                </a:cxn>
                <a:cxn ang="0">
                  <a:pos x="55" y="0"/>
                </a:cxn>
                <a:cxn ang="0">
                  <a:pos x="56" y="0"/>
                </a:cxn>
                <a:cxn ang="0">
                  <a:pos x="56" y="1"/>
                </a:cxn>
                <a:cxn ang="0">
                  <a:pos x="55" y="1"/>
                </a:cxn>
                <a:cxn ang="0">
                  <a:pos x="55" y="0"/>
                </a:cxn>
                <a:cxn ang="0">
                  <a:pos x="55" y="1"/>
                </a:cxn>
                <a:cxn ang="0">
                  <a:pos x="0" y="1"/>
                </a:cxn>
                <a:cxn ang="0">
                  <a:pos x="0" y="0"/>
                </a:cxn>
                <a:cxn ang="0">
                  <a:pos x="55" y="0"/>
                </a:cxn>
                <a:cxn ang="0">
                  <a:pos x="55" y="1"/>
                </a:cxn>
                <a:cxn ang="0">
                  <a:pos x="0" y="1"/>
                </a:cxn>
                <a:cxn ang="0">
                  <a:pos x="0" y="0"/>
                </a:cxn>
                <a:cxn ang="0">
                  <a:pos x="0" y="0"/>
                </a:cxn>
                <a:cxn ang="0">
                  <a:pos x="0" y="1"/>
                </a:cxn>
                <a:cxn ang="0">
                  <a:pos x="1" y="1"/>
                </a:cxn>
                <a:cxn ang="0">
                  <a:pos x="1" y="13"/>
                </a:cxn>
                <a:cxn ang="0">
                  <a:pos x="0" y="13"/>
                </a:cxn>
                <a:cxn ang="0">
                  <a:pos x="0" y="1"/>
                </a:cxn>
                <a:cxn ang="0">
                  <a:pos x="1" y="1"/>
                </a:cxn>
                <a:cxn ang="0">
                  <a:pos x="0" y="14"/>
                </a:cxn>
                <a:cxn ang="0">
                  <a:pos x="0" y="14"/>
                </a:cxn>
                <a:cxn ang="0">
                  <a:pos x="0" y="13"/>
                </a:cxn>
                <a:cxn ang="0">
                  <a:pos x="0" y="13"/>
                </a:cxn>
                <a:cxn ang="0">
                  <a:pos x="0" y="14"/>
                </a:cxn>
              </a:cxnLst>
              <a:rect l="0" t="0" r="r" b="b"/>
              <a:pathLst>
                <a:path w="56" h="14">
                  <a:moveTo>
                    <a:pt x="0" y="13"/>
                  </a:moveTo>
                  <a:lnTo>
                    <a:pt x="55" y="13"/>
                  </a:lnTo>
                  <a:lnTo>
                    <a:pt x="55" y="14"/>
                  </a:lnTo>
                  <a:lnTo>
                    <a:pt x="0" y="14"/>
                  </a:lnTo>
                  <a:lnTo>
                    <a:pt x="0" y="13"/>
                  </a:lnTo>
                  <a:close/>
                  <a:moveTo>
                    <a:pt x="56" y="13"/>
                  </a:moveTo>
                  <a:lnTo>
                    <a:pt x="56" y="14"/>
                  </a:lnTo>
                  <a:lnTo>
                    <a:pt x="55" y="14"/>
                  </a:lnTo>
                  <a:lnTo>
                    <a:pt x="55" y="13"/>
                  </a:lnTo>
                  <a:lnTo>
                    <a:pt x="56" y="13"/>
                  </a:lnTo>
                  <a:close/>
                  <a:moveTo>
                    <a:pt x="55" y="13"/>
                  </a:moveTo>
                  <a:lnTo>
                    <a:pt x="55" y="1"/>
                  </a:lnTo>
                  <a:lnTo>
                    <a:pt x="56" y="1"/>
                  </a:lnTo>
                  <a:lnTo>
                    <a:pt x="56" y="13"/>
                  </a:lnTo>
                  <a:lnTo>
                    <a:pt x="55" y="13"/>
                  </a:lnTo>
                  <a:close/>
                  <a:moveTo>
                    <a:pt x="55" y="0"/>
                  </a:moveTo>
                  <a:lnTo>
                    <a:pt x="56" y="0"/>
                  </a:lnTo>
                  <a:lnTo>
                    <a:pt x="56" y="1"/>
                  </a:lnTo>
                  <a:lnTo>
                    <a:pt x="55" y="1"/>
                  </a:lnTo>
                  <a:lnTo>
                    <a:pt x="55" y="0"/>
                  </a:lnTo>
                  <a:close/>
                  <a:moveTo>
                    <a:pt x="55" y="1"/>
                  </a:moveTo>
                  <a:lnTo>
                    <a:pt x="0" y="1"/>
                  </a:lnTo>
                  <a:lnTo>
                    <a:pt x="0" y="0"/>
                  </a:lnTo>
                  <a:lnTo>
                    <a:pt x="55" y="0"/>
                  </a:lnTo>
                  <a:lnTo>
                    <a:pt x="55" y="1"/>
                  </a:lnTo>
                  <a:close/>
                  <a:moveTo>
                    <a:pt x="0" y="1"/>
                  </a:moveTo>
                  <a:lnTo>
                    <a:pt x="0" y="0"/>
                  </a:lnTo>
                  <a:lnTo>
                    <a:pt x="0" y="0"/>
                  </a:lnTo>
                  <a:lnTo>
                    <a:pt x="0" y="1"/>
                  </a:lnTo>
                  <a:close/>
                  <a:moveTo>
                    <a:pt x="1" y="1"/>
                  </a:moveTo>
                  <a:lnTo>
                    <a:pt x="1" y="13"/>
                  </a:lnTo>
                  <a:lnTo>
                    <a:pt x="0" y="13"/>
                  </a:lnTo>
                  <a:lnTo>
                    <a:pt x="0" y="1"/>
                  </a:lnTo>
                  <a:lnTo>
                    <a:pt x="1" y="1"/>
                  </a:lnTo>
                  <a:close/>
                  <a:moveTo>
                    <a:pt x="0" y="14"/>
                  </a:moveTo>
                  <a:lnTo>
                    <a:pt x="0" y="14"/>
                  </a:lnTo>
                  <a:lnTo>
                    <a:pt x="0" y="13"/>
                  </a:lnTo>
                  <a:lnTo>
                    <a:pt x="0" y="13"/>
                  </a:lnTo>
                  <a:lnTo>
                    <a:pt x="0" y="14"/>
                  </a:lnTo>
                  <a:close/>
                </a:path>
              </a:pathLst>
            </a:custGeom>
            <a:solidFill>
              <a:schemeClr val="folHlink"/>
            </a:solidFill>
            <a:ln w="9525">
              <a:solidFill>
                <a:schemeClr val="hlink"/>
              </a:solidFill>
              <a:round/>
              <a:headEnd/>
              <a:tailEnd/>
            </a:ln>
          </p:spPr>
          <p:txBody>
            <a:bodyPr/>
            <a:lstStyle/>
            <a:p>
              <a:endParaRPr lang="nl-BE" sz="1350"/>
            </a:p>
          </p:txBody>
        </p:sp>
        <p:sp>
          <p:nvSpPr>
            <p:cNvPr id="13" name="Freeform 22"/>
            <p:cNvSpPr>
              <a:spLocks noEditPoints="1"/>
            </p:cNvSpPr>
            <p:nvPr/>
          </p:nvSpPr>
          <p:spPr bwMode="auto">
            <a:xfrm>
              <a:off x="2569578" y="4242197"/>
              <a:ext cx="454819" cy="151209"/>
            </a:xfrm>
            <a:custGeom>
              <a:avLst/>
              <a:gdLst/>
              <a:ahLst/>
              <a:cxnLst>
                <a:cxn ang="0">
                  <a:pos x="1" y="13"/>
                </a:cxn>
                <a:cxn ang="0">
                  <a:pos x="41" y="13"/>
                </a:cxn>
                <a:cxn ang="0">
                  <a:pos x="41" y="14"/>
                </a:cxn>
                <a:cxn ang="0">
                  <a:pos x="1" y="14"/>
                </a:cxn>
                <a:cxn ang="0">
                  <a:pos x="1" y="13"/>
                </a:cxn>
                <a:cxn ang="0">
                  <a:pos x="42" y="13"/>
                </a:cxn>
                <a:cxn ang="0">
                  <a:pos x="42" y="14"/>
                </a:cxn>
                <a:cxn ang="0">
                  <a:pos x="41" y="14"/>
                </a:cxn>
                <a:cxn ang="0">
                  <a:pos x="41" y="13"/>
                </a:cxn>
                <a:cxn ang="0">
                  <a:pos x="42" y="13"/>
                </a:cxn>
                <a:cxn ang="0">
                  <a:pos x="40" y="13"/>
                </a:cxn>
                <a:cxn ang="0">
                  <a:pos x="40" y="0"/>
                </a:cxn>
                <a:cxn ang="0">
                  <a:pos x="42" y="0"/>
                </a:cxn>
                <a:cxn ang="0">
                  <a:pos x="42" y="13"/>
                </a:cxn>
                <a:cxn ang="0">
                  <a:pos x="40" y="13"/>
                </a:cxn>
                <a:cxn ang="0">
                  <a:pos x="41" y="0"/>
                </a:cxn>
                <a:cxn ang="0">
                  <a:pos x="42" y="0"/>
                </a:cxn>
                <a:cxn ang="0">
                  <a:pos x="42" y="0"/>
                </a:cxn>
                <a:cxn ang="0">
                  <a:pos x="41" y="0"/>
                </a:cxn>
                <a:cxn ang="0">
                  <a:pos x="41" y="1"/>
                </a:cxn>
                <a:cxn ang="0">
                  <a:pos x="1" y="1"/>
                </a:cxn>
                <a:cxn ang="0">
                  <a:pos x="1" y="0"/>
                </a:cxn>
                <a:cxn ang="0">
                  <a:pos x="41" y="0"/>
                </a:cxn>
                <a:cxn ang="0">
                  <a:pos x="41" y="1"/>
                </a:cxn>
                <a:cxn ang="0">
                  <a:pos x="0" y="0"/>
                </a:cxn>
                <a:cxn ang="0">
                  <a:pos x="0" y="0"/>
                </a:cxn>
                <a:cxn ang="0">
                  <a:pos x="1" y="0"/>
                </a:cxn>
                <a:cxn ang="0">
                  <a:pos x="1" y="0"/>
                </a:cxn>
                <a:cxn ang="0">
                  <a:pos x="0" y="0"/>
                </a:cxn>
                <a:cxn ang="0">
                  <a:pos x="1" y="0"/>
                </a:cxn>
                <a:cxn ang="0">
                  <a:pos x="1" y="13"/>
                </a:cxn>
                <a:cxn ang="0">
                  <a:pos x="0" y="13"/>
                </a:cxn>
                <a:cxn ang="0">
                  <a:pos x="0" y="0"/>
                </a:cxn>
                <a:cxn ang="0">
                  <a:pos x="1" y="0"/>
                </a:cxn>
                <a:cxn ang="0">
                  <a:pos x="1" y="14"/>
                </a:cxn>
                <a:cxn ang="0">
                  <a:pos x="0" y="14"/>
                </a:cxn>
                <a:cxn ang="0">
                  <a:pos x="0" y="13"/>
                </a:cxn>
                <a:cxn ang="0">
                  <a:pos x="1" y="13"/>
                </a:cxn>
                <a:cxn ang="0">
                  <a:pos x="1" y="14"/>
                </a:cxn>
              </a:cxnLst>
              <a:rect l="0" t="0" r="r" b="b"/>
              <a:pathLst>
                <a:path w="42" h="14">
                  <a:moveTo>
                    <a:pt x="1" y="13"/>
                  </a:moveTo>
                  <a:lnTo>
                    <a:pt x="41" y="13"/>
                  </a:lnTo>
                  <a:lnTo>
                    <a:pt x="41" y="14"/>
                  </a:lnTo>
                  <a:lnTo>
                    <a:pt x="1" y="14"/>
                  </a:lnTo>
                  <a:lnTo>
                    <a:pt x="1" y="13"/>
                  </a:lnTo>
                  <a:close/>
                  <a:moveTo>
                    <a:pt x="42" y="13"/>
                  </a:moveTo>
                  <a:lnTo>
                    <a:pt x="42" y="14"/>
                  </a:lnTo>
                  <a:lnTo>
                    <a:pt x="41" y="14"/>
                  </a:lnTo>
                  <a:lnTo>
                    <a:pt x="41" y="13"/>
                  </a:lnTo>
                  <a:lnTo>
                    <a:pt x="42" y="13"/>
                  </a:lnTo>
                  <a:close/>
                  <a:moveTo>
                    <a:pt x="40" y="13"/>
                  </a:moveTo>
                  <a:lnTo>
                    <a:pt x="40" y="0"/>
                  </a:lnTo>
                  <a:lnTo>
                    <a:pt x="42" y="0"/>
                  </a:lnTo>
                  <a:lnTo>
                    <a:pt x="42" y="13"/>
                  </a:lnTo>
                  <a:lnTo>
                    <a:pt x="40" y="13"/>
                  </a:lnTo>
                  <a:close/>
                  <a:moveTo>
                    <a:pt x="41" y="0"/>
                  </a:moveTo>
                  <a:lnTo>
                    <a:pt x="42" y="0"/>
                  </a:lnTo>
                  <a:lnTo>
                    <a:pt x="42" y="0"/>
                  </a:lnTo>
                  <a:lnTo>
                    <a:pt x="41" y="0"/>
                  </a:lnTo>
                  <a:close/>
                  <a:moveTo>
                    <a:pt x="41" y="1"/>
                  </a:moveTo>
                  <a:lnTo>
                    <a:pt x="1" y="1"/>
                  </a:lnTo>
                  <a:lnTo>
                    <a:pt x="1" y="0"/>
                  </a:lnTo>
                  <a:lnTo>
                    <a:pt x="41" y="0"/>
                  </a:lnTo>
                  <a:lnTo>
                    <a:pt x="41" y="1"/>
                  </a:lnTo>
                  <a:close/>
                  <a:moveTo>
                    <a:pt x="0" y="0"/>
                  </a:moveTo>
                  <a:lnTo>
                    <a:pt x="0" y="0"/>
                  </a:lnTo>
                  <a:lnTo>
                    <a:pt x="1" y="0"/>
                  </a:lnTo>
                  <a:lnTo>
                    <a:pt x="1" y="0"/>
                  </a:lnTo>
                  <a:lnTo>
                    <a:pt x="0" y="0"/>
                  </a:lnTo>
                  <a:close/>
                  <a:moveTo>
                    <a:pt x="1" y="0"/>
                  </a:moveTo>
                  <a:lnTo>
                    <a:pt x="1" y="13"/>
                  </a:lnTo>
                  <a:lnTo>
                    <a:pt x="0" y="13"/>
                  </a:lnTo>
                  <a:lnTo>
                    <a:pt x="0" y="0"/>
                  </a:lnTo>
                  <a:lnTo>
                    <a:pt x="1" y="0"/>
                  </a:lnTo>
                  <a:close/>
                  <a:moveTo>
                    <a:pt x="1" y="14"/>
                  </a:moveTo>
                  <a:lnTo>
                    <a:pt x="0" y="14"/>
                  </a:lnTo>
                  <a:lnTo>
                    <a:pt x="0" y="13"/>
                  </a:lnTo>
                  <a:lnTo>
                    <a:pt x="1" y="13"/>
                  </a:lnTo>
                  <a:lnTo>
                    <a:pt x="1" y="14"/>
                  </a:lnTo>
                  <a:close/>
                </a:path>
              </a:pathLst>
            </a:custGeom>
            <a:solidFill>
              <a:schemeClr val="folHlink"/>
            </a:solidFill>
            <a:ln w="9525">
              <a:solidFill>
                <a:schemeClr val="hlink"/>
              </a:solidFill>
              <a:round/>
              <a:headEnd/>
              <a:tailEnd/>
            </a:ln>
          </p:spPr>
          <p:txBody>
            <a:bodyPr/>
            <a:lstStyle/>
            <a:p>
              <a:endParaRPr lang="nl-BE" sz="1350"/>
            </a:p>
          </p:txBody>
        </p:sp>
        <p:sp>
          <p:nvSpPr>
            <p:cNvPr id="14" name="Freeform 23"/>
            <p:cNvSpPr>
              <a:spLocks noEditPoints="1"/>
            </p:cNvSpPr>
            <p:nvPr/>
          </p:nvSpPr>
          <p:spPr bwMode="auto">
            <a:xfrm>
              <a:off x="3370869" y="4242197"/>
              <a:ext cx="456009" cy="151209"/>
            </a:xfrm>
            <a:custGeom>
              <a:avLst/>
              <a:gdLst/>
              <a:ahLst/>
              <a:cxnLst>
                <a:cxn ang="0">
                  <a:pos x="0" y="13"/>
                </a:cxn>
                <a:cxn ang="0">
                  <a:pos x="41" y="13"/>
                </a:cxn>
                <a:cxn ang="0">
                  <a:pos x="41" y="14"/>
                </a:cxn>
                <a:cxn ang="0">
                  <a:pos x="0" y="14"/>
                </a:cxn>
                <a:cxn ang="0">
                  <a:pos x="0" y="13"/>
                </a:cxn>
                <a:cxn ang="0">
                  <a:pos x="42" y="13"/>
                </a:cxn>
                <a:cxn ang="0">
                  <a:pos x="42" y="14"/>
                </a:cxn>
                <a:cxn ang="0">
                  <a:pos x="41" y="14"/>
                </a:cxn>
                <a:cxn ang="0">
                  <a:pos x="41" y="13"/>
                </a:cxn>
                <a:cxn ang="0">
                  <a:pos x="42" y="13"/>
                </a:cxn>
                <a:cxn ang="0">
                  <a:pos x="40" y="13"/>
                </a:cxn>
                <a:cxn ang="0">
                  <a:pos x="40" y="0"/>
                </a:cxn>
                <a:cxn ang="0">
                  <a:pos x="42" y="0"/>
                </a:cxn>
                <a:cxn ang="0">
                  <a:pos x="42" y="13"/>
                </a:cxn>
                <a:cxn ang="0">
                  <a:pos x="40" y="13"/>
                </a:cxn>
                <a:cxn ang="0">
                  <a:pos x="41" y="0"/>
                </a:cxn>
                <a:cxn ang="0">
                  <a:pos x="42" y="0"/>
                </a:cxn>
                <a:cxn ang="0">
                  <a:pos x="42" y="0"/>
                </a:cxn>
                <a:cxn ang="0">
                  <a:pos x="41" y="0"/>
                </a:cxn>
                <a:cxn ang="0">
                  <a:pos x="41" y="1"/>
                </a:cxn>
                <a:cxn ang="0">
                  <a:pos x="0" y="1"/>
                </a:cxn>
                <a:cxn ang="0">
                  <a:pos x="0" y="0"/>
                </a:cxn>
                <a:cxn ang="0">
                  <a:pos x="41" y="0"/>
                </a:cxn>
                <a:cxn ang="0">
                  <a:pos x="41" y="1"/>
                </a:cxn>
                <a:cxn ang="0">
                  <a:pos x="0" y="0"/>
                </a:cxn>
                <a:cxn ang="0">
                  <a:pos x="0" y="0"/>
                </a:cxn>
                <a:cxn ang="0">
                  <a:pos x="0" y="0"/>
                </a:cxn>
                <a:cxn ang="0">
                  <a:pos x="0" y="0"/>
                </a:cxn>
                <a:cxn ang="0">
                  <a:pos x="1" y="0"/>
                </a:cxn>
                <a:cxn ang="0">
                  <a:pos x="1" y="13"/>
                </a:cxn>
                <a:cxn ang="0">
                  <a:pos x="0" y="13"/>
                </a:cxn>
                <a:cxn ang="0">
                  <a:pos x="0" y="0"/>
                </a:cxn>
                <a:cxn ang="0">
                  <a:pos x="1" y="0"/>
                </a:cxn>
                <a:cxn ang="0">
                  <a:pos x="0" y="14"/>
                </a:cxn>
                <a:cxn ang="0">
                  <a:pos x="0" y="14"/>
                </a:cxn>
                <a:cxn ang="0">
                  <a:pos x="0" y="13"/>
                </a:cxn>
                <a:cxn ang="0">
                  <a:pos x="0" y="13"/>
                </a:cxn>
                <a:cxn ang="0">
                  <a:pos x="0" y="14"/>
                </a:cxn>
              </a:cxnLst>
              <a:rect l="0" t="0" r="r" b="b"/>
              <a:pathLst>
                <a:path w="42" h="14">
                  <a:moveTo>
                    <a:pt x="0" y="13"/>
                  </a:moveTo>
                  <a:lnTo>
                    <a:pt x="41" y="13"/>
                  </a:lnTo>
                  <a:lnTo>
                    <a:pt x="41" y="14"/>
                  </a:lnTo>
                  <a:lnTo>
                    <a:pt x="0" y="14"/>
                  </a:lnTo>
                  <a:lnTo>
                    <a:pt x="0" y="13"/>
                  </a:lnTo>
                  <a:close/>
                  <a:moveTo>
                    <a:pt x="42" y="13"/>
                  </a:moveTo>
                  <a:lnTo>
                    <a:pt x="42" y="14"/>
                  </a:lnTo>
                  <a:lnTo>
                    <a:pt x="41" y="14"/>
                  </a:lnTo>
                  <a:lnTo>
                    <a:pt x="41" y="13"/>
                  </a:lnTo>
                  <a:lnTo>
                    <a:pt x="42" y="13"/>
                  </a:lnTo>
                  <a:close/>
                  <a:moveTo>
                    <a:pt x="40" y="13"/>
                  </a:moveTo>
                  <a:lnTo>
                    <a:pt x="40" y="0"/>
                  </a:lnTo>
                  <a:lnTo>
                    <a:pt x="42" y="0"/>
                  </a:lnTo>
                  <a:lnTo>
                    <a:pt x="42" y="13"/>
                  </a:lnTo>
                  <a:lnTo>
                    <a:pt x="40" y="13"/>
                  </a:lnTo>
                  <a:close/>
                  <a:moveTo>
                    <a:pt x="41" y="0"/>
                  </a:moveTo>
                  <a:lnTo>
                    <a:pt x="42" y="0"/>
                  </a:lnTo>
                  <a:lnTo>
                    <a:pt x="42" y="0"/>
                  </a:lnTo>
                  <a:lnTo>
                    <a:pt x="41" y="0"/>
                  </a:lnTo>
                  <a:close/>
                  <a:moveTo>
                    <a:pt x="41" y="1"/>
                  </a:moveTo>
                  <a:lnTo>
                    <a:pt x="0" y="1"/>
                  </a:lnTo>
                  <a:lnTo>
                    <a:pt x="0" y="0"/>
                  </a:lnTo>
                  <a:lnTo>
                    <a:pt x="41" y="0"/>
                  </a:lnTo>
                  <a:lnTo>
                    <a:pt x="41" y="1"/>
                  </a:lnTo>
                  <a:close/>
                  <a:moveTo>
                    <a:pt x="0" y="0"/>
                  </a:moveTo>
                  <a:lnTo>
                    <a:pt x="0" y="0"/>
                  </a:lnTo>
                  <a:lnTo>
                    <a:pt x="0" y="0"/>
                  </a:lnTo>
                  <a:lnTo>
                    <a:pt x="0" y="0"/>
                  </a:lnTo>
                  <a:close/>
                  <a:moveTo>
                    <a:pt x="1" y="0"/>
                  </a:moveTo>
                  <a:lnTo>
                    <a:pt x="1" y="13"/>
                  </a:lnTo>
                  <a:lnTo>
                    <a:pt x="0" y="13"/>
                  </a:lnTo>
                  <a:lnTo>
                    <a:pt x="0" y="0"/>
                  </a:lnTo>
                  <a:lnTo>
                    <a:pt x="1" y="0"/>
                  </a:lnTo>
                  <a:close/>
                  <a:moveTo>
                    <a:pt x="0" y="14"/>
                  </a:moveTo>
                  <a:lnTo>
                    <a:pt x="0" y="14"/>
                  </a:lnTo>
                  <a:lnTo>
                    <a:pt x="0" y="13"/>
                  </a:lnTo>
                  <a:lnTo>
                    <a:pt x="0" y="13"/>
                  </a:lnTo>
                  <a:lnTo>
                    <a:pt x="0" y="14"/>
                  </a:lnTo>
                  <a:close/>
                </a:path>
              </a:pathLst>
            </a:custGeom>
            <a:solidFill>
              <a:schemeClr val="folHlink"/>
            </a:solidFill>
            <a:ln w="9525">
              <a:solidFill>
                <a:schemeClr val="hlink"/>
              </a:solidFill>
              <a:round/>
              <a:headEnd/>
              <a:tailEnd/>
            </a:ln>
          </p:spPr>
          <p:txBody>
            <a:bodyPr/>
            <a:lstStyle/>
            <a:p>
              <a:endParaRPr lang="nl-BE" sz="1350"/>
            </a:p>
          </p:txBody>
        </p:sp>
        <p:sp>
          <p:nvSpPr>
            <p:cNvPr id="15" name="Rectangle 24"/>
            <p:cNvSpPr>
              <a:spLocks noChangeArrowheads="1"/>
            </p:cNvSpPr>
            <p:nvPr/>
          </p:nvSpPr>
          <p:spPr bwMode="auto">
            <a:xfrm>
              <a:off x="4476960" y="3960019"/>
              <a:ext cx="975122" cy="1538288"/>
            </a:xfrm>
            <a:prstGeom prst="rect">
              <a:avLst/>
            </a:prstGeom>
            <a:solidFill>
              <a:srgbClr val="BE7960">
                <a:alpha val="50000"/>
              </a:srgb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nl-BE" sz="1350"/>
            </a:p>
          </p:txBody>
        </p:sp>
        <p:sp>
          <p:nvSpPr>
            <p:cNvPr id="16" name="Rectangle 26"/>
            <p:cNvSpPr>
              <a:spLocks noChangeArrowheads="1"/>
            </p:cNvSpPr>
            <p:nvPr/>
          </p:nvSpPr>
          <p:spPr bwMode="auto">
            <a:xfrm>
              <a:off x="4660827" y="4491038"/>
              <a:ext cx="569067" cy="346249"/>
            </a:xfrm>
            <a:prstGeom prst="rect">
              <a:avLst/>
            </a:prstGeom>
            <a:noFill/>
            <a:ln w="9525">
              <a:noFill/>
              <a:miter lim="800000"/>
              <a:headEnd/>
              <a:tailEnd/>
            </a:ln>
          </p:spPr>
          <p:txBody>
            <a:bodyPr wrap="none" lIns="0" tIns="0" rIns="0" bIns="0">
              <a:spAutoFit/>
            </a:bodyPr>
            <a:lstStyle/>
            <a:p>
              <a:r>
                <a:rPr lang="nl-NL" sz="1125" b="1"/>
                <a:t>Besturing</a:t>
              </a:r>
            </a:p>
            <a:p>
              <a:pPr algn="ctr"/>
              <a:r>
                <a:rPr lang="nl-NL" sz="1125" b="1"/>
                <a:t>eenheid</a:t>
              </a:r>
              <a:endParaRPr lang="nl-NL" sz="1350"/>
            </a:p>
          </p:txBody>
        </p:sp>
        <p:sp>
          <p:nvSpPr>
            <p:cNvPr id="17" name="Rectangle 28"/>
            <p:cNvSpPr>
              <a:spLocks noChangeArrowheads="1"/>
            </p:cNvSpPr>
            <p:nvPr/>
          </p:nvSpPr>
          <p:spPr bwMode="auto">
            <a:xfrm>
              <a:off x="3610185" y="4675585"/>
              <a:ext cx="629981"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Uitvoering</a:t>
              </a:r>
              <a:endParaRPr lang="nl-NL" sz="1350">
                <a:solidFill>
                  <a:schemeClr val="hlink"/>
                </a:solidFill>
              </a:endParaRPr>
            </a:p>
          </p:txBody>
        </p:sp>
        <p:sp>
          <p:nvSpPr>
            <p:cNvPr id="18" name="Freeform 29"/>
            <p:cNvSpPr>
              <a:spLocks noEditPoints="1"/>
            </p:cNvSpPr>
            <p:nvPr/>
          </p:nvSpPr>
          <p:spPr bwMode="auto">
            <a:xfrm>
              <a:off x="2504094" y="3223022"/>
              <a:ext cx="1289447" cy="161925"/>
            </a:xfrm>
            <a:custGeom>
              <a:avLst/>
              <a:gdLst/>
              <a:ahLst/>
              <a:cxnLst>
                <a:cxn ang="0">
                  <a:pos x="1" y="14"/>
                </a:cxn>
                <a:cxn ang="0">
                  <a:pos x="118" y="14"/>
                </a:cxn>
                <a:cxn ang="0">
                  <a:pos x="118" y="15"/>
                </a:cxn>
                <a:cxn ang="0">
                  <a:pos x="1" y="15"/>
                </a:cxn>
                <a:cxn ang="0">
                  <a:pos x="1" y="14"/>
                </a:cxn>
                <a:cxn ang="0">
                  <a:pos x="119" y="14"/>
                </a:cxn>
                <a:cxn ang="0">
                  <a:pos x="119" y="15"/>
                </a:cxn>
                <a:cxn ang="0">
                  <a:pos x="118" y="15"/>
                </a:cxn>
                <a:cxn ang="0">
                  <a:pos x="118" y="14"/>
                </a:cxn>
                <a:cxn ang="0">
                  <a:pos x="119" y="14"/>
                </a:cxn>
                <a:cxn ang="0">
                  <a:pos x="118" y="14"/>
                </a:cxn>
                <a:cxn ang="0">
                  <a:pos x="118" y="1"/>
                </a:cxn>
                <a:cxn ang="0">
                  <a:pos x="119" y="1"/>
                </a:cxn>
                <a:cxn ang="0">
                  <a:pos x="119" y="14"/>
                </a:cxn>
                <a:cxn ang="0">
                  <a:pos x="118" y="14"/>
                </a:cxn>
                <a:cxn ang="0">
                  <a:pos x="118" y="0"/>
                </a:cxn>
                <a:cxn ang="0">
                  <a:pos x="119" y="0"/>
                </a:cxn>
                <a:cxn ang="0">
                  <a:pos x="119" y="1"/>
                </a:cxn>
                <a:cxn ang="0">
                  <a:pos x="118" y="1"/>
                </a:cxn>
                <a:cxn ang="0">
                  <a:pos x="118" y="0"/>
                </a:cxn>
                <a:cxn ang="0">
                  <a:pos x="118" y="1"/>
                </a:cxn>
                <a:cxn ang="0">
                  <a:pos x="1" y="1"/>
                </a:cxn>
                <a:cxn ang="0">
                  <a:pos x="1" y="0"/>
                </a:cxn>
                <a:cxn ang="0">
                  <a:pos x="118" y="0"/>
                </a:cxn>
                <a:cxn ang="0">
                  <a:pos x="118" y="1"/>
                </a:cxn>
                <a:cxn ang="0">
                  <a:pos x="0" y="1"/>
                </a:cxn>
                <a:cxn ang="0">
                  <a:pos x="0" y="0"/>
                </a:cxn>
                <a:cxn ang="0">
                  <a:pos x="1" y="0"/>
                </a:cxn>
                <a:cxn ang="0">
                  <a:pos x="1" y="1"/>
                </a:cxn>
                <a:cxn ang="0">
                  <a:pos x="0" y="1"/>
                </a:cxn>
                <a:cxn ang="0">
                  <a:pos x="1" y="1"/>
                </a:cxn>
                <a:cxn ang="0">
                  <a:pos x="1" y="14"/>
                </a:cxn>
                <a:cxn ang="0">
                  <a:pos x="0" y="14"/>
                </a:cxn>
                <a:cxn ang="0">
                  <a:pos x="0" y="1"/>
                </a:cxn>
                <a:cxn ang="0">
                  <a:pos x="1" y="1"/>
                </a:cxn>
                <a:cxn ang="0">
                  <a:pos x="1" y="15"/>
                </a:cxn>
                <a:cxn ang="0">
                  <a:pos x="0" y="15"/>
                </a:cxn>
                <a:cxn ang="0">
                  <a:pos x="0" y="14"/>
                </a:cxn>
                <a:cxn ang="0">
                  <a:pos x="1" y="14"/>
                </a:cxn>
                <a:cxn ang="0">
                  <a:pos x="1" y="15"/>
                </a:cxn>
              </a:cxnLst>
              <a:rect l="0" t="0" r="r" b="b"/>
              <a:pathLst>
                <a:path w="119" h="15">
                  <a:moveTo>
                    <a:pt x="1" y="14"/>
                  </a:moveTo>
                  <a:lnTo>
                    <a:pt x="118" y="14"/>
                  </a:lnTo>
                  <a:lnTo>
                    <a:pt x="118" y="15"/>
                  </a:lnTo>
                  <a:lnTo>
                    <a:pt x="1" y="15"/>
                  </a:lnTo>
                  <a:lnTo>
                    <a:pt x="1" y="14"/>
                  </a:lnTo>
                  <a:close/>
                  <a:moveTo>
                    <a:pt x="119" y="14"/>
                  </a:moveTo>
                  <a:lnTo>
                    <a:pt x="119" y="15"/>
                  </a:lnTo>
                  <a:lnTo>
                    <a:pt x="118" y="15"/>
                  </a:lnTo>
                  <a:lnTo>
                    <a:pt x="118" y="14"/>
                  </a:lnTo>
                  <a:lnTo>
                    <a:pt x="119" y="14"/>
                  </a:lnTo>
                  <a:close/>
                  <a:moveTo>
                    <a:pt x="118" y="14"/>
                  </a:moveTo>
                  <a:lnTo>
                    <a:pt x="118" y="1"/>
                  </a:lnTo>
                  <a:lnTo>
                    <a:pt x="119" y="1"/>
                  </a:lnTo>
                  <a:lnTo>
                    <a:pt x="119" y="14"/>
                  </a:lnTo>
                  <a:lnTo>
                    <a:pt x="118" y="14"/>
                  </a:lnTo>
                  <a:close/>
                  <a:moveTo>
                    <a:pt x="118" y="0"/>
                  </a:moveTo>
                  <a:lnTo>
                    <a:pt x="119" y="0"/>
                  </a:lnTo>
                  <a:lnTo>
                    <a:pt x="119" y="1"/>
                  </a:lnTo>
                  <a:lnTo>
                    <a:pt x="118" y="1"/>
                  </a:lnTo>
                  <a:lnTo>
                    <a:pt x="118" y="0"/>
                  </a:lnTo>
                  <a:close/>
                  <a:moveTo>
                    <a:pt x="118" y="1"/>
                  </a:moveTo>
                  <a:lnTo>
                    <a:pt x="1" y="1"/>
                  </a:lnTo>
                  <a:lnTo>
                    <a:pt x="1" y="0"/>
                  </a:lnTo>
                  <a:lnTo>
                    <a:pt x="118" y="0"/>
                  </a:lnTo>
                  <a:lnTo>
                    <a:pt x="118" y="1"/>
                  </a:lnTo>
                  <a:close/>
                  <a:moveTo>
                    <a:pt x="0" y="1"/>
                  </a:moveTo>
                  <a:lnTo>
                    <a:pt x="0" y="0"/>
                  </a:lnTo>
                  <a:lnTo>
                    <a:pt x="1" y="0"/>
                  </a:lnTo>
                  <a:lnTo>
                    <a:pt x="1" y="1"/>
                  </a:lnTo>
                  <a:lnTo>
                    <a:pt x="0" y="1"/>
                  </a:lnTo>
                  <a:close/>
                  <a:moveTo>
                    <a:pt x="1" y="1"/>
                  </a:moveTo>
                  <a:lnTo>
                    <a:pt x="1" y="14"/>
                  </a:lnTo>
                  <a:lnTo>
                    <a:pt x="0" y="14"/>
                  </a:lnTo>
                  <a:lnTo>
                    <a:pt x="0" y="1"/>
                  </a:lnTo>
                  <a:lnTo>
                    <a:pt x="1" y="1"/>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19" name="Freeform 30"/>
            <p:cNvSpPr>
              <a:spLocks noEditPoints="1"/>
            </p:cNvSpPr>
            <p:nvPr/>
          </p:nvSpPr>
          <p:spPr bwMode="auto">
            <a:xfrm>
              <a:off x="2504094" y="3384948"/>
              <a:ext cx="1289447" cy="163115"/>
            </a:xfrm>
            <a:custGeom>
              <a:avLst/>
              <a:gdLst/>
              <a:ahLst/>
              <a:cxnLst>
                <a:cxn ang="0">
                  <a:pos x="1" y="14"/>
                </a:cxn>
                <a:cxn ang="0">
                  <a:pos x="118" y="14"/>
                </a:cxn>
                <a:cxn ang="0">
                  <a:pos x="118" y="15"/>
                </a:cxn>
                <a:cxn ang="0">
                  <a:pos x="1" y="15"/>
                </a:cxn>
                <a:cxn ang="0">
                  <a:pos x="1" y="14"/>
                </a:cxn>
                <a:cxn ang="0">
                  <a:pos x="119" y="14"/>
                </a:cxn>
                <a:cxn ang="0">
                  <a:pos x="119" y="15"/>
                </a:cxn>
                <a:cxn ang="0">
                  <a:pos x="118" y="15"/>
                </a:cxn>
                <a:cxn ang="0">
                  <a:pos x="118" y="14"/>
                </a:cxn>
                <a:cxn ang="0">
                  <a:pos x="119" y="14"/>
                </a:cxn>
                <a:cxn ang="0">
                  <a:pos x="118" y="14"/>
                </a:cxn>
                <a:cxn ang="0">
                  <a:pos x="118" y="0"/>
                </a:cxn>
                <a:cxn ang="0">
                  <a:pos x="119" y="0"/>
                </a:cxn>
                <a:cxn ang="0">
                  <a:pos x="119" y="14"/>
                </a:cxn>
                <a:cxn ang="0">
                  <a:pos x="118" y="14"/>
                </a:cxn>
                <a:cxn ang="0">
                  <a:pos x="118" y="0"/>
                </a:cxn>
                <a:cxn ang="0">
                  <a:pos x="119" y="0"/>
                </a:cxn>
                <a:cxn ang="0">
                  <a:pos x="119" y="0"/>
                </a:cxn>
                <a:cxn ang="0">
                  <a:pos x="118" y="0"/>
                </a:cxn>
                <a:cxn ang="0">
                  <a:pos x="118" y="1"/>
                </a:cxn>
                <a:cxn ang="0">
                  <a:pos x="1" y="1"/>
                </a:cxn>
                <a:cxn ang="0">
                  <a:pos x="1" y="0"/>
                </a:cxn>
                <a:cxn ang="0">
                  <a:pos x="118" y="0"/>
                </a:cxn>
                <a:cxn ang="0">
                  <a:pos x="118" y="1"/>
                </a:cxn>
                <a:cxn ang="0">
                  <a:pos x="0" y="0"/>
                </a:cxn>
                <a:cxn ang="0">
                  <a:pos x="0" y="0"/>
                </a:cxn>
                <a:cxn ang="0">
                  <a:pos x="1" y="0"/>
                </a:cxn>
                <a:cxn ang="0">
                  <a:pos x="1" y="0"/>
                </a:cxn>
                <a:cxn ang="0">
                  <a:pos x="0" y="0"/>
                </a:cxn>
                <a:cxn ang="0">
                  <a:pos x="1" y="0"/>
                </a:cxn>
                <a:cxn ang="0">
                  <a:pos x="1" y="14"/>
                </a:cxn>
                <a:cxn ang="0">
                  <a:pos x="0" y="14"/>
                </a:cxn>
                <a:cxn ang="0">
                  <a:pos x="0" y="0"/>
                </a:cxn>
                <a:cxn ang="0">
                  <a:pos x="1" y="0"/>
                </a:cxn>
                <a:cxn ang="0">
                  <a:pos x="1" y="15"/>
                </a:cxn>
                <a:cxn ang="0">
                  <a:pos x="0" y="15"/>
                </a:cxn>
                <a:cxn ang="0">
                  <a:pos x="0" y="14"/>
                </a:cxn>
                <a:cxn ang="0">
                  <a:pos x="1" y="14"/>
                </a:cxn>
                <a:cxn ang="0">
                  <a:pos x="1" y="15"/>
                </a:cxn>
              </a:cxnLst>
              <a:rect l="0" t="0" r="r" b="b"/>
              <a:pathLst>
                <a:path w="119" h="15">
                  <a:moveTo>
                    <a:pt x="1" y="14"/>
                  </a:moveTo>
                  <a:lnTo>
                    <a:pt x="118" y="14"/>
                  </a:lnTo>
                  <a:lnTo>
                    <a:pt x="118" y="15"/>
                  </a:lnTo>
                  <a:lnTo>
                    <a:pt x="1" y="15"/>
                  </a:lnTo>
                  <a:lnTo>
                    <a:pt x="1" y="14"/>
                  </a:lnTo>
                  <a:close/>
                  <a:moveTo>
                    <a:pt x="119" y="14"/>
                  </a:moveTo>
                  <a:lnTo>
                    <a:pt x="119" y="15"/>
                  </a:lnTo>
                  <a:lnTo>
                    <a:pt x="118" y="15"/>
                  </a:lnTo>
                  <a:lnTo>
                    <a:pt x="118" y="14"/>
                  </a:lnTo>
                  <a:lnTo>
                    <a:pt x="119" y="14"/>
                  </a:lnTo>
                  <a:close/>
                  <a:moveTo>
                    <a:pt x="118" y="14"/>
                  </a:moveTo>
                  <a:lnTo>
                    <a:pt x="118" y="0"/>
                  </a:lnTo>
                  <a:lnTo>
                    <a:pt x="119" y="0"/>
                  </a:lnTo>
                  <a:lnTo>
                    <a:pt x="119" y="14"/>
                  </a:lnTo>
                  <a:lnTo>
                    <a:pt x="118" y="14"/>
                  </a:lnTo>
                  <a:close/>
                  <a:moveTo>
                    <a:pt x="118" y="0"/>
                  </a:moveTo>
                  <a:lnTo>
                    <a:pt x="119" y="0"/>
                  </a:lnTo>
                  <a:lnTo>
                    <a:pt x="119" y="0"/>
                  </a:lnTo>
                  <a:lnTo>
                    <a:pt x="118" y="0"/>
                  </a:lnTo>
                  <a:close/>
                  <a:moveTo>
                    <a:pt x="118" y="1"/>
                  </a:moveTo>
                  <a:lnTo>
                    <a:pt x="1" y="1"/>
                  </a:lnTo>
                  <a:lnTo>
                    <a:pt x="1" y="0"/>
                  </a:lnTo>
                  <a:lnTo>
                    <a:pt x="118" y="0"/>
                  </a:lnTo>
                  <a:lnTo>
                    <a:pt x="118" y="1"/>
                  </a:lnTo>
                  <a:close/>
                  <a:moveTo>
                    <a:pt x="0" y="0"/>
                  </a:moveTo>
                  <a:lnTo>
                    <a:pt x="0" y="0"/>
                  </a:lnTo>
                  <a:lnTo>
                    <a:pt x="1" y="0"/>
                  </a:lnTo>
                  <a:lnTo>
                    <a:pt x="1" y="0"/>
                  </a:lnTo>
                  <a:lnTo>
                    <a:pt x="0" y="0"/>
                  </a:lnTo>
                  <a:close/>
                  <a:moveTo>
                    <a:pt x="1" y="0"/>
                  </a:moveTo>
                  <a:lnTo>
                    <a:pt x="1" y="14"/>
                  </a:lnTo>
                  <a:lnTo>
                    <a:pt x="0" y="14"/>
                  </a:lnTo>
                  <a:lnTo>
                    <a:pt x="0" y="0"/>
                  </a:lnTo>
                  <a:lnTo>
                    <a:pt x="1" y="0"/>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20" name="Freeform 31"/>
            <p:cNvSpPr>
              <a:spLocks noEditPoints="1"/>
            </p:cNvSpPr>
            <p:nvPr/>
          </p:nvSpPr>
          <p:spPr bwMode="auto">
            <a:xfrm>
              <a:off x="2504094" y="3548063"/>
              <a:ext cx="1289447" cy="161925"/>
            </a:xfrm>
            <a:custGeom>
              <a:avLst/>
              <a:gdLst/>
              <a:ahLst/>
              <a:cxnLst>
                <a:cxn ang="0">
                  <a:pos x="1" y="14"/>
                </a:cxn>
                <a:cxn ang="0">
                  <a:pos x="118" y="14"/>
                </a:cxn>
                <a:cxn ang="0">
                  <a:pos x="118" y="15"/>
                </a:cxn>
                <a:cxn ang="0">
                  <a:pos x="1" y="15"/>
                </a:cxn>
                <a:cxn ang="0">
                  <a:pos x="1" y="14"/>
                </a:cxn>
                <a:cxn ang="0">
                  <a:pos x="119" y="14"/>
                </a:cxn>
                <a:cxn ang="0">
                  <a:pos x="119" y="15"/>
                </a:cxn>
                <a:cxn ang="0">
                  <a:pos x="118" y="15"/>
                </a:cxn>
                <a:cxn ang="0">
                  <a:pos x="118" y="14"/>
                </a:cxn>
                <a:cxn ang="0">
                  <a:pos x="119" y="14"/>
                </a:cxn>
                <a:cxn ang="0">
                  <a:pos x="118" y="14"/>
                </a:cxn>
                <a:cxn ang="0">
                  <a:pos x="118" y="0"/>
                </a:cxn>
                <a:cxn ang="0">
                  <a:pos x="119" y="0"/>
                </a:cxn>
                <a:cxn ang="0">
                  <a:pos x="119" y="14"/>
                </a:cxn>
                <a:cxn ang="0">
                  <a:pos x="118" y="14"/>
                </a:cxn>
                <a:cxn ang="0">
                  <a:pos x="118" y="0"/>
                </a:cxn>
                <a:cxn ang="0">
                  <a:pos x="119" y="0"/>
                </a:cxn>
                <a:cxn ang="0">
                  <a:pos x="119" y="0"/>
                </a:cxn>
                <a:cxn ang="0">
                  <a:pos x="118" y="0"/>
                </a:cxn>
                <a:cxn ang="0">
                  <a:pos x="118" y="1"/>
                </a:cxn>
                <a:cxn ang="0">
                  <a:pos x="1" y="1"/>
                </a:cxn>
                <a:cxn ang="0">
                  <a:pos x="1" y="0"/>
                </a:cxn>
                <a:cxn ang="0">
                  <a:pos x="118" y="0"/>
                </a:cxn>
                <a:cxn ang="0">
                  <a:pos x="118" y="1"/>
                </a:cxn>
                <a:cxn ang="0">
                  <a:pos x="0" y="0"/>
                </a:cxn>
                <a:cxn ang="0">
                  <a:pos x="0" y="0"/>
                </a:cxn>
                <a:cxn ang="0">
                  <a:pos x="1" y="0"/>
                </a:cxn>
                <a:cxn ang="0">
                  <a:pos x="1" y="0"/>
                </a:cxn>
                <a:cxn ang="0">
                  <a:pos x="0" y="0"/>
                </a:cxn>
                <a:cxn ang="0">
                  <a:pos x="1" y="0"/>
                </a:cxn>
                <a:cxn ang="0">
                  <a:pos x="1" y="14"/>
                </a:cxn>
                <a:cxn ang="0">
                  <a:pos x="0" y="14"/>
                </a:cxn>
                <a:cxn ang="0">
                  <a:pos x="0" y="0"/>
                </a:cxn>
                <a:cxn ang="0">
                  <a:pos x="1" y="0"/>
                </a:cxn>
                <a:cxn ang="0">
                  <a:pos x="1" y="15"/>
                </a:cxn>
                <a:cxn ang="0">
                  <a:pos x="0" y="15"/>
                </a:cxn>
                <a:cxn ang="0">
                  <a:pos x="0" y="14"/>
                </a:cxn>
                <a:cxn ang="0">
                  <a:pos x="1" y="14"/>
                </a:cxn>
                <a:cxn ang="0">
                  <a:pos x="1" y="15"/>
                </a:cxn>
              </a:cxnLst>
              <a:rect l="0" t="0" r="r" b="b"/>
              <a:pathLst>
                <a:path w="119" h="15">
                  <a:moveTo>
                    <a:pt x="1" y="14"/>
                  </a:moveTo>
                  <a:lnTo>
                    <a:pt x="118" y="14"/>
                  </a:lnTo>
                  <a:lnTo>
                    <a:pt x="118" y="15"/>
                  </a:lnTo>
                  <a:lnTo>
                    <a:pt x="1" y="15"/>
                  </a:lnTo>
                  <a:lnTo>
                    <a:pt x="1" y="14"/>
                  </a:lnTo>
                  <a:close/>
                  <a:moveTo>
                    <a:pt x="119" y="14"/>
                  </a:moveTo>
                  <a:lnTo>
                    <a:pt x="119" y="15"/>
                  </a:lnTo>
                  <a:lnTo>
                    <a:pt x="118" y="15"/>
                  </a:lnTo>
                  <a:lnTo>
                    <a:pt x="118" y="14"/>
                  </a:lnTo>
                  <a:lnTo>
                    <a:pt x="119" y="14"/>
                  </a:lnTo>
                  <a:close/>
                  <a:moveTo>
                    <a:pt x="118" y="14"/>
                  </a:moveTo>
                  <a:lnTo>
                    <a:pt x="118" y="0"/>
                  </a:lnTo>
                  <a:lnTo>
                    <a:pt x="119" y="0"/>
                  </a:lnTo>
                  <a:lnTo>
                    <a:pt x="119" y="14"/>
                  </a:lnTo>
                  <a:lnTo>
                    <a:pt x="118" y="14"/>
                  </a:lnTo>
                  <a:close/>
                  <a:moveTo>
                    <a:pt x="118" y="0"/>
                  </a:moveTo>
                  <a:lnTo>
                    <a:pt x="119" y="0"/>
                  </a:lnTo>
                  <a:lnTo>
                    <a:pt x="119" y="0"/>
                  </a:lnTo>
                  <a:lnTo>
                    <a:pt x="118" y="0"/>
                  </a:lnTo>
                  <a:close/>
                  <a:moveTo>
                    <a:pt x="118" y="1"/>
                  </a:moveTo>
                  <a:lnTo>
                    <a:pt x="1" y="1"/>
                  </a:lnTo>
                  <a:lnTo>
                    <a:pt x="1" y="0"/>
                  </a:lnTo>
                  <a:lnTo>
                    <a:pt x="118" y="0"/>
                  </a:lnTo>
                  <a:lnTo>
                    <a:pt x="118" y="1"/>
                  </a:lnTo>
                  <a:close/>
                  <a:moveTo>
                    <a:pt x="0" y="0"/>
                  </a:moveTo>
                  <a:lnTo>
                    <a:pt x="0" y="0"/>
                  </a:lnTo>
                  <a:lnTo>
                    <a:pt x="1" y="0"/>
                  </a:lnTo>
                  <a:lnTo>
                    <a:pt x="1" y="0"/>
                  </a:lnTo>
                  <a:lnTo>
                    <a:pt x="0" y="0"/>
                  </a:lnTo>
                  <a:close/>
                  <a:moveTo>
                    <a:pt x="1" y="0"/>
                  </a:moveTo>
                  <a:lnTo>
                    <a:pt x="1" y="14"/>
                  </a:lnTo>
                  <a:lnTo>
                    <a:pt x="0" y="14"/>
                  </a:lnTo>
                  <a:lnTo>
                    <a:pt x="0" y="0"/>
                  </a:lnTo>
                  <a:lnTo>
                    <a:pt x="1" y="0"/>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21" name="Freeform 32"/>
            <p:cNvSpPr>
              <a:spLocks noEditPoints="1"/>
            </p:cNvSpPr>
            <p:nvPr/>
          </p:nvSpPr>
          <p:spPr bwMode="auto">
            <a:xfrm>
              <a:off x="2504094" y="3709988"/>
              <a:ext cx="1289447" cy="163116"/>
            </a:xfrm>
            <a:custGeom>
              <a:avLst/>
              <a:gdLst/>
              <a:ahLst/>
              <a:cxnLst>
                <a:cxn ang="0">
                  <a:pos x="1" y="14"/>
                </a:cxn>
                <a:cxn ang="0">
                  <a:pos x="118" y="14"/>
                </a:cxn>
                <a:cxn ang="0">
                  <a:pos x="118" y="15"/>
                </a:cxn>
                <a:cxn ang="0">
                  <a:pos x="1" y="15"/>
                </a:cxn>
                <a:cxn ang="0">
                  <a:pos x="1" y="14"/>
                </a:cxn>
                <a:cxn ang="0">
                  <a:pos x="119" y="14"/>
                </a:cxn>
                <a:cxn ang="0">
                  <a:pos x="119" y="15"/>
                </a:cxn>
                <a:cxn ang="0">
                  <a:pos x="118" y="15"/>
                </a:cxn>
                <a:cxn ang="0">
                  <a:pos x="118" y="14"/>
                </a:cxn>
                <a:cxn ang="0">
                  <a:pos x="119" y="14"/>
                </a:cxn>
                <a:cxn ang="0">
                  <a:pos x="118" y="14"/>
                </a:cxn>
                <a:cxn ang="0">
                  <a:pos x="118" y="0"/>
                </a:cxn>
                <a:cxn ang="0">
                  <a:pos x="119" y="0"/>
                </a:cxn>
                <a:cxn ang="0">
                  <a:pos x="119" y="14"/>
                </a:cxn>
                <a:cxn ang="0">
                  <a:pos x="118" y="14"/>
                </a:cxn>
                <a:cxn ang="0">
                  <a:pos x="118" y="0"/>
                </a:cxn>
                <a:cxn ang="0">
                  <a:pos x="119" y="0"/>
                </a:cxn>
                <a:cxn ang="0">
                  <a:pos x="119" y="0"/>
                </a:cxn>
                <a:cxn ang="0">
                  <a:pos x="118" y="0"/>
                </a:cxn>
                <a:cxn ang="0">
                  <a:pos x="118" y="1"/>
                </a:cxn>
                <a:cxn ang="0">
                  <a:pos x="1" y="1"/>
                </a:cxn>
                <a:cxn ang="0">
                  <a:pos x="1" y="0"/>
                </a:cxn>
                <a:cxn ang="0">
                  <a:pos x="118" y="0"/>
                </a:cxn>
                <a:cxn ang="0">
                  <a:pos x="118" y="1"/>
                </a:cxn>
                <a:cxn ang="0">
                  <a:pos x="0" y="0"/>
                </a:cxn>
                <a:cxn ang="0">
                  <a:pos x="0" y="0"/>
                </a:cxn>
                <a:cxn ang="0">
                  <a:pos x="1" y="0"/>
                </a:cxn>
                <a:cxn ang="0">
                  <a:pos x="1" y="0"/>
                </a:cxn>
                <a:cxn ang="0">
                  <a:pos x="0" y="0"/>
                </a:cxn>
                <a:cxn ang="0">
                  <a:pos x="1" y="0"/>
                </a:cxn>
                <a:cxn ang="0">
                  <a:pos x="1" y="14"/>
                </a:cxn>
                <a:cxn ang="0">
                  <a:pos x="0" y="14"/>
                </a:cxn>
                <a:cxn ang="0">
                  <a:pos x="0" y="0"/>
                </a:cxn>
                <a:cxn ang="0">
                  <a:pos x="1" y="0"/>
                </a:cxn>
                <a:cxn ang="0">
                  <a:pos x="1" y="15"/>
                </a:cxn>
                <a:cxn ang="0">
                  <a:pos x="0" y="15"/>
                </a:cxn>
                <a:cxn ang="0">
                  <a:pos x="0" y="14"/>
                </a:cxn>
                <a:cxn ang="0">
                  <a:pos x="1" y="14"/>
                </a:cxn>
                <a:cxn ang="0">
                  <a:pos x="1" y="15"/>
                </a:cxn>
              </a:cxnLst>
              <a:rect l="0" t="0" r="r" b="b"/>
              <a:pathLst>
                <a:path w="119" h="15">
                  <a:moveTo>
                    <a:pt x="1" y="14"/>
                  </a:moveTo>
                  <a:lnTo>
                    <a:pt x="118" y="14"/>
                  </a:lnTo>
                  <a:lnTo>
                    <a:pt x="118" y="15"/>
                  </a:lnTo>
                  <a:lnTo>
                    <a:pt x="1" y="15"/>
                  </a:lnTo>
                  <a:lnTo>
                    <a:pt x="1" y="14"/>
                  </a:lnTo>
                  <a:close/>
                  <a:moveTo>
                    <a:pt x="119" y="14"/>
                  </a:moveTo>
                  <a:lnTo>
                    <a:pt x="119" y="15"/>
                  </a:lnTo>
                  <a:lnTo>
                    <a:pt x="118" y="15"/>
                  </a:lnTo>
                  <a:lnTo>
                    <a:pt x="118" y="14"/>
                  </a:lnTo>
                  <a:lnTo>
                    <a:pt x="119" y="14"/>
                  </a:lnTo>
                  <a:close/>
                  <a:moveTo>
                    <a:pt x="118" y="14"/>
                  </a:moveTo>
                  <a:lnTo>
                    <a:pt x="118" y="0"/>
                  </a:lnTo>
                  <a:lnTo>
                    <a:pt x="119" y="0"/>
                  </a:lnTo>
                  <a:lnTo>
                    <a:pt x="119" y="14"/>
                  </a:lnTo>
                  <a:lnTo>
                    <a:pt x="118" y="14"/>
                  </a:lnTo>
                  <a:close/>
                  <a:moveTo>
                    <a:pt x="118" y="0"/>
                  </a:moveTo>
                  <a:lnTo>
                    <a:pt x="119" y="0"/>
                  </a:lnTo>
                  <a:lnTo>
                    <a:pt x="119" y="0"/>
                  </a:lnTo>
                  <a:lnTo>
                    <a:pt x="118" y="0"/>
                  </a:lnTo>
                  <a:close/>
                  <a:moveTo>
                    <a:pt x="118" y="1"/>
                  </a:moveTo>
                  <a:lnTo>
                    <a:pt x="1" y="1"/>
                  </a:lnTo>
                  <a:lnTo>
                    <a:pt x="1" y="0"/>
                  </a:lnTo>
                  <a:lnTo>
                    <a:pt x="118" y="0"/>
                  </a:lnTo>
                  <a:lnTo>
                    <a:pt x="118" y="1"/>
                  </a:lnTo>
                  <a:close/>
                  <a:moveTo>
                    <a:pt x="0" y="0"/>
                  </a:moveTo>
                  <a:lnTo>
                    <a:pt x="0" y="0"/>
                  </a:lnTo>
                  <a:lnTo>
                    <a:pt x="1" y="0"/>
                  </a:lnTo>
                  <a:lnTo>
                    <a:pt x="1" y="0"/>
                  </a:lnTo>
                  <a:lnTo>
                    <a:pt x="0" y="0"/>
                  </a:lnTo>
                  <a:close/>
                  <a:moveTo>
                    <a:pt x="1" y="0"/>
                  </a:moveTo>
                  <a:lnTo>
                    <a:pt x="1" y="14"/>
                  </a:lnTo>
                  <a:lnTo>
                    <a:pt x="0" y="14"/>
                  </a:lnTo>
                  <a:lnTo>
                    <a:pt x="0" y="0"/>
                  </a:lnTo>
                  <a:lnTo>
                    <a:pt x="1" y="0"/>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22" name="Freeform 33"/>
            <p:cNvSpPr>
              <a:spLocks noEditPoints="1"/>
            </p:cNvSpPr>
            <p:nvPr/>
          </p:nvSpPr>
          <p:spPr bwMode="auto">
            <a:xfrm>
              <a:off x="2504094" y="3873104"/>
              <a:ext cx="1289447" cy="163115"/>
            </a:xfrm>
            <a:custGeom>
              <a:avLst/>
              <a:gdLst/>
              <a:ahLst/>
              <a:cxnLst>
                <a:cxn ang="0">
                  <a:pos x="1" y="13"/>
                </a:cxn>
                <a:cxn ang="0">
                  <a:pos x="118" y="13"/>
                </a:cxn>
                <a:cxn ang="0">
                  <a:pos x="118" y="15"/>
                </a:cxn>
                <a:cxn ang="0">
                  <a:pos x="1" y="15"/>
                </a:cxn>
                <a:cxn ang="0">
                  <a:pos x="1" y="13"/>
                </a:cxn>
                <a:cxn ang="0">
                  <a:pos x="119" y="14"/>
                </a:cxn>
                <a:cxn ang="0">
                  <a:pos x="119" y="15"/>
                </a:cxn>
                <a:cxn ang="0">
                  <a:pos x="118" y="15"/>
                </a:cxn>
                <a:cxn ang="0">
                  <a:pos x="118" y="14"/>
                </a:cxn>
                <a:cxn ang="0">
                  <a:pos x="119" y="14"/>
                </a:cxn>
                <a:cxn ang="0">
                  <a:pos x="118" y="14"/>
                </a:cxn>
                <a:cxn ang="0">
                  <a:pos x="118" y="0"/>
                </a:cxn>
                <a:cxn ang="0">
                  <a:pos x="119" y="0"/>
                </a:cxn>
                <a:cxn ang="0">
                  <a:pos x="119" y="14"/>
                </a:cxn>
                <a:cxn ang="0">
                  <a:pos x="118" y="14"/>
                </a:cxn>
                <a:cxn ang="0">
                  <a:pos x="118" y="0"/>
                </a:cxn>
                <a:cxn ang="0">
                  <a:pos x="119" y="0"/>
                </a:cxn>
                <a:cxn ang="0">
                  <a:pos x="119" y="0"/>
                </a:cxn>
                <a:cxn ang="0">
                  <a:pos x="118" y="0"/>
                </a:cxn>
                <a:cxn ang="0">
                  <a:pos x="118" y="1"/>
                </a:cxn>
                <a:cxn ang="0">
                  <a:pos x="1" y="1"/>
                </a:cxn>
                <a:cxn ang="0">
                  <a:pos x="1" y="0"/>
                </a:cxn>
                <a:cxn ang="0">
                  <a:pos x="118" y="0"/>
                </a:cxn>
                <a:cxn ang="0">
                  <a:pos x="118" y="1"/>
                </a:cxn>
                <a:cxn ang="0">
                  <a:pos x="0" y="0"/>
                </a:cxn>
                <a:cxn ang="0">
                  <a:pos x="0" y="0"/>
                </a:cxn>
                <a:cxn ang="0">
                  <a:pos x="1" y="0"/>
                </a:cxn>
                <a:cxn ang="0">
                  <a:pos x="1" y="0"/>
                </a:cxn>
                <a:cxn ang="0">
                  <a:pos x="0" y="0"/>
                </a:cxn>
                <a:cxn ang="0">
                  <a:pos x="1" y="0"/>
                </a:cxn>
                <a:cxn ang="0">
                  <a:pos x="1" y="14"/>
                </a:cxn>
                <a:cxn ang="0">
                  <a:pos x="0" y="14"/>
                </a:cxn>
                <a:cxn ang="0">
                  <a:pos x="0" y="0"/>
                </a:cxn>
                <a:cxn ang="0">
                  <a:pos x="1" y="0"/>
                </a:cxn>
                <a:cxn ang="0">
                  <a:pos x="1" y="15"/>
                </a:cxn>
                <a:cxn ang="0">
                  <a:pos x="0" y="15"/>
                </a:cxn>
                <a:cxn ang="0">
                  <a:pos x="0" y="14"/>
                </a:cxn>
                <a:cxn ang="0">
                  <a:pos x="1" y="14"/>
                </a:cxn>
                <a:cxn ang="0">
                  <a:pos x="1" y="15"/>
                </a:cxn>
              </a:cxnLst>
              <a:rect l="0" t="0" r="r" b="b"/>
              <a:pathLst>
                <a:path w="119" h="15">
                  <a:moveTo>
                    <a:pt x="1" y="13"/>
                  </a:moveTo>
                  <a:lnTo>
                    <a:pt x="118" y="13"/>
                  </a:lnTo>
                  <a:lnTo>
                    <a:pt x="118" y="15"/>
                  </a:lnTo>
                  <a:lnTo>
                    <a:pt x="1" y="15"/>
                  </a:lnTo>
                  <a:lnTo>
                    <a:pt x="1" y="13"/>
                  </a:lnTo>
                  <a:close/>
                  <a:moveTo>
                    <a:pt x="119" y="14"/>
                  </a:moveTo>
                  <a:lnTo>
                    <a:pt x="119" y="15"/>
                  </a:lnTo>
                  <a:lnTo>
                    <a:pt x="118" y="15"/>
                  </a:lnTo>
                  <a:lnTo>
                    <a:pt x="118" y="14"/>
                  </a:lnTo>
                  <a:lnTo>
                    <a:pt x="119" y="14"/>
                  </a:lnTo>
                  <a:close/>
                  <a:moveTo>
                    <a:pt x="118" y="14"/>
                  </a:moveTo>
                  <a:lnTo>
                    <a:pt x="118" y="0"/>
                  </a:lnTo>
                  <a:lnTo>
                    <a:pt x="119" y="0"/>
                  </a:lnTo>
                  <a:lnTo>
                    <a:pt x="119" y="14"/>
                  </a:lnTo>
                  <a:lnTo>
                    <a:pt x="118" y="14"/>
                  </a:lnTo>
                  <a:close/>
                  <a:moveTo>
                    <a:pt x="118" y="0"/>
                  </a:moveTo>
                  <a:lnTo>
                    <a:pt x="119" y="0"/>
                  </a:lnTo>
                  <a:lnTo>
                    <a:pt x="119" y="0"/>
                  </a:lnTo>
                  <a:lnTo>
                    <a:pt x="118" y="0"/>
                  </a:lnTo>
                  <a:close/>
                  <a:moveTo>
                    <a:pt x="118" y="1"/>
                  </a:moveTo>
                  <a:lnTo>
                    <a:pt x="1" y="1"/>
                  </a:lnTo>
                  <a:lnTo>
                    <a:pt x="1" y="0"/>
                  </a:lnTo>
                  <a:lnTo>
                    <a:pt x="118" y="0"/>
                  </a:lnTo>
                  <a:lnTo>
                    <a:pt x="118" y="1"/>
                  </a:lnTo>
                  <a:close/>
                  <a:moveTo>
                    <a:pt x="0" y="0"/>
                  </a:moveTo>
                  <a:lnTo>
                    <a:pt x="0" y="0"/>
                  </a:lnTo>
                  <a:lnTo>
                    <a:pt x="1" y="0"/>
                  </a:lnTo>
                  <a:lnTo>
                    <a:pt x="1" y="0"/>
                  </a:lnTo>
                  <a:lnTo>
                    <a:pt x="0" y="0"/>
                  </a:lnTo>
                  <a:close/>
                  <a:moveTo>
                    <a:pt x="1" y="0"/>
                  </a:moveTo>
                  <a:lnTo>
                    <a:pt x="1" y="14"/>
                  </a:lnTo>
                  <a:lnTo>
                    <a:pt x="0" y="14"/>
                  </a:lnTo>
                  <a:lnTo>
                    <a:pt x="0" y="0"/>
                  </a:lnTo>
                  <a:lnTo>
                    <a:pt x="1" y="0"/>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23" name="Rectangle 34"/>
            <p:cNvSpPr>
              <a:spLocks noChangeArrowheads="1"/>
            </p:cNvSpPr>
            <p:nvPr/>
          </p:nvSpPr>
          <p:spPr bwMode="auto">
            <a:xfrm>
              <a:off x="2861282" y="3223022"/>
              <a:ext cx="546625" cy="173124"/>
            </a:xfrm>
            <a:prstGeom prst="rect">
              <a:avLst/>
            </a:prstGeom>
            <a:noFill/>
            <a:ln w="9525">
              <a:noFill/>
              <a:miter lim="800000"/>
              <a:headEnd/>
              <a:tailEnd/>
            </a:ln>
          </p:spPr>
          <p:txBody>
            <a:bodyPr wrap="none" lIns="0" tIns="0" rIns="0" bIns="0">
              <a:spAutoFit/>
            </a:bodyPr>
            <a:lstStyle/>
            <a:p>
              <a:r>
                <a:rPr lang="nl-NL" sz="1125" b="1"/>
                <a:t>Registers</a:t>
              </a:r>
              <a:endParaRPr lang="nl-NL" sz="1350"/>
            </a:p>
          </p:txBody>
        </p:sp>
        <p:sp>
          <p:nvSpPr>
            <p:cNvPr id="24" name="Rectangle 35"/>
            <p:cNvSpPr>
              <a:spLocks noChangeArrowheads="1"/>
            </p:cNvSpPr>
            <p:nvPr/>
          </p:nvSpPr>
          <p:spPr bwMode="auto">
            <a:xfrm>
              <a:off x="4184066" y="3190875"/>
              <a:ext cx="1484710" cy="227410"/>
            </a:xfrm>
            <a:prstGeom prst="rect">
              <a:avLst/>
            </a:prstGeom>
            <a:solidFill>
              <a:schemeClr val="accent2"/>
            </a:solidFill>
            <a:ln w="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nl-BE" sz="1350"/>
            </a:p>
          </p:txBody>
        </p:sp>
        <p:sp>
          <p:nvSpPr>
            <p:cNvPr id="25" name="Rectangle 36"/>
            <p:cNvSpPr>
              <a:spLocks noChangeArrowheads="1"/>
            </p:cNvSpPr>
            <p:nvPr/>
          </p:nvSpPr>
          <p:spPr bwMode="auto">
            <a:xfrm>
              <a:off x="4313844" y="3212306"/>
              <a:ext cx="1059585" cy="173124"/>
            </a:xfrm>
            <a:prstGeom prst="rect">
              <a:avLst/>
            </a:prstGeom>
            <a:noFill/>
            <a:ln w="9525">
              <a:noFill/>
              <a:miter lim="800000"/>
              <a:headEnd/>
              <a:tailEnd/>
            </a:ln>
          </p:spPr>
          <p:txBody>
            <a:bodyPr wrap="none" lIns="0" tIns="0" rIns="0" bIns="0">
              <a:spAutoFit/>
            </a:bodyPr>
            <a:lstStyle/>
            <a:p>
              <a:r>
                <a:rPr lang="nl-NL" sz="1125" b="1"/>
                <a:t>Instructie register</a:t>
              </a:r>
              <a:endParaRPr lang="nl-NL" sz="1350"/>
            </a:p>
          </p:txBody>
        </p:sp>
        <p:sp>
          <p:nvSpPr>
            <p:cNvPr id="26" name="Rectangle 37"/>
            <p:cNvSpPr>
              <a:spLocks noChangeArrowheads="1"/>
            </p:cNvSpPr>
            <p:nvPr/>
          </p:nvSpPr>
          <p:spPr bwMode="auto">
            <a:xfrm>
              <a:off x="2482663" y="2366963"/>
              <a:ext cx="1408509" cy="216694"/>
            </a:xfrm>
            <a:prstGeom prst="rect">
              <a:avLst/>
            </a:prstGeom>
            <a:solidFill>
              <a:schemeClr val="accent2"/>
            </a:solidFill>
            <a:ln w="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nl-BE" sz="1350"/>
            </a:p>
          </p:txBody>
        </p:sp>
        <p:sp>
          <p:nvSpPr>
            <p:cNvPr id="27" name="Rectangle 38"/>
            <p:cNvSpPr>
              <a:spLocks noChangeArrowheads="1"/>
            </p:cNvSpPr>
            <p:nvPr/>
          </p:nvSpPr>
          <p:spPr bwMode="auto">
            <a:xfrm>
              <a:off x="2601725" y="2388394"/>
              <a:ext cx="1009892" cy="173124"/>
            </a:xfrm>
            <a:prstGeom prst="rect">
              <a:avLst/>
            </a:prstGeom>
            <a:noFill/>
            <a:ln w="9525">
              <a:noFill/>
              <a:miter lim="800000"/>
              <a:headEnd/>
              <a:tailEnd/>
            </a:ln>
          </p:spPr>
          <p:txBody>
            <a:bodyPr wrap="none" lIns="0" tIns="0" rIns="0" bIns="0">
              <a:spAutoFit/>
            </a:bodyPr>
            <a:lstStyle/>
            <a:p>
              <a:r>
                <a:rPr lang="nl-NL" sz="1125" b="1"/>
                <a:t>Program counter</a:t>
              </a:r>
              <a:endParaRPr lang="nl-NL" sz="1350"/>
            </a:p>
          </p:txBody>
        </p:sp>
        <p:sp>
          <p:nvSpPr>
            <p:cNvPr id="28" name="Rectangle 39"/>
            <p:cNvSpPr>
              <a:spLocks noChangeArrowheads="1"/>
            </p:cNvSpPr>
            <p:nvPr/>
          </p:nvSpPr>
          <p:spPr bwMode="auto">
            <a:xfrm>
              <a:off x="2482663" y="2702719"/>
              <a:ext cx="1408509" cy="216694"/>
            </a:xfrm>
            <a:prstGeom prst="rect">
              <a:avLst/>
            </a:prstGeom>
            <a:solidFill>
              <a:schemeClr val="accent2"/>
            </a:solidFill>
            <a:ln w="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nl-BE" sz="1350"/>
            </a:p>
          </p:txBody>
        </p:sp>
        <p:sp>
          <p:nvSpPr>
            <p:cNvPr id="29" name="Rectangle 40"/>
            <p:cNvSpPr>
              <a:spLocks noChangeArrowheads="1"/>
            </p:cNvSpPr>
            <p:nvPr/>
          </p:nvSpPr>
          <p:spPr bwMode="auto">
            <a:xfrm>
              <a:off x="2720788" y="2724150"/>
              <a:ext cx="790281" cy="173124"/>
            </a:xfrm>
            <a:prstGeom prst="rect">
              <a:avLst/>
            </a:prstGeom>
            <a:noFill/>
            <a:ln w="9525">
              <a:noFill/>
              <a:miter lim="800000"/>
              <a:headEnd/>
              <a:tailEnd/>
            </a:ln>
          </p:spPr>
          <p:txBody>
            <a:bodyPr wrap="none" lIns="0" tIns="0" rIns="0" bIns="0">
              <a:spAutoFit/>
            </a:bodyPr>
            <a:lstStyle/>
            <a:p>
              <a:r>
                <a:rPr lang="nl-NL" sz="1125" b="1" err="1"/>
                <a:t>Stack</a:t>
              </a:r>
              <a:r>
                <a:rPr lang="nl-NL" sz="1125" b="1"/>
                <a:t> pointer</a:t>
              </a:r>
              <a:endParaRPr lang="nl-NL" sz="1350"/>
            </a:p>
          </p:txBody>
        </p:sp>
        <p:sp>
          <p:nvSpPr>
            <p:cNvPr id="30" name="Rectangle 41"/>
            <p:cNvSpPr>
              <a:spLocks noChangeArrowheads="1"/>
            </p:cNvSpPr>
            <p:nvPr/>
          </p:nvSpPr>
          <p:spPr bwMode="auto">
            <a:xfrm>
              <a:off x="1344426" y="4610100"/>
              <a:ext cx="1159669" cy="227410"/>
            </a:xfrm>
            <a:prstGeom prst="rect">
              <a:avLst/>
            </a:prstGeom>
            <a:solidFill>
              <a:schemeClr val="accent2">
                <a:alpha val="50000"/>
              </a:schemeClr>
            </a:solidFill>
            <a:ln w="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nl-BE" sz="1350"/>
            </a:p>
          </p:txBody>
        </p:sp>
        <p:sp>
          <p:nvSpPr>
            <p:cNvPr id="31" name="Rectangle 42"/>
            <p:cNvSpPr>
              <a:spLocks noChangeArrowheads="1"/>
            </p:cNvSpPr>
            <p:nvPr/>
          </p:nvSpPr>
          <p:spPr bwMode="auto">
            <a:xfrm>
              <a:off x="1463488" y="4631531"/>
              <a:ext cx="775853" cy="173124"/>
            </a:xfrm>
            <a:prstGeom prst="rect">
              <a:avLst/>
            </a:prstGeom>
            <a:noFill/>
            <a:ln w="9525">
              <a:noFill/>
              <a:miter lim="800000"/>
              <a:headEnd/>
              <a:tailEnd/>
            </a:ln>
          </p:spPr>
          <p:txBody>
            <a:bodyPr wrap="none" lIns="0" tIns="0" rIns="0" bIns="0">
              <a:spAutoFit/>
            </a:bodyPr>
            <a:lstStyle/>
            <a:p>
              <a:r>
                <a:rPr lang="nl-NL" sz="1125" b="1"/>
                <a:t>Vlagregisters</a:t>
              </a:r>
              <a:endParaRPr lang="nl-NL" sz="1350"/>
            </a:p>
          </p:txBody>
        </p:sp>
        <p:sp>
          <p:nvSpPr>
            <p:cNvPr id="32" name="Rectangle 43"/>
            <p:cNvSpPr>
              <a:spLocks noChangeArrowheads="1"/>
            </p:cNvSpPr>
            <p:nvPr/>
          </p:nvSpPr>
          <p:spPr bwMode="auto">
            <a:xfrm>
              <a:off x="6218677" y="3450432"/>
              <a:ext cx="759823" cy="219291"/>
            </a:xfrm>
            <a:prstGeom prst="rect">
              <a:avLst/>
            </a:prstGeom>
            <a:noFill/>
            <a:ln w="9525">
              <a:noFill/>
              <a:miter lim="800000"/>
              <a:headEnd/>
              <a:tailEnd/>
            </a:ln>
          </p:spPr>
          <p:txBody>
            <a:bodyPr wrap="none" lIns="0" tIns="0" rIns="0" bIns="0">
              <a:spAutoFit/>
            </a:bodyPr>
            <a:lstStyle/>
            <a:p>
              <a:r>
                <a:rPr lang="nl-NL" sz="1425" b="1">
                  <a:solidFill>
                    <a:srgbClr val="FFFF99"/>
                  </a:solidFill>
                </a:rPr>
                <a:t>OPERAND</a:t>
              </a:r>
              <a:endParaRPr lang="nl-NL" sz="1350">
                <a:solidFill>
                  <a:srgbClr val="FFFF99"/>
                </a:solidFill>
              </a:endParaRPr>
            </a:p>
          </p:txBody>
        </p:sp>
        <p:sp>
          <p:nvSpPr>
            <p:cNvPr id="33" name="Rectangle 44"/>
            <p:cNvSpPr>
              <a:spLocks noChangeArrowheads="1"/>
            </p:cNvSpPr>
            <p:nvPr/>
          </p:nvSpPr>
          <p:spPr bwMode="auto">
            <a:xfrm>
              <a:off x="6369885" y="3645694"/>
              <a:ext cx="470450" cy="219291"/>
            </a:xfrm>
            <a:prstGeom prst="rect">
              <a:avLst/>
            </a:prstGeom>
            <a:noFill/>
            <a:ln w="9525">
              <a:noFill/>
              <a:miter lim="800000"/>
              <a:headEnd/>
              <a:tailEnd/>
            </a:ln>
          </p:spPr>
          <p:txBody>
            <a:bodyPr wrap="none" lIns="0" tIns="0" rIns="0" bIns="0">
              <a:spAutoFit/>
            </a:bodyPr>
            <a:lstStyle/>
            <a:p>
              <a:r>
                <a:rPr lang="nl-NL" sz="1425" b="1">
                  <a:solidFill>
                    <a:srgbClr val="FFFF99"/>
                  </a:solidFill>
                </a:rPr>
                <a:t>FETCH</a:t>
              </a:r>
              <a:endParaRPr lang="nl-NL" sz="1350">
                <a:solidFill>
                  <a:srgbClr val="FFFF99"/>
                </a:solidFill>
              </a:endParaRPr>
            </a:p>
          </p:txBody>
        </p:sp>
        <p:sp>
          <p:nvSpPr>
            <p:cNvPr id="34" name="Rectangle 47"/>
            <p:cNvSpPr>
              <a:spLocks noChangeArrowheads="1"/>
            </p:cNvSpPr>
            <p:nvPr/>
          </p:nvSpPr>
          <p:spPr bwMode="auto">
            <a:xfrm>
              <a:off x="2752934" y="4242197"/>
              <a:ext cx="88166"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A</a:t>
              </a:r>
              <a:endParaRPr lang="nl-NL" sz="1350">
                <a:solidFill>
                  <a:schemeClr val="hlink"/>
                </a:solidFill>
              </a:endParaRPr>
            </a:p>
          </p:txBody>
        </p:sp>
        <p:sp>
          <p:nvSpPr>
            <p:cNvPr id="35" name="Rectangle 48"/>
            <p:cNvSpPr>
              <a:spLocks noChangeArrowheads="1"/>
            </p:cNvSpPr>
            <p:nvPr/>
          </p:nvSpPr>
          <p:spPr bwMode="auto">
            <a:xfrm>
              <a:off x="3533984" y="4242197"/>
              <a:ext cx="80150"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B</a:t>
              </a:r>
              <a:endParaRPr lang="nl-NL" sz="1350">
                <a:solidFill>
                  <a:schemeClr val="hlink"/>
                </a:solidFill>
              </a:endParaRPr>
            </a:p>
          </p:txBody>
        </p:sp>
        <p:sp>
          <p:nvSpPr>
            <p:cNvPr id="36" name="Rectangle 49"/>
            <p:cNvSpPr>
              <a:spLocks noChangeArrowheads="1"/>
            </p:cNvSpPr>
            <p:nvPr/>
          </p:nvSpPr>
          <p:spPr bwMode="auto">
            <a:xfrm>
              <a:off x="3143459" y="4870847"/>
              <a:ext cx="76944"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C</a:t>
              </a:r>
              <a:endParaRPr lang="nl-NL" sz="1350">
                <a:solidFill>
                  <a:schemeClr val="hlink"/>
                </a:solidFill>
              </a:endParaRPr>
            </a:p>
          </p:txBody>
        </p:sp>
        <p:sp>
          <p:nvSpPr>
            <p:cNvPr id="37" name="Rectangle 52"/>
            <p:cNvSpPr>
              <a:spLocks noChangeArrowheads="1"/>
            </p:cNvSpPr>
            <p:nvPr/>
          </p:nvSpPr>
          <p:spPr bwMode="auto">
            <a:xfrm>
              <a:off x="3956657" y="2301479"/>
              <a:ext cx="580287"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Verhogen</a:t>
              </a:r>
              <a:endParaRPr lang="nl-NL" sz="1350">
                <a:solidFill>
                  <a:schemeClr val="hlink"/>
                </a:solidFill>
              </a:endParaRPr>
            </a:p>
          </p:txBody>
        </p:sp>
        <p:sp>
          <p:nvSpPr>
            <p:cNvPr id="38" name="Line 53"/>
            <p:cNvSpPr>
              <a:spLocks noChangeShapeType="1"/>
            </p:cNvSpPr>
            <p:nvPr/>
          </p:nvSpPr>
          <p:spPr bwMode="auto">
            <a:xfrm flipH="1" flipV="1">
              <a:off x="4057859" y="2540794"/>
              <a:ext cx="757238" cy="557213"/>
            </a:xfrm>
            <a:prstGeom prst="line">
              <a:avLst/>
            </a:prstGeom>
            <a:noFill/>
            <a:ln w="38100">
              <a:solidFill>
                <a:schemeClr val="hlink"/>
              </a:solidFill>
              <a:round/>
              <a:headEnd/>
              <a:tailEnd type="triangle" w="med" len="med"/>
            </a:ln>
            <a:effectLst/>
          </p:spPr>
          <p:txBody>
            <a:bodyPr anchor="b" anchorCtr="1"/>
            <a:lstStyle/>
            <a:p>
              <a:endParaRPr lang="nl-BE" sz="1350"/>
            </a:p>
          </p:txBody>
        </p:sp>
        <p:sp>
          <p:nvSpPr>
            <p:cNvPr id="39" name="Line 54"/>
            <p:cNvSpPr>
              <a:spLocks noChangeShapeType="1"/>
            </p:cNvSpPr>
            <p:nvPr/>
          </p:nvSpPr>
          <p:spPr bwMode="auto">
            <a:xfrm flipH="1">
              <a:off x="3880457" y="3534966"/>
              <a:ext cx="921544" cy="985838"/>
            </a:xfrm>
            <a:prstGeom prst="line">
              <a:avLst/>
            </a:prstGeom>
            <a:noFill/>
            <a:ln w="38100">
              <a:solidFill>
                <a:schemeClr val="hlink"/>
              </a:solidFill>
              <a:round/>
              <a:headEnd/>
              <a:tailEnd type="triangle" w="med" len="med"/>
            </a:ln>
            <a:effectLst/>
          </p:spPr>
          <p:txBody>
            <a:bodyPr anchor="b" anchorCtr="1"/>
            <a:lstStyle/>
            <a:p>
              <a:endParaRPr lang="nl-BE" sz="1350"/>
            </a:p>
          </p:txBody>
        </p:sp>
        <p:sp>
          <p:nvSpPr>
            <p:cNvPr id="40" name="Line 55"/>
            <p:cNvSpPr>
              <a:spLocks noChangeShapeType="1"/>
            </p:cNvSpPr>
            <p:nvPr/>
          </p:nvSpPr>
          <p:spPr bwMode="auto">
            <a:xfrm flipH="1" flipV="1">
              <a:off x="5699648" y="3270647"/>
              <a:ext cx="600075" cy="0"/>
            </a:xfrm>
            <a:prstGeom prst="line">
              <a:avLst/>
            </a:prstGeom>
            <a:noFill/>
            <a:ln w="38100">
              <a:solidFill>
                <a:schemeClr val="hlink"/>
              </a:solidFill>
              <a:round/>
              <a:headEnd/>
              <a:tailEnd type="triangle" w="med" len="med"/>
            </a:ln>
            <a:effectLst/>
          </p:spPr>
          <p:txBody>
            <a:bodyPr anchor="b" anchorCtr="1"/>
            <a:lstStyle/>
            <a:p>
              <a:endParaRPr lang="nl-BE" sz="1350"/>
            </a:p>
          </p:txBody>
        </p:sp>
        <p:sp>
          <p:nvSpPr>
            <p:cNvPr id="41" name="Line 56"/>
            <p:cNvSpPr>
              <a:spLocks noChangeShapeType="1"/>
            </p:cNvSpPr>
            <p:nvPr/>
          </p:nvSpPr>
          <p:spPr bwMode="auto">
            <a:xfrm flipH="1">
              <a:off x="3848226" y="3648075"/>
              <a:ext cx="2336006" cy="0"/>
            </a:xfrm>
            <a:prstGeom prst="line">
              <a:avLst/>
            </a:prstGeom>
            <a:noFill/>
            <a:ln w="38100">
              <a:solidFill>
                <a:srgbClr val="FFFF99"/>
              </a:solidFill>
              <a:round/>
              <a:headEnd/>
              <a:tailEnd type="triangle" w="med" len="med"/>
            </a:ln>
            <a:effectLst/>
          </p:spPr>
          <p:txBody>
            <a:bodyPr anchor="b" anchorCtr="1"/>
            <a:lstStyle/>
            <a:p>
              <a:endParaRPr lang="nl-BE" sz="1350"/>
            </a:p>
          </p:txBody>
        </p:sp>
      </p:grpSp>
      <p:sp>
        <p:nvSpPr>
          <p:cNvPr id="43"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VON NEUMANN CYCLUS</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98132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04394" y="1228217"/>
            <a:ext cx="8783574" cy="4351338"/>
          </a:xfrm>
        </p:spPr>
        <p:txBody>
          <a:bodyPr/>
          <a:lstStyle/>
          <a:p>
            <a:pPr marL="0" indent="0">
              <a:buNone/>
            </a:pPr>
            <a:r>
              <a:rPr lang="nl-BE"/>
              <a:t>Stap 2: </a:t>
            </a:r>
            <a:r>
              <a:rPr lang="nl-BE" err="1"/>
              <a:t>Instruction</a:t>
            </a:r>
            <a:r>
              <a:rPr lang="nl-BE"/>
              <a:t> </a:t>
            </a:r>
            <a:r>
              <a:rPr lang="nl-BE" err="1"/>
              <a:t>Decode</a:t>
            </a:r>
            <a:endParaRPr lang="nl-BE"/>
          </a:p>
          <a:p>
            <a:pPr lvl="1"/>
            <a:r>
              <a:rPr lang="nl-BE"/>
              <a:t>De instructie wordt gedecodeerd zodat het juiste type instructie bepaald wordt. Indien het voor het uitvoeren van een instructie nodig is om data uit het geheugen te halen, dan wordt eerst bepaald op welk adres ze staan, ze worden daar opgehaald en in de registers geplaatst (</a:t>
            </a:r>
            <a:r>
              <a:rPr lang="nl-BE" err="1">
                <a:solidFill>
                  <a:schemeClr val="accent6">
                    <a:lumMod val="50000"/>
                  </a:schemeClr>
                </a:solidFill>
              </a:rPr>
              <a:t>operand</a:t>
            </a:r>
            <a:r>
              <a:rPr lang="nl-BE">
                <a:solidFill>
                  <a:schemeClr val="accent6">
                    <a:lumMod val="50000"/>
                  </a:schemeClr>
                </a:solidFill>
              </a:rPr>
              <a:t> </a:t>
            </a:r>
            <a:r>
              <a:rPr lang="nl-BE" err="1">
                <a:solidFill>
                  <a:schemeClr val="accent6">
                    <a:lumMod val="50000"/>
                  </a:schemeClr>
                </a:solidFill>
              </a:rPr>
              <a:t>fetch</a:t>
            </a:r>
            <a:r>
              <a:rPr lang="nl-BE"/>
              <a:t>).</a:t>
            </a:r>
          </a:p>
          <a:p>
            <a:pPr marL="0" indent="0">
              <a:buNone/>
            </a:pPr>
            <a:endParaRPr lang="nl-BE"/>
          </a:p>
        </p:txBody>
      </p:sp>
      <p:sp>
        <p:nvSpPr>
          <p:cNvPr id="5"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VON NEUMANN CYCLUS</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32617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73969" y="1139136"/>
            <a:ext cx="7886700" cy="563854"/>
          </a:xfrm>
        </p:spPr>
        <p:txBody>
          <a:bodyPr/>
          <a:lstStyle/>
          <a:p>
            <a:pPr marL="0" indent="0">
              <a:buNone/>
            </a:pPr>
            <a:r>
              <a:rPr lang="nl-BE"/>
              <a:t>Stap 3: </a:t>
            </a:r>
            <a:r>
              <a:rPr lang="nl-BE" err="1"/>
              <a:t>Instruction</a:t>
            </a:r>
            <a:r>
              <a:rPr lang="nl-BE"/>
              <a:t> </a:t>
            </a:r>
            <a:r>
              <a:rPr lang="nl-BE" err="1"/>
              <a:t>Execution</a:t>
            </a:r>
            <a:endParaRPr lang="nl-BE"/>
          </a:p>
        </p:txBody>
      </p:sp>
      <p:grpSp>
        <p:nvGrpSpPr>
          <p:cNvPr id="39" name="Groep 38"/>
          <p:cNvGrpSpPr/>
          <p:nvPr/>
        </p:nvGrpSpPr>
        <p:grpSpPr>
          <a:xfrm>
            <a:off x="768096" y="1702990"/>
            <a:ext cx="7187786" cy="4297760"/>
            <a:chOff x="1758734" y="2671762"/>
            <a:chExt cx="6197148" cy="3328988"/>
          </a:xfrm>
        </p:grpSpPr>
        <p:sp>
          <p:nvSpPr>
            <p:cNvPr id="4" name="Rectangle 58"/>
            <p:cNvSpPr>
              <a:spLocks noChangeArrowheads="1"/>
            </p:cNvSpPr>
            <p:nvPr/>
          </p:nvSpPr>
          <p:spPr bwMode="auto">
            <a:xfrm>
              <a:off x="6484929" y="2702738"/>
              <a:ext cx="1361050" cy="2364581"/>
            </a:xfrm>
            <a:prstGeom prst="rect">
              <a:avLst/>
            </a:prstGeom>
            <a:solidFill>
              <a:srgbClr val="000000">
                <a:alpha val="70000"/>
              </a:srgbClr>
            </a:solidFill>
            <a:ln w="9525" algn="ctr">
              <a:solidFill>
                <a:schemeClr val="tx1"/>
              </a:solidFill>
              <a:miter lim="800000"/>
              <a:headEnd/>
              <a:tailEnd/>
            </a:ln>
            <a:effectLst/>
          </p:spPr>
          <p:txBody>
            <a:bodyPr wrap="none" anchor="ctr"/>
            <a:lstStyle/>
            <a:p>
              <a:endParaRPr lang="nl-BE" sz="1350"/>
            </a:p>
          </p:txBody>
        </p:sp>
        <p:sp>
          <p:nvSpPr>
            <p:cNvPr id="5" name="Rectangle 57"/>
            <p:cNvSpPr>
              <a:spLocks noChangeArrowheads="1"/>
            </p:cNvSpPr>
            <p:nvPr/>
          </p:nvSpPr>
          <p:spPr bwMode="auto">
            <a:xfrm>
              <a:off x="1758734" y="2671762"/>
              <a:ext cx="4594310" cy="3328988"/>
            </a:xfrm>
            <a:prstGeom prst="rect">
              <a:avLst/>
            </a:prstGeom>
            <a:solidFill>
              <a:srgbClr val="000000">
                <a:alpha val="50000"/>
              </a:srgbClr>
            </a:solidFill>
            <a:ln w="9525" algn="ctr">
              <a:solidFill>
                <a:schemeClr val="tx1"/>
              </a:solidFill>
              <a:miter lim="800000"/>
              <a:headEnd/>
              <a:tailEnd/>
            </a:ln>
            <a:effectLst/>
          </p:spPr>
          <p:txBody>
            <a:bodyPr wrap="none" anchor="ctr"/>
            <a:lstStyle/>
            <a:p>
              <a:endParaRPr lang="nl-BE" sz="1350"/>
            </a:p>
          </p:txBody>
        </p:sp>
        <p:sp>
          <p:nvSpPr>
            <p:cNvPr id="6" name="Rectangle 10"/>
            <p:cNvSpPr>
              <a:spLocks noChangeArrowheads="1"/>
            </p:cNvSpPr>
            <p:nvPr/>
          </p:nvSpPr>
          <p:spPr bwMode="auto">
            <a:xfrm>
              <a:off x="6568804" y="3268284"/>
              <a:ext cx="1387078" cy="1777604"/>
            </a:xfrm>
            <a:prstGeom prst="rect">
              <a:avLst/>
            </a:prstGeom>
            <a:noFill/>
            <a:ln w="0">
              <a:noFill/>
              <a:miter lim="800000"/>
              <a:headEnd/>
              <a:tailEnd/>
            </a:ln>
          </p:spPr>
          <p:txBody>
            <a:bodyPr/>
            <a:lstStyle/>
            <a:p>
              <a:endParaRPr lang="nl-BE" sz="1350"/>
            </a:p>
          </p:txBody>
        </p:sp>
        <p:sp>
          <p:nvSpPr>
            <p:cNvPr id="7" name="Rectangle 12"/>
            <p:cNvSpPr>
              <a:spLocks noChangeArrowheads="1"/>
            </p:cNvSpPr>
            <p:nvPr/>
          </p:nvSpPr>
          <p:spPr bwMode="auto">
            <a:xfrm>
              <a:off x="6623572" y="3463547"/>
              <a:ext cx="1042658" cy="219291"/>
            </a:xfrm>
            <a:prstGeom prst="rect">
              <a:avLst/>
            </a:prstGeom>
            <a:noFill/>
            <a:ln w="9525">
              <a:noFill/>
              <a:miter lim="800000"/>
              <a:headEnd/>
              <a:tailEnd/>
            </a:ln>
          </p:spPr>
          <p:txBody>
            <a:bodyPr wrap="none" lIns="0" tIns="0" rIns="0" bIns="0">
              <a:spAutoFit/>
            </a:bodyPr>
            <a:lstStyle/>
            <a:p>
              <a:r>
                <a:rPr lang="nl-NL" sz="1425" b="1">
                  <a:solidFill>
                    <a:schemeClr val="hlink"/>
                  </a:solidFill>
                </a:rPr>
                <a:t>INSTRUCTION</a:t>
              </a:r>
              <a:endParaRPr lang="nl-NL" sz="1350">
                <a:solidFill>
                  <a:schemeClr val="hlink"/>
                </a:solidFill>
              </a:endParaRPr>
            </a:p>
          </p:txBody>
        </p:sp>
        <p:sp>
          <p:nvSpPr>
            <p:cNvPr id="8" name="Rectangle 13"/>
            <p:cNvSpPr>
              <a:spLocks noChangeArrowheads="1"/>
            </p:cNvSpPr>
            <p:nvPr/>
          </p:nvSpPr>
          <p:spPr bwMode="auto">
            <a:xfrm>
              <a:off x="6927181" y="3657619"/>
              <a:ext cx="470450" cy="219291"/>
            </a:xfrm>
            <a:prstGeom prst="rect">
              <a:avLst/>
            </a:prstGeom>
            <a:noFill/>
            <a:ln w="9525">
              <a:noFill/>
              <a:miter lim="800000"/>
              <a:headEnd/>
              <a:tailEnd/>
            </a:ln>
          </p:spPr>
          <p:txBody>
            <a:bodyPr wrap="none" lIns="0" tIns="0" rIns="0" bIns="0">
              <a:spAutoFit/>
            </a:bodyPr>
            <a:lstStyle/>
            <a:p>
              <a:r>
                <a:rPr lang="nl-NL" sz="1425" b="1">
                  <a:solidFill>
                    <a:schemeClr val="hlink"/>
                  </a:solidFill>
                </a:rPr>
                <a:t>FETCH</a:t>
              </a:r>
              <a:endParaRPr lang="nl-NL" sz="1350">
                <a:solidFill>
                  <a:schemeClr val="hlink"/>
                </a:solidFill>
              </a:endParaRPr>
            </a:p>
          </p:txBody>
        </p:sp>
        <p:sp>
          <p:nvSpPr>
            <p:cNvPr id="9" name="Rectangle 14"/>
            <p:cNvSpPr>
              <a:spLocks noChangeArrowheads="1"/>
            </p:cNvSpPr>
            <p:nvPr/>
          </p:nvSpPr>
          <p:spPr bwMode="auto">
            <a:xfrm>
              <a:off x="1806359" y="5756179"/>
              <a:ext cx="1481111" cy="219291"/>
            </a:xfrm>
            <a:prstGeom prst="rect">
              <a:avLst/>
            </a:prstGeom>
            <a:noFill/>
            <a:ln w="9525">
              <a:noFill/>
              <a:miter lim="800000"/>
              <a:headEnd/>
              <a:tailEnd/>
            </a:ln>
          </p:spPr>
          <p:txBody>
            <a:bodyPr wrap="none" lIns="0" tIns="0" rIns="0" bIns="0">
              <a:spAutoFit/>
            </a:bodyPr>
            <a:lstStyle/>
            <a:p>
              <a:r>
                <a:rPr lang="nl-NL" sz="1425" b="1">
                  <a:solidFill>
                    <a:schemeClr val="hlink"/>
                  </a:solidFill>
                </a:rPr>
                <a:t>Uitvoeringseenheid</a:t>
              </a:r>
              <a:endParaRPr lang="nl-NL" sz="1350">
                <a:solidFill>
                  <a:schemeClr val="hlink"/>
                </a:solidFill>
              </a:endParaRPr>
            </a:p>
          </p:txBody>
        </p:sp>
        <p:sp>
          <p:nvSpPr>
            <p:cNvPr id="10" name="Rectangle 15"/>
            <p:cNvSpPr>
              <a:spLocks noChangeArrowheads="1"/>
            </p:cNvSpPr>
            <p:nvPr/>
          </p:nvSpPr>
          <p:spPr bwMode="auto">
            <a:xfrm>
              <a:off x="6795297" y="4827838"/>
              <a:ext cx="884858" cy="219291"/>
            </a:xfrm>
            <a:prstGeom prst="rect">
              <a:avLst/>
            </a:prstGeom>
            <a:noFill/>
            <a:ln w="9525">
              <a:noFill/>
              <a:miter lim="800000"/>
              <a:headEnd/>
              <a:tailEnd/>
            </a:ln>
          </p:spPr>
          <p:txBody>
            <a:bodyPr wrap="none" lIns="0" tIns="0" rIns="0" bIns="0">
              <a:spAutoFit/>
            </a:bodyPr>
            <a:lstStyle/>
            <a:p>
              <a:r>
                <a:rPr lang="nl-NL" sz="1425" b="1">
                  <a:solidFill>
                    <a:schemeClr val="hlink"/>
                  </a:solidFill>
                </a:rPr>
                <a:t>Buseenheid</a:t>
              </a:r>
              <a:endParaRPr lang="nl-NL" sz="1350">
                <a:solidFill>
                  <a:schemeClr val="hlink"/>
                </a:solidFill>
              </a:endParaRPr>
            </a:p>
          </p:txBody>
        </p:sp>
        <p:sp>
          <p:nvSpPr>
            <p:cNvPr id="11" name="Freeform 20"/>
            <p:cNvSpPr>
              <a:spLocks noEditPoints="1"/>
            </p:cNvSpPr>
            <p:nvPr/>
          </p:nvSpPr>
          <p:spPr bwMode="auto">
            <a:xfrm>
              <a:off x="2948113" y="4829194"/>
              <a:ext cx="1269206" cy="509588"/>
            </a:xfrm>
            <a:custGeom>
              <a:avLst/>
              <a:gdLst/>
              <a:ahLst/>
              <a:cxnLst>
                <a:cxn ang="0">
                  <a:pos x="1" y="0"/>
                </a:cxn>
                <a:cxn ang="0">
                  <a:pos x="116" y="0"/>
                </a:cxn>
                <a:cxn ang="0">
                  <a:pos x="116" y="1"/>
                </a:cxn>
                <a:cxn ang="0">
                  <a:pos x="1" y="1"/>
                </a:cxn>
                <a:cxn ang="0">
                  <a:pos x="1" y="0"/>
                </a:cxn>
                <a:cxn ang="0">
                  <a:pos x="116" y="0"/>
                </a:cxn>
                <a:cxn ang="0">
                  <a:pos x="117" y="0"/>
                </a:cxn>
                <a:cxn ang="0">
                  <a:pos x="116" y="1"/>
                </a:cxn>
                <a:cxn ang="0">
                  <a:pos x="116" y="0"/>
                </a:cxn>
                <a:cxn ang="0">
                  <a:pos x="116" y="1"/>
                </a:cxn>
                <a:cxn ang="0">
                  <a:pos x="86" y="47"/>
                </a:cxn>
                <a:cxn ang="0">
                  <a:pos x="85" y="46"/>
                </a:cxn>
                <a:cxn ang="0">
                  <a:pos x="115" y="0"/>
                </a:cxn>
                <a:cxn ang="0">
                  <a:pos x="116" y="1"/>
                </a:cxn>
                <a:cxn ang="0">
                  <a:pos x="86" y="47"/>
                </a:cxn>
                <a:cxn ang="0">
                  <a:pos x="86" y="47"/>
                </a:cxn>
                <a:cxn ang="0">
                  <a:pos x="86" y="47"/>
                </a:cxn>
                <a:cxn ang="0">
                  <a:pos x="86" y="47"/>
                </a:cxn>
                <a:cxn ang="0">
                  <a:pos x="86" y="47"/>
                </a:cxn>
                <a:cxn ang="0">
                  <a:pos x="31" y="47"/>
                </a:cxn>
                <a:cxn ang="0">
                  <a:pos x="31" y="46"/>
                </a:cxn>
                <a:cxn ang="0">
                  <a:pos x="86" y="46"/>
                </a:cxn>
                <a:cxn ang="0">
                  <a:pos x="86" y="47"/>
                </a:cxn>
                <a:cxn ang="0">
                  <a:pos x="31" y="47"/>
                </a:cxn>
                <a:cxn ang="0">
                  <a:pos x="31" y="47"/>
                </a:cxn>
                <a:cxn ang="0">
                  <a:pos x="31" y="47"/>
                </a:cxn>
                <a:cxn ang="0">
                  <a:pos x="31" y="47"/>
                </a:cxn>
                <a:cxn ang="0">
                  <a:pos x="31" y="47"/>
                </a:cxn>
                <a:cxn ang="0">
                  <a:pos x="1" y="1"/>
                </a:cxn>
                <a:cxn ang="0">
                  <a:pos x="2" y="0"/>
                </a:cxn>
                <a:cxn ang="0">
                  <a:pos x="32" y="46"/>
                </a:cxn>
                <a:cxn ang="0">
                  <a:pos x="31" y="47"/>
                </a:cxn>
                <a:cxn ang="0">
                  <a:pos x="1" y="1"/>
                </a:cxn>
                <a:cxn ang="0">
                  <a:pos x="0" y="0"/>
                </a:cxn>
                <a:cxn ang="0">
                  <a:pos x="1" y="0"/>
                </a:cxn>
                <a:cxn ang="0">
                  <a:pos x="1" y="0"/>
                </a:cxn>
                <a:cxn ang="0">
                  <a:pos x="1" y="1"/>
                </a:cxn>
              </a:cxnLst>
              <a:rect l="0" t="0" r="r" b="b"/>
              <a:pathLst>
                <a:path w="117" h="47">
                  <a:moveTo>
                    <a:pt x="1" y="0"/>
                  </a:moveTo>
                  <a:lnTo>
                    <a:pt x="116" y="0"/>
                  </a:lnTo>
                  <a:lnTo>
                    <a:pt x="116" y="1"/>
                  </a:lnTo>
                  <a:lnTo>
                    <a:pt x="1" y="1"/>
                  </a:lnTo>
                  <a:lnTo>
                    <a:pt x="1" y="0"/>
                  </a:lnTo>
                  <a:close/>
                  <a:moveTo>
                    <a:pt x="116" y="0"/>
                  </a:moveTo>
                  <a:lnTo>
                    <a:pt x="117" y="0"/>
                  </a:lnTo>
                  <a:lnTo>
                    <a:pt x="116" y="1"/>
                  </a:lnTo>
                  <a:lnTo>
                    <a:pt x="116" y="0"/>
                  </a:lnTo>
                  <a:close/>
                  <a:moveTo>
                    <a:pt x="116" y="1"/>
                  </a:moveTo>
                  <a:lnTo>
                    <a:pt x="86" y="47"/>
                  </a:lnTo>
                  <a:lnTo>
                    <a:pt x="85" y="46"/>
                  </a:lnTo>
                  <a:lnTo>
                    <a:pt x="115" y="0"/>
                  </a:lnTo>
                  <a:lnTo>
                    <a:pt x="116" y="1"/>
                  </a:lnTo>
                  <a:close/>
                  <a:moveTo>
                    <a:pt x="86" y="47"/>
                  </a:moveTo>
                  <a:lnTo>
                    <a:pt x="86" y="47"/>
                  </a:lnTo>
                  <a:lnTo>
                    <a:pt x="86" y="47"/>
                  </a:lnTo>
                  <a:lnTo>
                    <a:pt x="86" y="47"/>
                  </a:lnTo>
                  <a:close/>
                  <a:moveTo>
                    <a:pt x="86" y="47"/>
                  </a:moveTo>
                  <a:lnTo>
                    <a:pt x="31" y="47"/>
                  </a:lnTo>
                  <a:lnTo>
                    <a:pt x="31" y="46"/>
                  </a:lnTo>
                  <a:lnTo>
                    <a:pt x="86" y="46"/>
                  </a:lnTo>
                  <a:lnTo>
                    <a:pt x="86" y="47"/>
                  </a:lnTo>
                  <a:close/>
                  <a:moveTo>
                    <a:pt x="31" y="47"/>
                  </a:moveTo>
                  <a:lnTo>
                    <a:pt x="31" y="47"/>
                  </a:lnTo>
                  <a:lnTo>
                    <a:pt x="31" y="47"/>
                  </a:lnTo>
                  <a:lnTo>
                    <a:pt x="31" y="47"/>
                  </a:lnTo>
                  <a:close/>
                  <a:moveTo>
                    <a:pt x="31" y="47"/>
                  </a:moveTo>
                  <a:lnTo>
                    <a:pt x="1" y="1"/>
                  </a:lnTo>
                  <a:lnTo>
                    <a:pt x="2" y="0"/>
                  </a:lnTo>
                  <a:lnTo>
                    <a:pt x="32" y="46"/>
                  </a:lnTo>
                  <a:lnTo>
                    <a:pt x="31" y="47"/>
                  </a:lnTo>
                  <a:close/>
                  <a:moveTo>
                    <a:pt x="1" y="1"/>
                  </a:moveTo>
                  <a:lnTo>
                    <a:pt x="0" y="0"/>
                  </a:lnTo>
                  <a:lnTo>
                    <a:pt x="1" y="0"/>
                  </a:lnTo>
                  <a:lnTo>
                    <a:pt x="1" y="0"/>
                  </a:lnTo>
                  <a:lnTo>
                    <a:pt x="1" y="1"/>
                  </a:lnTo>
                  <a:close/>
                </a:path>
              </a:pathLst>
            </a:custGeom>
            <a:solidFill>
              <a:schemeClr val="folHlink"/>
            </a:solidFill>
            <a:ln w="9525">
              <a:solidFill>
                <a:schemeClr val="hlink"/>
              </a:solidFill>
              <a:round/>
              <a:headEnd/>
              <a:tailEnd/>
            </a:ln>
          </p:spPr>
          <p:txBody>
            <a:bodyPr/>
            <a:lstStyle/>
            <a:p>
              <a:endParaRPr lang="nl-BE" sz="1350"/>
            </a:p>
          </p:txBody>
        </p:sp>
        <p:sp>
          <p:nvSpPr>
            <p:cNvPr id="12" name="Freeform 21"/>
            <p:cNvSpPr>
              <a:spLocks noEditPoints="1"/>
            </p:cNvSpPr>
            <p:nvPr/>
          </p:nvSpPr>
          <p:spPr bwMode="auto">
            <a:xfrm>
              <a:off x="3285060" y="5328066"/>
              <a:ext cx="606028" cy="151210"/>
            </a:xfrm>
            <a:custGeom>
              <a:avLst/>
              <a:gdLst/>
              <a:ahLst/>
              <a:cxnLst>
                <a:cxn ang="0">
                  <a:pos x="0" y="13"/>
                </a:cxn>
                <a:cxn ang="0">
                  <a:pos x="55" y="13"/>
                </a:cxn>
                <a:cxn ang="0">
                  <a:pos x="55" y="14"/>
                </a:cxn>
                <a:cxn ang="0">
                  <a:pos x="0" y="14"/>
                </a:cxn>
                <a:cxn ang="0">
                  <a:pos x="0" y="13"/>
                </a:cxn>
                <a:cxn ang="0">
                  <a:pos x="56" y="13"/>
                </a:cxn>
                <a:cxn ang="0">
                  <a:pos x="56" y="14"/>
                </a:cxn>
                <a:cxn ang="0">
                  <a:pos x="55" y="14"/>
                </a:cxn>
                <a:cxn ang="0">
                  <a:pos x="55" y="13"/>
                </a:cxn>
                <a:cxn ang="0">
                  <a:pos x="56" y="13"/>
                </a:cxn>
                <a:cxn ang="0">
                  <a:pos x="55" y="13"/>
                </a:cxn>
                <a:cxn ang="0">
                  <a:pos x="55" y="1"/>
                </a:cxn>
                <a:cxn ang="0">
                  <a:pos x="56" y="1"/>
                </a:cxn>
                <a:cxn ang="0">
                  <a:pos x="56" y="13"/>
                </a:cxn>
                <a:cxn ang="0">
                  <a:pos x="55" y="13"/>
                </a:cxn>
                <a:cxn ang="0">
                  <a:pos x="55" y="0"/>
                </a:cxn>
                <a:cxn ang="0">
                  <a:pos x="56" y="0"/>
                </a:cxn>
                <a:cxn ang="0">
                  <a:pos x="56" y="1"/>
                </a:cxn>
                <a:cxn ang="0">
                  <a:pos x="55" y="1"/>
                </a:cxn>
                <a:cxn ang="0">
                  <a:pos x="55" y="0"/>
                </a:cxn>
                <a:cxn ang="0">
                  <a:pos x="55" y="1"/>
                </a:cxn>
                <a:cxn ang="0">
                  <a:pos x="0" y="1"/>
                </a:cxn>
                <a:cxn ang="0">
                  <a:pos x="0" y="0"/>
                </a:cxn>
                <a:cxn ang="0">
                  <a:pos x="55" y="0"/>
                </a:cxn>
                <a:cxn ang="0">
                  <a:pos x="55" y="1"/>
                </a:cxn>
                <a:cxn ang="0">
                  <a:pos x="0" y="1"/>
                </a:cxn>
                <a:cxn ang="0">
                  <a:pos x="0" y="0"/>
                </a:cxn>
                <a:cxn ang="0">
                  <a:pos x="0" y="0"/>
                </a:cxn>
                <a:cxn ang="0">
                  <a:pos x="0" y="1"/>
                </a:cxn>
                <a:cxn ang="0">
                  <a:pos x="1" y="1"/>
                </a:cxn>
                <a:cxn ang="0">
                  <a:pos x="1" y="13"/>
                </a:cxn>
                <a:cxn ang="0">
                  <a:pos x="0" y="13"/>
                </a:cxn>
                <a:cxn ang="0">
                  <a:pos x="0" y="1"/>
                </a:cxn>
                <a:cxn ang="0">
                  <a:pos x="1" y="1"/>
                </a:cxn>
                <a:cxn ang="0">
                  <a:pos x="0" y="14"/>
                </a:cxn>
                <a:cxn ang="0">
                  <a:pos x="0" y="14"/>
                </a:cxn>
                <a:cxn ang="0">
                  <a:pos x="0" y="13"/>
                </a:cxn>
                <a:cxn ang="0">
                  <a:pos x="0" y="13"/>
                </a:cxn>
                <a:cxn ang="0">
                  <a:pos x="0" y="14"/>
                </a:cxn>
              </a:cxnLst>
              <a:rect l="0" t="0" r="r" b="b"/>
              <a:pathLst>
                <a:path w="56" h="14">
                  <a:moveTo>
                    <a:pt x="0" y="13"/>
                  </a:moveTo>
                  <a:lnTo>
                    <a:pt x="55" y="13"/>
                  </a:lnTo>
                  <a:lnTo>
                    <a:pt x="55" y="14"/>
                  </a:lnTo>
                  <a:lnTo>
                    <a:pt x="0" y="14"/>
                  </a:lnTo>
                  <a:lnTo>
                    <a:pt x="0" y="13"/>
                  </a:lnTo>
                  <a:close/>
                  <a:moveTo>
                    <a:pt x="56" y="13"/>
                  </a:moveTo>
                  <a:lnTo>
                    <a:pt x="56" y="14"/>
                  </a:lnTo>
                  <a:lnTo>
                    <a:pt x="55" y="14"/>
                  </a:lnTo>
                  <a:lnTo>
                    <a:pt x="55" y="13"/>
                  </a:lnTo>
                  <a:lnTo>
                    <a:pt x="56" y="13"/>
                  </a:lnTo>
                  <a:close/>
                  <a:moveTo>
                    <a:pt x="55" y="13"/>
                  </a:moveTo>
                  <a:lnTo>
                    <a:pt x="55" y="1"/>
                  </a:lnTo>
                  <a:lnTo>
                    <a:pt x="56" y="1"/>
                  </a:lnTo>
                  <a:lnTo>
                    <a:pt x="56" y="13"/>
                  </a:lnTo>
                  <a:lnTo>
                    <a:pt x="55" y="13"/>
                  </a:lnTo>
                  <a:close/>
                  <a:moveTo>
                    <a:pt x="55" y="0"/>
                  </a:moveTo>
                  <a:lnTo>
                    <a:pt x="56" y="0"/>
                  </a:lnTo>
                  <a:lnTo>
                    <a:pt x="56" y="1"/>
                  </a:lnTo>
                  <a:lnTo>
                    <a:pt x="55" y="1"/>
                  </a:lnTo>
                  <a:lnTo>
                    <a:pt x="55" y="0"/>
                  </a:lnTo>
                  <a:close/>
                  <a:moveTo>
                    <a:pt x="55" y="1"/>
                  </a:moveTo>
                  <a:lnTo>
                    <a:pt x="0" y="1"/>
                  </a:lnTo>
                  <a:lnTo>
                    <a:pt x="0" y="0"/>
                  </a:lnTo>
                  <a:lnTo>
                    <a:pt x="55" y="0"/>
                  </a:lnTo>
                  <a:lnTo>
                    <a:pt x="55" y="1"/>
                  </a:lnTo>
                  <a:close/>
                  <a:moveTo>
                    <a:pt x="0" y="1"/>
                  </a:moveTo>
                  <a:lnTo>
                    <a:pt x="0" y="0"/>
                  </a:lnTo>
                  <a:lnTo>
                    <a:pt x="0" y="0"/>
                  </a:lnTo>
                  <a:lnTo>
                    <a:pt x="0" y="1"/>
                  </a:lnTo>
                  <a:close/>
                  <a:moveTo>
                    <a:pt x="1" y="1"/>
                  </a:moveTo>
                  <a:lnTo>
                    <a:pt x="1" y="13"/>
                  </a:lnTo>
                  <a:lnTo>
                    <a:pt x="0" y="13"/>
                  </a:lnTo>
                  <a:lnTo>
                    <a:pt x="0" y="1"/>
                  </a:lnTo>
                  <a:lnTo>
                    <a:pt x="1" y="1"/>
                  </a:lnTo>
                  <a:close/>
                  <a:moveTo>
                    <a:pt x="0" y="14"/>
                  </a:moveTo>
                  <a:lnTo>
                    <a:pt x="0" y="14"/>
                  </a:lnTo>
                  <a:lnTo>
                    <a:pt x="0" y="13"/>
                  </a:lnTo>
                  <a:lnTo>
                    <a:pt x="0" y="13"/>
                  </a:lnTo>
                  <a:lnTo>
                    <a:pt x="0" y="14"/>
                  </a:lnTo>
                  <a:close/>
                </a:path>
              </a:pathLst>
            </a:custGeom>
            <a:solidFill>
              <a:schemeClr val="folHlink"/>
            </a:solidFill>
            <a:ln w="9525">
              <a:solidFill>
                <a:schemeClr val="hlink"/>
              </a:solidFill>
              <a:round/>
              <a:headEnd/>
              <a:tailEnd/>
            </a:ln>
          </p:spPr>
          <p:txBody>
            <a:bodyPr/>
            <a:lstStyle/>
            <a:p>
              <a:endParaRPr lang="nl-BE" sz="1350"/>
            </a:p>
          </p:txBody>
        </p:sp>
        <p:sp>
          <p:nvSpPr>
            <p:cNvPr id="13" name="Freeform 22"/>
            <p:cNvSpPr>
              <a:spLocks noEditPoints="1"/>
            </p:cNvSpPr>
            <p:nvPr/>
          </p:nvSpPr>
          <p:spPr bwMode="auto">
            <a:xfrm>
              <a:off x="2960019" y="4688700"/>
              <a:ext cx="454819" cy="151209"/>
            </a:xfrm>
            <a:custGeom>
              <a:avLst/>
              <a:gdLst/>
              <a:ahLst/>
              <a:cxnLst>
                <a:cxn ang="0">
                  <a:pos x="1" y="13"/>
                </a:cxn>
                <a:cxn ang="0">
                  <a:pos x="41" y="13"/>
                </a:cxn>
                <a:cxn ang="0">
                  <a:pos x="41" y="14"/>
                </a:cxn>
                <a:cxn ang="0">
                  <a:pos x="1" y="14"/>
                </a:cxn>
                <a:cxn ang="0">
                  <a:pos x="1" y="13"/>
                </a:cxn>
                <a:cxn ang="0">
                  <a:pos x="42" y="13"/>
                </a:cxn>
                <a:cxn ang="0">
                  <a:pos x="42" y="14"/>
                </a:cxn>
                <a:cxn ang="0">
                  <a:pos x="41" y="14"/>
                </a:cxn>
                <a:cxn ang="0">
                  <a:pos x="41" y="13"/>
                </a:cxn>
                <a:cxn ang="0">
                  <a:pos x="42" y="13"/>
                </a:cxn>
                <a:cxn ang="0">
                  <a:pos x="40" y="13"/>
                </a:cxn>
                <a:cxn ang="0">
                  <a:pos x="40" y="0"/>
                </a:cxn>
                <a:cxn ang="0">
                  <a:pos x="42" y="0"/>
                </a:cxn>
                <a:cxn ang="0">
                  <a:pos x="42" y="13"/>
                </a:cxn>
                <a:cxn ang="0">
                  <a:pos x="40" y="13"/>
                </a:cxn>
                <a:cxn ang="0">
                  <a:pos x="41" y="0"/>
                </a:cxn>
                <a:cxn ang="0">
                  <a:pos x="42" y="0"/>
                </a:cxn>
                <a:cxn ang="0">
                  <a:pos x="42" y="0"/>
                </a:cxn>
                <a:cxn ang="0">
                  <a:pos x="41" y="0"/>
                </a:cxn>
                <a:cxn ang="0">
                  <a:pos x="41" y="1"/>
                </a:cxn>
                <a:cxn ang="0">
                  <a:pos x="1" y="1"/>
                </a:cxn>
                <a:cxn ang="0">
                  <a:pos x="1" y="0"/>
                </a:cxn>
                <a:cxn ang="0">
                  <a:pos x="41" y="0"/>
                </a:cxn>
                <a:cxn ang="0">
                  <a:pos x="41" y="1"/>
                </a:cxn>
                <a:cxn ang="0">
                  <a:pos x="0" y="0"/>
                </a:cxn>
                <a:cxn ang="0">
                  <a:pos x="0" y="0"/>
                </a:cxn>
                <a:cxn ang="0">
                  <a:pos x="1" y="0"/>
                </a:cxn>
                <a:cxn ang="0">
                  <a:pos x="1" y="0"/>
                </a:cxn>
                <a:cxn ang="0">
                  <a:pos x="0" y="0"/>
                </a:cxn>
                <a:cxn ang="0">
                  <a:pos x="1" y="0"/>
                </a:cxn>
                <a:cxn ang="0">
                  <a:pos x="1" y="13"/>
                </a:cxn>
                <a:cxn ang="0">
                  <a:pos x="0" y="13"/>
                </a:cxn>
                <a:cxn ang="0">
                  <a:pos x="0" y="0"/>
                </a:cxn>
                <a:cxn ang="0">
                  <a:pos x="1" y="0"/>
                </a:cxn>
                <a:cxn ang="0">
                  <a:pos x="1" y="14"/>
                </a:cxn>
                <a:cxn ang="0">
                  <a:pos x="0" y="14"/>
                </a:cxn>
                <a:cxn ang="0">
                  <a:pos x="0" y="13"/>
                </a:cxn>
                <a:cxn ang="0">
                  <a:pos x="1" y="13"/>
                </a:cxn>
                <a:cxn ang="0">
                  <a:pos x="1" y="14"/>
                </a:cxn>
              </a:cxnLst>
              <a:rect l="0" t="0" r="r" b="b"/>
              <a:pathLst>
                <a:path w="42" h="14">
                  <a:moveTo>
                    <a:pt x="1" y="13"/>
                  </a:moveTo>
                  <a:lnTo>
                    <a:pt x="41" y="13"/>
                  </a:lnTo>
                  <a:lnTo>
                    <a:pt x="41" y="14"/>
                  </a:lnTo>
                  <a:lnTo>
                    <a:pt x="1" y="14"/>
                  </a:lnTo>
                  <a:lnTo>
                    <a:pt x="1" y="13"/>
                  </a:lnTo>
                  <a:close/>
                  <a:moveTo>
                    <a:pt x="42" y="13"/>
                  </a:moveTo>
                  <a:lnTo>
                    <a:pt x="42" y="14"/>
                  </a:lnTo>
                  <a:lnTo>
                    <a:pt x="41" y="14"/>
                  </a:lnTo>
                  <a:lnTo>
                    <a:pt x="41" y="13"/>
                  </a:lnTo>
                  <a:lnTo>
                    <a:pt x="42" y="13"/>
                  </a:lnTo>
                  <a:close/>
                  <a:moveTo>
                    <a:pt x="40" y="13"/>
                  </a:moveTo>
                  <a:lnTo>
                    <a:pt x="40" y="0"/>
                  </a:lnTo>
                  <a:lnTo>
                    <a:pt x="42" y="0"/>
                  </a:lnTo>
                  <a:lnTo>
                    <a:pt x="42" y="13"/>
                  </a:lnTo>
                  <a:lnTo>
                    <a:pt x="40" y="13"/>
                  </a:lnTo>
                  <a:close/>
                  <a:moveTo>
                    <a:pt x="41" y="0"/>
                  </a:moveTo>
                  <a:lnTo>
                    <a:pt x="42" y="0"/>
                  </a:lnTo>
                  <a:lnTo>
                    <a:pt x="42" y="0"/>
                  </a:lnTo>
                  <a:lnTo>
                    <a:pt x="41" y="0"/>
                  </a:lnTo>
                  <a:close/>
                  <a:moveTo>
                    <a:pt x="41" y="1"/>
                  </a:moveTo>
                  <a:lnTo>
                    <a:pt x="1" y="1"/>
                  </a:lnTo>
                  <a:lnTo>
                    <a:pt x="1" y="0"/>
                  </a:lnTo>
                  <a:lnTo>
                    <a:pt x="41" y="0"/>
                  </a:lnTo>
                  <a:lnTo>
                    <a:pt x="41" y="1"/>
                  </a:lnTo>
                  <a:close/>
                  <a:moveTo>
                    <a:pt x="0" y="0"/>
                  </a:moveTo>
                  <a:lnTo>
                    <a:pt x="0" y="0"/>
                  </a:lnTo>
                  <a:lnTo>
                    <a:pt x="1" y="0"/>
                  </a:lnTo>
                  <a:lnTo>
                    <a:pt x="1" y="0"/>
                  </a:lnTo>
                  <a:lnTo>
                    <a:pt x="0" y="0"/>
                  </a:lnTo>
                  <a:close/>
                  <a:moveTo>
                    <a:pt x="1" y="0"/>
                  </a:moveTo>
                  <a:lnTo>
                    <a:pt x="1" y="13"/>
                  </a:lnTo>
                  <a:lnTo>
                    <a:pt x="0" y="13"/>
                  </a:lnTo>
                  <a:lnTo>
                    <a:pt x="0" y="0"/>
                  </a:lnTo>
                  <a:lnTo>
                    <a:pt x="1" y="0"/>
                  </a:lnTo>
                  <a:close/>
                  <a:moveTo>
                    <a:pt x="1" y="14"/>
                  </a:moveTo>
                  <a:lnTo>
                    <a:pt x="0" y="14"/>
                  </a:lnTo>
                  <a:lnTo>
                    <a:pt x="0" y="13"/>
                  </a:lnTo>
                  <a:lnTo>
                    <a:pt x="1" y="13"/>
                  </a:lnTo>
                  <a:lnTo>
                    <a:pt x="1" y="14"/>
                  </a:lnTo>
                  <a:close/>
                </a:path>
              </a:pathLst>
            </a:custGeom>
            <a:solidFill>
              <a:schemeClr val="folHlink"/>
            </a:solidFill>
            <a:ln w="9525">
              <a:solidFill>
                <a:schemeClr val="hlink"/>
              </a:solidFill>
              <a:round/>
              <a:headEnd/>
              <a:tailEnd/>
            </a:ln>
          </p:spPr>
          <p:txBody>
            <a:bodyPr/>
            <a:lstStyle/>
            <a:p>
              <a:endParaRPr lang="nl-BE" sz="1350"/>
            </a:p>
          </p:txBody>
        </p:sp>
        <p:sp>
          <p:nvSpPr>
            <p:cNvPr id="14" name="Freeform 23"/>
            <p:cNvSpPr>
              <a:spLocks noEditPoints="1"/>
            </p:cNvSpPr>
            <p:nvPr/>
          </p:nvSpPr>
          <p:spPr bwMode="auto">
            <a:xfrm>
              <a:off x="3761310" y="4688700"/>
              <a:ext cx="456009" cy="151209"/>
            </a:xfrm>
            <a:custGeom>
              <a:avLst/>
              <a:gdLst/>
              <a:ahLst/>
              <a:cxnLst>
                <a:cxn ang="0">
                  <a:pos x="0" y="13"/>
                </a:cxn>
                <a:cxn ang="0">
                  <a:pos x="41" y="13"/>
                </a:cxn>
                <a:cxn ang="0">
                  <a:pos x="41" y="14"/>
                </a:cxn>
                <a:cxn ang="0">
                  <a:pos x="0" y="14"/>
                </a:cxn>
                <a:cxn ang="0">
                  <a:pos x="0" y="13"/>
                </a:cxn>
                <a:cxn ang="0">
                  <a:pos x="42" y="13"/>
                </a:cxn>
                <a:cxn ang="0">
                  <a:pos x="42" y="14"/>
                </a:cxn>
                <a:cxn ang="0">
                  <a:pos x="41" y="14"/>
                </a:cxn>
                <a:cxn ang="0">
                  <a:pos x="41" y="13"/>
                </a:cxn>
                <a:cxn ang="0">
                  <a:pos x="42" y="13"/>
                </a:cxn>
                <a:cxn ang="0">
                  <a:pos x="40" y="13"/>
                </a:cxn>
                <a:cxn ang="0">
                  <a:pos x="40" y="0"/>
                </a:cxn>
                <a:cxn ang="0">
                  <a:pos x="42" y="0"/>
                </a:cxn>
                <a:cxn ang="0">
                  <a:pos x="42" y="13"/>
                </a:cxn>
                <a:cxn ang="0">
                  <a:pos x="40" y="13"/>
                </a:cxn>
                <a:cxn ang="0">
                  <a:pos x="41" y="0"/>
                </a:cxn>
                <a:cxn ang="0">
                  <a:pos x="42" y="0"/>
                </a:cxn>
                <a:cxn ang="0">
                  <a:pos x="42" y="0"/>
                </a:cxn>
                <a:cxn ang="0">
                  <a:pos x="41" y="0"/>
                </a:cxn>
                <a:cxn ang="0">
                  <a:pos x="41" y="1"/>
                </a:cxn>
                <a:cxn ang="0">
                  <a:pos x="0" y="1"/>
                </a:cxn>
                <a:cxn ang="0">
                  <a:pos x="0" y="0"/>
                </a:cxn>
                <a:cxn ang="0">
                  <a:pos x="41" y="0"/>
                </a:cxn>
                <a:cxn ang="0">
                  <a:pos x="41" y="1"/>
                </a:cxn>
                <a:cxn ang="0">
                  <a:pos x="0" y="0"/>
                </a:cxn>
                <a:cxn ang="0">
                  <a:pos x="0" y="0"/>
                </a:cxn>
                <a:cxn ang="0">
                  <a:pos x="0" y="0"/>
                </a:cxn>
                <a:cxn ang="0">
                  <a:pos x="0" y="0"/>
                </a:cxn>
                <a:cxn ang="0">
                  <a:pos x="1" y="0"/>
                </a:cxn>
                <a:cxn ang="0">
                  <a:pos x="1" y="13"/>
                </a:cxn>
                <a:cxn ang="0">
                  <a:pos x="0" y="13"/>
                </a:cxn>
                <a:cxn ang="0">
                  <a:pos x="0" y="0"/>
                </a:cxn>
                <a:cxn ang="0">
                  <a:pos x="1" y="0"/>
                </a:cxn>
                <a:cxn ang="0">
                  <a:pos x="0" y="14"/>
                </a:cxn>
                <a:cxn ang="0">
                  <a:pos x="0" y="14"/>
                </a:cxn>
                <a:cxn ang="0">
                  <a:pos x="0" y="13"/>
                </a:cxn>
                <a:cxn ang="0">
                  <a:pos x="0" y="13"/>
                </a:cxn>
                <a:cxn ang="0">
                  <a:pos x="0" y="14"/>
                </a:cxn>
              </a:cxnLst>
              <a:rect l="0" t="0" r="r" b="b"/>
              <a:pathLst>
                <a:path w="42" h="14">
                  <a:moveTo>
                    <a:pt x="0" y="13"/>
                  </a:moveTo>
                  <a:lnTo>
                    <a:pt x="41" y="13"/>
                  </a:lnTo>
                  <a:lnTo>
                    <a:pt x="41" y="14"/>
                  </a:lnTo>
                  <a:lnTo>
                    <a:pt x="0" y="14"/>
                  </a:lnTo>
                  <a:lnTo>
                    <a:pt x="0" y="13"/>
                  </a:lnTo>
                  <a:close/>
                  <a:moveTo>
                    <a:pt x="42" y="13"/>
                  </a:moveTo>
                  <a:lnTo>
                    <a:pt x="42" y="14"/>
                  </a:lnTo>
                  <a:lnTo>
                    <a:pt x="41" y="14"/>
                  </a:lnTo>
                  <a:lnTo>
                    <a:pt x="41" y="13"/>
                  </a:lnTo>
                  <a:lnTo>
                    <a:pt x="42" y="13"/>
                  </a:lnTo>
                  <a:close/>
                  <a:moveTo>
                    <a:pt x="40" y="13"/>
                  </a:moveTo>
                  <a:lnTo>
                    <a:pt x="40" y="0"/>
                  </a:lnTo>
                  <a:lnTo>
                    <a:pt x="42" y="0"/>
                  </a:lnTo>
                  <a:lnTo>
                    <a:pt x="42" y="13"/>
                  </a:lnTo>
                  <a:lnTo>
                    <a:pt x="40" y="13"/>
                  </a:lnTo>
                  <a:close/>
                  <a:moveTo>
                    <a:pt x="41" y="0"/>
                  </a:moveTo>
                  <a:lnTo>
                    <a:pt x="42" y="0"/>
                  </a:lnTo>
                  <a:lnTo>
                    <a:pt x="42" y="0"/>
                  </a:lnTo>
                  <a:lnTo>
                    <a:pt x="41" y="0"/>
                  </a:lnTo>
                  <a:close/>
                  <a:moveTo>
                    <a:pt x="41" y="1"/>
                  </a:moveTo>
                  <a:lnTo>
                    <a:pt x="0" y="1"/>
                  </a:lnTo>
                  <a:lnTo>
                    <a:pt x="0" y="0"/>
                  </a:lnTo>
                  <a:lnTo>
                    <a:pt x="41" y="0"/>
                  </a:lnTo>
                  <a:lnTo>
                    <a:pt x="41" y="1"/>
                  </a:lnTo>
                  <a:close/>
                  <a:moveTo>
                    <a:pt x="0" y="0"/>
                  </a:moveTo>
                  <a:lnTo>
                    <a:pt x="0" y="0"/>
                  </a:lnTo>
                  <a:lnTo>
                    <a:pt x="0" y="0"/>
                  </a:lnTo>
                  <a:lnTo>
                    <a:pt x="0" y="0"/>
                  </a:lnTo>
                  <a:close/>
                  <a:moveTo>
                    <a:pt x="1" y="0"/>
                  </a:moveTo>
                  <a:lnTo>
                    <a:pt x="1" y="13"/>
                  </a:lnTo>
                  <a:lnTo>
                    <a:pt x="0" y="13"/>
                  </a:lnTo>
                  <a:lnTo>
                    <a:pt x="0" y="0"/>
                  </a:lnTo>
                  <a:lnTo>
                    <a:pt x="1" y="0"/>
                  </a:lnTo>
                  <a:close/>
                  <a:moveTo>
                    <a:pt x="0" y="14"/>
                  </a:moveTo>
                  <a:lnTo>
                    <a:pt x="0" y="14"/>
                  </a:lnTo>
                  <a:lnTo>
                    <a:pt x="0" y="13"/>
                  </a:lnTo>
                  <a:lnTo>
                    <a:pt x="0" y="13"/>
                  </a:lnTo>
                  <a:lnTo>
                    <a:pt x="0" y="14"/>
                  </a:lnTo>
                  <a:close/>
                </a:path>
              </a:pathLst>
            </a:custGeom>
            <a:solidFill>
              <a:schemeClr val="folHlink"/>
            </a:solidFill>
            <a:ln w="9525">
              <a:solidFill>
                <a:schemeClr val="hlink"/>
              </a:solidFill>
              <a:round/>
              <a:headEnd/>
              <a:tailEnd/>
            </a:ln>
          </p:spPr>
          <p:txBody>
            <a:bodyPr/>
            <a:lstStyle/>
            <a:p>
              <a:endParaRPr lang="nl-BE" sz="1350"/>
            </a:p>
          </p:txBody>
        </p:sp>
        <p:sp>
          <p:nvSpPr>
            <p:cNvPr id="15" name="Rectangle 24"/>
            <p:cNvSpPr>
              <a:spLocks noChangeArrowheads="1"/>
            </p:cNvSpPr>
            <p:nvPr/>
          </p:nvSpPr>
          <p:spPr bwMode="auto">
            <a:xfrm>
              <a:off x="5199750" y="4406521"/>
              <a:ext cx="975122" cy="1538288"/>
            </a:xfrm>
            <a:prstGeom prst="rect">
              <a:avLst/>
            </a:prstGeom>
            <a:solidFill>
              <a:srgbClr val="BE7960">
                <a:alpha val="50000"/>
              </a:srgb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lstStyle/>
            <a:p>
              <a:r>
                <a:rPr lang="nl-NL" sz="1350" b="1"/>
                <a:t>Besturing</a:t>
              </a:r>
            </a:p>
            <a:p>
              <a:pPr algn="ctr"/>
              <a:r>
                <a:rPr lang="nl-NL" sz="1350" b="1"/>
                <a:t>eenheid</a:t>
              </a:r>
              <a:endParaRPr lang="nl-NL" sz="1350"/>
            </a:p>
          </p:txBody>
        </p:sp>
        <p:sp>
          <p:nvSpPr>
            <p:cNvPr id="16" name="Rectangle 28"/>
            <p:cNvSpPr>
              <a:spLocks noChangeArrowheads="1"/>
            </p:cNvSpPr>
            <p:nvPr/>
          </p:nvSpPr>
          <p:spPr bwMode="auto">
            <a:xfrm>
              <a:off x="4090307" y="5069333"/>
              <a:ext cx="629981"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Uitvoering</a:t>
              </a:r>
              <a:endParaRPr lang="nl-NL" sz="1350">
                <a:solidFill>
                  <a:schemeClr val="hlink"/>
                </a:solidFill>
              </a:endParaRPr>
            </a:p>
          </p:txBody>
        </p:sp>
        <p:sp>
          <p:nvSpPr>
            <p:cNvPr id="17" name="Freeform 29"/>
            <p:cNvSpPr>
              <a:spLocks noEditPoints="1"/>
            </p:cNvSpPr>
            <p:nvPr/>
          </p:nvSpPr>
          <p:spPr bwMode="auto">
            <a:xfrm>
              <a:off x="2894535" y="3669525"/>
              <a:ext cx="1289447" cy="161925"/>
            </a:xfrm>
            <a:custGeom>
              <a:avLst/>
              <a:gdLst/>
              <a:ahLst/>
              <a:cxnLst>
                <a:cxn ang="0">
                  <a:pos x="1" y="14"/>
                </a:cxn>
                <a:cxn ang="0">
                  <a:pos x="118" y="14"/>
                </a:cxn>
                <a:cxn ang="0">
                  <a:pos x="118" y="15"/>
                </a:cxn>
                <a:cxn ang="0">
                  <a:pos x="1" y="15"/>
                </a:cxn>
                <a:cxn ang="0">
                  <a:pos x="1" y="14"/>
                </a:cxn>
                <a:cxn ang="0">
                  <a:pos x="119" y="14"/>
                </a:cxn>
                <a:cxn ang="0">
                  <a:pos x="119" y="15"/>
                </a:cxn>
                <a:cxn ang="0">
                  <a:pos x="118" y="15"/>
                </a:cxn>
                <a:cxn ang="0">
                  <a:pos x="118" y="14"/>
                </a:cxn>
                <a:cxn ang="0">
                  <a:pos x="119" y="14"/>
                </a:cxn>
                <a:cxn ang="0">
                  <a:pos x="118" y="14"/>
                </a:cxn>
                <a:cxn ang="0">
                  <a:pos x="118" y="1"/>
                </a:cxn>
                <a:cxn ang="0">
                  <a:pos x="119" y="1"/>
                </a:cxn>
                <a:cxn ang="0">
                  <a:pos x="119" y="14"/>
                </a:cxn>
                <a:cxn ang="0">
                  <a:pos x="118" y="14"/>
                </a:cxn>
                <a:cxn ang="0">
                  <a:pos x="118" y="0"/>
                </a:cxn>
                <a:cxn ang="0">
                  <a:pos x="119" y="0"/>
                </a:cxn>
                <a:cxn ang="0">
                  <a:pos x="119" y="1"/>
                </a:cxn>
                <a:cxn ang="0">
                  <a:pos x="118" y="1"/>
                </a:cxn>
                <a:cxn ang="0">
                  <a:pos x="118" y="0"/>
                </a:cxn>
                <a:cxn ang="0">
                  <a:pos x="118" y="1"/>
                </a:cxn>
                <a:cxn ang="0">
                  <a:pos x="1" y="1"/>
                </a:cxn>
                <a:cxn ang="0">
                  <a:pos x="1" y="0"/>
                </a:cxn>
                <a:cxn ang="0">
                  <a:pos x="118" y="0"/>
                </a:cxn>
                <a:cxn ang="0">
                  <a:pos x="118" y="1"/>
                </a:cxn>
                <a:cxn ang="0">
                  <a:pos x="0" y="1"/>
                </a:cxn>
                <a:cxn ang="0">
                  <a:pos x="0" y="0"/>
                </a:cxn>
                <a:cxn ang="0">
                  <a:pos x="1" y="0"/>
                </a:cxn>
                <a:cxn ang="0">
                  <a:pos x="1" y="1"/>
                </a:cxn>
                <a:cxn ang="0">
                  <a:pos x="0" y="1"/>
                </a:cxn>
                <a:cxn ang="0">
                  <a:pos x="1" y="1"/>
                </a:cxn>
                <a:cxn ang="0">
                  <a:pos x="1" y="14"/>
                </a:cxn>
                <a:cxn ang="0">
                  <a:pos x="0" y="14"/>
                </a:cxn>
                <a:cxn ang="0">
                  <a:pos x="0" y="1"/>
                </a:cxn>
                <a:cxn ang="0">
                  <a:pos x="1" y="1"/>
                </a:cxn>
                <a:cxn ang="0">
                  <a:pos x="1" y="15"/>
                </a:cxn>
                <a:cxn ang="0">
                  <a:pos x="0" y="15"/>
                </a:cxn>
                <a:cxn ang="0">
                  <a:pos x="0" y="14"/>
                </a:cxn>
                <a:cxn ang="0">
                  <a:pos x="1" y="14"/>
                </a:cxn>
                <a:cxn ang="0">
                  <a:pos x="1" y="15"/>
                </a:cxn>
              </a:cxnLst>
              <a:rect l="0" t="0" r="r" b="b"/>
              <a:pathLst>
                <a:path w="119" h="15">
                  <a:moveTo>
                    <a:pt x="1" y="14"/>
                  </a:moveTo>
                  <a:lnTo>
                    <a:pt x="118" y="14"/>
                  </a:lnTo>
                  <a:lnTo>
                    <a:pt x="118" y="15"/>
                  </a:lnTo>
                  <a:lnTo>
                    <a:pt x="1" y="15"/>
                  </a:lnTo>
                  <a:lnTo>
                    <a:pt x="1" y="14"/>
                  </a:lnTo>
                  <a:close/>
                  <a:moveTo>
                    <a:pt x="119" y="14"/>
                  </a:moveTo>
                  <a:lnTo>
                    <a:pt x="119" y="15"/>
                  </a:lnTo>
                  <a:lnTo>
                    <a:pt x="118" y="15"/>
                  </a:lnTo>
                  <a:lnTo>
                    <a:pt x="118" y="14"/>
                  </a:lnTo>
                  <a:lnTo>
                    <a:pt x="119" y="14"/>
                  </a:lnTo>
                  <a:close/>
                  <a:moveTo>
                    <a:pt x="118" y="14"/>
                  </a:moveTo>
                  <a:lnTo>
                    <a:pt x="118" y="1"/>
                  </a:lnTo>
                  <a:lnTo>
                    <a:pt x="119" y="1"/>
                  </a:lnTo>
                  <a:lnTo>
                    <a:pt x="119" y="14"/>
                  </a:lnTo>
                  <a:lnTo>
                    <a:pt x="118" y="14"/>
                  </a:lnTo>
                  <a:close/>
                  <a:moveTo>
                    <a:pt x="118" y="0"/>
                  </a:moveTo>
                  <a:lnTo>
                    <a:pt x="119" y="0"/>
                  </a:lnTo>
                  <a:lnTo>
                    <a:pt x="119" y="1"/>
                  </a:lnTo>
                  <a:lnTo>
                    <a:pt x="118" y="1"/>
                  </a:lnTo>
                  <a:lnTo>
                    <a:pt x="118" y="0"/>
                  </a:lnTo>
                  <a:close/>
                  <a:moveTo>
                    <a:pt x="118" y="1"/>
                  </a:moveTo>
                  <a:lnTo>
                    <a:pt x="1" y="1"/>
                  </a:lnTo>
                  <a:lnTo>
                    <a:pt x="1" y="0"/>
                  </a:lnTo>
                  <a:lnTo>
                    <a:pt x="118" y="0"/>
                  </a:lnTo>
                  <a:lnTo>
                    <a:pt x="118" y="1"/>
                  </a:lnTo>
                  <a:close/>
                  <a:moveTo>
                    <a:pt x="0" y="1"/>
                  </a:moveTo>
                  <a:lnTo>
                    <a:pt x="0" y="0"/>
                  </a:lnTo>
                  <a:lnTo>
                    <a:pt x="1" y="0"/>
                  </a:lnTo>
                  <a:lnTo>
                    <a:pt x="1" y="1"/>
                  </a:lnTo>
                  <a:lnTo>
                    <a:pt x="0" y="1"/>
                  </a:lnTo>
                  <a:close/>
                  <a:moveTo>
                    <a:pt x="1" y="1"/>
                  </a:moveTo>
                  <a:lnTo>
                    <a:pt x="1" y="14"/>
                  </a:lnTo>
                  <a:lnTo>
                    <a:pt x="0" y="14"/>
                  </a:lnTo>
                  <a:lnTo>
                    <a:pt x="0" y="1"/>
                  </a:lnTo>
                  <a:lnTo>
                    <a:pt x="1" y="1"/>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18" name="Freeform 30"/>
            <p:cNvSpPr>
              <a:spLocks noEditPoints="1"/>
            </p:cNvSpPr>
            <p:nvPr/>
          </p:nvSpPr>
          <p:spPr bwMode="auto">
            <a:xfrm>
              <a:off x="2894535" y="3831451"/>
              <a:ext cx="1289447" cy="163115"/>
            </a:xfrm>
            <a:custGeom>
              <a:avLst/>
              <a:gdLst/>
              <a:ahLst/>
              <a:cxnLst>
                <a:cxn ang="0">
                  <a:pos x="1" y="14"/>
                </a:cxn>
                <a:cxn ang="0">
                  <a:pos x="118" y="14"/>
                </a:cxn>
                <a:cxn ang="0">
                  <a:pos x="118" y="15"/>
                </a:cxn>
                <a:cxn ang="0">
                  <a:pos x="1" y="15"/>
                </a:cxn>
                <a:cxn ang="0">
                  <a:pos x="1" y="14"/>
                </a:cxn>
                <a:cxn ang="0">
                  <a:pos x="119" y="14"/>
                </a:cxn>
                <a:cxn ang="0">
                  <a:pos x="119" y="15"/>
                </a:cxn>
                <a:cxn ang="0">
                  <a:pos x="118" y="15"/>
                </a:cxn>
                <a:cxn ang="0">
                  <a:pos x="118" y="14"/>
                </a:cxn>
                <a:cxn ang="0">
                  <a:pos x="119" y="14"/>
                </a:cxn>
                <a:cxn ang="0">
                  <a:pos x="118" y="14"/>
                </a:cxn>
                <a:cxn ang="0">
                  <a:pos x="118" y="0"/>
                </a:cxn>
                <a:cxn ang="0">
                  <a:pos x="119" y="0"/>
                </a:cxn>
                <a:cxn ang="0">
                  <a:pos x="119" y="14"/>
                </a:cxn>
                <a:cxn ang="0">
                  <a:pos x="118" y="14"/>
                </a:cxn>
                <a:cxn ang="0">
                  <a:pos x="118" y="0"/>
                </a:cxn>
                <a:cxn ang="0">
                  <a:pos x="119" y="0"/>
                </a:cxn>
                <a:cxn ang="0">
                  <a:pos x="119" y="0"/>
                </a:cxn>
                <a:cxn ang="0">
                  <a:pos x="118" y="0"/>
                </a:cxn>
                <a:cxn ang="0">
                  <a:pos x="118" y="1"/>
                </a:cxn>
                <a:cxn ang="0">
                  <a:pos x="1" y="1"/>
                </a:cxn>
                <a:cxn ang="0">
                  <a:pos x="1" y="0"/>
                </a:cxn>
                <a:cxn ang="0">
                  <a:pos x="118" y="0"/>
                </a:cxn>
                <a:cxn ang="0">
                  <a:pos x="118" y="1"/>
                </a:cxn>
                <a:cxn ang="0">
                  <a:pos x="0" y="0"/>
                </a:cxn>
                <a:cxn ang="0">
                  <a:pos x="0" y="0"/>
                </a:cxn>
                <a:cxn ang="0">
                  <a:pos x="1" y="0"/>
                </a:cxn>
                <a:cxn ang="0">
                  <a:pos x="1" y="0"/>
                </a:cxn>
                <a:cxn ang="0">
                  <a:pos x="0" y="0"/>
                </a:cxn>
                <a:cxn ang="0">
                  <a:pos x="1" y="0"/>
                </a:cxn>
                <a:cxn ang="0">
                  <a:pos x="1" y="14"/>
                </a:cxn>
                <a:cxn ang="0">
                  <a:pos x="0" y="14"/>
                </a:cxn>
                <a:cxn ang="0">
                  <a:pos x="0" y="0"/>
                </a:cxn>
                <a:cxn ang="0">
                  <a:pos x="1" y="0"/>
                </a:cxn>
                <a:cxn ang="0">
                  <a:pos x="1" y="15"/>
                </a:cxn>
                <a:cxn ang="0">
                  <a:pos x="0" y="15"/>
                </a:cxn>
                <a:cxn ang="0">
                  <a:pos x="0" y="14"/>
                </a:cxn>
                <a:cxn ang="0">
                  <a:pos x="1" y="14"/>
                </a:cxn>
                <a:cxn ang="0">
                  <a:pos x="1" y="15"/>
                </a:cxn>
              </a:cxnLst>
              <a:rect l="0" t="0" r="r" b="b"/>
              <a:pathLst>
                <a:path w="119" h="15">
                  <a:moveTo>
                    <a:pt x="1" y="14"/>
                  </a:moveTo>
                  <a:lnTo>
                    <a:pt x="118" y="14"/>
                  </a:lnTo>
                  <a:lnTo>
                    <a:pt x="118" y="15"/>
                  </a:lnTo>
                  <a:lnTo>
                    <a:pt x="1" y="15"/>
                  </a:lnTo>
                  <a:lnTo>
                    <a:pt x="1" y="14"/>
                  </a:lnTo>
                  <a:close/>
                  <a:moveTo>
                    <a:pt x="119" y="14"/>
                  </a:moveTo>
                  <a:lnTo>
                    <a:pt x="119" y="15"/>
                  </a:lnTo>
                  <a:lnTo>
                    <a:pt x="118" y="15"/>
                  </a:lnTo>
                  <a:lnTo>
                    <a:pt x="118" y="14"/>
                  </a:lnTo>
                  <a:lnTo>
                    <a:pt x="119" y="14"/>
                  </a:lnTo>
                  <a:close/>
                  <a:moveTo>
                    <a:pt x="118" y="14"/>
                  </a:moveTo>
                  <a:lnTo>
                    <a:pt x="118" y="0"/>
                  </a:lnTo>
                  <a:lnTo>
                    <a:pt x="119" y="0"/>
                  </a:lnTo>
                  <a:lnTo>
                    <a:pt x="119" y="14"/>
                  </a:lnTo>
                  <a:lnTo>
                    <a:pt x="118" y="14"/>
                  </a:lnTo>
                  <a:close/>
                  <a:moveTo>
                    <a:pt x="118" y="0"/>
                  </a:moveTo>
                  <a:lnTo>
                    <a:pt x="119" y="0"/>
                  </a:lnTo>
                  <a:lnTo>
                    <a:pt x="119" y="0"/>
                  </a:lnTo>
                  <a:lnTo>
                    <a:pt x="118" y="0"/>
                  </a:lnTo>
                  <a:close/>
                  <a:moveTo>
                    <a:pt x="118" y="1"/>
                  </a:moveTo>
                  <a:lnTo>
                    <a:pt x="1" y="1"/>
                  </a:lnTo>
                  <a:lnTo>
                    <a:pt x="1" y="0"/>
                  </a:lnTo>
                  <a:lnTo>
                    <a:pt x="118" y="0"/>
                  </a:lnTo>
                  <a:lnTo>
                    <a:pt x="118" y="1"/>
                  </a:lnTo>
                  <a:close/>
                  <a:moveTo>
                    <a:pt x="0" y="0"/>
                  </a:moveTo>
                  <a:lnTo>
                    <a:pt x="0" y="0"/>
                  </a:lnTo>
                  <a:lnTo>
                    <a:pt x="1" y="0"/>
                  </a:lnTo>
                  <a:lnTo>
                    <a:pt x="1" y="0"/>
                  </a:lnTo>
                  <a:lnTo>
                    <a:pt x="0" y="0"/>
                  </a:lnTo>
                  <a:close/>
                  <a:moveTo>
                    <a:pt x="1" y="0"/>
                  </a:moveTo>
                  <a:lnTo>
                    <a:pt x="1" y="14"/>
                  </a:lnTo>
                  <a:lnTo>
                    <a:pt x="0" y="14"/>
                  </a:lnTo>
                  <a:lnTo>
                    <a:pt x="0" y="0"/>
                  </a:lnTo>
                  <a:lnTo>
                    <a:pt x="1" y="0"/>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19" name="Freeform 31"/>
            <p:cNvSpPr>
              <a:spLocks noEditPoints="1"/>
            </p:cNvSpPr>
            <p:nvPr/>
          </p:nvSpPr>
          <p:spPr bwMode="auto">
            <a:xfrm>
              <a:off x="2894535" y="3994565"/>
              <a:ext cx="1289447" cy="161925"/>
            </a:xfrm>
            <a:custGeom>
              <a:avLst/>
              <a:gdLst/>
              <a:ahLst/>
              <a:cxnLst>
                <a:cxn ang="0">
                  <a:pos x="1" y="14"/>
                </a:cxn>
                <a:cxn ang="0">
                  <a:pos x="118" y="14"/>
                </a:cxn>
                <a:cxn ang="0">
                  <a:pos x="118" y="15"/>
                </a:cxn>
                <a:cxn ang="0">
                  <a:pos x="1" y="15"/>
                </a:cxn>
                <a:cxn ang="0">
                  <a:pos x="1" y="14"/>
                </a:cxn>
                <a:cxn ang="0">
                  <a:pos x="119" y="14"/>
                </a:cxn>
                <a:cxn ang="0">
                  <a:pos x="119" y="15"/>
                </a:cxn>
                <a:cxn ang="0">
                  <a:pos x="118" y="15"/>
                </a:cxn>
                <a:cxn ang="0">
                  <a:pos x="118" y="14"/>
                </a:cxn>
                <a:cxn ang="0">
                  <a:pos x="119" y="14"/>
                </a:cxn>
                <a:cxn ang="0">
                  <a:pos x="118" y="14"/>
                </a:cxn>
                <a:cxn ang="0">
                  <a:pos x="118" y="0"/>
                </a:cxn>
                <a:cxn ang="0">
                  <a:pos x="119" y="0"/>
                </a:cxn>
                <a:cxn ang="0">
                  <a:pos x="119" y="14"/>
                </a:cxn>
                <a:cxn ang="0">
                  <a:pos x="118" y="14"/>
                </a:cxn>
                <a:cxn ang="0">
                  <a:pos x="118" y="0"/>
                </a:cxn>
                <a:cxn ang="0">
                  <a:pos x="119" y="0"/>
                </a:cxn>
                <a:cxn ang="0">
                  <a:pos x="119" y="0"/>
                </a:cxn>
                <a:cxn ang="0">
                  <a:pos x="118" y="0"/>
                </a:cxn>
                <a:cxn ang="0">
                  <a:pos x="118" y="1"/>
                </a:cxn>
                <a:cxn ang="0">
                  <a:pos x="1" y="1"/>
                </a:cxn>
                <a:cxn ang="0">
                  <a:pos x="1" y="0"/>
                </a:cxn>
                <a:cxn ang="0">
                  <a:pos x="118" y="0"/>
                </a:cxn>
                <a:cxn ang="0">
                  <a:pos x="118" y="1"/>
                </a:cxn>
                <a:cxn ang="0">
                  <a:pos x="0" y="0"/>
                </a:cxn>
                <a:cxn ang="0">
                  <a:pos x="0" y="0"/>
                </a:cxn>
                <a:cxn ang="0">
                  <a:pos x="1" y="0"/>
                </a:cxn>
                <a:cxn ang="0">
                  <a:pos x="1" y="0"/>
                </a:cxn>
                <a:cxn ang="0">
                  <a:pos x="0" y="0"/>
                </a:cxn>
                <a:cxn ang="0">
                  <a:pos x="1" y="0"/>
                </a:cxn>
                <a:cxn ang="0">
                  <a:pos x="1" y="14"/>
                </a:cxn>
                <a:cxn ang="0">
                  <a:pos x="0" y="14"/>
                </a:cxn>
                <a:cxn ang="0">
                  <a:pos x="0" y="0"/>
                </a:cxn>
                <a:cxn ang="0">
                  <a:pos x="1" y="0"/>
                </a:cxn>
                <a:cxn ang="0">
                  <a:pos x="1" y="15"/>
                </a:cxn>
                <a:cxn ang="0">
                  <a:pos x="0" y="15"/>
                </a:cxn>
                <a:cxn ang="0">
                  <a:pos x="0" y="14"/>
                </a:cxn>
                <a:cxn ang="0">
                  <a:pos x="1" y="14"/>
                </a:cxn>
                <a:cxn ang="0">
                  <a:pos x="1" y="15"/>
                </a:cxn>
              </a:cxnLst>
              <a:rect l="0" t="0" r="r" b="b"/>
              <a:pathLst>
                <a:path w="119" h="15">
                  <a:moveTo>
                    <a:pt x="1" y="14"/>
                  </a:moveTo>
                  <a:lnTo>
                    <a:pt x="118" y="14"/>
                  </a:lnTo>
                  <a:lnTo>
                    <a:pt x="118" y="15"/>
                  </a:lnTo>
                  <a:lnTo>
                    <a:pt x="1" y="15"/>
                  </a:lnTo>
                  <a:lnTo>
                    <a:pt x="1" y="14"/>
                  </a:lnTo>
                  <a:close/>
                  <a:moveTo>
                    <a:pt x="119" y="14"/>
                  </a:moveTo>
                  <a:lnTo>
                    <a:pt x="119" y="15"/>
                  </a:lnTo>
                  <a:lnTo>
                    <a:pt x="118" y="15"/>
                  </a:lnTo>
                  <a:lnTo>
                    <a:pt x="118" y="14"/>
                  </a:lnTo>
                  <a:lnTo>
                    <a:pt x="119" y="14"/>
                  </a:lnTo>
                  <a:close/>
                  <a:moveTo>
                    <a:pt x="118" y="14"/>
                  </a:moveTo>
                  <a:lnTo>
                    <a:pt x="118" y="0"/>
                  </a:lnTo>
                  <a:lnTo>
                    <a:pt x="119" y="0"/>
                  </a:lnTo>
                  <a:lnTo>
                    <a:pt x="119" y="14"/>
                  </a:lnTo>
                  <a:lnTo>
                    <a:pt x="118" y="14"/>
                  </a:lnTo>
                  <a:close/>
                  <a:moveTo>
                    <a:pt x="118" y="0"/>
                  </a:moveTo>
                  <a:lnTo>
                    <a:pt x="119" y="0"/>
                  </a:lnTo>
                  <a:lnTo>
                    <a:pt x="119" y="0"/>
                  </a:lnTo>
                  <a:lnTo>
                    <a:pt x="118" y="0"/>
                  </a:lnTo>
                  <a:close/>
                  <a:moveTo>
                    <a:pt x="118" y="1"/>
                  </a:moveTo>
                  <a:lnTo>
                    <a:pt x="1" y="1"/>
                  </a:lnTo>
                  <a:lnTo>
                    <a:pt x="1" y="0"/>
                  </a:lnTo>
                  <a:lnTo>
                    <a:pt x="118" y="0"/>
                  </a:lnTo>
                  <a:lnTo>
                    <a:pt x="118" y="1"/>
                  </a:lnTo>
                  <a:close/>
                  <a:moveTo>
                    <a:pt x="0" y="0"/>
                  </a:moveTo>
                  <a:lnTo>
                    <a:pt x="0" y="0"/>
                  </a:lnTo>
                  <a:lnTo>
                    <a:pt x="1" y="0"/>
                  </a:lnTo>
                  <a:lnTo>
                    <a:pt x="1" y="0"/>
                  </a:lnTo>
                  <a:lnTo>
                    <a:pt x="0" y="0"/>
                  </a:lnTo>
                  <a:close/>
                  <a:moveTo>
                    <a:pt x="1" y="0"/>
                  </a:moveTo>
                  <a:lnTo>
                    <a:pt x="1" y="14"/>
                  </a:lnTo>
                  <a:lnTo>
                    <a:pt x="0" y="14"/>
                  </a:lnTo>
                  <a:lnTo>
                    <a:pt x="0" y="0"/>
                  </a:lnTo>
                  <a:lnTo>
                    <a:pt x="1" y="0"/>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20" name="Freeform 32"/>
            <p:cNvSpPr>
              <a:spLocks noEditPoints="1"/>
            </p:cNvSpPr>
            <p:nvPr/>
          </p:nvSpPr>
          <p:spPr bwMode="auto">
            <a:xfrm>
              <a:off x="2894535" y="4156490"/>
              <a:ext cx="1289447" cy="163116"/>
            </a:xfrm>
            <a:custGeom>
              <a:avLst/>
              <a:gdLst/>
              <a:ahLst/>
              <a:cxnLst>
                <a:cxn ang="0">
                  <a:pos x="1" y="14"/>
                </a:cxn>
                <a:cxn ang="0">
                  <a:pos x="118" y="14"/>
                </a:cxn>
                <a:cxn ang="0">
                  <a:pos x="118" y="15"/>
                </a:cxn>
                <a:cxn ang="0">
                  <a:pos x="1" y="15"/>
                </a:cxn>
                <a:cxn ang="0">
                  <a:pos x="1" y="14"/>
                </a:cxn>
                <a:cxn ang="0">
                  <a:pos x="119" y="14"/>
                </a:cxn>
                <a:cxn ang="0">
                  <a:pos x="119" y="15"/>
                </a:cxn>
                <a:cxn ang="0">
                  <a:pos x="118" y="15"/>
                </a:cxn>
                <a:cxn ang="0">
                  <a:pos x="118" y="14"/>
                </a:cxn>
                <a:cxn ang="0">
                  <a:pos x="119" y="14"/>
                </a:cxn>
                <a:cxn ang="0">
                  <a:pos x="118" y="14"/>
                </a:cxn>
                <a:cxn ang="0">
                  <a:pos x="118" y="0"/>
                </a:cxn>
                <a:cxn ang="0">
                  <a:pos x="119" y="0"/>
                </a:cxn>
                <a:cxn ang="0">
                  <a:pos x="119" y="14"/>
                </a:cxn>
                <a:cxn ang="0">
                  <a:pos x="118" y="14"/>
                </a:cxn>
                <a:cxn ang="0">
                  <a:pos x="118" y="0"/>
                </a:cxn>
                <a:cxn ang="0">
                  <a:pos x="119" y="0"/>
                </a:cxn>
                <a:cxn ang="0">
                  <a:pos x="119" y="0"/>
                </a:cxn>
                <a:cxn ang="0">
                  <a:pos x="118" y="0"/>
                </a:cxn>
                <a:cxn ang="0">
                  <a:pos x="118" y="1"/>
                </a:cxn>
                <a:cxn ang="0">
                  <a:pos x="1" y="1"/>
                </a:cxn>
                <a:cxn ang="0">
                  <a:pos x="1" y="0"/>
                </a:cxn>
                <a:cxn ang="0">
                  <a:pos x="118" y="0"/>
                </a:cxn>
                <a:cxn ang="0">
                  <a:pos x="118" y="1"/>
                </a:cxn>
                <a:cxn ang="0">
                  <a:pos x="0" y="0"/>
                </a:cxn>
                <a:cxn ang="0">
                  <a:pos x="0" y="0"/>
                </a:cxn>
                <a:cxn ang="0">
                  <a:pos x="1" y="0"/>
                </a:cxn>
                <a:cxn ang="0">
                  <a:pos x="1" y="0"/>
                </a:cxn>
                <a:cxn ang="0">
                  <a:pos x="0" y="0"/>
                </a:cxn>
                <a:cxn ang="0">
                  <a:pos x="1" y="0"/>
                </a:cxn>
                <a:cxn ang="0">
                  <a:pos x="1" y="14"/>
                </a:cxn>
                <a:cxn ang="0">
                  <a:pos x="0" y="14"/>
                </a:cxn>
                <a:cxn ang="0">
                  <a:pos x="0" y="0"/>
                </a:cxn>
                <a:cxn ang="0">
                  <a:pos x="1" y="0"/>
                </a:cxn>
                <a:cxn ang="0">
                  <a:pos x="1" y="15"/>
                </a:cxn>
                <a:cxn ang="0">
                  <a:pos x="0" y="15"/>
                </a:cxn>
                <a:cxn ang="0">
                  <a:pos x="0" y="14"/>
                </a:cxn>
                <a:cxn ang="0">
                  <a:pos x="1" y="14"/>
                </a:cxn>
                <a:cxn ang="0">
                  <a:pos x="1" y="15"/>
                </a:cxn>
              </a:cxnLst>
              <a:rect l="0" t="0" r="r" b="b"/>
              <a:pathLst>
                <a:path w="119" h="15">
                  <a:moveTo>
                    <a:pt x="1" y="14"/>
                  </a:moveTo>
                  <a:lnTo>
                    <a:pt x="118" y="14"/>
                  </a:lnTo>
                  <a:lnTo>
                    <a:pt x="118" y="15"/>
                  </a:lnTo>
                  <a:lnTo>
                    <a:pt x="1" y="15"/>
                  </a:lnTo>
                  <a:lnTo>
                    <a:pt x="1" y="14"/>
                  </a:lnTo>
                  <a:close/>
                  <a:moveTo>
                    <a:pt x="119" y="14"/>
                  </a:moveTo>
                  <a:lnTo>
                    <a:pt x="119" y="15"/>
                  </a:lnTo>
                  <a:lnTo>
                    <a:pt x="118" y="15"/>
                  </a:lnTo>
                  <a:lnTo>
                    <a:pt x="118" y="14"/>
                  </a:lnTo>
                  <a:lnTo>
                    <a:pt x="119" y="14"/>
                  </a:lnTo>
                  <a:close/>
                  <a:moveTo>
                    <a:pt x="118" y="14"/>
                  </a:moveTo>
                  <a:lnTo>
                    <a:pt x="118" y="0"/>
                  </a:lnTo>
                  <a:lnTo>
                    <a:pt x="119" y="0"/>
                  </a:lnTo>
                  <a:lnTo>
                    <a:pt x="119" y="14"/>
                  </a:lnTo>
                  <a:lnTo>
                    <a:pt x="118" y="14"/>
                  </a:lnTo>
                  <a:close/>
                  <a:moveTo>
                    <a:pt x="118" y="0"/>
                  </a:moveTo>
                  <a:lnTo>
                    <a:pt x="119" y="0"/>
                  </a:lnTo>
                  <a:lnTo>
                    <a:pt x="119" y="0"/>
                  </a:lnTo>
                  <a:lnTo>
                    <a:pt x="118" y="0"/>
                  </a:lnTo>
                  <a:close/>
                  <a:moveTo>
                    <a:pt x="118" y="1"/>
                  </a:moveTo>
                  <a:lnTo>
                    <a:pt x="1" y="1"/>
                  </a:lnTo>
                  <a:lnTo>
                    <a:pt x="1" y="0"/>
                  </a:lnTo>
                  <a:lnTo>
                    <a:pt x="118" y="0"/>
                  </a:lnTo>
                  <a:lnTo>
                    <a:pt x="118" y="1"/>
                  </a:lnTo>
                  <a:close/>
                  <a:moveTo>
                    <a:pt x="0" y="0"/>
                  </a:moveTo>
                  <a:lnTo>
                    <a:pt x="0" y="0"/>
                  </a:lnTo>
                  <a:lnTo>
                    <a:pt x="1" y="0"/>
                  </a:lnTo>
                  <a:lnTo>
                    <a:pt x="1" y="0"/>
                  </a:lnTo>
                  <a:lnTo>
                    <a:pt x="0" y="0"/>
                  </a:lnTo>
                  <a:close/>
                  <a:moveTo>
                    <a:pt x="1" y="0"/>
                  </a:moveTo>
                  <a:lnTo>
                    <a:pt x="1" y="14"/>
                  </a:lnTo>
                  <a:lnTo>
                    <a:pt x="0" y="14"/>
                  </a:lnTo>
                  <a:lnTo>
                    <a:pt x="0" y="0"/>
                  </a:lnTo>
                  <a:lnTo>
                    <a:pt x="1" y="0"/>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21" name="Freeform 33"/>
            <p:cNvSpPr>
              <a:spLocks noEditPoints="1"/>
            </p:cNvSpPr>
            <p:nvPr/>
          </p:nvSpPr>
          <p:spPr bwMode="auto">
            <a:xfrm>
              <a:off x="2894535" y="4319607"/>
              <a:ext cx="1289447" cy="163115"/>
            </a:xfrm>
            <a:custGeom>
              <a:avLst/>
              <a:gdLst/>
              <a:ahLst/>
              <a:cxnLst>
                <a:cxn ang="0">
                  <a:pos x="1" y="13"/>
                </a:cxn>
                <a:cxn ang="0">
                  <a:pos x="118" y="13"/>
                </a:cxn>
                <a:cxn ang="0">
                  <a:pos x="118" y="15"/>
                </a:cxn>
                <a:cxn ang="0">
                  <a:pos x="1" y="15"/>
                </a:cxn>
                <a:cxn ang="0">
                  <a:pos x="1" y="13"/>
                </a:cxn>
                <a:cxn ang="0">
                  <a:pos x="119" y="14"/>
                </a:cxn>
                <a:cxn ang="0">
                  <a:pos x="119" y="15"/>
                </a:cxn>
                <a:cxn ang="0">
                  <a:pos x="118" y="15"/>
                </a:cxn>
                <a:cxn ang="0">
                  <a:pos x="118" y="14"/>
                </a:cxn>
                <a:cxn ang="0">
                  <a:pos x="119" y="14"/>
                </a:cxn>
                <a:cxn ang="0">
                  <a:pos x="118" y="14"/>
                </a:cxn>
                <a:cxn ang="0">
                  <a:pos x="118" y="0"/>
                </a:cxn>
                <a:cxn ang="0">
                  <a:pos x="119" y="0"/>
                </a:cxn>
                <a:cxn ang="0">
                  <a:pos x="119" y="14"/>
                </a:cxn>
                <a:cxn ang="0">
                  <a:pos x="118" y="14"/>
                </a:cxn>
                <a:cxn ang="0">
                  <a:pos x="118" y="0"/>
                </a:cxn>
                <a:cxn ang="0">
                  <a:pos x="119" y="0"/>
                </a:cxn>
                <a:cxn ang="0">
                  <a:pos x="119" y="0"/>
                </a:cxn>
                <a:cxn ang="0">
                  <a:pos x="118" y="0"/>
                </a:cxn>
                <a:cxn ang="0">
                  <a:pos x="118" y="1"/>
                </a:cxn>
                <a:cxn ang="0">
                  <a:pos x="1" y="1"/>
                </a:cxn>
                <a:cxn ang="0">
                  <a:pos x="1" y="0"/>
                </a:cxn>
                <a:cxn ang="0">
                  <a:pos x="118" y="0"/>
                </a:cxn>
                <a:cxn ang="0">
                  <a:pos x="118" y="1"/>
                </a:cxn>
                <a:cxn ang="0">
                  <a:pos x="0" y="0"/>
                </a:cxn>
                <a:cxn ang="0">
                  <a:pos x="0" y="0"/>
                </a:cxn>
                <a:cxn ang="0">
                  <a:pos x="1" y="0"/>
                </a:cxn>
                <a:cxn ang="0">
                  <a:pos x="1" y="0"/>
                </a:cxn>
                <a:cxn ang="0">
                  <a:pos x="0" y="0"/>
                </a:cxn>
                <a:cxn ang="0">
                  <a:pos x="1" y="0"/>
                </a:cxn>
                <a:cxn ang="0">
                  <a:pos x="1" y="14"/>
                </a:cxn>
                <a:cxn ang="0">
                  <a:pos x="0" y="14"/>
                </a:cxn>
                <a:cxn ang="0">
                  <a:pos x="0" y="0"/>
                </a:cxn>
                <a:cxn ang="0">
                  <a:pos x="1" y="0"/>
                </a:cxn>
                <a:cxn ang="0">
                  <a:pos x="1" y="15"/>
                </a:cxn>
                <a:cxn ang="0">
                  <a:pos x="0" y="15"/>
                </a:cxn>
                <a:cxn ang="0">
                  <a:pos x="0" y="14"/>
                </a:cxn>
                <a:cxn ang="0">
                  <a:pos x="1" y="14"/>
                </a:cxn>
                <a:cxn ang="0">
                  <a:pos x="1" y="15"/>
                </a:cxn>
              </a:cxnLst>
              <a:rect l="0" t="0" r="r" b="b"/>
              <a:pathLst>
                <a:path w="119" h="15">
                  <a:moveTo>
                    <a:pt x="1" y="13"/>
                  </a:moveTo>
                  <a:lnTo>
                    <a:pt x="118" y="13"/>
                  </a:lnTo>
                  <a:lnTo>
                    <a:pt x="118" y="15"/>
                  </a:lnTo>
                  <a:lnTo>
                    <a:pt x="1" y="15"/>
                  </a:lnTo>
                  <a:lnTo>
                    <a:pt x="1" y="13"/>
                  </a:lnTo>
                  <a:close/>
                  <a:moveTo>
                    <a:pt x="119" y="14"/>
                  </a:moveTo>
                  <a:lnTo>
                    <a:pt x="119" y="15"/>
                  </a:lnTo>
                  <a:lnTo>
                    <a:pt x="118" y="15"/>
                  </a:lnTo>
                  <a:lnTo>
                    <a:pt x="118" y="14"/>
                  </a:lnTo>
                  <a:lnTo>
                    <a:pt x="119" y="14"/>
                  </a:lnTo>
                  <a:close/>
                  <a:moveTo>
                    <a:pt x="118" y="14"/>
                  </a:moveTo>
                  <a:lnTo>
                    <a:pt x="118" y="0"/>
                  </a:lnTo>
                  <a:lnTo>
                    <a:pt x="119" y="0"/>
                  </a:lnTo>
                  <a:lnTo>
                    <a:pt x="119" y="14"/>
                  </a:lnTo>
                  <a:lnTo>
                    <a:pt x="118" y="14"/>
                  </a:lnTo>
                  <a:close/>
                  <a:moveTo>
                    <a:pt x="118" y="0"/>
                  </a:moveTo>
                  <a:lnTo>
                    <a:pt x="119" y="0"/>
                  </a:lnTo>
                  <a:lnTo>
                    <a:pt x="119" y="0"/>
                  </a:lnTo>
                  <a:lnTo>
                    <a:pt x="118" y="0"/>
                  </a:lnTo>
                  <a:close/>
                  <a:moveTo>
                    <a:pt x="118" y="1"/>
                  </a:moveTo>
                  <a:lnTo>
                    <a:pt x="1" y="1"/>
                  </a:lnTo>
                  <a:lnTo>
                    <a:pt x="1" y="0"/>
                  </a:lnTo>
                  <a:lnTo>
                    <a:pt x="118" y="0"/>
                  </a:lnTo>
                  <a:lnTo>
                    <a:pt x="118" y="1"/>
                  </a:lnTo>
                  <a:close/>
                  <a:moveTo>
                    <a:pt x="0" y="0"/>
                  </a:moveTo>
                  <a:lnTo>
                    <a:pt x="0" y="0"/>
                  </a:lnTo>
                  <a:lnTo>
                    <a:pt x="1" y="0"/>
                  </a:lnTo>
                  <a:lnTo>
                    <a:pt x="1" y="0"/>
                  </a:lnTo>
                  <a:lnTo>
                    <a:pt x="0" y="0"/>
                  </a:lnTo>
                  <a:close/>
                  <a:moveTo>
                    <a:pt x="1" y="0"/>
                  </a:moveTo>
                  <a:lnTo>
                    <a:pt x="1" y="14"/>
                  </a:lnTo>
                  <a:lnTo>
                    <a:pt x="0" y="14"/>
                  </a:lnTo>
                  <a:lnTo>
                    <a:pt x="0" y="0"/>
                  </a:lnTo>
                  <a:lnTo>
                    <a:pt x="1" y="0"/>
                  </a:lnTo>
                  <a:close/>
                  <a:moveTo>
                    <a:pt x="1" y="15"/>
                  </a:moveTo>
                  <a:lnTo>
                    <a:pt x="0" y="15"/>
                  </a:lnTo>
                  <a:lnTo>
                    <a:pt x="0" y="14"/>
                  </a:lnTo>
                  <a:lnTo>
                    <a:pt x="1" y="14"/>
                  </a:lnTo>
                  <a:lnTo>
                    <a:pt x="1" y="15"/>
                  </a:lnTo>
                  <a:close/>
                </a:path>
              </a:pathLst>
            </a:custGeom>
            <a:solidFill>
              <a:schemeClr val="folHlink"/>
            </a:solidFill>
            <a:ln w="9525">
              <a:solidFill>
                <a:schemeClr val="hlink"/>
              </a:solidFill>
              <a:round/>
              <a:headEnd/>
              <a:tailEnd/>
            </a:ln>
          </p:spPr>
          <p:txBody>
            <a:bodyPr/>
            <a:lstStyle/>
            <a:p>
              <a:endParaRPr lang="nl-BE" sz="1350"/>
            </a:p>
          </p:txBody>
        </p:sp>
        <p:sp>
          <p:nvSpPr>
            <p:cNvPr id="22" name="Rectangle 34"/>
            <p:cNvSpPr>
              <a:spLocks noChangeArrowheads="1"/>
            </p:cNvSpPr>
            <p:nvPr/>
          </p:nvSpPr>
          <p:spPr bwMode="auto">
            <a:xfrm>
              <a:off x="3251723" y="3669525"/>
              <a:ext cx="546625" cy="173124"/>
            </a:xfrm>
            <a:prstGeom prst="rect">
              <a:avLst/>
            </a:prstGeom>
            <a:noFill/>
            <a:ln w="9525">
              <a:noFill/>
              <a:miter lim="800000"/>
              <a:headEnd/>
              <a:tailEnd/>
            </a:ln>
          </p:spPr>
          <p:txBody>
            <a:bodyPr wrap="none" lIns="0" tIns="0" rIns="0" bIns="0">
              <a:spAutoFit/>
            </a:bodyPr>
            <a:lstStyle/>
            <a:p>
              <a:r>
                <a:rPr lang="nl-NL" sz="1125" b="1"/>
                <a:t>Registers</a:t>
              </a:r>
              <a:endParaRPr lang="nl-NL" sz="1350"/>
            </a:p>
          </p:txBody>
        </p:sp>
        <p:sp>
          <p:nvSpPr>
            <p:cNvPr id="23" name="Rectangle 35"/>
            <p:cNvSpPr>
              <a:spLocks noChangeArrowheads="1"/>
            </p:cNvSpPr>
            <p:nvPr/>
          </p:nvSpPr>
          <p:spPr bwMode="auto">
            <a:xfrm>
              <a:off x="4574506" y="3637378"/>
              <a:ext cx="1604450" cy="227410"/>
            </a:xfrm>
            <a:prstGeom prst="rect">
              <a:avLst/>
            </a:prstGeom>
            <a:solidFill>
              <a:schemeClr val="accent2"/>
            </a:solidFill>
            <a:ln w="0">
              <a:solidFill>
                <a:srgbClr val="663300"/>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lstStyle/>
            <a:p>
              <a:pPr algn="ctr"/>
              <a:r>
                <a:rPr lang="nl-NL" sz="1200" b="1" err="1"/>
                <a:t>Instructie register</a:t>
              </a:r>
            </a:p>
          </p:txBody>
        </p:sp>
        <p:sp>
          <p:nvSpPr>
            <p:cNvPr id="24" name="Rectangle 37"/>
            <p:cNvSpPr>
              <a:spLocks noChangeArrowheads="1"/>
            </p:cNvSpPr>
            <p:nvPr/>
          </p:nvSpPr>
          <p:spPr bwMode="auto">
            <a:xfrm>
              <a:off x="2873104" y="2813466"/>
              <a:ext cx="1408509" cy="216694"/>
            </a:xfrm>
            <a:prstGeom prst="rect">
              <a:avLst/>
            </a:prstGeom>
            <a:solidFill>
              <a:schemeClr val="accent2"/>
            </a:solidFill>
            <a:ln w="0">
              <a:solidFill>
                <a:srgbClr val="663300"/>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lstStyle/>
            <a:p>
              <a:r>
                <a:rPr lang="nl-NL" sz="1200" b="1"/>
                <a:t>Program counter</a:t>
              </a:r>
              <a:endParaRPr lang="nl-BE" sz="1200" b="1"/>
            </a:p>
          </p:txBody>
        </p:sp>
        <p:sp>
          <p:nvSpPr>
            <p:cNvPr id="25" name="Rectangle 39"/>
            <p:cNvSpPr>
              <a:spLocks noChangeArrowheads="1"/>
            </p:cNvSpPr>
            <p:nvPr/>
          </p:nvSpPr>
          <p:spPr bwMode="auto">
            <a:xfrm>
              <a:off x="2873104" y="3149222"/>
              <a:ext cx="1408509" cy="216694"/>
            </a:xfrm>
            <a:prstGeom prst="rect">
              <a:avLst/>
            </a:prstGeom>
            <a:solidFill>
              <a:schemeClr val="accent2"/>
            </a:solidFill>
            <a:ln w="0">
              <a:solidFill>
                <a:srgbClr val="663300"/>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lstStyle/>
            <a:p>
              <a:pPr algn="ctr"/>
              <a:r>
                <a:rPr lang="nl-NL" sz="1200" b="1" err="1"/>
                <a:t>Stack</a:t>
              </a:r>
              <a:r>
                <a:rPr lang="nl-NL" sz="1200" b="1"/>
                <a:t> pointer</a:t>
              </a:r>
            </a:p>
          </p:txBody>
        </p:sp>
        <p:sp>
          <p:nvSpPr>
            <p:cNvPr id="26" name="Rectangle 41"/>
            <p:cNvSpPr>
              <a:spLocks noChangeArrowheads="1"/>
            </p:cNvSpPr>
            <p:nvPr/>
          </p:nvSpPr>
          <p:spPr bwMode="auto">
            <a:xfrm>
              <a:off x="1829823" y="5139872"/>
              <a:ext cx="1252482" cy="244373"/>
            </a:xfrm>
            <a:prstGeom prst="rect">
              <a:avLst/>
            </a:prstGeom>
            <a:solidFill>
              <a:srgbClr val="BE7960">
                <a:alpha val="50000"/>
              </a:srgb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lstStyle/>
            <a:p>
              <a:pPr algn="ctr"/>
              <a:r>
                <a:rPr lang="nl-NL" sz="1200" b="1"/>
                <a:t>Vlagregisters</a:t>
              </a:r>
              <a:endParaRPr lang="nl-BE" sz="1200" b="1"/>
            </a:p>
          </p:txBody>
        </p:sp>
        <p:sp>
          <p:nvSpPr>
            <p:cNvPr id="27" name="Rectangle 43"/>
            <p:cNvSpPr>
              <a:spLocks noChangeArrowheads="1"/>
            </p:cNvSpPr>
            <p:nvPr/>
          </p:nvSpPr>
          <p:spPr bwMode="auto">
            <a:xfrm>
              <a:off x="6742636" y="3896935"/>
              <a:ext cx="759823" cy="219291"/>
            </a:xfrm>
            <a:prstGeom prst="rect">
              <a:avLst/>
            </a:prstGeom>
            <a:noFill/>
            <a:ln w="9525">
              <a:noFill/>
              <a:miter lim="800000"/>
              <a:headEnd/>
              <a:tailEnd/>
            </a:ln>
          </p:spPr>
          <p:txBody>
            <a:bodyPr wrap="none" lIns="0" tIns="0" rIns="0" bIns="0">
              <a:spAutoFit/>
            </a:bodyPr>
            <a:lstStyle/>
            <a:p>
              <a:r>
                <a:rPr lang="nl-NL" sz="1425" b="1">
                  <a:solidFill>
                    <a:srgbClr val="FFFF99"/>
                  </a:solidFill>
                </a:rPr>
                <a:t>OPERAND</a:t>
              </a:r>
              <a:endParaRPr lang="nl-NL" sz="1350">
                <a:solidFill>
                  <a:srgbClr val="FFFF99"/>
                </a:solidFill>
              </a:endParaRPr>
            </a:p>
          </p:txBody>
        </p:sp>
        <p:sp>
          <p:nvSpPr>
            <p:cNvPr id="28" name="Rectangle 44"/>
            <p:cNvSpPr>
              <a:spLocks noChangeArrowheads="1"/>
            </p:cNvSpPr>
            <p:nvPr/>
          </p:nvSpPr>
          <p:spPr bwMode="auto">
            <a:xfrm>
              <a:off x="6893844" y="4092197"/>
              <a:ext cx="470450" cy="219291"/>
            </a:xfrm>
            <a:prstGeom prst="rect">
              <a:avLst/>
            </a:prstGeom>
            <a:noFill/>
            <a:ln w="9525">
              <a:noFill/>
              <a:miter lim="800000"/>
              <a:headEnd/>
              <a:tailEnd/>
            </a:ln>
          </p:spPr>
          <p:txBody>
            <a:bodyPr wrap="none" lIns="0" tIns="0" rIns="0" bIns="0">
              <a:spAutoFit/>
            </a:bodyPr>
            <a:lstStyle/>
            <a:p>
              <a:r>
                <a:rPr lang="nl-NL" sz="1425" b="1">
                  <a:solidFill>
                    <a:srgbClr val="FFFF99"/>
                  </a:solidFill>
                </a:rPr>
                <a:t>FETCH</a:t>
              </a:r>
              <a:endParaRPr lang="nl-NL" sz="1350">
                <a:solidFill>
                  <a:srgbClr val="FFFF99"/>
                </a:solidFill>
              </a:endParaRPr>
            </a:p>
          </p:txBody>
        </p:sp>
        <p:sp>
          <p:nvSpPr>
            <p:cNvPr id="29" name="Rectangle 47"/>
            <p:cNvSpPr>
              <a:spLocks noChangeArrowheads="1"/>
            </p:cNvSpPr>
            <p:nvPr/>
          </p:nvSpPr>
          <p:spPr bwMode="auto">
            <a:xfrm>
              <a:off x="3143375" y="4688700"/>
              <a:ext cx="88166"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A</a:t>
              </a:r>
              <a:endParaRPr lang="nl-NL" sz="1350">
                <a:solidFill>
                  <a:schemeClr val="hlink"/>
                </a:solidFill>
              </a:endParaRPr>
            </a:p>
          </p:txBody>
        </p:sp>
        <p:sp>
          <p:nvSpPr>
            <p:cNvPr id="30" name="Rectangle 48"/>
            <p:cNvSpPr>
              <a:spLocks noChangeArrowheads="1"/>
            </p:cNvSpPr>
            <p:nvPr/>
          </p:nvSpPr>
          <p:spPr bwMode="auto">
            <a:xfrm>
              <a:off x="3924425" y="4688700"/>
              <a:ext cx="80150"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B</a:t>
              </a:r>
              <a:endParaRPr lang="nl-NL" sz="1350">
                <a:solidFill>
                  <a:schemeClr val="hlink"/>
                </a:solidFill>
              </a:endParaRPr>
            </a:p>
          </p:txBody>
        </p:sp>
        <p:sp>
          <p:nvSpPr>
            <p:cNvPr id="31" name="Rectangle 49"/>
            <p:cNvSpPr>
              <a:spLocks noChangeArrowheads="1"/>
            </p:cNvSpPr>
            <p:nvPr/>
          </p:nvSpPr>
          <p:spPr bwMode="auto">
            <a:xfrm>
              <a:off x="3533900" y="5317350"/>
              <a:ext cx="76944"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C</a:t>
              </a:r>
              <a:endParaRPr lang="nl-NL" sz="1350">
                <a:solidFill>
                  <a:schemeClr val="hlink"/>
                </a:solidFill>
              </a:endParaRPr>
            </a:p>
          </p:txBody>
        </p:sp>
        <p:sp>
          <p:nvSpPr>
            <p:cNvPr id="32" name="Rectangle 52"/>
            <p:cNvSpPr>
              <a:spLocks noChangeArrowheads="1"/>
            </p:cNvSpPr>
            <p:nvPr/>
          </p:nvSpPr>
          <p:spPr bwMode="auto">
            <a:xfrm>
              <a:off x="4347098" y="2747981"/>
              <a:ext cx="580287" cy="173124"/>
            </a:xfrm>
            <a:prstGeom prst="rect">
              <a:avLst/>
            </a:prstGeom>
            <a:noFill/>
            <a:ln w="9525">
              <a:noFill/>
              <a:miter lim="800000"/>
              <a:headEnd/>
              <a:tailEnd/>
            </a:ln>
          </p:spPr>
          <p:txBody>
            <a:bodyPr wrap="none" lIns="0" tIns="0" rIns="0" bIns="0">
              <a:spAutoFit/>
            </a:bodyPr>
            <a:lstStyle/>
            <a:p>
              <a:r>
                <a:rPr lang="nl-NL" sz="1125" b="1">
                  <a:solidFill>
                    <a:schemeClr val="hlink"/>
                  </a:solidFill>
                </a:rPr>
                <a:t>Verhogen</a:t>
              </a:r>
              <a:endParaRPr lang="nl-NL" sz="1350">
                <a:solidFill>
                  <a:schemeClr val="hlink"/>
                </a:solidFill>
              </a:endParaRPr>
            </a:p>
          </p:txBody>
        </p:sp>
        <p:sp>
          <p:nvSpPr>
            <p:cNvPr id="33" name="Line 53"/>
            <p:cNvSpPr>
              <a:spLocks noChangeShapeType="1"/>
            </p:cNvSpPr>
            <p:nvPr/>
          </p:nvSpPr>
          <p:spPr bwMode="auto">
            <a:xfrm flipH="1" flipV="1">
              <a:off x="4448300" y="2987296"/>
              <a:ext cx="757238" cy="557213"/>
            </a:xfrm>
            <a:prstGeom prst="line">
              <a:avLst/>
            </a:prstGeom>
            <a:noFill/>
            <a:ln w="38100">
              <a:solidFill>
                <a:schemeClr val="hlink"/>
              </a:solidFill>
              <a:round/>
              <a:headEnd/>
              <a:tailEnd type="triangle" w="med" len="med"/>
            </a:ln>
            <a:effectLst/>
          </p:spPr>
          <p:txBody>
            <a:bodyPr anchor="b" anchorCtr="1"/>
            <a:lstStyle/>
            <a:p>
              <a:endParaRPr lang="nl-BE" sz="1350"/>
            </a:p>
          </p:txBody>
        </p:sp>
        <p:sp>
          <p:nvSpPr>
            <p:cNvPr id="34" name="Line 54"/>
            <p:cNvSpPr>
              <a:spLocks noChangeShapeType="1"/>
            </p:cNvSpPr>
            <p:nvPr/>
          </p:nvSpPr>
          <p:spPr bwMode="auto">
            <a:xfrm flipH="1">
              <a:off x="4270898" y="3981469"/>
              <a:ext cx="921544" cy="985838"/>
            </a:xfrm>
            <a:prstGeom prst="line">
              <a:avLst/>
            </a:prstGeom>
            <a:noFill/>
            <a:ln w="38100">
              <a:solidFill>
                <a:schemeClr val="hlink"/>
              </a:solidFill>
              <a:round/>
              <a:headEnd/>
              <a:tailEnd type="triangle" w="med" len="med"/>
            </a:ln>
            <a:effectLst/>
          </p:spPr>
          <p:txBody>
            <a:bodyPr anchor="b" anchorCtr="1"/>
            <a:lstStyle/>
            <a:p>
              <a:endParaRPr lang="nl-BE" sz="1350"/>
            </a:p>
          </p:txBody>
        </p:sp>
        <p:sp>
          <p:nvSpPr>
            <p:cNvPr id="35" name="Line 55"/>
            <p:cNvSpPr>
              <a:spLocks noChangeShapeType="1"/>
            </p:cNvSpPr>
            <p:nvPr/>
          </p:nvSpPr>
          <p:spPr bwMode="auto">
            <a:xfrm flipH="1" flipV="1">
              <a:off x="6156848" y="3717150"/>
              <a:ext cx="600075" cy="0"/>
            </a:xfrm>
            <a:prstGeom prst="line">
              <a:avLst/>
            </a:prstGeom>
            <a:noFill/>
            <a:ln w="38100">
              <a:solidFill>
                <a:schemeClr val="hlink"/>
              </a:solidFill>
              <a:round/>
              <a:headEnd/>
              <a:tailEnd type="triangle" w="med" len="med"/>
            </a:ln>
            <a:effectLst/>
          </p:spPr>
          <p:txBody>
            <a:bodyPr anchor="b" anchorCtr="1"/>
            <a:lstStyle/>
            <a:p>
              <a:endParaRPr lang="nl-BE" sz="1350"/>
            </a:p>
          </p:txBody>
        </p:sp>
        <p:sp>
          <p:nvSpPr>
            <p:cNvPr id="36" name="Line 56"/>
            <p:cNvSpPr>
              <a:spLocks noChangeShapeType="1"/>
            </p:cNvSpPr>
            <p:nvPr/>
          </p:nvSpPr>
          <p:spPr bwMode="auto">
            <a:xfrm flipH="1">
              <a:off x="4305426" y="4094578"/>
              <a:ext cx="2336006" cy="0"/>
            </a:xfrm>
            <a:prstGeom prst="line">
              <a:avLst/>
            </a:prstGeom>
            <a:noFill/>
            <a:ln w="38100">
              <a:solidFill>
                <a:srgbClr val="FFFF99"/>
              </a:solidFill>
              <a:round/>
              <a:headEnd/>
              <a:tailEnd type="triangle" w="med" len="med"/>
            </a:ln>
            <a:effectLst/>
          </p:spPr>
          <p:txBody>
            <a:bodyPr anchor="b" anchorCtr="1"/>
            <a:lstStyle/>
            <a:p>
              <a:endParaRPr lang="nl-BE" sz="1350"/>
            </a:p>
          </p:txBody>
        </p:sp>
      </p:grpSp>
      <p:sp>
        <p:nvSpPr>
          <p:cNvPr id="38"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VON NEUMANN CYCLUS</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6959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325563"/>
            <a:ext cx="9144000" cy="4351338"/>
          </a:xfrm>
        </p:spPr>
        <p:txBody>
          <a:bodyPr/>
          <a:lstStyle/>
          <a:p>
            <a:pPr marL="0" indent="0">
              <a:buNone/>
            </a:pPr>
            <a:r>
              <a:rPr lang="nl-BE"/>
              <a:t>Stap 4: Store</a:t>
            </a:r>
          </a:p>
          <a:p>
            <a:pPr lvl="1"/>
            <a:r>
              <a:rPr lang="nl-BE"/>
              <a:t>Het (tussen)resultaat wordt opgeslagen en we keren terug naar stap 1 voor het uitvoeren van de eerstvolgende instructie (aangewezen door de verhoogde program counter).</a:t>
            </a:r>
          </a:p>
        </p:txBody>
      </p:sp>
      <p:sp>
        <p:nvSpPr>
          <p:cNvPr id="5"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VON NEUMANN CYCLUS</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23407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rije vorm 3"/>
          <p:cNvSpPr/>
          <p:nvPr/>
        </p:nvSpPr>
        <p:spPr bwMode="auto">
          <a:xfrm>
            <a:off x="3429405" y="4317023"/>
            <a:ext cx="1922694" cy="856594"/>
          </a:xfrm>
          <a:custGeom>
            <a:avLst/>
            <a:gdLst>
              <a:gd name="connsiteX0" fmla="*/ 0 w 1526344"/>
              <a:gd name="connsiteY0" fmla="*/ 0 h 703385"/>
              <a:gd name="connsiteX1" fmla="*/ 492369 w 1526344"/>
              <a:gd name="connsiteY1" fmla="*/ 7034 h 703385"/>
              <a:gd name="connsiteX2" fmla="*/ 633046 w 1526344"/>
              <a:gd name="connsiteY2" fmla="*/ 203982 h 703385"/>
              <a:gd name="connsiteX3" fmla="*/ 942535 w 1526344"/>
              <a:gd name="connsiteY3" fmla="*/ 203982 h 703385"/>
              <a:gd name="connsiteX4" fmla="*/ 1055077 w 1526344"/>
              <a:gd name="connsiteY4" fmla="*/ 7034 h 703385"/>
              <a:gd name="connsiteX5" fmla="*/ 1526344 w 1526344"/>
              <a:gd name="connsiteY5" fmla="*/ 7034 h 703385"/>
              <a:gd name="connsiteX6" fmla="*/ 1146517 w 1526344"/>
              <a:gd name="connsiteY6" fmla="*/ 696351 h 703385"/>
              <a:gd name="connsiteX7" fmla="*/ 436098 w 1526344"/>
              <a:gd name="connsiteY7" fmla="*/ 703385 h 703385"/>
              <a:gd name="connsiteX8" fmla="*/ 0 w 1526344"/>
              <a:gd name="connsiteY8" fmla="*/ 0 h 70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6344" h="703385">
                <a:moveTo>
                  <a:pt x="0" y="0"/>
                </a:moveTo>
                <a:lnTo>
                  <a:pt x="492369" y="7034"/>
                </a:lnTo>
                <a:lnTo>
                  <a:pt x="633046" y="203982"/>
                </a:lnTo>
                <a:lnTo>
                  <a:pt x="942535" y="203982"/>
                </a:lnTo>
                <a:lnTo>
                  <a:pt x="1055077" y="7034"/>
                </a:lnTo>
                <a:lnTo>
                  <a:pt x="1526344" y="7034"/>
                </a:lnTo>
                <a:lnTo>
                  <a:pt x="1146517" y="696351"/>
                </a:lnTo>
                <a:lnTo>
                  <a:pt x="436098" y="703385"/>
                </a:lnTo>
                <a:lnTo>
                  <a:pt x="0" y="0"/>
                </a:lnTo>
                <a:close/>
              </a:path>
            </a:pathLst>
          </a:custGeom>
          <a:solidFill>
            <a:schemeClr val="accent2">
              <a:lumMod val="60000"/>
              <a:lumOff val="40000"/>
            </a:schemeClr>
          </a:solidFill>
          <a:ln w="952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a:bevelB/>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350">
                <a:solidFill>
                  <a:schemeClr val="accent6"/>
                </a:solidFill>
                <a:latin typeface="Arial" charset="0"/>
              </a:rPr>
              <a:t>CVE</a:t>
            </a:r>
          </a:p>
        </p:txBody>
      </p:sp>
      <p:sp>
        <p:nvSpPr>
          <p:cNvPr id="5" name="Rechthoek 4"/>
          <p:cNvSpPr/>
          <p:nvPr/>
        </p:nvSpPr>
        <p:spPr bwMode="auto">
          <a:xfrm>
            <a:off x="3433835" y="2543856"/>
            <a:ext cx="1913835" cy="385456"/>
          </a:xfrm>
          <a:prstGeom prst="rect">
            <a:avLst/>
          </a:prstGeom>
          <a:solidFill>
            <a:schemeClr val="accent2">
              <a:lumMod val="40000"/>
              <a:lumOff val="60000"/>
            </a:schemeClr>
          </a:solidFill>
          <a:ln w="952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a:bevelB/>
          </a:sp3d>
        </p:spPr>
        <p:txBody>
          <a:bodyPr vert="horz" wrap="square" lIns="68580" tIns="34290" rIns="68580" bIns="34290" numCol="1" rtlCol="0" anchor="ctr" anchorCtr="0" compatLnSpc="1">
            <a:prstTxWarp prst="textNoShape">
              <a:avLst/>
            </a:prstTxWarp>
          </a:bodyPr>
          <a:lstStyle/>
          <a:p>
            <a:pPr algn="ctr"/>
            <a:r>
              <a:rPr lang="nl-BE" sz="1200">
                <a:solidFill>
                  <a:schemeClr val="accent6"/>
                </a:solidFill>
              </a:rPr>
              <a:t>B</a:t>
            </a:r>
          </a:p>
        </p:txBody>
      </p:sp>
      <p:sp>
        <p:nvSpPr>
          <p:cNvPr id="6" name="Rechthoek 5"/>
          <p:cNvSpPr/>
          <p:nvPr/>
        </p:nvSpPr>
        <p:spPr bwMode="auto">
          <a:xfrm>
            <a:off x="3433835" y="2138390"/>
            <a:ext cx="1913835" cy="385456"/>
          </a:xfrm>
          <a:prstGeom prst="rect">
            <a:avLst/>
          </a:prstGeom>
          <a:solidFill>
            <a:schemeClr val="accent2">
              <a:lumMod val="40000"/>
              <a:lumOff val="60000"/>
            </a:schemeClr>
          </a:solidFill>
          <a:ln w="952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a:bevelB/>
          </a:sp3d>
        </p:spPr>
        <p:txBody>
          <a:bodyPr vert="horz" wrap="square" lIns="68580" tIns="34290" rIns="68580" bIns="34290" numCol="1" rtlCol="0" anchor="ctr" anchorCtr="0" compatLnSpc="1">
            <a:prstTxWarp prst="textNoShape">
              <a:avLst/>
            </a:prstTxWarp>
          </a:bodyPr>
          <a:lstStyle/>
          <a:p>
            <a:pPr algn="ctr"/>
            <a:r>
              <a:rPr lang="nl-BE" sz="1200">
                <a:solidFill>
                  <a:schemeClr val="accent6"/>
                </a:solidFill>
              </a:rPr>
              <a:t>A</a:t>
            </a:r>
          </a:p>
        </p:txBody>
      </p:sp>
      <p:sp>
        <p:nvSpPr>
          <p:cNvPr id="7" name="Rechthoek 6"/>
          <p:cNvSpPr/>
          <p:nvPr/>
        </p:nvSpPr>
        <p:spPr bwMode="auto">
          <a:xfrm>
            <a:off x="3433835" y="1735782"/>
            <a:ext cx="1913835" cy="385456"/>
          </a:xfrm>
          <a:prstGeom prst="rect">
            <a:avLst/>
          </a:prstGeom>
          <a:solidFill>
            <a:schemeClr val="accent2">
              <a:lumMod val="40000"/>
              <a:lumOff val="60000"/>
            </a:schemeClr>
          </a:solidFill>
          <a:ln w="952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a:bevelB/>
          </a:sp3d>
        </p:spPr>
        <p:txBody>
          <a:bodyPr vert="horz" wrap="square" lIns="68580" tIns="34290" rIns="68580" bIns="34290" numCol="1" rtlCol="0" anchor="ctr" anchorCtr="0" compatLnSpc="1">
            <a:prstTxWarp prst="textNoShape">
              <a:avLst/>
            </a:prstTxWarp>
          </a:bodyPr>
          <a:lstStyle/>
          <a:p>
            <a:pPr algn="ctr"/>
            <a:endParaRPr lang="nl-BE" sz="1200">
              <a:solidFill>
                <a:schemeClr val="bg1"/>
              </a:solidFill>
            </a:endParaRPr>
          </a:p>
        </p:txBody>
      </p:sp>
      <p:sp>
        <p:nvSpPr>
          <p:cNvPr id="8" name="Rechthoek 7"/>
          <p:cNvSpPr/>
          <p:nvPr/>
        </p:nvSpPr>
        <p:spPr bwMode="auto">
          <a:xfrm>
            <a:off x="3433835" y="1333175"/>
            <a:ext cx="1913835" cy="385456"/>
          </a:xfrm>
          <a:prstGeom prst="rect">
            <a:avLst/>
          </a:prstGeom>
          <a:solidFill>
            <a:schemeClr val="accent2">
              <a:lumMod val="40000"/>
              <a:lumOff val="60000"/>
            </a:schemeClr>
          </a:solidFill>
          <a:ln w="952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a:bevelB/>
          </a:sp3d>
        </p:spPr>
        <p:txBody>
          <a:bodyPr vert="horz" wrap="square" lIns="68580" tIns="34290" rIns="68580" bIns="34290" numCol="1" rtlCol="0" anchor="ctr" anchorCtr="0" compatLnSpc="1">
            <a:prstTxWarp prst="textNoShape">
              <a:avLst/>
            </a:prstTxWarp>
          </a:bodyPr>
          <a:lstStyle/>
          <a:p>
            <a:pPr algn="ctr"/>
            <a:endParaRPr lang="nl-BE" sz="1200">
              <a:solidFill>
                <a:schemeClr val="bg1"/>
              </a:solidFill>
            </a:endParaRPr>
          </a:p>
        </p:txBody>
      </p:sp>
      <p:sp>
        <p:nvSpPr>
          <p:cNvPr id="9" name="Rechthoek 8"/>
          <p:cNvSpPr/>
          <p:nvPr/>
        </p:nvSpPr>
        <p:spPr bwMode="auto">
          <a:xfrm>
            <a:off x="4728924" y="3440439"/>
            <a:ext cx="596590" cy="385456"/>
          </a:xfrm>
          <a:prstGeom prst="rect">
            <a:avLst/>
          </a:prstGeom>
          <a:solidFill>
            <a:schemeClr val="accent2">
              <a:lumMod val="40000"/>
              <a:lumOff val="60000"/>
            </a:schemeClr>
          </a:solidFill>
          <a:ln w="952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a:bevelB/>
          </a:sp3d>
        </p:spPr>
        <p:txBody>
          <a:bodyPr vert="horz" wrap="square" lIns="68580" tIns="34290" rIns="68580" bIns="34290" numCol="1" rtlCol="0" anchor="ctr" anchorCtr="0" compatLnSpc="1">
            <a:prstTxWarp prst="textNoShape">
              <a:avLst/>
            </a:prstTxWarp>
          </a:bodyPr>
          <a:lstStyle/>
          <a:p>
            <a:pPr algn="ctr"/>
            <a:r>
              <a:rPr lang="nl-BE" sz="1200">
                <a:solidFill>
                  <a:schemeClr val="accent6"/>
                </a:solidFill>
              </a:rPr>
              <a:t>B</a:t>
            </a:r>
          </a:p>
        </p:txBody>
      </p:sp>
      <p:sp>
        <p:nvSpPr>
          <p:cNvPr id="10" name="Rechthoek 9"/>
          <p:cNvSpPr/>
          <p:nvPr/>
        </p:nvSpPr>
        <p:spPr bwMode="auto">
          <a:xfrm>
            <a:off x="3455979" y="3440439"/>
            <a:ext cx="572978" cy="385456"/>
          </a:xfrm>
          <a:prstGeom prst="rect">
            <a:avLst/>
          </a:prstGeom>
          <a:solidFill>
            <a:schemeClr val="accent2">
              <a:lumMod val="40000"/>
              <a:lumOff val="60000"/>
            </a:schemeClr>
          </a:solidFill>
          <a:ln w="952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a:bevelB/>
          </a:sp3d>
        </p:spPr>
        <p:txBody>
          <a:bodyPr vert="horz" wrap="square" lIns="68580" tIns="34290" rIns="68580" bIns="34290" numCol="1" rtlCol="0" anchor="ctr" anchorCtr="0" compatLnSpc="1">
            <a:prstTxWarp prst="textNoShape">
              <a:avLst/>
            </a:prstTxWarp>
          </a:bodyPr>
          <a:lstStyle/>
          <a:p>
            <a:pPr algn="ctr"/>
            <a:r>
              <a:rPr lang="nl-BE" sz="1200">
                <a:solidFill>
                  <a:schemeClr val="accent6"/>
                </a:solidFill>
              </a:rPr>
              <a:t>A</a:t>
            </a:r>
          </a:p>
        </p:txBody>
      </p:sp>
      <p:sp>
        <p:nvSpPr>
          <p:cNvPr id="11" name="Rechthoek 10"/>
          <p:cNvSpPr/>
          <p:nvPr/>
        </p:nvSpPr>
        <p:spPr bwMode="auto">
          <a:xfrm>
            <a:off x="3922627" y="5716166"/>
            <a:ext cx="936251" cy="385456"/>
          </a:xfrm>
          <a:prstGeom prst="rect">
            <a:avLst/>
          </a:prstGeom>
          <a:solidFill>
            <a:schemeClr val="accent2">
              <a:lumMod val="40000"/>
              <a:lumOff val="60000"/>
            </a:schemeClr>
          </a:solidFill>
          <a:ln w="952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a:bevelB/>
          </a:sp3d>
        </p:spPr>
        <p:txBody>
          <a:bodyPr vert="horz" wrap="square" lIns="68580" tIns="34290" rIns="68580" bIns="34290" numCol="1" rtlCol="0" anchor="ctr" anchorCtr="0" compatLnSpc="1">
            <a:prstTxWarp prst="textNoShape">
              <a:avLst/>
            </a:prstTxWarp>
          </a:bodyPr>
          <a:lstStyle/>
          <a:p>
            <a:pPr algn="ctr"/>
            <a:r>
              <a:rPr lang="nl-BE" sz="1200">
                <a:solidFill>
                  <a:schemeClr val="accent6"/>
                </a:solidFill>
              </a:rPr>
              <a:t>A+B</a:t>
            </a:r>
          </a:p>
        </p:txBody>
      </p:sp>
      <p:sp>
        <p:nvSpPr>
          <p:cNvPr id="12" name="PIJL-OMLAAG 11"/>
          <p:cNvSpPr/>
          <p:nvPr/>
        </p:nvSpPr>
        <p:spPr bwMode="auto">
          <a:xfrm>
            <a:off x="3594800" y="3023547"/>
            <a:ext cx="274671" cy="368336"/>
          </a:xfrm>
          <a:prstGeom prst="downArrow">
            <a:avLst/>
          </a:prstGeom>
          <a:solidFill>
            <a:schemeClr val="accent2">
              <a:lumMod val="75000"/>
            </a:schemeClr>
          </a:solidFill>
          <a:ln w="9525" cap="flat" cmpd="sng" algn="ctr">
            <a:solidFill>
              <a:schemeClr val="accent6">
                <a:lumMod val="50000"/>
              </a:schemeClr>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350">
              <a:latin typeface="Arial" charset="0"/>
            </a:endParaRPr>
          </a:p>
        </p:txBody>
      </p:sp>
      <p:sp>
        <p:nvSpPr>
          <p:cNvPr id="13" name="PIJL-OMLAAG 12"/>
          <p:cNvSpPr/>
          <p:nvPr/>
        </p:nvSpPr>
        <p:spPr bwMode="auto">
          <a:xfrm>
            <a:off x="3600703" y="3920130"/>
            <a:ext cx="274671" cy="368336"/>
          </a:xfrm>
          <a:prstGeom prst="downArrow">
            <a:avLst/>
          </a:prstGeom>
          <a:solidFill>
            <a:schemeClr val="accent2">
              <a:lumMod val="75000"/>
            </a:schemeClr>
          </a:solidFill>
          <a:ln w="9525" cap="flat" cmpd="sng" algn="ctr">
            <a:solidFill>
              <a:schemeClr val="accent6">
                <a:lumMod val="50000"/>
              </a:schemeClr>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350">
              <a:latin typeface="Arial" charset="0"/>
            </a:endParaRPr>
          </a:p>
        </p:txBody>
      </p:sp>
      <p:sp>
        <p:nvSpPr>
          <p:cNvPr id="14" name="PIJL-OMLAAG 13"/>
          <p:cNvSpPr/>
          <p:nvPr/>
        </p:nvSpPr>
        <p:spPr bwMode="auto">
          <a:xfrm>
            <a:off x="4867760" y="3029254"/>
            <a:ext cx="274671" cy="368336"/>
          </a:xfrm>
          <a:prstGeom prst="downArrow">
            <a:avLst/>
          </a:prstGeom>
          <a:solidFill>
            <a:schemeClr val="accent2">
              <a:lumMod val="75000"/>
            </a:schemeClr>
          </a:solidFill>
          <a:ln w="9525" cap="flat" cmpd="sng" algn="ctr">
            <a:solidFill>
              <a:schemeClr val="accent6">
                <a:lumMod val="50000"/>
              </a:schemeClr>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350">
              <a:latin typeface="Arial" charset="0"/>
            </a:endParaRPr>
          </a:p>
        </p:txBody>
      </p:sp>
      <p:sp>
        <p:nvSpPr>
          <p:cNvPr id="15" name="PIJL-OMLAAG 14"/>
          <p:cNvSpPr/>
          <p:nvPr/>
        </p:nvSpPr>
        <p:spPr bwMode="auto">
          <a:xfrm>
            <a:off x="4873663" y="3925836"/>
            <a:ext cx="274671" cy="368336"/>
          </a:xfrm>
          <a:prstGeom prst="downArrow">
            <a:avLst/>
          </a:prstGeom>
          <a:solidFill>
            <a:schemeClr val="accent2">
              <a:lumMod val="75000"/>
            </a:schemeClr>
          </a:solidFill>
          <a:ln w="9525" cap="flat" cmpd="sng" algn="ctr">
            <a:solidFill>
              <a:schemeClr val="accent6">
                <a:lumMod val="50000"/>
              </a:schemeClr>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350">
              <a:latin typeface="Arial" charset="0"/>
            </a:endParaRPr>
          </a:p>
        </p:txBody>
      </p:sp>
      <p:sp>
        <p:nvSpPr>
          <p:cNvPr id="16" name="PIJL-OMLAAG 15"/>
          <p:cNvSpPr/>
          <p:nvPr/>
        </p:nvSpPr>
        <p:spPr bwMode="auto">
          <a:xfrm>
            <a:off x="4277049" y="5276423"/>
            <a:ext cx="274671" cy="368336"/>
          </a:xfrm>
          <a:prstGeom prst="downArrow">
            <a:avLst/>
          </a:prstGeom>
          <a:solidFill>
            <a:schemeClr val="accent2">
              <a:lumMod val="75000"/>
            </a:schemeClr>
          </a:solidFill>
          <a:ln w="9525" cap="flat" cmpd="sng" algn="ctr">
            <a:solidFill>
              <a:schemeClr val="accent6">
                <a:lumMod val="50000"/>
              </a:schemeClr>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350">
              <a:latin typeface="Arial" charset="0"/>
            </a:endParaRPr>
          </a:p>
        </p:txBody>
      </p:sp>
      <p:sp>
        <p:nvSpPr>
          <p:cNvPr id="17" name="U-vormige pijl 16"/>
          <p:cNvSpPr/>
          <p:nvPr/>
        </p:nvSpPr>
        <p:spPr bwMode="auto">
          <a:xfrm rot="16200000">
            <a:off x="1316752" y="3725845"/>
            <a:ext cx="3811836" cy="779712"/>
          </a:xfrm>
          <a:prstGeom prst="uturnArrow">
            <a:avLst>
              <a:gd name="adj1" fmla="val 18333"/>
              <a:gd name="adj2" fmla="val 16429"/>
              <a:gd name="adj3" fmla="val 25952"/>
              <a:gd name="adj4" fmla="val 20952"/>
              <a:gd name="adj5" fmla="val 75952"/>
            </a:avLst>
          </a:prstGeom>
          <a:solidFill>
            <a:schemeClr val="accent2">
              <a:lumMod val="75000"/>
            </a:schemeClr>
          </a:solidFill>
          <a:ln w="9525" cap="flat" cmpd="sng" algn="ctr">
            <a:solidFill>
              <a:schemeClr val="accent6">
                <a:lumMod val="50000"/>
              </a:schemeClr>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endParaRPr lang="nl-BE" sz="1350"/>
          </a:p>
        </p:txBody>
      </p:sp>
      <p:sp>
        <p:nvSpPr>
          <p:cNvPr id="18" name="Rectangle 41"/>
          <p:cNvSpPr>
            <a:spLocks noChangeArrowheads="1"/>
          </p:cNvSpPr>
          <p:nvPr/>
        </p:nvSpPr>
        <p:spPr bwMode="auto">
          <a:xfrm>
            <a:off x="560832" y="4522584"/>
            <a:ext cx="2103624" cy="396802"/>
          </a:xfrm>
          <a:prstGeom prst="rect">
            <a:avLst/>
          </a:prstGeom>
          <a:solidFill>
            <a:srgbClr val="BE7960">
              <a:alpha val="50000"/>
            </a:srgb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lstStyle/>
          <a:p>
            <a:pPr algn="ctr"/>
            <a:r>
              <a:rPr lang="nl-NL" sz="1200" b="1"/>
              <a:t>Vlagregisters</a:t>
            </a:r>
            <a:endParaRPr lang="nl-BE" sz="1200" b="1"/>
          </a:p>
        </p:txBody>
      </p:sp>
      <p:sp>
        <p:nvSpPr>
          <p:cNvPr id="19" name="Rectangle 41"/>
          <p:cNvSpPr>
            <a:spLocks noChangeArrowheads="1"/>
          </p:cNvSpPr>
          <p:nvPr/>
        </p:nvSpPr>
        <p:spPr bwMode="auto">
          <a:xfrm>
            <a:off x="5829812" y="4522584"/>
            <a:ext cx="2753355" cy="396802"/>
          </a:xfrm>
          <a:prstGeom prst="rect">
            <a:avLst/>
          </a:prstGeom>
          <a:solidFill>
            <a:srgbClr val="BE7960">
              <a:alpha val="50000"/>
            </a:srgb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chorCtr="0"/>
          <a:lstStyle/>
          <a:p>
            <a:pPr algn="ctr"/>
            <a:r>
              <a:rPr lang="nl-NL" sz="1200" b="1"/>
              <a:t>Instructie register</a:t>
            </a:r>
            <a:endParaRPr lang="nl-BE" sz="1200" b="1"/>
          </a:p>
        </p:txBody>
      </p:sp>
      <p:sp>
        <p:nvSpPr>
          <p:cNvPr id="20" name="PIJL-LINKS 19"/>
          <p:cNvSpPr/>
          <p:nvPr/>
        </p:nvSpPr>
        <p:spPr bwMode="auto">
          <a:xfrm>
            <a:off x="5269399" y="4571124"/>
            <a:ext cx="434157" cy="248412"/>
          </a:xfrm>
          <a:prstGeom prst="leftArrow">
            <a:avLst/>
          </a:prstGeom>
          <a:solidFill>
            <a:schemeClr val="tx2">
              <a:lumMod val="90000"/>
            </a:schemeClr>
          </a:solidFill>
          <a:ln w="9525" cap="flat" cmpd="sng" algn="ctr">
            <a:solidFill>
              <a:schemeClr val="accent6">
                <a:lumMod val="50000"/>
              </a:schemeClr>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endParaRPr lang="nl-BE" sz="1350"/>
          </a:p>
        </p:txBody>
      </p:sp>
      <p:sp>
        <p:nvSpPr>
          <p:cNvPr id="21" name="PIJL-LINKS 20"/>
          <p:cNvSpPr/>
          <p:nvPr/>
        </p:nvSpPr>
        <p:spPr bwMode="auto">
          <a:xfrm>
            <a:off x="3033637" y="4571124"/>
            <a:ext cx="434157" cy="248412"/>
          </a:xfrm>
          <a:prstGeom prst="leftArrow">
            <a:avLst/>
          </a:prstGeom>
          <a:solidFill>
            <a:schemeClr val="tx2">
              <a:lumMod val="90000"/>
            </a:schemeClr>
          </a:solidFill>
          <a:ln w="9525" cap="flat" cmpd="sng" algn="ctr">
            <a:solidFill>
              <a:schemeClr val="accent6">
                <a:lumMod val="50000"/>
              </a:schemeClr>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endParaRPr lang="nl-BE" sz="1350"/>
          </a:p>
        </p:txBody>
      </p:sp>
      <p:sp>
        <p:nvSpPr>
          <p:cNvPr id="22" name="Tekstvak 21"/>
          <p:cNvSpPr txBox="1"/>
          <p:nvPr/>
        </p:nvSpPr>
        <p:spPr>
          <a:xfrm>
            <a:off x="5434792" y="1909978"/>
            <a:ext cx="1253988" cy="449778"/>
          </a:xfrm>
          <a:prstGeom prst="rect">
            <a:avLst/>
          </a:prstGeom>
          <a:noFill/>
        </p:spPr>
        <p:txBody>
          <a:bodyPr wrap="none" rtlCol="0">
            <a:spAutoFit/>
          </a:bodyPr>
          <a:lstStyle/>
          <a:p>
            <a:r>
              <a:rPr lang="nl-BE" sz="1200"/>
              <a:t>Registers</a:t>
            </a:r>
          </a:p>
        </p:txBody>
      </p:sp>
      <p:sp>
        <p:nvSpPr>
          <p:cNvPr id="23" name="Tekstvak 22"/>
          <p:cNvSpPr txBox="1"/>
          <p:nvPr/>
        </p:nvSpPr>
        <p:spPr>
          <a:xfrm>
            <a:off x="5434791" y="2952165"/>
            <a:ext cx="2204062" cy="449778"/>
          </a:xfrm>
          <a:prstGeom prst="rect">
            <a:avLst/>
          </a:prstGeom>
          <a:noFill/>
        </p:spPr>
        <p:txBody>
          <a:bodyPr wrap="none" rtlCol="0">
            <a:spAutoFit/>
          </a:bodyPr>
          <a:lstStyle/>
          <a:p>
            <a:r>
              <a:rPr lang="nl-BE" sz="1200" err="1"/>
              <a:t>ALU-invoerbussen</a:t>
            </a:r>
            <a:endParaRPr lang="nl-BE" sz="1200"/>
          </a:p>
        </p:txBody>
      </p:sp>
      <p:sp>
        <p:nvSpPr>
          <p:cNvPr id="24" name="Tekstvak 23"/>
          <p:cNvSpPr txBox="1"/>
          <p:nvPr/>
        </p:nvSpPr>
        <p:spPr>
          <a:xfrm>
            <a:off x="5434792" y="3448990"/>
            <a:ext cx="2360112" cy="449778"/>
          </a:xfrm>
          <a:prstGeom prst="rect">
            <a:avLst/>
          </a:prstGeom>
          <a:noFill/>
        </p:spPr>
        <p:txBody>
          <a:bodyPr wrap="none" rtlCol="0">
            <a:spAutoFit/>
          </a:bodyPr>
          <a:lstStyle/>
          <a:p>
            <a:r>
              <a:rPr lang="nl-BE" sz="1200" err="1"/>
              <a:t>ALU-invoerregisters</a:t>
            </a:r>
            <a:endParaRPr lang="nl-BE" sz="1200"/>
          </a:p>
        </p:txBody>
      </p:sp>
      <p:sp>
        <p:nvSpPr>
          <p:cNvPr id="25" name="Tekstvak 24"/>
          <p:cNvSpPr txBox="1"/>
          <p:nvPr/>
        </p:nvSpPr>
        <p:spPr>
          <a:xfrm>
            <a:off x="5434791" y="5690409"/>
            <a:ext cx="2450575" cy="449778"/>
          </a:xfrm>
          <a:prstGeom prst="rect">
            <a:avLst/>
          </a:prstGeom>
          <a:noFill/>
        </p:spPr>
        <p:txBody>
          <a:bodyPr wrap="none" rtlCol="0">
            <a:spAutoFit/>
          </a:bodyPr>
          <a:lstStyle/>
          <a:p>
            <a:r>
              <a:rPr lang="nl-BE" sz="1200" err="1"/>
              <a:t>ALU-uitvoerregisters</a:t>
            </a:r>
            <a:endParaRPr lang="nl-BE" sz="1200"/>
          </a:p>
        </p:txBody>
      </p:sp>
      <p:sp>
        <p:nvSpPr>
          <p:cNvPr id="26"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VON NEUMANN CYCLUS</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09261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0" y="1155065"/>
            <a:ext cx="9144000" cy="4351338"/>
          </a:xfrm>
        </p:spPr>
        <p:txBody>
          <a:bodyPr/>
          <a:lstStyle/>
          <a:p>
            <a:pPr marL="0" indent="0">
              <a:buNone/>
            </a:pPr>
            <a:r>
              <a:rPr lang="nl-NL"/>
              <a:t>De </a:t>
            </a:r>
            <a:r>
              <a:rPr lang="nl-NL" err="1"/>
              <a:t>registerset</a:t>
            </a:r>
            <a:r>
              <a:rPr lang="nl-NL"/>
              <a:t> van de 8086 kent een opdeling vijf groepen 16-bit registers:</a:t>
            </a:r>
          </a:p>
          <a:p>
            <a:pPr lvl="1"/>
            <a:r>
              <a:rPr lang="nl-NL"/>
              <a:t>4 algemene registers;</a:t>
            </a:r>
          </a:p>
          <a:p>
            <a:pPr lvl="1"/>
            <a:r>
              <a:rPr lang="nl-NL"/>
              <a:t>4 wijzer- en indexregisters;</a:t>
            </a:r>
          </a:p>
          <a:p>
            <a:pPr lvl="1"/>
            <a:r>
              <a:rPr lang="nl-NL"/>
              <a:t>4 segmentregisters;</a:t>
            </a:r>
          </a:p>
          <a:p>
            <a:pPr lvl="1"/>
            <a:r>
              <a:rPr lang="nl-NL"/>
              <a:t>1 </a:t>
            </a:r>
            <a:r>
              <a:rPr lang="nl-NL" err="1"/>
              <a:t>instruction</a:t>
            </a:r>
            <a:r>
              <a:rPr lang="nl-NL"/>
              <a:t> pointer;</a:t>
            </a:r>
          </a:p>
          <a:p>
            <a:pPr lvl="1"/>
            <a:r>
              <a:rPr lang="nl-NL"/>
              <a:t>1 vlagregister.</a:t>
            </a:r>
            <a:endParaRPr lang="nl-BE"/>
          </a:p>
          <a:p>
            <a:endParaRPr lang="nl-BE"/>
          </a:p>
        </p:txBody>
      </p:sp>
      <p:sp>
        <p:nvSpPr>
          <p:cNvPr id="5"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8086</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88932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2202" y="691356"/>
            <a:ext cx="7886700" cy="1325563"/>
          </a:xfrm>
        </p:spPr>
        <p:txBody>
          <a:bodyPr>
            <a:normAutofit/>
          </a:bodyPr>
          <a:lstStyle/>
          <a:p>
            <a:r>
              <a:rPr lang="nl-BE" sz="4000" b="1"/>
              <a:t>De </a:t>
            </a:r>
            <a:r>
              <a:rPr lang="nl-BE" sz="4000" b="1" err="1"/>
              <a:t>registerset</a:t>
            </a:r>
            <a:r>
              <a:rPr lang="nl-BE" sz="4000" b="1"/>
              <a:t> van de 8086</a:t>
            </a:r>
          </a:p>
        </p:txBody>
      </p:sp>
      <p:sp>
        <p:nvSpPr>
          <p:cNvPr id="3" name="Tijdelijke aanduiding voor inhoud 2"/>
          <p:cNvSpPr>
            <a:spLocks noGrp="1"/>
          </p:cNvSpPr>
          <p:nvPr>
            <p:ph idx="1"/>
          </p:nvPr>
        </p:nvSpPr>
        <p:spPr>
          <a:xfrm>
            <a:off x="1055370" y="2183654"/>
            <a:ext cx="7886700" cy="3890248"/>
          </a:xfrm>
        </p:spPr>
        <p:txBody>
          <a:bodyPr>
            <a:normAutofit fontScale="40000" lnSpcReduction="20000"/>
          </a:bodyPr>
          <a:lstStyle/>
          <a:p>
            <a:pPr>
              <a:buNone/>
            </a:pPr>
            <a:r>
              <a:rPr lang="en-GB">
                <a:latin typeface="Tahoma" pitchFamily="34" charset="0"/>
              </a:rPr>
              <a:t>Accumulator				</a:t>
            </a:r>
            <a:r>
              <a:rPr lang="en-GB" err="1">
                <a:latin typeface="Tahoma" pitchFamily="34" charset="0"/>
              </a:rPr>
              <a:t>Algemene</a:t>
            </a:r>
            <a:r>
              <a:rPr lang="en-GB">
                <a:latin typeface="Tahoma" pitchFamily="34" charset="0"/>
              </a:rPr>
              <a:t> registers</a:t>
            </a:r>
          </a:p>
          <a:p>
            <a:pPr>
              <a:buNone/>
            </a:pPr>
            <a:r>
              <a:rPr lang="en-GB">
                <a:latin typeface="Tahoma" pitchFamily="34" charset="0"/>
              </a:rPr>
              <a:t>Basis</a:t>
            </a:r>
          </a:p>
          <a:p>
            <a:pPr>
              <a:buNone/>
            </a:pPr>
            <a:r>
              <a:rPr lang="en-GB">
                <a:latin typeface="Tahoma" pitchFamily="34" charset="0"/>
              </a:rPr>
              <a:t>Count</a:t>
            </a:r>
          </a:p>
          <a:p>
            <a:pPr>
              <a:buNone/>
            </a:pPr>
            <a:r>
              <a:rPr lang="en-GB">
                <a:latin typeface="Tahoma" pitchFamily="34" charset="0"/>
              </a:rPr>
              <a:t>Data</a:t>
            </a:r>
          </a:p>
          <a:p>
            <a:pPr>
              <a:buNone/>
            </a:pPr>
            <a:endParaRPr lang="en-GB">
              <a:latin typeface="Tahoma" pitchFamily="34" charset="0"/>
            </a:endParaRPr>
          </a:p>
          <a:p>
            <a:pPr>
              <a:buNone/>
            </a:pPr>
            <a:r>
              <a:rPr lang="en-GB">
                <a:latin typeface="Tahoma" pitchFamily="34" charset="0"/>
              </a:rPr>
              <a:t>Stack Pointer				</a:t>
            </a:r>
            <a:r>
              <a:rPr lang="en-GB" err="1">
                <a:latin typeface="Tahoma" pitchFamily="34" charset="0"/>
              </a:rPr>
              <a:t>Wijzer</a:t>
            </a:r>
            <a:r>
              <a:rPr lang="en-GB">
                <a:latin typeface="Tahoma" pitchFamily="34" charset="0"/>
              </a:rPr>
              <a:t>- </a:t>
            </a:r>
            <a:r>
              <a:rPr lang="en-GB" err="1">
                <a:latin typeface="Tahoma" pitchFamily="34" charset="0"/>
              </a:rPr>
              <a:t>en</a:t>
            </a:r>
            <a:r>
              <a:rPr lang="en-GB">
                <a:latin typeface="Tahoma" pitchFamily="34" charset="0"/>
              </a:rPr>
              <a:t> </a:t>
            </a:r>
            <a:r>
              <a:rPr lang="en-GB" err="1">
                <a:latin typeface="Tahoma" pitchFamily="34" charset="0"/>
              </a:rPr>
              <a:t>indexregisters</a:t>
            </a:r>
            <a:endParaRPr lang="fr-FR">
              <a:latin typeface="Tahoma" pitchFamily="34" charset="0"/>
            </a:endParaRPr>
          </a:p>
          <a:p>
            <a:pPr>
              <a:buNone/>
            </a:pPr>
            <a:r>
              <a:rPr lang="fr-FR">
                <a:latin typeface="Tahoma" pitchFamily="34" charset="0"/>
              </a:rPr>
              <a:t>Base Pointer</a:t>
            </a:r>
          </a:p>
          <a:p>
            <a:pPr>
              <a:buNone/>
            </a:pPr>
            <a:r>
              <a:rPr lang="fr-FR">
                <a:latin typeface="Tahoma" pitchFamily="34" charset="0"/>
              </a:rPr>
              <a:t>Destination Index</a:t>
            </a:r>
          </a:p>
          <a:p>
            <a:pPr>
              <a:buNone/>
            </a:pPr>
            <a:r>
              <a:rPr lang="fr-FR">
                <a:latin typeface="Tahoma" pitchFamily="34" charset="0"/>
              </a:rPr>
              <a:t>Source Index</a:t>
            </a:r>
            <a:endParaRPr lang="en-GB">
              <a:latin typeface="Tahoma" pitchFamily="34" charset="0"/>
            </a:endParaRPr>
          </a:p>
          <a:p>
            <a:pPr>
              <a:buNone/>
            </a:pPr>
            <a:endParaRPr lang="en-GB">
              <a:latin typeface="Tahoma" pitchFamily="34" charset="0"/>
            </a:endParaRPr>
          </a:p>
          <a:p>
            <a:pPr>
              <a:buNone/>
            </a:pPr>
            <a:r>
              <a:rPr lang="en-GB">
                <a:latin typeface="Tahoma" pitchFamily="34" charset="0"/>
              </a:rPr>
              <a:t>Code Segment				</a:t>
            </a:r>
            <a:r>
              <a:rPr lang="en-GB" err="1">
                <a:latin typeface="Tahoma" pitchFamily="34" charset="0"/>
              </a:rPr>
              <a:t>Segmentregisters</a:t>
            </a:r>
            <a:endParaRPr lang="en-GB">
              <a:latin typeface="Tahoma" pitchFamily="34" charset="0"/>
            </a:endParaRPr>
          </a:p>
          <a:p>
            <a:pPr>
              <a:buNone/>
            </a:pPr>
            <a:r>
              <a:rPr lang="en-GB">
                <a:latin typeface="Tahoma" pitchFamily="34" charset="0"/>
              </a:rPr>
              <a:t>Data Segment</a:t>
            </a:r>
          </a:p>
          <a:p>
            <a:pPr>
              <a:buNone/>
            </a:pPr>
            <a:r>
              <a:rPr lang="en-GB">
                <a:latin typeface="Tahoma" pitchFamily="34" charset="0"/>
              </a:rPr>
              <a:t>Stack Segment</a:t>
            </a:r>
          </a:p>
          <a:p>
            <a:pPr>
              <a:buNone/>
            </a:pPr>
            <a:r>
              <a:rPr lang="en-GB">
                <a:latin typeface="Tahoma" pitchFamily="34" charset="0"/>
              </a:rPr>
              <a:t>Extra Segment</a:t>
            </a:r>
          </a:p>
          <a:p>
            <a:pPr>
              <a:buNone/>
            </a:pPr>
            <a:endParaRPr lang="en-GB">
              <a:latin typeface="Tahoma" pitchFamily="34" charset="0"/>
            </a:endParaRPr>
          </a:p>
          <a:p>
            <a:pPr>
              <a:buNone/>
            </a:pPr>
            <a:r>
              <a:rPr lang="en-GB">
                <a:latin typeface="Tahoma" pitchFamily="34" charset="0"/>
              </a:rPr>
              <a:t>Instruction Pointer</a:t>
            </a:r>
          </a:p>
          <a:p>
            <a:endParaRPr lang="nl-BE"/>
          </a:p>
        </p:txBody>
      </p:sp>
      <p:sp>
        <p:nvSpPr>
          <p:cNvPr id="4" name="Rechthoek 3"/>
          <p:cNvSpPr/>
          <p:nvPr/>
        </p:nvSpPr>
        <p:spPr bwMode="auto">
          <a:xfrm>
            <a:off x="2702794" y="2076974"/>
            <a:ext cx="1474470" cy="257175"/>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050" b="1">
              <a:latin typeface="Arial" charset="0"/>
            </a:endParaRPr>
          </a:p>
        </p:txBody>
      </p:sp>
      <p:sp>
        <p:nvSpPr>
          <p:cNvPr id="5" name="Rechthoek 4"/>
          <p:cNvSpPr/>
          <p:nvPr/>
        </p:nvSpPr>
        <p:spPr bwMode="auto">
          <a:xfrm>
            <a:off x="2748514" y="2105549"/>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AH</a:t>
            </a:r>
          </a:p>
        </p:txBody>
      </p:sp>
      <p:sp>
        <p:nvSpPr>
          <p:cNvPr id="6" name="Rechthoek 5"/>
          <p:cNvSpPr/>
          <p:nvPr/>
        </p:nvSpPr>
        <p:spPr bwMode="auto">
          <a:xfrm>
            <a:off x="3471461" y="2108407"/>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AL</a:t>
            </a:r>
          </a:p>
        </p:txBody>
      </p:sp>
      <p:sp>
        <p:nvSpPr>
          <p:cNvPr id="7" name="Rechthoek 6"/>
          <p:cNvSpPr/>
          <p:nvPr/>
        </p:nvSpPr>
        <p:spPr bwMode="auto">
          <a:xfrm>
            <a:off x="2705651" y="2371297"/>
            <a:ext cx="1474470" cy="257175"/>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050" b="1">
              <a:latin typeface="Arial" charset="0"/>
            </a:endParaRPr>
          </a:p>
        </p:txBody>
      </p:sp>
      <p:sp>
        <p:nvSpPr>
          <p:cNvPr id="8" name="Rechthoek 7"/>
          <p:cNvSpPr/>
          <p:nvPr/>
        </p:nvSpPr>
        <p:spPr bwMode="auto">
          <a:xfrm>
            <a:off x="2742799" y="2399872"/>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BH</a:t>
            </a:r>
          </a:p>
        </p:txBody>
      </p:sp>
      <p:sp>
        <p:nvSpPr>
          <p:cNvPr id="9" name="Rechthoek 8"/>
          <p:cNvSpPr/>
          <p:nvPr/>
        </p:nvSpPr>
        <p:spPr bwMode="auto">
          <a:xfrm>
            <a:off x="3465746" y="2402729"/>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BL</a:t>
            </a:r>
          </a:p>
        </p:txBody>
      </p:sp>
      <p:sp>
        <p:nvSpPr>
          <p:cNvPr id="10" name="Rechthoek 9"/>
          <p:cNvSpPr/>
          <p:nvPr/>
        </p:nvSpPr>
        <p:spPr bwMode="auto">
          <a:xfrm>
            <a:off x="2705651" y="2662762"/>
            <a:ext cx="1474470" cy="257175"/>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050" b="1">
              <a:latin typeface="Arial" charset="0"/>
            </a:endParaRPr>
          </a:p>
        </p:txBody>
      </p:sp>
      <p:sp>
        <p:nvSpPr>
          <p:cNvPr id="11" name="Rechthoek 10"/>
          <p:cNvSpPr/>
          <p:nvPr/>
        </p:nvSpPr>
        <p:spPr bwMode="auto">
          <a:xfrm>
            <a:off x="2742799" y="2691337"/>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CH</a:t>
            </a:r>
          </a:p>
        </p:txBody>
      </p:sp>
      <p:sp>
        <p:nvSpPr>
          <p:cNvPr id="12" name="Rechthoek 11"/>
          <p:cNvSpPr/>
          <p:nvPr/>
        </p:nvSpPr>
        <p:spPr bwMode="auto">
          <a:xfrm>
            <a:off x="3465746" y="2694194"/>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CL</a:t>
            </a:r>
          </a:p>
        </p:txBody>
      </p:sp>
      <p:sp>
        <p:nvSpPr>
          <p:cNvPr id="13" name="Rechthoek 12"/>
          <p:cNvSpPr/>
          <p:nvPr/>
        </p:nvSpPr>
        <p:spPr bwMode="auto">
          <a:xfrm>
            <a:off x="2705651" y="2962799"/>
            <a:ext cx="1474470" cy="257175"/>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050" b="1">
              <a:latin typeface="Arial" charset="0"/>
            </a:endParaRPr>
          </a:p>
        </p:txBody>
      </p:sp>
      <p:sp>
        <p:nvSpPr>
          <p:cNvPr id="14" name="Rechthoek 13"/>
          <p:cNvSpPr/>
          <p:nvPr/>
        </p:nvSpPr>
        <p:spPr bwMode="auto">
          <a:xfrm>
            <a:off x="2742799" y="2991374"/>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DH</a:t>
            </a:r>
          </a:p>
        </p:txBody>
      </p:sp>
      <p:sp>
        <p:nvSpPr>
          <p:cNvPr id="15" name="Rechthoek 14"/>
          <p:cNvSpPr/>
          <p:nvPr/>
        </p:nvSpPr>
        <p:spPr bwMode="auto">
          <a:xfrm>
            <a:off x="3465746" y="2994232"/>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DL</a:t>
            </a:r>
          </a:p>
        </p:txBody>
      </p:sp>
      <p:sp>
        <p:nvSpPr>
          <p:cNvPr id="16" name="Rechthoek 15"/>
          <p:cNvSpPr/>
          <p:nvPr/>
        </p:nvSpPr>
        <p:spPr bwMode="auto">
          <a:xfrm>
            <a:off x="2688506" y="3288554"/>
            <a:ext cx="1474470" cy="257175"/>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SP</a:t>
            </a:r>
          </a:p>
        </p:txBody>
      </p:sp>
      <p:sp>
        <p:nvSpPr>
          <p:cNvPr id="17" name="Rechthoek 16"/>
          <p:cNvSpPr/>
          <p:nvPr/>
        </p:nvSpPr>
        <p:spPr bwMode="auto">
          <a:xfrm>
            <a:off x="2688506" y="3582877"/>
            <a:ext cx="1474470" cy="257175"/>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BP</a:t>
            </a:r>
          </a:p>
        </p:txBody>
      </p:sp>
      <p:sp>
        <p:nvSpPr>
          <p:cNvPr id="18" name="Rechthoek 17"/>
          <p:cNvSpPr/>
          <p:nvPr/>
        </p:nvSpPr>
        <p:spPr bwMode="auto">
          <a:xfrm>
            <a:off x="2688506" y="3874342"/>
            <a:ext cx="1474470" cy="257175"/>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DI</a:t>
            </a:r>
          </a:p>
        </p:txBody>
      </p:sp>
      <p:sp>
        <p:nvSpPr>
          <p:cNvPr id="19" name="Rechthoek 18"/>
          <p:cNvSpPr/>
          <p:nvPr/>
        </p:nvSpPr>
        <p:spPr bwMode="auto">
          <a:xfrm>
            <a:off x="2688506" y="4174379"/>
            <a:ext cx="1474470" cy="257175"/>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SI</a:t>
            </a:r>
          </a:p>
        </p:txBody>
      </p:sp>
      <p:sp>
        <p:nvSpPr>
          <p:cNvPr id="20" name="Rechthoek 19"/>
          <p:cNvSpPr/>
          <p:nvPr/>
        </p:nvSpPr>
        <p:spPr bwMode="auto">
          <a:xfrm>
            <a:off x="2688506" y="4500134"/>
            <a:ext cx="1474470" cy="257175"/>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CS</a:t>
            </a:r>
          </a:p>
        </p:txBody>
      </p:sp>
      <p:sp>
        <p:nvSpPr>
          <p:cNvPr id="21" name="Rechthoek 20"/>
          <p:cNvSpPr/>
          <p:nvPr/>
        </p:nvSpPr>
        <p:spPr bwMode="auto">
          <a:xfrm>
            <a:off x="2688506" y="4794457"/>
            <a:ext cx="1474470" cy="257175"/>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DS</a:t>
            </a:r>
            <a:endParaRPr lang="nl-BE" sz="1050" b="1">
              <a:effectLst>
                <a:outerShdw blurRad="38100" dist="38100" dir="2700000" algn="tl">
                  <a:srgbClr val="000000">
                    <a:alpha val="43137"/>
                  </a:srgbClr>
                </a:outerShdw>
              </a:effectLst>
              <a:latin typeface="Arial" charset="0"/>
            </a:endParaRPr>
          </a:p>
        </p:txBody>
      </p:sp>
      <p:sp>
        <p:nvSpPr>
          <p:cNvPr id="22" name="Rechthoek 21"/>
          <p:cNvSpPr/>
          <p:nvPr/>
        </p:nvSpPr>
        <p:spPr bwMode="auto">
          <a:xfrm>
            <a:off x="2688506" y="5085922"/>
            <a:ext cx="1474470" cy="257175"/>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SS</a:t>
            </a:r>
            <a:endParaRPr lang="nl-BE" sz="1050" b="1">
              <a:effectLst>
                <a:outerShdw blurRad="38100" dist="38100" dir="2700000" algn="tl">
                  <a:srgbClr val="000000">
                    <a:alpha val="43137"/>
                  </a:srgbClr>
                </a:outerShdw>
              </a:effectLst>
              <a:latin typeface="Arial" charset="0"/>
            </a:endParaRPr>
          </a:p>
        </p:txBody>
      </p:sp>
      <p:sp>
        <p:nvSpPr>
          <p:cNvPr id="23" name="Rechthoek 22"/>
          <p:cNvSpPr/>
          <p:nvPr/>
        </p:nvSpPr>
        <p:spPr bwMode="auto">
          <a:xfrm>
            <a:off x="2688506" y="5385959"/>
            <a:ext cx="1474470" cy="257175"/>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ES</a:t>
            </a:r>
            <a:endParaRPr lang="nl-BE" sz="1050" b="1">
              <a:effectLst>
                <a:outerShdw blurRad="38100" dist="38100" dir="2700000" algn="tl">
                  <a:srgbClr val="000000">
                    <a:alpha val="43137"/>
                  </a:srgbClr>
                </a:outerShdw>
              </a:effectLst>
              <a:latin typeface="Arial" charset="0"/>
            </a:endParaRPr>
          </a:p>
        </p:txBody>
      </p:sp>
      <p:sp>
        <p:nvSpPr>
          <p:cNvPr id="24" name="Rechthoek 23"/>
          <p:cNvSpPr/>
          <p:nvPr/>
        </p:nvSpPr>
        <p:spPr bwMode="auto">
          <a:xfrm>
            <a:off x="2688506" y="5723144"/>
            <a:ext cx="1474470" cy="257175"/>
          </a:xfrm>
          <a:prstGeom prst="rect">
            <a:avLst/>
          </a:prstGeom>
          <a:solidFill>
            <a:schemeClr val="tx2">
              <a:lumMod val="2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solidFill>
                  <a:schemeClr val="accent6"/>
                </a:solidFill>
                <a:effectLst>
                  <a:outerShdw blurRad="38100" dist="38100" dir="2700000" algn="tl">
                    <a:srgbClr val="000000">
                      <a:alpha val="43137"/>
                    </a:srgbClr>
                  </a:outerShdw>
                </a:effectLst>
                <a:latin typeface="Arial" charset="0"/>
              </a:rPr>
              <a:t>IP</a:t>
            </a:r>
          </a:p>
        </p:txBody>
      </p:sp>
      <p:sp>
        <p:nvSpPr>
          <p:cNvPr id="26"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8086</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8277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26314" y="1271333"/>
            <a:ext cx="7886700" cy="4351338"/>
          </a:xfrm>
        </p:spPr>
        <p:txBody>
          <a:bodyPr/>
          <a:lstStyle/>
          <a:p>
            <a:pPr marL="0" indent="0">
              <a:buNone/>
            </a:pPr>
            <a:r>
              <a:rPr lang="nl-BE"/>
              <a:t>Onderdelen</a:t>
            </a: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657" y="1660875"/>
            <a:ext cx="5550212" cy="4649119"/>
          </a:xfrm>
          <a:prstGeom prst="rect">
            <a:avLst/>
          </a:prstGeom>
        </p:spPr>
      </p:pic>
      <p:sp>
        <p:nvSpPr>
          <p:cNvPr id="5" name="Tekstvak 4"/>
          <p:cNvSpPr txBox="1"/>
          <p:nvPr/>
        </p:nvSpPr>
        <p:spPr>
          <a:xfrm>
            <a:off x="6320870" y="1938713"/>
            <a:ext cx="2701210" cy="3647152"/>
          </a:xfrm>
          <a:prstGeom prst="rect">
            <a:avLst/>
          </a:prstGeom>
          <a:noFill/>
        </p:spPr>
        <p:txBody>
          <a:bodyPr wrap="square" rtlCol="0">
            <a:spAutoFit/>
          </a:bodyPr>
          <a:lstStyle/>
          <a:p>
            <a:r>
              <a:rPr lang="nl-BE" sz="1050"/>
              <a:t>1. Processorsocket</a:t>
            </a:r>
          </a:p>
          <a:p>
            <a:r>
              <a:rPr lang="nl-BE" sz="1050"/>
              <a:t>2. </a:t>
            </a:r>
            <a:r>
              <a:rPr lang="nl-BE" sz="1050" err="1"/>
              <a:t>Chipset</a:t>
            </a:r>
            <a:r>
              <a:rPr lang="nl-BE" sz="1050"/>
              <a:t> (North Bridge) met actieve koeling</a:t>
            </a:r>
          </a:p>
          <a:p>
            <a:r>
              <a:rPr lang="nl-BE" sz="1050"/>
              <a:t>3. </a:t>
            </a:r>
            <a:r>
              <a:rPr lang="nl-BE" sz="1050" err="1"/>
              <a:t>Chipset</a:t>
            </a:r>
            <a:r>
              <a:rPr lang="nl-BE" sz="1050"/>
              <a:t> (South Bridge) met actieve koeling</a:t>
            </a:r>
          </a:p>
          <a:p>
            <a:r>
              <a:rPr lang="nl-BE" sz="1050"/>
              <a:t>4. DRAM-geheugen (</a:t>
            </a:r>
            <a:r>
              <a:rPr lang="nl-BE" sz="1050" err="1"/>
              <a:t>channel</a:t>
            </a:r>
            <a:r>
              <a:rPr lang="nl-BE" sz="1050"/>
              <a:t> 1)</a:t>
            </a:r>
          </a:p>
          <a:p>
            <a:r>
              <a:rPr lang="nl-BE" sz="1050"/>
              <a:t>5. DRAM-geheugen (</a:t>
            </a:r>
            <a:r>
              <a:rPr lang="nl-BE" sz="1050" err="1"/>
              <a:t>channel</a:t>
            </a:r>
            <a:r>
              <a:rPr lang="nl-BE" sz="1050"/>
              <a:t> 2)</a:t>
            </a:r>
          </a:p>
          <a:p>
            <a:r>
              <a:rPr lang="nl-BE" sz="1050"/>
              <a:t>6. Floppy disk connector</a:t>
            </a:r>
          </a:p>
          <a:p>
            <a:r>
              <a:rPr lang="nl-BE" sz="1050"/>
              <a:t>7. ATA100/ATA133 connector voor </a:t>
            </a:r>
            <a:r>
              <a:rPr lang="nl-BE" sz="1050" err="1"/>
              <a:t>pATA</a:t>
            </a:r>
            <a:r>
              <a:rPr lang="nl-BE" sz="1050"/>
              <a:t>-schijven</a:t>
            </a:r>
          </a:p>
          <a:p>
            <a:r>
              <a:rPr lang="nl-BE" sz="1050"/>
              <a:t>8. SATA connector (4 stuks) voor </a:t>
            </a:r>
            <a:r>
              <a:rPr lang="nl-BE" sz="1050" err="1"/>
              <a:t>sATA</a:t>
            </a:r>
            <a:r>
              <a:rPr lang="nl-BE" sz="1050"/>
              <a:t>-schijven</a:t>
            </a:r>
          </a:p>
          <a:p>
            <a:r>
              <a:rPr lang="nl-BE" sz="1050"/>
              <a:t>9. PCI (32 bit, 33 MHz)</a:t>
            </a:r>
          </a:p>
          <a:p>
            <a:r>
              <a:rPr lang="nl-BE" sz="1050"/>
              <a:t>10. PCI-</a:t>
            </a:r>
            <a:r>
              <a:rPr lang="nl-BE" sz="1050" err="1"/>
              <a:t>express</a:t>
            </a:r>
            <a:r>
              <a:rPr lang="nl-BE" sz="1050"/>
              <a:t> x16</a:t>
            </a:r>
          </a:p>
          <a:p>
            <a:r>
              <a:rPr lang="nl-BE" sz="1050"/>
              <a:t>11. PCI-</a:t>
            </a:r>
            <a:r>
              <a:rPr lang="nl-BE" sz="1050" err="1"/>
              <a:t>express</a:t>
            </a:r>
            <a:r>
              <a:rPr lang="nl-BE" sz="1050"/>
              <a:t> x1</a:t>
            </a:r>
          </a:p>
          <a:p>
            <a:r>
              <a:rPr lang="nl-BE" sz="1050"/>
              <a:t>12. 24 </a:t>
            </a:r>
            <a:r>
              <a:rPr lang="nl-BE" sz="1050" err="1"/>
              <a:t>pins</a:t>
            </a:r>
            <a:r>
              <a:rPr lang="nl-BE" sz="1050"/>
              <a:t> ATX-voeding</a:t>
            </a:r>
          </a:p>
          <a:p>
            <a:r>
              <a:rPr lang="nl-BE" sz="1050"/>
              <a:t>13. 8 </a:t>
            </a:r>
            <a:r>
              <a:rPr lang="nl-BE" sz="1050" err="1"/>
              <a:t>pins</a:t>
            </a:r>
            <a:r>
              <a:rPr lang="nl-BE" sz="1050"/>
              <a:t> ATX 12V voeding</a:t>
            </a:r>
          </a:p>
          <a:p>
            <a:r>
              <a:rPr lang="nl-BE" sz="1050"/>
              <a:t>14. Voeding voor zware grafische kaarten</a:t>
            </a:r>
          </a:p>
          <a:p>
            <a:r>
              <a:rPr lang="nl-BE" sz="1050"/>
              <a:t>15. CPU-voedingsregeling</a:t>
            </a:r>
          </a:p>
          <a:p>
            <a:r>
              <a:rPr lang="nl-BE" sz="1050"/>
              <a:t>16.Firewire controller</a:t>
            </a:r>
          </a:p>
          <a:p>
            <a:r>
              <a:rPr lang="nl-BE" sz="1050"/>
              <a:t>17. Audiochip</a:t>
            </a:r>
          </a:p>
          <a:p>
            <a:r>
              <a:rPr lang="nl-BE" sz="1050"/>
              <a:t>18. Netwerkchip</a:t>
            </a:r>
          </a:p>
          <a:p>
            <a:r>
              <a:rPr lang="nl-BE" sz="1050"/>
              <a:t>19. BIOS-chip</a:t>
            </a:r>
          </a:p>
          <a:p>
            <a:r>
              <a:rPr lang="nl-BE" sz="1050"/>
              <a:t>20. CMOS-batterij</a:t>
            </a:r>
          </a:p>
        </p:txBody>
      </p:sp>
      <p:sp>
        <p:nvSpPr>
          <p:cNvPr id="7"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Het moederbord</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7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a:t>Vlagregister</a:t>
            </a:r>
          </a:p>
          <a:p>
            <a:pPr lvl="1"/>
            <a:r>
              <a:rPr lang="nl-BE">
                <a:solidFill>
                  <a:srgbClr val="92D050"/>
                </a:solidFill>
              </a:rPr>
              <a:t>Statusvlag</a:t>
            </a:r>
          </a:p>
          <a:p>
            <a:pPr lvl="1"/>
            <a:r>
              <a:rPr lang="nl-BE">
                <a:solidFill>
                  <a:schemeClr val="tx2">
                    <a:lumMod val="50000"/>
                  </a:schemeClr>
                </a:solidFill>
              </a:rPr>
              <a:t>Systeemvlag</a:t>
            </a:r>
          </a:p>
          <a:p>
            <a:pPr lvl="1"/>
            <a:r>
              <a:rPr lang="nl-BE">
                <a:solidFill>
                  <a:schemeClr val="accent1">
                    <a:lumMod val="60000"/>
                    <a:lumOff val="40000"/>
                  </a:schemeClr>
                </a:solidFill>
              </a:rPr>
              <a:t>Controlevlag</a:t>
            </a:r>
          </a:p>
          <a:p>
            <a:pPr>
              <a:buNone/>
            </a:pPr>
            <a:endParaRPr lang="nl-BE"/>
          </a:p>
          <a:p>
            <a:endParaRPr lang="nl-BE"/>
          </a:p>
        </p:txBody>
      </p:sp>
      <p:graphicFrame>
        <p:nvGraphicFramePr>
          <p:cNvPr id="4" name="Tabel 3"/>
          <p:cNvGraphicFramePr>
            <a:graphicFrameLocks noGrp="1"/>
          </p:cNvGraphicFramePr>
          <p:nvPr>
            <p:extLst>
              <p:ext uri="{D42A27DB-BD31-4B8C-83A1-F6EECF244321}">
                <p14:modId xmlns:p14="http://schemas.microsoft.com/office/powerpoint/2010/main" val="219699479"/>
              </p:ext>
            </p:extLst>
          </p:nvPr>
        </p:nvGraphicFramePr>
        <p:xfrm>
          <a:off x="1398671" y="3549943"/>
          <a:ext cx="4572000" cy="22215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85750">
                  <a:extLst>
                    <a:ext uri="{9D8B030D-6E8A-4147-A177-3AD203B41FA5}">
                      <a16:colId xmlns:a16="http://schemas.microsoft.com/office/drawing/2014/main" val="20000"/>
                    </a:ext>
                  </a:extLst>
                </a:gridCol>
                <a:gridCol w="285750">
                  <a:extLst>
                    <a:ext uri="{9D8B030D-6E8A-4147-A177-3AD203B41FA5}">
                      <a16:colId xmlns:a16="http://schemas.microsoft.com/office/drawing/2014/main" val="20001"/>
                    </a:ext>
                  </a:extLst>
                </a:gridCol>
                <a:gridCol w="285750">
                  <a:extLst>
                    <a:ext uri="{9D8B030D-6E8A-4147-A177-3AD203B41FA5}">
                      <a16:colId xmlns:a16="http://schemas.microsoft.com/office/drawing/2014/main" val="20002"/>
                    </a:ext>
                  </a:extLst>
                </a:gridCol>
                <a:gridCol w="285750">
                  <a:extLst>
                    <a:ext uri="{9D8B030D-6E8A-4147-A177-3AD203B41FA5}">
                      <a16:colId xmlns:a16="http://schemas.microsoft.com/office/drawing/2014/main" val="20003"/>
                    </a:ext>
                  </a:extLst>
                </a:gridCol>
                <a:gridCol w="285750">
                  <a:extLst>
                    <a:ext uri="{9D8B030D-6E8A-4147-A177-3AD203B41FA5}">
                      <a16:colId xmlns:a16="http://schemas.microsoft.com/office/drawing/2014/main" val="20004"/>
                    </a:ext>
                  </a:extLst>
                </a:gridCol>
                <a:gridCol w="285750">
                  <a:extLst>
                    <a:ext uri="{9D8B030D-6E8A-4147-A177-3AD203B41FA5}">
                      <a16:colId xmlns:a16="http://schemas.microsoft.com/office/drawing/2014/main" val="20005"/>
                    </a:ext>
                  </a:extLst>
                </a:gridCol>
                <a:gridCol w="285750">
                  <a:extLst>
                    <a:ext uri="{9D8B030D-6E8A-4147-A177-3AD203B41FA5}">
                      <a16:colId xmlns:a16="http://schemas.microsoft.com/office/drawing/2014/main" val="20006"/>
                    </a:ext>
                  </a:extLst>
                </a:gridCol>
                <a:gridCol w="285750">
                  <a:extLst>
                    <a:ext uri="{9D8B030D-6E8A-4147-A177-3AD203B41FA5}">
                      <a16:colId xmlns:a16="http://schemas.microsoft.com/office/drawing/2014/main" val="20007"/>
                    </a:ext>
                  </a:extLst>
                </a:gridCol>
                <a:gridCol w="285750">
                  <a:extLst>
                    <a:ext uri="{9D8B030D-6E8A-4147-A177-3AD203B41FA5}">
                      <a16:colId xmlns:a16="http://schemas.microsoft.com/office/drawing/2014/main" val="20008"/>
                    </a:ext>
                  </a:extLst>
                </a:gridCol>
                <a:gridCol w="285750">
                  <a:extLst>
                    <a:ext uri="{9D8B030D-6E8A-4147-A177-3AD203B41FA5}">
                      <a16:colId xmlns:a16="http://schemas.microsoft.com/office/drawing/2014/main" val="20009"/>
                    </a:ext>
                  </a:extLst>
                </a:gridCol>
                <a:gridCol w="285750">
                  <a:extLst>
                    <a:ext uri="{9D8B030D-6E8A-4147-A177-3AD203B41FA5}">
                      <a16:colId xmlns:a16="http://schemas.microsoft.com/office/drawing/2014/main" val="20010"/>
                    </a:ext>
                  </a:extLst>
                </a:gridCol>
                <a:gridCol w="285750">
                  <a:extLst>
                    <a:ext uri="{9D8B030D-6E8A-4147-A177-3AD203B41FA5}">
                      <a16:colId xmlns:a16="http://schemas.microsoft.com/office/drawing/2014/main" val="20011"/>
                    </a:ext>
                  </a:extLst>
                </a:gridCol>
                <a:gridCol w="285750">
                  <a:extLst>
                    <a:ext uri="{9D8B030D-6E8A-4147-A177-3AD203B41FA5}">
                      <a16:colId xmlns:a16="http://schemas.microsoft.com/office/drawing/2014/main" val="20012"/>
                    </a:ext>
                  </a:extLst>
                </a:gridCol>
                <a:gridCol w="285750">
                  <a:extLst>
                    <a:ext uri="{9D8B030D-6E8A-4147-A177-3AD203B41FA5}">
                      <a16:colId xmlns:a16="http://schemas.microsoft.com/office/drawing/2014/main" val="20013"/>
                    </a:ext>
                  </a:extLst>
                </a:gridCol>
                <a:gridCol w="285750">
                  <a:extLst>
                    <a:ext uri="{9D8B030D-6E8A-4147-A177-3AD203B41FA5}">
                      <a16:colId xmlns:a16="http://schemas.microsoft.com/office/drawing/2014/main" val="20014"/>
                    </a:ext>
                  </a:extLst>
                </a:gridCol>
                <a:gridCol w="285750">
                  <a:extLst>
                    <a:ext uri="{9D8B030D-6E8A-4147-A177-3AD203B41FA5}">
                      <a16:colId xmlns:a16="http://schemas.microsoft.com/office/drawing/2014/main" val="20015"/>
                    </a:ext>
                  </a:extLst>
                </a:gridCol>
              </a:tblGrid>
              <a:tr h="397796">
                <a:tc gridSpan="16">
                  <a:txBody>
                    <a:bodyPr/>
                    <a:lstStyle/>
                    <a:p>
                      <a:pPr algn="ctr"/>
                      <a:r>
                        <a:rPr lang="nl-BE" sz="1400" dirty="0">
                          <a:effectLst>
                            <a:outerShdw blurRad="38100" dist="38100" dir="2700000" algn="tl">
                              <a:srgbClr val="000000">
                                <a:alpha val="43137"/>
                              </a:srgbClr>
                            </a:outerShdw>
                          </a:effectLst>
                        </a:rPr>
                        <a:t>Vlagregister</a:t>
                      </a:r>
                    </a:p>
                  </a:txBody>
                  <a:tcPr marL="68580" marR="68580" marT="34290" marB="34290"/>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extLst>
                  <a:ext uri="{0D108BD9-81ED-4DB2-BD59-A6C34878D82A}">
                    <a16:rowId xmlns:a16="http://schemas.microsoft.com/office/drawing/2014/main" val="10000"/>
                  </a:ext>
                </a:extLst>
              </a:tr>
              <a:tr h="311816">
                <a:tc>
                  <a:txBody>
                    <a:bodyPr/>
                    <a:lstStyle/>
                    <a:p>
                      <a:pPr algn="ctr"/>
                      <a:r>
                        <a:rPr lang="nl-BE" sz="1100" dirty="0"/>
                        <a:t>15</a:t>
                      </a:r>
                    </a:p>
                  </a:txBody>
                  <a:tcPr marL="68580" marR="68580" marT="34290" marB="34290" anchor="ctr"/>
                </a:tc>
                <a:tc>
                  <a:txBody>
                    <a:bodyPr/>
                    <a:lstStyle/>
                    <a:p>
                      <a:pPr algn="ctr"/>
                      <a:r>
                        <a:rPr lang="nl-BE" sz="1100" dirty="0"/>
                        <a:t>14</a:t>
                      </a:r>
                    </a:p>
                  </a:txBody>
                  <a:tcPr marL="68580" marR="68580" marT="34290" marB="34290" anchor="ctr"/>
                </a:tc>
                <a:tc>
                  <a:txBody>
                    <a:bodyPr/>
                    <a:lstStyle/>
                    <a:p>
                      <a:pPr algn="ctr"/>
                      <a:r>
                        <a:rPr lang="nl-BE" sz="1100" dirty="0"/>
                        <a:t>13</a:t>
                      </a:r>
                    </a:p>
                  </a:txBody>
                  <a:tcPr marL="68580" marR="68580" marT="34290" marB="34290" anchor="ctr"/>
                </a:tc>
                <a:tc>
                  <a:txBody>
                    <a:bodyPr/>
                    <a:lstStyle/>
                    <a:p>
                      <a:pPr algn="ctr"/>
                      <a:r>
                        <a:rPr lang="nl-BE" sz="1100" dirty="0"/>
                        <a:t>12</a:t>
                      </a:r>
                    </a:p>
                  </a:txBody>
                  <a:tcPr marL="68580" marR="68580" marT="34290" marB="34290" anchor="ctr"/>
                </a:tc>
                <a:tc>
                  <a:txBody>
                    <a:bodyPr/>
                    <a:lstStyle/>
                    <a:p>
                      <a:pPr algn="ctr"/>
                      <a:r>
                        <a:rPr lang="nl-BE" sz="1100" dirty="0"/>
                        <a:t>11</a:t>
                      </a:r>
                    </a:p>
                  </a:txBody>
                  <a:tcPr marL="68580" marR="68580" marT="34290" marB="34290" anchor="ctr"/>
                </a:tc>
                <a:tc>
                  <a:txBody>
                    <a:bodyPr/>
                    <a:lstStyle/>
                    <a:p>
                      <a:pPr algn="ctr"/>
                      <a:r>
                        <a:rPr lang="nl-BE" sz="1100" dirty="0"/>
                        <a:t>10</a:t>
                      </a:r>
                    </a:p>
                  </a:txBody>
                  <a:tcPr marL="68580" marR="68580" marT="34290" marB="34290" anchor="ctr"/>
                </a:tc>
                <a:tc>
                  <a:txBody>
                    <a:bodyPr/>
                    <a:lstStyle/>
                    <a:p>
                      <a:pPr algn="ctr"/>
                      <a:r>
                        <a:rPr lang="nl-BE" sz="1100" dirty="0"/>
                        <a:t>9</a:t>
                      </a:r>
                    </a:p>
                  </a:txBody>
                  <a:tcPr marL="68580" marR="68580" marT="34290" marB="34290" anchor="ctr"/>
                </a:tc>
                <a:tc>
                  <a:txBody>
                    <a:bodyPr/>
                    <a:lstStyle/>
                    <a:p>
                      <a:pPr algn="ctr"/>
                      <a:r>
                        <a:rPr lang="nl-BE" sz="1100" dirty="0"/>
                        <a:t>8</a:t>
                      </a:r>
                    </a:p>
                  </a:txBody>
                  <a:tcPr marL="68580" marR="68580" marT="34290" marB="34290" anchor="ctr"/>
                </a:tc>
                <a:tc>
                  <a:txBody>
                    <a:bodyPr/>
                    <a:lstStyle/>
                    <a:p>
                      <a:pPr algn="ctr"/>
                      <a:r>
                        <a:rPr lang="nl-BE" sz="1100" dirty="0"/>
                        <a:t>7</a:t>
                      </a:r>
                    </a:p>
                  </a:txBody>
                  <a:tcPr marL="68580" marR="68580" marT="34290" marB="34290" anchor="ctr"/>
                </a:tc>
                <a:tc>
                  <a:txBody>
                    <a:bodyPr/>
                    <a:lstStyle/>
                    <a:p>
                      <a:pPr algn="ctr"/>
                      <a:r>
                        <a:rPr lang="nl-BE" sz="1100" dirty="0"/>
                        <a:t>6</a:t>
                      </a:r>
                    </a:p>
                  </a:txBody>
                  <a:tcPr marL="68580" marR="68580" marT="34290" marB="34290" anchor="ctr"/>
                </a:tc>
                <a:tc>
                  <a:txBody>
                    <a:bodyPr/>
                    <a:lstStyle/>
                    <a:p>
                      <a:pPr algn="ctr"/>
                      <a:r>
                        <a:rPr lang="nl-BE" sz="1100" dirty="0"/>
                        <a:t>5</a:t>
                      </a:r>
                    </a:p>
                  </a:txBody>
                  <a:tcPr marL="68580" marR="68580" marT="34290" marB="34290" anchor="ctr"/>
                </a:tc>
                <a:tc>
                  <a:txBody>
                    <a:bodyPr/>
                    <a:lstStyle/>
                    <a:p>
                      <a:pPr algn="ctr"/>
                      <a:r>
                        <a:rPr lang="nl-BE" sz="1100" dirty="0"/>
                        <a:t>4</a:t>
                      </a:r>
                    </a:p>
                  </a:txBody>
                  <a:tcPr marL="68580" marR="68580" marT="34290" marB="34290" anchor="ctr"/>
                </a:tc>
                <a:tc>
                  <a:txBody>
                    <a:bodyPr/>
                    <a:lstStyle/>
                    <a:p>
                      <a:pPr algn="ctr"/>
                      <a:r>
                        <a:rPr lang="nl-BE" sz="1100" dirty="0"/>
                        <a:t>3</a:t>
                      </a:r>
                    </a:p>
                  </a:txBody>
                  <a:tcPr marL="68580" marR="68580" marT="34290" marB="34290" anchor="ctr"/>
                </a:tc>
                <a:tc>
                  <a:txBody>
                    <a:bodyPr/>
                    <a:lstStyle/>
                    <a:p>
                      <a:pPr algn="ctr"/>
                      <a:r>
                        <a:rPr lang="nl-BE" sz="1100" dirty="0"/>
                        <a:t>2</a:t>
                      </a:r>
                    </a:p>
                  </a:txBody>
                  <a:tcPr marL="68580" marR="68580" marT="34290" marB="34290" anchor="ctr"/>
                </a:tc>
                <a:tc>
                  <a:txBody>
                    <a:bodyPr/>
                    <a:lstStyle/>
                    <a:p>
                      <a:pPr algn="ctr"/>
                      <a:r>
                        <a:rPr lang="nl-BE" sz="1100" dirty="0"/>
                        <a:t>1</a:t>
                      </a:r>
                    </a:p>
                  </a:txBody>
                  <a:tcPr marL="68580" marR="68580" marT="34290" marB="34290" anchor="ctr"/>
                </a:tc>
                <a:tc>
                  <a:txBody>
                    <a:bodyPr/>
                    <a:lstStyle/>
                    <a:p>
                      <a:pPr algn="ctr"/>
                      <a:r>
                        <a:rPr lang="nl-BE" sz="1100" dirty="0"/>
                        <a:t>0</a:t>
                      </a:r>
                    </a:p>
                  </a:txBody>
                  <a:tcPr marL="68580" marR="68580" marT="34290" marB="34290" anchor="ctr"/>
                </a:tc>
                <a:extLst>
                  <a:ext uri="{0D108BD9-81ED-4DB2-BD59-A6C34878D82A}">
                    <a16:rowId xmlns:a16="http://schemas.microsoft.com/office/drawing/2014/main" val="10001"/>
                  </a:ext>
                </a:extLst>
              </a:tr>
              <a:tr h="1511966">
                <a:tc>
                  <a:txBody>
                    <a:bodyPr/>
                    <a:lstStyle/>
                    <a:p>
                      <a:endParaRPr lang="nl-BE" sz="1400" dirty="0"/>
                    </a:p>
                  </a:txBody>
                  <a:tcPr marL="68580" marR="68580" marT="34290" marB="34290" vert="vert270"/>
                </a:tc>
                <a:tc>
                  <a:txBody>
                    <a:bodyPr/>
                    <a:lstStyle/>
                    <a:p>
                      <a:endParaRPr lang="nl-BE" sz="1400"/>
                    </a:p>
                  </a:txBody>
                  <a:tcPr marL="68580" marR="68580" marT="34290" marB="34290" vert="vert270"/>
                </a:tc>
                <a:tc>
                  <a:txBody>
                    <a:bodyPr/>
                    <a:lstStyle/>
                    <a:p>
                      <a:endParaRPr lang="nl-BE" sz="1400" dirty="0"/>
                    </a:p>
                  </a:txBody>
                  <a:tcPr marL="68580" marR="68580" marT="34290" marB="34290" vert="vert27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a:p>
                  </a:txBody>
                  <a:tcPr marL="68580" marR="68580" marT="34290" marB="34290" vert="vert27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a:t>Overloop</a:t>
                      </a:r>
                    </a:p>
                    <a:p>
                      <a:endParaRPr lang="nl-BE" sz="1400" dirty="0"/>
                    </a:p>
                  </a:txBody>
                  <a:tcPr marL="68580" marR="68580" marT="34290" marB="34290" vert="vert270">
                    <a:solidFill>
                      <a:srgbClr val="92D050"/>
                    </a:solidFill>
                  </a:tcPr>
                </a:tc>
                <a:tc>
                  <a:txBody>
                    <a:bodyPr/>
                    <a:lstStyle/>
                    <a:p>
                      <a:r>
                        <a:rPr lang="nl-BE" sz="1400" dirty="0"/>
                        <a:t>Richting</a:t>
                      </a:r>
                    </a:p>
                  </a:txBody>
                  <a:tcPr marL="68580" marR="68580" marT="34290" marB="34290" vert="vert270">
                    <a:solidFill>
                      <a:schemeClr val="accent1">
                        <a:lumMod val="60000"/>
                        <a:lumOff val="40000"/>
                      </a:schemeClr>
                    </a:solidFill>
                  </a:tcPr>
                </a:tc>
                <a:tc>
                  <a:txBody>
                    <a:bodyPr/>
                    <a:lstStyle/>
                    <a:p>
                      <a:r>
                        <a:rPr lang="nl-BE" sz="1400" dirty="0" err="1">
                          <a:solidFill>
                            <a:schemeClr val="bg1"/>
                          </a:solidFill>
                        </a:rPr>
                        <a:t>Interrupt</a:t>
                      </a:r>
                      <a:r>
                        <a:rPr lang="nl-BE" sz="1400" baseline="0" dirty="0">
                          <a:solidFill>
                            <a:schemeClr val="bg1"/>
                          </a:solidFill>
                        </a:rPr>
                        <a:t> </a:t>
                      </a:r>
                      <a:r>
                        <a:rPr lang="nl-BE" sz="1400" baseline="0" dirty="0" err="1">
                          <a:solidFill>
                            <a:schemeClr val="bg1"/>
                          </a:solidFill>
                        </a:rPr>
                        <a:t>enable</a:t>
                      </a:r>
                      <a:endParaRPr lang="nl-BE" sz="1400" dirty="0">
                        <a:solidFill>
                          <a:schemeClr val="bg1"/>
                        </a:solidFill>
                      </a:endParaRPr>
                    </a:p>
                  </a:txBody>
                  <a:tcPr marL="68580" marR="68580" marT="34290" marB="34290" vert="vert270">
                    <a:solidFill>
                      <a:schemeClr val="tx2">
                        <a:lumMod val="50000"/>
                      </a:schemeClr>
                    </a:solidFill>
                  </a:tcPr>
                </a:tc>
                <a:tc>
                  <a:txBody>
                    <a:bodyPr/>
                    <a:lstStyle/>
                    <a:p>
                      <a:r>
                        <a:rPr lang="nl-BE" sz="1400" dirty="0">
                          <a:solidFill>
                            <a:schemeClr val="bg1"/>
                          </a:solidFill>
                        </a:rPr>
                        <a:t>Trap</a:t>
                      </a:r>
                    </a:p>
                  </a:txBody>
                  <a:tcPr marL="68580" marR="68580" marT="34290" marB="34290" vert="vert270">
                    <a:solidFill>
                      <a:schemeClr val="tx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a:t>Teken</a:t>
                      </a:r>
                    </a:p>
                    <a:p>
                      <a:endParaRPr lang="nl-BE" sz="1400" dirty="0"/>
                    </a:p>
                  </a:txBody>
                  <a:tcPr marL="68580" marR="68580" marT="34290" marB="34290" vert="vert270">
                    <a:solidFill>
                      <a:srgbClr val="92D050"/>
                    </a:solidFill>
                  </a:tcPr>
                </a:tc>
                <a:tc>
                  <a:txBody>
                    <a:bodyPr/>
                    <a:lstStyle/>
                    <a:p>
                      <a:r>
                        <a:rPr lang="nl-BE" sz="1400" dirty="0" err="1"/>
                        <a:t>Zer</a:t>
                      </a:r>
                      <a:r>
                        <a:rPr lang="nl-BE" sz="1400" dirty="0"/>
                        <a:t> o</a:t>
                      </a:r>
                    </a:p>
                  </a:txBody>
                  <a:tcPr marL="68580" marR="68580" marT="34290" marB="34290" vert="vert270">
                    <a:solidFill>
                      <a:srgbClr val="92D050"/>
                    </a:solidFill>
                  </a:tcPr>
                </a:tc>
                <a:tc>
                  <a:txBody>
                    <a:bodyPr/>
                    <a:lstStyle/>
                    <a:p>
                      <a:endParaRPr lang="nl-BE" sz="1400"/>
                    </a:p>
                  </a:txBody>
                  <a:tcPr marL="68580" marR="68580" marT="34290" marB="34290" vert="vert270"/>
                </a:tc>
                <a:tc>
                  <a:txBody>
                    <a:bodyPr/>
                    <a:lstStyle/>
                    <a:p>
                      <a:r>
                        <a:rPr lang="nl-BE" sz="1400" dirty="0" err="1"/>
                        <a:t>Hulpcarry</a:t>
                      </a:r>
                      <a:endParaRPr lang="nl-BE" sz="1400" dirty="0"/>
                    </a:p>
                  </a:txBody>
                  <a:tcPr marL="68580" marR="68580" marT="34290" marB="34290" vert="vert270">
                    <a:solidFill>
                      <a:srgbClr val="92D050"/>
                    </a:solidFill>
                  </a:tcPr>
                </a:tc>
                <a:tc>
                  <a:txBody>
                    <a:bodyPr/>
                    <a:lstStyle/>
                    <a:p>
                      <a:endParaRPr lang="nl-BE" sz="1400"/>
                    </a:p>
                  </a:txBody>
                  <a:tcPr marL="68580" marR="68580" marT="34290" marB="34290" vert="vert270"/>
                </a:tc>
                <a:tc>
                  <a:txBody>
                    <a:bodyPr/>
                    <a:lstStyle/>
                    <a:p>
                      <a:r>
                        <a:rPr lang="nl-BE" sz="1400" dirty="0"/>
                        <a:t>Pariteit</a:t>
                      </a:r>
                    </a:p>
                  </a:txBody>
                  <a:tcPr marL="68580" marR="68580" marT="34290" marB="34290" vert="vert270">
                    <a:solidFill>
                      <a:srgbClr val="92D050"/>
                    </a:solidFill>
                  </a:tcPr>
                </a:tc>
                <a:tc>
                  <a:txBody>
                    <a:bodyPr/>
                    <a:lstStyle/>
                    <a:p>
                      <a:endParaRPr lang="nl-BE" sz="1400" dirty="0"/>
                    </a:p>
                  </a:txBody>
                  <a:tcPr marL="68580" marR="68580" marT="34290" marB="34290" vert="vert270"/>
                </a:tc>
                <a:tc>
                  <a:txBody>
                    <a:bodyPr/>
                    <a:lstStyle/>
                    <a:p>
                      <a:r>
                        <a:rPr lang="nl-BE" sz="1400" dirty="0"/>
                        <a:t>Carry</a:t>
                      </a:r>
                    </a:p>
                  </a:txBody>
                  <a:tcPr marL="68580" marR="68580" marT="34290" marB="34290" vert="vert270">
                    <a:solidFill>
                      <a:srgbClr val="92D050"/>
                    </a:solidFill>
                  </a:tcPr>
                </a:tc>
                <a:extLst>
                  <a:ext uri="{0D108BD9-81ED-4DB2-BD59-A6C34878D82A}">
                    <a16:rowId xmlns:a16="http://schemas.microsoft.com/office/drawing/2014/main" val="10002"/>
                  </a:ext>
                </a:extLst>
              </a:tr>
            </a:tbl>
          </a:graphicData>
        </a:graphic>
      </p:graphicFrame>
      <p:sp>
        <p:nvSpPr>
          <p:cNvPr id="6"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574775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- 8086</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Afbeelding 6"/>
          <p:cNvPicPr>
            <a:picLocks noChangeAspect="1"/>
          </p:cNvPicPr>
          <p:nvPr/>
        </p:nvPicPr>
        <p:blipFill rotWithShape="1">
          <a:blip r:embed="rId2"/>
          <a:srcRect t="8704" r="11517" b="71589"/>
          <a:stretch/>
        </p:blipFill>
        <p:spPr>
          <a:xfrm>
            <a:off x="0" y="1167067"/>
            <a:ext cx="9144000" cy="1097280"/>
          </a:xfrm>
          <a:prstGeom prst="rect">
            <a:avLst/>
          </a:prstGeom>
        </p:spPr>
      </p:pic>
      <p:sp>
        <p:nvSpPr>
          <p:cNvPr id="8" name="Tijdelijke aanduiding voor inhoud 2"/>
          <p:cNvSpPr>
            <a:spLocks noGrp="1"/>
          </p:cNvSpPr>
          <p:nvPr>
            <p:ph idx="1"/>
          </p:nvPr>
        </p:nvSpPr>
        <p:spPr>
          <a:xfrm>
            <a:off x="457962" y="2553907"/>
            <a:ext cx="7886700" cy="3890248"/>
          </a:xfrm>
        </p:spPr>
        <p:txBody>
          <a:bodyPr>
            <a:normAutofit fontScale="40000" lnSpcReduction="20000"/>
          </a:bodyPr>
          <a:lstStyle/>
          <a:p>
            <a:pPr>
              <a:buNone/>
            </a:pPr>
            <a:r>
              <a:rPr lang="en-GB">
                <a:latin typeface="Tahoma" pitchFamily="34" charset="0"/>
              </a:rPr>
              <a:t>Accumulator				</a:t>
            </a:r>
            <a:r>
              <a:rPr lang="en-GB" err="1">
                <a:latin typeface="Tahoma" pitchFamily="34" charset="0"/>
              </a:rPr>
              <a:t>Algemene</a:t>
            </a:r>
            <a:r>
              <a:rPr lang="en-GB">
                <a:latin typeface="Tahoma" pitchFamily="34" charset="0"/>
              </a:rPr>
              <a:t> registers</a:t>
            </a:r>
          </a:p>
          <a:p>
            <a:pPr>
              <a:buNone/>
            </a:pPr>
            <a:r>
              <a:rPr lang="en-GB">
                <a:latin typeface="Tahoma" pitchFamily="34" charset="0"/>
              </a:rPr>
              <a:t>Basis</a:t>
            </a:r>
          </a:p>
          <a:p>
            <a:pPr>
              <a:buNone/>
            </a:pPr>
            <a:r>
              <a:rPr lang="en-GB">
                <a:latin typeface="Tahoma" pitchFamily="34" charset="0"/>
              </a:rPr>
              <a:t>Count</a:t>
            </a:r>
          </a:p>
          <a:p>
            <a:pPr>
              <a:buNone/>
            </a:pPr>
            <a:r>
              <a:rPr lang="en-GB">
                <a:latin typeface="Tahoma" pitchFamily="34" charset="0"/>
              </a:rPr>
              <a:t>Data</a:t>
            </a:r>
          </a:p>
          <a:p>
            <a:pPr>
              <a:buNone/>
            </a:pPr>
            <a:endParaRPr lang="en-GB">
              <a:latin typeface="Tahoma" pitchFamily="34" charset="0"/>
            </a:endParaRPr>
          </a:p>
          <a:p>
            <a:pPr>
              <a:buNone/>
            </a:pPr>
            <a:r>
              <a:rPr lang="en-GB">
                <a:latin typeface="Tahoma" pitchFamily="34" charset="0"/>
              </a:rPr>
              <a:t>Stack Pointer				</a:t>
            </a:r>
            <a:r>
              <a:rPr lang="en-GB" err="1">
                <a:latin typeface="Tahoma" pitchFamily="34" charset="0"/>
              </a:rPr>
              <a:t>Wijzer</a:t>
            </a:r>
            <a:r>
              <a:rPr lang="en-GB">
                <a:latin typeface="Tahoma" pitchFamily="34" charset="0"/>
              </a:rPr>
              <a:t>- </a:t>
            </a:r>
            <a:r>
              <a:rPr lang="en-GB" err="1">
                <a:latin typeface="Tahoma" pitchFamily="34" charset="0"/>
              </a:rPr>
              <a:t>en</a:t>
            </a:r>
            <a:r>
              <a:rPr lang="en-GB">
                <a:latin typeface="Tahoma" pitchFamily="34" charset="0"/>
              </a:rPr>
              <a:t> </a:t>
            </a:r>
            <a:r>
              <a:rPr lang="en-GB" err="1">
                <a:latin typeface="Tahoma" pitchFamily="34" charset="0"/>
              </a:rPr>
              <a:t>indexregisters</a:t>
            </a:r>
            <a:endParaRPr lang="fr-FR">
              <a:latin typeface="Tahoma" pitchFamily="34" charset="0"/>
            </a:endParaRPr>
          </a:p>
          <a:p>
            <a:pPr>
              <a:buNone/>
            </a:pPr>
            <a:r>
              <a:rPr lang="fr-FR">
                <a:latin typeface="Tahoma" pitchFamily="34" charset="0"/>
              </a:rPr>
              <a:t>Base Pointer</a:t>
            </a:r>
          </a:p>
          <a:p>
            <a:pPr>
              <a:buNone/>
            </a:pPr>
            <a:r>
              <a:rPr lang="fr-FR">
                <a:latin typeface="Tahoma" pitchFamily="34" charset="0"/>
              </a:rPr>
              <a:t>Destination Index</a:t>
            </a:r>
          </a:p>
          <a:p>
            <a:pPr>
              <a:buNone/>
            </a:pPr>
            <a:r>
              <a:rPr lang="fr-FR">
                <a:latin typeface="Tahoma" pitchFamily="34" charset="0"/>
              </a:rPr>
              <a:t>Source Index</a:t>
            </a:r>
            <a:endParaRPr lang="en-GB">
              <a:latin typeface="Tahoma" pitchFamily="34" charset="0"/>
            </a:endParaRPr>
          </a:p>
          <a:p>
            <a:pPr>
              <a:buNone/>
            </a:pPr>
            <a:endParaRPr lang="en-GB">
              <a:latin typeface="Tahoma" pitchFamily="34" charset="0"/>
            </a:endParaRPr>
          </a:p>
          <a:p>
            <a:pPr>
              <a:buNone/>
            </a:pPr>
            <a:r>
              <a:rPr lang="en-GB">
                <a:latin typeface="Tahoma" pitchFamily="34" charset="0"/>
              </a:rPr>
              <a:t>Code Segment				</a:t>
            </a:r>
            <a:r>
              <a:rPr lang="en-GB" err="1">
                <a:latin typeface="Tahoma" pitchFamily="34" charset="0"/>
              </a:rPr>
              <a:t>Segmentregisters</a:t>
            </a:r>
            <a:endParaRPr lang="en-GB">
              <a:latin typeface="Tahoma" pitchFamily="34" charset="0"/>
            </a:endParaRPr>
          </a:p>
          <a:p>
            <a:pPr>
              <a:buNone/>
            </a:pPr>
            <a:r>
              <a:rPr lang="en-GB">
                <a:latin typeface="Tahoma" pitchFamily="34" charset="0"/>
              </a:rPr>
              <a:t>Data Segment</a:t>
            </a:r>
          </a:p>
          <a:p>
            <a:pPr>
              <a:buNone/>
            </a:pPr>
            <a:r>
              <a:rPr lang="en-GB">
                <a:latin typeface="Tahoma" pitchFamily="34" charset="0"/>
              </a:rPr>
              <a:t>Stack Segment</a:t>
            </a:r>
          </a:p>
          <a:p>
            <a:pPr>
              <a:buNone/>
            </a:pPr>
            <a:r>
              <a:rPr lang="en-GB">
                <a:latin typeface="Tahoma" pitchFamily="34" charset="0"/>
              </a:rPr>
              <a:t>Extra Segment</a:t>
            </a:r>
          </a:p>
          <a:p>
            <a:pPr>
              <a:buNone/>
            </a:pPr>
            <a:endParaRPr lang="en-GB">
              <a:latin typeface="Tahoma" pitchFamily="34" charset="0"/>
            </a:endParaRPr>
          </a:p>
          <a:p>
            <a:pPr>
              <a:buNone/>
            </a:pPr>
            <a:r>
              <a:rPr lang="en-GB">
                <a:latin typeface="Tahoma" pitchFamily="34" charset="0"/>
              </a:rPr>
              <a:t>Instruction Pointer</a:t>
            </a:r>
          </a:p>
          <a:p>
            <a:endParaRPr lang="nl-BE"/>
          </a:p>
        </p:txBody>
      </p:sp>
      <p:sp>
        <p:nvSpPr>
          <p:cNvPr id="9" name="Rechthoek 8"/>
          <p:cNvSpPr/>
          <p:nvPr/>
        </p:nvSpPr>
        <p:spPr bwMode="auto">
          <a:xfrm>
            <a:off x="2105386" y="2447227"/>
            <a:ext cx="1474470" cy="257175"/>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050" b="1">
              <a:latin typeface="Arial" charset="0"/>
            </a:endParaRPr>
          </a:p>
        </p:txBody>
      </p:sp>
      <p:sp>
        <p:nvSpPr>
          <p:cNvPr id="10" name="Rechthoek 9"/>
          <p:cNvSpPr/>
          <p:nvPr/>
        </p:nvSpPr>
        <p:spPr bwMode="auto">
          <a:xfrm>
            <a:off x="2151106" y="2475802"/>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AH</a:t>
            </a:r>
          </a:p>
        </p:txBody>
      </p:sp>
      <p:sp>
        <p:nvSpPr>
          <p:cNvPr id="11" name="Rechthoek 10"/>
          <p:cNvSpPr/>
          <p:nvPr/>
        </p:nvSpPr>
        <p:spPr bwMode="auto">
          <a:xfrm>
            <a:off x="2874053" y="2478660"/>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AL</a:t>
            </a:r>
          </a:p>
        </p:txBody>
      </p:sp>
      <p:sp>
        <p:nvSpPr>
          <p:cNvPr id="12" name="Rechthoek 11"/>
          <p:cNvSpPr/>
          <p:nvPr/>
        </p:nvSpPr>
        <p:spPr bwMode="auto">
          <a:xfrm>
            <a:off x="2108243" y="2741550"/>
            <a:ext cx="1474470" cy="257175"/>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050" b="1">
              <a:latin typeface="Arial" charset="0"/>
            </a:endParaRPr>
          </a:p>
        </p:txBody>
      </p:sp>
      <p:sp>
        <p:nvSpPr>
          <p:cNvPr id="13" name="Rechthoek 12"/>
          <p:cNvSpPr/>
          <p:nvPr/>
        </p:nvSpPr>
        <p:spPr bwMode="auto">
          <a:xfrm>
            <a:off x="2145391" y="2770125"/>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BH</a:t>
            </a:r>
          </a:p>
        </p:txBody>
      </p:sp>
      <p:sp>
        <p:nvSpPr>
          <p:cNvPr id="14" name="Rechthoek 13"/>
          <p:cNvSpPr/>
          <p:nvPr/>
        </p:nvSpPr>
        <p:spPr bwMode="auto">
          <a:xfrm>
            <a:off x="2868338" y="2772982"/>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BL</a:t>
            </a:r>
          </a:p>
        </p:txBody>
      </p:sp>
      <p:sp>
        <p:nvSpPr>
          <p:cNvPr id="15" name="Rechthoek 14"/>
          <p:cNvSpPr/>
          <p:nvPr/>
        </p:nvSpPr>
        <p:spPr bwMode="auto">
          <a:xfrm>
            <a:off x="2108243" y="3033015"/>
            <a:ext cx="1474470" cy="257175"/>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050" b="1">
              <a:latin typeface="Arial" charset="0"/>
            </a:endParaRPr>
          </a:p>
        </p:txBody>
      </p:sp>
      <p:sp>
        <p:nvSpPr>
          <p:cNvPr id="16" name="Rechthoek 15"/>
          <p:cNvSpPr/>
          <p:nvPr/>
        </p:nvSpPr>
        <p:spPr bwMode="auto">
          <a:xfrm>
            <a:off x="2145391" y="3061590"/>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CH</a:t>
            </a:r>
          </a:p>
        </p:txBody>
      </p:sp>
      <p:sp>
        <p:nvSpPr>
          <p:cNvPr id="17" name="Rechthoek 16"/>
          <p:cNvSpPr/>
          <p:nvPr/>
        </p:nvSpPr>
        <p:spPr bwMode="auto">
          <a:xfrm>
            <a:off x="2868338" y="3064447"/>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CL</a:t>
            </a:r>
          </a:p>
        </p:txBody>
      </p:sp>
      <p:sp>
        <p:nvSpPr>
          <p:cNvPr id="18" name="Rechthoek 17"/>
          <p:cNvSpPr/>
          <p:nvPr/>
        </p:nvSpPr>
        <p:spPr bwMode="auto">
          <a:xfrm>
            <a:off x="2108243" y="3333052"/>
            <a:ext cx="1474470" cy="257175"/>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endParaRPr lang="nl-BE" sz="1050" b="1">
              <a:latin typeface="Arial" charset="0"/>
            </a:endParaRPr>
          </a:p>
        </p:txBody>
      </p:sp>
      <p:sp>
        <p:nvSpPr>
          <p:cNvPr id="19" name="Rechthoek 18"/>
          <p:cNvSpPr/>
          <p:nvPr/>
        </p:nvSpPr>
        <p:spPr bwMode="auto">
          <a:xfrm>
            <a:off x="2145391" y="3361627"/>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DH</a:t>
            </a:r>
          </a:p>
        </p:txBody>
      </p:sp>
      <p:sp>
        <p:nvSpPr>
          <p:cNvPr id="20" name="Rechthoek 19"/>
          <p:cNvSpPr/>
          <p:nvPr/>
        </p:nvSpPr>
        <p:spPr bwMode="auto">
          <a:xfrm>
            <a:off x="2868338" y="3364485"/>
            <a:ext cx="691515" cy="185738"/>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DL</a:t>
            </a:r>
          </a:p>
        </p:txBody>
      </p:sp>
      <p:sp>
        <p:nvSpPr>
          <p:cNvPr id="21" name="Rechthoek 20"/>
          <p:cNvSpPr/>
          <p:nvPr/>
        </p:nvSpPr>
        <p:spPr bwMode="auto">
          <a:xfrm>
            <a:off x="2091098" y="3658807"/>
            <a:ext cx="1474470" cy="257175"/>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SP</a:t>
            </a:r>
          </a:p>
        </p:txBody>
      </p:sp>
      <p:sp>
        <p:nvSpPr>
          <p:cNvPr id="22" name="Rechthoek 21"/>
          <p:cNvSpPr/>
          <p:nvPr/>
        </p:nvSpPr>
        <p:spPr bwMode="auto">
          <a:xfrm>
            <a:off x="2091098" y="3953130"/>
            <a:ext cx="1474470" cy="257175"/>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BP</a:t>
            </a:r>
          </a:p>
        </p:txBody>
      </p:sp>
      <p:sp>
        <p:nvSpPr>
          <p:cNvPr id="23" name="Rechthoek 22"/>
          <p:cNvSpPr/>
          <p:nvPr/>
        </p:nvSpPr>
        <p:spPr bwMode="auto">
          <a:xfrm>
            <a:off x="2091098" y="4244595"/>
            <a:ext cx="1474470" cy="257175"/>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DI</a:t>
            </a:r>
          </a:p>
        </p:txBody>
      </p:sp>
      <p:sp>
        <p:nvSpPr>
          <p:cNvPr id="24" name="Rechthoek 23"/>
          <p:cNvSpPr/>
          <p:nvPr/>
        </p:nvSpPr>
        <p:spPr bwMode="auto">
          <a:xfrm>
            <a:off x="2091098" y="4544632"/>
            <a:ext cx="1474470" cy="257175"/>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SI</a:t>
            </a:r>
          </a:p>
        </p:txBody>
      </p:sp>
      <p:sp>
        <p:nvSpPr>
          <p:cNvPr id="25" name="Rechthoek 24"/>
          <p:cNvSpPr/>
          <p:nvPr/>
        </p:nvSpPr>
        <p:spPr bwMode="auto">
          <a:xfrm>
            <a:off x="2091098" y="4870387"/>
            <a:ext cx="1474470" cy="257175"/>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CS</a:t>
            </a:r>
          </a:p>
        </p:txBody>
      </p:sp>
      <p:sp>
        <p:nvSpPr>
          <p:cNvPr id="26" name="Rechthoek 25"/>
          <p:cNvSpPr/>
          <p:nvPr/>
        </p:nvSpPr>
        <p:spPr bwMode="auto">
          <a:xfrm>
            <a:off x="2091098" y="5164710"/>
            <a:ext cx="1474470" cy="257175"/>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DS</a:t>
            </a:r>
            <a:endParaRPr lang="nl-BE" sz="1050" b="1">
              <a:effectLst>
                <a:outerShdw blurRad="38100" dist="38100" dir="2700000" algn="tl">
                  <a:srgbClr val="000000">
                    <a:alpha val="43137"/>
                  </a:srgbClr>
                </a:outerShdw>
              </a:effectLst>
              <a:latin typeface="Arial" charset="0"/>
            </a:endParaRPr>
          </a:p>
        </p:txBody>
      </p:sp>
      <p:sp>
        <p:nvSpPr>
          <p:cNvPr id="27" name="Rechthoek 26"/>
          <p:cNvSpPr/>
          <p:nvPr/>
        </p:nvSpPr>
        <p:spPr bwMode="auto">
          <a:xfrm>
            <a:off x="2091098" y="5456175"/>
            <a:ext cx="1474470" cy="257175"/>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SS</a:t>
            </a:r>
            <a:endParaRPr lang="nl-BE" sz="1050" b="1">
              <a:effectLst>
                <a:outerShdw blurRad="38100" dist="38100" dir="2700000" algn="tl">
                  <a:srgbClr val="000000">
                    <a:alpha val="43137"/>
                  </a:srgbClr>
                </a:outerShdw>
              </a:effectLst>
              <a:latin typeface="Arial" charset="0"/>
            </a:endParaRPr>
          </a:p>
        </p:txBody>
      </p:sp>
      <p:sp>
        <p:nvSpPr>
          <p:cNvPr id="28" name="Rechthoek 27"/>
          <p:cNvSpPr/>
          <p:nvPr/>
        </p:nvSpPr>
        <p:spPr bwMode="auto">
          <a:xfrm>
            <a:off x="2091098" y="5756212"/>
            <a:ext cx="1474470" cy="257175"/>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effectLst>
                  <a:outerShdw blurRad="38100" dist="38100" dir="2700000" algn="tl">
                    <a:srgbClr val="000000">
                      <a:alpha val="43137"/>
                    </a:srgbClr>
                  </a:outerShdw>
                </a:effectLst>
              </a:rPr>
              <a:t>ES</a:t>
            </a:r>
            <a:endParaRPr lang="nl-BE" sz="1050" b="1">
              <a:effectLst>
                <a:outerShdw blurRad="38100" dist="38100" dir="2700000" algn="tl">
                  <a:srgbClr val="000000">
                    <a:alpha val="43137"/>
                  </a:srgbClr>
                </a:outerShdw>
              </a:effectLst>
              <a:latin typeface="Arial" charset="0"/>
            </a:endParaRPr>
          </a:p>
        </p:txBody>
      </p:sp>
      <p:sp>
        <p:nvSpPr>
          <p:cNvPr id="29" name="Rechthoek 28"/>
          <p:cNvSpPr/>
          <p:nvPr/>
        </p:nvSpPr>
        <p:spPr bwMode="auto">
          <a:xfrm>
            <a:off x="2091098" y="6093397"/>
            <a:ext cx="1474470" cy="257175"/>
          </a:xfrm>
          <a:prstGeom prst="rect">
            <a:avLst/>
          </a:prstGeom>
          <a:solidFill>
            <a:schemeClr val="tx2">
              <a:lumMod val="2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b" anchorCtr="1" compatLnSpc="1">
            <a:prstTxWarp prst="textNoShape">
              <a:avLst/>
            </a:prstTxWarp>
          </a:bodyPr>
          <a:lstStyle/>
          <a:p>
            <a:pPr defTabSz="685800" eaLnBrk="0" fontAlgn="base" hangingPunct="0">
              <a:spcBef>
                <a:spcPct val="0"/>
              </a:spcBef>
              <a:spcAft>
                <a:spcPct val="0"/>
              </a:spcAft>
            </a:pPr>
            <a:r>
              <a:rPr lang="nl-BE" sz="1050" b="1">
                <a:solidFill>
                  <a:schemeClr val="accent6"/>
                </a:solidFill>
                <a:effectLst>
                  <a:outerShdw blurRad="38100" dist="38100" dir="2700000" algn="tl">
                    <a:srgbClr val="000000">
                      <a:alpha val="43137"/>
                    </a:srgbClr>
                  </a:outerShdw>
                </a:effectLst>
                <a:latin typeface="Arial" charset="0"/>
              </a:rPr>
              <a:t>IP</a:t>
            </a:r>
          </a:p>
        </p:txBody>
      </p:sp>
    </p:spTree>
    <p:extLst>
      <p:ext uri="{BB962C8B-B14F-4D97-AF65-F5344CB8AC3E}">
        <p14:creationId xmlns:p14="http://schemas.microsoft.com/office/powerpoint/2010/main" val="1429217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5082" y="1085278"/>
            <a:ext cx="7886700" cy="1325563"/>
          </a:xfrm>
        </p:spPr>
        <p:txBody>
          <a:bodyPr/>
          <a:lstStyle/>
          <a:p>
            <a:r>
              <a:rPr lang="nl-BE"/>
              <a:t>De </a:t>
            </a:r>
            <a:r>
              <a:rPr lang="nl-BE" err="1"/>
              <a:t>registerset</a:t>
            </a:r>
            <a:r>
              <a:rPr lang="nl-BE"/>
              <a:t> van de x86 (IA-32)</a:t>
            </a:r>
          </a:p>
        </p:txBody>
      </p:sp>
      <p:sp>
        <p:nvSpPr>
          <p:cNvPr id="3" name="Tijdelijke aanduiding voor inhoud 2"/>
          <p:cNvSpPr>
            <a:spLocks noGrp="1"/>
          </p:cNvSpPr>
          <p:nvPr>
            <p:ph idx="1"/>
          </p:nvPr>
        </p:nvSpPr>
        <p:spPr>
          <a:xfrm>
            <a:off x="774954" y="2410841"/>
            <a:ext cx="7886700" cy="2965831"/>
          </a:xfrm>
        </p:spPr>
        <p:txBody>
          <a:bodyPr/>
          <a:lstStyle/>
          <a:p>
            <a:r>
              <a:rPr lang="nl-NL"/>
              <a:t>De 32-bit processoren van de x86 kent een opdeling vijf groepen 32-bit registers:</a:t>
            </a:r>
          </a:p>
          <a:p>
            <a:pPr lvl="1"/>
            <a:r>
              <a:rPr lang="nl-NL"/>
              <a:t>4 algemene registers;</a:t>
            </a:r>
          </a:p>
          <a:p>
            <a:pPr lvl="1"/>
            <a:r>
              <a:rPr lang="nl-NL"/>
              <a:t>4 wijzer- en indexregisters;</a:t>
            </a:r>
          </a:p>
          <a:p>
            <a:pPr lvl="1"/>
            <a:r>
              <a:rPr lang="nl-NL"/>
              <a:t>6 segmentregisters;</a:t>
            </a:r>
          </a:p>
          <a:p>
            <a:pPr lvl="1"/>
            <a:r>
              <a:rPr lang="nl-NL"/>
              <a:t>1 </a:t>
            </a:r>
            <a:r>
              <a:rPr lang="nl-NL" err="1"/>
              <a:t>instruction</a:t>
            </a:r>
            <a:r>
              <a:rPr lang="nl-NL"/>
              <a:t> pointer;</a:t>
            </a:r>
          </a:p>
          <a:p>
            <a:pPr lvl="1"/>
            <a:r>
              <a:rPr lang="nl-NL"/>
              <a:t>1 vlagregister.</a:t>
            </a:r>
            <a:endParaRPr lang="nl-BE"/>
          </a:p>
          <a:p>
            <a:endParaRPr lang="nl-BE"/>
          </a:p>
        </p:txBody>
      </p:sp>
      <p:sp>
        <p:nvSpPr>
          <p:cNvPr id="4"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- 8086</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684785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72618" y="679574"/>
            <a:ext cx="7886700" cy="1325563"/>
          </a:xfrm>
        </p:spPr>
        <p:txBody>
          <a:bodyPr/>
          <a:lstStyle/>
          <a:p>
            <a:r>
              <a:rPr lang="nl-BE"/>
              <a:t>De </a:t>
            </a:r>
            <a:r>
              <a:rPr lang="nl-BE" err="1"/>
              <a:t>registerset</a:t>
            </a:r>
            <a:r>
              <a:rPr lang="nl-BE"/>
              <a:t> van de x86 (IA-32)</a:t>
            </a:r>
          </a:p>
        </p:txBody>
      </p:sp>
      <p:sp>
        <p:nvSpPr>
          <p:cNvPr id="3" name="Tijdelijke aanduiding voor inhoud 2"/>
          <p:cNvSpPr>
            <a:spLocks noGrp="1"/>
          </p:cNvSpPr>
          <p:nvPr>
            <p:ph idx="1"/>
          </p:nvPr>
        </p:nvSpPr>
        <p:spPr>
          <a:xfrm>
            <a:off x="628650" y="1867902"/>
            <a:ext cx="7886700" cy="4030579"/>
          </a:xfrm>
        </p:spPr>
        <p:txBody>
          <a:bodyPr>
            <a:normAutofit fontScale="32500" lnSpcReduction="20000"/>
          </a:bodyPr>
          <a:lstStyle/>
          <a:p>
            <a:pPr>
              <a:buNone/>
            </a:pPr>
            <a:r>
              <a:rPr lang="en-GB">
                <a:latin typeface="Tahoma" pitchFamily="34" charset="0"/>
              </a:rPr>
              <a:t>Accumulator					   </a:t>
            </a:r>
            <a:r>
              <a:rPr lang="en-GB" err="1">
                <a:latin typeface="Tahoma" pitchFamily="34" charset="0"/>
              </a:rPr>
              <a:t>Algemene</a:t>
            </a:r>
            <a:r>
              <a:rPr lang="en-GB">
                <a:latin typeface="Tahoma" pitchFamily="34" charset="0"/>
              </a:rPr>
              <a:t> registers</a:t>
            </a:r>
          </a:p>
          <a:p>
            <a:pPr>
              <a:buNone/>
            </a:pPr>
            <a:r>
              <a:rPr lang="en-GB">
                <a:latin typeface="Tahoma" pitchFamily="34" charset="0"/>
              </a:rPr>
              <a:t>Basis</a:t>
            </a:r>
          </a:p>
          <a:p>
            <a:pPr>
              <a:buNone/>
            </a:pPr>
            <a:r>
              <a:rPr lang="en-GB">
                <a:latin typeface="Tahoma" pitchFamily="34" charset="0"/>
              </a:rPr>
              <a:t>Count</a:t>
            </a:r>
          </a:p>
          <a:p>
            <a:pPr>
              <a:buNone/>
            </a:pPr>
            <a:r>
              <a:rPr lang="en-GB">
                <a:latin typeface="Tahoma" pitchFamily="34" charset="0"/>
              </a:rPr>
              <a:t>Data</a:t>
            </a:r>
          </a:p>
          <a:p>
            <a:pPr>
              <a:buNone/>
            </a:pPr>
            <a:endParaRPr lang="en-GB">
              <a:latin typeface="Tahoma" pitchFamily="34" charset="0"/>
            </a:endParaRPr>
          </a:p>
          <a:p>
            <a:pPr>
              <a:buNone/>
            </a:pPr>
            <a:r>
              <a:rPr lang="en-GB">
                <a:latin typeface="Tahoma" pitchFamily="34" charset="0"/>
              </a:rPr>
              <a:t>Stack Pointer				 	   </a:t>
            </a:r>
            <a:r>
              <a:rPr lang="en-GB" err="1">
                <a:latin typeface="Tahoma" pitchFamily="34" charset="0"/>
              </a:rPr>
              <a:t>Wijzer</a:t>
            </a:r>
            <a:r>
              <a:rPr lang="en-GB">
                <a:latin typeface="Tahoma" pitchFamily="34" charset="0"/>
              </a:rPr>
              <a:t>- </a:t>
            </a:r>
            <a:r>
              <a:rPr lang="en-GB" err="1">
                <a:latin typeface="Tahoma" pitchFamily="34" charset="0"/>
              </a:rPr>
              <a:t>en</a:t>
            </a:r>
            <a:r>
              <a:rPr lang="en-GB">
                <a:latin typeface="Tahoma" pitchFamily="34" charset="0"/>
              </a:rPr>
              <a:t> </a:t>
            </a:r>
            <a:r>
              <a:rPr lang="en-GB" err="1">
                <a:latin typeface="Tahoma" pitchFamily="34" charset="0"/>
              </a:rPr>
              <a:t>indexregisters</a:t>
            </a:r>
            <a:endParaRPr lang="fr-FR">
              <a:latin typeface="Tahoma" pitchFamily="34" charset="0"/>
            </a:endParaRPr>
          </a:p>
          <a:p>
            <a:pPr>
              <a:buNone/>
            </a:pPr>
            <a:r>
              <a:rPr lang="fr-FR">
                <a:latin typeface="Tahoma" pitchFamily="34" charset="0"/>
              </a:rPr>
              <a:t>Base Pointer</a:t>
            </a:r>
          </a:p>
          <a:p>
            <a:pPr>
              <a:buNone/>
            </a:pPr>
            <a:r>
              <a:rPr lang="fr-FR">
                <a:latin typeface="Tahoma" pitchFamily="34" charset="0"/>
              </a:rPr>
              <a:t>Destination Index</a:t>
            </a:r>
          </a:p>
          <a:p>
            <a:pPr>
              <a:buNone/>
            </a:pPr>
            <a:r>
              <a:rPr lang="fr-FR">
                <a:latin typeface="Tahoma" pitchFamily="34" charset="0"/>
              </a:rPr>
              <a:t>Source Index</a:t>
            </a:r>
            <a:endParaRPr lang="en-GB">
              <a:latin typeface="Tahoma" pitchFamily="34" charset="0"/>
            </a:endParaRPr>
          </a:p>
          <a:p>
            <a:pPr>
              <a:buNone/>
            </a:pPr>
            <a:endParaRPr lang="en-GB">
              <a:latin typeface="Tahoma" pitchFamily="34" charset="0"/>
            </a:endParaRPr>
          </a:p>
          <a:p>
            <a:pPr>
              <a:buNone/>
            </a:pPr>
            <a:r>
              <a:rPr lang="en-GB">
                <a:latin typeface="Tahoma" pitchFamily="34" charset="0"/>
              </a:rPr>
              <a:t>Code Segment					   </a:t>
            </a:r>
            <a:r>
              <a:rPr lang="en-GB" err="1">
                <a:latin typeface="Tahoma" pitchFamily="34" charset="0"/>
              </a:rPr>
              <a:t>Segmentregisters</a:t>
            </a:r>
            <a:endParaRPr lang="en-GB">
              <a:latin typeface="Tahoma" pitchFamily="34" charset="0"/>
            </a:endParaRPr>
          </a:p>
          <a:p>
            <a:pPr>
              <a:buNone/>
            </a:pPr>
            <a:r>
              <a:rPr lang="en-GB">
                <a:latin typeface="Tahoma" pitchFamily="34" charset="0"/>
              </a:rPr>
              <a:t>Data Segment</a:t>
            </a:r>
          </a:p>
          <a:p>
            <a:pPr>
              <a:buNone/>
            </a:pPr>
            <a:r>
              <a:rPr lang="en-GB">
                <a:latin typeface="Tahoma" pitchFamily="34" charset="0"/>
              </a:rPr>
              <a:t>Stack Segment</a:t>
            </a:r>
          </a:p>
          <a:p>
            <a:pPr>
              <a:buNone/>
            </a:pPr>
            <a:r>
              <a:rPr lang="en-GB">
                <a:latin typeface="Tahoma" pitchFamily="34" charset="0"/>
              </a:rPr>
              <a:t>Extra Segment</a:t>
            </a:r>
          </a:p>
          <a:p>
            <a:pPr>
              <a:buNone/>
            </a:pPr>
            <a:r>
              <a:rPr lang="en-GB">
                <a:latin typeface="Tahoma" pitchFamily="34" charset="0"/>
              </a:rPr>
              <a:t>Extra Segment</a:t>
            </a:r>
          </a:p>
          <a:p>
            <a:pPr>
              <a:buNone/>
            </a:pPr>
            <a:r>
              <a:rPr lang="en-GB">
                <a:latin typeface="Tahoma" pitchFamily="34" charset="0"/>
              </a:rPr>
              <a:t>Extra Segment</a:t>
            </a:r>
          </a:p>
          <a:p>
            <a:pPr>
              <a:buNone/>
            </a:pPr>
            <a:endParaRPr lang="en-GB">
              <a:latin typeface="Tahoma" pitchFamily="34" charset="0"/>
            </a:endParaRPr>
          </a:p>
          <a:p>
            <a:pPr>
              <a:buNone/>
            </a:pPr>
            <a:r>
              <a:rPr lang="en-GB">
                <a:latin typeface="Tahoma" pitchFamily="34" charset="0"/>
              </a:rPr>
              <a:t>Instruction Pointer</a:t>
            </a:r>
            <a:endParaRPr lang="en-GB" sz="2400">
              <a:latin typeface="Tahoma" pitchFamily="34" charset="0"/>
            </a:endParaRPr>
          </a:p>
          <a:p>
            <a:endParaRPr lang="nl-BE"/>
          </a:p>
        </p:txBody>
      </p:sp>
      <p:sp>
        <p:nvSpPr>
          <p:cNvPr id="4" name="Rechthoek 3"/>
          <p:cNvSpPr/>
          <p:nvPr/>
        </p:nvSpPr>
        <p:spPr bwMode="auto">
          <a:xfrm>
            <a:off x="3397463" y="1885460"/>
            <a:ext cx="1362368" cy="150349"/>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nl-BE" sz="1050" b="1">
              <a:latin typeface="Arial" charset="0"/>
            </a:endParaRPr>
          </a:p>
        </p:txBody>
      </p:sp>
      <p:sp>
        <p:nvSpPr>
          <p:cNvPr id="5" name="Rechthoek 4"/>
          <p:cNvSpPr/>
          <p:nvPr/>
        </p:nvSpPr>
        <p:spPr bwMode="auto">
          <a:xfrm>
            <a:off x="3452238" y="1900188"/>
            <a:ext cx="638940" cy="108585"/>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AH</a:t>
            </a:r>
          </a:p>
        </p:txBody>
      </p:sp>
      <p:sp>
        <p:nvSpPr>
          <p:cNvPr id="6" name="Rechthoek 5"/>
          <p:cNvSpPr/>
          <p:nvPr/>
        </p:nvSpPr>
        <p:spPr bwMode="auto">
          <a:xfrm>
            <a:off x="4106604" y="1903046"/>
            <a:ext cx="638940" cy="108585"/>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AL</a:t>
            </a:r>
          </a:p>
        </p:txBody>
      </p:sp>
      <p:sp>
        <p:nvSpPr>
          <p:cNvPr id="7" name="Rechthoek 6"/>
          <p:cNvSpPr/>
          <p:nvPr/>
        </p:nvSpPr>
        <p:spPr bwMode="auto">
          <a:xfrm>
            <a:off x="3400321" y="2127027"/>
            <a:ext cx="1362368" cy="150349"/>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nl-BE" sz="1050" b="1">
              <a:latin typeface="Arial" charset="0"/>
            </a:endParaRPr>
          </a:p>
        </p:txBody>
      </p:sp>
      <p:sp>
        <p:nvSpPr>
          <p:cNvPr id="8" name="Rechthoek 7"/>
          <p:cNvSpPr/>
          <p:nvPr/>
        </p:nvSpPr>
        <p:spPr bwMode="auto">
          <a:xfrm>
            <a:off x="3435972" y="2141756"/>
            <a:ext cx="638940" cy="108585"/>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BH</a:t>
            </a:r>
          </a:p>
        </p:txBody>
      </p:sp>
      <p:sp>
        <p:nvSpPr>
          <p:cNvPr id="9" name="Rechthoek 8"/>
          <p:cNvSpPr/>
          <p:nvPr/>
        </p:nvSpPr>
        <p:spPr bwMode="auto">
          <a:xfrm>
            <a:off x="4100889" y="2144613"/>
            <a:ext cx="638940" cy="108585"/>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BL</a:t>
            </a:r>
          </a:p>
        </p:txBody>
      </p:sp>
      <p:sp>
        <p:nvSpPr>
          <p:cNvPr id="10" name="Rechthoek 9"/>
          <p:cNvSpPr/>
          <p:nvPr/>
        </p:nvSpPr>
        <p:spPr bwMode="auto">
          <a:xfrm>
            <a:off x="3400321" y="2360462"/>
            <a:ext cx="1362368" cy="150349"/>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nl-BE" sz="1050" b="1">
              <a:latin typeface="Arial" charset="0"/>
            </a:endParaRPr>
          </a:p>
        </p:txBody>
      </p:sp>
      <p:sp>
        <p:nvSpPr>
          <p:cNvPr id="11" name="Rechthoek 10"/>
          <p:cNvSpPr/>
          <p:nvPr/>
        </p:nvSpPr>
        <p:spPr bwMode="auto">
          <a:xfrm>
            <a:off x="3441248" y="2380466"/>
            <a:ext cx="638940" cy="108585"/>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CH</a:t>
            </a:r>
          </a:p>
        </p:txBody>
      </p:sp>
      <p:sp>
        <p:nvSpPr>
          <p:cNvPr id="12" name="Rechthoek 11"/>
          <p:cNvSpPr/>
          <p:nvPr/>
        </p:nvSpPr>
        <p:spPr bwMode="auto">
          <a:xfrm>
            <a:off x="4100889" y="2383323"/>
            <a:ext cx="638940" cy="108585"/>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CL</a:t>
            </a:r>
          </a:p>
        </p:txBody>
      </p:sp>
      <p:sp>
        <p:nvSpPr>
          <p:cNvPr id="13" name="Rechthoek 12"/>
          <p:cNvSpPr/>
          <p:nvPr/>
        </p:nvSpPr>
        <p:spPr bwMode="auto">
          <a:xfrm>
            <a:off x="3400321" y="2607744"/>
            <a:ext cx="1362368" cy="150349"/>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nl-BE" sz="1050" b="1">
              <a:latin typeface="Arial" charset="0"/>
            </a:endParaRPr>
          </a:p>
        </p:txBody>
      </p:sp>
      <p:sp>
        <p:nvSpPr>
          <p:cNvPr id="14" name="Rechthoek 13"/>
          <p:cNvSpPr/>
          <p:nvPr/>
        </p:nvSpPr>
        <p:spPr bwMode="auto">
          <a:xfrm>
            <a:off x="3435972" y="2627748"/>
            <a:ext cx="638940" cy="108585"/>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DH</a:t>
            </a:r>
          </a:p>
        </p:txBody>
      </p:sp>
      <p:sp>
        <p:nvSpPr>
          <p:cNvPr id="15" name="Rechthoek 14"/>
          <p:cNvSpPr/>
          <p:nvPr/>
        </p:nvSpPr>
        <p:spPr bwMode="auto">
          <a:xfrm>
            <a:off x="4100889" y="2630606"/>
            <a:ext cx="638940" cy="108585"/>
          </a:xfrm>
          <a:prstGeom prst="rect">
            <a:avLst/>
          </a:prstGeom>
          <a:solidFill>
            <a:schemeClr val="accent1"/>
          </a:solidFill>
          <a:ln w="9525" cap="flat" cmpd="sng" algn="ctr">
            <a:solidFill>
              <a:schemeClr val="bg2">
                <a:lumMod val="75000"/>
              </a:schemeClr>
            </a:solid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DL</a:t>
            </a:r>
          </a:p>
        </p:txBody>
      </p:sp>
      <p:sp>
        <p:nvSpPr>
          <p:cNvPr id="16" name="Rechthoek 15"/>
          <p:cNvSpPr/>
          <p:nvPr/>
        </p:nvSpPr>
        <p:spPr bwMode="auto">
          <a:xfrm>
            <a:off x="3383176" y="2954601"/>
            <a:ext cx="1362368" cy="150349"/>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SP</a:t>
            </a:r>
          </a:p>
        </p:txBody>
      </p:sp>
      <p:sp>
        <p:nvSpPr>
          <p:cNvPr id="17" name="Rechthoek 16"/>
          <p:cNvSpPr/>
          <p:nvPr/>
        </p:nvSpPr>
        <p:spPr bwMode="auto">
          <a:xfrm>
            <a:off x="3383176" y="3196169"/>
            <a:ext cx="1362368" cy="150349"/>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BP</a:t>
            </a:r>
          </a:p>
        </p:txBody>
      </p:sp>
      <p:sp>
        <p:nvSpPr>
          <p:cNvPr id="18" name="Rechthoek 17"/>
          <p:cNvSpPr/>
          <p:nvPr/>
        </p:nvSpPr>
        <p:spPr bwMode="auto">
          <a:xfrm>
            <a:off x="3383176" y="3434879"/>
            <a:ext cx="1362368" cy="150349"/>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DI</a:t>
            </a:r>
          </a:p>
        </p:txBody>
      </p:sp>
      <p:sp>
        <p:nvSpPr>
          <p:cNvPr id="19" name="Rechthoek 18"/>
          <p:cNvSpPr/>
          <p:nvPr/>
        </p:nvSpPr>
        <p:spPr bwMode="auto">
          <a:xfrm>
            <a:off x="3383176" y="3682161"/>
            <a:ext cx="1362368" cy="150349"/>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SI</a:t>
            </a:r>
          </a:p>
        </p:txBody>
      </p:sp>
      <p:sp>
        <p:nvSpPr>
          <p:cNvPr id="20" name="Rechthoek 19"/>
          <p:cNvSpPr/>
          <p:nvPr/>
        </p:nvSpPr>
        <p:spPr bwMode="auto">
          <a:xfrm>
            <a:off x="3383176" y="4029018"/>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CS</a:t>
            </a:r>
          </a:p>
        </p:txBody>
      </p:sp>
      <p:sp>
        <p:nvSpPr>
          <p:cNvPr id="21" name="Rechthoek 20"/>
          <p:cNvSpPr/>
          <p:nvPr/>
        </p:nvSpPr>
        <p:spPr bwMode="auto">
          <a:xfrm>
            <a:off x="3383176" y="4270586"/>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DS</a:t>
            </a:r>
            <a:endParaRPr lang="nl-BE" sz="1050" b="1">
              <a:effectLst>
                <a:outerShdw blurRad="38100" dist="38100" dir="2700000" algn="tl">
                  <a:srgbClr val="000000">
                    <a:alpha val="43137"/>
                  </a:srgbClr>
                </a:outerShdw>
              </a:effectLst>
              <a:latin typeface="Arial" charset="0"/>
            </a:endParaRPr>
          </a:p>
        </p:txBody>
      </p:sp>
      <p:sp>
        <p:nvSpPr>
          <p:cNvPr id="22" name="Rechthoek 21"/>
          <p:cNvSpPr/>
          <p:nvPr/>
        </p:nvSpPr>
        <p:spPr bwMode="auto">
          <a:xfrm>
            <a:off x="3383176" y="4509296"/>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SS</a:t>
            </a:r>
            <a:endParaRPr lang="nl-BE" sz="1050" b="1">
              <a:effectLst>
                <a:outerShdw blurRad="38100" dist="38100" dir="2700000" algn="tl">
                  <a:srgbClr val="000000">
                    <a:alpha val="43137"/>
                  </a:srgbClr>
                </a:outerShdw>
              </a:effectLst>
              <a:latin typeface="Arial" charset="0"/>
            </a:endParaRPr>
          </a:p>
        </p:txBody>
      </p:sp>
      <p:sp>
        <p:nvSpPr>
          <p:cNvPr id="23" name="Rechthoek 22"/>
          <p:cNvSpPr/>
          <p:nvPr/>
        </p:nvSpPr>
        <p:spPr bwMode="auto">
          <a:xfrm>
            <a:off x="3383176" y="4756578"/>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ES</a:t>
            </a:r>
            <a:endParaRPr lang="nl-BE" sz="1050" b="1">
              <a:effectLst>
                <a:outerShdw blurRad="38100" dist="38100" dir="2700000" algn="tl">
                  <a:srgbClr val="000000">
                    <a:alpha val="43137"/>
                  </a:srgbClr>
                </a:outerShdw>
              </a:effectLst>
              <a:latin typeface="Arial" charset="0"/>
            </a:endParaRPr>
          </a:p>
        </p:txBody>
      </p:sp>
      <p:sp>
        <p:nvSpPr>
          <p:cNvPr id="24" name="Rechthoek 23"/>
          <p:cNvSpPr/>
          <p:nvPr/>
        </p:nvSpPr>
        <p:spPr bwMode="auto">
          <a:xfrm>
            <a:off x="3383176" y="5605487"/>
            <a:ext cx="1362368" cy="150349"/>
          </a:xfrm>
          <a:prstGeom prst="rect">
            <a:avLst/>
          </a:prstGeom>
          <a:solidFill>
            <a:schemeClr val="tx2">
              <a:lumMod val="2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IP</a:t>
            </a:r>
          </a:p>
        </p:txBody>
      </p:sp>
      <p:sp>
        <p:nvSpPr>
          <p:cNvPr id="25" name="Rechthoek 24"/>
          <p:cNvSpPr/>
          <p:nvPr/>
        </p:nvSpPr>
        <p:spPr bwMode="auto">
          <a:xfrm>
            <a:off x="2029348" y="1883699"/>
            <a:ext cx="1362368" cy="150349"/>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latin typeface="Arial" charset="0"/>
              </a:rPr>
              <a:t>EAX</a:t>
            </a:r>
          </a:p>
        </p:txBody>
      </p:sp>
      <p:sp>
        <p:nvSpPr>
          <p:cNvPr id="26" name="Rechthoek 25"/>
          <p:cNvSpPr/>
          <p:nvPr/>
        </p:nvSpPr>
        <p:spPr bwMode="auto">
          <a:xfrm>
            <a:off x="2032205" y="2125266"/>
            <a:ext cx="1362368" cy="150349"/>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latin typeface="Arial" charset="0"/>
              </a:rPr>
              <a:t>EBX</a:t>
            </a:r>
          </a:p>
        </p:txBody>
      </p:sp>
      <p:sp>
        <p:nvSpPr>
          <p:cNvPr id="27" name="Rechthoek 26"/>
          <p:cNvSpPr/>
          <p:nvPr/>
        </p:nvSpPr>
        <p:spPr bwMode="auto">
          <a:xfrm>
            <a:off x="2032205" y="2358701"/>
            <a:ext cx="1362368" cy="150349"/>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latin typeface="Arial" charset="0"/>
              </a:rPr>
              <a:t>ECX</a:t>
            </a:r>
          </a:p>
        </p:txBody>
      </p:sp>
      <p:sp>
        <p:nvSpPr>
          <p:cNvPr id="28" name="Rechthoek 27"/>
          <p:cNvSpPr/>
          <p:nvPr/>
        </p:nvSpPr>
        <p:spPr bwMode="auto">
          <a:xfrm>
            <a:off x="2032205" y="2605983"/>
            <a:ext cx="1362368" cy="150349"/>
          </a:xfrm>
          <a:prstGeom prst="rect">
            <a:avLst/>
          </a:prstGeom>
          <a:solidFill>
            <a:schemeClr val="accent1"/>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latin typeface="Arial" charset="0"/>
              </a:rPr>
              <a:t>EDX</a:t>
            </a:r>
          </a:p>
        </p:txBody>
      </p:sp>
      <p:sp>
        <p:nvSpPr>
          <p:cNvPr id="29" name="Rechthoek 28"/>
          <p:cNvSpPr/>
          <p:nvPr/>
        </p:nvSpPr>
        <p:spPr bwMode="auto">
          <a:xfrm>
            <a:off x="2015060" y="2952840"/>
            <a:ext cx="1362368" cy="150349"/>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ESP</a:t>
            </a:r>
          </a:p>
        </p:txBody>
      </p:sp>
      <p:sp>
        <p:nvSpPr>
          <p:cNvPr id="30" name="Rechthoek 29"/>
          <p:cNvSpPr/>
          <p:nvPr/>
        </p:nvSpPr>
        <p:spPr bwMode="auto">
          <a:xfrm>
            <a:off x="2015060" y="3194408"/>
            <a:ext cx="1362368" cy="150349"/>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EBP</a:t>
            </a:r>
          </a:p>
        </p:txBody>
      </p:sp>
      <p:sp>
        <p:nvSpPr>
          <p:cNvPr id="31" name="Rechthoek 30"/>
          <p:cNvSpPr/>
          <p:nvPr/>
        </p:nvSpPr>
        <p:spPr bwMode="auto">
          <a:xfrm>
            <a:off x="2015060" y="3433118"/>
            <a:ext cx="1362368" cy="150349"/>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EDI</a:t>
            </a:r>
          </a:p>
        </p:txBody>
      </p:sp>
      <p:sp>
        <p:nvSpPr>
          <p:cNvPr id="32" name="Rechthoek 31"/>
          <p:cNvSpPr/>
          <p:nvPr/>
        </p:nvSpPr>
        <p:spPr bwMode="auto">
          <a:xfrm>
            <a:off x="2015060" y="3680400"/>
            <a:ext cx="1362368" cy="150349"/>
          </a:xfrm>
          <a:prstGeom prst="rect">
            <a:avLst/>
          </a:prstGeom>
          <a:solidFill>
            <a:schemeClr val="accent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ESI</a:t>
            </a:r>
          </a:p>
        </p:txBody>
      </p:sp>
      <p:sp>
        <p:nvSpPr>
          <p:cNvPr id="33" name="Rechthoek 32"/>
          <p:cNvSpPr/>
          <p:nvPr/>
        </p:nvSpPr>
        <p:spPr bwMode="auto">
          <a:xfrm>
            <a:off x="2015060" y="4027257"/>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ECS</a:t>
            </a:r>
          </a:p>
        </p:txBody>
      </p:sp>
      <p:sp>
        <p:nvSpPr>
          <p:cNvPr id="34" name="Rechthoek 33"/>
          <p:cNvSpPr/>
          <p:nvPr/>
        </p:nvSpPr>
        <p:spPr bwMode="auto">
          <a:xfrm>
            <a:off x="2015060" y="4268825"/>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EDS</a:t>
            </a:r>
            <a:endParaRPr lang="nl-BE" sz="1050" b="1">
              <a:effectLst>
                <a:outerShdw blurRad="38100" dist="38100" dir="2700000" algn="tl">
                  <a:srgbClr val="000000">
                    <a:alpha val="43137"/>
                  </a:srgbClr>
                </a:outerShdw>
              </a:effectLst>
              <a:latin typeface="Arial" charset="0"/>
            </a:endParaRPr>
          </a:p>
        </p:txBody>
      </p:sp>
      <p:sp>
        <p:nvSpPr>
          <p:cNvPr id="35" name="Rechthoek 34"/>
          <p:cNvSpPr/>
          <p:nvPr/>
        </p:nvSpPr>
        <p:spPr bwMode="auto">
          <a:xfrm>
            <a:off x="2015060" y="4507535"/>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ESS</a:t>
            </a:r>
            <a:endParaRPr lang="nl-BE" sz="1050" b="1">
              <a:effectLst>
                <a:outerShdw blurRad="38100" dist="38100" dir="2700000" algn="tl">
                  <a:srgbClr val="000000">
                    <a:alpha val="43137"/>
                  </a:srgbClr>
                </a:outerShdw>
              </a:effectLst>
              <a:latin typeface="Arial" charset="0"/>
            </a:endParaRPr>
          </a:p>
        </p:txBody>
      </p:sp>
      <p:sp>
        <p:nvSpPr>
          <p:cNvPr id="36" name="Rechthoek 35"/>
          <p:cNvSpPr/>
          <p:nvPr/>
        </p:nvSpPr>
        <p:spPr bwMode="auto">
          <a:xfrm>
            <a:off x="2015060" y="4754817"/>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EES</a:t>
            </a:r>
            <a:endParaRPr lang="nl-BE" sz="1050" b="1">
              <a:effectLst>
                <a:outerShdw blurRad="38100" dist="38100" dir="2700000" algn="tl">
                  <a:srgbClr val="000000">
                    <a:alpha val="43137"/>
                  </a:srgbClr>
                </a:outerShdw>
              </a:effectLst>
              <a:latin typeface="Arial" charset="0"/>
            </a:endParaRPr>
          </a:p>
        </p:txBody>
      </p:sp>
      <p:sp>
        <p:nvSpPr>
          <p:cNvPr id="37" name="Rechthoek 36"/>
          <p:cNvSpPr/>
          <p:nvPr/>
        </p:nvSpPr>
        <p:spPr bwMode="auto">
          <a:xfrm>
            <a:off x="2015060" y="5603726"/>
            <a:ext cx="1362368" cy="150349"/>
          </a:xfrm>
          <a:prstGeom prst="rect">
            <a:avLst/>
          </a:prstGeom>
          <a:solidFill>
            <a:schemeClr val="tx2">
              <a:lumMod val="2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latin typeface="Arial" charset="0"/>
              </a:rPr>
              <a:t>EIP</a:t>
            </a:r>
          </a:p>
        </p:txBody>
      </p:sp>
      <p:sp>
        <p:nvSpPr>
          <p:cNvPr id="38" name="Rechthoek 37"/>
          <p:cNvSpPr/>
          <p:nvPr/>
        </p:nvSpPr>
        <p:spPr bwMode="auto">
          <a:xfrm>
            <a:off x="3381415" y="4992881"/>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FS</a:t>
            </a:r>
            <a:endParaRPr lang="nl-BE" sz="1050" b="1">
              <a:effectLst>
                <a:outerShdw blurRad="38100" dist="38100" dir="2700000" algn="tl">
                  <a:srgbClr val="000000">
                    <a:alpha val="43137"/>
                  </a:srgbClr>
                </a:outerShdw>
              </a:effectLst>
              <a:latin typeface="Arial" charset="0"/>
            </a:endParaRPr>
          </a:p>
        </p:txBody>
      </p:sp>
      <p:sp>
        <p:nvSpPr>
          <p:cNvPr id="39" name="Rechthoek 38"/>
          <p:cNvSpPr/>
          <p:nvPr/>
        </p:nvSpPr>
        <p:spPr bwMode="auto">
          <a:xfrm>
            <a:off x="3381415" y="5240163"/>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GS</a:t>
            </a:r>
            <a:endParaRPr lang="nl-BE" sz="1050" b="1">
              <a:effectLst>
                <a:outerShdw blurRad="38100" dist="38100" dir="2700000" algn="tl">
                  <a:srgbClr val="000000">
                    <a:alpha val="43137"/>
                  </a:srgbClr>
                </a:outerShdw>
              </a:effectLst>
              <a:latin typeface="Arial" charset="0"/>
            </a:endParaRPr>
          </a:p>
        </p:txBody>
      </p:sp>
      <p:sp>
        <p:nvSpPr>
          <p:cNvPr id="40" name="Rechthoek 39"/>
          <p:cNvSpPr/>
          <p:nvPr/>
        </p:nvSpPr>
        <p:spPr bwMode="auto">
          <a:xfrm>
            <a:off x="2013299" y="4991120"/>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EFS</a:t>
            </a:r>
            <a:endParaRPr lang="nl-BE" sz="1050" b="1">
              <a:effectLst>
                <a:outerShdw blurRad="38100" dist="38100" dir="2700000" algn="tl">
                  <a:srgbClr val="000000">
                    <a:alpha val="43137"/>
                  </a:srgbClr>
                </a:outerShdw>
              </a:effectLst>
              <a:latin typeface="Arial" charset="0"/>
            </a:endParaRPr>
          </a:p>
        </p:txBody>
      </p:sp>
      <p:sp>
        <p:nvSpPr>
          <p:cNvPr id="41" name="Rechthoek 40"/>
          <p:cNvSpPr/>
          <p:nvPr/>
        </p:nvSpPr>
        <p:spPr bwMode="auto">
          <a:xfrm>
            <a:off x="2013299" y="5238402"/>
            <a:ext cx="1362368" cy="150349"/>
          </a:xfrm>
          <a:prstGeom prst="rect">
            <a:avLst/>
          </a:prstGeom>
          <a:solidFill>
            <a:schemeClr val="bg2">
              <a:lumMod val="75000"/>
            </a:schemeClr>
          </a:solidFill>
          <a:ln w="9525" cap="flat" cmpd="sng" algn="ctr">
            <a:noFill/>
            <a:prstDash val="solid"/>
            <a:round/>
            <a:headEnd type="none" w="med" len="med"/>
            <a:tailEnd type="none" w="med" len="med"/>
          </a:ln>
          <a:effectLst/>
          <a:scene3d>
            <a:camera prst="orthographicFront">
              <a:rot lat="0" lon="0" rev="0"/>
            </a:camera>
            <a:lightRig rig="contrasting" dir="t">
              <a:rot lat="0" lon="0" rev="1500000"/>
            </a:lightRig>
          </a:scene3d>
          <a:sp3d prstMaterial="metal">
            <a:bevelT w="88900" h="88900"/>
          </a:sp3d>
        </p:spPr>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nl-BE" sz="1050" b="1">
                <a:effectLst>
                  <a:outerShdw blurRad="38100" dist="38100" dir="2700000" algn="tl">
                    <a:srgbClr val="000000">
                      <a:alpha val="43137"/>
                    </a:srgbClr>
                  </a:outerShdw>
                </a:effectLst>
              </a:rPr>
              <a:t>EGS</a:t>
            </a:r>
            <a:endParaRPr lang="nl-BE" sz="1050" b="1">
              <a:effectLst>
                <a:outerShdw blurRad="38100" dist="38100" dir="2700000" algn="tl">
                  <a:srgbClr val="000000">
                    <a:alpha val="43137"/>
                  </a:srgbClr>
                </a:outerShdw>
              </a:effectLst>
              <a:latin typeface="Arial" charset="0"/>
            </a:endParaRPr>
          </a:p>
        </p:txBody>
      </p:sp>
      <p:sp>
        <p:nvSpPr>
          <p:cNvPr id="43"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- 8086</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413044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828422"/>
            <a:ext cx="7886700" cy="1325563"/>
          </a:xfrm>
        </p:spPr>
        <p:txBody>
          <a:bodyPr/>
          <a:lstStyle/>
          <a:p>
            <a:r>
              <a:rPr lang="nl-BE" err="1"/>
              <a:t>Registerset</a:t>
            </a:r>
            <a:r>
              <a:rPr lang="nl-BE"/>
              <a:t> van de x86 (IA-32)</a:t>
            </a:r>
          </a:p>
        </p:txBody>
      </p:sp>
      <p:sp>
        <p:nvSpPr>
          <p:cNvPr id="3" name="Tijdelijke aanduiding voor inhoud 2"/>
          <p:cNvSpPr>
            <a:spLocks noGrp="1"/>
          </p:cNvSpPr>
          <p:nvPr>
            <p:ph idx="1"/>
          </p:nvPr>
        </p:nvSpPr>
        <p:spPr/>
        <p:txBody>
          <a:bodyPr/>
          <a:lstStyle/>
          <a:p>
            <a:r>
              <a:rPr lang="nl-BE"/>
              <a:t>32 bit vlagregister</a:t>
            </a:r>
          </a:p>
          <a:p>
            <a:pPr lvl="1"/>
            <a:r>
              <a:rPr lang="nl-BE">
                <a:solidFill>
                  <a:srgbClr val="92D050"/>
                </a:solidFill>
              </a:rPr>
              <a:t>Statusvlag</a:t>
            </a:r>
          </a:p>
          <a:p>
            <a:pPr lvl="1"/>
            <a:r>
              <a:rPr lang="nl-BE">
                <a:solidFill>
                  <a:schemeClr val="tx2">
                    <a:lumMod val="50000"/>
                  </a:schemeClr>
                </a:solidFill>
              </a:rPr>
              <a:t>Systeemvlag</a:t>
            </a:r>
          </a:p>
          <a:p>
            <a:pPr lvl="1"/>
            <a:r>
              <a:rPr lang="nl-BE">
                <a:solidFill>
                  <a:schemeClr val="accent1">
                    <a:lumMod val="60000"/>
                    <a:lumOff val="40000"/>
                  </a:schemeClr>
                </a:solidFill>
              </a:rPr>
              <a:t>Controlevlag</a:t>
            </a:r>
          </a:p>
          <a:p>
            <a:pPr>
              <a:buNone/>
            </a:pPr>
            <a:endParaRPr lang="nl-BE"/>
          </a:p>
          <a:p>
            <a:endParaRPr lang="nl-BE"/>
          </a:p>
        </p:txBody>
      </p:sp>
      <p:graphicFrame>
        <p:nvGraphicFramePr>
          <p:cNvPr id="4" name="Tabel 3"/>
          <p:cNvGraphicFramePr>
            <a:graphicFrameLocks noGrp="1"/>
          </p:cNvGraphicFramePr>
          <p:nvPr>
            <p:extLst>
              <p:ext uri="{D42A27DB-BD31-4B8C-83A1-F6EECF244321}">
                <p14:modId xmlns:p14="http://schemas.microsoft.com/office/powerpoint/2010/main" val="3740328462"/>
              </p:ext>
            </p:extLst>
          </p:nvPr>
        </p:nvGraphicFramePr>
        <p:xfrm>
          <a:off x="921411" y="3472714"/>
          <a:ext cx="5950656" cy="238652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5958">
                  <a:extLst>
                    <a:ext uri="{9D8B030D-6E8A-4147-A177-3AD203B41FA5}">
                      <a16:colId xmlns:a16="http://schemas.microsoft.com/office/drawing/2014/main" val="20000"/>
                    </a:ext>
                  </a:extLst>
                </a:gridCol>
                <a:gridCol w="185958">
                  <a:extLst>
                    <a:ext uri="{9D8B030D-6E8A-4147-A177-3AD203B41FA5}">
                      <a16:colId xmlns:a16="http://schemas.microsoft.com/office/drawing/2014/main" val="20001"/>
                    </a:ext>
                  </a:extLst>
                </a:gridCol>
                <a:gridCol w="185958">
                  <a:extLst>
                    <a:ext uri="{9D8B030D-6E8A-4147-A177-3AD203B41FA5}">
                      <a16:colId xmlns:a16="http://schemas.microsoft.com/office/drawing/2014/main" val="20002"/>
                    </a:ext>
                  </a:extLst>
                </a:gridCol>
                <a:gridCol w="185958">
                  <a:extLst>
                    <a:ext uri="{9D8B030D-6E8A-4147-A177-3AD203B41FA5}">
                      <a16:colId xmlns:a16="http://schemas.microsoft.com/office/drawing/2014/main" val="20003"/>
                    </a:ext>
                  </a:extLst>
                </a:gridCol>
                <a:gridCol w="185958">
                  <a:extLst>
                    <a:ext uri="{9D8B030D-6E8A-4147-A177-3AD203B41FA5}">
                      <a16:colId xmlns:a16="http://schemas.microsoft.com/office/drawing/2014/main" val="20004"/>
                    </a:ext>
                  </a:extLst>
                </a:gridCol>
                <a:gridCol w="185958">
                  <a:extLst>
                    <a:ext uri="{9D8B030D-6E8A-4147-A177-3AD203B41FA5}">
                      <a16:colId xmlns:a16="http://schemas.microsoft.com/office/drawing/2014/main" val="20005"/>
                    </a:ext>
                  </a:extLst>
                </a:gridCol>
                <a:gridCol w="185958">
                  <a:extLst>
                    <a:ext uri="{9D8B030D-6E8A-4147-A177-3AD203B41FA5}">
                      <a16:colId xmlns:a16="http://schemas.microsoft.com/office/drawing/2014/main" val="20006"/>
                    </a:ext>
                  </a:extLst>
                </a:gridCol>
                <a:gridCol w="185958">
                  <a:extLst>
                    <a:ext uri="{9D8B030D-6E8A-4147-A177-3AD203B41FA5}">
                      <a16:colId xmlns:a16="http://schemas.microsoft.com/office/drawing/2014/main" val="20007"/>
                    </a:ext>
                  </a:extLst>
                </a:gridCol>
                <a:gridCol w="185958">
                  <a:extLst>
                    <a:ext uri="{9D8B030D-6E8A-4147-A177-3AD203B41FA5}">
                      <a16:colId xmlns:a16="http://schemas.microsoft.com/office/drawing/2014/main" val="20008"/>
                    </a:ext>
                  </a:extLst>
                </a:gridCol>
                <a:gridCol w="185958">
                  <a:extLst>
                    <a:ext uri="{9D8B030D-6E8A-4147-A177-3AD203B41FA5}">
                      <a16:colId xmlns:a16="http://schemas.microsoft.com/office/drawing/2014/main" val="20009"/>
                    </a:ext>
                  </a:extLst>
                </a:gridCol>
                <a:gridCol w="185958">
                  <a:extLst>
                    <a:ext uri="{9D8B030D-6E8A-4147-A177-3AD203B41FA5}">
                      <a16:colId xmlns:a16="http://schemas.microsoft.com/office/drawing/2014/main" val="20010"/>
                    </a:ext>
                  </a:extLst>
                </a:gridCol>
                <a:gridCol w="185958">
                  <a:extLst>
                    <a:ext uri="{9D8B030D-6E8A-4147-A177-3AD203B41FA5}">
                      <a16:colId xmlns:a16="http://schemas.microsoft.com/office/drawing/2014/main" val="20011"/>
                    </a:ext>
                  </a:extLst>
                </a:gridCol>
                <a:gridCol w="185958">
                  <a:extLst>
                    <a:ext uri="{9D8B030D-6E8A-4147-A177-3AD203B41FA5}">
                      <a16:colId xmlns:a16="http://schemas.microsoft.com/office/drawing/2014/main" val="20012"/>
                    </a:ext>
                  </a:extLst>
                </a:gridCol>
                <a:gridCol w="185958">
                  <a:extLst>
                    <a:ext uri="{9D8B030D-6E8A-4147-A177-3AD203B41FA5}">
                      <a16:colId xmlns:a16="http://schemas.microsoft.com/office/drawing/2014/main" val="20013"/>
                    </a:ext>
                  </a:extLst>
                </a:gridCol>
                <a:gridCol w="185958">
                  <a:extLst>
                    <a:ext uri="{9D8B030D-6E8A-4147-A177-3AD203B41FA5}">
                      <a16:colId xmlns:a16="http://schemas.microsoft.com/office/drawing/2014/main" val="20014"/>
                    </a:ext>
                  </a:extLst>
                </a:gridCol>
                <a:gridCol w="185958">
                  <a:extLst>
                    <a:ext uri="{9D8B030D-6E8A-4147-A177-3AD203B41FA5}">
                      <a16:colId xmlns:a16="http://schemas.microsoft.com/office/drawing/2014/main" val="20015"/>
                    </a:ext>
                  </a:extLst>
                </a:gridCol>
                <a:gridCol w="185958">
                  <a:extLst>
                    <a:ext uri="{9D8B030D-6E8A-4147-A177-3AD203B41FA5}">
                      <a16:colId xmlns:a16="http://schemas.microsoft.com/office/drawing/2014/main" val="20016"/>
                    </a:ext>
                  </a:extLst>
                </a:gridCol>
                <a:gridCol w="185958">
                  <a:extLst>
                    <a:ext uri="{9D8B030D-6E8A-4147-A177-3AD203B41FA5}">
                      <a16:colId xmlns:a16="http://schemas.microsoft.com/office/drawing/2014/main" val="20017"/>
                    </a:ext>
                  </a:extLst>
                </a:gridCol>
                <a:gridCol w="185958">
                  <a:extLst>
                    <a:ext uri="{9D8B030D-6E8A-4147-A177-3AD203B41FA5}">
                      <a16:colId xmlns:a16="http://schemas.microsoft.com/office/drawing/2014/main" val="20018"/>
                    </a:ext>
                  </a:extLst>
                </a:gridCol>
                <a:gridCol w="185958">
                  <a:extLst>
                    <a:ext uri="{9D8B030D-6E8A-4147-A177-3AD203B41FA5}">
                      <a16:colId xmlns:a16="http://schemas.microsoft.com/office/drawing/2014/main" val="20019"/>
                    </a:ext>
                  </a:extLst>
                </a:gridCol>
                <a:gridCol w="185958">
                  <a:extLst>
                    <a:ext uri="{9D8B030D-6E8A-4147-A177-3AD203B41FA5}">
                      <a16:colId xmlns:a16="http://schemas.microsoft.com/office/drawing/2014/main" val="20020"/>
                    </a:ext>
                  </a:extLst>
                </a:gridCol>
                <a:gridCol w="185958">
                  <a:extLst>
                    <a:ext uri="{9D8B030D-6E8A-4147-A177-3AD203B41FA5}">
                      <a16:colId xmlns:a16="http://schemas.microsoft.com/office/drawing/2014/main" val="20021"/>
                    </a:ext>
                  </a:extLst>
                </a:gridCol>
                <a:gridCol w="185958">
                  <a:extLst>
                    <a:ext uri="{9D8B030D-6E8A-4147-A177-3AD203B41FA5}">
                      <a16:colId xmlns:a16="http://schemas.microsoft.com/office/drawing/2014/main" val="20022"/>
                    </a:ext>
                  </a:extLst>
                </a:gridCol>
                <a:gridCol w="185958">
                  <a:extLst>
                    <a:ext uri="{9D8B030D-6E8A-4147-A177-3AD203B41FA5}">
                      <a16:colId xmlns:a16="http://schemas.microsoft.com/office/drawing/2014/main" val="20023"/>
                    </a:ext>
                  </a:extLst>
                </a:gridCol>
                <a:gridCol w="185958">
                  <a:extLst>
                    <a:ext uri="{9D8B030D-6E8A-4147-A177-3AD203B41FA5}">
                      <a16:colId xmlns:a16="http://schemas.microsoft.com/office/drawing/2014/main" val="20024"/>
                    </a:ext>
                  </a:extLst>
                </a:gridCol>
                <a:gridCol w="185958">
                  <a:extLst>
                    <a:ext uri="{9D8B030D-6E8A-4147-A177-3AD203B41FA5}">
                      <a16:colId xmlns:a16="http://schemas.microsoft.com/office/drawing/2014/main" val="20025"/>
                    </a:ext>
                  </a:extLst>
                </a:gridCol>
                <a:gridCol w="185958">
                  <a:extLst>
                    <a:ext uri="{9D8B030D-6E8A-4147-A177-3AD203B41FA5}">
                      <a16:colId xmlns:a16="http://schemas.microsoft.com/office/drawing/2014/main" val="20026"/>
                    </a:ext>
                  </a:extLst>
                </a:gridCol>
                <a:gridCol w="185958">
                  <a:extLst>
                    <a:ext uri="{9D8B030D-6E8A-4147-A177-3AD203B41FA5}">
                      <a16:colId xmlns:a16="http://schemas.microsoft.com/office/drawing/2014/main" val="20027"/>
                    </a:ext>
                  </a:extLst>
                </a:gridCol>
                <a:gridCol w="185958">
                  <a:extLst>
                    <a:ext uri="{9D8B030D-6E8A-4147-A177-3AD203B41FA5}">
                      <a16:colId xmlns:a16="http://schemas.microsoft.com/office/drawing/2014/main" val="20028"/>
                    </a:ext>
                  </a:extLst>
                </a:gridCol>
                <a:gridCol w="185958">
                  <a:extLst>
                    <a:ext uri="{9D8B030D-6E8A-4147-A177-3AD203B41FA5}">
                      <a16:colId xmlns:a16="http://schemas.microsoft.com/office/drawing/2014/main" val="20029"/>
                    </a:ext>
                  </a:extLst>
                </a:gridCol>
                <a:gridCol w="185958">
                  <a:extLst>
                    <a:ext uri="{9D8B030D-6E8A-4147-A177-3AD203B41FA5}">
                      <a16:colId xmlns:a16="http://schemas.microsoft.com/office/drawing/2014/main" val="20030"/>
                    </a:ext>
                  </a:extLst>
                </a:gridCol>
                <a:gridCol w="185958">
                  <a:extLst>
                    <a:ext uri="{9D8B030D-6E8A-4147-A177-3AD203B41FA5}">
                      <a16:colId xmlns:a16="http://schemas.microsoft.com/office/drawing/2014/main" val="20031"/>
                    </a:ext>
                  </a:extLst>
                </a:gridCol>
              </a:tblGrid>
              <a:tr h="446551">
                <a:tc gridSpan="32">
                  <a:txBody>
                    <a:bodyPr/>
                    <a:lstStyle/>
                    <a:p>
                      <a:pPr algn="ctr"/>
                      <a:r>
                        <a:rPr lang="nl-BE" sz="1400" dirty="0">
                          <a:effectLst>
                            <a:outerShdw blurRad="38100" dist="38100" dir="2700000" algn="tl">
                              <a:srgbClr val="000000">
                                <a:alpha val="43137"/>
                              </a:srgbClr>
                            </a:outerShdw>
                          </a:effectLst>
                        </a:rPr>
                        <a:t>Vlagregister</a:t>
                      </a:r>
                    </a:p>
                  </a:txBody>
                  <a:tcPr marL="0" marR="0" marT="27000" marB="2700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pPr algn="ctr"/>
                      <a:endParaRPr lang="nl-BE" sz="1200" dirty="0">
                        <a:effectLst>
                          <a:outerShdw blurRad="38100" dist="38100" dir="2700000" algn="tl">
                            <a:srgbClr val="000000">
                              <a:alpha val="43137"/>
                            </a:srgbClr>
                          </a:outerShdw>
                        </a:effectLst>
                      </a:endParaRPr>
                    </a:p>
                  </a:txBody>
                  <a:tcPr marL="0" marR="0" marT="36000" marB="36000" vert="vert270" anchor="ct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extLst>
                  <a:ext uri="{0D108BD9-81ED-4DB2-BD59-A6C34878D82A}">
                    <a16:rowId xmlns:a16="http://schemas.microsoft.com/office/drawing/2014/main" val="10000"/>
                  </a:ext>
                </a:extLst>
              </a:tr>
              <a:tr h="242699">
                <a:tc>
                  <a:txBody>
                    <a:bodyPr/>
                    <a:lstStyle/>
                    <a:p>
                      <a:pPr algn="ctr"/>
                      <a:r>
                        <a:rPr lang="nl-BE" sz="800" kern="1200" dirty="0">
                          <a:solidFill>
                            <a:schemeClr val="dk1"/>
                          </a:solidFill>
                          <a:latin typeface="+mn-lt"/>
                          <a:ea typeface="+mn-ea"/>
                          <a:cs typeface="+mn-cs"/>
                        </a:rPr>
                        <a:t>31</a:t>
                      </a:r>
                    </a:p>
                  </a:txBody>
                  <a:tcPr marL="0" marR="0" marT="0" marB="0" anchor="ctr"/>
                </a:tc>
                <a:tc>
                  <a:txBody>
                    <a:bodyPr/>
                    <a:lstStyle/>
                    <a:p>
                      <a:pPr algn="ctr"/>
                      <a:r>
                        <a:rPr lang="nl-BE" sz="800" dirty="0"/>
                        <a:t>30</a:t>
                      </a:r>
                    </a:p>
                  </a:txBody>
                  <a:tcPr marL="0" marR="0" marT="0" marB="0" anchor="ctr"/>
                </a:tc>
                <a:tc>
                  <a:txBody>
                    <a:bodyPr/>
                    <a:lstStyle/>
                    <a:p>
                      <a:pPr algn="ctr"/>
                      <a:r>
                        <a:rPr lang="nl-BE" sz="800" dirty="0"/>
                        <a:t>29</a:t>
                      </a:r>
                    </a:p>
                  </a:txBody>
                  <a:tcPr marL="0" marR="0" marT="0" marB="0" anchor="ctr"/>
                </a:tc>
                <a:tc>
                  <a:txBody>
                    <a:bodyPr/>
                    <a:lstStyle/>
                    <a:p>
                      <a:pPr algn="ctr"/>
                      <a:r>
                        <a:rPr lang="nl-BE" sz="800" dirty="0"/>
                        <a:t>28</a:t>
                      </a:r>
                    </a:p>
                  </a:txBody>
                  <a:tcPr marL="0" marR="0" marT="0" marB="0" anchor="ctr"/>
                </a:tc>
                <a:tc>
                  <a:txBody>
                    <a:bodyPr/>
                    <a:lstStyle/>
                    <a:p>
                      <a:pPr algn="ctr"/>
                      <a:r>
                        <a:rPr lang="nl-BE" sz="800" dirty="0"/>
                        <a:t>27</a:t>
                      </a:r>
                    </a:p>
                  </a:txBody>
                  <a:tcPr marL="0" marR="0" marT="0" marB="0" anchor="ctr"/>
                </a:tc>
                <a:tc>
                  <a:txBody>
                    <a:bodyPr/>
                    <a:lstStyle/>
                    <a:p>
                      <a:pPr algn="ctr"/>
                      <a:r>
                        <a:rPr lang="nl-BE" sz="800" dirty="0"/>
                        <a:t>26</a:t>
                      </a:r>
                    </a:p>
                  </a:txBody>
                  <a:tcPr marL="0" marR="0" marT="0" marB="0" anchor="ctr"/>
                </a:tc>
                <a:tc>
                  <a:txBody>
                    <a:bodyPr/>
                    <a:lstStyle/>
                    <a:p>
                      <a:pPr algn="ctr"/>
                      <a:r>
                        <a:rPr lang="nl-BE" sz="800" dirty="0"/>
                        <a:t>25</a:t>
                      </a:r>
                    </a:p>
                  </a:txBody>
                  <a:tcPr marL="0" marR="0" marT="0" marB="0" anchor="ctr"/>
                </a:tc>
                <a:tc>
                  <a:txBody>
                    <a:bodyPr/>
                    <a:lstStyle/>
                    <a:p>
                      <a:pPr algn="ctr"/>
                      <a:r>
                        <a:rPr lang="nl-BE" sz="800" dirty="0"/>
                        <a:t>24</a:t>
                      </a:r>
                    </a:p>
                  </a:txBody>
                  <a:tcPr marL="0" marR="0" marT="0" marB="0" anchor="ctr"/>
                </a:tc>
                <a:tc>
                  <a:txBody>
                    <a:bodyPr/>
                    <a:lstStyle/>
                    <a:p>
                      <a:pPr algn="ctr"/>
                      <a:r>
                        <a:rPr lang="nl-BE" sz="800" dirty="0"/>
                        <a:t>23</a:t>
                      </a:r>
                    </a:p>
                  </a:txBody>
                  <a:tcPr marL="0" marR="0" marT="0" marB="0" anchor="ctr"/>
                </a:tc>
                <a:tc>
                  <a:txBody>
                    <a:bodyPr/>
                    <a:lstStyle/>
                    <a:p>
                      <a:pPr algn="ctr"/>
                      <a:r>
                        <a:rPr lang="nl-BE" sz="800" dirty="0"/>
                        <a:t>22</a:t>
                      </a:r>
                    </a:p>
                  </a:txBody>
                  <a:tcPr marL="0" marR="0" marT="0" marB="0" anchor="ctr"/>
                </a:tc>
                <a:tc>
                  <a:txBody>
                    <a:bodyPr/>
                    <a:lstStyle/>
                    <a:p>
                      <a:pPr algn="ctr"/>
                      <a:r>
                        <a:rPr lang="nl-BE" sz="800" dirty="0"/>
                        <a:t>21</a:t>
                      </a:r>
                    </a:p>
                  </a:txBody>
                  <a:tcPr marL="0" marR="0" marT="0" marB="0" anchor="ctr"/>
                </a:tc>
                <a:tc>
                  <a:txBody>
                    <a:bodyPr/>
                    <a:lstStyle/>
                    <a:p>
                      <a:pPr algn="ctr"/>
                      <a:r>
                        <a:rPr lang="nl-BE" sz="800" dirty="0"/>
                        <a:t>20</a:t>
                      </a:r>
                    </a:p>
                  </a:txBody>
                  <a:tcPr marL="0" marR="0" marT="0" marB="0" anchor="ctr"/>
                </a:tc>
                <a:tc>
                  <a:txBody>
                    <a:bodyPr/>
                    <a:lstStyle/>
                    <a:p>
                      <a:pPr algn="ctr"/>
                      <a:r>
                        <a:rPr lang="nl-BE" sz="800" dirty="0"/>
                        <a:t>19</a:t>
                      </a:r>
                    </a:p>
                  </a:txBody>
                  <a:tcPr marL="0" marR="0" marT="0" marB="0" anchor="ctr"/>
                </a:tc>
                <a:tc>
                  <a:txBody>
                    <a:bodyPr/>
                    <a:lstStyle/>
                    <a:p>
                      <a:pPr algn="ctr"/>
                      <a:r>
                        <a:rPr lang="nl-BE" sz="800" dirty="0"/>
                        <a:t>18</a:t>
                      </a:r>
                    </a:p>
                  </a:txBody>
                  <a:tcPr marL="0" marR="0" marT="0" marB="0" anchor="ctr"/>
                </a:tc>
                <a:tc>
                  <a:txBody>
                    <a:bodyPr/>
                    <a:lstStyle/>
                    <a:p>
                      <a:pPr algn="ctr"/>
                      <a:r>
                        <a:rPr lang="nl-BE" sz="800" dirty="0"/>
                        <a:t>17</a:t>
                      </a:r>
                    </a:p>
                  </a:txBody>
                  <a:tcPr marL="0" marR="0" marT="0" marB="0" anchor="ctr"/>
                </a:tc>
                <a:tc>
                  <a:txBody>
                    <a:bodyPr/>
                    <a:lstStyle/>
                    <a:p>
                      <a:pPr algn="ctr"/>
                      <a:r>
                        <a:rPr lang="nl-BE" sz="800" dirty="0"/>
                        <a:t>16</a:t>
                      </a:r>
                    </a:p>
                  </a:txBody>
                  <a:tcPr marL="0" marR="0" marT="0" marB="0" anchor="ctr"/>
                </a:tc>
                <a:tc>
                  <a:txBody>
                    <a:bodyPr/>
                    <a:lstStyle/>
                    <a:p>
                      <a:pPr algn="ctr"/>
                      <a:r>
                        <a:rPr lang="nl-BE" sz="800" dirty="0"/>
                        <a:t>15</a:t>
                      </a:r>
                    </a:p>
                  </a:txBody>
                  <a:tcPr marL="0" marR="0" marT="0" marB="0" anchor="ctr"/>
                </a:tc>
                <a:tc>
                  <a:txBody>
                    <a:bodyPr/>
                    <a:lstStyle/>
                    <a:p>
                      <a:pPr algn="ctr"/>
                      <a:r>
                        <a:rPr lang="nl-BE" sz="800" dirty="0"/>
                        <a:t>14</a:t>
                      </a:r>
                    </a:p>
                  </a:txBody>
                  <a:tcPr marL="0" marR="0" marT="0" marB="0" anchor="ctr"/>
                </a:tc>
                <a:tc>
                  <a:txBody>
                    <a:bodyPr/>
                    <a:lstStyle/>
                    <a:p>
                      <a:pPr algn="ctr"/>
                      <a:r>
                        <a:rPr lang="nl-BE" sz="800" dirty="0"/>
                        <a:t>13</a:t>
                      </a:r>
                    </a:p>
                  </a:txBody>
                  <a:tcPr marL="0" marR="0" marT="0" marB="0" anchor="ctr"/>
                </a:tc>
                <a:tc>
                  <a:txBody>
                    <a:bodyPr/>
                    <a:lstStyle/>
                    <a:p>
                      <a:pPr algn="ctr"/>
                      <a:r>
                        <a:rPr lang="nl-BE" sz="800" dirty="0"/>
                        <a:t>12</a:t>
                      </a:r>
                    </a:p>
                  </a:txBody>
                  <a:tcPr marL="0" marR="0" marT="0" marB="0" anchor="ctr"/>
                </a:tc>
                <a:tc>
                  <a:txBody>
                    <a:bodyPr/>
                    <a:lstStyle/>
                    <a:p>
                      <a:pPr algn="ctr"/>
                      <a:r>
                        <a:rPr lang="nl-BE" sz="800" dirty="0"/>
                        <a:t>11</a:t>
                      </a:r>
                    </a:p>
                  </a:txBody>
                  <a:tcPr marL="0" marR="0" marT="0" marB="0" anchor="ctr"/>
                </a:tc>
                <a:tc>
                  <a:txBody>
                    <a:bodyPr/>
                    <a:lstStyle/>
                    <a:p>
                      <a:pPr algn="ctr"/>
                      <a:r>
                        <a:rPr lang="nl-BE" sz="800" dirty="0"/>
                        <a:t>10</a:t>
                      </a:r>
                    </a:p>
                  </a:txBody>
                  <a:tcPr marL="0" marR="0" marT="0" marB="0" anchor="ctr"/>
                </a:tc>
                <a:tc>
                  <a:txBody>
                    <a:bodyPr/>
                    <a:lstStyle/>
                    <a:p>
                      <a:pPr algn="ctr"/>
                      <a:r>
                        <a:rPr lang="nl-BE" sz="800" dirty="0"/>
                        <a:t>9</a:t>
                      </a:r>
                    </a:p>
                  </a:txBody>
                  <a:tcPr marL="0" marR="0" marT="0" marB="0" anchor="ctr"/>
                </a:tc>
                <a:tc>
                  <a:txBody>
                    <a:bodyPr/>
                    <a:lstStyle/>
                    <a:p>
                      <a:pPr algn="ctr"/>
                      <a:r>
                        <a:rPr lang="nl-BE" sz="800" dirty="0"/>
                        <a:t>8</a:t>
                      </a:r>
                    </a:p>
                  </a:txBody>
                  <a:tcPr marL="0" marR="0" marT="0" marB="0" anchor="ctr"/>
                </a:tc>
                <a:tc>
                  <a:txBody>
                    <a:bodyPr/>
                    <a:lstStyle/>
                    <a:p>
                      <a:pPr algn="ctr"/>
                      <a:r>
                        <a:rPr lang="nl-BE" sz="800" dirty="0"/>
                        <a:t>7</a:t>
                      </a:r>
                    </a:p>
                  </a:txBody>
                  <a:tcPr marL="0" marR="0" marT="0" marB="0" anchor="ctr"/>
                </a:tc>
                <a:tc>
                  <a:txBody>
                    <a:bodyPr/>
                    <a:lstStyle/>
                    <a:p>
                      <a:pPr algn="ctr"/>
                      <a:r>
                        <a:rPr lang="nl-BE" sz="800" dirty="0"/>
                        <a:t>6</a:t>
                      </a:r>
                    </a:p>
                  </a:txBody>
                  <a:tcPr marL="0" marR="0" marT="0" marB="0" anchor="ctr"/>
                </a:tc>
                <a:tc>
                  <a:txBody>
                    <a:bodyPr/>
                    <a:lstStyle/>
                    <a:p>
                      <a:pPr algn="ctr"/>
                      <a:r>
                        <a:rPr lang="nl-BE" sz="800" dirty="0"/>
                        <a:t>5</a:t>
                      </a:r>
                    </a:p>
                  </a:txBody>
                  <a:tcPr marL="0" marR="0" marT="0" marB="0" anchor="ctr"/>
                </a:tc>
                <a:tc>
                  <a:txBody>
                    <a:bodyPr/>
                    <a:lstStyle/>
                    <a:p>
                      <a:pPr algn="ctr"/>
                      <a:r>
                        <a:rPr lang="nl-BE" sz="800" dirty="0"/>
                        <a:t>4</a:t>
                      </a:r>
                    </a:p>
                  </a:txBody>
                  <a:tcPr marL="0" marR="0" marT="0" marB="0" anchor="ctr"/>
                </a:tc>
                <a:tc>
                  <a:txBody>
                    <a:bodyPr/>
                    <a:lstStyle/>
                    <a:p>
                      <a:pPr algn="ctr"/>
                      <a:r>
                        <a:rPr lang="nl-BE" sz="800" dirty="0"/>
                        <a:t>3</a:t>
                      </a:r>
                    </a:p>
                  </a:txBody>
                  <a:tcPr marL="0" marR="0" marT="0" marB="0" anchor="ctr"/>
                </a:tc>
                <a:tc>
                  <a:txBody>
                    <a:bodyPr/>
                    <a:lstStyle/>
                    <a:p>
                      <a:pPr algn="ctr"/>
                      <a:r>
                        <a:rPr lang="nl-BE" sz="800" dirty="0"/>
                        <a:t>2</a:t>
                      </a:r>
                    </a:p>
                  </a:txBody>
                  <a:tcPr marL="0" marR="0" marT="0" marB="0" anchor="ctr"/>
                </a:tc>
                <a:tc>
                  <a:txBody>
                    <a:bodyPr/>
                    <a:lstStyle/>
                    <a:p>
                      <a:pPr algn="ctr"/>
                      <a:r>
                        <a:rPr lang="nl-BE" sz="800" dirty="0"/>
                        <a:t>1</a:t>
                      </a:r>
                    </a:p>
                  </a:txBody>
                  <a:tcPr marL="0" marR="0" marT="0" marB="0" anchor="ctr"/>
                </a:tc>
                <a:tc>
                  <a:txBody>
                    <a:bodyPr/>
                    <a:lstStyle/>
                    <a:p>
                      <a:pPr algn="ctr"/>
                      <a:r>
                        <a:rPr lang="nl-BE" sz="800" dirty="0"/>
                        <a:t>0</a:t>
                      </a:r>
                    </a:p>
                  </a:txBody>
                  <a:tcPr marL="0" marR="0" marT="0" marB="0" anchor="ctr"/>
                </a:tc>
                <a:extLst>
                  <a:ext uri="{0D108BD9-81ED-4DB2-BD59-A6C34878D82A}">
                    <a16:rowId xmlns:a16="http://schemas.microsoft.com/office/drawing/2014/main" val="10001"/>
                  </a:ext>
                </a:extLst>
              </a:tr>
              <a:tr h="1697276">
                <a:tc>
                  <a:txBody>
                    <a:bodyPr/>
                    <a:lstStyle/>
                    <a:p>
                      <a:endParaRPr lang="nl-BE" sz="800" kern="1200" dirty="0">
                        <a:solidFill>
                          <a:schemeClr val="dk1"/>
                        </a:solidFill>
                        <a:latin typeface="+mn-lt"/>
                        <a:ea typeface="+mn-ea"/>
                        <a:cs typeface="+mn-cs"/>
                      </a:endParaRPr>
                    </a:p>
                  </a:txBody>
                  <a:tcPr marL="0" marR="0" marT="27000" marB="27000" vert="vert270" anchor="ctr"/>
                </a:tc>
                <a:tc>
                  <a:txBody>
                    <a:bodyPr/>
                    <a:lstStyle/>
                    <a:p>
                      <a:endParaRPr lang="nl-BE" sz="1400" dirty="0"/>
                    </a:p>
                  </a:txBody>
                  <a:tcPr marL="0" marR="0" marT="27000" marB="27000" vert="vert270" anchor="ctr"/>
                </a:tc>
                <a:tc>
                  <a:txBody>
                    <a:bodyPr/>
                    <a:lstStyle/>
                    <a:p>
                      <a:endParaRPr lang="nl-BE" sz="1400"/>
                    </a:p>
                  </a:txBody>
                  <a:tcPr marL="0" marR="0" marT="27000" marB="27000" vert="vert270" anchor="ctr"/>
                </a:tc>
                <a:tc>
                  <a:txBody>
                    <a:bodyPr/>
                    <a:lstStyle/>
                    <a:p>
                      <a:endParaRPr lang="nl-BE" sz="1400"/>
                    </a:p>
                  </a:txBody>
                  <a:tcPr marL="0" marR="0" marT="27000" marB="27000" vert="vert270" anchor="ctr"/>
                </a:tc>
                <a:tc>
                  <a:txBody>
                    <a:bodyPr/>
                    <a:lstStyle/>
                    <a:p>
                      <a:endParaRPr lang="nl-BE" sz="1400"/>
                    </a:p>
                  </a:txBody>
                  <a:tcPr marL="0" marR="0" marT="27000" marB="27000" vert="vert270" anchor="ctr"/>
                </a:tc>
                <a:tc>
                  <a:txBody>
                    <a:bodyPr/>
                    <a:lstStyle/>
                    <a:p>
                      <a:endParaRPr lang="nl-BE" sz="1400"/>
                    </a:p>
                  </a:txBody>
                  <a:tcPr marL="0" marR="0" marT="27000" marB="27000" vert="vert270" anchor="ctr"/>
                </a:tc>
                <a:tc>
                  <a:txBody>
                    <a:bodyPr/>
                    <a:lstStyle/>
                    <a:p>
                      <a:endParaRPr lang="nl-BE" sz="1400"/>
                    </a:p>
                  </a:txBody>
                  <a:tcPr marL="0" marR="0" marT="27000" marB="27000" vert="vert270" anchor="ctr"/>
                </a:tc>
                <a:tc>
                  <a:txBody>
                    <a:bodyPr/>
                    <a:lstStyle/>
                    <a:p>
                      <a:endParaRPr lang="nl-BE" sz="1400" dirty="0"/>
                    </a:p>
                  </a:txBody>
                  <a:tcPr marL="0" marR="0" marT="27000" marB="27000" vert="vert270" anchor="ctr"/>
                </a:tc>
                <a:tc>
                  <a:txBody>
                    <a:bodyPr/>
                    <a:lstStyle/>
                    <a:p>
                      <a:endParaRPr lang="nl-BE" sz="900" dirty="0"/>
                    </a:p>
                  </a:txBody>
                  <a:tcPr marL="0" marR="0" marT="27000" marB="27000" vert="vert270" anchor="ctr"/>
                </a:tc>
                <a:tc>
                  <a:txBody>
                    <a:bodyPr/>
                    <a:lstStyle/>
                    <a:p>
                      <a:endParaRPr lang="nl-BE" sz="900" dirty="0"/>
                    </a:p>
                  </a:txBody>
                  <a:tcPr marL="0" marR="0" marT="27000" marB="27000" vert="vert270" anchor="ctr"/>
                </a:tc>
                <a:tc>
                  <a:txBody>
                    <a:bodyPr/>
                    <a:lstStyle/>
                    <a:p>
                      <a:r>
                        <a:rPr lang="nl-BE" sz="900" dirty="0" err="1"/>
                        <a:t>Identification</a:t>
                      </a:r>
                      <a:r>
                        <a:rPr lang="nl-BE" sz="900" dirty="0"/>
                        <a:t> (P5+)</a:t>
                      </a:r>
                    </a:p>
                  </a:txBody>
                  <a:tcPr marL="0" marR="0" marT="27000" marB="27000" vert="vert270" anchor="ctr"/>
                </a:tc>
                <a:tc>
                  <a:txBody>
                    <a:bodyPr/>
                    <a:lstStyle/>
                    <a:p>
                      <a:r>
                        <a:rPr lang="nl-BE" sz="900" dirty="0" err="1"/>
                        <a:t>Virtual</a:t>
                      </a:r>
                      <a:r>
                        <a:rPr lang="nl-BE" sz="900" dirty="0"/>
                        <a:t> </a:t>
                      </a:r>
                      <a:r>
                        <a:rPr lang="nl-BE" sz="900" dirty="0" err="1"/>
                        <a:t>interrupt</a:t>
                      </a:r>
                      <a:r>
                        <a:rPr lang="nl-BE" sz="900" dirty="0"/>
                        <a:t> pending  (P5+)</a:t>
                      </a:r>
                    </a:p>
                  </a:txBody>
                  <a:tcPr marL="0" marR="0" marT="27000" marB="27000" vert="vert270" anchor="ctr"/>
                </a:tc>
                <a:tc>
                  <a:txBody>
                    <a:bodyPr/>
                    <a:lstStyle/>
                    <a:p>
                      <a:r>
                        <a:rPr lang="nl-BE" sz="900" dirty="0" err="1"/>
                        <a:t>Virtual</a:t>
                      </a:r>
                      <a:r>
                        <a:rPr lang="nl-BE" sz="900" dirty="0"/>
                        <a:t> </a:t>
                      </a:r>
                      <a:r>
                        <a:rPr lang="nl-BE" sz="900" dirty="0" err="1"/>
                        <a:t>interrupt</a:t>
                      </a:r>
                      <a:r>
                        <a:rPr lang="nl-BE" sz="900" dirty="0"/>
                        <a:t> </a:t>
                      </a:r>
                      <a:r>
                        <a:rPr lang="nl-BE" sz="900" dirty="0" err="1"/>
                        <a:t>flag</a:t>
                      </a:r>
                      <a:r>
                        <a:rPr lang="nl-BE" sz="900" dirty="0"/>
                        <a:t> (P5+)</a:t>
                      </a:r>
                    </a:p>
                  </a:txBody>
                  <a:tcPr marL="0" marR="0" marT="27000" marB="27000" vert="vert270" anchor="ctr"/>
                </a:tc>
                <a:tc>
                  <a:txBody>
                    <a:bodyPr/>
                    <a:lstStyle/>
                    <a:p>
                      <a:r>
                        <a:rPr lang="nl-BE" sz="900" dirty="0" err="1"/>
                        <a:t>Alignment</a:t>
                      </a:r>
                      <a:r>
                        <a:rPr lang="nl-BE" sz="900" dirty="0"/>
                        <a:t> check (80486+)</a:t>
                      </a:r>
                    </a:p>
                  </a:txBody>
                  <a:tcPr marL="0" marR="0" marT="27000" marB="27000" vert="vert270" anchor="ctr"/>
                </a:tc>
                <a:tc>
                  <a:txBody>
                    <a:bodyPr/>
                    <a:lstStyle/>
                    <a:p>
                      <a:r>
                        <a:rPr lang="nl-BE" sz="900" dirty="0" err="1"/>
                        <a:t>Virtual</a:t>
                      </a:r>
                      <a:r>
                        <a:rPr lang="nl-BE" sz="900" dirty="0"/>
                        <a:t> 86 mode (80386+)</a:t>
                      </a:r>
                    </a:p>
                  </a:txBody>
                  <a:tcPr marL="0" marR="0" marT="27000" marB="27000" vert="vert270" anchor="ctr"/>
                </a:tc>
                <a:tc>
                  <a:txBody>
                    <a:bodyPr/>
                    <a:lstStyle/>
                    <a:p>
                      <a:r>
                        <a:rPr lang="nl-BE" sz="900" dirty="0" err="1"/>
                        <a:t>Resume</a:t>
                      </a:r>
                      <a:r>
                        <a:rPr lang="nl-BE" sz="900" dirty="0"/>
                        <a:t> </a:t>
                      </a:r>
                      <a:r>
                        <a:rPr lang="nl-BE" sz="900" dirty="0" err="1"/>
                        <a:t>flag</a:t>
                      </a:r>
                      <a:r>
                        <a:rPr lang="nl-BE" sz="900" dirty="0"/>
                        <a:t>  (80386+)</a:t>
                      </a:r>
                    </a:p>
                  </a:txBody>
                  <a:tcPr marL="0" marR="0" marT="27000" marB="27000" vert="vert270" anchor="ctr"/>
                </a:tc>
                <a:tc>
                  <a:txBody>
                    <a:bodyPr/>
                    <a:lstStyle/>
                    <a:p>
                      <a:endParaRPr lang="nl-BE" sz="900" dirty="0"/>
                    </a:p>
                  </a:txBody>
                  <a:tcPr marL="0" marR="0" marT="27000" marB="27000" vert="vert270" anchor="ctr"/>
                </a:tc>
                <a:tc>
                  <a:txBody>
                    <a:bodyPr/>
                    <a:lstStyle/>
                    <a:p>
                      <a:endParaRPr lang="nl-BE" sz="900"/>
                    </a:p>
                  </a:txBody>
                  <a:tcPr marL="0" marR="0" marT="27000" marB="27000" vert="vert270" anchor="ctr"/>
                </a:tc>
                <a:tc>
                  <a:txBody>
                    <a:bodyPr/>
                    <a:lstStyle/>
                    <a:p>
                      <a:endParaRPr lang="nl-BE" sz="900" dirty="0"/>
                    </a:p>
                  </a:txBody>
                  <a:tcPr marL="0" marR="0" marT="27000" marB="27000" vert="vert27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900" dirty="0"/>
                    </a:p>
                  </a:txBody>
                  <a:tcPr marL="0" marR="0" marT="27000" marB="27000" vert="vert27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900" dirty="0"/>
                        <a:t>Overloop</a:t>
                      </a:r>
                    </a:p>
                  </a:txBody>
                  <a:tcPr marL="0" marR="0" marT="27000" marB="27000" vert="vert270" anchor="ctr">
                    <a:solidFill>
                      <a:srgbClr val="92D050"/>
                    </a:solidFill>
                  </a:tcPr>
                </a:tc>
                <a:tc>
                  <a:txBody>
                    <a:bodyPr/>
                    <a:lstStyle/>
                    <a:p>
                      <a:r>
                        <a:rPr lang="nl-BE" sz="900" dirty="0"/>
                        <a:t>Richting</a:t>
                      </a:r>
                    </a:p>
                  </a:txBody>
                  <a:tcPr marL="0" marR="0" marT="27000" marB="27000" vert="vert270" anchor="ctr">
                    <a:solidFill>
                      <a:schemeClr val="accent1">
                        <a:lumMod val="60000"/>
                        <a:lumOff val="40000"/>
                      </a:schemeClr>
                    </a:solidFill>
                  </a:tcPr>
                </a:tc>
                <a:tc>
                  <a:txBody>
                    <a:bodyPr/>
                    <a:lstStyle/>
                    <a:p>
                      <a:r>
                        <a:rPr lang="nl-BE" sz="900" dirty="0" err="1">
                          <a:solidFill>
                            <a:schemeClr val="bg1"/>
                          </a:solidFill>
                        </a:rPr>
                        <a:t>Interrupt</a:t>
                      </a:r>
                      <a:r>
                        <a:rPr lang="nl-BE" sz="900" baseline="0" dirty="0">
                          <a:solidFill>
                            <a:schemeClr val="bg1"/>
                          </a:solidFill>
                        </a:rPr>
                        <a:t> </a:t>
                      </a:r>
                      <a:r>
                        <a:rPr lang="nl-BE" sz="900" baseline="0" dirty="0" err="1">
                          <a:solidFill>
                            <a:schemeClr val="bg1"/>
                          </a:solidFill>
                        </a:rPr>
                        <a:t>enable</a:t>
                      </a:r>
                      <a:endParaRPr lang="nl-BE" sz="900" dirty="0">
                        <a:solidFill>
                          <a:schemeClr val="bg1"/>
                        </a:solidFill>
                      </a:endParaRPr>
                    </a:p>
                  </a:txBody>
                  <a:tcPr marL="0" marR="0" marT="27000" marB="27000" vert="vert270" anchor="ctr">
                    <a:solidFill>
                      <a:schemeClr val="tx2">
                        <a:lumMod val="50000"/>
                      </a:schemeClr>
                    </a:solidFill>
                  </a:tcPr>
                </a:tc>
                <a:tc>
                  <a:txBody>
                    <a:bodyPr/>
                    <a:lstStyle/>
                    <a:p>
                      <a:r>
                        <a:rPr lang="nl-BE" sz="900" dirty="0">
                          <a:solidFill>
                            <a:schemeClr val="bg1"/>
                          </a:solidFill>
                        </a:rPr>
                        <a:t>Trap</a:t>
                      </a:r>
                    </a:p>
                  </a:txBody>
                  <a:tcPr marL="0" marR="0" marT="27000" marB="27000" vert="vert270" anchor="ctr">
                    <a:solidFill>
                      <a:schemeClr val="tx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900" kern="1200" dirty="0">
                          <a:solidFill>
                            <a:schemeClr val="dk1"/>
                          </a:solidFill>
                          <a:latin typeface="+mn-lt"/>
                          <a:ea typeface="+mn-ea"/>
                          <a:cs typeface="+mn-cs"/>
                        </a:rPr>
                        <a:t>Teken</a:t>
                      </a:r>
                    </a:p>
                  </a:txBody>
                  <a:tcPr marL="0" marR="0" marT="27000" marB="27000" vert="vert270" anchor="ctr">
                    <a:solidFill>
                      <a:srgbClr val="92D050"/>
                    </a:solidFill>
                  </a:tcPr>
                </a:tc>
                <a:tc>
                  <a:txBody>
                    <a:bodyPr/>
                    <a:lstStyle/>
                    <a:p>
                      <a:r>
                        <a:rPr lang="nl-BE" sz="900" dirty="0"/>
                        <a:t>Zero</a:t>
                      </a:r>
                    </a:p>
                  </a:txBody>
                  <a:tcPr marL="0" marR="0" marT="27000" marB="27000" vert="vert270" anchor="ctr">
                    <a:solidFill>
                      <a:srgbClr val="92D050"/>
                    </a:solidFill>
                  </a:tcPr>
                </a:tc>
                <a:tc>
                  <a:txBody>
                    <a:bodyPr/>
                    <a:lstStyle/>
                    <a:p>
                      <a:endParaRPr lang="nl-BE" sz="900" dirty="0"/>
                    </a:p>
                  </a:txBody>
                  <a:tcPr marL="0" marR="0" marT="27000" marB="27000" vert="vert270" anchor="ctr"/>
                </a:tc>
                <a:tc>
                  <a:txBody>
                    <a:bodyPr/>
                    <a:lstStyle/>
                    <a:p>
                      <a:r>
                        <a:rPr lang="nl-BE" sz="900" dirty="0" err="1"/>
                        <a:t>Hulpcarry</a:t>
                      </a:r>
                      <a:endParaRPr lang="nl-BE" sz="900" dirty="0"/>
                    </a:p>
                  </a:txBody>
                  <a:tcPr marL="0" marR="0" marT="27000" marB="27000" vert="vert270" anchor="ctr">
                    <a:solidFill>
                      <a:srgbClr val="92D050"/>
                    </a:solidFill>
                  </a:tcPr>
                </a:tc>
                <a:tc>
                  <a:txBody>
                    <a:bodyPr/>
                    <a:lstStyle/>
                    <a:p>
                      <a:endParaRPr lang="nl-BE" sz="900" dirty="0"/>
                    </a:p>
                  </a:txBody>
                  <a:tcPr marL="0" marR="0" marT="27000" marB="27000" vert="vert270" anchor="ctr"/>
                </a:tc>
                <a:tc>
                  <a:txBody>
                    <a:bodyPr/>
                    <a:lstStyle/>
                    <a:p>
                      <a:r>
                        <a:rPr lang="nl-BE" sz="900" dirty="0"/>
                        <a:t>Pariteit</a:t>
                      </a:r>
                    </a:p>
                  </a:txBody>
                  <a:tcPr marL="0" marR="0" marT="27000" marB="27000" vert="vert270" anchor="ctr">
                    <a:solidFill>
                      <a:srgbClr val="92D050"/>
                    </a:solidFill>
                  </a:tcPr>
                </a:tc>
                <a:tc>
                  <a:txBody>
                    <a:bodyPr/>
                    <a:lstStyle/>
                    <a:p>
                      <a:endParaRPr lang="nl-BE" sz="900" dirty="0"/>
                    </a:p>
                  </a:txBody>
                  <a:tcPr marL="0" marR="0" marT="27000" marB="27000" vert="vert270" anchor="ctr"/>
                </a:tc>
                <a:tc>
                  <a:txBody>
                    <a:bodyPr/>
                    <a:lstStyle/>
                    <a:p>
                      <a:r>
                        <a:rPr lang="nl-BE" sz="900" dirty="0"/>
                        <a:t>Carry</a:t>
                      </a:r>
                    </a:p>
                  </a:txBody>
                  <a:tcPr marL="0" marR="0" marT="27000" marB="27000" vert="vert270" anchor="ctr">
                    <a:solidFill>
                      <a:srgbClr val="92D050"/>
                    </a:solidFill>
                  </a:tcPr>
                </a:tc>
                <a:extLst>
                  <a:ext uri="{0D108BD9-81ED-4DB2-BD59-A6C34878D82A}">
                    <a16:rowId xmlns:a16="http://schemas.microsoft.com/office/drawing/2014/main" val="10002"/>
                  </a:ext>
                </a:extLst>
              </a:tr>
            </a:tbl>
          </a:graphicData>
        </a:graphic>
      </p:graphicFrame>
      <p:sp>
        <p:nvSpPr>
          <p:cNvPr id="6" name="Titel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Architectuur</a:t>
            </a:r>
            <a:br>
              <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32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Microprocessor - 8086</a:t>
            </a:r>
            <a:endParaRPr lang="nl-BE" sz="16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5390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38506" y="1234572"/>
            <a:ext cx="7886700" cy="4351338"/>
          </a:xfrm>
        </p:spPr>
        <p:txBody>
          <a:bodyPr/>
          <a:lstStyle/>
          <a:p>
            <a:pPr marL="0" indent="0">
              <a:buNone/>
            </a:pPr>
            <a:r>
              <a:rPr lang="nl-BE"/>
              <a:t>Onderdelen en </a:t>
            </a:r>
            <a:r>
              <a:rPr lang="nl-BE" err="1"/>
              <a:t>busarchitectuur</a:t>
            </a:r>
            <a:endParaRPr lang="nl-BE"/>
          </a:p>
        </p:txBody>
      </p:sp>
      <p:pic>
        <p:nvPicPr>
          <p:cNvPr id="4" name="Afbeelding 3"/>
          <p:cNvPicPr/>
          <p:nvPr/>
        </p:nvPicPr>
        <p:blipFill>
          <a:blip r:embed="rId3" cstate="print">
            <a:extLst>
              <a:ext uri="{28A0092B-C50C-407E-A947-70E740481C1C}">
                <a14:useLocalDpi xmlns:a14="http://schemas.microsoft.com/office/drawing/2010/main" val="0"/>
              </a:ext>
            </a:extLst>
          </a:blip>
          <a:stretch>
            <a:fillRect/>
          </a:stretch>
        </p:blipFill>
        <p:spPr>
          <a:xfrm>
            <a:off x="863720" y="1709752"/>
            <a:ext cx="6951352" cy="4532552"/>
          </a:xfrm>
          <a:prstGeom prst="rect">
            <a:avLst/>
          </a:prstGeom>
        </p:spPr>
      </p:pic>
      <p:sp>
        <p:nvSpPr>
          <p:cNvPr id="8" name="Titel 1"/>
          <p:cNvSpPr txBox="1">
            <a:spLocks/>
          </p:cNvSpPr>
          <p:nvPr/>
        </p:nvSpPr>
        <p:spPr>
          <a:xfrm>
            <a:off x="0" y="0"/>
            <a:ext cx="9144000" cy="12345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Computer systems –  </a:t>
            </a:r>
            <a:r>
              <a:rPr lang="nl-BE" sz="2400" err="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Busarchitectuur</a:t>
            </a:r>
            <a: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 Algemeen</a:t>
            </a:r>
            <a:br>
              <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br>
            <a:r>
              <a:rPr lang="nl-BE" sz="40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Het moederbord</a:t>
            </a:r>
            <a:endParaRPr lang="nl-BE" sz="240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65843140"/>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B328CD4CCC4549A2693147AB9124D8" ma:contentTypeVersion="4" ma:contentTypeDescription="Een nieuw document maken." ma:contentTypeScope="" ma:versionID="324f3fe9b03f8bfb704ae15a09a59cf2">
  <xsd:schema xmlns:xsd="http://www.w3.org/2001/XMLSchema" xmlns:xs="http://www.w3.org/2001/XMLSchema" xmlns:p="http://schemas.microsoft.com/office/2006/metadata/properties" xmlns:ns2="4b943c06-37fb-4697-bc66-955beedaabd1" xmlns:ns3="8ec6cc2f-c21c-4804-8ff0-f2a31c34540b" targetNamespace="http://schemas.microsoft.com/office/2006/metadata/properties" ma:root="true" ma:fieldsID="061e85396dc9bfd0d4e7223f8d5100fa" ns2:_="" ns3:_="">
    <xsd:import namespace="4b943c06-37fb-4697-bc66-955beedaabd1"/>
    <xsd:import namespace="8ec6cc2f-c21c-4804-8ff0-f2a31c34540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43c06-37fb-4697-bc66-955beedaabd1"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c6cc2f-c21c-4804-8ff0-f2a31c34540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D0C236-1B07-489D-BCB6-18F559494B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943c06-37fb-4697-bc66-955beedaabd1"/>
    <ds:schemaRef ds:uri="8ec6cc2f-c21c-4804-8ff0-f2a31c3454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FC3950-C5FB-44C7-A033-3553E207DB53}">
  <ds:schemaRefs>
    <ds:schemaRef ds:uri="http://schemas.microsoft.com/sharepoint/v3/contenttype/forms"/>
  </ds:schemaRefs>
</ds:datastoreItem>
</file>

<file path=customXml/itemProps3.xml><?xml version="1.0" encoding="utf-8"?>
<ds:datastoreItem xmlns:ds="http://schemas.openxmlformats.org/officeDocument/2006/customXml" ds:itemID="{963EE214-A7D9-49F8-8902-4A5402BF56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5162</Words>
  <Application>Microsoft Office PowerPoint</Application>
  <PresentationFormat>Diavoorstelling (4:3)</PresentationFormat>
  <Paragraphs>1015</Paragraphs>
  <Slides>84</Slides>
  <Notes>29</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84</vt:i4>
      </vt:variant>
    </vt:vector>
  </HeadingPairs>
  <TitlesOfParts>
    <vt:vector size="93" baseType="lpstr">
      <vt:lpstr>Arial</vt:lpstr>
      <vt:lpstr>Arial Narrow</vt:lpstr>
      <vt:lpstr>Calibri</vt:lpstr>
      <vt:lpstr>Calibri Light</vt:lpstr>
      <vt:lpstr>Tahoma</vt:lpstr>
      <vt:lpstr>Times New Roman</vt:lpstr>
      <vt:lpstr>Verdana</vt:lpstr>
      <vt:lpstr>Wingdings</vt:lpstr>
      <vt:lpstr>Kantoorthema</vt:lpstr>
      <vt:lpstr>Computer systems  2016 -2017 Architectuur</vt:lpstr>
      <vt:lpstr>Computer systems –   Architectuur</vt:lpstr>
      <vt:lpstr>Computer systems –  Architectuur Computersystemen</vt:lpstr>
      <vt:lpstr>PowerPoint-presentatie</vt:lpstr>
      <vt:lpstr>Computer systems –  Architectuur</vt:lpstr>
      <vt:lpstr>Computer systems – Architectuur Busarchitectuur</vt:lpstr>
      <vt:lpstr>Computer systems – Architectuur Busarchitectuur</vt:lpstr>
      <vt:lpstr>PowerPoint-presentatie</vt:lpstr>
      <vt:lpstr>PowerPoint-presentatie</vt:lpstr>
      <vt:lpstr>PowerPoint-presentatie</vt:lpstr>
      <vt:lpstr>PowerPoint-presentatie</vt:lpstr>
      <vt:lpstr>Het transport van gegevens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Computer systems – Architectuur Busarchitectuur</vt:lpstr>
      <vt:lpstr>Computer systems – Architectuur Busarchitectuur</vt:lpstr>
      <vt:lpstr>PowerPoint-presentatie</vt:lpstr>
      <vt:lpstr>PowerPoint-presentatie</vt:lpstr>
      <vt:lpstr>PowerPoint-presentatie</vt:lpstr>
      <vt:lpstr>PowerPoint-presentatie</vt:lpstr>
      <vt:lpstr>PowerPoint-presentatie</vt:lpstr>
      <vt:lpstr>Kenmerken van de PCI-bus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Computer systems – Architectuur Busarchitectuur</vt:lpstr>
      <vt:lpstr>Computer systems – Architectuur Busarchitectuur</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Computer systems – Architectuur Busarchitectuur</vt:lpstr>
      <vt:lpstr>Computer systems – Architectuur Busarchitectuur</vt:lpstr>
      <vt:lpstr>PowerPoint-presentatie</vt:lpstr>
      <vt:lpstr>PowerPoint-presentatie</vt:lpstr>
      <vt:lpstr>PowerPoint-presentatie</vt:lpstr>
      <vt:lpstr>PowerPoint-presentatie</vt:lpstr>
      <vt:lpstr>Computer systems – Architectuur Busarchitectuur</vt:lpstr>
      <vt:lpstr>Computer systems –   Architectuur</vt:lpstr>
      <vt:lpstr>Computer systems – Architectuur Microprocessor</vt:lpstr>
      <vt:lpstr>Computer systems – Architectuur Microprocessor</vt:lpstr>
      <vt:lpstr>Computer systems – Architectuur Microprocessor</vt:lpstr>
      <vt:lpstr>PowerPoint-presentatie</vt:lpstr>
      <vt:lpstr>PowerPoint-presentatie</vt:lpstr>
      <vt:lpstr>PowerPoint-presentatie</vt:lpstr>
      <vt:lpstr>PowerPoint-presentatie</vt:lpstr>
      <vt:lpstr>PowerPoint-presentatie</vt:lpstr>
      <vt:lpstr>PowerPoint-presentatie</vt:lpstr>
      <vt:lpstr>PowerPoint-presentatie</vt:lpstr>
      <vt:lpstr>De registerset van de 8086</vt:lpstr>
      <vt:lpstr>PowerPoint-presentatie</vt:lpstr>
      <vt:lpstr>PowerPoint-presentatie</vt:lpstr>
      <vt:lpstr>De registerset van de x86 (IA-32)</vt:lpstr>
      <vt:lpstr>De registerset van de x86 (IA-32)</vt:lpstr>
      <vt:lpstr>Registerset van de x86 (IA-32)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2016 -2017 Architectuur</dc:title>
  <cp:lastModifiedBy>Joachim Veulemans</cp:lastModifiedBy>
  <cp:revision>1</cp:revision>
  <dcterms:modified xsi:type="dcterms:W3CDTF">2017-10-30T17:31:13Z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0x0101001EB328CD4CCC4549A2693147AB9124D8</vt:lpwstr>
  </property>
</Properties>
</file>