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65.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64.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notesSlides/notesSlide16.xml" ContentType="application/vnd.openxmlformats-officedocument.presentationml.notesSlide+xml"/>
  <Override PartName="/ppt/notesSlides/notesSlide1.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slideLayouts/slideLayout14.xml" ContentType="application/vnd.openxmlformats-officedocument.presentationml.slideLayout+xml"/>
  <Override PartName="/ppt/notesSlides/notesSlide10.xml" ContentType="application/vnd.openxmlformats-officedocument.presentationml.notesSl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20.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9.xml" ContentType="application/vnd.openxmlformats-officedocument.presentationml.notesSlide+xml"/>
  <Override PartName="/ppt/slideLayouts/slideLayout4.xml" ContentType="application/vnd.openxmlformats-officedocument.presentationml.slideLayout+xml"/>
  <Override PartName="/ppt/notesSlides/notesSlide19.xml" ContentType="application/vnd.openxmlformats-officedocument.presentationml.notesSlide+xml"/>
  <Override PartName="/ppt/slideLayouts/slideLayout6.xml" ContentType="application/vnd.openxmlformats-officedocument.presentationml.slideLayout+xml"/>
  <Override PartName="/ppt/notesSlides/notesSlide18.xml" ContentType="application/vnd.openxmlformats-officedocument.presentationml.notesSlide+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2" r:id="rId17"/>
    <p:sldId id="271" r:id="rId18"/>
    <p:sldId id="273" r:id="rId19"/>
    <p:sldId id="274" r:id="rId20"/>
    <p:sldId id="284" r:id="rId21"/>
    <p:sldId id="285" r:id="rId22"/>
    <p:sldId id="286" r:id="rId23"/>
    <p:sldId id="287" r:id="rId24"/>
    <p:sldId id="276" r:id="rId25"/>
    <p:sldId id="288" r:id="rId26"/>
    <p:sldId id="289" r:id="rId27"/>
    <p:sldId id="290" r:id="rId28"/>
    <p:sldId id="291" r:id="rId29"/>
    <p:sldId id="277" r:id="rId30"/>
    <p:sldId id="292" r:id="rId31"/>
    <p:sldId id="293" r:id="rId32"/>
    <p:sldId id="295" r:id="rId33"/>
    <p:sldId id="296" r:id="rId34"/>
    <p:sldId id="278" r:id="rId35"/>
    <p:sldId id="279" r:id="rId36"/>
    <p:sldId id="297" r:id="rId37"/>
    <p:sldId id="298" r:id="rId38"/>
    <p:sldId id="299" r:id="rId39"/>
    <p:sldId id="280" r:id="rId40"/>
    <p:sldId id="281" r:id="rId41"/>
    <p:sldId id="282" r:id="rId42"/>
    <p:sldId id="283" r:id="rId43"/>
    <p:sldId id="300" r:id="rId44"/>
    <p:sldId id="301" r:id="rId45"/>
    <p:sldId id="303" r:id="rId46"/>
    <p:sldId id="304" r:id="rId47"/>
    <p:sldId id="302" r:id="rId48"/>
    <p:sldId id="305" r:id="rId49"/>
    <p:sldId id="306" r:id="rId50"/>
    <p:sldId id="308" r:id="rId51"/>
    <p:sldId id="307" r:id="rId52"/>
    <p:sldId id="309" r:id="rId53"/>
    <p:sldId id="310" r:id="rId54"/>
    <p:sldId id="311" r:id="rId55"/>
    <p:sldId id="312" r:id="rId56"/>
    <p:sldId id="313" r:id="rId57"/>
    <p:sldId id="314" r:id="rId58"/>
    <p:sldId id="315" r:id="rId59"/>
    <p:sldId id="316" r:id="rId60"/>
    <p:sldId id="317" r:id="rId61"/>
    <p:sldId id="318" r:id="rId62"/>
    <p:sldId id="325" r:id="rId63"/>
    <p:sldId id="326" r:id="rId64"/>
    <p:sldId id="321" r:id="rId65"/>
    <p:sldId id="322" r:id="rId66"/>
    <p:sldId id="323" r:id="rId67"/>
    <p:sldId id="327" r:id="rId68"/>
    <p:sldId id="319" r:id="rId69"/>
    <p:sldId id="320" r:id="rId70"/>
    <p:sldId id="329" r:id="rId71"/>
    <p:sldId id="328"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F7FBECE8-1EE0-45A6-9B4C-B0732FD7B0E3}">
          <p14:sldIdLst>
            <p14:sldId id="256"/>
            <p14:sldId id="257"/>
            <p14:sldId id="258"/>
            <p14:sldId id="259"/>
            <p14:sldId id="260"/>
            <p14:sldId id="261"/>
            <p14:sldId id="262"/>
            <p14:sldId id="263"/>
            <p14:sldId id="264"/>
            <p14:sldId id="265"/>
            <p14:sldId id="267"/>
            <p14:sldId id="266"/>
            <p14:sldId id="268"/>
            <p14:sldId id="269"/>
            <p14:sldId id="270"/>
            <p14:sldId id="272"/>
            <p14:sldId id="271"/>
            <p14:sldId id="273"/>
            <p14:sldId id="274"/>
            <p14:sldId id="284"/>
            <p14:sldId id="285"/>
            <p14:sldId id="286"/>
            <p14:sldId id="287"/>
            <p14:sldId id="276"/>
            <p14:sldId id="288"/>
            <p14:sldId id="289"/>
            <p14:sldId id="290"/>
            <p14:sldId id="291"/>
            <p14:sldId id="277"/>
            <p14:sldId id="292"/>
            <p14:sldId id="293"/>
            <p14:sldId id="295"/>
            <p14:sldId id="296"/>
            <p14:sldId id="278"/>
            <p14:sldId id="279"/>
            <p14:sldId id="297"/>
            <p14:sldId id="298"/>
            <p14:sldId id="299"/>
            <p14:sldId id="280"/>
            <p14:sldId id="281"/>
            <p14:sldId id="282"/>
            <p14:sldId id="283"/>
            <p14:sldId id="300"/>
            <p14:sldId id="301"/>
            <p14:sldId id="303"/>
            <p14:sldId id="304"/>
            <p14:sldId id="302"/>
            <p14:sldId id="305"/>
            <p14:sldId id="306"/>
            <p14:sldId id="308"/>
            <p14:sldId id="307"/>
            <p14:sldId id="309"/>
            <p14:sldId id="310"/>
            <p14:sldId id="311"/>
            <p14:sldId id="312"/>
            <p14:sldId id="313"/>
            <p14:sldId id="314"/>
            <p14:sldId id="315"/>
            <p14:sldId id="316"/>
            <p14:sldId id="317"/>
            <p14:sldId id="318"/>
            <p14:sldId id="325"/>
            <p14:sldId id="326"/>
            <p14:sldId id="321"/>
            <p14:sldId id="322"/>
            <p14:sldId id="323"/>
            <p14:sldId id="327"/>
            <p14:sldId id="319"/>
            <p14:sldId id="320"/>
            <p14:sldId id="329"/>
            <p14:sldId id="328"/>
            <p14:sldId id="330"/>
            <p14:sldId id="331"/>
            <p14:sldId id="332"/>
            <p14:sldId id="333"/>
            <p14:sldId id="334"/>
            <p14:sldId id="335"/>
            <p14:sldId id="336"/>
            <p14:sldId id="337"/>
            <p14:sldId id="338"/>
            <p14:sldId id="339"/>
            <p14:sldId id="340"/>
            <p14:sldId id="341"/>
            <p14:sldId id="34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68981" autoAdjust="0"/>
  </p:normalViewPr>
  <p:slideViewPr>
    <p:cSldViewPr snapToGrid="0">
      <p:cViewPr varScale="1">
        <p:scale>
          <a:sx n="60" d="100"/>
          <a:sy n="60" d="100"/>
        </p:scale>
        <p:origin x="72" y="50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9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customXml" Target="../customXml/item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FF187B-D945-4F2E-A836-FF750A2F4CD9}" type="datetimeFigureOut">
              <a:rPr lang="nl-BE" smtClean="0"/>
              <a:t>9/10/2016</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18BA6-EC45-44CF-AE9B-E637296B4286}" type="slidenum">
              <a:rPr lang="nl-BE" smtClean="0"/>
              <a:t>‹nr.›</a:t>
            </a:fld>
            <a:endParaRPr lang="nl-BE"/>
          </a:p>
        </p:txBody>
      </p:sp>
    </p:spTree>
    <p:extLst>
      <p:ext uri="{BB962C8B-B14F-4D97-AF65-F5344CB8AC3E}">
        <p14:creationId xmlns:p14="http://schemas.microsoft.com/office/powerpoint/2010/main" val="3996739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0"/>
            <a:r>
              <a:rPr lang="nl-NL" sz="1200" kern="1200" dirty="0" smtClean="0">
                <a:solidFill>
                  <a:schemeClr val="tx1"/>
                </a:solidFill>
                <a:effectLst/>
                <a:latin typeface="+mn-lt"/>
                <a:ea typeface="+mn-ea"/>
                <a:cs typeface="+mn-cs"/>
              </a:rPr>
              <a:t>ARM architectuur: </a:t>
            </a:r>
            <a:r>
              <a:rPr lang="nl-NL" sz="1200" kern="1200" dirty="0" err="1" smtClean="0">
                <a:solidFill>
                  <a:schemeClr val="tx1"/>
                </a:solidFill>
                <a:effectLst/>
                <a:latin typeface="+mn-lt"/>
                <a:ea typeface="+mn-ea"/>
                <a:cs typeface="+mn-cs"/>
              </a:rPr>
              <a:t>advanced</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risc</a:t>
            </a:r>
            <a:r>
              <a:rPr lang="nl-NL" sz="1200" kern="1200" dirty="0" smtClean="0">
                <a:solidFill>
                  <a:schemeClr val="tx1"/>
                </a:solidFill>
                <a:effectLst/>
                <a:latin typeface="+mn-lt"/>
                <a:ea typeface="+mn-ea"/>
                <a:cs typeface="+mn-cs"/>
              </a:rPr>
              <a:t>(</a:t>
            </a:r>
            <a:r>
              <a:rPr lang="nl-NL" sz="1200" kern="1200" dirty="0" err="1" smtClean="0">
                <a:solidFill>
                  <a:schemeClr val="tx1"/>
                </a:solidFill>
                <a:effectLst/>
                <a:latin typeface="+mn-lt"/>
                <a:ea typeface="+mn-ea"/>
                <a:cs typeface="+mn-cs"/>
              </a:rPr>
              <a:t>reduced</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instruction</a:t>
            </a:r>
            <a:r>
              <a:rPr lang="nl-NL" sz="1200" kern="1200" dirty="0" smtClean="0">
                <a:solidFill>
                  <a:schemeClr val="tx1"/>
                </a:solidFill>
                <a:effectLst/>
                <a:latin typeface="+mn-lt"/>
                <a:ea typeface="+mn-ea"/>
                <a:cs typeface="+mn-cs"/>
              </a:rPr>
              <a:t> set) machine</a:t>
            </a:r>
            <a:endParaRPr lang="nl-BE" sz="1200" kern="1200" dirty="0" smtClean="0">
              <a:solidFill>
                <a:schemeClr val="tx1"/>
              </a:solidFill>
              <a:effectLst/>
              <a:latin typeface="+mn-lt"/>
              <a:ea typeface="+mn-ea"/>
              <a:cs typeface="+mn-cs"/>
            </a:endParaRPr>
          </a:p>
          <a:p>
            <a:pPr lvl="1"/>
            <a:r>
              <a:rPr lang="nl-NL" sz="1200" kern="1200" dirty="0" smtClean="0">
                <a:solidFill>
                  <a:schemeClr val="tx1"/>
                </a:solidFill>
                <a:effectLst/>
                <a:latin typeface="+mn-lt"/>
                <a:ea typeface="+mn-ea"/>
                <a:cs typeface="+mn-cs"/>
              </a:rPr>
              <a:t>Voor draagbare apparaten zoals smartphones </a:t>
            </a:r>
            <a:r>
              <a:rPr lang="nl-NL" sz="1200" kern="1200" dirty="0" err="1" smtClean="0">
                <a:solidFill>
                  <a:schemeClr val="tx1"/>
                </a:solidFill>
                <a:effectLst/>
                <a:latin typeface="+mn-lt"/>
                <a:ea typeface="+mn-ea"/>
                <a:cs typeface="+mn-cs"/>
              </a:rPr>
              <a:t>etc</a:t>
            </a:r>
            <a:endParaRPr lang="nl-BE" sz="1200" kern="1200" dirty="0" smtClean="0">
              <a:solidFill>
                <a:schemeClr val="tx1"/>
              </a:solidFill>
              <a:effectLst/>
              <a:latin typeface="+mn-lt"/>
              <a:ea typeface="+mn-ea"/>
              <a:cs typeface="+mn-cs"/>
            </a:endParaRPr>
          </a:p>
          <a:p>
            <a:pPr lvl="0"/>
            <a:r>
              <a:rPr lang="nl-NL" sz="1200" kern="1200" dirty="0" smtClean="0">
                <a:solidFill>
                  <a:schemeClr val="tx1"/>
                </a:solidFill>
                <a:effectLst/>
                <a:latin typeface="+mn-lt"/>
                <a:ea typeface="+mn-ea"/>
                <a:cs typeface="+mn-cs"/>
              </a:rPr>
              <a:t>EPIC architectuur: </a:t>
            </a:r>
            <a:r>
              <a:rPr lang="nl-NL" sz="1200" kern="1200" dirty="0" err="1" smtClean="0">
                <a:solidFill>
                  <a:schemeClr val="tx1"/>
                </a:solidFill>
                <a:effectLst/>
                <a:latin typeface="+mn-lt"/>
                <a:ea typeface="+mn-ea"/>
                <a:cs typeface="+mn-cs"/>
              </a:rPr>
              <a:t>explicitly</a:t>
            </a:r>
            <a:r>
              <a:rPr lang="nl-NL" sz="1200" kern="1200" dirty="0" smtClean="0">
                <a:solidFill>
                  <a:schemeClr val="tx1"/>
                </a:solidFill>
                <a:effectLst/>
                <a:latin typeface="+mn-lt"/>
                <a:ea typeface="+mn-ea"/>
                <a:cs typeface="+mn-cs"/>
              </a:rPr>
              <a:t> parallel </a:t>
            </a:r>
            <a:r>
              <a:rPr lang="nl-NL" sz="1200" kern="1200" dirty="0" err="1" smtClean="0">
                <a:solidFill>
                  <a:schemeClr val="tx1"/>
                </a:solidFill>
                <a:effectLst/>
                <a:latin typeface="+mn-lt"/>
                <a:ea typeface="+mn-ea"/>
                <a:cs typeface="+mn-cs"/>
              </a:rPr>
              <a:t>instruction</a:t>
            </a:r>
            <a:r>
              <a:rPr lang="nl-NL" sz="1200" kern="1200" dirty="0" smtClean="0">
                <a:solidFill>
                  <a:schemeClr val="tx1"/>
                </a:solidFill>
                <a:effectLst/>
                <a:latin typeface="+mn-lt"/>
                <a:ea typeface="+mn-ea"/>
                <a:cs typeface="+mn-cs"/>
              </a:rPr>
              <a:t> computing, softwarecompiler om instructies uit te voeren, niet op circuits van processor zelf.</a:t>
            </a:r>
            <a:endParaRPr lang="nl-BE" sz="1200" kern="1200" dirty="0" smtClean="0">
              <a:solidFill>
                <a:schemeClr val="tx1"/>
              </a:solidFill>
              <a:effectLst/>
              <a:latin typeface="+mn-lt"/>
              <a:ea typeface="+mn-ea"/>
              <a:cs typeface="+mn-cs"/>
            </a:endParaRPr>
          </a:p>
          <a:p>
            <a:r>
              <a:rPr lang="nl-NL" sz="1200" kern="1200" dirty="0" err="1" smtClean="0">
                <a:solidFill>
                  <a:schemeClr val="tx1"/>
                </a:solidFill>
                <a:effectLst/>
                <a:latin typeface="+mn-lt"/>
                <a:ea typeface="+mn-ea"/>
                <a:cs typeface="+mn-cs"/>
              </a:rPr>
              <a:t>PowerPC</a:t>
            </a:r>
            <a:r>
              <a:rPr lang="nl-NL" sz="1200" kern="1200" dirty="0" smtClean="0">
                <a:solidFill>
                  <a:schemeClr val="tx1"/>
                </a:solidFill>
                <a:effectLst/>
                <a:latin typeface="+mn-lt"/>
                <a:ea typeface="+mn-ea"/>
                <a:cs typeface="+mn-cs"/>
              </a:rPr>
              <a:t>: RISC door Apple-IMB-Motorola alliantie. 32 als 64 bits variant. Apple power </a:t>
            </a:r>
            <a:r>
              <a:rPr lang="nl-NL" sz="1200" kern="1200" dirty="0" err="1" smtClean="0">
                <a:solidFill>
                  <a:schemeClr val="tx1"/>
                </a:solidFill>
                <a:effectLst/>
                <a:latin typeface="+mn-lt"/>
                <a:ea typeface="+mn-ea"/>
                <a:cs typeface="+mn-cs"/>
              </a:rPr>
              <a:t>mac</a:t>
            </a:r>
            <a:r>
              <a:rPr lang="nl-NL" sz="1200" kern="1200" dirty="0" smtClean="0">
                <a:solidFill>
                  <a:schemeClr val="tx1"/>
                </a:solidFill>
                <a:effectLst/>
                <a:latin typeface="+mn-lt"/>
                <a:ea typeface="+mn-ea"/>
                <a:cs typeface="+mn-cs"/>
              </a:rPr>
              <a:t>-reeks (tot 2006) + in PS3 en XB360 &amp; </a:t>
            </a:r>
            <a:r>
              <a:rPr lang="nl-NL" sz="1200" kern="1200" dirty="0" err="1" smtClean="0">
                <a:solidFill>
                  <a:schemeClr val="tx1"/>
                </a:solidFill>
                <a:effectLst/>
                <a:latin typeface="+mn-lt"/>
                <a:ea typeface="+mn-ea"/>
                <a:cs typeface="+mn-cs"/>
              </a:rPr>
              <a:t>cicsco</a:t>
            </a:r>
            <a:r>
              <a:rPr lang="nl-NL" sz="1200" kern="1200" dirty="0" smtClean="0">
                <a:solidFill>
                  <a:schemeClr val="tx1"/>
                </a:solidFill>
                <a:effectLst/>
                <a:latin typeface="+mn-lt"/>
                <a:ea typeface="+mn-ea"/>
                <a:cs typeface="+mn-cs"/>
              </a:rPr>
              <a:t> routers</a:t>
            </a:r>
            <a:endParaRPr lang="nl-BE" dirty="0"/>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3</a:t>
            </a:fld>
            <a:endParaRPr lang="nl-BE"/>
          </a:p>
        </p:txBody>
      </p:sp>
    </p:spTree>
    <p:extLst>
      <p:ext uri="{BB962C8B-B14F-4D97-AF65-F5344CB8AC3E}">
        <p14:creationId xmlns:p14="http://schemas.microsoft.com/office/powerpoint/2010/main" val="3168282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1200" b="0" i="0" u="none" strike="noStrike" kern="1200" baseline="0" dirty="0" smtClean="0">
                <a:solidFill>
                  <a:schemeClr val="tx1"/>
                </a:solidFill>
                <a:latin typeface="+mn-lt"/>
                <a:ea typeface="+mn-ea"/>
                <a:cs typeface="+mn-cs"/>
              </a:rPr>
              <a:t>De L1-cache wijzigt niet in grootte ten opzichte van de </a:t>
            </a:r>
            <a:r>
              <a:rPr lang="nl-BE" sz="1200" b="0" i="0" u="none" strike="noStrike" kern="1200" baseline="0" dirty="0" err="1" smtClean="0">
                <a:solidFill>
                  <a:schemeClr val="tx1"/>
                </a:solidFill>
                <a:latin typeface="+mn-lt"/>
                <a:ea typeface="+mn-ea"/>
                <a:cs typeface="+mn-cs"/>
              </a:rPr>
              <a:t>Core</a:t>
            </a:r>
            <a:r>
              <a:rPr lang="nl-BE" sz="1200" b="0" i="0" u="none" strike="noStrike" kern="1200" baseline="0" dirty="0" smtClean="0">
                <a:solidFill>
                  <a:schemeClr val="tx1"/>
                </a:solidFill>
                <a:latin typeface="+mn-lt"/>
                <a:ea typeface="+mn-ea"/>
                <a:cs typeface="+mn-cs"/>
              </a:rPr>
              <a:t>-kernen, maar wel in snelheid.</a:t>
            </a:r>
          </a:p>
          <a:p>
            <a:r>
              <a:rPr lang="nl-BE" sz="1200" b="0" i="0" u="none" strike="noStrike" kern="1200" baseline="0" dirty="0" smtClean="0">
                <a:solidFill>
                  <a:schemeClr val="tx1"/>
                </a:solidFill>
                <a:latin typeface="+mn-lt"/>
                <a:ea typeface="+mn-ea"/>
                <a:cs typeface="+mn-cs"/>
              </a:rPr>
              <a:t>Bij de </a:t>
            </a:r>
            <a:r>
              <a:rPr lang="nl-BE" sz="1200" b="0" i="0" u="none" strike="noStrike" kern="1200" baseline="0" dirty="0" err="1" smtClean="0">
                <a:solidFill>
                  <a:schemeClr val="tx1"/>
                </a:solidFill>
                <a:latin typeface="+mn-lt"/>
                <a:ea typeface="+mn-ea"/>
                <a:cs typeface="+mn-cs"/>
              </a:rPr>
              <a:t>Core</a:t>
            </a:r>
            <a:r>
              <a:rPr lang="nl-BE" sz="1200" b="0" i="0" u="none" strike="noStrike" kern="1200" baseline="0" dirty="0" smtClean="0">
                <a:solidFill>
                  <a:schemeClr val="tx1"/>
                </a:solidFill>
                <a:latin typeface="+mn-lt"/>
                <a:ea typeface="+mn-ea"/>
                <a:cs typeface="+mn-cs"/>
              </a:rPr>
              <a:t> i krijgt elke kern “slechts” 256 </a:t>
            </a:r>
            <a:r>
              <a:rPr lang="nl-BE" sz="1200" b="0" i="0" u="none" strike="noStrike" kern="1200" baseline="0" dirty="0" err="1" smtClean="0">
                <a:solidFill>
                  <a:schemeClr val="tx1"/>
                </a:solidFill>
                <a:latin typeface="+mn-lt"/>
                <a:ea typeface="+mn-ea"/>
                <a:cs typeface="+mn-cs"/>
              </a:rPr>
              <a:t>KiB</a:t>
            </a:r>
            <a:r>
              <a:rPr lang="nl-BE" sz="1200" b="0" i="0" u="none" strike="noStrike" kern="1200" baseline="0" dirty="0" smtClean="0">
                <a:solidFill>
                  <a:schemeClr val="tx1"/>
                </a:solidFill>
                <a:latin typeface="+mn-lt"/>
                <a:ea typeface="+mn-ea"/>
                <a:cs typeface="+mn-cs"/>
              </a:rPr>
              <a:t> L2-cache, wat gedeeltelijk goedgemaakt wordt door een verhoogde snelheid. </a:t>
            </a:r>
          </a:p>
          <a:p>
            <a:r>
              <a:rPr lang="nl-BE" sz="1200" b="0" i="0" u="none" strike="noStrike" kern="1200" baseline="0" dirty="0" smtClean="0">
                <a:solidFill>
                  <a:schemeClr val="tx1"/>
                </a:solidFill>
                <a:latin typeface="+mn-lt"/>
                <a:ea typeface="+mn-ea"/>
                <a:cs typeface="+mn-cs"/>
              </a:rPr>
              <a:t>De echte oplossing voor dit verlies zit echter in de toevoeging van </a:t>
            </a:r>
            <a:r>
              <a:rPr lang="nl-BE" sz="1200" b="1" i="0" u="none" strike="noStrike" kern="1200" baseline="0" dirty="0" smtClean="0">
                <a:solidFill>
                  <a:schemeClr val="tx1"/>
                </a:solidFill>
                <a:latin typeface="+mn-lt"/>
                <a:ea typeface="+mn-ea"/>
                <a:cs typeface="+mn-cs"/>
              </a:rPr>
              <a:t>L3-cache </a:t>
            </a:r>
            <a:r>
              <a:rPr lang="nl-BE" sz="1200" b="0" i="0" u="none" strike="noStrike" kern="1200" baseline="0" dirty="0" smtClean="0">
                <a:solidFill>
                  <a:schemeClr val="tx1"/>
                </a:solidFill>
                <a:latin typeface="+mn-lt"/>
                <a:ea typeface="+mn-ea"/>
                <a:cs typeface="+mn-cs"/>
              </a:rPr>
              <a:t>die door alle aanwezige kernen.</a:t>
            </a:r>
          </a:p>
          <a:p>
            <a:endParaRPr lang="nl-BE" sz="1200" b="0" i="0" u="none" strike="noStrike" kern="1200" baseline="0" dirty="0" smtClean="0">
              <a:solidFill>
                <a:schemeClr val="tx1"/>
              </a:solidFill>
              <a:latin typeface="+mn-lt"/>
              <a:ea typeface="+mn-ea"/>
              <a:cs typeface="+mn-cs"/>
            </a:endParaRPr>
          </a:p>
          <a:p>
            <a:endParaRPr lang="nl-BE" sz="1200" b="0" i="0" u="none" strike="noStrike" kern="1200" baseline="0" dirty="0" smtClean="0">
              <a:solidFill>
                <a:schemeClr val="tx1"/>
              </a:solidFill>
              <a:latin typeface="+mn-lt"/>
              <a:ea typeface="+mn-ea"/>
              <a:cs typeface="+mn-cs"/>
            </a:endParaRPr>
          </a:p>
          <a:p>
            <a:r>
              <a:rPr lang="nl-BE" sz="1200" b="0" i="0" u="none" strike="noStrike" kern="1200" baseline="0" dirty="0" smtClean="0">
                <a:solidFill>
                  <a:schemeClr val="tx1"/>
                </a:solidFill>
                <a:latin typeface="+mn-lt"/>
                <a:ea typeface="+mn-ea"/>
                <a:cs typeface="+mn-cs"/>
              </a:rPr>
              <a:t>Benaming </a:t>
            </a:r>
            <a:r>
              <a:rPr lang="nl-BE" sz="1200" b="0" i="0" u="none" strike="noStrike" kern="1200" baseline="0" dirty="0" err="1" smtClean="0">
                <a:solidFill>
                  <a:schemeClr val="tx1"/>
                </a:solidFill>
                <a:latin typeface="+mn-lt"/>
                <a:ea typeface="+mn-ea"/>
                <a:cs typeface="+mn-cs"/>
              </a:rPr>
              <a:t>Celeron</a:t>
            </a:r>
            <a:r>
              <a:rPr lang="nl-BE" sz="1200" b="0" i="0" u="none" strike="noStrike" kern="1200" baseline="0" dirty="0" smtClean="0">
                <a:solidFill>
                  <a:schemeClr val="tx1"/>
                </a:solidFill>
                <a:latin typeface="+mn-lt"/>
                <a:ea typeface="+mn-ea"/>
                <a:cs typeface="+mn-cs"/>
              </a:rPr>
              <a:t>: vaak minder L2/L3 cache geheugen (kosten drukken)</a:t>
            </a:r>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28</a:t>
            </a:fld>
            <a:endParaRPr lang="nl-BE"/>
          </a:p>
        </p:txBody>
      </p:sp>
    </p:spTree>
    <p:extLst>
      <p:ext uri="{BB962C8B-B14F-4D97-AF65-F5344CB8AC3E}">
        <p14:creationId xmlns:p14="http://schemas.microsoft.com/office/powerpoint/2010/main" val="1231747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0"/>
            <a:r>
              <a:rPr lang="nl-NL" sz="1200" kern="1200" dirty="0" smtClean="0">
                <a:solidFill>
                  <a:schemeClr val="tx1"/>
                </a:solidFill>
                <a:effectLst/>
                <a:latin typeface="+mn-lt"/>
                <a:ea typeface="+mn-ea"/>
                <a:cs typeface="+mn-cs"/>
              </a:rPr>
              <a:t>Pipeline weet niet wat doen: soms wachten en niets doen, meestal: voorspelling doen.</a:t>
            </a:r>
            <a:endParaRPr lang="nl-BE" sz="1200" kern="1200" dirty="0" smtClean="0">
              <a:solidFill>
                <a:schemeClr val="tx1"/>
              </a:solidFill>
              <a:effectLst/>
              <a:latin typeface="+mn-lt"/>
              <a:ea typeface="+mn-ea"/>
              <a:cs typeface="+mn-cs"/>
            </a:endParaRPr>
          </a:p>
          <a:p>
            <a:pPr lvl="1"/>
            <a:r>
              <a:rPr lang="nl-NL" sz="1200" kern="1200" dirty="0" smtClean="0">
                <a:solidFill>
                  <a:schemeClr val="tx1"/>
                </a:solidFill>
                <a:effectLst/>
                <a:latin typeface="+mn-lt"/>
                <a:ea typeface="+mn-ea"/>
                <a:cs typeface="+mn-cs"/>
              </a:rPr>
              <a:t>Indien juist: tijdswinst</a:t>
            </a:r>
            <a:endParaRPr lang="nl-BE" sz="1200" kern="1200" dirty="0" smtClean="0">
              <a:solidFill>
                <a:schemeClr val="tx1"/>
              </a:solidFill>
              <a:effectLst/>
              <a:latin typeface="+mn-lt"/>
              <a:ea typeface="+mn-ea"/>
              <a:cs typeface="+mn-cs"/>
            </a:endParaRPr>
          </a:p>
          <a:p>
            <a:pPr lvl="1"/>
            <a:r>
              <a:rPr lang="nl-NL" sz="1200" kern="1200" dirty="0" smtClean="0">
                <a:solidFill>
                  <a:schemeClr val="tx1"/>
                </a:solidFill>
                <a:effectLst/>
                <a:latin typeface="+mn-lt"/>
                <a:ea typeface="+mn-ea"/>
                <a:cs typeface="+mn-cs"/>
              </a:rPr>
              <a:t>Indien fout: juiste instructie uitvoeren en wachten</a:t>
            </a:r>
            <a:endParaRPr lang="nl-BE" sz="1200" kern="1200" dirty="0" smtClean="0">
              <a:solidFill>
                <a:schemeClr val="tx1"/>
              </a:solidFill>
              <a:effectLst/>
              <a:latin typeface="+mn-lt"/>
              <a:ea typeface="+mn-ea"/>
              <a:cs typeface="+mn-cs"/>
            </a:endParaRPr>
          </a:p>
          <a:p>
            <a:endParaRPr lang="nl-BE" dirty="0"/>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29</a:t>
            </a:fld>
            <a:endParaRPr lang="nl-BE"/>
          </a:p>
        </p:txBody>
      </p:sp>
    </p:spTree>
    <p:extLst>
      <p:ext uri="{BB962C8B-B14F-4D97-AF65-F5344CB8AC3E}">
        <p14:creationId xmlns:p14="http://schemas.microsoft.com/office/powerpoint/2010/main" val="1185846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Stages:</a:t>
            </a:r>
          </a:p>
          <a:p>
            <a:r>
              <a:rPr lang="nl-BE" dirty="0" smtClean="0"/>
              <a:t>Instructie</a:t>
            </a:r>
            <a:r>
              <a:rPr lang="nl-BE" baseline="0" dirty="0" smtClean="0"/>
              <a:t> ophalen</a:t>
            </a:r>
          </a:p>
          <a:p>
            <a:r>
              <a:rPr lang="nl-BE" baseline="0" dirty="0" smtClean="0"/>
              <a:t>Instructie decoderen</a:t>
            </a:r>
          </a:p>
          <a:p>
            <a:r>
              <a:rPr lang="nl-BE" baseline="0" dirty="0" err="1" smtClean="0"/>
              <a:t>Operand</a:t>
            </a:r>
            <a:r>
              <a:rPr lang="nl-BE" baseline="0" dirty="0" smtClean="0"/>
              <a:t> ophalen</a:t>
            </a:r>
          </a:p>
          <a:p>
            <a:r>
              <a:rPr lang="nl-BE" baseline="0" dirty="0" smtClean="0"/>
              <a:t>Instructie uitvoeren</a:t>
            </a:r>
          </a:p>
          <a:p>
            <a:r>
              <a:rPr lang="nl-BE" baseline="0" dirty="0" smtClean="0"/>
              <a:t>1</a:t>
            </a:r>
            <a:r>
              <a:rPr lang="nl-BE" baseline="30000" dirty="0" smtClean="0"/>
              <a:t>e</a:t>
            </a:r>
            <a:r>
              <a:rPr lang="nl-BE" baseline="0" dirty="0" smtClean="0"/>
              <a:t> deel van FP uitvoeren</a:t>
            </a:r>
          </a:p>
          <a:p>
            <a:r>
              <a:rPr lang="nl-BE" baseline="0" dirty="0" smtClean="0"/>
              <a:t>2</a:t>
            </a:r>
            <a:r>
              <a:rPr lang="nl-BE" baseline="30000" dirty="0" smtClean="0"/>
              <a:t>e</a:t>
            </a:r>
            <a:r>
              <a:rPr lang="nl-BE" baseline="0" dirty="0" smtClean="0"/>
              <a:t> deel van FP uitvoeren</a:t>
            </a:r>
          </a:p>
          <a:p>
            <a:r>
              <a:rPr lang="nl-BE" baseline="0" dirty="0" smtClean="0"/>
              <a:t>Uitkomst afronden</a:t>
            </a:r>
          </a:p>
          <a:p>
            <a:r>
              <a:rPr lang="nl-BE" baseline="0" dirty="0" smtClean="0"/>
              <a:t>Resultaat wegschrijven</a:t>
            </a:r>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34</a:t>
            </a:fld>
            <a:endParaRPr lang="nl-BE"/>
          </a:p>
        </p:txBody>
      </p:sp>
    </p:spTree>
    <p:extLst>
      <p:ext uri="{BB962C8B-B14F-4D97-AF65-F5344CB8AC3E}">
        <p14:creationId xmlns:p14="http://schemas.microsoft.com/office/powerpoint/2010/main" val="3445185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0"/>
            <a:r>
              <a:rPr lang="nl-NL" sz="1200" kern="1200" dirty="0" smtClean="0">
                <a:solidFill>
                  <a:schemeClr val="tx1"/>
                </a:solidFill>
                <a:effectLst/>
                <a:latin typeface="+mn-lt"/>
                <a:ea typeface="+mn-ea"/>
                <a:cs typeface="+mn-cs"/>
              </a:rPr>
              <a:t>Laat 64 bit computing toe op servers &amp;</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desktops</a:t>
            </a:r>
            <a:endParaRPr lang="nl-BE"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Hierdoor ondersteuning van meer dan 4 </a:t>
            </a:r>
            <a:r>
              <a:rPr lang="nl-NL" sz="1200" kern="1200" dirty="0" err="1" smtClean="0">
                <a:solidFill>
                  <a:schemeClr val="tx1"/>
                </a:solidFill>
                <a:effectLst/>
                <a:latin typeface="+mn-lt"/>
                <a:ea typeface="+mn-ea"/>
                <a:cs typeface="+mn-cs"/>
              </a:rPr>
              <a:t>GiB</a:t>
            </a:r>
            <a:r>
              <a:rPr lang="nl-NL" sz="1200" kern="1200" dirty="0" smtClean="0">
                <a:solidFill>
                  <a:schemeClr val="tx1"/>
                </a:solidFill>
                <a:effectLst/>
                <a:latin typeface="+mn-lt"/>
                <a:ea typeface="+mn-ea"/>
                <a:cs typeface="+mn-cs"/>
              </a:rPr>
              <a:t> virtueel &amp; fysisch geheugen</a:t>
            </a:r>
            <a:endParaRPr lang="nl-BE" dirty="0" smtClean="0"/>
          </a:p>
          <a:p>
            <a:endParaRPr lang="nl-BE" dirty="0"/>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39</a:t>
            </a:fld>
            <a:endParaRPr lang="nl-BE"/>
          </a:p>
        </p:txBody>
      </p:sp>
    </p:spTree>
    <p:extLst>
      <p:ext uri="{BB962C8B-B14F-4D97-AF65-F5344CB8AC3E}">
        <p14:creationId xmlns:p14="http://schemas.microsoft.com/office/powerpoint/2010/main" val="4126209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0"/>
            <a:r>
              <a:rPr lang="nl-NL" sz="1200" kern="1200" dirty="0" smtClean="0">
                <a:solidFill>
                  <a:schemeClr val="tx1"/>
                </a:solidFill>
                <a:effectLst/>
                <a:latin typeface="+mn-lt"/>
                <a:ea typeface="+mn-ea"/>
                <a:cs typeface="+mn-cs"/>
              </a:rPr>
              <a:t>HT: winst aan </a:t>
            </a:r>
            <a:r>
              <a:rPr lang="nl-NL" sz="1200" kern="1200" dirty="0" err="1" smtClean="0">
                <a:solidFill>
                  <a:schemeClr val="tx1"/>
                </a:solidFill>
                <a:effectLst/>
                <a:latin typeface="+mn-lt"/>
                <a:ea typeface="+mn-ea"/>
                <a:cs typeface="+mn-cs"/>
              </a:rPr>
              <a:t>performantie</a:t>
            </a:r>
            <a:r>
              <a:rPr lang="nl-NL" sz="1200" kern="1200" dirty="0" smtClean="0">
                <a:solidFill>
                  <a:schemeClr val="tx1"/>
                </a:solidFill>
                <a:effectLst/>
                <a:latin typeface="+mn-lt"/>
                <a:ea typeface="+mn-ea"/>
                <a:cs typeface="+mn-cs"/>
              </a:rPr>
              <a:t> tot 25%</a:t>
            </a:r>
            <a:endParaRPr lang="nl-BE" sz="1200" kern="1200" dirty="0" smtClean="0">
              <a:solidFill>
                <a:schemeClr val="tx1"/>
              </a:solidFill>
              <a:effectLst/>
              <a:latin typeface="+mn-lt"/>
              <a:ea typeface="+mn-ea"/>
              <a:cs typeface="+mn-cs"/>
            </a:endParaRPr>
          </a:p>
          <a:p>
            <a:pPr lvl="0"/>
            <a:r>
              <a:rPr lang="nl-NL" sz="1200" kern="1200" dirty="0" smtClean="0">
                <a:solidFill>
                  <a:schemeClr val="tx1"/>
                </a:solidFill>
                <a:effectLst/>
                <a:latin typeface="+mn-lt"/>
                <a:ea typeface="+mn-ea"/>
                <a:cs typeface="+mn-cs"/>
              </a:rPr>
              <a:t>Verdeelt processor in 2 logische processoren</a:t>
            </a:r>
            <a:endParaRPr lang="nl-BE"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Hierdoor multitasking zonder verlies </a:t>
            </a:r>
            <a:r>
              <a:rPr lang="nl-NL" sz="1200" kern="1200" dirty="0" err="1" smtClean="0">
                <a:solidFill>
                  <a:schemeClr val="tx1"/>
                </a:solidFill>
                <a:effectLst/>
                <a:latin typeface="+mn-lt"/>
                <a:ea typeface="+mn-ea"/>
                <a:cs typeface="+mn-cs"/>
              </a:rPr>
              <a:t>performantie</a:t>
            </a:r>
            <a:r>
              <a:rPr lang="nl-NL" sz="1200" kern="1200" dirty="0" smtClean="0">
                <a:solidFill>
                  <a:schemeClr val="tx1"/>
                </a:solidFill>
                <a:effectLst/>
                <a:latin typeface="+mn-lt"/>
                <a:ea typeface="+mn-ea"/>
                <a:cs typeface="+mn-cs"/>
              </a:rPr>
              <a:t> (Multiprocessor modus voor applicaties)</a:t>
            </a:r>
            <a:endParaRPr lang="nl-BE" dirty="0" smtClean="0"/>
          </a:p>
          <a:p>
            <a:endParaRPr lang="nl-BE" dirty="0"/>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40</a:t>
            </a:fld>
            <a:endParaRPr lang="nl-BE"/>
          </a:p>
        </p:txBody>
      </p:sp>
    </p:spTree>
    <p:extLst>
      <p:ext uri="{BB962C8B-B14F-4D97-AF65-F5344CB8AC3E}">
        <p14:creationId xmlns:p14="http://schemas.microsoft.com/office/powerpoint/2010/main" val="3098361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Het opdrijven van de performance van de Pentium gebeurt door gebruik te maken van de volgende methoden:</a:t>
            </a:r>
          </a:p>
          <a:p>
            <a:pPr lvl="1"/>
            <a:r>
              <a:rPr lang="nl-NL" dirty="0" err="1" smtClean="0"/>
              <a:t>Superscalar</a:t>
            </a:r>
            <a:r>
              <a:rPr lang="nl-NL" dirty="0" smtClean="0"/>
              <a:t> </a:t>
            </a:r>
            <a:r>
              <a:rPr lang="nl-NL" dirty="0" err="1" smtClean="0"/>
              <a:t>instruction</a:t>
            </a:r>
            <a:r>
              <a:rPr lang="nl-NL" dirty="0" smtClean="0"/>
              <a:t> </a:t>
            </a:r>
            <a:r>
              <a:rPr lang="nl-NL" dirty="0" err="1" smtClean="0"/>
              <a:t>execution</a:t>
            </a:r>
            <a:endParaRPr lang="nl-NL" dirty="0" smtClean="0"/>
          </a:p>
          <a:p>
            <a:pPr lvl="1"/>
            <a:r>
              <a:rPr lang="nl-NL" dirty="0" smtClean="0"/>
              <a:t>Gescheiden code- en datacaches L1</a:t>
            </a:r>
          </a:p>
          <a:p>
            <a:pPr lvl="1"/>
            <a:r>
              <a:rPr lang="nl-NL" dirty="0" smtClean="0"/>
              <a:t>Verbeterde 64 bits Databus</a:t>
            </a:r>
          </a:p>
          <a:p>
            <a:pPr lvl="1"/>
            <a:r>
              <a:rPr lang="nl-NL" dirty="0" err="1" smtClean="0"/>
              <a:t>Dynamic</a:t>
            </a:r>
            <a:r>
              <a:rPr lang="nl-NL" dirty="0" smtClean="0"/>
              <a:t> </a:t>
            </a:r>
            <a:r>
              <a:rPr lang="nl-NL" dirty="0" err="1" smtClean="0"/>
              <a:t>Branch</a:t>
            </a:r>
            <a:r>
              <a:rPr lang="nl-NL" dirty="0" smtClean="0"/>
              <a:t> </a:t>
            </a:r>
            <a:r>
              <a:rPr lang="nl-NL" dirty="0" err="1" smtClean="0"/>
              <a:t>Prediction</a:t>
            </a:r>
            <a:endParaRPr lang="nl-NL" dirty="0" smtClean="0"/>
          </a:p>
          <a:p>
            <a:pPr lvl="1"/>
            <a:r>
              <a:rPr lang="nl-NL" dirty="0" err="1" smtClean="0"/>
              <a:t>Floating</a:t>
            </a:r>
            <a:r>
              <a:rPr lang="nl-NL" dirty="0" smtClean="0"/>
              <a:t> Point </a:t>
            </a:r>
            <a:r>
              <a:rPr lang="nl-NL" dirty="0" err="1" smtClean="0"/>
              <a:t>Execution</a:t>
            </a:r>
            <a:r>
              <a:rPr lang="nl-NL" dirty="0" smtClean="0"/>
              <a:t> Pipeline</a:t>
            </a:r>
          </a:p>
          <a:p>
            <a:pPr lvl="1"/>
            <a:r>
              <a:rPr lang="nl-NL" dirty="0" smtClean="0"/>
              <a:t>MMX-technologie</a:t>
            </a:r>
          </a:p>
          <a:p>
            <a:endParaRPr lang="nl-BE" dirty="0"/>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46</a:t>
            </a:fld>
            <a:endParaRPr lang="nl-BE"/>
          </a:p>
        </p:txBody>
      </p:sp>
    </p:spTree>
    <p:extLst>
      <p:ext uri="{BB962C8B-B14F-4D97-AF65-F5344CB8AC3E}">
        <p14:creationId xmlns:p14="http://schemas.microsoft.com/office/powerpoint/2010/main" val="154662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1"/>
            <a:r>
              <a:rPr lang="nl-NL" dirty="0" smtClean="0"/>
              <a:t>De Intel Pentium III processor verschilt vooral van de Pentium II door:</a:t>
            </a:r>
          </a:p>
          <a:p>
            <a:pPr lvl="2"/>
            <a:r>
              <a:rPr lang="nl-NL" dirty="0" smtClean="0"/>
              <a:t>Toevoegen van Internet Streaming SIMD Extensies;</a:t>
            </a:r>
          </a:p>
          <a:p>
            <a:pPr lvl="2"/>
            <a:r>
              <a:rPr lang="nl-NL" dirty="0" smtClean="0"/>
              <a:t>Een processor met serieel nummer;</a:t>
            </a:r>
          </a:p>
          <a:p>
            <a:endParaRPr lang="nl-BE" dirty="0"/>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49</a:t>
            </a:fld>
            <a:endParaRPr lang="nl-BE"/>
          </a:p>
        </p:txBody>
      </p:sp>
    </p:spTree>
    <p:extLst>
      <p:ext uri="{BB962C8B-B14F-4D97-AF65-F5344CB8AC3E}">
        <p14:creationId xmlns:p14="http://schemas.microsoft.com/office/powerpoint/2010/main" val="3129211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1200" b="0" i="0" u="none" strike="noStrike" kern="1200" baseline="0" dirty="0" smtClean="0">
                <a:solidFill>
                  <a:schemeClr val="tx1"/>
                </a:solidFill>
                <a:latin typeface="+mn-lt"/>
                <a:ea typeface="+mn-ea"/>
                <a:cs typeface="+mn-cs"/>
              </a:rPr>
              <a:t>Nieuw is de toevoeging van de </a:t>
            </a:r>
            <a:r>
              <a:rPr lang="nl-BE" sz="1200" b="1" i="0" u="none" strike="noStrike" kern="1200" baseline="0" dirty="0" err="1" smtClean="0">
                <a:solidFill>
                  <a:schemeClr val="tx1"/>
                </a:solidFill>
                <a:latin typeface="+mn-lt"/>
                <a:ea typeface="+mn-ea"/>
                <a:cs typeface="+mn-cs"/>
              </a:rPr>
              <a:t>Virtualization</a:t>
            </a:r>
            <a:r>
              <a:rPr lang="nl-BE" sz="1200" b="1" i="0" u="none" strike="noStrike" kern="1200" baseline="0" dirty="0" smtClean="0">
                <a:solidFill>
                  <a:schemeClr val="tx1"/>
                </a:solidFill>
                <a:latin typeface="+mn-lt"/>
                <a:ea typeface="+mn-ea"/>
                <a:cs typeface="+mn-cs"/>
              </a:rPr>
              <a:t> Technology</a:t>
            </a:r>
            <a:r>
              <a:rPr lang="nl-BE" sz="1200" b="0" i="0" u="none" strike="noStrike" kern="1200" baseline="0" dirty="0" smtClean="0">
                <a:solidFill>
                  <a:schemeClr val="tx1"/>
                </a:solidFill>
                <a:latin typeface="+mn-lt"/>
                <a:ea typeface="+mn-ea"/>
                <a:cs typeface="+mn-cs"/>
              </a:rPr>
              <a:t>, die de virtualisatiesoftware moet versnellen. </a:t>
            </a:r>
            <a:endParaRPr lang="nl-BE" dirty="0"/>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57</a:t>
            </a:fld>
            <a:endParaRPr lang="nl-BE"/>
          </a:p>
        </p:txBody>
      </p:sp>
    </p:spTree>
    <p:extLst>
      <p:ext uri="{BB962C8B-B14F-4D97-AF65-F5344CB8AC3E}">
        <p14:creationId xmlns:p14="http://schemas.microsoft.com/office/powerpoint/2010/main" val="3285440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sz="1200" b="0" i="0" u="none" strike="noStrike" kern="1200" baseline="0" dirty="0" smtClean="0">
              <a:solidFill>
                <a:schemeClr val="tx1"/>
              </a:solidFill>
              <a:latin typeface="+mn-lt"/>
              <a:ea typeface="+mn-ea"/>
              <a:cs typeface="+mn-cs"/>
            </a:endParaRPr>
          </a:p>
          <a:p>
            <a:r>
              <a:rPr lang="nl-BE" sz="1200" b="0" i="0" u="none" strike="noStrike" kern="1200" baseline="0" dirty="0" smtClean="0">
                <a:solidFill>
                  <a:schemeClr val="tx1"/>
                </a:solidFill>
                <a:latin typeface="+mn-lt"/>
                <a:ea typeface="+mn-ea"/>
                <a:cs typeface="+mn-cs"/>
              </a:rPr>
              <a:t>Intel </a:t>
            </a:r>
            <a:r>
              <a:rPr lang="nl-BE" sz="1200" b="1" i="0" u="none" strike="noStrike" kern="1200" baseline="0" dirty="0" err="1" smtClean="0">
                <a:solidFill>
                  <a:schemeClr val="tx1"/>
                </a:solidFill>
                <a:latin typeface="+mn-lt"/>
                <a:ea typeface="+mn-ea"/>
                <a:cs typeface="+mn-cs"/>
              </a:rPr>
              <a:t>Core</a:t>
            </a:r>
            <a:r>
              <a:rPr lang="nl-BE" sz="1200" b="1" i="0" u="none" strike="noStrike" kern="1200" baseline="0" dirty="0" smtClean="0">
                <a:solidFill>
                  <a:schemeClr val="tx1"/>
                </a:solidFill>
                <a:latin typeface="+mn-lt"/>
                <a:ea typeface="+mn-ea"/>
                <a:cs typeface="+mn-cs"/>
              </a:rPr>
              <a:t> i3</a:t>
            </a:r>
            <a:r>
              <a:rPr lang="nl-BE" sz="1200" b="0" i="0" u="none" strike="noStrike" kern="1200" baseline="0" dirty="0" smtClean="0">
                <a:solidFill>
                  <a:schemeClr val="tx1"/>
                </a:solidFill>
                <a:latin typeface="+mn-lt"/>
                <a:ea typeface="+mn-ea"/>
                <a:cs typeface="+mn-cs"/>
              </a:rPr>
              <a:t>: </a:t>
            </a:r>
            <a:r>
              <a:rPr lang="nl-BE" sz="1200" b="0" i="0" u="none" strike="noStrike" kern="1200" baseline="0" dirty="0" err="1" smtClean="0">
                <a:solidFill>
                  <a:schemeClr val="tx1"/>
                </a:solidFill>
                <a:latin typeface="+mn-lt"/>
                <a:ea typeface="+mn-ea"/>
                <a:cs typeface="+mn-cs"/>
              </a:rPr>
              <a:t>dual</a:t>
            </a:r>
            <a:r>
              <a:rPr lang="nl-BE" sz="1200" b="0" i="0" u="none" strike="noStrike" kern="1200" baseline="0" dirty="0" smtClean="0">
                <a:solidFill>
                  <a:schemeClr val="tx1"/>
                </a:solidFill>
                <a:latin typeface="+mn-lt"/>
                <a:ea typeface="+mn-ea"/>
                <a:cs typeface="+mn-cs"/>
              </a:rPr>
              <a:t> </a:t>
            </a:r>
            <a:r>
              <a:rPr lang="nl-BE" sz="1200" b="0" i="0" u="none" strike="noStrike" kern="1200" baseline="0" dirty="0" err="1" smtClean="0">
                <a:solidFill>
                  <a:schemeClr val="tx1"/>
                </a:solidFill>
                <a:latin typeface="+mn-lt"/>
                <a:ea typeface="+mn-ea"/>
                <a:cs typeface="+mn-cs"/>
              </a:rPr>
              <a:t>core</a:t>
            </a:r>
            <a:r>
              <a:rPr lang="nl-BE" sz="1200" b="0" i="0" u="none" strike="noStrike" kern="1200" baseline="0" dirty="0" smtClean="0">
                <a:solidFill>
                  <a:schemeClr val="tx1"/>
                </a:solidFill>
                <a:latin typeface="+mn-lt"/>
                <a:ea typeface="+mn-ea"/>
                <a:cs typeface="+mn-cs"/>
              </a:rPr>
              <a:t> instapprocessor voor de gemiddelde gebruiker. Voldoende voor internetgebruik en officetoepassingen. </a:t>
            </a:r>
          </a:p>
          <a:p>
            <a:r>
              <a:rPr lang="nl-BE" sz="1200" b="0" i="0" u="none" strike="noStrike" kern="1200" baseline="0" dirty="0" smtClean="0">
                <a:solidFill>
                  <a:schemeClr val="tx1"/>
                </a:solidFill>
                <a:latin typeface="+mn-lt"/>
                <a:ea typeface="+mn-ea"/>
                <a:cs typeface="+mn-cs"/>
              </a:rPr>
              <a:t> Intel </a:t>
            </a:r>
            <a:r>
              <a:rPr lang="nl-BE" sz="1200" b="1" i="0" u="none" strike="noStrike" kern="1200" baseline="0" dirty="0" err="1" smtClean="0">
                <a:solidFill>
                  <a:schemeClr val="tx1"/>
                </a:solidFill>
                <a:latin typeface="+mn-lt"/>
                <a:ea typeface="+mn-ea"/>
                <a:cs typeface="+mn-cs"/>
              </a:rPr>
              <a:t>Core</a:t>
            </a:r>
            <a:r>
              <a:rPr lang="nl-BE" sz="1200" b="1" i="0" u="none" strike="noStrike" kern="1200" baseline="0" dirty="0" smtClean="0">
                <a:solidFill>
                  <a:schemeClr val="tx1"/>
                </a:solidFill>
                <a:latin typeface="+mn-lt"/>
                <a:ea typeface="+mn-ea"/>
                <a:cs typeface="+mn-cs"/>
              </a:rPr>
              <a:t> i5</a:t>
            </a:r>
            <a:r>
              <a:rPr lang="nl-BE" sz="1200" b="0" i="0" u="none" strike="noStrike" kern="1200" baseline="0" dirty="0" smtClean="0">
                <a:solidFill>
                  <a:schemeClr val="tx1"/>
                </a:solidFill>
                <a:latin typeface="+mn-lt"/>
                <a:ea typeface="+mn-ea"/>
                <a:cs typeface="+mn-cs"/>
              </a:rPr>
              <a:t>: </a:t>
            </a:r>
            <a:r>
              <a:rPr lang="nl-BE" sz="1200" b="0" i="0" u="none" strike="noStrike" kern="1200" baseline="0" dirty="0" err="1" smtClean="0">
                <a:solidFill>
                  <a:schemeClr val="tx1"/>
                </a:solidFill>
                <a:latin typeface="+mn-lt"/>
                <a:ea typeface="+mn-ea"/>
                <a:cs typeface="+mn-cs"/>
              </a:rPr>
              <a:t>dual</a:t>
            </a:r>
            <a:r>
              <a:rPr lang="nl-BE" sz="1200" b="0" i="0" u="none" strike="noStrike" kern="1200" baseline="0" dirty="0" smtClean="0">
                <a:solidFill>
                  <a:schemeClr val="tx1"/>
                </a:solidFill>
                <a:latin typeface="+mn-lt"/>
                <a:ea typeface="+mn-ea"/>
                <a:cs typeface="+mn-cs"/>
              </a:rPr>
              <a:t> of </a:t>
            </a:r>
            <a:r>
              <a:rPr lang="nl-BE" sz="1200" b="0" i="0" u="none" strike="noStrike" kern="1200" baseline="0" dirty="0" err="1" smtClean="0">
                <a:solidFill>
                  <a:schemeClr val="tx1"/>
                </a:solidFill>
                <a:latin typeface="+mn-lt"/>
                <a:ea typeface="+mn-ea"/>
                <a:cs typeface="+mn-cs"/>
              </a:rPr>
              <a:t>quadcore</a:t>
            </a:r>
            <a:r>
              <a:rPr lang="nl-BE" sz="1200" b="0" i="0" u="none" strike="noStrike" kern="1200" baseline="0" dirty="0" smtClean="0">
                <a:solidFill>
                  <a:schemeClr val="tx1"/>
                </a:solidFill>
                <a:latin typeface="+mn-lt"/>
                <a:ea typeface="+mn-ea"/>
                <a:cs typeface="+mn-cs"/>
              </a:rPr>
              <a:t> processor voor de standaardgebruiker met actief computergebruik. </a:t>
            </a:r>
          </a:p>
          <a:p>
            <a:r>
              <a:rPr lang="nl-BE" sz="1200" b="0" i="0" u="none" strike="noStrike" kern="1200" baseline="0" dirty="0" smtClean="0">
                <a:solidFill>
                  <a:schemeClr val="tx1"/>
                </a:solidFill>
                <a:latin typeface="+mn-lt"/>
                <a:ea typeface="+mn-ea"/>
                <a:cs typeface="+mn-cs"/>
              </a:rPr>
              <a:t> Intel </a:t>
            </a:r>
            <a:r>
              <a:rPr lang="nl-BE" sz="1200" b="1" i="0" u="none" strike="noStrike" kern="1200" baseline="0" dirty="0" err="1" smtClean="0">
                <a:solidFill>
                  <a:schemeClr val="tx1"/>
                </a:solidFill>
                <a:latin typeface="+mn-lt"/>
                <a:ea typeface="+mn-ea"/>
                <a:cs typeface="+mn-cs"/>
              </a:rPr>
              <a:t>Core</a:t>
            </a:r>
            <a:r>
              <a:rPr lang="nl-BE" sz="1200" b="1" i="0" u="none" strike="noStrike" kern="1200" baseline="0" dirty="0" smtClean="0">
                <a:solidFill>
                  <a:schemeClr val="tx1"/>
                </a:solidFill>
                <a:latin typeface="+mn-lt"/>
                <a:ea typeface="+mn-ea"/>
                <a:cs typeface="+mn-cs"/>
              </a:rPr>
              <a:t> i7</a:t>
            </a:r>
            <a:r>
              <a:rPr lang="nl-BE" sz="1200" b="0" i="0" u="none" strike="noStrike" kern="1200" baseline="0" dirty="0" smtClean="0">
                <a:solidFill>
                  <a:schemeClr val="tx1"/>
                </a:solidFill>
                <a:latin typeface="+mn-lt"/>
                <a:ea typeface="+mn-ea"/>
                <a:cs typeface="+mn-cs"/>
              </a:rPr>
              <a:t>: </a:t>
            </a:r>
            <a:r>
              <a:rPr lang="nl-BE" sz="1200" b="0" i="0" u="none" strike="noStrike" kern="1200" baseline="0" dirty="0" err="1" smtClean="0">
                <a:solidFill>
                  <a:schemeClr val="tx1"/>
                </a:solidFill>
                <a:latin typeface="+mn-lt"/>
                <a:ea typeface="+mn-ea"/>
                <a:cs typeface="+mn-cs"/>
              </a:rPr>
              <a:t>dual</a:t>
            </a:r>
            <a:r>
              <a:rPr lang="nl-BE" sz="1200" b="0" i="0" u="none" strike="noStrike" kern="1200" baseline="0" dirty="0" smtClean="0">
                <a:solidFill>
                  <a:schemeClr val="tx1"/>
                </a:solidFill>
                <a:latin typeface="+mn-lt"/>
                <a:ea typeface="+mn-ea"/>
                <a:cs typeface="+mn-cs"/>
              </a:rPr>
              <a:t>, quad- of </a:t>
            </a:r>
            <a:r>
              <a:rPr lang="nl-BE" sz="1200" b="0" i="0" u="none" strike="noStrike" kern="1200" baseline="0" dirty="0" err="1" smtClean="0">
                <a:solidFill>
                  <a:schemeClr val="tx1"/>
                </a:solidFill>
                <a:latin typeface="+mn-lt"/>
                <a:ea typeface="+mn-ea"/>
                <a:cs typeface="+mn-cs"/>
              </a:rPr>
              <a:t>sixcore</a:t>
            </a:r>
            <a:r>
              <a:rPr lang="nl-BE" sz="1200" b="0" i="0" u="none" strike="noStrike" kern="1200" baseline="0" dirty="0" smtClean="0">
                <a:solidFill>
                  <a:schemeClr val="tx1"/>
                </a:solidFill>
                <a:latin typeface="+mn-lt"/>
                <a:ea typeface="+mn-ea"/>
                <a:cs typeface="+mn-cs"/>
              </a:rPr>
              <a:t> topmodel voor zware toepassingen, bedoeld voor de fanatieke gamer, de ontwikkelaar of de foto- en videobewerker. </a:t>
            </a:r>
          </a:p>
          <a:p>
            <a:r>
              <a:rPr lang="nl-BE" sz="1200" b="0" i="0" u="none" strike="noStrike" kern="1200" baseline="0" dirty="0" smtClean="0">
                <a:solidFill>
                  <a:schemeClr val="tx1"/>
                </a:solidFill>
                <a:latin typeface="+mn-lt"/>
                <a:ea typeface="+mn-ea"/>
                <a:cs typeface="+mn-cs"/>
              </a:rPr>
              <a:t> </a:t>
            </a:r>
            <a:r>
              <a:rPr lang="nl-BE" sz="1200" b="1" i="0" u="none" strike="noStrike" kern="1200" baseline="0" dirty="0" err="1" smtClean="0">
                <a:solidFill>
                  <a:schemeClr val="tx1"/>
                </a:solidFill>
                <a:latin typeface="+mn-lt"/>
                <a:ea typeface="+mn-ea"/>
                <a:cs typeface="+mn-cs"/>
              </a:rPr>
              <a:t>Xeon</a:t>
            </a:r>
            <a:r>
              <a:rPr lang="nl-BE" sz="1200" b="0" i="0" u="none" strike="noStrike" kern="1200" baseline="0" dirty="0" smtClean="0">
                <a:solidFill>
                  <a:schemeClr val="tx1"/>
                </a:solidFill>
                <a:latin typeface="+mn-lt"/>
                <a:ea typeface="+mn-ea"/>
                <a:cs typeface="+mn-cs"/>
              </a:rPr>
              <a:t>: workstation (</a:t>
            </a:r>
            <a:r>
              <a:rPr lang="nl-BE" sz="1200" b="0" i="0" u="none" strike="noStrike" kern="1200" baseline="0" dirty="0" err="1" smtClean="0">
                <a:solidFill>
                  <a:schemeClr val="tx1"/>
                </a:solidFill>
                <a:latin typeface="+mn-lt"/>
                <a:ea typeface="+mn-ea"/>
                <a:cs typeface="+mn-cs"/>
              </a:rPr>
              <a:t>dual</a:t>
            </a:r>
            <a:r>
              <a:rPr lang="nl-BE" sz="1200" b="0" i="0" u="none" strike="noStrike" kern="1200" baseline="0" dirty="0" smtClean="0">
                <a:solidFill>
                  <a:schemeClr val="tx1"/>
                </a:solidFill>
                <a:latin typeface="+mn-lt"/>
                <a:ea typeface="+mn-ea"/>
                <a:cs typeface="+mn-cs"/>
              </a:rPr>
              <a:t>-processor) of serverprocessoren (</a:t>
            </a:r>
            <a:r>
              <a:rPr lang="nl-BE" sz="1200" b="0" i="0" u="none" strike="noStrike" kern="1200" baseline="0" dirty="0" err="1" smtClean="0">
                <a:solidFill>
                  <a:schemeClr val="tx1"/>
                </a:solidFill>
                <a:latin typeface="+mn-lt"/>
                <a:ea typeface="+mn-ea"/>
                <a:cs typeface="+mn-cs"/>
              </a:rPr>
              <a:t>multi-processor</a:t>
            </a:r>
            <a:r>
              <a:rPr lang="nl-BE" sz="1200" b="0" i="0" u="none" strike="noStrike" kern="1200" baseline="0" dirty="0" smtClean="0">
                <a:solidFill>
                  <a:schemeClr val="tx1"/>
                </a:solidFill>
                <a:latin typeface="+mn-lt"/>
                <a:ea typeface="+mn-ea"/>
                <a:cs typeface="+mn-cs"/>
              </a:rPr>
              <a:t>) met 2 tot 8 kernen en veel L3-cache. De </a:t>
            </a:r>
            <a:r>
              <a:rPr lang="nl-BE" sz="1200" b="0" i="0" u="none" strike="noStrike" kern="1200" baseline="0" dirty="0" err="1" smtClean="0">
                <a:solidFill>
                  <a:schemeClr val="tx1"/>
                </a:solidFill>
                <a:latin typeface="+mn-lt"/>
                <a:ea typeface="+mn-ea"/>
                <a:cs typeface="+mn-cs"/>
              </a:rPr>
              <a:t>Xeon</a:t>
            </a:r>
            <a:r>
              <a:rPr lang="nl-BE" sz="1200" b="0" i="0" u="none" strike="noStrike" kern="1200" baseline="0" dirty="0" smtClean="0">
                <a:solidFill>
                  <a:schemeClr val="tx1"/>
                </a:solidFill>
                <a:latin typeface="+mn-lt"/>
                <a:ea typeface="+mn-ea"/>
                <a:cs typeface="+mn-cs"/>
              </a:rPr>
              <a:t> wordt verdeeld in de </a:t>
            </a:r>
            <a:r>
              <a:rPr lang="nl-BE" sz="1200" b="0" i="0" u="none" strike="noStrike" kern="1200" baseline="0" dirty="0" err="1" smtClean="0">
                <a:solidFill>
                  <a:schemeClr val="tx1"/>
                </a:solidFill>
                <a:latin typeface="+mn-lt"/>
                <a:ea typeface="+mn-ea"/>
                <a:cs typeface="+mn-cs"/>
              </a:rPr>
              <a:t>Xeon</a:t>
            </a:r>
            <a:r>
              <a:rPr lang="nl-BE" sz="1200" b="0" i="0" u="none" strike="noStrike" kern="1200" baseline="0" dirty="0" smtClean="0">
                <a:solidFill>
                  <a:schemeClr val="tx1"/>
                </a:solidFill>
                <a:latin typeface="+mn-lt"/>
                <a:ea typeface="+mn-ea"/>
                <a:cs typeface="+mn-cs"/>
              </a:rPr>
              <a:t> E3, </a:t>
            </a:r>
            <a:r>
              <a:rPr lang="nl-BE" sz="1200" b="0" i="0" u="none" strike="noStrike" kern="1200" baseline="0" dirty="0" err="1" smtClean="0">
                <a:solidFill>
                  <a:schemeClr val="tx1"/>
                </a:solidFill>
                <a:latin typeface="+mn-lt"/>
                <a:ea typeface="+mn-ea"/>
                <a:cs typeface="+mn-cs"/>
              </a:rPr>
              <a:t>Xeon</a:t>
            </a:r>
            <a:r>
              <a:rPr lang="nl-BE" sz="1200" b="0" i="0" u="none" strike="noStrike" kern="1200" baseline="0" dirty="0" smtClean="0">
                <a:solidFill>
                  <a:schemeClr val="tx1"/>
                </a:solidFill>
                <a:latin typeface="+mn-lt"/>
                <a:ea typeface="+mn-ea"/>
                <a:cs typeface="+mn-cs"/>
              </a:rPr>
              <a:t> E5 en de </a:t>
            </a:r>
            <a:r>
              <a:rPr lang="nl-BE" sz="1200" b="0" i="0" u="none" strike="noStrike" kern="1200" baseline="0" dirty="0" err="1" smtClean="0">
                <a:solidFill>
                  <a:schemeClr val="tx1"/>
                </a:solidFill>
                <a:latin typeface="+mn-lt"/>
                <a:ea typeface="+mn-ea"/>
                <a:cs typeface="+mn-cs"/>
              </a:rPr>
              <a:t>Xeon</a:t>
            </a:r>
            <a:r>
              <a:rPr lang="nl-BE" sz="1200" b="0" i="0" u="none" strike="noStrike" kern="1200" baseline="0" dirty="0" smtClean="0">
                <a:solidFill>
                  <a:schemeClr val="tx1"/>
                </a:solidFill>
                <a:latin typeface="+mn-lt"/>
                <a:ea typeface="+mn-ea"/>
                <a:cs typeface="+mn-cs"/>
              </a:rPr>
              <a:t> E7. </a:t>
            </a:r>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67</a:t>
            </a:fld>
            <a:endParaRPr lang="nl-BE"/>
          </a:p>
        </p:txBody>
      </p:sp>
    </p:spTree>
    <p:extLst>
      <p:ext uri="{BB962C8B-B14F-4D97-AF65-F5344CB8AC3E}">
        <p14:creationId xmlns:p14="http://schemas.microsoft.com/office/powerpoint/2010/main" val="1485819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Verschillen:</a:t>
            </a:r>
          </a:p>
          <a:p>
            <a:pPr marL="171450" indent="-171450">
              <a:buFontTx/>
              <a:buChar char="-"/>
            </a:pPr>
            <a:r>
              <a:rPr lang="nl-BE" dirty="0" smtClean="0"/>
              <a:t>Klokfrequentie</a:t>
            </a:r>
          </a:p>
          <a:p>
            <a:pPr marL="171450" indent="-171450">
              <a:buFontTx/>
              <a:buChar char="-"/>
            </a:pPr>
            <a:r>
              <a:rPr lang="nl-BE" dirty="0" smtClean="0"/>
              <a:t>Turbo modus</a:t>
            </a:r>
          </a:p>
          <a:p>
            <a:pPr marL="171450" indent="-171450">
              <a:buFontTx/>
              <a:buChar char="-"/>
            </a:pPr>
            <a:r>
              <a:rPr lang="nl-BE" dirty="0" smtClean="0"/>
              <a:t>De</a:t>
            </a:r>
            <a:r>
              <a:rPr lang="nl-BE" baseline="0" dirty="0" smtClean="0"/>
              <a:t> i3 is </a:t>
            </a:r>
            <a:r>
              <a:rPr lang="nl-BE" baseline="0" dirty="0" err="1" smtClean="0"/>
              <a:t>dual</a:t>
            </a:r>
            <a:r>
              <a:rPr lang="nl-BE" baseline="0" dirty="0" smtClean="0"/>
              <a:t> </a:t>
            </a:r>
            <a:r>
              <a:rPr lang="nl-BE" baseline="0" dirty="0" err="1" smtClean="0"/>
              <a:t>core</a:t>
            </a:r>
            <a:r>
              <a:rPr lang="nl-BE" baseline="0" dirty="0" smtClean="0"/>
              <a:t>, andere </a:t>
            </a:r>
            <a:r>
              <a:rPr lang="nl-BE" baseline="0" dirty="0" err="1" smtClean="0"/>
              <a:t>quadcore</a:t>
            </a:r>
            <a:endParaRPr lang="nl-BE" baseline="0" dirty="0" smtClean="0"/>
          </a:p>
          <a:p>
            <a:pPr marL="171450" indent="-171450">
              <a:buFontTx/>
              <a:buChar char="-"/>
            </a:pPr>
            <a:r>
              <a:rPr lang="nl-BE" baseline="0" dirty="0" smtClean="0"/>
              <a:t>De i5-4460 is een oudere generatie en andere socket</a:t>
            </a:r>
            <a:endParaRPr lang="nl-BE" dirty="0" smtClean="0"/>
          </a:p>
          <a:p>
            <a:pPr marL="171450" indent="-171450">
              <a:buFontTx/>
              <a:buChar char="-"/>
            </a:pPr>
            <a:endParaRPr lang="nl-BE" dirty="0" smtClean="0"/>
          </a:p>
          <a:p>
            <a:pPr marL="0" indent="0">
              <a:buFontTx/>
              <a:buNone/>
            </a:pPr>
            <a:r>
              <a:rPr lang="nl-BE" dirty="0" smtClean="0"/>
              <a:t>De k staat voor een </a:t>
            </a:r>
            <a:r>
              <a:rPr lang="nl-BE" dirty="0" err="1" smtClean="0"/>
              <a:t>unlocked</a:t>
            </a:r>
            <a:r>
              <a:rPr lang="nl-BE" dirty="0" smtClean="0"/>
              <a:t> multiplier (</a:t>
            </a:r>
            <a:r>
              <a:rPr lang="nl-BE" dirty="0" err="1" smtClean="0"/>
              <a:t>overclocken</a:t>
            </a:r>
            <a:r>
              <a:rPr lang="nl-BE" baseline="0" dirty="0" smtClean="0"/>
              <a:t> mogelijk)</a:t>
            </a:r>
          </a:p>
          <a:p>
            <a:pPr marL="0" indent="0">
              <a:buFontTx/>
              <a:buNone/>
            </a:pPr>
            <a:endParaRPr lang="nl-BE" baseline="0" dirty="0" smtClean="0"/>
          </a:p>
          <a:p>
            <a:pPr marL="0" indent="0">
              <a:buFontTx/>
              <a:buNone/>
            </a:pPr>
            <a:r>
              <a:rPr lang="nl-BE" baseline="0" dirty="0" smtClean="0"/>
              <a:t>De 4460 past op het moederbord, de andere niet (1151 socket)</a:t>
            </a:r>
            <a:endParaRPr lang="nl-BE" dirty="0"/>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82</a:t>
            </a:fld>
            <a:endParaRPr lang="nl-BE"/>
          </a:p>
        </p:txBody>
      </p:sp>
    </p:spTree>
    <p:extLst>
      <p:ext uri="{BB962C8B-B14F-4D97-AF65-F5344CB8AC3E}">
        <p14:creationId xmlns:p14="http://schemas.microsoft.com/office/powerpoint/2010/main" val="2118293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1" kern="1200" dirty="0" smtClean="0">
                <a:solidFill>
                  <a:schemeClr val="tx1"/>
                </a:solidFill>
                <a:effectLst/>
                <a:latin typeface="+mn-lt"/>
                <a:ea typeface="+mn-ea"/>
                <a:cs typeface="+mn-cs"/>
              </a:rPr>
              <a:t>X86 architectuur</a:t>
            </a:r>
            <a:endParaRPr lang="nl-BE" sz="1200" kern="1200" dirty="0" smtClean="0">
              <a:solidFill>
                <a:schemeClr val="tx1"/>
              </a:solidFill>
              <a:effectLst/>
              <a:latin typeface="+mn-lt"/>
              <a:ea typeface="+mn-ea"/>
              <a:cs typeface="+mn-cs"/>
            </a:endParaRPr>
          </a:p>
          <a:p>
            <a:pPr lvl="0"/>
            <a:r>
              <a:rPr lang="nl-NL" sz="1200" kern="1200" dirty="0" smtClean="0">
                <a:solidFill>
                  <a:schemeClr val="tx1"/>
                </a:solidFill>
                <a:effectLst/>
                <a:latin typeface="+mn-lt"/>
                <a:ea typeface="+mn-ea"/>
                <a:cs typeface="+mn-cs"/>
              </a:rPr>
              <a:t>ontwikkeld door </a:t>
            </a:r>
            <a:r>
              <a:rPr lang="nl-NL" sz="1200" kern="1200" dirty="0" err="1" smtClean="0">
                <a:solidFill>
                  <a:schemeClr val="tx1"/>
                </a:solidFill>
                <a:effectLst/>
                <a:latin typeface="+mn-lt"/>
                <a:ea typeface="+mn-ea"/>
                <a:cs typeface="+mn-cs"/>
              </a:rPr>
              <a:t>intel</a:t>
            </a:r>
            <a:endParaRPr lang="nl-BE" sz="1200" kern="1200" dirty="0" smtClean="0">
              <a:solidFill>
                <a:schemeClr val="tx1"/>
              </a:solidFill>
              <a:effectLst/>
              <a:latin typeface="+mn-lt"/>
              <a:ea typeface="+mn-ea"/>
              <a:cs typeface="+mn-cs"/>
            </a:endParaRPr>
          </a:p>
          <a:p>
            <a:pPr lvl="0"/>
            <a:r>
              <a:rPr lang="nl-NL" sz="1200" kern="1200" dirty="0" smtClean="0">
                <a:solidFill>
                  <a:schemeClr val="tx1"/>
                </a:solidFill>
                <a:effectLst/>
                <a:latin typeface="+mn-lt"/>
                <a:ea typeface="+mn-ea"/>
                <a:cs typeface="+mn-cs"/>
              </a:rPr>
              <a:t>compatibiliteit behouden tussen verschillende modellen</a:t>
            </a:r>
            <a:endParaRPr lang="nl-BE" sz="1200" kern="1200" dirty="0" smtClean="0">
              <a:solidFill>
                <a:schemeClr val="tx1"/>
              </a:solidFill>
              <a:effectLst/>
              <a:latin typeface="+mn-lt"/>
              <a:ea typeface="+mn-ea"/>
              <a:cs typeface="+mn-cs"/>
            </a:endParaRPr>
          </a:p>
          <a:p>
            <a:pPr lvl="0"/>
            <a:r>
              <a:rPr lang="nl-NL" sz="1200" kern="1200" dirty="0" smtClean="0">
                <a:solidFill>
                  <a:schemeClr val="tx1"/>
                </a:solidFill>
                <a:effectLst/>
                <a:latin typeface="+mn-lt"/>
                <a:ea typeface="+mn-ea"/>
                <a:cs typeface="+mn-cs"/>
              </a:rPr>
              <a:t>AMD concurrentie</a:t>
            </a:r>
            <a:endParaRPr lang="nl-BE" sz="1200" kern="1200" dirty="0" smtClean="0">
              <a:solidFill>
                <a:schemeClr val="tx1"/>
              </a:solidFill>
              <a:effectLst/>
              <a:latin typeface="+mn-lt"/>
              <a:ea typeface="+mn-ea"/>
              <a:cs typeface="+mn-cs"/>
            </a:endParaRPr>
          </a:p>
          <a:p>
            <a:pPr lvl="1"/>
            <a:r>
              <a:rPr lang="nl-NL" sz="1200" kern="1200" dirty="0" err="1" smtClean="0">
                <a:solidFill>
                  <a:schemeClr val="tx1"/>
                </a:solidFill>
                <a:effectLst/>
                <a:latin typeface="+mn-lt"/>
                <a:ea typeface="+mn-ea"/>
                <a:cs typeface="+mn-cs"/>
              </a:rPr>
              <a:t>Rechtzaken</a:t>
            </a:r>
            <a:endParaRPr lang="nl-BE" sz="1200" kern="1200" dirty="0" smtClean="0">
              <a:solidFill>
                <a:schemeClr val="tx1"/>
              </a:solidFill>
              <a:effectLst/>
              <a:latin typeface="+mn-lt"/>
              <a:ea typeface="+mn-ea"/>
              <a:cs typeface="+mn-cs"/>
            </a:endParaRPr>
          </a:p>
          <a:p>
            <a:pPr lvl="0"/>
            <a:r>
              <a:rPr lang="nl-NL" sz="1200" kern="1200" dirty="0" smtClean="0">
                <a:solidFill>
                  <a:schemeClr val="tx1"/>
                </a:solidFill>
                <a:effectLst/>
                <a:latin typeface="+mn-lt"/>
                <a:ea typeface="+mn-ea"/>
                <a:cs typeface="+mn-cs"/>
              </a:rPr>
              <a:t>3 varianten: 16 bits, 32 bits en 64 bits (tabel pagina 114)</a:t>
            </a:r>
            <a:endParaRPr lang="nl-BE"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 </a:t>
            </a:r>
            <a:endParaRPr lang="nl-BE" sz="1200" kern="1200" dirty="0" smtClean="0">
              <a:solidFill>
                <a:schemeClr val="tx1"/>
              </a:solidFill>
              <a:effectLst/>
              <a:latin typeface="+mn-lt"/>
              <a:ea typeface="+mn-ea"/>
              <a:cs typeface="+mn-cs"/>
            </a:endParaRPr>
          </a:p>
          <a:p>
            <a:endParaRPr lang="nl-BE" dirty="0" smtClean="0"/>
          </a:p>
          <a:p>
            <a:endParaRPr lang="nl-BE" dirty="0"/>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4</a:t>
            </a:fld>
            <a:endParaRPr lang="nl-BE"/>
          </a:p>
        </p:txBody>
      </p:sp>
    </p:spTree>
    <p:extLst>
      <p:ext uri="{BB962C8B-B14F-4D97-AF65-F5344CB8AC3E}">
        <p14:creationId xmlns:p14="http://schemas.microsoft.com/office/powerpoint/2010/main" val="2983927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De 6200U verbruikt minder</a:t>
            </a:r>
          </a:p>
          <a:p>
            <a:r>
              <a:rPr lang="nl-BE" dirty="0" smtClean="0"/>
              <a:t>De 6300HQ is een </a:t>
            </a:r>
            <a:r>
              <a:rPr lang="nl-BE" dirty="0" err="1" smtClean="0"/>
              <a:t>quadcore</a:t>
            </a:r>
            <a:r>
              <a:rPr lang="nl-BE" dirty="0" smtClean="0"/>
              <a:t>, de 6200U niet.</a:t>
            </a:r>
            <a:endParaRPr lang="nl-BE" dirty="0"/>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83</a:t>
            </a:fld>
            <a:endParaRPr lang="nl-BE"/>
          </a:p>
        </p:txBody>
      </p:sp>
    </p:spTree>
    <p:extLst>
      <p:ext uri="{BB962C8B-B14F-4D97-AF65-F5344CB8AC3E}">
        <p14:creationId xmlns:p14="http://schemas.microsoft.com/office/powerpoint/2010/main" val="2242042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Intel announced that it had deprecated the Tick-Tock cycle in favor of a three-step "</a:t>
            </a:r>
            <a:r>
              <a:rPr lang="en-US" sz="1200" b="1" i="0" kern="1200" dirty="0" smtClean="0">
                <a:solidFill>
                  <a:schemeClr val="tx1"/>
                </a:solidFill>
                <a:effectLst/>
                <a:latin typeface="+mn-lt"/>
                <a:ea typeface="+mn-ea"/>
                <a:cs typeface="+mn-cs"/>
              </a:rPr>
              <a:t>process-architecture-optimization</a:t>
            </a:r>
            <a:r>
              <a:rPr lang="en-US" sz="1200" b="0" i="0" kern="1200" dirty="0" smtClean="0">
                <a:solidFill>
                  <a:schemeClr val="tx1"/>
                </a:solidFill>
                <a:effectLst/>
                <a:latin typeface="+mn-lt"/>
                <a:ea typeface="+mn-ea"/>
                <a:cs typeface="+mn-cs"/>
              </a:rPr>
              <a:t>" model, under which three generations of processors will be produced with a single manufacturing process, adding an extra phase for each with a focus on optimization.</a:t>
            </a:r>
            <a:endParaRPr lang="nl-BE" dirty="0"/>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5</a:t>
            </a:fld>
            <a:endParaRPr lang="nl-BE"/>
          </a:p>
        </p:txBody>
      </p:sp>
    </p:spTree>
    <p:extLst>
      <p:ext uri="{BB962C8B-B14F-4D97-AF65-F5344CB8AC3E}">
        <p14:creationId xmlns:p14="http://schemas.microsoft.com/office/powerpoint/2010/main" val="2978044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1200" b="0" i="0" u="none" strike="noStrike" kern="1200" baseline="0" dirty="0" smtClean="0">
                <a:solidFill>
                  <a:schemeClr val="tx1"/>
                </a:solidFill>
                <a:latin typeface="+mn-lt"/>
                <a:ea typeface="+mn-ea"/>
                <a:cs typeface="+mn-cs"/>
              </a:rPr>
              <a:t>Interne data: Deze registerbreedte heeft doorheen de verschillende microarchitecturen de volgende evolutie gekend: 8 bit (8088), 16 bit (8086, 80286), 32 bit (80386, 80486, </a:t>
            </a:r>
            <a:r>
              <a:rPr lang="nl-BE" sz="1200" b="0" i="0" u="none" strike="noStrike" kern="1200" baseline="0" dirty="0" err="1" smtClean="0">
                <a:solidFill>
                  <a:schemeClr val="tx1"/>
                </a:solidFill>
                <a:latin typeface="+mn-lt"/>
                <a:ea typeface="+mn-ea"/>
                <a:cs typeface="+mn-cs"/>
              </a:rPr>
              <a:t>Pentiums</a:t>
            </a:r>
            <a:r>
              <a:rPr lang="nl-BE" sz="1200" b="0" i="0" u="none" strike="noStrike" kern="1200" baseline="0" dirty="0" smtClean="0">
                <a:solidFill>
                  <a:schemeClr val="tx1"/>
                </a:solidFill>
                <a:latin typeface="+mn-lt"/>
                <a:ea typeface="+mn-ea"/>
                <a:cs typeface="+mn-cs"/>
              </a:rPr>
              <a:t> en </a:t>
            </a:r>
            <a:r>
              <a:rPr lang="nl-BE" sz="1200" b="0" i="0" u="none" strike="noStrike" kern="1200" baseline="0" dirty="0" err="1" smtClean="0">
                <a:solidFill>
                  <a:schemeClr val="tx1"/>
                </a:solidFill>
                <a:latin typeface="+mn-lt"/>
                <a:ea typeface="+mn-ea"/>
                <a:cs typeface="+mn-cs"/>
              </a:rPr>
              <a:t>Core</a:t>
            </a:r>
            <a:r>
              <a:rPr lang="nl-BE" sz="1200" b="0" i="0" u="none" strike="noStrike" kern="1200" baseline="0" dirty="0" smtClean="0">
                <a:solidFill>
                  <a:schemeClr val="tx1"/>
                </a:solidFill>
                <a:latin typeface="+mn-lt"/>
                <a:ea typeface="+mn-ea"/>
                <a:cs typeface="+mn-cs"/>
              </a:rPr>
              <a:t>) en 64 bit (</a:t>
            </a:r>
            <a:r>
              <a:rPr lang="nl-BE" sz="1200" b="0" i="0" u="none" strike="noStrike" kern="1200" baseline="0" dirty="0" err="1" smtClean="0">
                <a:solidFill>
                  <a:schemeClr val="tx1"/>
                </a:solidFill>
                <a:latin typeface="+mn-lt"/>
                <a:ea typeface="+mn-ea"/>
                <a:cs typeface="+mn-cs"/>
              </a:rPr>
              <a:t>Itanium</a:t>
            </a:r>
            <a:r>
              <a:rPr lang="nl-BE" sz="1200" b="0" i="0" u="none" strike="noStrike" kern="1200" baseline="0" dirty="0" smtClean="0">
                <a:solidFill>
                  <a:schemeClr val="tx1"/>
                </a:solidFill>
                <a:latin typeface="+mn-lt"/>
                <a:ea typeface="+mn-ea"/>
                <a:cs typeface="+mn-cs"/>
              </a:rPr>
              <a:t>). </a:t>
            </a:r>
            <a:endParaRPr lang="nl-BE" dirty="0"/>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6</a:t>
            </a:fld>
            <a:endParaRPr lang="nl-BE"/>
          </a:p>
        </p:txBody>
      </p:sp>
    </p:spTree>
    <p:extLst>
      <p:ext uri="{BB962C8B-B14F-4D97-AF65-F5344CB8AC3E}">
        <p14:creationId xmlns:p14="http://schemas.microsoft.com/office/powerpoint/2010/main" val="2924795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200" kern="1200" dirty="0" smtClean="0">
                <a:solidFill>
                  <a:schemeClr val="tx1"/>
                </a:solidFill>
                <a:effectLst/>
                <a:latin typeface="+mn-lt"/>
                <a:ea typeface="+mn-ea"/>
                <a:cs typeface="+mn-cs"/>
              </a:rPr>
              <a:t>Metronoom van de computer = tempo waarop functies worden uitgevoerd.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smtClean="0">
              <a:solidFill>
                <a:schemeClr val="tx1"/>
              </a:solidFill>
              <a:effectLst/>
              <a:latin typeface="+mn-lt"/>
              <a:ea typeface="+mn-ea"/>
              <a:cs typeface="+mn-cs"/>
            </a:endParaRPr>
          </a:p>
          <a:p>
            <a:pPr lvl="0"/>
            <a:r>
              <a:rPr lang="nl-NL" sz="1200" kern="1200" dirty="0" smtClean="0">
                <a:solidFill>
                  <a:schemeClr val="tx1"/>
                </a:solidFill>
                <a:effectLst/>
                <a:latin typeface="+mn-lt"/>
                <a:ea typeface="+mn-ea"/>
                <a:cs typeface="+mn-cs"/>
              </a:rPr>
              <a:t>Evolutie kan niet doorgetrokken worden door beperkingen (stroom &amp; warmte)</a:t>
            </a:r>
            <a:endParaRPr lang="nl-BE" sz="1200" kern="1200" dirty="0" smtClean="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10</a:t>
            </a:fld>
            <a:endParaRPr lang="nl-BE"/>
          </a:p>
        </p:txBody>
      </p:sp>
    </p:spTree>
    <p:extLst>
      <p:ext uri="{BB962C8B-B14F-4D97-AF65-F5344CB8AC3E}">
        <p14:creationId xmlns:p14="http://schemas.microsoft.com/office/powerpoint/2010/main" val="113736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0"/>
            <a:r>
              <a:rPr lang="nl-NL" sz="1200" kern="1200" dirty="0" smtClean="0">
                <a:solidFill>
                  <a:schemeClr val="tx1"/>
                </a:solidFill>
                <a:effectLst/>
                <a:latin typeface="+mn-lt"/>
                <a:ea typeface="+mn-ea"/>
                <a:cs typeface="+mn-cs"/>
              </a:rPr>
              <a:t>Evolutie kan niet doorgetrokken worden door beperkingen (stroom &amp; warmte)</a:t>
            </a:r>
            <a:endParaRPr lang="nl-BE" sz="1200" kern="1200" dirty="0" smtClean="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12</a:t>
            </a:fld>
            <a:endParaRPr lang="nl-BE"/>
          </a:p>
        </p:txBody>
      </p:sp>
    </p:spTree>
    <p:extLst>
      <p:ext uri="{BB962C8B-B14F-4D97-AF65-F5344CB8AC3E}">
        <p14:creationId xmlns:p14="http://schemas.microsoft.com/office/powerpoint/2010/main" val="2768781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18</a:t>
            </a:fld>
            <a:endParaRPr lang="nl-BE"/>
          </a:p>
        </p:txBody>
      </p:sp>
    </p:spTree>
    <p:extLst>
      <p:ext uri="{BB962C8B-B14F-4D97-AF65-F5344CB8AC3E}">
        <p14:creationId xmlns:p14="http://schemas.microsoft.com/office/powerpoint/2010/main" val="401717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kern="1200" dirty="0" smtClean="0">
                <a:solidFill>
                  <a:schemeClr val="tx1"/>
                </a:solidFill>
                <a:effectLst/>
                <a:latin typeface="+mn-lt"/>
                <a:ea typeface="+mn-ea"/>
                <a:cs typeface="+mn-cs"/>
              </a:rPr>
              <a:t>Aantal </a:t>
            </a:r>
            <a:r>
              <a:rPr lang="nl-NL" sz="1200" kern="1200" dirty="0" err="1" smtClean="0">
                <a:solidFill>
                  <a:schemeClr val="tx1"/>
                </a:solidFill>
                <a:effectLst/>
                <a:latin typeface="+mn-lt"/>
                <a:ea typeface="+mn-ea"/>
                <a:cs typeface="+mn-cs"/>
              </a:rPr>
              <a:t>stage’s</a:t>
            </a:r>
            <a:r>
              <a:rPr lang="nl-NL" sz="1200" kern="1200" dirty="0" smtClean="0">
                <a:solidFill>
                  <a:schemeClr val="tx1"/>
                </a:solidFill>
                <a:effectLst/>
                <a:latin typeface="+mn-lt"/>
                <a:ea typeface="+mn-ea"/>
                <a:cs typeface="+mn-cs"/>
              </a:rPr>
              <a:t> dat gebruikt werd steeg (tot 31 bij P4), hierdoor opsplitsing van stappen: eenvoudig &amp; snel</a:t>
            </a:r>
            <a:endParaRPr lang="nl-BE"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probleem: processoren werken vooruit, niet altijd zeker welke instructies nodig zijn.</a:t>
            </a:r>
            <a:endParaRPr lang="nl-BE"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Processor gaat voorspellen welke paden gekozen gaan worden en deze berekeningen maken, indien er een andere vertakking gekozen wordt, moeten de bewerkingen weg gedaan worden. Bij een lange pipeline duurt het lang voor de eerste instructie aan het einde komt.</a:t>
            </a:r>
            <a:endParaRPr lang="nl-BE" dirty="0"/>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23</a:t>
            </a:fld>
            <a:endParaRPr lang="nl-BE"/>
          </a:p>
        </p:txBody>
      </p:sp>
    </p:spTree>
    <p:extLst>
      <p:ext uri="{BB962C8B-B14F-4D97-AF65-F5344CB8AC3E}">
        <p14:creationId xmlns:p14="http://schemas.microsoft.com/office/powerpoint/2010/main" val="1799150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1200" b="0" i="0" u="none" strike="noStrike" kern="1200" baseline="0" dirty="0" smtClean="0">
                <a:solidFill>
                  <a:schemeClr val="tx1"/>
                </a:solidFill>
                <a:latin typeface="+mn-lt"/>
                <a:ea typeface="+mn-ea"/>
                <a:cs typeface="+mn-cs"/>
              </a:rPr>
              <a:t>Als maar één </a:t>
            </a:r>
            <a:r>
              <a:rPr lang="nl-BE" sz="1200" b="0" i="0" u="none" strike="noStrike" kern="1200" baseline="0" dirty="0" err="1" smtClean="0">
                <a:solidFill>
                  <a:schemeClr val="tx1"/>
                </a:solidFill>
                <a:latin typeface="+mn-lt"/>
                <a:ea typeface="+mn-ea"/>
                <a:cs typeface="+mn-cs"/>
              </a:rPr>
              <a:t>core</a:t>
            </a:r>
            <a:r>
              <a:rPr lang="nl-BE" sz="1200" b="0" i="0" u="none" strike="noStrike" kern="1200" baseline="0" dirty="0" smtClean="0">
                <a:solidFill>
                  <a:schemeClr val="tx1"/>
                </a:solidFill>
                <a:latin typeface="+mn-lt"/>
                <a:ea typeface="+mn-ea"/>
                <a:cs typeface="+mn-cs"/>
              </a:rPr>
              <a:t> intensief gebruikt wordt, bijvoorbeeld bij een single </a:t>
            </a:r>
            <a:r>
              <a:rPr lang="nl-BE" sz="1200" b="0" i="0" u="none" strike="noStrike" kern="1200" baseline="0" dirty="0" err="1" smtClean="0">
                <a:solidFill>
                  <a:schemeClr val="tx1"/>
                </a:solidFill>
                <a:latin typeface="+mn-lt"/>
                <a:ea typeface="+mn-ea"/>
                <a:cs typeface="+mn-cs"/>
              </a:rPr>
              <a:t>threaded</a:t>
            </a:r>
            <a:r>
              <a:rPr lang="nl-BE" sz="1200" b="0" i="0" u="none" strike="noStrike" kern="1200" baseline="0" dirty="0" smtClean="0">
                <a:solidFill>
                  <a:schemeClr val="tx1"/>
                </a:solidFill>
                <a:latin typeface="+mn-lt"/>
                <a:ea typeface="+mn-ea"/>
                <a:cs typeface="+mn-cs"/>
              </a:rPr>
              <a:t> programma, wordt aan de veel gebruikte </a:t>
            </a:r>
            <a:r>
              <a:rPr lang="nl-BE" sz="1200" b="0" i="0" u="none" strike="noStrike" kern="1200" baseline="0" dirty="0" err="1" smtClean="0">
                <a:solidFill>
                  <a:schemeClr val="tx1"/>
                </a:solidFill>
                <a:latin typeface="+mn-lt"/>
                <a:ea typeface="+mn-ea"/>
                <a:cs typeface="+mn-cs"/>
              </a:rPr>
              <a:t>core</a:t>
            </a:r>
            <a:r>
              <a:rPr lang="nl-BE" sz="1200" b="0" i="0" u="none" strike="noStrike" kern="1200" baseline="0" dirty="0" smtClean="0">
                <a:solidFill>
                  <a:schemeClr val="tx1"/>
                </a:solidFill>
                <a:latin typeface="+mn-lt"/>
                <a:ea typeface="+mn-ea"/>
                <a:cs typeface="+mn-cs"/>
              </a:rPr>
              <a:t> automatisch meer cachegeheugen toegekend. </a:t>
            </a:r>
            <a:endParaRPr lang="nl-BE" dirty="0"/>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27</a:t>
            </a:fld>
            <a:endParaRPr lang="nl-BE"/>
          </a:p>
        </p:txBody>
      </p:sp>
    </p:spTree>
    <p:extLst>
      <p:ext uri="{BB962C8B-B14F-4D97-AF65-F5344CB8AC3E}">
        <p14:creationId xmlns:p14="http://schemas.microsoft.com/office/powerpoint/2010/main" val="20161628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3999" y="1113180"/>
            <a:ext cx="9144000" cy="2033637"/>
          </a:xfrm>
        </p:spPr>
        <p:txBody>
          <a:bodyPr anchor="b"/>
          <a:lstStyle>
            <a:lvl1pPr algn="ctr">
              <a:defRPr sz="6000"/>
            </a:lvl1pPr>
          </a:lstStyle>
          <a:p>
            <a:r>
              <a:rPr lang="nl-NL" dirty="0" smtClean="0"/>
              <a:t>Klik om de stijl te bewerken</a:t>
            </a:r>
            <a:endParaRPr lang="nl-BE" dirty="0"/>
          </a:p>
        </p:txBody>
      </p:sp>
      <p:sp>
        <p:nvSpPr>
          <p:cNvPr id="3" name="Ondertitel 2"/>
          <p:cNvSpPr>
            <a:spLocks noGrp="1"/>
          </p:cNvSpPr>
          <p:nvPr>
            <p:ph type="subTitle" idx="1"/>
          </p:nvPr>
        </p:nvSpPr>
        <p:spPr>
          <a:xfrm>
            <a:off x="3697355" y="3322846"/>
            <a:ext cx="4797288" cy="216355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smtClean="0"/>
              <a:t>Klik om de ondertitelstijl van het model te bewerken</a:t>
            </a:r>
            <a:endParaRPr lang="nl-BE" dirty="0"/>
          </a:p>
        </p:txBody>
      </p:sp>
      <p:sp>
        <p:nvSpPr>
          <p:cNvPr id="4" name="Tijdelijke aanduiding voor datum 3"/>
          <p:cNvSpPr>
            <a:spLocks noGrp="1"/>
          </p:cNvSpPr>
          <p:nvPr>
            <p:ph type="dt" sz="half" idx="10"/>
          </p:nvPr>
        </p:nvSpPr>
        <p:spPr/>
        <p:txBody>
          <a:bodyPr/>
          <a:lstStyle/>
          <a:p>
            <a:fld id="{6D69ACB7-8DA7-4AF8-A474-46A1998EDF52}" type="datetimeFigureOut">
              <a:rPr lang="nl-BE" smtClean="0"/>
              <a:t>9/10/2016</a:t>
            </a:fld>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53094" y="3504354"/>
            <a:ext cx="3691761" cy="3353646"/>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0461" y="6248784"/>
            <a:ext cx="2471076" cy="472691"/>
          </a:xfrm>
          <a:prstGeom prst="rect">
            <a:avLst/>
          </a:prstGeom>
        </p:spPr>
      </p:pic>
    </p:spTree>
    <p:extLst>
      <p:ext uri="{BB962C8B-B14F-4D97-AF65-F5344CB8AC3E}">
        <p14:creationId xmlns:p14="http://schemas.microsoft.com/office/powerpoint/2010/main" val="246991871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6D69ACB7-8DA7-4AF8-A474-46A1998EDF52}" type="datetimeFigureOut">
              <a:rPr lang="nl-BE" smtClean="0"/>
              <a:t>9/10/2016</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12254341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6D69ACB7-8DA7-4AF8-A474-46A1998EDF52}" type="datetimeFigureOut">
              <a:rPr lang="nl-BE" smtClean="0"/>
              <a:t>9/10/2016</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5330067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6D69ACB7-8DA7-4AF8-A474-46A1998EDF52}" type="datetimeFigureOut">
              <a:rPr lang="nl-BE" smtClean="0"/>
              <a:t>9/10/2016</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55039175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9/10/2016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7084145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9/10/2016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14475211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Klik om de stijl te bewerken</a:t>
            </a:r>
            <a:endParaRPr lang="nl-BE" dirty="0"/>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9/10/2016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3011192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3_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3999" y="1113180"/>
            <a:ext cx="9144000" cy="2033637"/>
          </a:xfrm>
        </p:spPr>
        <p:txBody>
          <a:bodyPr anchor="b"/>
          <a:lstStyle>
            <a:lvl1pPr algn="ctr">
              <a:defRPr sz="6000"/>
            </a:lvl1pPr>
          </a:lstStyle>
          <a:p>
            <a:r>
              <a:rPr lang="nl-NL" dirty="0" smtClean="0"/>
              <a:t>Klik om de stijl te bewerken</a:t>
            </a:r>
            <a:endParaRPr lang="nl-BE" dirty="0"/>
          </a:p>
        </p:txBody>
      </p:sp>
      <p:sp>
        <p:nvSpPr>
          <p:cNvPr id="3" name="Ondertitel 2"/>
          <p:cNvSpPr>
            <a:spLocks noGrp="1"/>
          </p:cNvSpPr>
          <p:nvPr>
            <p:ph type="subTitle" idx="1"/>
          </p:nvPr>
        </p:nvSpPr>
        <p:spPr>
          <a:xfrm>
            <a:off x="3697355" y="3322846"/>
            <a:ext cx="4797288" cy="216355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smtClean="0"/>
              <a:t>Klik om de ondertitelstijl van het model te bewerken</a:t>
            </a:r>
            <a:endParaRPr lang="nl-BE" dirty="0"/>
          </a:p>
        </p:txBody>
      </p:sp>
      <p:sp>
        <p:nvSpPr>
          <p:cNvPr id="4" name="Tijdelijke aanduiding voor datum 3"/>
          <p:cNvSpPr>
            <a:spLocks noGrp="1"/>
          </p:cNvSpPr>
          <p:nvPr>
            <p:ph type="dt" sz="half" idx="10"/>
          </p:nvPr>
        </p:nvSpPr>
        <p:spPr>
          <a:xfrm>
            <a:off x="10084333" y="6356350"/>
            <a:ext cx="1411014" cy="365125"/>
          </a:xfrm>
        </p:spPr>
        <p:txBody>
          <a:bodyPr/>
          <a:lstStyle/>
          <a:p>
            <a:fld id="{6D69ACB7-8DA7-4AF8-A474-46A1998EDF52}" type="datetimeFigureOut">
              <a:rPr lang="nl-BE" smtClean="0"/>
              <a:t>9/10/2016</a:t>
            </a:fld>
            <a:endParaRPr lang="nl-BE"/>
          </a:p>
        </p:txBody>
      </p:sp>
      <p:sp>
        <p:nvSpPr>
          <p:cNvPr id="6" name="Tijdelijke aanduiding voor dianummer 5"/>
          <p:cNvSpPr>
            <a:spLocks noGrp="1"/>
          </p:cNvSpPr>
          <p:nvPr>
            <p:ph type="sldNum" sz="quarter" idx="12"/>
          </p:nvPr>
        </p:nvSpPr>
        <p:spPr>
          <a:xfrm>
            <a:off x="8494643" y="6356350"/>
            <a:ext cx="1411014" cy="365125"/>
          </a:xfrm>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60461" y="6248784"/>
            <a:ext cx="2471076" cy="472691"/>
          </a:xfrm>
          <a:prstGeom prst="rect">
            <a:avLst/>
          </a:prstGeom>
        </p:spPr>
      </p:pic>
      <p:pic>
        <p:nvPicPr>
          <p:cNvPr id="10" name="Afbeelding 9"/>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9674" y="3504354"/>
            <a:ext cx="3691761" cy="3353646"/>
          </a:xfrm>
          <a:prstGeom prst="rect">
            <a:avLst/>
          </a:prstGeom>
        </p:spPr>
      </p:pic>
    </p:spTree>
    <p:extLst>
      <p:ext uri="{BB962C8B-B14F-4D97-AF65-F5344CB8AC3E}">
        <p14:creationId xmlns:p14="http://schemas.microsoft.com/office/powerpoint/2010/main" val="23572788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Klik om de stijl te bewerken</a:t>
            </a:r>
            <a:endParaRPr lang="nl-BE" dirty="0"/>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9/10/2016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5450138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pPr/>
              <a:t>9/10/2016</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722228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atin typeface="+mn-lt"/>
              </a:defRPr>
            </a:lvl1pPr>
          </a:lstStyle>
          <a:p>
            <a:r>
              <a:rPr lang="nl-NL" dirty="0" smtClean="0"/>
              <a:t>Klik om de stijl te bewerken</a:t>
            </a:r>
            <a:endParaRPr lang="nl-BE" dirty="0"/>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smtClean="0"/>
              <a:t>Klik om de modelstijlen te bewerken</a:t>
            </a:r>
          </a:p>
        </p:txBody>
      </p:sp>
      <p:sp>
        <p:nvSpPr>
          <p:cNvPr id="4" name="Tijdelijke aanduiding voor datum 3"/>
          <p:cNvSpPr>
            <a:spLocks noGrp="1"/>
          </p:cNvSpPr>
          <p:nvPr>
            <p:ph type="dt" sz="half" idx="10"/>
          </p:nvPr>
        </p:nvSpPr>
        <p:spPr/>
        <p:txBody>
          <a:bodyPr/>
          <a:lstStyle>
            <a:lvl1pPr>
              <a:defRPr>
                <a:solidFill>
                  <a:schemeClr val="tx1"/>
                </a:solidFill>
              </a:defRPr>
            </a:lvl1pPr>
          </a:lstStyle>
          <a:p>
            <a:fld id="{6D69ACB7-8DA7-4AF8-A474-46A1998EDF52}" type="datetimeFigureOut">
              <a:rPr lang="nl-BE" smtClean="0"/>
              <a:pPr/>
              <a:t>9/10/2016</a:t>
            </a:fld>
            <a:endParaRPr lang="nl-BE" dirty="0"/>
          </a:p>
        </p:txBody>
      </p:sp>
      <p:sp>
        <p:nvSpPr>
          <p:cNvPr id="5" name="Tijdelijke aanduiding voor voettekst 4"/>
          <p:cNvSpPr>
            <a:spLocks noGrp="1"/>
          </p:cNvSpPr>
          <p:nvPr>
            <p:ph type="ftr" sz="quarter" idx="11"/>
          </p:nvPr>
        </p:nvSpPr>
        <p:spPr/>
        <p:txBody>
          <a:bodyPr/>
          <a:lstStyle>
            <a:lvl1pPr>
              <a:defRPr>
                <a:solidFill>
                  <a:schemeClr val="tx1"/>
                </a:solidFill>
              </a:defRPr>
            </a:lvl1pPr>
          </a:lstStyle>
          <a:p>
            <a:endParaRPr lang="nl-BE" dirty="0"/>
          </a:p>
        </p:txBody>
      </p:sp>
      <p:sp>
        <p:nvSpPr>
          <p:cNvPr id="6" name="Tijdelijke aanduiding voor dianummer 5"/>
          <p:cNvSpPr>
            <a:spLocks noGrp="1"/>
          </p:cNvSpPr>
          <p:nvPr>
            <p:ph type="sldNum" sz="quarter" idx="12"/>
          </p:nvPr>
        </p:nvSpPr>
        <p:spPr/>
        <p:txBody>
          <a:bodyPr/>
          <a:lstStyle>
            <a:lvl1pPr>
              <a:defRPr>
                <a:solidFill>
                  <a:schemeClr val="tx1"/>
                </a:solidFill>
              </a:defRPr>
            </a:lvl1pPr>
          </a:lstStyle>
          <a:p>
            <a:fld id="{C5EEABA0-D78B-4F9C-9026-5872651F022D}" type="slidenum">
              <a:rPr lang="nl-BE" smtClean="0"/>
              <a:pPr/>
              <a:t>‹nr.›</a:t>
            </a:fld>
            <a:endParaRPr lang="nl-BE"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72288428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10" name="Tijdelijke aanduiding voor datum 3"/>
          <p:cNvSpPr>
            <a:spLocks noGrp="1"/>
          </p:cNvSpPr>
          <p:nvPr>
            <p:ph type="dt" sz="half" idx="10"/>
          </p:nvPr>
        </p:nvSpPr>
        <p:spPr>
          <a:xfrm>
            <a:off x="2427890" y="6356350"/>
            <a:ext cx="1411014" cy="365125"/>
          </a:xfrm>
        </p:spPr>
        <p:txBody>
          <a:bodyPr/>
          <a:lstStyle/>
          <a:p>
            <a:fld id="{6D69ACB7-8DA7-4AF8-A474-46A1998EDF52}" type="datetimeFigureOut">
              <a:rPr lang="nl-BE" smtClean="0"/>
              <a:t>9/10/2016</a:t>
            </a:fld>
            <a:endParaRPr lang="nl-BE" dirty="0"/>
          </a:p>
        </p:txBody>
      </p:sp>
      <p:sp>
        <p:nvSpPr>
          <p:cNvPr id="11" name="Tijdelijke aanduiding voor voettekst 4"/>
          <p:cNvSpPr>
            <a:spLocks noGrp="1"/>
          </p:cNvSpPr>
          <p:nvPr>
            <p:ph type="ftr" sz="quarter" idx="11"/>
          </p:nvPr>
        </p:nvSpPr>
        <p:spPr>
          <a:xfrm>
            <a:off x="4038600" y="6356350"/>
            <a:ext cx="4114800" cy="365125"/>
          </a:xfrm>
        </p:spPr>
        <p:txBody>
          <a:bodyPr/>
          <a:lstStyle/>
          <a:p>
            <a:endParaRPr lang="nl-BE"/>
          </a:p>
        </p:txBody>
      </p:sp>
      <p:sp>
        <p:nvSpPr>
          <p:cNvPr id="12" name="Tijdelijke aanduiding voor dianummer 5"/>
          <p:cNvSpPr>
            <a:spLocks noGrp="1"/>
          </p:cNvSpPr>
          <p:nvPr>
            <p:ph type="sldNum" sz="quarter" idx="12"/>
          </p:nvPr>
        </p:nvSpPr>
        <p:spPr>
          <a:xfrm>
            <a:off x="838200" y="6356350"/>
            <a:ext cx="1411014" cy="365125"/>
          </a:xfrm>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7585026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7" name="Tijdelijke aanduiding voor datum 6"/>
          <p:cNvSpPr>
            <a:spLocks noGrp="1"/>
          </p:cNvSpPr>
          <p:nvPr>
            <p:ph type="dt" sz="half" idx="10"/>
          </p:nvPr>
        </p:nvSpPr>
        <p:spPr/>
        <p:txBody>
          <a:bodyPr/>
          <a:lstStyle/>
          <a:p>
            <a:fld id="{6D69ACB7-8DA7-4AF8-A474-46A1998EDF52}" type="datetimeFigureOut">
              <a:rPr lang="nl-BE" smtClean="0"/>
              <a:t>9/10/2016</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7590391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t>9/10/2016</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t>‹nr.›</a:t>
            </a:fld>
            <a:endParaRPr lang="nl-BE"/>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6189324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jdelijke aanduiding voor datum 3"/>
          <p:cNvSpPr>
            <a:spLocks noGrp="1"/>
          </p:cNvSpPr>
          <p:nvPr>
            <p:ph type="dt" sz="half" idx="2"/>
          </p:nvPr>
        </p:nvSpPr>
        <p:spPr>
          <a:xfrm>
            <a:off x="2427890" y="6356350"/>
            <a:ext cx="141101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6D69ACB7-8DA7-4AF8-A474-46A1998EDF52}" type="datetimeFigureOut">
              <a:rPr lang="nl-BE" smtClean="0"/>
              <a:pPr/>
              <a:t>9/10/2016</a:t>
            </a:fld>
            <a:endParaRPr lang="nl-BE" dirty="0"/>
          </a:p>
        </p:txBody>
      </p:sp>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dirty="0" smtClean="0"/>
              <a:t>Klik om de stijl te bewerken</a:t>
            </a:r>
            <a:endParaRPr lang="nl-BE" dirty="0"/>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a:t>
            </a:r>
            <a:r>
              <a:rPr lang="nl-NL" dirty="0" err="1" smtClean="0"/>
              <a:t>niveaua</a:t>
            </a:r>
            <a:endParaRPr lang="nl-BE" dirty="0"/>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dirty="0"/>
          </a:p>
        </p:txBody>
      </p:sp>
      <p:sp>
        <p:nvSpPr>
          <p:cNvPr id="6" name="Tijdelijke aanduiding voor dianummer 5"/>
          <p:cNvSpPr>
            <a:spLocks noGrp="1"/>
          </p:cNvSpPr>
          <p:nvPr>
            <p:ph type="sldNum" sz="quarter" idx="4"/>
          </p:nvPr>
        </p:nvSpPr>
        <p:spPr>
          <a:xfrm>
            <a:off x="838200" y="6356350"/>
            <a:ext cx="141101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EABA0-D78B-4F9C-9026-5872651F022D}" type="slidenum">
              <a:rPr lang="nl-BE" smtClean="0"/>
              <a:pPr/>
              <a:t>‹nr.›</a:t>
            </a:fld>
            <a:endParaRPr lang="nl-BE" dirty="0"/>
          </a:p>
        </p:txBody>
      </p:sp>
    </p:spTree>
    <p:extLst>
      <p:ext uri="{BB962C8B-B14F-4D97-AF65-F5344CB8AC3E}">
        <p14:creationId xmlns:p14="http://schemas.microsoft.com/office/powerpoint/2010/main" val="2810945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4" r:id="rId4"/>
    <p:sldLayoutId id="2147483661"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Tx/>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Tx/>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Tx/>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jpeg"/><Relationship Id="rId7" Type="http://schemas.openxmlformats.org/officeDocument/2006/relationships/image" Target="../media/image39.jpeg"/><Relationship Id="rId2"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image" Target="../media/image38.jpeg"/><Relationship Id="rId5" Type="http://schemas.openxmlformats.org/officeDocument/2006/relationships/image" Target="../media/image37.jpeg"/><Relationship Id="rId4" Type="http://schemas.openxmlformats.org/officeDocument/2006/relationships/image" Target="../media/image36.jpeg"/></Relationships>
</file>

<file path=ppt/slides/_rels/slide5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5.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smtClean="0"/>
              <a:t>Computer systems</a:t>
            </a:r>
            <a:endParaRPr lang="nl-BE" dirty="0"/>
          </a:p>
        </p:txBody>
      </p:sp>
      <p:sp>
        <p:nvSpPr>
          <p:cNvPr id="3" name="Ondertitel 2"/>
          <p:cNvSpPr>
            <a:spLocks noGrp="1"/>
          </p:cNvSpPr>
          <p:nvPr>
            <p:ph type="subTitle" idx="1"/>
          </p:nvPr>
        </p:nvSpPr>
        <p:spPr/>
        <p:txBody>
          <a:bodyPr/>
          <a:lstStyle/>
          <a:p>
            <a:r>
              <a:rPr lang="nl-BE" dirty="0" smtClean="0"/>
              <a:t>Processoren</a:t>
            </a:r>
            <a:endParaRPr lang="nl-BE" dirty="0"/>
          </a:p>
        </p:txBody>
      </p:sp>
    </p:spTree>
    <p:extLst>
      <p:ext uri="{BB962C8B-B14F-4D97-AF65-F5344CB8AC3E}">
        <p14:creationId xmlns:p14="http://schemas.microsoft.com/office/powerpoint/2010/main" val="1296850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Kenmerken: klokfrequentie</a:t>
            </a:r>
            <a:endParaRPr lang="nl-BE" dirty="0"/>
          </a:p>
        </p:txBody>
      </p:sp>
      <p:sp>
        <p:nvSpPr>
          <p:cNvPr id="3" name="Tijdelijke aanduiding voor inhoud 2"/>
          <p:cNvSpPr>
            <a:spLocks noGrp="1"/>
          </p:cNvSpPr>
          <p:nvPr>
            <p:ph idx="1"/>
          </p:nvPr>
        </p:nvSpPr>
        <p:spPr/>
        <p:txBody>
          <a:bodyPr/>
          <a:lstStyle/>
          <a:p>
            <a:r>
              <a:rPr lang="nl-NL" dirty="0"/>
              <a:t>Klokfrequentie: intern en extern</a:t>
            </a:r>
          </a:p>
          <a:p>
            <a:pPr lvl="1"/>
            <a:r>
              <a:rPr lang="nl-NL" dirty="0"/>
              <a:t>Een klok die precies een miljoen tikken per seconde slaat noemt men een megahertz klok. De snelheid wordt dan ook uitgedrukt in MHz (één miljoen trillingen per seconde) of GHz. </a:t>
            </a:r>
          </a:p>
          <a:p>
            <a:pPr lvl="1">
              <a:buNone/>
            </a:pPr>
            <a:r>
              <a:rPr lang="nl-NL" dirty="0">
                <a:solidFill>
                  <a:schemeClr val="accent6"/>
                </a:solidFill>
              </a:rPr>
              <a:t>interne kloksnelheid = processorfrequentie</a:t>
            </a:r>
          </a:p>
          <a:p>
            <a:pPr lvl="1">
              <a:buNone/>
            </a:pPr>
            <a:r>
              <a:rPr lang="nl-NL" dirty="0">
                <a:solidFill>
                  <a:schemeClr val="accent6"/>
                </a:solidFill>
              </a:rPr>
              <a:t>externe kloksnelheid = </a:t>
            </a:r>
            <a:r>
              <a:rPr lang="nl-NL" dirty="0" err="1">
                <a:solidFill>
                  <a:schemeClr val="accent6"/>
                </a:solidFill>
              </a:rPr>
              <a:t>busfrequentie</a:t>
            </a:r>
            <a:endParaRPr lang="nl-NL" dirty="0">
              <a:solidFill>
                <a:schemeClr val="accent6"/>
              </a:solidFill>
            </a:endParaRPr>
          </a:p>
          <a:p>
            <a:pPr lvl="1">
              <a:buNone/>
            </a:pPr>
            <a:endParaRPr lang="nl-NL" dirty="0"/>
          </a:p>
          <a:p>
            <a:pPr lvl="1"/>
            <a:r>
              <a:rPr lang="nl-NL" dirty="0"/>
              <a:t>Het type van de processor bepaalt welke snelheden kunnen worden bereikt. </a:t>
            </a:r>
          </a:p>
        </p:txBody>
      </p:sp>
    </p:spTree>
    <p:extLst>
      <p:ext uri="{BB962C8B-B14F-4D97-AF65-F5344CB8AC3E}">
        <p14:creationId xmlns:p14="http://schemas.microsoft.com/office/powerpoint/2010/main" val="1604226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Kenmerken: klokfrequentie</a:t>
            </a:r>
            <a:endParaRPr lang="nl-BE" dirty="0"/>
          </a:p>
        </p:txBody>
      </p:sp>
      <p:sp>
        <p:nvSpPr>
          <p:cNvPr id="3" name="Tijdelijke aanduiding voor inhoud 2"/>
          <p:cNvSpPr>
            <a:spLocks noGrp="1"/>
          </p:cNvSpPr>
          <p:nvPr>
            <p:ph idx="1"/>
          </p:nvPr>
        </p:nvSpPr>
        <p:spPr/>
        <p:txBody>
          <a:bodyPr/>
          <a:lstStyle/>
          <a:p>
            <a:r>
              <a:rPr lang="nl-NL" dirty="0"/>
              <a:t>Klokfrequentie: intern en extern</a:t>
            </a:r>
          </a:p>
          <a:p>
            <a:pPr>
              <a:buNone/>
            </a:pPr>
            <a:r>
              <a:rPr lang="nl-NL" sz="2000" dirty="0">
                <a:solidFill>
                  <a:schemeClr val="accent6"/>
                </a:solidFill>
              </a:rPr>
              <a:t>interne klok = vermenigvuldigingsfactor X externe klok  </a:t>
            </a:r>
          </a:p>
          <a:p>
            <a:pPr lvl="1"/>
            <a:r>
              <a:rPr lang="nl-NL" dirty="0"/>
              <a:t>8088, 80286, 80386</a:t>
            </a:r>
          </a:p>
          <a:p>
            <a:pPr lvl="2"/>
            <a:r>
              <a:rPr lang="nl-NL" dirty="0"/>
              <a:t>interne klok gelijk aan externe klok (</a:t>
            </a:r>
            <a:r>
              <a:rPr lang="nl-NL" dirty="0" err="1"/>
              <a:t>systeembus</a:t>
            </a:r>
            <a:r>
              <a:rPr lang="nl-NL" dirty="0"/>
              <a:t>)</a:t>
            </a:r>
          </a:p>
          <a:p>
            <a:pPr lvl="1"/>
            <a:r>
              <a:rPr lang="nl-NL" dirty="0"/>
              <a:t>80486</a:t>
            </a:r>
          </a:p>
          <a:p>
            <a:pPr lvl="2"/>
            <a:r>
              <a:rPr lang="nl-NL" dirty="0" err="1"/>
              <a:t>klokverdubbelaars</a:t>
            </a:r>
            <a:r>
              <a:rPr lang="nl-NL" dirty="0"/>
              <a:t> en </a:t>
            </a:r>
            <a:r>
              <a:rPr lang="nl-NL" dirty="0" err="1"/>
              <a:t>klokverdrievoudigers</a:t>
            </a:r>
            <a:r>
              <a:rPr lang="nl-NL" dirty="0"/>
              <a:t>.</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5028" y="4026568"/>
            <a:ext cx="5422853" cy="2831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745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Kenmerken klokfrequentie</a:t>
            </a:r>
            <a:endParaRPr lang="nl-BE" dirty="0"/>
          </a:p>
        </p:txBody>
      </p:sp>
      <p:sp>
        <p:nvSpPr>
          <p:cNvPr id="3" name="Tijdelijke aanduiding voor inhoud 2"/>
          <p:cNvSpPr>
            <a:spLocks noGrp="1"/>
          </p:cNvSpPr>
          <p:nvPr>
            <p:ph idx="1"/>
          </p:nvPr>
        </p:nvSpPr>
        <p:spPr/>
        <p:txBody>
          <a:bodyPr/>
          <a:lstStyle/>
          <a:p>
            <a:r>
              <a:rPr lang="nl-BE" dirty="0" smtClean="0"/>
              <a:t>Evolutie van de klokfrequentie kan om technische redenen niet worden doorgetrokken</a:t>
            </a:r>
          </a:p>
          <a:p>
            <a:endParaRPr lang="nl-BE" dirty="0"/>
          </a:p>
        </p:txBody>
      </p:sp>
      <p:pic>
        <p:nvPicPr>
          <p:cNvPr id="2050" name="Picture 2" descr="http://puu.sh/rzwdY/bffd59408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65771"/>
            <a:ext cx="5940425" cy="2813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474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Kenmerken: klokfrequentie</a:t>
            </a:r>
            <a:endParaRPr lang="nl-BE" dirty="0"/>
          </a:p>
        </p:txBody>
      </p:sp>
      <p:sp>
        <p:nvSpPr>
          <p:cNvPr id="3" name="Tijdelijke aanduiding voor inhoud 2"/>
          <p:cNvSpPr>
            <a:spLocks noGrp="1"/>
          </p:cNvSpPr>
          <p:nvPr>
            <p:ph idx="1"/>
          </p:nvPr>
        </p:nvSpPr>
        <p:spPr/>
        <p:txBody>
          <a:bodyPr/>
          <a:lstStyle/>
          <a:p>
            <a:r>
              <a:rPr lang="nl-NL" dirty="0" smtClean="0"/>
              <a:t>Vanaf Pentium Pro: Dual </a:t>
            </a:r>
            <a:r>
              <a:rPr lang="nl-NL" dirty="0"/>
              <a:t>Independent Bus architectuur</a:t>
            </a:r>
          </a:p>
          <a:p>
            <a:pPr lvl="1"/>
            <a:r>
              <a:rPr lang="nl-NL" dirty="0"/>
              <a:t>De </a:t>
            </a:r>
            <a:r>
              <a:rPr lang="nl-NL" dirty="0" err="1"/>
              <a:t>systeembus</a:t>
            </a:r>
            <a:r>
              <a:rPr lang="nl-NL" dirty="0"/>
              <a:t> is opgedeeld in de back side bus (BSB) de front side bus (FSB) snelheid;</a:t>
            </a:r>
          </a:p>
          <a:p>
            <a:pPr lvl="2"/>
            <a:r>
              <a:rPr lang="nl-NL" b="1" dirty="0"/>
              <a:t>Back side bus</a:t>
            </a:r>
            <a:r>
              <a:rPr lang="nl-NL" dirty="0"/>
              <a:t> is de bus die door de processor gebruikt wordt voor het aanspreken van de L2-cache;</a:t>
            </a:r>
          </a:p>
          <a:p>
            <a:pPr lvl="2"/>
            <a:r>
              <a:rPr lang="nl-NL" b="1" dirty="0"/>
              <a:t>Front side bus </a:t>
            </a:r>
            <a:r>
              <a:rPr lang="nl-NL" dirty="0"/>
              <a:t>is de bus tussen de processor en het hoofdgeheugen (via </a:t>
            </a:r>
            <a:r>
              <a:rPr lang="nl-NL" dirty="0" err="1"/>
              <a:t>north</a:t>
            </a:r>
            <a:r>
              <a:rPr lang="nl-NL" dirty="0"/>
              <a:t> bridge);</a:t>
            </a:r>
          </a:p>
          <a:p>
            <a:pPr lvl="1"/>
            <a:r>
              <a:rPr lang="nl-NL" dirty="0"/>
              <a:t>Dit laat toe om de snelheid van de front side bus te verhogen en dit onafhankelijk van de back side bus die evenredig met de klokfrequentie van de processor stijgt.</a:t>
            </a:r>
          </a:p>
          <a:p>
            <a:endParaRPr lang="nl-BE" dirty="0"/>
          </a:p>
        </p:txBody>
      </p:sp>
    </p:spTree>
    <p:extLst>
      <p:ext uri="{BB962C8B-B14F-4D97-AF65-F5344CB8AC3E}">
        <p14:creationId xmlns:p14="http://schemas.microsoft.com/office/powerpoint/2010/main" val="4246753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Kenmerken: klokfrequentie</a:t>
            </a:r>
            <a:endParaRPr lang="nl-BE" dirty="0"/>
          </a:p>
        </p:txBody>
      </p:sp>
      <p:sp>
        <p:nvSpPr>
          <p:cNvPr id="3" name="Tijdelijke aanduiding voor inhoud 2"/>
          <p:cNvSpPr>
            <a:spLocks noGrp="1"/>
          </p:cNvSpPr>
          <p:nvPr>
            <p:ph idx="1"/>
          </p:nvPr>
        </p:nvSpPr>
        <p:spPr/>
        <p:txBody>
          <a:bodyPr/>
          <a:lstStyle/>
          <a:p>
            <a:r>
              <a:rPr lang="nl-NL" dirty="0"/>
              <a:t>Klokfrequentie: intern en extern</a:t>
            </a:r>
          </a:p>
          <a:p>
            <a:pPr>
              <a:buNone/>
            </a:pPr>
            <a:r>
              <a:rPr lang="nl-NL" sz="2000" dirty="0">
                <a:solidFill>
                  <a:srgbClr val="FFC000"/>
                </a:solidFill>
              </a:rPr>
              <a:t>interne klok = vermenigvuldigingsfactor X FSB  </a:t>
            </a:r>
          </a:p>
          <a:p>
            <a:pPr lvl="1"/>
            <a:r>
              <a:rPr lang="nl-NL" dirty="0"/>
              <a:t>Pentium processoren</a:t>
            </a:r>
          </a:p>
          <a:p>
            <a:pPr lvl="2"/>
            <a:r>
              <a:rPr lang="nl-NL" dirty="0"/>
              <a:t>maken gebruik van halve factoren</a:t>
            </a:r>
          </a:p>
          <a:p>
            <a:pPr lvl="1"/>
            <a:r>
              <a:rPr lang="nl-NL" dirty="0"/>
              <a:t>Pentium 4/D en </a:t>
            </a:r>
            <a:r>
              <a:rPr lang="nl-NL" dirty="0" err="1"/>
              <a:t>Core</a:t>
            </a:r>
            <a:r>
              <a:rPr lang="nl-NL" dirty="0"/>
              <a:t> 2</a:t>
            </a:r>
          </a:p>
          <a:p>
            <a:pPr lvl="2"/>
            <a:r>
              <a:rPr lang="nl-NL" dirty="0"/>
              <a:t>bezitten een “quad </a:t>
            </a:r>
            <a:r>
              <a:rPr lang="nl-NL" dirty="0" err="1"/>
              <a:t>pumped</a:t>
            </a:r>
            <a:r>
              <a:rPr lang="nl-NL" dirty="0"/>
              <a:t>” bus</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9725" y="3128211"/>
            <a:ext cx="5551795" cy="2922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1568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Kenmerken: klokfrequentie</a:t>
            </a:r>
            <a:endParaRPr lang="nl-BE" dirty="0"/>
          </a:p>
        </p:txBody>
      </p:sp>
      <p:sp>
        <p:nvSpPr>
          <p:cNvPr id="3" name="Tijdelijke aanduiding voor inhoud 2"/>
          <p:cNvSpPr>
            <a:spLocks noGrp="1"/>
          </p:cNvSpPr>
          <p:nvPr>
            <p:ph idx="1"/>
          </p:nvPr>
        </p:nvSpPr>
        <p:spPr/>
        <p:txBody>
          <a:bodyPr/>
          <a:lstStyle/>
          <a:p>
            <a:r>
              <a:rPr lang="nl-NL" dirty="0"/>
              <a:t>Klokfrequentie: intern en extern</a:t>
            </a:r>
          </a:p>
          <a:p>
            <a:pPr lvl="1"/>
            <a:r>
              <a:rPr lang="nl-NL" dirty="0" err="1"/>
              <a:t>Core</a:t>
            </a:r>
            <a:r>
              <a:rPr lang="nl-NL" dirty="0"/>
              <a:t> i (</a:t>
            </a:r>
            <a:r>
              <a:rPr lang="nl-NL" dirty="0" err="1"/>
              <a:t>Nehalem</a:t>
            </a:r>
            <a:r>
              <a:rPr lang="nl-NL" dirty="0"/>
              <a:t> en Sandy Bridge)</a:t>
            </a:r>
          </a:p>
          <a:p>
            <a:pPr lvl="2"/>
            <a:r>
              <a:rPr lang="nl-BE" dirty="0"/>
              <a:t>de </a:t>
            </a:r>
            <a:r>
              <a:rPr lang="nl-BE" dirty="0" err="1"/>
              <a:t>paralelle</a:t>
            </a:r>
            <a:r>
              <a:rPr lang="nl-BE" dirty="0"/>
              <a:t> front side bus vervangen door een seriële bus, de </a:t>
            </a:r>
            <a:r>
              <a:rPr lang="nl-BE" dirty="0" err="1"/>
              <a:t>QuickPath</a:t>
            </a:r>
            <a:r>
              <a:rPr lang="nl-BE" dirty="0"/>
              <a:t> </a:t>
            </a:r>
            <a:r>
              <a:rPr lang="nl-BE" dirty="0" err="1"/>
              <a:t>Interconnect</a:t>
            </a:r>
            <a:r>
              <a:rPr lang="nl-BE" dirty="0"/>
              <a:t> (QPI) </a:t>
            </a:r>
          </a:p>
          <a:p>
            <a:pPr lvl="2"/>
            <a:r>
              <a:rPr lang="nl-BE" dirty="0"/>
              <a:t>een frequentie van 2,4 GHz, 2,93 GHz of 3,2 GHz</a:t>
            </a:r>
          </a:p>
          <a:p>
            <a:pPr lvl="2"/>
            <a:r>
              <a:rPr lang="nl-BE" dirty="0"/>
              <a:t>geven 2 bits per cyclus door (double date </a:t>
            </a:r>
            <a:r>
              <a:rPr lang="nl-BE" dirty="0" err="1"/>
              <a:t>rate</a:t>
            </a:r>
            <a:r>
              <a:rPr lang="nl-BE" dirty="0"/>
              <a:t>).</a:t>
            </a:r>
            <a:endParaRPr lang="nl-NL" dirty="0"/>
          </a:p>
          <a:p>
            <a:endParaRPr lang="nl-BE" dirty="0"/>
          </a:p>
        </p:txBody>
      </p:sp>
    </p:spTree>
    <p:extLst>
      <p:ext uri="{BB962C8B-B14F-4D97-AF65-F5344CB8AC3E}">
        <p14:creationId xmlns:p14="http://schemas.microsoft.com/office/powerpoint/2010/main" val="34039548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Kenmerken: bandbreedte</a:t>
            </a:r>
            <a:endParaRPr lang="nl-BE" dirty="0"/>
          </a:p>
        </p:txBody>
      </p:sp>
      <p:sp>
        <p:nvSpPr>
          <p:cNvPr id="3" name="Tijdelijke aanduiding voor inhoud 2"/>
          <p:cNvSpPr>
            <a:spLocks noGrp="1"/>
          </p:cNvSpPr>
          <p:nvPr>
            <p:ph idx="1"/>
          </p:nvPr>
        </p:nvSpPr>
        <p:spPr/>
        <p:txBody>
          <a:bodyPr/>
          <a:lstStyle/>
          <a:p>
            <a:r>
              <a:rPr lang="nl-NL" dirty="0"/>
              <a:t>Bandbreedte</a:t>
            </a:r>
          </a:p>
          <a:p>
            <a:pPr lvl="1"/>
            <a:r>
              <a:rPr lang="nl-NL" dirty="0" err="1"/>
              <a:t>Procuct</a:t>
            </a:r>
            <a:r>
              <a:rPr lang="nl-NL" dirty="0"/>
              <a:t> van </a:t>
            </a:r>
            <a:r>
              <a:rPr lang="nl-NL" dirty="0" err="1"/>
              <a:t>busbreedte</a:t>
            </a:r>
            <a:r>
              <a:rPr lang="nl-NL" dirty="0"/>
              <a:t> en </a:t>
            </a:r>
            <a:r>
              <a:rPr lang="nl-NL" dirty="0" err="1"/>
              <a:t>busfrequentie</a:t>
            </a:r>
            <a:endParaRPr lang="nl-NL" dirty="0"/>
          </a:p>
          <a:p>
            <a:pPr lvl="1"/>
            <a:r>
              <a:rPr lang="nl-BE" dirty="0"/>
              <a:t>Pentium 4 met FSB van 1066 MHz</a:t>
            </a:r>
          </a:p>
          <a:p>
            <a:pPr lvl="2"/>
            <a:r>
              <a:rPr lang="nl-BE" dirty="0"/>
              <a:t>8 byte * 266 miljoen/s * 4 = 8,4 </a:t>
            </a:r>
            <a:r>
              <a:rPr lang="nl-BE" dirty="0" err="1"/>
              <a:t>GiB</a:t>
            </a:r>
            <a:r>
              <a:rPr lang="nl-BE" dirty="0"/>
              <a:t> /s</a:t>
            </a:r>
          </a:p>
          <a:p>
            <a:pPr lvl="1"/>
            <a:r>
              <a:rPr lang="nl-BE" dirty="0" err="1"/>
              <a:t>Core</a:t>
            </a:r>
            <a:r>
              <a:rPr lang="nl-BE" dirty="0"/>
              <a:t> 2 Duo met FSB van 1600 MHz</a:t>
            </a:r>
          </a:p>
          <a:p>
            <a:pPr lvl="2"/>
            <a:r>
              <a:rPr lang="nl-BE" dirty="0"/>
              <a:t>8 byte * 400 miljoen/s * 4 = 12,8 </a:t>
            </a:r>
            <a:r>
              <a:rPr lang="nl-BE" dirty="0" err="1"/>
              <a:t>GiB</a:t>
            </a:r>
            <a:r>
              <a:rPr lang="nl-BE" dirty="0"/>
              <a:t> /s</a:t>
            </a:r>
          </a:p>
          <a:p>
            <a:pPr lvl="1"/>
            <a:r>
              <a:rPr lang="nl-BE" dirty="0" err="1"/>
              <a:t>Core</a:t>
            </a:r>
            <a:r>
              <a:rPr lang="nl-BE" dirty="0"/>
              <a:t> i</a:t>
            </a:r>
          </a:p>
          <a:p>
            <a:pPr lvl="2"/>
            <a:r>
              <a:rPr lang="nl-BE" dirty="0"/>
              <a:t>Een 3,2 GHz QPI werkt in double date </a:t>
            </a:r>
            <a:r>
              <a:rPr lang="nl-BE" dirty="0" err="1"/>
              <a:t>rate</a:t>
            </a:r>
            <a:r>
              <a:rPr lang="nl-BE" dirty="0"/>
              <a:t> (dus 2 bits per cyclus) en is opgebouwd uit 20 </a:t>
            </a:r>
            <a:r>
              <a:rPr lang="nl-BE" dirty="0" err="1"/>
              <a:t>bidirectionele</a:t>
            </a:r>
            <a:r>
              <a:rPr lang="nl-BE" dirty="0"/>
              <a:t> lijnen (tweerichtingsverkeer).</a:t>
            </a:r>
          </a:p>
          <a:p>
            <a:pPr lvl="2"/>
            <a:r>
              <a:rPr lang="nl-BE" dirty="0"/>
              <a:t>In totaal = 256 </a:t>
            </a:r>
            <a:r>
              <a:rPr lang="nl-BE" dirty="0" err="1"/>
              <a:t>gigabits</a:t>
            </a:r>
            <a:r>
              <a:rPr lang="nl-BE" dirty="0"/>
              <a:t>. Om 64 bits aan data door te geven zijn er echter 80 bits nodig (8/10 </a:t>
            </a:r>
            <a:r>
              <a:rPr lang="nl-BE" dirty="0" err="1"/>
              <a:t>encodering</a:t>
            </a:r>
            <a:r>
              <a:rPr lang="nl-BE" dirty="0"/>
              <a:t>), dus resten er 204,8 </a:t>
            </a:r>
            <a:r>
              <a:rPr lang="nl-BE" dirty="0" err="1"/>
              <a:t>Gb</a:t>
            </a:r>
            <a:r>
              <a:rPr lang="nl-BE" dirty="0"/>
              <a:t> of 25,6 GB.  </a:t>
            </a:r>
          </a:p>
          <a:p>
            <a:pPr lvl="2"/>
            <a:endParaRPr lang="nl-BE" dirty="0"/>
          </a:p>
          <a:p>
            <a:pPr lvl="1"/>
            <a:endParaRPr lang="nl-BE" dirty="0"/>
          </a:p>
          <a:p>
            <a:endParaRPr lang="nl-BE" dirty="0"/>
          </a:p>
        </p:txBody>
      </p:sp>
    </p:spTree>
    <p:extLst>
      <p:ext uri="{BB962C8B-B14F-4D97-AF65-F5344CB8AC3E}">
        <p14:creationId xmlns:p14="http://schemas.microsoft.com/office/powerpoint/2010/main" val="2254296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Kenmerken: bandbreedte</a:t>
            </a:r>
            <a:endParaRPr lang="nl-BE" dirty="0"/>
          </a:p>
        </p:txBody>
      </p:sp>
      <p:sp>
        <p:nvSpPr>
          <p:cNvPr id="3" name="Tijdelijke aanduiding voor inhoud 2"/>
          <p:cNvSpPr>
            <a:spLocks noGrp="1"/>
          </p:cNvSpPr>
          <p:nvPr>
            <p:ph idx="1"/>
          </p:nvPr>
        </p:nvSpPr>
        <p:spPr/>
        <p:txBody>
          <a:bodyPr/>
          <a:lstStyle/>
          <a:p>
            <a:r>
              <a:rPr lang="nl-NL" dirty="0"/>
              <a:t>Bandbreedte = </a:t>
            </a:r>
            <a:r>
              <a:rPr lang="nl-NL" dirty="0" err="1"/>
              <a:t>busbreedte</a:t>
            </a:r>
            <a:r>
              <a:rPr lang="nl-NL" dirty="0"/>
              <a:t> x </a:t>
            </a:r>
            <a:r>
              <a:rPr lang="nl-NL" dirty="0" err="1"/>
              <a:t>busfrequentie</a:t>
            </a:r>
            <a:r>
              <a:rPr lang="nl-NL" dirty="0"/>
              <a:t>	</a:t>
            </a:r>
            <a:endParaRPr lang="nl-BE" dirty="0"/>
          </a:p>
          <a:p>
            <a:endParaRPr lang="nl-BE" dirty="0"/>
          </a:p>
        </p:txBody>
      </p:sp>
      <p:pic>
        <p:nvPicPr>
          <p:cNvPr id="3074" name="Picture 2" descr="http://puu.sh/rzwYK/e87f21db3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37935"/>
            <a:ext cx="6967120" cy="3839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2938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Kenmerken: Adresbus</a:t>
            </a:r>
            <a:endParaRPr lang="nl-BE" dirty="0"/>
          </a:p>
        </p:txBody>
      </p:sp>
      <p:sp>
        <p:nvSpPr>
          <p:cNvPr id="3" name="Tijdelijke aanduiding voor inhoud 2"/>
          <p:cNvSpPr>
            <a:spLocks noGrp="1"/>
          </p:cNvSpPr>
          <p:nvPr>
            <p:ph idx="1"/>
          </p:nvPr>
        </p:nvSpPr>
        <p:spPr/>
        <p:txBody>
          <a:bodyPr/>
          <a:lstStyle/>
          <a:p>
            <a:pPr lvl="1"/>
            <a:r>
              <a:rPr lang="nl-NL" dirty="0"/>
              <a:t>Aantal adrespennen bepaalt het ‘</a:t>
            </a:r>
            <a:r>
              <a:rPr lang="nl-NL" dirty="0" err="1"/>
              <a:t>adresseerbaar</a:t>
            </a:r>
            <a:r>
              <a:rPr lang="nl-NL" dirty="0"/>
              <a:t>’ geheugenbereik (RAM-geheugen).</a:t>
            </a:r>
          </a:p>
          <a:p>
            <a:pPr lvl="1"/>
            <a:r>
              <a:rPr lang="nl-NL" dirty="0"/>
              <a:t>Meer pennen = groter </a:t>
            </a:r>
            <a:r>
              <a:rPr lang="nl-NL" dirty="0" err="1"/>
              <a:t>adresseerbaar</a:t>
            </a:r>
            <a:r>
              <a:rPr lang="nl-NL" dirty="0"/>
              <a:t> bereik.</a:t>
            </a:r>
          </a:p>
        </p:txBody>
      </p:sp>
      <p:pic>
        <p:nvPicPr>
          <p:cNvPr id="4098" name="Picture 2" descr="http://puu.sh/rzxhq/a24652f9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266490"/>
            <a:ext cx="7262399" cy="2091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9024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Kenmerken: </a:t>
            </a:r>
            <a:r>
              <a:rPr lang="nl-BE" dirty="0" err="1" smtClean="0"/>
              <a:t>Superscalair</a:t>
            </a:r>
            <a:r>
              <a:rPr lang="nl-BE" dirty="0" smtClean="0"/>
              <a:t> en Pipelining</a:t>
            </a:r>
            <a:endParaRPr lang="nl-BE" dirty="0"/>
          </a:p>
        </p:txBody>
      </p:sp>
      <p:sp>
        <p:nvSpPr>
          <p:cNvPr id="3" name="Tijdelijke aanduiding voor inhoud 2"/>
          <p:cNvSpPr>
            <a:spLocks noGrp="1"/>
          </p:cNvSpPr>
          <p:nvPr>
            <p:ph idx="1"/>
          </p:nvPr>
        </p:nvSpPr>
        <p:spPr/>
        <p:txBody>
          <a:bodyPr/>
          <a:lstStyle/>
          <a:p>
            <a:r>
              <a:rPr lang="nl-NL" dirty="0" err="1"/>
              <a:t>Superscalaire</a:t>
            </a:r>
            <a:r>
              <a:rPr lang="nl-NL" dirty="0"/>
              <a:t> uitvoering</a:t>
            </a:r>
          </a:p>
          <a:p>
            <a:pPr lvl="1"/>
            <a:r>
              <a:rPr lang="nl-NL" dirty="0"/>
              <a:t>manier om meer werk te doen op dezelfde tijd.</a:t>
            </a:r>
          </a:p>
          <a:p>
            <a:r>
              <a:rPr lang="nl-NL" dirty="0" err="1"/>
              <a:t>Superscalar</a:t>
            </a:r>
            <a:r>
              <a:rPr lang="nl-NL" dirty="0"/>
              <a:t> </a:t>
            </a:r>
            <a:r>
              <a:rPr lang="nl-NL" dirty="0" err="1"/>
              <a:t>execution</a:t>
            </a:r>
            <a:r>
              <a:rPr lang="nl-NL" dirty="0"/>
              <a:t> door gebruik te maken van meerdere </a:t>
            </a:r>
            <a:r>
              <a:rPr lang="nl-NL" dirty="0" err="1"/>
              <a:t>pipelines</a:t>
            </a:r>
            <a:r>
              <a:rPr lang="nl-NL" dirty="0"/>
              <a:t>.</a:t>
            </a:r>
          </a:p>
          <a:p>
            <a:r>
              <a:rPr lang="nl-NL" dirty="0" err="1"/>
              <a:t>Één</a:t>
            </a:r>
            <a:r>
              <a:rPr lang="nl-NL" dirty="0"/>
              <a:t> instructie = vijf stadia (stages):</a:t>
            </a:r>
          </a:p>
          <a:p>
            <a:pPr lvl="1"/>
            <a:r>
              <a:rPr lang="nl-NL" dirty="0" err="1"/>
              <a:t>Prefetch</a:t>
            </a:r>
            <a:r>
              <a:rPr lang="nl-NL" dirty="0"/>
              <a:t>			S1 = haal de instructie</a:t>
            </a:r>
          </a:p>
          <a:p>
            <a:pPr lvl="1"/>
            <a:r>
              <a:rPr lang="nl-NL" dirty="0" err="1"/>
              <a:t>Instruction</a:t>
            </a:r>
            <a:r>
              <a:rPr lang="nl-NL" dirty="0"/>
              <a:t> </a:t>
            </a:r>
            <a:r>
              <a:rPr lang="nl-NL" dirty="0" err="1"/>
              <a:t>decode</a:t>
            </a:r>
            <a:r>
              <a:rPr lang="nl-NL" dirty="0"/>
              <a:t>	S2 = wat uitvoeren?</a:t>
            </a:r>
          </a:p>
          <a:p>
            <a:pPr lvl="1"/>
            <a:r>
              <a:rPr lang="nl-NL" dirty="0" err="1"/>
              <a:t>Adress</a:t>
            </a:r>
            <a:r>
              <a:rPr lang="nl-NL" dirty="0"/>
              <a:t> </a:t>
            </a:r>
            <a:r>
              <a:rPr lang="nl-NL" dirty="0" err="1"/>
              <a:t>generation</a:t>
            </a:r>
            <a:r>
              <a:rPr lang="nl-NL" dirty="0"/>
              <a:t>	S3 = haal de </a:t>
            </a:r>
            <a:r>
              <a:rPr lang="nl-NL" dirty="0" err="1"/>
              <a:t>operanden</a:t>
            </a:r>
            <a:endParaRPr lang="nl-NL" dirty="0"/>
          </a:p>
          <a:p>
            <a:pPr lvl="1"/>
            <a:r>
              <a:rPr lang="nl-NL" dirty="0" err="1"/>
              <a:t>Execution</a:t>
            </a:r>
            <a:r>
              <a:rPr lang="nl-NL" dirty="0"/>
              <a:t>		S4 = doe het werk</a:t>
            </a:r>
          </a:p>
          <a:p>
            <a:pPr lvl="1"/>
            <a:r>
              <a:rPr lang="nl-NL" dirty="0"/>
              <a:t>Write back		S5 = plaats het antwoord.</a:t>
            </a:r>
          </a:p>
          <a:p>
            <a:endParaRPr lang="nl-BE" dirty="0"/>
          </a:p>
        </p:txBody>
      </p:sp>
    </p:spTree>
    <p:extLst>
      <p:ext uri="{BB962C8B-B14F-4D97-AF65-F5344CB8AC3E}">
        <p14:creationId xmlns:p14="http://schemas.microsoft.com/office/powerpoint/2010/main" val="1070583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Hardware: processoren</a:t>
            </a:r>
            <a:endParaRPr lang="nl-BE" dirty="0"/>
          </a:p>
        </p:txBody>
      </p:sp>
      <p:sp>
        <p:nvSpPr>
          <p:cNvPr id="3" name="Tijdelijke aanduiding voor inhoud 2"/>
          <p:cNvSpPr>
            <a:spLocks noGrp="1"/>
          </p:cNvSpPr>
          <p:nvPr>
            <p:ph idx="1"/>
          </p:nvPr>
        </p:nvSpPr>
        <p:spPr/>
        <p:txBody>
          <a:bodyPr>
            <a:normAutofit lnSpcReduction="10000"/>
          </a:bodyPr>
          <a:lstStyle/>
          <a:p>
            <a:r>
              <a:rPr lang="nl-BE" dirty="0"/>
              <a:t>Processorarchitectuur</a:t>
            </a:r>
            <a:endParaRPr lang="nl-NL" dirty="0"/>
          </a:p>
          <a:p>
            <a:r>
              <a:rPr lang="nl-NL" dirty="0"/>
              <a:t>Algemene processorkenmerken</a:t>
            </a:r>
          </a:p>
          <a:p>
            <a:r>
              <a:rPr lang="nl-NL" dirty="0"/>
              <a:t>Geheugenadressering</a:t>
            </a:r>
          </a:p>
          <a:p>
            <a:r>
              <a:rPr lang="nl-BE" dirty="0"/>
              <a:t>Microarchitectuur</a:t>
            </a:r>
          </a:p>
          <a:p>
            <a:pPr lvl="1"/>
            <a:r>
              <a:rPr lang="nl-BE" dirty="0"/>
              <a:t>De voorlopers van de Pentium</a:t>
            </a:r>
          </a:p>
          <a:p>
            <a:pPr lvl="1"/>
            <a:r>
              <a:rPr lang="nl-BE" dirty="0"/>
              <a:t>De P5 microarchitectuur</a:t>
            </a:r>
          </a:p>
          <a:p>
            <a:pPr lvl="1"/>
            <a:r>
              <a:rPr lang="nl-BE" dirty="0"/>
              <a:t>De P6 microarchitectuur</a:t>
            </a:r>
          </a:p>
          <a:p>
            <a:pPr lvl="1"/>
            <a:r>
              <a:rPr lang="nl-BE" dirty="0"/>
              <a:t>De </a:t>
            </a:r>
            <a:r>
              <a:rPr lang="nl-BE" dirty="0" err="1"/>
              <a:t>Netburst</a:t>
            </a:r>
            <a:r>
              <a:rPr lang="nl-BE" dirty="0"/>
              <a:t> microarchitectuur</a:t>
            </a:r>
          </a:p>
          <a:p>
            <a:pPr lvl="1"/>
            <a:r>
              <a:rPr lang="nl-BE" dirty="0"/>
              <a:t>De </a:t>
            </a:r>
            <a:r>
              <a:rPr lang="nl-BE" dirty="0" err="1"/>
              <a:t>Core</a:t>
            </a:r>
            <a:r>
              <a:rPr lang="nl-BE" dirty="0"/>
              <a:t> microarchitectuur</a:t>
            </a:r>
          </a:p>
          <a:p>
            <a:pPr lvl="1"/>
            <a:r>
              <a:rPr lang="nl-BE" dirty="0"/>
              <a:t>De </a:t>
            </a:r>
            <a:r>
              <a:rPr lang="nl-BE" dirty="0" err="1"/>
              <a:t>Nehalem</a:t>
            </a:r>
            <a:r>
              <a:rPr lang="nl-BE" dirty="0"/>
              <a:t> microarchitectuur</a:t>
            </a:r>
          </a:p>
          <a:p>
            <a:pPr lvl="1"/>
            <a:r>
              <a:rPr lang="nl-BE" dirty="0"/>
              <a:t>De Sandy Bridge microarchitectuur</a:t>
            </a:r>
          </a:p>
          <a:p>
            <a:endParaRPr lang="nl-NL" dirty="0"/>
          </a:p>
        </p:txBody>
      </p:sp>
    </p:spTree>
    <p:extLst>
      <p:ext uri="{BB962C8B-B14F-4D97-AF65-F5344CB8AC3E}">
        <p14:creationId xmlns:p14="http://schemas.microsoft.com/office/powerpoint/2010/main" val="16854216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Kenmerken: </a:t>
            </a:r>
            <a:r>
              <a:rPr lang="nl-BE" dirty="0" err="1" smtClean="0"/>
              <a:t>Superscalair</a:t>
            </a:r>
            <a:r>
              <a:rPr lang="nl-BE" dirty="0" smtClean="0"/>
              <a:t> en pipelining</a:t>
            </a:r>
            <a:endParaRPr lang="nl-BE" dirty="0"/>
          </a:p>
        </p:txBody>
      </p:sp>
      <p:sp>
        <p:nvSpPr>
          <p:cNvPr id="3" name="Tijdelijke aanduiding voor inhoud 2"/>
          <p:cNvSpPr>
            <a:spLocks noGrp="1"/>
          </p:cNvSpPr>
          <p:nvPr>
            <p:ph idx="1"/>
          </p:nvPr>
        </p:nvSpPr>
        <p:spPr/>
        <p:txBody>
          <a:bodyPr/>
          <a:lstStyle/>
          <a:p>
            <a:r>
              <a:rPr lang="nl-BE" dirty="0" smtClean="0"/>
              <a:t>Zonder pipeline: elke instructie duurt vijf cycli</a:t>
            </a:r>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601" y="2321723"/>
            <a:ext cx="5615041" cy="4490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75811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Kenmerken: </a:t>
            </a:r>
            <a:r>
              <a:rPr lang="nl-BE" dirty="0" err="1" smtClean="0"/>
              <a:t>Superscalair</a:t>
            </a:r>
            <a:r>
              <a:rPr lang="nl-BE" dirty="0" smtClean="0"/>
              <a:t> en pipelining</a:t>
            </a:r>
            <a:endParaRPr lang="nl-BE" dirty="0"/>
          </a:p>
        </p:txBody>
      </p:sp>
      <p:sp>
        <p:nvSpPr>
          <p:cNvPr id="3" name="Tijdelijke aanduiding voor inhoud 2"/>
          <p:cNvSpPr>
            <a:spLocks noGrp="1"/>
          </p:cNvSpPr>
          <p:nvPr>
            <p:ph idx="1"/>
          </p:nvPr>
        </p:nvSpPr>
        <p:spPr/>
        <p:txBody>
          <a:bodyPr/>
          <a:lstStyle/>
          <a:p>
            <a:r>
              <a:rPr lang="nl-BE" dirty="0" smtClean="0"/>
              <a:t>Met pipeline: Eén instructie per cyclus, per pipeline</a:t>
            </a:r>
            <a:endParaRPr lang="nl-BE"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913" y="2319337"/>
            <a:ext cx="5547476" cy="441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78203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Kenmerken: </a:t>
            </a:r>
            <a:r>
              <a:rPr lang="nl-BE" dirty="0" err="1"/>
              <a:t>Superscalair</a:t>
            </a:r>
            <a:r>
              <a:rPr lang="nl-BE" dirty="0"/>
              <a:t> en pipelining</a:t>
            </a:r>
          </a:p>
        </p:txBody>
      </p:sp>
      <p:sp>
        <p:nvSpPr>
          <p:cNvPr id="3" name="Tijdelijke aanduiding voor inhoud 2"/>
          <p:cNvSpPr>
            <a:spLocks noGrp="1"/>
          </p:cNvSpPr>
          <p:nvPr>
            <p:ph idx="1"/>
          </p:nvPr>
        </p:nvSpPr>
        <p:spPr/>
        <p:txBody>
          <a:bodyPr/>
          <a:lstStyle/>
          <a:p>
            <a:r>
              <a:rPr lang="en-US" dirty="0"/>
              <a:t>Pentium = 5 stages, 2 pipelines</a:t>
            </a:r>
          </a:p>
          <a:p>
            <a:pPr lvl="1"/>
            <a:r>
              <a:rPr lang="nl-BE" dirty="0"/>
              <a:t>elke stage = minder werk = eenvoudiger = kan sneller worden uitgevoerd</a:t>
            </a:r>
            <a:endParaRPr lang="en-US" dirty="0"/>
          </a:p>
          <a:p>
            <a:pPr lvl="1"/>
            <a:r>
              <a:rPr lang="en-US" dirty="0"/>
              <a:t>Pentium 200 MHz 	= 400 MIPS</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2367" y="3498203"/>
            <a:ext cx="4627266" cy="3359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3781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Kenmerken: </a:t>
            </a:r>
            <a:r>
              <a:rPr lang="nl-BE" dirty="0" err="1"/>
              <a:t>Superscalair</a:t>
            </a:r>
            <a:r>
              <a:rPr lang="nl-BE" dirty="0"/>
              <a:t> en pipelining</a:t>
            </a:r>
          </a:p>
        </p:txBody>
      </p:sp>
      <p:sp>
        <p:nvSpPr>
          <p:cNvPr id="3" name="Tijdelijke aanduiding voor inhoud 2"/>
          <p:cNvSpPr>
            <a:spLocks noGrp="1"/>
          </p:cNvSpPr>
          <p:nvPr>
            <p:ph idx="1"/>
          </p:nvPr>
        </p:nvSpPr>
        <p:spPr/>
        <p:txBody>
          <a:bodyPr/>
          <a:lstStyle/>
          <a:p>
            <a:r>
              <a:rPr lang="nl-NL" dirty="0"/>
              <a:t>elke stage = minder werk = eenvoudiger = kan sneller worden uitgevoerd</a:t>
            </a:r>
            <a:endParaRPr lang="en-US" dirty="0"/>
          </a:p>
        </p:txBody>
      </p:sp>
      <p:pic>
        <p:nvPicPr>
          <p:cNvPr id="4" name="Afbeelding 3"/>
          <p:cNvPicPr>
            <a:picLocks noChangeAspect="1"/>
          </p:cNvPicPr>
          <p:nvPr/>
        </p:nvPicPr>
        <p:blipFill>
          <a:blip r:embed="rId3"/>
          <a:stretch>
            <a:fillRect/>
          </a:stretch>
        </p:blipFill>
        <p:spPr>
          <a:xfrm>
            <a:off x="1938433" y="2987090"/>
            <a:ext cx="8315133" cy="2258678"/>
          </a:xfrm>
          <a:prstGeom prst="rect">
            <a:avLst/>
          </a:prstGeom>
        </p:spPr>
      </p:pic>
    </p:spTree>
    <p:extLst>
      <p:ext uri="{BB962C8B-B14F-4D97-AF65-F5344CB8AC3E}">
        <p14:creationId xmlns:p14="http://schemas.microsoft.com/office/powerpoint/2010/main" val="23978256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Kenmerken: Cache</a:t>
            </a:r>
            <a:endParaRPr lang="nl-BE" dirty="0"/>
          </a:p>
        </p:txBody>
      </p:sp>
      <p:sp>
        <p:nvSpPr>
          <p:cNvPr id="3" name="Tijdelijke aanduiding voor inhoud 2"/>
          <p:cNvSpPr>
            <a:spLocks noGrp="1"/>
          </p:cNvSpPr>
          <p:nvPr>
            <p:ph idx="1"/>
          </p:nvPr>
        </p:nvSpPr>
        <p:spPr/>
        <p:txBody>
          <a:bodyPr>
            <a:normAutofit lnSpcReduction="10000"/>
          </a:bodyPr>
          <a:lstStyle/>
          <a:p>
            <a:r>
              <a:rPr lang="nl-BE" dirty="0" smtClean="0"/>
              <a:t>Statisch RAM-geheugen binnen de processor</a:t>
            </a:r>
          </a:p>
          <a:p>
            <a:r>
              <a:rPr lang="nl-BE" dirty="0" smtClean="0"/>
              <a:t>Toename prestatievermogen</a:t>
            </a:r>
          </a:p>
          <a:p>
            <a:r>
              <a:rPr lang="nl-BE" dirty="0" smtClean="0"/>
              <a:t>Level-1: gescheiden code- en datacaches</a:t>
            </a:r>
          </a:p>
          <a:p>
            <a:pPr lvl="1"/>
            <a:r>
              <a:rPr lang="nl-NL" dirty="0">
                <a:latin typeface="Tahoma" pitchFamily="34" charset="0"/>
              </a:rPr>
              <a:t>Vanaf de Pentium processoren is er een fysisch gescheiden L1-cache voor instructies (</a:t>
            </a:r>
            <a:r>
              <a:rPr lang="nl-NL" dirty="0" err="1">
                <a:latin typeface="Tahoma" pitchFamily="34" charset="0"/>
              </a:rPr>
              <a:t>Icache</a:t>
            </a:r>
            <a:r>
              <a:rPr lang="nl-NL" dirty="0">
                <a:latin typeface="Tahoma" pitchFamily="34" charset="0"/>
              </a:rPr>
              <a:t>) en voor data (</a:t>
            </a:r>
            <a:r>
              <a:rPr lang="nl-NL" dirty="0" err="1">
                <a:latin typeface="Tahoma" pitchFamily="34" charset="0"/>
              </a:rPr>
              <a:t>Dcache</a:t>
            </a:r>
            <a:r>
              <a:rPr lang="nl-NL" dirty="0">
                <a:latin typeface="Tahoma" pitchFamily="34" charset="0"/>
              </a:rPr>
              <a:t>). Dit creëert een parallellisme dat de processor toelaat om instructies en data tegelijkertijd op te halen uit de cache. Hierdoor kunnen drie instructies (lezen van de instructie, lezen van de </a:t>
            </a:r>
            <a:r>
              <a:rPr lang="nl-NL" dirty="0" err="1">
                <a:latin typeface="Tahoma" pitchFamily="34" charset="0"/>
              </a:rPr>
              <a:t>operand</a:t>
            </a:r>
            <a:r>
              <a:rPr lang="nl-NL" dirty="0">
                <a:latin typeface="Tahoma" pitchFamily="34" charset="0"/>
              </a:rPr>
              <a:t>, schrijven van de </a:t>
            </a:r>
            <a:r>
              <a:rPr lang="nl-NL" dirty="0" err="1">
                <a:latin typeface="Tahoma" pitchFamily="34" charset="0"/>
              </a:rPr>
              <a:t>operand</a:t>
            </a:r>
            <a:r>
              <a:rPr lang="nl-NL" dirty="0">
                <a:latin typeface="Tahoma" pitchFamily="34" charset="0"/>
              </a:rPr>
              <a:t>) in dezelfde klokcyclus </a:t>
            </a:r>
            <a:r>
              <a:rPr lang="nl-NL" dirty="0" smtClean="0">
                <a:latin typeface="Tahoma" pitchFamily="34" charset="0"/>
              </a:rPr>
              <a:t>plaatsvinden.</a:t>
            </a:r>
          </a:p>
          <a:p>
            <a:pPr lvl="1"/>
            <a:r>
              <a:rPr lang="nl-NL" dirty="0">
                <a:latin typeface="Tahoma" pitchFamily="34" charset="0"/>
              </a:rPr>
              <a:t>Door de scheiding van het L1-cache geheugen wordt het volledige voordeel uit de parallelle </a:t>
            </a:r>
            <a:r>
              <a:rPr lang="nl-NL" dirty="0" err="1">
                <a:latin typeface="Tahoma" pitchFamily="34" charset="0"/>
              </a:rPr>
              <a:t>pipelines</a:t>
            </a:r>
            <a:r>
              <a:rPr lang="nl-NL" dirty="0">
                <a:latin typeface="Tahoma" pitchFamily="34" charset="0"/>
              </a:rPr>
              <a:t> geput aangezien deze verhoogde benadering van het geheugen voorkomt dat de pipeline moet wachten.</a:t>
            </a:r>
          </a:p>
          <a:p>
            <a:pPr lvl="1"/>
            <a:endParaRPr lang="nl-BE" dirty="0" smtClean="0"/>
          </a:p>
          <a:p>
            <a:endParaRPr lang="nl-BE" dirty="0" smtClean="0"/>
          </a:p>
          <a:p>
            <a:endParaRPr lang="nl-BE" dirty="0"/>
          </a:p>
        </p:txBody>
      </p:sp>
    </p:spTree>
    <p:extLst>
      <p:ext uri="{BB962C8B-B14F-4D97-AF65-F5344CB8AC3E}">
        <p14:creationId xmlns:p14="http://schemas.microsoft.com/office/powerpoint/2010/main" val="32782392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BE" dirty="0"/>
          </a:p>
        </p:txBody>
      </p:sp>
      <p:sp>
        <p:nvSpPr>
          <p:cNvPr id="3" name="Tijdelijke aanduiding voor inhoud 2"/>
          <p:cNvSpPr>
            <a:spLocks noGrp="1"/>
          </p:cNvSpPr>
          <p:nvPr>
            <p:ph idx="1"/>
          </p:nvPr>
        </p:nvSpPr>
        <p:spPr/>
        <p:txBody>
          <a:bodyPr/>
          <a:lstStyle/>
          <a:p>
            <a:endParaRPr lang="nl-BE"/>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5553" y="184024"/>
            <a:ext cx="5520894" cy="6533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46820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Kenmerken: cache</a:t>
            </a:r>
            <a:endParaRPr lang="nl-BE" dirty="0"/>
          </a:p>
        </p:txBody>
      </p:sp>
      <p:sp>
        <p:nvSpPr>
          <p:cNvPr id="3" name="Tijdelijke aanduiding voor inhoud 2"/>
          <p:cNvSpPr>
            <a:spLocks noGrp="1"/>
          </p:cNvSpPr>
          <p:nvPr>
            <p:ph idx="1"/>
          </p:nvPr>
        </p:nvSpPr>
        <p:spPr/>
        <p:txBody>
          <a:bodyPr/>
          <a:lstStyle/>
          <a:p>
            <a:r>
              <a:rPr lang="nl-NL" dirty="0"/>
              <a:t>Level-1 cache (primaire cache)</a:t>
            </a:r>
          </a:p>
          <a:p>
            <a:pPr lvl="1"/>
            <a:r>
              <a:rPr lang="nl-NL" dirty="0"/>
              <a:t>Vanaf de 80486 wordt gebruik gemaakt van ‘on-chip caches’ (Level-1 cache).</a:t>
            </a:r>
          </a:p>
          <a:p>
            <a:pPr lvl="1"/>
            <a:r>
              <a:rPr lang="nl-NL" dirty="0"/>
              <a:t>Statisch RAM-geheugen laat de prestaties sterk toenemen.</a:t>
            </a:r>
          </a:p>
          <a:p>
            <a:endParaRPr lang="nl-BE" dirty="0"/>
          </a:p>
        </p:txBody>
      </p:sp>
      <p:pic>
        <p:nvPicPr>
          <p:cNvPr id="4" name="Afbeelding 3"/>
          <p:cNvPicPr>
            <a:picLocks noChangeAspect="1"/>
          </p:cNvPicPr>
          <p:nvPr/>
        </p:nvPicPr>
        <p:blipFill>
          <a:blip r:embed="rId2"/>
          <a:stretch>
            <a:fillRect/>
          </a:stretch>
        </p:blipFill>
        <p:spPr>
          <a:xfrm>
            <a:off x="1939502" y="3480885"/>
            <a:ext cx="8312995" cy="2153730"/>
          </a:xfrm>
          <a:prstGeom prst="rect">
            <a:avLst/>
          </a:prstGeom>
        </p:spPr>
      </p:pic>
    </p:spTree>
    <p:extLst>
      <p:ext uri="{BB962C8B-B14F-4D97-AF65-F5344CB8AC3E}">
        <p14:creationId xmlns:p14="http://schemas.microsoft.com/office/powerpoint/2010/main" val="39303929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Kenmerken: Cache</a:t>
            </a:r>
            <a:endParaRPr lang="nl-BE" dirty="0"/>
          </a:p>
        </p:txBody>
      </p:sp>
      <p:sp>
        <p:nvSpPr>
          <p:cNvPr id="3" name="Tijdelijke aanduiding voor inhoud 2"/>
          <p:cNvSpPr>
            <a:spLocks noGrp="1"/>
          </p:cNvSpPr>
          <p:nvPr>
            <p:ph idx="1"/>
          </p:nvPr>
        </p:nvSpPr>
        <p:spPr/>
        <p:txBody>
          <a:bodyPr/>
          <a:lstStyle/>
          <a:p>
            <a:r>
              <a:rPr lang="nl-BE" dirty="0" smtClean="0"/>
              <a:t>Level-2 cache</a:t>
            </a:r>
          </a:p>
          <a:p>
            <a:pPr lvl="1"/>
            <a:r>
              <a:rPr lang="nl-BE" dirty="0" smtClean="0"/>
              <a:t>2</a:t>
            </a:r>
            <a:r>
              <a:rPr lang="nl-BE" baseline="30000" dirty="0" smtClean="0"/>
              <a:t>de</a:t>
            </a:r>
            <a:r>
              <a:rPr lang="nl-BE" dirty="0" smtClean="0"/>
              <a:t> niveau van cache geheugen binnen de processor</a:t>
            </a:r>
          </a:p>
          <a:p>
            <a:pPr lvl="2"/>
            <a:r>
              <a:rPr lang="nl-BE" dirty="0" smtClean="0"/>
              <a:t>Vroeger op het moederbord, verbonden via </a:t>
            </a:r>
            <a:r>
              <a:rPr lang="nl-BE" dirty="0" err="1" smtClean="0"/>
              <a:t>systeembus</a:t>
            </a:r>
            <a:r>
              <a:rPr lang="nl-BE" dirty="0" smtClean="0"/>
              <a:t>;</a:t>
            </a:r>
          </a:p>
          <a:p>
            <a:pPr lvl="1"/>
            <a:r>
              <a:rPr lang="nl-BE" dirty="0" smtClean="0"/>
              <a:t>Ongedeelde cache (</a:t>
            </a:r>
            <a:r>
              <a:rPr lang="nl-BE" dirty="0" err="1" smtClean="0"/>
              <a:t>pentium</a:t>
            </a:r>
            <a:r>
              <a:rPr lang="nl-BE" dirty="0" smtClean="0"/>
              <a:t> D, Athlon 64 X2)</a:t>
            </a:r>
          </a:p>
          <a:p>
            <a:pPr lvl="2"/>
            <a:r>
              <a:rPr lang="nl-BE" dirty="0" smtClean="0"/>
              <a:t>Beide </a:t>
            </a:r>
            <a:r>
              <a:rPr lang="nl-BE" dirty="0" err="1" smtClean="0"/>
              <a:t>cores</a:t>
            </a:r>
            <a:r>
              <a:rPr lang="nl-BE" dirty="0" smtClean="0"/>
              <a:t> kijken via omweg (FSB) in de cache van de ander;</a:t>
            </a:r>
          </a:p>
          <a:p>
            <a:pPr lvl="2"/>
            <a:r>
              <a:rPr lang="nl-BE" dirty="0" smtClean="0"/>
              <a:t>Vaak dezelfde data in beide caches aanwezig;</a:t>
            </a:r>
          </a:p>
          <a:p>
            <a:pPr lvl="1"/>
            <a:r>
              <a:rPr lang="nl-BE" dirty="0" smtClean="0"/>
              <a:t>Vanaf </a:t>
            </a:r>
            <a:r>
              <a:rPr lang="nl-BE" dirty="0" err="1" smtClean="0"/>
              <a:t>Core</a:t>
            </a:r>
            <a:r>
              <a:rPr lang="nl-BE" dirty="0" smtClean="0"/>
              <a:t>: Advanced Smart cache</a:t>
            </a:r>
          </a:p>
          <a:p>
            <a:pPr lvl="2"/>
            <a:r>
              <a:rPr lang="nl-BE" dirty="0" smtClean="0"/>
              <a:t>L2-cache gedeeld door de verschillende </a:t>
            </a:r>
            <a:r>
              <a:rPr lang="nl-BE" dirty="0" err="1" smtClean="0"/>
              <a:t>core’s</a:t>
            </a:r>
            <a:r>
              <a:rPr lang="nl-BE" dirty="0" smtClean="0"/>
              <a:t>;</a:t>
            </a:r>
          </a:p>
          <a:p>
            <a:pPr lvl="2"/>
            <a:r>
              <a:rPr lang="nl-BE" dirty="0" smtClean="0"/>
              <a:t>Evenredige verdeling op basis van prestaties.</a:t>
            </a:r>
            <a:endParaRPr lang="nl-BE" dirty="0"/>
          </a:p>
        </p:txBody>
      </p:sp>
      <p:sp>
        <p:nvSpPr>
          <p:cNvPr id="18" name="Afgeronde rechthoek 17"/>
          <p:cNvSpPr/>
          <p:nvPr/>
        </p:nvSpPr>
        <p:spPr bwMode="auto">
          <a:xfrm>
            <a:off x="7087803" y="4462463"/>
            <a:ext cx="1954530" cy="1714500"/>
          </a:xfrm>
          <a:prstGeom prst="roundRect">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800" b="0" i="0" u="none" strike="noStrike" cap="none" normalizeH="0" baseline="0" smtClean="0">
              <a:ln>
                <a:noFill/>
              </a:ln>
              <a:solidFill>
                <a:schemeClr val="tx1"/>
              </a:solidFill>
              <a:effectLst/>
              <a:latin typeface="Arial" charset="0"/>
            </a:endParaRPr>
          </a:p>
        </p:txBody>
      </p:sp>
      <p:sp>
        <p:nvSpPr>
          <p:cNvPr id="19" name="Rechthoek 18"/>
          <p:cNvSpPr/>
          <p:nvPr/>
        </p:nvSpPr>
        <p:spPr bwMode="auto">
          <a:xfrm>
            <a:off x="7259253" y="5354003"/>
            <a:ext cx="708660" cy="720090"/>
          </a:xfrm>
          <a:prstGeom prst="rect">
            <a:avLst/>
          </a:prstGeom>
          <a:solidFill>
            <a:schemeClr val="accent3">
              <a:lumMod val="5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36000" tIns="45720" rIns="3600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nl-BE" sz="1400" b="1" i="0" u="none" strike="noStrike" cap="none" normalizeH="0" baseline="0" dirty="0" smtClean="0">
                <a:ln>
                  <a:noFill/>
                </a:ln>
                <a:solidFill>
                  <a:schemeClr val="tx1"/>
                </a:solidFill>
                <a:effectLst/>
                <a:latin typeface="Arial" charset="0"/>
              </a:rPr>
              <a:t>Core 1</a:t>
            </a:r>
          </a:p>
        </p:txBody>
      </p:sp>
      <p:sp>
        <p:nvSpPr>
          <p:cNvPr id="20" name="Rechthoek 19"/>
          <p:cNvSpPr/>
          <p:nvPr/>
        </p:nvSpPr>
        <p:spPr bwMode="auto">
          <a:xfrm>
            <a:off x="8097453" y="5357813"/>
            <a:ext cx="708660" cy="720090"/>
          </a:xfrm>
          <a:prstGeom prst="rect">
            <a:avLst/>
          </a:prstGeom>
          <a:solidFill>
            <a:schemeClr val="accent3">
              <a:lumMod val="5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36000" tIns="45720" rIns="3600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nl-BE" sz="1400" b="1" i="0" u="none" strike="noStrike" cap="none" normalizeH="0" baseline="0" dirty="0" smtClean="0">
                <a:ln>
                  <a:noFill/>
                </a:ln>
                <a:solidFill>
                  <a:schemeClr val="tx1"/>
                </a:solidFill>
                <a:effectLst/>
                <a:latin typeface="Arial" charset="0"/>
              </a:rPr>
              <a:t>Core 2</a:t>
            </a:r>
          </a:p>
        </p:txBody>
      </p:sp>
      <p:sp>
        <p:nvSpPr>
          <p:cNvPr id="21" name="Rechthoek 20"/>
          <p:cNvSpPr/>
          <p:nvPr/>
        </p:nvSpPr>
        <p:spPr bwMode="auto">
          <a:xfrm>
            <a:off x="7251633" y="4557713"/>
            <a:ext cx="708660" cy="720090"/>
          </a:xfrm>
          <a:prstGeom prst="rect">
            <a:avLst/>
          </a:prstGeom>
          <a:solidFill>
            <a:schemeClr val="accent6">
              <a:lumMod val="60000"/>
              <a:lumOff val="4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36000" tIns="45720" rIns="3600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nl-BE" sz="1400" b="1" i="0" u="none" strike="noStrike" cap="none" normalizeH="0" baseline="0" dirty="0" smtClean="0">
                <a:ln>
                  <a:noFill/>
                </a:ln>
                <a:solidFill>
                  <a:schemeClr val="accent6">
                    <a:lumMod val="50000"/>
                  </a:schemeClr>
                </a:solidFill>
                <a:effectLst/>
                <a:latin typeface="Arial" charset="0"/>
              </a:rPr>
              <a:t>L2</a:t>
            </a:r>
          </a:p>
        </p:txBody>
      </p:sp>
      <p:sp>
        <p:nvSpPr>
          <p:cNvPr id="22" name="Rechthoek 21"/>
          <p:cNvSpPr/>
          <p:nvPr/>
        </p:nvSpPr>
        <p:spPr bwMode="auto">
          <a:xfrm>
            <a:off x="8089833" y="4561523"/>
            <a:ext cx="708660" cy="720090"/>
          </a:xfrm>
          <a:prstGeom prst="rect">
            <a:avLst/>
          </a:prstGeom>
          <a:solidFill>
            <a:schemeClr val="accent6">
              <a:lumMod val="60000"/>
              <a:lumOff val="4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36000" tIns="45720" rIns="36000" bIns="45720" numCol="1" rtlCol="0" anchor="ctr" anchorCtr="1" compatLnSpc="1">
            <a:prstTxWarp prst="textNoShape">
              <a:avLst/>
            </a:prstTxWarp>
          </a:bodyPr>
          <a:lstStyle/>
          <a:p>
            <a:pPr algn="ctr"/>
            <a:r>
              <a:rPr lang="nl-BE" sz="1400" b="1" dirty="0" smtClean="0">
                <a:solidFill>
                  <a:schemeClr val="accent6">
                    <a:lumMod val="50000"/>
                  </a:schemeClr>
                </a:solidFill>
              </a:rPr>
              <a:t>L2</a:t>
            </a:r>
          </a:p>
        </p:txBody>
      </p:sp>
      <p:sp>
        <p:nvSpPr>
          <p:cNvPr id="23" name="PIJL-RECHTS 22"/>
          <p:cNvSpPr/>
          <p:nvPr/>
        </p:nvSpPr>
        <p:spPr bwMode="auto">
          <a:xfrm rot="16200000">
            <a:off x="7453563" y="5148263"/>
            <a:ext cx="388620" cy="26289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800" b="0" i="0" u="none" strike="noStrike" cap="none" normalizeH="0" baseline="0" smtClean="0">
              <a:ln>
                <a:noFill/>
              </a:ln>
              <a:solidFill>
                <a:schemeClr val="tx1"/>
              </a:solidFill>
              <a:effectLst/>
              <a:latin typeface="Arial" charset="0"/>
            </a:endParaRPr>
          </a:p>
        </p:txBody>
      </p:sp>
      <p:sp>
        <p:nvSpPr>
          <p:cNvPr id="24" name="PIJL-RECHTS 23"/>
          <p:cNvSpPr/>
          <p:nvPr/>
        </p:nvSpPr>
        <p:spPr bwMode="auto">
          <a:xfrm rot="16200000">
            <a:off x="8234613" y="5174933"/>
            <a:ext cx="388620" cy="26289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800" b="0" i="0" u="none" strike="noStrike" cap="none" normalizeH="0" baseline="0" smtClean="0">
              <a:ln>
                <a:noFill/>
              </a:ln>
              <a:solidFill>
                <a:schemeClr val="tx1"/>
              </a:solidFill>
              <a:effectLst/>
              <a:latin typeface="Arial" charset="0"/>
            </a:endParaRPr>
          </a:p>
        </p:txBody>
      </p:sp>
      <p:sp>
        <p:nvSpPr>
          <p:cNvPr id="25" name="Gekromde PIJL-OMLAAG 24"/>
          <p:cNvSpPr/>
          <p:nvPr/>
        </p:nvSpPr>
        <p:spPr bwMode="auto">
          <a:xfrm>
            <a:off x="7567863" y="4096703"/>
            <a:ext cx="948690" cy="308610"/>
          </a:xfrm>
          <a:prstGeom prst="curved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800" b="0" i="0" u="none" strike="noStrike" cap="none" normalizeH="0" baseline="0" smtClean="0">
              <a:ln>
                <a:noFill/>
              </a:ln>
              <a:solidFill>
                <a:schemeClr val="tx1"/>
              </a:solidFill>
              <a:effectLst/>
              <a:latin typeface="Arial" charset="0"/>
            </a:endParaRPr>
          </a:p>
        </p:txBody>
      </p:sp>
      <p:sp>
        <p:nvSpPr>
          <p:cNvPr id="26" name="Afgeronde rechthoek 25"/>
          <p:cNvSpPr/>
          <p:nvPr/>
        </p:nvSpPr>
        <p:spPr bwMode="auto">
          <a:xfrm>
            <a:off x="9971973" y="4454843"/>
            <a:ext cx="1954530" cy="1714500"/>
          </a:xfrm>
          <a:prstGeom prst="roundRect">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800" b="0" i="0" u="none" strike="noStrike" cap="none" normalizeH="0" baseline="0" smtClean="0">
              <a:ln>
                <a:noFill/>
              </a:ln>
              <a:solidFill>
                <a:schemeClr val="tx1"/>
              </a:solidFill>
              <a:effectLst/>
              <a:latin typeface="Arial" charset="0"/>
            </a:endParaRPr>
          </a:p>
        </p:txBody>
      </p:sp>
      <p:sp>
        <p:nvSpPr>
          <p:cNvPr id="27" name="Rechthoek 26"/>
          <p:cNvSpPr/>
          <p:nvPr/>
        </p:nvSpPr>
        <p:spPr bwMode="auto">
          <a:xfrm>
            <a:off x="10143423" y="5346383"/>
            <a:ext cx="708660" cy="720090"/>
          </a:xfrm>
          <a:prstGeom prst="rect">
            <a:avLst/>
          </a:prstGeom>
          <a:solidFill>
            <a:schemeClr val="accent3">
              <a:lumMod val="5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36000" tIns="45720" rIns="3600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nl-BE" sz="1400" b="1" i="0" u="none" strike="noStrike" cap="none" normalizeH="0" baseline="0" dirty="0" smtClean="0">
                <a:ln>
                  <a:noFill/>
                </a:ln>
                <a:solidFill>
                  <a:schemeClr val="tx1"/>
                </a:solidFill>
                <a:effectLst/>
                <a:latin typeface="Arial" charset="0"/>
              </a:rPr>
              <a:t>Core 1</a:t>
            </a:r>
          </a:p>
        </p:txBody>
      </p:sp>
      <p:sp>
        <p:nvSpPr>
          <p:cNvPr id="28" name="Rechthoek 27"/>
          <p:cNvSpPr/>
          <p:nvPr/>
        </p:nvSpPr>
        <p:spPr bwMode="auto">
          <a:xfrm>
            <a:off x="10981623" y="5350193"/>
            <a:ext cx="708660" cy="720090"/>
          </a:xfrm>
          <a:prstGeom prst="rect">
            <a:avLst/>
          </a:prstGeom>
          <a:solidFill>
            <a:schemeClr val="accent3">
              <a:lumMod val="5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36000" tIns="45720" rIns="3600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nl-BE" sz="1400" b="1" i="0" u="none" strike="noStrike" cap="none" normalizeH="0" baseline="0" dirty="0" smtClean="0">
                <a:ln>
                  <a:noFill/>
                </a:ln>
                <a:solidFill>
                  <a:schemeClr val="tx1"/>
                </a:solidFill>
                <a:effectLst/>
                <a:latin typeface="Arial" charset="0"/>
              </a:rPr>
              <a:t>Core 2</a:t>
            </a:r>
          </a:p>
        </p:txBody>
      </p:sp>
      <p:sp>
        <p:nvSpPr>
          <p:cNvPr id="29" name="Rechthoek 28"/>
          <p:cNvSpPr/>
          <p:nvPr/>
        </p:nvSpPr>
        <p:spPr bwMode="auto">
          <a:xfrm>
            <a:off x="10135803" y="4550093"/>
            <a:ext cx="1535430" cy="720090"/>
          </a:xfrm>
          <a:prstGeom prst="rect">
            <a:avLst/>
          </a:prstGeom>
          <a:solidFill>
            <a:schemeClr val="accent6">
              <a:lumMod val="60000"/>
              <a:lumOff val="4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36000" tIns="45720" rIns="3600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nl-BE" sz="1400" b="1" i="0" u="none" strike="noStrike" cap="none" normalizeH="0" baseline="0" dirty="0" err="1" smtClean="0">
                <a:ln>
                  <a:noFill/>
                </a:ln>
                <a:solidFill>
                  <a:schemeClr val="accent6">
                    <a:lumMod val="50000"/>
                  </a:schemeClr>
                </a:solidFill>
                <a:effectLst/>
                <a:latin typeface="Arial" charset="0"/>
              </a:rPr>
              <a:t>Shared</a:t>
            </a:r>
            <a:r>
              <a:rPr kumimoji="0" lang="nl-BE" sz="1400" b="1" i="0" u="none" strike="noStrike" cap="none" normalizeH="0" baseline="0" dirty="0" smtClean="0">
                <a:ln>
                  <a:noFill/>
                </a:ln>
                <a:solidFill>
                  <a:schemeClr val="accent6">
                    <a:lumMod val="50000"/>
                  </a:schemeClr>
                </a:solidFill>
                <a:effectLst/>
                <a:latin typeface="Arial" charset="0"/>
              </a:rPr>
              <a:t> L2</a:t>
            </a:r>
          </a:p>
        </p:txBody>
      </p:sp>
      <p:sp>
        <p:nvSpPr>
          <p:cNvPr id="30" name="PIJL-RECHTS 29"/>
          <p:cNvSpPr/>
          <p:nvPr/>
        </p:nvSpPr>
        <p:spPr bwMode="auto">
          <a:xfrm rot="16200000">
            <a:off x="10337733" y="5140643"/>
            <a:ext cx="388620" cy="26289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800" b="0" i="0" u="none" strike="noStrike" cap="none" normalizeH="0" baseline="0" smtClean="0">
              <a:ln>
                <a:noFill/>
              </a:ln>
              <a:solidFill>
                <a:schemeClr val="tx1"/>
              </a:solidFill>
              <a:effectLst/>
              <a:latin typeface="Arial" charset="0"/>
            </a:endParaRPr>
          </a:p>
        </p:txBody>
      </p:sp>
      <p:sp>
        <p:nvSpPr>
          <p:cNvPr id="31" name="PIJL-RECHTS 30"/>
          <p:cNvSpPr/>
          <p:nvPr/>
        </p:nvSpPr>
        <p:spPr bwMode="auto">
          <a:xfrm rot="16200000">
            <a:off x="11118783" y="5167313"/>
            <a:ext cx="388620" cy="26289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9813055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Kenmerken: cache</a:t>
            </a:r>
            <a:endParaRPr lang="nl-BE" dirty="0"/>
          </a:p>
        </p:txBody>
      </p:sp>
      <p:sp>
        <p:nvSpPr>
          <p:cNvPr id="3" name="Tijdelijke aanduiding voor inhoud 2"/>
          <p:cNvSpPr>
            <a:spLocks noGrp="1"/>
          </p:cNvSpPr>
          <p:nvPr>
            <p:ph idx="1"/>
          </p:nvPr>
        </p:nvSpPr>
        <p:spPr/>
        <p:txBody>
          <a:bodyPr/>
          <a:lstStyle/>
          <a:p>
            <a:r>
              <a:rPr lang="nl-BE" dirty="0" smtClean="0"/>
              <a:t>Level-3 cache</a:t>
            </a:r>
          </a:p>
          <a:p>
            <a:pPr lvl="1"/>
            <a:r>
              <a:rPr lang="nl-NL" dirty="0"/>
              <a:t>Vanaf </a:t>
            </a:r>
            <a:r>
              <a:rPr lang="nl-NL" dirty="0" err="1" smtClean="0"/>
              <a:t>core</a:t>
            </a:r>
            <a:r>
              <a:rPr lang="nl-NL" dirty="0" smtClean="0"/>
              <a:t> i (</a:t>
            </a:r>
            <a:r>
              <a:rPr lang="nl-NL" dirty="0" err="1" smtClean="0"/>
              <a:t>Nehalem</a:t>
            </a:r>
            <a:r>
              <a:rPr lang="nl-NL" dirty="0" smtClean="0"/>
              <a:t>) </a:t>
            </a:r>
            <a:r>
              <a:rPr lang="nl-NL" dirty="0"/>
              <a:t>wordt een derde niveau toegevoegd</a:t>
            </a:r>
            <a:r>
              <a:rPr lang="nl-NL" dirty="0" smtClean="0"/>
              <a:t>.</a:t>
            </a:r>
          </a:p>
          <a:p>
            <a:pPr lvl="1"/>
            <a:r>
              <a:rPr lang="nl-NL" dirty="0" smtClean="0"/>
              <a:t>Andere structuur in opdeling </a:t>
            </a:r>
            <a:r>
              <a:rPr lang="nl-NL" dirty="0" err="1" smtClean="0"/>
              <a:t>cache-geheugens</a:t>
            </a:r>
            <a:endParaRPr lang="nl-NL" dirty="0"/>
          </a:p>
        </p:txBody>
      </p:sp>
      <p:pic>
        <p:nvPicPr>
          <p:cNvPr id="4" name="Afbeelding 3" descr="Nehalem-cache.gif"/>
          <p:cNvPicPr>
            <a:picLocks noChangeAspect="1"/>
          </p:cNvPicPr>
          <p:nvPr/>
        </p:nvPicPr>
        <p:blipFill>
          <a:blip r:embed="rId3" cstate="print"/>
          <a:stretch>
            <a:fillRect/>
          </a:stretch>
        </p:blipFill>
        <p:spPr>
          <a:xfrm>
            <a:off x="2438733" y="3148647"/>
            <a:ext cx="7314533" cy="3163253"/>
          </a:xfrm>
          <a:prstGeom prst="rect">
            <a:avLst/>
          </a:prstGeom>
        </p:spPr>
      </p:pic>
    </p:spTree>
    <p:extLst>
      <p:ext uri="{BB962C8B-B14F-4D97-AF65-F5344CB8AC3E}">
        <p14:creationId xmlns:p14="http://schemas.microsoft.com/office/powerpoint/2010/main" val="26850213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Kenmerken: Dynamische sprongvoorspelling</a:t>
            </a:r>
            <a:endParaRPr lang="nl-BE" dirty="0"/>
          </a:p>
        </p:txBody>
      </p:sp>
      <p:sp>
        <p:nvSpPr>
          <p:cNvPr id="3" name="Tijdelijke aanduiding voor inhoud 2"/>
          <p:cNvSpPr>
            <a:spLocks noGrp="1"/>
          </p:cNvSpPr>
          <p:nvPr>
            <p:ph idx="1"/>
          </p:nvPr>
        </p:nvSpPr>
        <p:spPr/>
        <p:txBody>
          <a:bodyPr/>
          <a:lstStyle/>
          <a:p>
            <a:r>
              <a:rPr lang="en-US" dirty="0"/>
              <a:t>Dynamic </a:t>
            </a:r>
            <a:r>
              <a:rPr lang="en-US" dirty="0" smtClean="0"/>
              <a:t>branch </a:t>
            </a:r>
            <a:r>
              <a:rPr lang="en-US" dirty="0"/>
              <a:t>prediction:</a:t>
            </a:r>
            <a:endParaRPr lang="nl-NL" dirty="0"/>
          </a:p>
          <a:p>
            <a:pPr lvl="1"/>
            <a:r>
              <a:rPr lang="nl-NL" dirty="0"/>
              <a:t>Door het pipeline principe moet de processor het adres kennen van de instructie die als derde komt na degene die hij aan het uitvoeren is. </a:t>
            </a:r>
          </a:p>
          <a:p>
            <a:pPr lvl="1"/>
            <a:r>
              <a:rPr lang="nl-NL" dirty="0"/>
              <a:t>Nemen we het volgende voorbeeld:</a:t>
            </a:r>
          </a:p>
          <a:p>
            <a:pPr marL="889200" lvl="2" indent="-457200">
              <a:buFont typeface="+mj-lt"/>
              <a:buAutoNum type="arabicPeriod"/>
            </a:pPr>
            <a:r>
              <a:rPr lang="nl-NL" b="1" dirty="0">
                <a:solidFill>
                  <a:schemeClr val="accent6"/>
                </a:solidFill>
                <a:latin typeface="Courier New" pitchFamily="49" charset="0"/>
                <a:cs typeface="Courier New" pitchFamily="49" charset="0"/>
              </a:rPr>
              <a:t>Laad een waarde voor de variabele</a:t>
            </a:r>
          </a:p>
          <a:p>
            <a:pPr marL="889200" lvl="2" indent="-457200">
              <a:buFont typeface="+mj-lt"/>
              <a:buAutoNum type="arabicPeriod"/>
            </a:pPr>
            <a:r>
              <a:rPr lang="nl-NL" b="1" dirty="0">
                <a:solidFill>
                  <a:schemeClr val="accent6"/>
                </a:solidFill>
                <a:latin typeface="Courier New" pitchFamily="49" charset="0"/>
                <a:cs typeface="Courier New" pitchFamily="49" charset="0"/>
              </a:rPr>
              <a:t>Bekijk de waarde</a:t>
            </a:r>
          </a:p>
          <a:p>
            <a:pPr marL="889200" lvl="2" indent="-457200">
              <a:buFont typeface="+mj-lt"/>
              <a:buAutoNum type="arabicPeriod"/>
            </a:pPr>
            <a:r>
              <a:rPr lang="nl-NL" b="1" dirty="0">
                <a:solidFill>
                  <a:schemeClr val="accent6"/>
                </a:solidFill>
                <a:latin typeface="Courier New" pitchFamily="49" charset="0"/>
                <a:cs typeface="Courier New" pitchFamily="49" charset="0"/>
              </a:rPr>
              <a:t>Bewaar de nieuwe waarde van de variabele</a:t>
            </a:r>
          </a:p>
          <a:p>
            <a:pPr marL="889200" lvl="2" indent="-457200">
              <a:buFont typeface="+mj-lt"/>
              <a:buAutoNum type="arabicPeriod"/>
            </a:pPr>
            <a:r>
              <a:rPr lang="nl-NL" b="1" dirty="0">
                <a:solidFill>
                  <a:schemeClr val="accent6"/>
                </a:solidFill>
                <a:latin typeface="Courier New" pitchFamily="49" charset="0"/>
                <a:cs typeface="Courier New" pitchFamily="49" charset="0"/>
              </a:rPr>
              <a:t>Als de waarde kleiner is dan 0, ga dan terug naar nummer 1, indien niet voor dan instructie 5 uit </a:t>
            </a:r>
          </a:p>
          <a:p>
            <a:pPr marL="889200" lvl="2" indent="-457200">
              <a:buFont typeface="+mj-lt"/>
              <a:buAutoNum type="arabicPeriod"/>
            </a:pPr>
            <a:r>
              <a:rPr lang="nl-NL" b="1" dirty="0">
                <a:solidFill>
                  <a:schemeClr val="accent6"/>
                </a:solidFill>
                <a:latin typeface="Courier New" pitchFamily="49" charset="0"/>
                <a:cs typeface="Courier New" pitchFamily="49" charset="0"/>
              </a:rPr>
              <a:t>….</a:t>
            </a:r>
            <a:endParaRPr lang="nl-BE" b="1" dirty="0">
              <a:solidFill>
                <a:schemeClr val="accent6"/>
              </a:solidFill>
              <a:latin typeface="Courier New" pitchFamily="49" charset="0"/>
              <a:cs typeface="Courier New" pitchFamily="49" charset="0"/>
            </a:endParaRPr>
          </a:p>
          <a:p>
            <a:endParaRPr lang="nl-BE" dirty="0"/>
          </a:p>
        </p:txBody>
      </p:sp>
    </p:spTree>
    <p:extLst>
      <p:ext uri="{BB962C8B-B14F-4D97-AF65-F5344CB8AC3E}">
        <p14:creationId xmlns:p14="http://schemas.microsoft.com/office/powerpoint/2010/main" val="3631902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Processorarchitectuur</a:t>
            </a:r>
            <a:endParaRPr lang="nl-BE" dirty="0"/>
          </a:p>
        </p:txBody>
      </p:sp>
      <p:sp>
        <p:nvSpPr>
          <p:cNvPr id="3" name="Tijdelijke aanduiding voor inhoud 2"/>
          <p:cNvSpPr>
            <a:spLocks noGrp="1"/>
          </p:cNvSpPr>
          <p:nvPr>
            <p:ph idx="1"/>
          </p:nvPr>
        </p:nvSpPr>
        <p:spPr/>
        <p:txBody>
          <a:bodyPr/>
          <a:lstStyle/>
          <a:p>
            <a:r>
              <a:rPr lang="nl-BE" dirty="0"/>
              <a:t>beschrijft de inwendige manier waarop een processor instructies uit voert en hoe hij dient te worden aangestuurd (instructieset).</a:t>
            </a:r>
            <a:endParaRPr lang="nl-NL" dirty="0"/>
          </a:p>
          <a:p>
            <a:endParaRPr lang="nl-BE" dirty="0"/>
          </a:p>
        </p:txBody>
      </p:sp>
      <p:sp>
        <p:nvSpPr>
          <p:cNvPr id="56" name="Rechthoek 55"/>
          <p:cNvSpPr/>
          <p:nvPr/>
        </p:nvSpPr>
        <p:spPr bwMode="auto">
          <a:xfrm>
            <a:off x="3470509" y="2958289"/>
            <a:ext cx="1268730" cy="651510"/>
          </a:xfrm>
          <a:prstGeom prst="rect">
            <a:avLst/>
          </a:prstGeom>
          <a:solidFill>
            <a:schemeClr val="accent2">
              <a:lumMod val="75000"/>
            </a:schemeClr>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BE"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rPr>
              <a:t>ARM</a:t>
            </a:r>
          </a:p>
        </p:txBody>
      </p:sp>
      <p:sp>
        <p:nvSpPr>
          <p:cNvPr id="57" name="Rechthoek 56"/>
          <p:cNvSpPr/>
          <p:nvPr/>
        </p:nvSpPr>
        <p:spPr bwMode="auto">
          <a:xfrm>
            <a:off x="5045944" y="2958289"/>
            <a:ext cx="1268730" cy="651510"/>
          </a:xfrm>
          <a:prstGeom prst="rect">
            <a:avLst/>
          </a:prstGeom>
          <a:solidFill>
            <a:srgbClr val="FF9933"/>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r>
              <a:rPr lang="nl-BE" b="1" dirty="0" smtClean="0">
                <a:effectLst>
                  <a:outerShdw blurRad="38100" dist="38100" dir="2700000" algn="tl">
                    <a:srgbClr val="000000">
                      <a:alpha val="43137"/>
                    </a:srgbClr>
                  </a:outerShdw>
                </a:effectLst>
              </a:rPr>
              <a:t>X86</a:t>
            </a:r>
          </a:p>
        </p:txBody>
      </p:sp>
      <p:sp>
        <p:nvSpPr>
          <p:cNvPr id="58" name="Rechthoek 57"/>
          <p:cNvSpPr/>
          <p:nvPr/>
        </p:nvSpPr>
        <p:spPr bwMode="auto">
          <a:xfrm>
            <a:off x="6621379" y="2958289"/>
            <a:ext cx="1268730" cy="651510"/>
          </a:xfrm>
          <a:prstGeom prst="rect">
            <a:avLst/>
          </a:prstGeom>
          <a:solidFill>
            <a:schemeClr val="accent2">
              <a:lumMod val="75000"/>
            </a:schemeClr>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r>
              <a:rPr lang="nl-BE" b="1" dirty="0" smtClean="0">
                <a:effectLst>
                  <a:outerShdw blurRad="38100" dist="38100" dir="2700000" algn="tl">
                    <a:srgbClr val="000000">
                      <a:alpha val="43137"/>
                    </a:srgbClr>
                  </a:outerShdw>
                </a:effectLst>
              </a:rPr>
              <a:t>EPIC</a:t>
            </a:r>
          </a:p>
        </p:txBody>
      </p:sp>
      <p:sp>
        <p:nvSpPr>
          <p:cNvPr id="59" name="Rechthoek 58"/>
          <p:cNvSpPr/>
          <p:nvPr/>
        </p:nvSpPr>
        <p:spPr bwMode="auto">
          <a:xfrm>
            <a:off x="1813159" y="4059379"/>
            <a:ext cx="1004862" cy="539806"/>
          </a:xfrm>
          <a:prstGeom prst="rect">
            <a:avLst/>
          </a:prstGeom>
          <a:solidFill>
            <a:srgbClr val="FF9933"/>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BE"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rPr>
              <a:t>P5</a:t>
            </a:r>
          </a:p>
        </p:txBody>
      </p:sp>
      <p:sp>
        <p:nvSpPr>
          <p:cNvPr id="60" name="Rechthoek 59"/>
          <p:cNvSpPr/>
          <p:nvPr/>
        </p:nvSpPr>
        <p:spPr bwMode="auto">
          <a:xfrm>
            <a:off x="2954080" y="4059379"/>
            <a:ext cx="1004862" cy="539806"/>
          </a:xfrm>
          <a:prstGeom prst="rect">
            <a:avLst/>
          </a:prstGeom>
          <a:solidFill>
            <a:srgbClr val="FF9933"/>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BE"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rPr>
              <a:t>P6</a:t>
            </a:r>
          </a:p>
        </p:txBody>
      </p:sp>
      <p:sp>
        <p:nvSpPr>
          <p:cNvPr id="61" name="Rechthoek 60"/>
          <p:cNvSpPr/>
          <p:nvPr/>
        </p:nvSpPr>
        <p:spPr bwMode="auto">
          <a:xfrm>
            <a:off x="4095001" y="4059379"/>
            <a:ext cx="1004862" cy="539806"/>
          </a:xfrm>
          <a:prstGeom prst="rect">
            <a:avLst/>
          </a:prstGeom>
          <a:solidFill>
            <a:srgbClr val="FF9933"/>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BE" sz="1200" b="0"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charset="0"/>
              </a:rPr>
              <a:t>Netburst</a:t>
            </a:r>
            <a:endParaRPr kumimoji="0" lang="nl-BE"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p:txBody>
      </p:sp>
      <p:sp>
        <p:nvSpPr>
          <p:cNvPr id="62" name="Rechthoek 61"/>
          <p:cNvSpPr/>
          <p:nvPr/>
        </p:nvSpPr>
        <p:spPr bwMode="auto">
          <a:xfrm>
            <a:off x="5235922" y="4059379"/>
            <a:ext cx="1004862" cy="539806"/>
          </a:xfrm>
          <a:prstGeom prst="rect">
            <a:avLst/>
          </a:prstGeom>
          <a:solidFill>
            <a:srgbClr val="FF9933"/>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BE"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rPr>
              <a:t>Mobile</a:t>
            </a:r>
          </a:p>
        </p:txBody>
      </p:sp>
      <p:sp>
        <p:nvSpPr>
          <p:cNvPr id="63" name="Rechthoek 62"/>
          <p:cNvSpPr/>
          <p:nvPr/>
        </p:nvSpPr>
        <p:spPr bwMode="auto">
          <a:xfrm>
            <a:off x="6376843" y="4059379"/>
            <a:ext cx="1004862" cy="539806"/>
          </a:xfrm>
          <a:prstGeom prst="rect">
            <a:avLst/>
          </a:prstGeom>
          <a:solidFill>
            <a:srgbClr val="FF9933"/>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BE"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rPr>
              <a:t>Core</a:t>
            </a:r>
          </a:p>
        </p:txBody>
      </p:sp>
      <p:sp>
        <p:nvSpPr>
          <p:cNvPr id="64" name="Rechthoek 63"/>
          <p:cNvSpPr/>
          <p:nvPr/>
        </p:nvSpPr>
        <p:spPr bwMode="auto">
          <a:xfrm>
            <a:off x="7517764" y="4059379"/>
            <a:ext cx="1004862" cy="539806"/>
          </a:xfrm>
          <a:prstGeom prst="rect">
            <a:avLst/>
          </a:prstGeom>
          <a:solidFill>
            <a:srgbClr val="FF9933"/>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BE" sz="1200" b="0"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charset="0"/>
              </a:rPr>
              <a:t>Nehalem</a:t>
            </a:r>
            <a:endParaRPr kumimoji="0" lang="nl-BE"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p:txBody>
      </p:sp>
      <p:sp>
        <p:nvSpPr>
          <p:cNvPr id="65" name="Rechthoek 64"/>
          <p:cNvSpPr/>
          <p:nvPr/>
        </p:nvSpPr>
        <p:spPr bwMode="auto">
          <a:xfrm>
            <a:off x="1816969" y="5411928"/>
            <a:ext cx="1004862" cy="758291"/>
          </a:xfrm>
          <a:prstGeom prst="rect">
            <a:avLst/>
          </a:prstGeom>
          <a:solidFill>
            <a:srgbClr val="FF9933"/>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BE" sz="1200" b="0" i="0" u="none" strike="noStrike" cap="none" normalizeH="0" baseline="0" dirty="0" err="1" smtClean="0">
                <a:ln>
                  <a:noFill/>
                </a:ln>
                <a:solidFill>
                  <a:schemeClr val="tx1"/>
                </a:solidFill>
                <a:effectLst/>
                <a:latin typeface="Arial" charset="0"/>
              </a:rPr>
              <a:t>Pentium</a:t>
            </a:r>
            <a:endParaRPr kumimoji="0" lang="nl-BE" sz="1200" b="0" i="0" u="none" strike="noStrike" cap="none" normalizeH="0" baseline="0" dirty="0" smtClean="0">
              <a:ln>
                <a:noFill/>
              </a:ln>
              <a:solidFill>
                <a:schemeClr val="tx1"/>
              </a:solidFill>
              <a:effectLst/>
              <a:latin typeface="Arial" charset="0"/>
            </a:endParaRPr>
          </a:p>
        </p:txBody>
      </p:sp>
      <p:sp>
        <p:nvSpPr>
          <p:cNvPr id="66" name="Rechthoek 65"/>
          <p:cNvSpPr/>
          <p:nvPr/>
        </p:nvSpPr>
        <p:spPr bwMode="auto">
          <a:xfrm>
            <a:off x="2957890" y="5411928"/>
            <a:ext cx="1004862" cy="758291"/>
          </a:xfrm>
          <a:prstGeom prst="rect">
            <a:avLst/>
          </a:prstGeom>
          <a:solidFill>
            <a:srgbClr val="FF9933"/>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BE" sz="1200" b="0" i="0" u="none" strike="noStrike" cap="none" normalizeH="0" baseline="0" dirty="0" err="1" smtClean="0">
                <a:ln>
                  <a:noFill/>
                </a:ln>
                <a:solidFill>
                  <a:schemeClr val="tx1"/>
                </a:solidFill>
                <a:effectLst/>
              </a:rPr>
              <a:t>Pentium</a:t>
            </a:r>
            <a:r>
              <a:rPr kumimoji="0" lang="nl-BE" sz="1200" b="0" i="0" u="none" strike="noStrike" cap="none" normalizeH="0" baseline="0" dirty="0" smtClean="0">
                <a:ln>
                  <a:noFill/>
                </a:ln>
                <a:solidFill>
                  <a:schemeClr val="tx1"/>
                </a:solidFill>
                <a:effectLst/>
              </a:rPr>
              <a:t> Pro</a:t>
            </a:r>
          </a:p>
          <a:p>
            <a:pPr marL="0" marR="0" indent="0" algn="l" defTabSz="914400" rtl="0" eaLnBrk="0" fontAlgn="base" latinLnBrk="0" hangingPunct="0">
              <a:lnSpc>
                <a:spcPct val="100000"/>
              </a:lnSpc>
              <a:spcBef>
                <a:spcPct val="0"/>
              </a:spcBef>
              <a:spcAft>
                <a:spcPct val="0"/>
              </a:spcAft>
              <a:buClrTx/>
              <a:buSzTx/>
              <a:buFontTx/>
              <a:buNone/>
              <a:tabLst/>
            </a:pPr>
            <a:r>
              <a:rPr lang="nl-BE" sz="1200" dirty="0" err="1" smtClean="0"/>
              <a:t>Pentium</a:t>
            </a:r>
            <a:r>
              <a:rPr lang="nl-BE" sz="1200" dirty="0" smtClean="0"/>
              <a:t> II</a:t>
            </a:r>
          </a:p>
          <a:p>
            <a:pPr marL="0" marR="0" indent="0" algn="l" defTabSz="914400" rtl="0" eaLnBrk="0" fontAlgn="base" latinLnBrk="0" hangingPunct="0">
              <a:lnSpc>
                <a:spcPct val="100000"/>
              </a:lnSpc>
              <a:spcBef>
                <a:spcPct val="0"/>
              </a:spcBef>
              <a:spcAft>
                <a:spcPct val="0"/>
              </a:spcAft>
              <a:buClrTx/>
              <a:buSzTx/>
              <a:buFontTx/>
              <a:buNone/>
              <a:tabLst/>
            </a:pPr>
            <a:r>
              <a:rPr kumimoji="0" lang="nl-BE" sz="1200" b="0" i="0" u="none" strike="noStrike" cap="none" normalizeH="0" baseline="0" dirty="0" err="1" smtClean="0">
                <a:ln>
                  <a:noFill/>
                </a:ln>
                <a:solidFill>
                  <a:schemeClr val="tx1"/>
                </a:solidFill>
                <a:effectLst/>
              </a:rPr>
              <a:t>Pentium</a:t>
            </a:r>
            <a:r>
              <a:rPr kumimoji="0" lang="nl-BE" sz="1200" b="0" i="0" u="none" strike="noStrike" cap="none" normalizeH="0" dirty="0" smtClean="0">
                <a:ln>
                  <a:noFill/>
                </a:ln>
                <a:solidFill>
                  <a:schemeClr val="tx1"/>
                </a:solidFill>
                <a:effectLst/>
              </a:rPr>
              <a:t> III</a:t>
            </a:r>
            <a:endParaRPr kumimoji="0" lang="nl-BE" sz="1200" b="0" i="0" u="none" strike="noStrike" cap="none" normalizeH="0" baseline="0" dirty="0" smtClean="0">
              <a:ln>
                <a:noFill/>
              </a:ln>
              <a:solidFill>
                <a:schemeClr val="tx1"/>
              </a:solidFill>
              <a:effectLst/>
            </a:endParaRPr>
          </a:p>
        </p:txBody>
      </p:sp>
      <p:sp>
        <p:nvSpPr>
          <p:cNvPr id="67" name="Rechthoek 66"/>
          <p:cNvSpPr/>
          <p:nvPr/>
        </p:nvSpPr>
        <p:spPr bwMode="auto">
          <a:xfrm>
            <a:off x="4098811" y="5411928"/>
            <a:ext cx="1004862" cy="758291"/>
          </a:xfrm>
          <a:prstGeom prst="rect">
            <a:avLst/>
          </a:prstGeom>
          <a:solidFill>
            <a:srgbClr val="FF9933"/>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BE" sz="1200" b="0" i="0" u="none" strike="noStrike" cap="none" normalizeH="0" baseline="0" dirty="0" err="1" smtClean="0">
                <a:ln>
                  <a:noFill/>
                </a:ln>
                <a:solidFill>
                  <a:schemeClr val="tx1"/>
                </a:solidFill>
                <a:effectLst/>
              </a:rPr>
              <a:t>Pentium</a:t>
            </a:r>
            <a:r>
              <a:rPr kumimoji="0" lang="nl-BE" sz="1200" b="0" i="0" u="none" strike="noStrike" cap="none" normalizeH="0" baseline="0" dirty="0" smtClean="0">
                <a:ln>
                  <a:noFill/>
                </a:ln>
                <a:solidFill>
                  <a:schemeClr val="tx1"/>
                </a:solidFill>
                <a:effectLst/>
              </a:rPr>
              <a:t> 4</a:t>
            </a:r>
          </a:p>
          <a:p>
            <a:pPr marL="0" marR="0" indent="0" algn="l" defTabSz="914400" rtl="0" eaLnBrk="0" fontAlgn="base" latinLnBrk="0" hangingPunct="0">
              <a:lnSpc>
                <a:spcPct val="100000"/>
              </a:lnSpc>
              <a:spcBef>
                <a:spcPct val="0"/>
              </a:spcBef>
              <a:spcAft>
                <a:spcPct val="0"/>
              </a:spcAft>
              <a:buClrTx/>
              <a:buSzTx/>
              <a:buFontTx/>
              <a:buNone/>
              <a:tabLst/>
            </a:pPr>
            <a:r>
              <a:rPr lang="nl-BE" sz="1200" dirty="0" err="1" smtClean="0"/>
              <a:t>Pentium</a:t>
            </a:r>
            <a:r>
              <a:rPr lang="nl-BE" sz="1200" dirty="0" smtClean="0"/>
              <a:t> D</a:t>
            </a:r>
          </a:p>
          <a:p>
            <a:pPr marL="0" marR="0" indent="0" algn="l" defTabSz="914400" rtl="0" eaLnBrk="0" fontAlgn="base" latinLnBrk="0" hangingPunct="0">
              <a:lnSpc>
                <a:spcPct val="100000"/>
              </a:lnSpc>
              <a:spcBef>
                <a:spcPct val="0"/>
              </a:spcBef>
              <a:spcAft>
                <a:spcPct val="0"/>
              </a:spcAft>
              <a:buClrTx/>
              <a:buSzTx/>
              <a:buFontTx/>
              <a:buNone/>
              <a:tabLst/>
            </a:pPr>
            <a:r>
              <a:rPr kumimoji="0" lang="nl-BE" sz="1200" b="0" i="0" u="none" strike="noStrike" cap="none" normalizeH="0" baseline="0" dirty="0" err="1" smtClean="0">
                <a:ln>
                  <a:noFill/>
                </a:ln>
                <a:solidFill>
                  <a:schemeClr val="tx1"/>
                </a:solidFill>
                <a:effectLst/>
              </a:rPr>
              <a:t>Xeon</a:t>
            </a:r>
            <a:endParaRPr kumimoji="0" lang="nl-BE" sz="1200" b="0" i="0" u="none" strike="noStrike" cap="none" normalizeH="0" baseline="0" dirty="0" smtClean="0">
              <a:ln>
                <a:noFill/>
              </a:ln>
              <a:solidFill>
                <a:schemeClr val="tx1"/>
              </a:solidFill>
              <a:effectLst/>
            </a:endParaRPr>
          </a:p>
        </p:txBody>
      </p:sp>
      <p:sp>
        <p:nvSpPr>
          <p:cNvPr id="68" name="Rechthoek 67"/>
          <p:cNvSpPr/>
          <p:nvPr/>
        </p:nvSpPr>
        <p:spPr bwMode="auto">
          <a:xfrm>
            <a:off x="5239732" y="5411928"/>
            <a:ext cx="1004862" cy="758291"/>
          </a:xfrm>
          <a:prstGeom prst="rect">
            <a:avLst/>
          </a:prstGeom>
          <a:solidFill>
            <a:srgbClr val="FF9933"/>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BE" sz="1200" b="0" i="0" u="none" strike="noStrike" cap="none" normalizeH="0" baseline="0" dirty="0" err="1" smtClean="0">
                <a:ln>
                  <a:noFill/>
                </a:ln>
                <a:solidFill>
                  <a:schemeClr val="tx1"/>
                </a:solidFill>
                <a:effectLst/>
              </a:rPr>
              <a:t>Pentium</a:t>
            </a:r>
            <a:r>
              <a:rPr kumimoji="0" lang="nl-BE" sz="1200" b="0" i="0" u="none" strike="noStrike" cap="none" normalizeH="0" baseline="0" dirty="0" smtClean="0">
                <a:ln>
                  <a:noFill/>
                </a:ln>
                <a:solidFill>
                  <a:schemeClr val="tx1"/>
                </a:solidFill>
                <a:effectLst/>
              </a:rPr>
              <a:t> M</a:t>
            </a:r>
          </a:p>
          <a:p>
            <a:pPr marL="0" marR="0" indent="0" algn="l" defTabSz="914400" rtl="0" eaLnBrk="0" fontAlgn="base" latinLnBrk="0" hangingPunct="0">
              <a:lnSpc>
                <a:spcPct val="100000"/>
              </a:lnSpc>
              <a:spcBef>
                <a:spcPct val="0"/>
              </a:spcBef>
              <a:spcAft>
                <a:spcPct val="0"/>
              </a:spcAft>
              <a:buClrTx/>
              <a:buSzTx/>
              <a:buFontTx/>
              <a:buNone/>
              <a:tabLst/>
            </a:pPr>
            <a:r>
              <a:rPr lang="nl-BE" sz="1200" dirty="0" smtClean="0"/>
              <a:t>Core Solo</a:t>
            </a:r>
          </a:p>
          <a:p>
            <a:pPr marL="0" marR="0" indent="0" algn="l" defTabSz="914400" rtl="0" eaLnBrk="0" fontAlgn="base" latinLnBrk="0" hangingPunct="0">
              <a:lnSpc>
                <a:spcPct val="100000"/>
              </a:lnSpc>
              <a:spcBef>
                <a:spcPct val="0"/>
              </a:spcBef>
              <a:spcAft>
                <a:spcPct val="0"/>
              </a:spcAft>
              <a:buClrTx/>
              <a:buSzTx/>
              <a:buFontTx/>
              <a:buNone/>
              <a:tabLst/>
            </a:pPr>
            <a:r>
              <a:rPr kumimoji="0" lang="nl-BE" sz="1200" b="0" i="0" u="none" strike="noStrike" cap="none" normalizeH="0" baseline="0" dirty="0" smtClean="0">
                <a:ln>
                  <a:noFill/>
                </a:ln>
                <a:solidFill>
                  <a:schemeClr val="tx1"/>
                </a:solidFill>
                <a:effectLst/>
              </a:rPr>
              <a:t>Core</a:t>
            </a:r>
            <a:r>
              <a:rPr kumimoji="0" lang="nl-BE" sz="1200" b="0" i="0" u="none" strike="noStrike" cap="none" normalizeH="0" dirty="0" smtClean="0">
                <a:ln>
                  <a:noFill/>
                </a:ln>
                <a:solidFill>
                  <a:schemeClr val="tx1"/>
                </a:solidFill>
                <a:effectLst/>
              </a:rPr>
              <a:t> Duo</a:t>
            </a:r>
            <a:endParaRPr kumimoji="0" lang="nl-BE" sz="1200" b="0" i="0" u="none" strike="noStrike" cap="none" normalizeH="0" baseline="0" dirty="0" smtClean="0">
              <a:ln>
                <a:noFill/>
              </a:ln>
              <a:solidFill>
                <a:schemeClr val="tx1"/>
              </a:solidFill>
              <a:effectLst/>
            </a:endParaRPr>
          </a:p>
        </p:txBody>
      </p:sp>
      <p:sp>
        <p:nvSpPr>
          <p:cNvPr id="69" name="Rechthoek 68"/>
          <p:cNvSpPr/>
          <p:nvPr/>
        </p:nvSpPr>
        <p:spPr bwMode="auto">
          <a:xfrm>
            <a:off x="6380653" y="5411928"/>
            <a:ext cx="1004862" cy="758291"/>
          </a:xfrm>
          <a:prstGeom prst="rect">
            <a:avLst/>
          </a:prstGeom>
          <a:solidFill>
            <a:srgbClr val="FF9933"/>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BE" sz="1200" b="0" i="0" u="none" strike="noStrike" cap="none" normalizeH="0" baseline="0" dirty="0" smtClean="0">
                <a:ln>
                  <a:noFill/>
                </a:ln>
                <a:solidFill>
                  <a:schemeClr val="tx1"/>
                </a:solidFill>
                <a:effectLst/>
              </a:rPr>
              <a:t>Core</a:t>
            </a:r>
            <a:r>
              <a:rPr kumimoji="0" lang="nl-BE" sz="1200" b="0" i="0" u="none" strike="noStrike" cap="none" normalizeH="0" dirty="0" smtClean="0">
                <a:ln>
                  <a:noFill/>
                </a:ln>
                <a:solidFill>
                  <a:schemeClr val="tx1"/>
                </a:solidFill>
                <a:effectLst/>
              </a:rPr>
              <a:t> 2 Duo</a:t>
            </a:r>
          </a:p>
          <a:p>
            <a:pPr marL="0" marR="0" indent="0" algn="l" defTabSz="914400" rtl="0" eaLnBrk="0" fontAlgn="base" latinLnBrk="0" hangingPunct="0">
              <a:lnSpc>
                <a:spcPct val="100000"/>
              </a:lnSpc>
              <a:spcBef>
                <a:spcPct val="0"/>
              </a:spcBef>
              <a:spcAft>
                <a:spcPct val="0"/>
              </a:spcAft>
              <a:buClrTx/>
              <a:buSzTx/>
              <a:buFontTx/>
              <a:buNone/>
              <a:tabLst/>
            </a:pPr>
            <a:r>
              <a:rPr lang="nl-BE" sz="1200" baseline="0" dirty="0" smtClean="0"/>
              <a:t>Core</a:t>
            </a:r>
            <a:r>
              <a:rPr lang="nl-BE" sz="1200" dirty="0" smtClean="0"/>
              <a:t> 2 </a:t>
            </a:r>
            <a:r>
              <a:rPr lang="nl-BE" sz="1200" dirty="0" err="1" smtClean="0"/>
              <a:t>Quad</a:t>
            </a:r>
            <a:endParaRPr lang="nl-BE" sz="1200" dirty="0" smtClean="0"/>
          </a:p>
          <a:p>
            <a:pPr marL="0" marR="0" indent="0" algn="l" defTabSz="914400" rtl="0" eaLnBrk="0" fontAlgn="base" latinLnBrk="0" hangingPunct="0">
              <a:lnSpc>
                <a:spcPct val="100000"/>
              </a:lnSpc>
              <a:spcBef>
                <a:spcPct val="0"/>
              </a:spcBef>
              <a:spcAft>
                <a:spcPct val="0"/>
              </a:spcAft>
              <a:buClrTx/>
              <a:buSzTx/>
              <a:buFontTx/>
              <a:buNone/>
              <a:tabLst/>
            </a:pPr>
            <a:r>
              <a:rPr kumimoji="0" lang="nl-BE" sz="1200" b="0" i="0" u="none" strike="noStrike" cap="none" normalizeH="0" baseline="0" dirty="0" err="1" smtClean="0">
                <a:ln>
                  <a:noFill/>
                </a:ln>
                <a:solidFill>
                  <a:schemeClr val="tx1"/>
                </a:solidFill>
                <a:effectLst/>
              </a:rPr>
              <a:t>Xeon</a:t>
            </a:r>
            <a:endParaRPr kumimoji="0" lang="nl-BE" sz="1200" b="0" i="0" u="none" strike="noStrike" cap="none" normalizeH="0" baseline="0" dirty="0" smtClean="0">
              <a:ln>
                <a:noFill/>
              </a:ln>
              <a:solidFill>
                <a:schemeClr val="tx1"/>
              </a:solidFill>
              <a:effectLst/>
            </a:endParaRPr>
          </a:p>
        </p:txBody>
      </p:sp>
      <p:sp>
        <p:nvSpPr>
          <p:cNvPr id="70" name="Rechthoek 69"/>
          <p:cNvSpPr/>
          <p:nvPr/>
        </p:nvSpPr>
        <p:spPr bwMode="auto">
          <a:xfrm>
            <a:off x="7521574" y="5411928"/>
            <a:ext cx="1004862" cy="758291"/>
          </a:xfrm>
          <a:prstGeom prst="rect">
            <a:avLst/>
          </a:prstGeom>
          <a:solidFill>
            <a:srgbClr val="FF9933"/>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BE" sz="1200" b="0" i="0" u="none" strike="noStrike" cap="none" normalizeH="0" baseline="0" dirty="0" err="1" smtClean="0">
                <a:ln>
                  <a:noFill/>
                </a:ln>
                <a:solidFill>
                  <a:schemeClr val="tx1"/>
                </a:solidFill>
                <a:effectLst/>
                <a:latin typeface="Arial" charset="0"/>
              </a:rPr>
              <a:t>Core</a:t>
            </a:r>
            <a:r>
              <a:rPr kumimoji="0" lang="nl-BE" sz="1200" b="0" i="0" u="none" strike="noStrike" cap="none" normalizeH="0" baseline="0" dirty="0" smtClean="0">
                <a:ln>
                  <a:noFill/>
                </a:ln>
                <a:solidFill>
                  <a:schemeClr val="tx1"/>
                </a:solidFill>
                <a:effectLst/>
                <a:latin typeface="Arial" charset="0"/>
              </a:rPr>
              <a:t> i</a:t>
            </a:r>
          </a:p>
        </p:txBody>
      </p:sp>
      <p:sp>
        <p:nvSpPr>
          <p:cNvPr id="71" name="PIJL-OMLAAG 70"/>
          <p:cNvSpPr/>
          <p:nvPr/>
        </p:nvSpPr>
        <p:spPr bwMode="auto">
          <a:xfrm>
            <a:off x="2233209" y="4775437"/>
            <a:ext cx="164761" cy="312519"/>
          </a:xfrm>
          <a:prstGeom prst="downArrow">
            <a:avLst/>
          </a:prstGeom>
          <a:solidFill>
            <a:srgbClr val="FF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200" b="0" i="0" u="none" strike="noStrike" cap="none" normalizeH="0" baseline="0" smtClean="0">
              <a:ln>
                <a:noFill/>
              </a:ln>
              <a:solidFill>
                <a:schemeClr val="tx1"/>
              </a:solidFill>
              <a:effectLst/>
              <a:latin typeface="Arial" charset="0"/>
            </a:endParaRPr>
          </a:p>
        </p:txBody>
      </p:sp>
      <p:sp>
        <p:nvSpPr>
          <p:cNvPr id="72" name="PIJL-OMLAAG 71"/>
          <p:cNvSpPr/>
          <p:nvPr/>
        </p:nvSpPr>
        <p:spPr bwMode="auto">
          <a:xfrm>
            <a:off x="3366196" y="4775659"/>
            <a:ext cx="164761" cy="312519"/>
          </a:xfrm>
          <a:prstGeom prst="downArrow">
            <a:avLst/>
          </a:prstGeom>
          <a:solidFill>
            <a:srgbClr val="FF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200" b="0" i="0" u="none" strike="noStrike" cap="none" normalizeH="0" baseline="0" smtClean="0">
              <a:ln>
                <a:noFill/>
              </a:ln>
              <a:solidFill>
                <a:schemeClr val="tx1"/>
              </a:solidFill>
              <a:effectLst/>
              <a:latin typeface="Arial" charset="0"/>
            </a:endParaRPr>
          </a:p>
        </p:txBody>
      </p:sp>
      <p:sp>
        <p:nvSpPr>
          <p:cNvPr id="73" name="PIJL-OMLAAG 72"/>
          <p:cNvSpPr/>
          <p:nvPr/>
        </p:nvSpPr>
        <p:spPr bwMode="auto">
          <a:xfrm>
            <a:off x="4499183" y="4775659"/>
            <a:ext cx="164761" cy="312519"/>
          </a:xfrm>
          <a:prstGeom prst="downArrow">
            <a:avLst/>
          </a:prstGeom>
          <a:solidFill>
            <a:srgbClr val="FF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200" b="0" i="0" u="none" strike="noStrike" cap="none" normalizeH="0" baseline="0" smtClean="0">
              <a:ln>
                <a:noFill/>
              </a:ln>
              <a:solidFill>
                <a:schemeClr val="tx1"/>
              </a:solidFill>
              <a:effectLst/>
              <a:latin typeface="Arial" charset="0"/>
            </a:endParaRPr>
          </a:p>
        </p:txBody>
      </p:sp>
      <p:sp>
        <p:nvSpPr>
          <p:cNvPr id="74" name="PIJL-OMLAAG 73"/>
          <p:cNvSpPr/>
          <p:nvPr/>
        </p:nvSpPr>
        <p:spPr bwMode="auto">
          <a:xfrm>
            <a:off x="5632170" y="4775659"/>
            <a:ext cx="164761" cy="312519"/>
          </a:xfrm>
          <a:prstGeom prst="downArrow">
            <a:avLst/>
          </a:prstGeom>
          <a:solidFill>
            <a:srgbClr val="FF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200" b="0" i="0" u="none" strike="noStrike" cap="none" normalizeH="0" baseline="0" smtClean="0">
              <a:ln>
                <a:noFill/>
              </a:ln>
              <a:solidFill>
                <a:schemeClr val="tx1"/>
              </a:solidFill>
              <a:effectLst/>
              <a:latin typeface="Arial" charset="0"/>
            </a:endParaRPr>
          </a:p>
        </p:txBody>
      </p:sp>
      <p:sp>
        <p:nvSpPr>
          <p:cNvPr id="75" name="PIJL-OMLAAG 74"/>
          <p:cNvSpPr/>
          <p:nvPr/>
        </p:nvSpPr>
        <p:spPr bwMode="auto">
          <a:xfrm>
            <a:off x="6765157" y="4775659"/>
            <a:ext cx="164761" cy="312519"/>
          </a:xfrm>
          <a:prstGeom prst="downArrow">
            <a:avLst/>
          </a:prstGeom>
          <a:solidFill>
            <a:srgbClr val="FF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200" b="0" i="0" u="none" strike="noStrike" cap="none" normalizeH="0" baseline="0" smtClean="0">
              <a:ln>
                <a:noFill/>
              </a:ln>
              <a:solidFill>
                <a:schemeClr val="tx1"/>
              </a:solidFill>
              <a:effectLst/>
              <a:latin typeface="Arial" charset="0"/>
            </a:endParaRPr>
          </a:p>
        </p:txBody>
      </p:sp>
      <p:sp>
        <p:nvSpPr>
          <p:cNvPr id="76" name="PIJL-OMLAAG 75"/>
          <p:cNvSpPr/>
          <p:nvPr/>
        </p:nvSpPr>
        <p:spPr bwMode="auto">
          <a:xfrm>
            <a:off x="7898144" y="4775659"/>
            <a:ext cx="164761" cy="312519"/>
          </a:xfrm>
          <a:prstGeom prst="downArrow">
            <a:avLst/>
          </a:prstGeom>
          <a:solidFill>
            <a:srgbClr val="FF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200" b="0" i="0" u="none" strike="noStrike" cap="none" normalizeH="0" baseline="0" smtClean="0">
              <a:ln>
                <a:noFill/>
              </a:ln>
              <a:solidFill>
                <a:schemeClr val="tx1"/>
              </a:solidFill>
              <a:effectLst/>
              <a:latin typeface="Arial" charset="0"/>
            </a:endParaRPr>
          </a:p>
        </p:txBody>
      </p:sp>
      <p:sp>
        <p:nvSpPr>
          <p:cNvPr id="77" name="PIJL-OMLAAG 76"/>
          <p:cNvSpPr/>
          <p:nvPr/>
        </p:nvSpPr>
        <p:spPr bwMode="auto">
          <a:xfrm>
            <a:off x="5579725" y="3659329"/>
            <a:ext cx="172003" cy="227287"/>
          </a:xfrm>
          <a:prstGeom prst="downArrow">
            <a:avLst/>
          </a:prstGeom>
          <a:solidFill>
            <a:srgbClr val="FF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200" b="0" i="0" u="none" strike="noStrike" cap="none" normalizeH="0" baseline="0" smtClean="0">
              <a:ln>
                <a:noFill/>
              </a:ln>
              <a:solidFill>
                <a:schemeClr val="tx1"/>
              </a:solidFill>
              <a:effectLst/>
              <a:latin typeface="Arial" charset="0"/>
            </a:endParaRPr>
          </a:p>
        </p:txBody>
      </p:sp>
      <p:sp>
        <p:nvSpPr>
          <p:cNvPr id="78" name="Tekstvak 77"/>
          <p:cNvSpPr txBox="1"/>
          <p:nvPr/>
        </p:nvSpPr>
        <p:spPr>
          <a:xfrm>
            <a:off x="3470509" y="2634539"/>
            <a:ext cx="1390124" cy="369332"/>
          </a:xfrm>
          <a:prstGeom prst="rect">
            <a:avLst/>
          </a:prstGeom>
          <a:noFill/>
        </p:spPr>
        <p:txBody>
          <a:bodyPr wrap="none" rtlCol="0">
            <a:spAutoFit/>
          </a:bodyPr>
          <a:lstStyle/>
          <a:p>
            <a:r>
              <a:rPr lang="nl-BE" dirty="0" smtClean="0"/>
              <a:t>architectuur</a:t>
            </a:r>
            <a:endParaRPr lang="nl-BE" dirty="0"/>
          </a:p>
        </p:txBody>
      </p:sp>
      <p:sp>
        <p:nvSpPr>
          <p:cNvPr id="79" name="Rechthoek 78"/>
          <p:cNvSpPr/>
          <p:nvPr/>
        </p:nvSpPr>
        <p:spPr bwMode="auto">
          <a:xfrm>
            <a:off x="8658683" y="4066123"/>
            <a:ext cx="1004862" cy="539806"/>
          </a:xfrm>
          <a:prstGeom prst="rect">
            <a:avLst/>
          </a:prstGeom>
          <a:solidFill>
            <a:srgbClr val="FF9933"/>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nl-BE" sz="1200" dirty="0" smtClean="0">
                <a:effectLst>
                  <a:outerShdw blurRad="38100" dist="38100" dir="2700000" algn="tl">
                    <a:srgbClr val="000000">
                      <a:alpha val="43137"/>
                    </a:srgbClr>
                  </a:outerShdw>
                </a:effectLst>
              </a:rPr>
              <a:t>Sandy Bridge</a:t>
            </a:r>
            <a:endParaRPr kumimoji="0" lang="nl-BE"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p:txBody>
      </p:sp>
      <p:sp>
        <p:nvSpPr>
          <p:cNvPr id="80" name="Rechthoek 79"/>
          <p:cNvSpPr/>
          <p:nvPr/>
        </p:nvSpPr>
        <p:spPr bwMode="auto">
          <a:xfrm>
            <a:off x="8662493" y="5418672"/>
            <a:ext cx="1004862" cy="758291"/>
          </a:xfrm>
          <a:prstGeom prst="rect">
            <a:avLst/>
          </a:prstGeom>
          <a:solidFill>
            <a:srgbClr val="FF9933"/>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BE" sz="1200" b="0" i="0" u="none" strike="noStrike" cap="none" normalizeH="0" baseline="0" dirty="0" err="1" smtClean="0">
                <a:ln>
                  <a:noFill/>
                </a:ln>
                <a:solidFill>
                  <a:schemeClr val="tx1"/>
                </a:solidFill>
                <a:effectLst/>
                <a:latin typeface="Arial" charset="0"/>
              </a:rPr>
              <a:t>Core</a:t>
            </a:r>
            <a:r>
              <a:rPr kumimoji="0" lang="nl-BE" sz="1200" b="0" i="0" u="none" strike="noStrike" cap="none" normalizeH="0" baseline="0" dirty="0" smtClean="0">
                <a:ln>
                  <a:noFill/>
                </a:ln>
                <a:solidFill>
                  <a:schemeClr val="tx1"/>
                </a:solidFill>
                <a:effectLst/>
                <a:latin typeface="Arial" charset="0"/>
              </a:rPr>
              <a:t> i</a:t>
            </a:r>
          </a:p>
        </p:txBody>
      </p:sp>
      <p:sp>
        <p:nvSpPr>
          <p:cNvPr id="81" name="PIJL-OMLAAG 80"/>
          <p:cNvSpPr/>
          <p:nvPr/>
        </p:nvSpPr>
        <p:spPr bwMode="auto">
          <a:xfrm>
            <a:off x="9031132" y="4775438"/>
            <a:ext cx="164761" cy="312519"/>
          </a:xfrm>
          <a:prstGeom prst="downArrow">
            <a:avLst/>
          </a:prstGeom>
          <a:solidFill>
            <a:srgbClr val="FF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200" b="0" i="0" u="none" strike="noStrike" cap="none" normalizeH="0" baseline="0" smtClean="0">
              <a:ln>
                <a:noFill/>
              </a:ln>
              <a:solidFill>
                <a:schemeClr val="tx1"/>
              </a:solidFill>
              <a:effectLst/>
              <a:latin typeface="Arial" charset="0"/>
            </a:endParaRPr>
          </a:p>
        </p:txBody>
      </p:sp>
      <p:sp>
        <p:nvSpPr>
          <p:cNvPr id="82" name="Tekstvak 81"/>
          <p:cNvSpPr txBox="1"/>
          <p:nvPr/>
        </p:nvSpPr>
        <p:spPr>
          <a:xfrm>
            <a:off x="1813159" y="3742617"/>
            <a:ext cx="2129112" cy="307777"/>
          </a:xfrm>
          <a:prstGeom prst="rect">
            <a:avLst/>
          </a:prstGeom>
          <a:noFill/>
        </p:spPr>
        <p:txBody>
          <a:bodyPr wrap="square" rtlCol="0">
            <a:spAutoFit/>
          </a:bodyPr>
          <a:lstStyle/>
          <a:p>
            <a:r>
              <a:rPr lang="nl-BE" sz="1400" dirty="0" smtClean="0"/>
              <a:t>microarchitectuur</a:t>
            </a:r>
            <a:endParaRPr lang="nl-BE" sz="1400" dirty="0"/>
          </a:p>
        </p:txBody>
      </p:sp>
    </p:spTree>
    <p:extLst>
      <p:ext uri="{BB962C8B-B14F-4D97-AF65-F5344CB8AC3E}">
        <p14:creationId xmlns:p14="http://schemas.microsoft.com/office/powerpoint/2010/main" val="1578645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Kenmerken: Dynamische sprongvoorspelling</a:t>
            </a:r>
          </a:p>
        </p:txBody>
      </p:sp>
      <p:sp>
        <p:nvSpPr>
          <p:cNvPr id="3" name="Tijdelijke aanduiding voor inhoud 2"/>
          <p:cNvSpPr>
            <a:spLocks noGrp="1"/>
          </p:cNvSpPr>
          <p:nvPr>
            <p:ph idx="1"/>
          </p:nvPr>
        </p:nvSpPr>
        <p:spPr/>
        <p:txBody>
          <a:bodyPr/>
          <a:lstStyle/>
          <a:p>
            <a:r>
              <a:rPr lang="nl-NL" dirty="0"/>
              <a:t>Niet lineaire code geeft problemen bij het gebruik van pipelining</a:t>
            </a:r>
          </a:p>
          <a:p>
            <a:pPr lvl="1"/>
            <a:r>
              <a:rPr lang="nl-NL" dirty="0"/>
              <a:t>Mogelijkheid 1: ga ervan uit dat de volgende instructie achter een sprong of vertakking altijd de eerst volgende is.</a:t>
            </a:r>
          </a:p>
          <a:p>
            <a:pPr lvl="1"/>
            <a:r>
              <a:rPr lang="nl-NL" dirty="0"/>
              <a:t>Mogelijkheid 2: De </a:t>
            </a:r>
            <a:r>
              <a:rPr lang="nl-NL" dirty="0" err="1"/>
              <a:t>Branch</a:t>
            </a:r>
            <a:r>
              <a:rPr lang="nl-NL" dirty="0"/>
              <a:t> Target Buffer (BTB) versnelt de uitvoering van de instructies door bij te houden in welke richting een instructie ‘gesprongen’ is. De volgende maal zal dezelfde sprong toegepast worden.</a:t>
            </a:r>
          </a:p>
          <a:p>
            <a:pPr lvl="1"/>
            <a:r>
              <a:rPr lang="nl-NL" dirty="0"/>
              <a:t>De Pentium: Bij het uitvoeren van een lus zal hij zowel de instructie laden die dadelijk volgt na de lus, als de instructie die de voorgaande maal na het verlaten van de lus werd uitgevoerd.</a:t>
            </a:r>
          </a:p>
          <a:p>
            <a:pPr lvl="2"/>
            <a:endParaRPr lang="nl-BE" dirty="0"/>
          </a:p>
        </p:txBody>
      </p:sp>
    </p:spTree>
    <p:extLst>
      <p:ext uri="{BB962C8B-B14F-4D97-AF65-F5344CB8AC3E}">
        <p14:creationId xmlns:p14="http://schemas.microsoft.com/office/powerpoint/2010/main" val="14079702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Kenmerken: Dynamische sprongvoorspelling</a:t>
            </a:r>
          </a:p>
        </p:txBody>
      </p:sp>
      <p:sp>
        <p:nvSpPr>
          <p:cNvPr id="3" name="Tijdelijke aanduiding voor inhoud 2"/>
          <p:cNvSpPr>
            <a:spLocks noGrp="1"/>
          </p:cNvSpPr>
          <p:nvPr>
            <p:ph idx="1"/>
          </p:nvPr>
        </p:nvSpPr>
        <p:spPr/>
        <p:txBody>
          <a:bodyPr/>
          <a:lstStyle/>
          <a:p>
            <a:r>
              <a:rPr lang="nl-NL" dirty="0"/>
              <a:t>Dynamische uitvoering vanaf P6</a:t>
            </a:r>
          </a:p>
          <a:p>
            <a:pPr lvl="1"/>
            <a:r>
              <a:rPr lang="nl-NL" dirty="0"/>
              <a:t>Pipeline in vele stappen;</a:t>
            </a:r>
          </a:p>
          <a:p>
            <a:pPr lvl="1"/>
            <a:r>
              <a:rPr lang="nl-NL" dirty="0"/>
              <a:t>Groot aantal opdrachten slechts gedeeltelijk afhandelen;</a:t>
            </a:r>
          </a:p>
          <a:p>
            <a:pPr lvl="1"/>
            <a:r>
              <a:rPr lang="nl-NL" dirty="0"/>
              <a:t>Opdrachten afhandelen in een afwijkende volgorde, waardoor de drie </a:t>
            </a:r>
            <a:r>
              <a:rPr lang="nl-NL" dirty="0" err="1"/>
              <a:t>pipelines</a:t>
            </a:r>
            <a:r>
              <a:rPr lang="nl-NL" dirty="0"/>
              <a:t> op zeer hoog vermogen kunnen werken;</a:t>
            </a:r>
          </a:p>
          <a:p>
            <a:pPr lvl="1"/>
            <a:r>
              <a:rPr lang="nl-NL" dirty="0"/>
              <a:t>Voorbeeld:</a:t>
            </a:r>
          </a:p>
          <a:p>
            <a:pPr marL="817200" lvl="2" indent="-457200">
              <a:buFont typeface="+mj-lt"/>
              <a:buAutoNum type="arabicPeriod"/>
            </a:pPr>
            <a:r>
              <a:rPr lang="nl-NL" b="1" dirty="0">
                <a:solidFill>
                  <a:schemeClr val="accent6"/>
                </a:solidFill>
                <a:latin typeface="Courier New" pitchFamily="49" charset="0"/>
                <a:cs typeface="Courier New" pitchFamily="49" charset="0"/>
              </a:rPr>
              <a:t>Laad een waarde voor variabele 1</a:t>
            </a:r>
          </a:p>
          <a:p>
            <a:pPr marL="817200" lvl="2" indent="-457200">
              <a:buFont typeface="+mj-lt"/>
              <a:buAutoNum type="arabicPeriod"/>
            </a:pPr>
            <a:r>
              <a:rPr lang="nl-NL" b="1" dirty="0">
                <a:solidFill>
                  <a:schemeClr val="accent6"/>
                </a:solidFill>
                <a:latin typeface="Courier New" pitchFamily="49" charset="0"/>
                <a:cs typeface="Courier New" pitchFamily="49" charset="0"/>
              </a:rPr>
              <a:t>Laad een waarde voor variabele 2</a:t>
            </a:r>
          </a:p>
          <a:p>
            <a:pPr marL="817200" lvl="2" indent="-457200">
              <a:buFont typeface="+mj-lt"/>
              <a:buAutoNum type="arabicPeriod"/>
            </a:pPr>
            <a:r>
              <a:rPr lang="nl-NL" b="1" dirty="0">
                <a:solidFill>
                  <a:schemeClr val="accent6"/>
                </a:solidFill>
                <a:latin typeface="Courier New" pitchFamily="49" charset="0"/>
                <a:cs typeface="Courier New" pitchFamily="49" charset="0"/>
              </a:rPr>
              <a:t>Vermenigvuldig variabele 1 met variabele 2</a:t>
            </a:r>
          </a:p>
          <a:p>
            <a:pPr marL="817200" lvl="2" indent="-457200">
              <a:buFont typeface="+mj-lt"/>
              <a:buAutoNum type="arabicPeriod"/>
            </a:pPr>
            <a:r>
              <a:rPr lang="nl-NL" b="1" dirty="0">
                <a:solidFill>
                  <a:schemeClr val="accent6"/>
                </a:solidFill>
                <a:latin typeface="Courier New" pitchFamily="49" charset="0"/>
                <a:cs typeface="Courier New" pitchFamily="49" charset="0"/>
              </a:rPr>
              <a:t>Bewaar de nieuwe waarde van variabele 1</a:t>
            </a:r>
          </a:p>
          <a:p>
            <a:endParaRPr lang="nl-BE" dirty="0"/>
          </a:p>
          <a:p>
            <a:endParaRPr lang="nl-BE" dirty="0"/>
          </a:p>
        </p:txBody>
      </p:sp>
    </p:spTree>
    <p:extLst>
      <p:ext uri="{BB962C8B-B14F-4D97-AF65-F5344CB8AC3E}">
        <p14:creationId xmlns:p14="http://schemas.microsoft.com/office/powerpoint/2010/main" val="34555320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838200" y="272716"/>
            <a:ext cx="10515600" cy="5904247"/>
          </a:xfrm>
        </p:spPr>
        <p:txBody>
          <a:bodyPr>
            <a:normAutofit/>
          </a:bodyPr>
          <a:lstStyle/>
          <a:p>
            <a:r>
              <a:rPr lang="nl-BE" dirty="0"/>
              <a:t>Voorbeeld:</a:t>
            </a:r>
          </a:p>
          <a:p>
            <a:pPr marL="817200" lvl="2" indent="-457200">
              <a:buFont typeface="+mj-lt"/>
              <a:buAutoNum type="arabicPeriod"/>
            </a:pPr>
            <a:r>
              <a:rPr lang="nl-NL" b="1" dirty="0">
                <a:solidFill>
                  <a:schemeClr val="accent6"/>
                </a:solidFill>
                <a:latin typeface="Courier New" pitchFamily="49" charset="0"/>
                <a:cs typeface="Courier New" pitchFamily="49" charset="0"/>
              </a:rPr>
              <a:t>Laad een waarde voor variabele 1</a:t>
            </a:r>
          </a:p>
          <a:p>
            <a:pPr marL="817200" lvl="2" indent="-457200">
              <a:buFont typeface="+mj-lt"/>
              <a:buAutoNum type="arabicPeriod"/>
            </a:pPr>
            <a:r>
              <a:rPr lang="nl-NL" b="1" dirty="0">
                <a:solidFill>
                  <a:schemeClr val="accent6"/>
                </a:solidFill>
                <a:latin typeface="Courier New" pitchFamily="49" charset="0"/>
                <a:cs typeface="Courier New" pitchFamily="49" charset="0"/>
              </a:rPr>
              <a:t>Laad een waarde voor variabele 2</a:t>
            </a:r>
          </a:p>
          <a:p>
            <a:pPr marL="817200" lvl="2" indent="-457200">
              <a:buFont typeface="+mj-lt"/>
              <a:buAutoNum type="arabicPeriod"/>
            </a:pPr>
            <a:r>
              <a:rPr lang="nl-NL" b="1" dirty="0">
                <a:solidFill>
                  <a:schemeClr val="accent6"/>
                </a:solidFill>
                <a:latin typeface="Courier New" pitchFamily="49" charset="0"/>
                <a:cs typeface="Courier New" pitchFamily="49" charset="0"/>
              </a:rPr>
              <a:t>Vermenigvuldig variabele 1 met variabele 2</a:t>
            </a:r>
          </a:p>
          <a:p>
            <a:pPr marL="817200" lvl="2" indent="-457200">
              <a:buFont typeface="+mj-lt"/>
              <a:buAutoNum type="arabicPeriod"/>
            </a:pPr>
            <a:r>
              <a:rPr lang="nl-NL" b="1" dirty="0">
                <a:solidFill>
                  <a:schemeClr val="accent6"/>
                </a:solidFill>
                <a:latin typeface="Courier New" pitchFamily="49" charset="0"/>
                <a:cs typeface="Courier New" pitchFamily="49" charset="0"/>
              </a:rPr>
              <a:t>Bewaar de nieuwe waarde van variabele 1</a:t>
            </a:r>
          </a:p>
          <a:p>
            <a:pPr marL="0" indent="0">
              <a:buNone/>
            </a:pPr>
            <a:endParaRPr lang="nl-BE" dirty="0"/>
          </a:p>
          <a:p>
            <a:pPr lvl="1"/>
            <a:r>
              <a:rPr lang="nl-BE" dirty="0"/>
              <a:t>Instructie 1 en 2 kunnen parallel door de </a:t>
            </a:r>
            <a:r>
              <a:rPr lang="nl-BE" dirty="0" err="1"/>
              <a:t>pipelines</a:t>
            </a:r>
            <a:r>
              <a:rPr lang="nl-BE" dirty="0"/>
              <a:t> uitgevoerd worden</a:t>
            </a:r>
          </a:p>
          <a:p>
            <a:pPr lvl="1"/>
            <a:r>
              <a:rPr lang="nl-BE" dirty="0"/>
              <a:t>Instructie 3 moet wachten op het voltooien van instructie 1 en 2</a:t>
            </a:r>
          </a:p>
          <a:p>
            <a:pPr lvl="1"/>
            <a:r>
              <a:rPr lang="nl-BE" dirty="0"/>
              <a:t>Instructie 4 moet op zijn beurt wachten op instructie 3</a:t>
            </a:r>
          </a:p>
          <a:p>
            <a:endParaRPr lang="nl-BE" dirty="0"/>
          </a:p>
        </p:txBody>
      </p:sp>
      <p:sp>
        <p:nvSpPr>
          <p:cNvPr id="4" name="Rectangle 4"/>
          <p:cNvSpPr>
            <a:spLocks noChangeArrowheads="1"/>
          </p:cNvSpPr>
          <p:nvPr/>
        </p:nvSpPr>
        <p:spPr bwMode="auto">
          <a:xfrm>
            <a:off x="3162301" y="4229101"/>
            <a:ext cx="6378575" cy="563563"/>
          </a:xfrm>
          <a:prstGeom prst="rect">
            <a:avLst/>
          </a:prstGeom>
          <a:solidFill>
            <a:srgbClr val="720000">
              <a:alpha val="79999"/>
            </a:srgbClr>
          </a:solidFill>
          <a:ln w="9525" algn="ctr">
            <a:solidFill>
              <a:schemeClr val="hlink"/>
            </a:solidFill>
            <a:miter lim="800000"/>
            <a:headEnd/>
            <a:tailEnd/>
          </a:ln>
        </p:spPr>
        <p:txBody>
          <a:bodyPr wrap="none" anchor="ctr"/>
          <a:lstStyle/>
          <a:p>
            <a:endParaRPr lang="nl-BE"/>
          </a:p>
        </p:txBody>
      </p:sp>
      <p:sp>
        <p:nvSpPr>
          <p:cNvPr id="5" name="Rectangle 5"/>
          <p:cNvSpPr>
            <a:spLocks noChangeArrowheads="1"/>
          </p:cNvSpPr>
          <p:nvPr/>
        </p:nvSpPr>
        <p:spPr bwMode="auto">
          <a:xfrm>
            <a:off x="3163889" y="4868863"/>
            <a:ext cx="6378575" cy="563562"/>
          </a:xfrm>
          <a:prstGeom prst="rect">
            <a:avLst/>
          </a:prstGeom>
          <a:solidFill>
            <a:srgbClr val="720000">
              <a:alpha val="79999"/>
            </a:srgbClr>
          </a:solidFill>
          <a:ln w="9525" algn="ctr">
            <a:solidFill>
              <a:schemeClr val="hlink"/>
            </a:solidFill>
            <a:miter lim="800000"/>
            <a:headEnd/>
            <a:tailEnd/>
          </a:ln>
        </p:spPr>
        <p:txBody>
          <a:bodyPr wrap="none" anchor="ctr"/>
          <a:lstStyle/>
          <a:p>
            <a:endParaRPr lang="nl-BE"/>
          </a:p>
        </p:txBody>
      </p:sp>
      <p:sp>
        <p:nvSpPr>
          <p:cNvPr id="6" name="Rectangle 6"/>
          <p:cNvSpPr>
            <a:spLocks noChangeArrowheads="1"/>
          </p:cNvSpPr>
          <p:nvPr/>
        </p:nvSpPr>
        <p:spPr bwMode="auto">
          <a:xfrm>
            <a:off x="3162301" y="5497513"/>
            <a:ext cx="6378575" cy="563562"/>
          </a:xfrm>
          <a:prstGeom prst="rect">
            <a:avLst/>
          </a:prstGeom>
          <a:solidFill>
            <a:srgbClr val="720000">
              <a:alpha val="79999"/>
            </a:srgbClr>
          </a:solidFill>
          <a:ln w="9525" algn="ctr">
            <a:solidFill>
              <a:schemeClr val="hlink"/>
            </a:solidFill>
            <a:miter lim="800000"/>
            <a:headEnd/>
            <a:tailEnd/>
          </a:ln>
        </p:spPr>
        <p:txBody>
          <a:bodyPr wrap="none" anchor="ctr"/>
          <a:lstStyle/>
          <a:p>
            <a:endParaRPr lang="nl-BE"/>
          </a:p>
        </p:txBody>
      </p:sp>
      <p:sp>
        <p:nvSpPr>
          <p:cNvPr id="7" name="Line 7"/>
          <p:cNvSpPr>
            <a:spLocks noChangeShapeType="1"/>
          </p:cNvSpPr>
          <p:nvPr/>
        </p:nvSpPr>
        <p:spPr bwMode="auto">
          <a:xfrm>
            <a:off x="3160713" y="3935413"/>
            <a:ext cx="0" cy="2133600"/>
          </a:xfrm>
          <a:prstGeom prst="line">
            <a:avLst/>
          </a:prstGeom>
          <a:noFill/>
          <a:ln w="9525">
            <a:solidFill>
              <a:schemeClr val="tx1"/>
            </a:solidFill>
            <a:round/>
            <a:headEnd/>
            <a:tailEnd/>
          </a:ln>
        </p:spPr>
        <p:txBody>
          <a:bodyPr anchor="b" anchorCtr="1"/>
          <a:lstStyle/>
          <a:p>
            <a:endParaRPr lang="nl-BE"/>
          </a:p>
        </p:txBody>
      </p:sp>
      <p:sp>
        <p:nvSpPr>
          <p:cNvPr id="8" name="Line 8"/>
          <p:cNvSpPr>
            <a:spLocks noChangeShapeType="1"/>
          </p:cNvSpPr>
          <p:nvPr/>
        </p:nvSpPr>
        <p:spPr bwMode="auto">
          <a:xfrm>
            <a:off x="4433888" y="3921125"/>
            <a:ext cx="0" cy="2133600"/>
          </a:xfrm>
          <a:prstGeom prst="line">
            <a:avLst/>
          </a:prstGeom>
          <a:noFill/>
          <a:ln w="9525">
            <a:solidFill>
              <a:schemeClr val="tx1"/>
            </a:solidFill>
            <a:round/>
            <a:headEnd/>
            <a:tailEnd/>
          </a:ln>
        </p:spPr>
        <p:txBody>
          <a:bodyPr anchor="b" anchorCtr="1"/>
          <a:lstStyle/>
          <a:p>
            <a:endParaRPr lang="nl-BE"/>
          </a:p>
        </p:txBody>
      </p:sp>
      <p:sp>
        <p:nvSpPr>
          <p:cNvPr id="9" name="Line 9"/>
          <p:cNvSpPr>
            <a:spLocks noChangeShapeType="1"/>
          </p:cNvSpPr>
          <p:nvPr/>
        </p:nvSpPr>
        <p:spPr bwMode="auto">
          <a:xfrm>
            <a:off x="5707063" y="3908425"/>
            <a:ext cx="0" cy="2133600"/>
          </a:xfrm>
          <a:prstGeom prst="line">
            <a:avLst/>
          </a:prstGeom>
          <a:noFill/>
          <a:ln w="9525">
            <a:solidFill>
              <a:schemeClr val="tx1"/>
            </a:solidFill>
            <a:round/>
            <a:headEnd/>
            <a:tailEnd/>
          </a:ln>
        </p:spPr>
        <p:txBody>
          <a:bodyPr anchor="b" anchorCtr="1"/>
          <a:lstStyle/>
          <a:p>
            <a:endParaRPr lang="nl-BE"/>
          </a:p>
        </p:txBody>
      </p:sp>
      <p:sp>
        <p:nvSpPr>
          <p:cNvPr id="10" name="Line 10"/>
          <p:cNvSpPr>
            <a:spLocks noChangeShapeType="1"/>
          </p:cNvSpPr>
          <p:nvPr/>
        </p:nvSpPr>
        <p:spPr bwMode="auto">
          <a:xfrm>
            <a:off x="6980238" y="3929063"/>
            <a:ext cx="0" cy="2133600"/>
          </a:xfrm>
          <a:prstGeom prst="line">
            <a:avLst/>
          </a:prstGeom>
          <a:noFill/>
          <a:ln w="9525">
            <a:solidFill>
              <a:schemeClr val="tx1"/>
            </a:solidFill>
            <a:round/>
            <a:headEnd/>
            <a:tailEnd/>
          </a:ln>
        </p:spPr>
        <p:txBody>
          <a:bodyPr anchor="b" anchorCtr="1"/>
          <a:lstStyle/>
          <a:p>
            <a:endParaRPr lang="nl-BE"/>
          </a:p>
        </p:txBody>
      </p:sp>
      <p:sp>
        <p:nvSpPr>
          <p:cNvPr id="11" name="Line 11"/>
          <p:cNvSpPr>
            <a:spLocks noChangeShapeType="1"/>
          </p:cNvSpPr>
          <p:nvPr/>
        </p:nvSpPr>
        <p:spPr bwMode="auto">
          <a:xfrm>
            <a:off x="8253413" y="3914775"/>
            <a:ext cx="0" cy="2133600"/>
          </a:xfrm>
          <a:prstGeom prst="line">
            <a:avLst/>
          </a:prstGeom>
          <a:noFill/>
          <a:ln w="9525">
            <a:solidFill>
              <a:schemeClr val="tx1"/>
            </a:solidFill>
            <a:round/>
            <a:headEnd/>
            <a:tailEnd/>
          </a:ln>
        </p:spPr>
        <p:txBody>
          <a:bodyPr anchor="b" anchorCtr="1"/>
          <a:lstStyle/>
          <a:p>
            <a:endParaRPr lang="nl-BE"/>
          </a:p>
        </p:txBody>
      </p:sp>
      <p:sp>
        <p:nvSpPr>
          <p:cNvPr id="12" name="Line 12"/>
          <p:cNvSpPr>
            <a:spLocks noChangeShapeType="1"/>
          </p:cNvSpPr>
          <p:nvPr/>
        </p:nvSpPr>
        <p:spPr bwMode="auto">
          <a:xfrm>
            <a:off x="9528175" y="3913188"/>
            <a:ext cx="0" cy="2133600"/>
          </a:xfrm>
          <a:prstGeom prst="line">
            <a:avLst/>
          </a:prstGeom>
          <a:noFill/>
          <a:ln w="9525">
            <a:solidFill>
              <a:schemeClr val="tx1"/>
            </a:solidFill>
            <a:round/>
            <a:headEnd/>
            <a:tailEnd/>
          </a:ln>
        </p:spPr>
        <p:txBody>
          <a:bodyPr anchor="b" anchorCtr="1"/>
          <a:lstStyle/>
          <a:p>
            <a:endParaRPr lang="nl-BE"/>
          </a:p>
        </p:txBody>
      </p:sp>
      <p:sp>
        <p:nvSpPr>
          <p:cNvPr id="13" name="Text Box 13"/>
          <p:cNvSpPr txBox="1">
            <a:spLocks noChangeArrowheads="1"/>
          </p:cNvSpPr>
          <p:nvPr/>
        </p:nvSpPr>
        <p:spPr bwMode="auto">
          <a:xfrm>
            <a:off x="3216275" y="3762376"/>
            <a:ext cx="6262688" cy="366713"/>
          </a:xfrm>
          <a:prstGeom prst="rect">
            <a:avLst/>
          </a:prstGeom>
          <a:noFill/>
          <a:ln w="9525" algn="ctr">
            <a:noFill/>
            <a:miter lim="800000"/>
            <a:headEnd/>
            <a:tailEnd/>
          </a:ln>
        </p:spPr>
        <p:txBody>
          <a:bodyPr anchor="b" anchorCtr="1">
            <a:spAutoFit/>
          </a:bodyPr>
          <a:lstStyle/>
          <a:p>
            <a:pPr algn="ctr"/>
            <a:r>
              <a:rPr lang="nl-BE">
                <a:solidFill>
                  <a:schemeClr val="hlink"/>
                </a:solidFill>
              </a:rPr>
              <a:t>Fetch          Decode       Get Op.      Execute        Store </a:t>
            </a:r>
            <a:endParaRPr lang="nl-NL">
              <a:solidFill>
                <a:schemeClr val="hlink"/>
              </a:solidFill>
            </a:endParaRPr>
          </a:p>
        </p:txBody>
      </p:sp>
      <p:sp>
        <p:nvSpPr>
          <p:cNvPr id="14" name="Oval 14"/>
          <p:cNvSpPr>
            <a:spLocks noChangeArrowheads="1"/>
          </p:cNvSpPr>
          <p:nvPr/>
        </p:nvSpPr>
        <p:spPr bwMode="auto">
          <a:xfrm>
            <a:off x="2052639" y="4311651"/>
            <a:ext cx="903287" cy="430213"/>
          </a:xfrm>
          <a:prstGeom prst="ellipse">
            <a:avLst/>
          </a:prstGeom>
          <a:solidFill>
            <a:srgbClr val="BE7960"/>
          </a:solidFill>
          <a:ln w="9525" algn="ctr">
            <a:solidFill>
              <a:schemeClr val="accent2"/>
            </a:solidFill>
            <a:round/>
            <a:headEnd/>
            <a:tailEnd/>
          </a:ln>
        </p:spPr>
        <p:txBody>
          <a:bodyPr wrap="none" anchor="ctr"/>
          <a:lstStyle/>
          <a:p>
            <a:pPr algn="ctr"/>
            <a:r>
              <a:rPr lang="nl-BE" sz="2000">
                <a:solidFill>
                  <a:schemeClr val="bg1"/>
                </a:solidFill>
              </a:rPr>
              <a:t>1</a:t>
            </a:r>
            <a:endParaRPr lang="nl-NL" sz="2000">
              <a:solidFill>
                <a:schemeClr val="bg1"/>
              </a:solidFill>
            </a:endParaRPr>
          </a:p>
        </p:txBody>
      </p:sp>
      <p:sp>
        <p:nvSpPr>
          <p:cNvPr id="15" name="Oval 16"/>
          <p:cNvSpPr>
            <a:spLocks noChangeArrowheads="1"/>
          </p:cNvSpPr>
          <p:nvPr/>
        </p:nvSpPr>
        <p:spPr bwMode="auto">
          <a:xfrm>
            <a:off x="2054225" y="4913313"/>
            <a:ext cx="903288" cy="430212"/>
          </a:xfrm>
          <a:prstGeom prst="ellipse">
            <a:avLst/>
          </a:prstGeom>
          <a:solidFill>
            <a:srgbClr val="BE7960"/>
          </a:solidFill>
          <a:ln w="9525" algn="ctr">
            <a:solidFill>
              <a:schemeClr val="accent2"/>
            </a:solidFill>
            <a:round/>
            <a:headEnd/>
            <a:tailEnd/>
          </a:ln>
        </p:spPr>
        <p:txBody>
          <a:bodyPr wrap="none" anchor="ctr"/>
          <a:lstStyle/>
          <a:p>
            <a:pPr algn="ctr"/>
            <a:r>
              <a:rPr lang="nl-BE" sz="2000">
                <a:solidFill>
                  <a:schemeClr val="bg1"/>
                </a:solidFill>
              </a:rPr>
              <a:t>2</a:t>
            </a:r>
            <a:endParaRPr lang="nl-NL" sz="2000">
              <a:solidFill>
                <a:schemeClr val="bg1"/>
              </a:solidFill>
            </a:endParaRPr>
          </a:p>
        </p:txBody>
      </p:sp>
      <p:sp>
        <p:nvSpPr>
          <p:cNvPr id="16" name="Oval 17"/>
          <p:cNvSpPr>
            <a:spLocks noChangeArrowheads="1"/>
          </p:cNvSpPr>
          <p:nvPr/>
        </p:nvSpPr>
        <p:spPr bwMode="auto">
          <a:xfrm>
            <a:off x="2054225" y="5514976"/>
            <a:ext cx="903288" cy="430213"/>
          </a:xfrm>
          <a:prstGeom prst="ellipse">
            <a:avLst/>
          </a:prstGeom>
          <a:solidFill>
            <a:srgbClr val="BE7960"/>
          </a:solidFill>
          <a:ln w="9525" algn="ctr">
            <a:solidFill>
              <a:schemeClr val="accent2"/>
            </a:solidFill>
            <a:round/>
            <a:headEnd/>
            <a:tailEnd/>
          </a:ln>
        </p:spPr>
        <p:txBody>
          <a:bodyPr wrap="none" anchor="ctr"/>
          <a:lstStyle/>
          <a:p>
            <a:pPr algn="ctr"/>
            <a:r>
              <a:rPr lang="nl-BE" sz="2000">
                <a:solidFill>
                  <a:schemeClr val="bg1"/>
                </a:solidFill>
              </a:rPr>
              <a:t>3</a:t>
            </a:r>
            <a:endParaRPr lang="nl-NL" sz="2000">
              <a:solidFill>
                <a:schemeClr val="bg1"/>
              </a:solidFill>
            </a:endParaRPr>
          </a:p>
        </p:txBody>
      </p:sp>
    </p:spTree>
    <p:extLst>
      <p:ext uri="{BB962C8B-B14F-4D97-AF65-F5344CB8AC3E}">
        <p14:creationId xmlns:p14="http://schemas.microsoft.com/office/powerpoint/2010/main" val="349537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11111E-6 2.35893E-6 L 0.4191 2.35893E-6 " pathEditMode="relative" rAng="0" ptsTypes="AA">
                                      <p:cBhvr>
                                        <p:cTn id="6" dur="3000" fill="hold"/>
                                        <p:tgtEl>
                                          <p:spTgt spid="14"/>
                                        </p:tgtEl>
                                        <p:attrNameLst>
                                          <p:attrName>ppt_x</p:attrName>
                                          <p:attrName>ppt_y</p:attrName>
                                        </p:attrNameLst>
                                      </p:cBhvr>
                                      <p:rCtr x="210" y="0"/>
                                    </p:animMotion>
                                  </p:childTnLst>
                                </p:cTn>
                              </p:par>
                              <p:par>
                                <p:cTn id="7" presetID="63" presetClass="path" presetSubtype="0" accel="50000" decel="50000" fill="hold" grpId="0" nodeType="withEffect">
                                  <p:stCondLst>
                                    <p:cond delay="0"/>
                                  </p:stCondLst>
                                  <p:childTnLst>
                                    <p:animMotion origin="layout" path="M -4.72222E-6 2.03515E-6 L 0.42292 2.03515E-6 " pathEditMode="relative" rAng="0" ptsTypes="AA">
                                      <p:cBhvr>
                                        <p:cTn id="8" dur="3000" fill="hold"/>
                                        <p:tgtEl>
                                          <p:spTgt spid="15"/>
                                        </p:tgtEl>
                                        <p:attrNameLst>
                                          <p:attrName>ppt_x</p:attrName>
                                          <p:attrName>ppt_y</p:attrName>
                                        </p:attrNameLst>
                                      </p:cBhvr>
                                      <p:rCtr x="211" y="0"/>
                                    </p:animMotion>
                                  </p:childTnLst>
                                </p:cTn>
                              </p:par>
                              <p:par>
                                <p:cTn id="9" presetID="63" presetClass="path" presetSubtype="0" accel="50000" decel="50000" fill="hold" grpId="0" nodeType="withEffect">
                                  <p:stCondLst>
                                    <p:cond delay="0"/>
                                  </p:stCondLst>
                                  <p:childTnLst>
                                    <p:animMotion origin="layout" path="M -4.72222E-6 1.71138E-6 L 0.42049 0.00023 " pathEditMode="relative" rAng="0" ptsTypes="AA">
                                      <p:cBhvr>
                                        <p:cTn id="10" dur="3000" fill="hold"/>
                                        <p:tgtEl>
                                          <p:spTgt spid="16"/>
                                        </p:tgtEl>
                                        <p:attrNameLst>
                                          <p:attrName>ppt_x</p:attrName>
                                          <p:attrName>ppt_y</p:attrName>
                                        </p:attrNameLst>
                                      </p:cBhvr>
                                      <p:rCtr x="210" y="0"/>
                                    </p:animMotion>
                                  </p:childTnLst>
                                </p:cTn>
                              </p:par>
                            </p:childTnLst>
                          </p:cTn>
                        </p:par>
                        <p:par>
                          <p:cTn id="11" fill="hold">
                            <p:stCondLst>
                              <p:cond delay="3000"/>
                            </p:stCondLst>
                            <p:childTnLst>
                              <p:par>
                                <p:cTn id="12" presetID="63" presetClass="path" presetSubtype="0" accel="50000" decel="50000" fill="hold" grpId="1" nodeType="afterEffect">
                                  <p:stCondLst>
                                    <p:cond delay="0"/>
                                  </p:stCondLst>
                                  <p:childTnLst>
                                    <p:animMotion origin="layout" path="M 0.4191 2.35893E-6 L 0.70486 2.35893E-6 " pathEditMode="relative" rAng="0" ptsTypes="AA">
                                      <p:cBhvr>
                                        <p:cTn id="13" dur="3000" fill="hold"/>
                                        <p:tgtEl>
                                          <p:spTgt spid="14"/>
                                        </p:tgtEl>
                                        <p:attrNameLst>
                                          <p:attrName>ppt_x</p:attrName>
                                          <p:attrName>ppt_y</p:attrName>
                                        </p:attrNameLst>
                                      </p:cBhvr>
                                      <p:rCtr x="143" y="0"/>
                                    </p:animMotion>
                                  </p:childTnLst>
                                </p:cTn>
                              </p:par>
                              <p:par>
                                <p:cTn id="14" presetID="63" presetClass="path" presetSubtype="0" accel="50000" decel="50000" fill="hold" grpId="1" nodeType="withEffect">
                                  <p:stCondLst>
                                    <p:cond delay="0"/>
                                  </p:stCondLst>
                                  <p:childTnLst>
                                    <p:animMotion origin="layout" path="M 0.42292 2.03515E-6 L 0.70365 2.03515E-6 " pathEditMode="relative" rAng="0" ptsTypes="AA">
                                      <p:cBhvr>
                                        <p:cTn id="15" dur="3000" fill="hold"/>
                                        <p:tgtEl>
                                          <p:spTgt spid="15"/>
                                        </p:tgtEl>
                                        <p:attrNameLst>
                                          <p:attrName>ppt_x</p:attrName>
                                          <p:attrName>ppt_y</p:attrName>
                                        </p:attrNameLst>
                                      </p:cBhvr>
                                      <p:rCtr x="140" y="0"/>
                                    </p:animMotion>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2" nodeType="clickEffect">
                                  <p:stCondLst>
                                    <p:cond delay="0"/>
                                  </p:stCondLst>
                                  <p:childTnLst>
                                    <p:set>
                                      <p:cBhvr>
                                        <p:cTn id="19" dur="1" fill="hold">
                                          <p:stCondLst>
                                            <p:cond delay="0"/>
                                          </p:stCondLst>
                                        </p:cTn>
                                        <p:tgtEl>
                                          <p:spTgt spid="14"/>
                                        </p:tgtEl>
                                        <p:attrNameLst>
                                          <p:attrName>style.visibility</p:attrName>
                                        </p:attrNameLst>
                                      </p:cBhvr>
                                      <p:to>
                                        <p:strVal val="hidden"/>
                                      </p:to>
                                    </p:set>
                                  </p:childTnLst>
                                </p:cTn>
                              </p:par>
                              <p:par>
                                <p:cTn id="20" presetID="1" presetClass="exit" presetSubtype="0" fill="hold" grpId="2" nodeType="withEffect">
                                  <p:stCondLst>
                                    <p:cond delay="0"/>
                                  </p:stCondLst>
                                  <p:childTnLst>
                                    <p:set>
                                      <p:cBhvr>
                                        <p:cTn id="21" dur="1" fill="hold">
                                          <p:stCondLst>
                                            <p:cond delay="0"/>
                                          </p:stCondLst>
                                        </p:cTn>
                                        <p:tgtEl>
                                          <p:spTgt spid="15"/>
                                        </p:tgtEl>
                                        <p:attrNameLst>
                                          <p:attrName>style.visibility</p:attrName>
                                        </p:attrNameLst>
                                      </p:cBhvr>
                                      <p:to>
                                        <p:strVal val="hidden"/>
                                      </p:to>
                                    </p:set>
                                  </p:childTnLst>
                                </p:cTn>
                              </p:par>
                            </p:childTnLst>
                          </p:cTn>
                        </p:par>
                        <p:par>
                          <p:cTn id="22" fill="hold">
                            <p:stCondLst>
                              <p:cond delay="0"/>
                            </p:stCondLst>
                            <p:childTnLst>
                              <p:par>
                                <p:cTn id="23" presetID="63" presetClass="path" presetSubtype="0" accel="50000" decel="50000" fill="hold" grpId="1" nodeType="afterEffect">
                                  <p:stCondLst>
                                    <p:cond delay="0"/>
                                  </p:stCondLst>
                                  <p:childTnLst>
                                    <p:animMotion origin="layout" path="M 0.42049 0.00023 L 0.70625 0.00023 " pathEditMode="relative" rAng="0" ptsTypes="AA">
                                      <p:cBhvr>
                                        <p:cTn id="24" dur="3000" fill="hold"/>
                                        <p:tgtEl>
                                          <p:spTgt spid="16"/>
                                        </p:tgtEl>
                                        <p:attrNameLst>
                                          <p:attrName>ppt_x</p:attrName>
                                          <p:attrName>ppt_y</p:attrName>
                                        </p:attrNameLst>
                                      </p:cBhvr>
                                      <p:rCtr x="14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15" grpId="0" animBg="1"/>
      <p:bldP spid="15" grpId="1" animBg="1"/>
      <p:bldP spid="15" grpId="2" animBg="1"/>
      <p:bldP spid="16" grpId="0" animBg="1"/>
      <p:bldP spid="16"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Kenmerken: Dynamische sprongvoorspelling</a:t>
            </a:r>
          </a:p>
        </p:txBody>
      </p:sp>
      <p:sp>
        <p:nvSpPr>
          <p:cNvPr id="3" name="Tijdelijke aanduiding voor inhoud 2"/>
          <p:cNvSpPr>
            <a:spLocks noGrp="1"/>
          </p:cNvSpPr>
          <p:nvPr>
            <p:ph idx="1"/>
          </p:nvPr>
        </p:nvSpPr>
        <p:spPr/>
        <p:txBody>
          <a:bodyPr/>
          <a:lstStyle/>
          <a:p>
            <a:r>
              <a:rPr lang="nl-BE" dirty="0" smtClean="0"/>
              <a:t>Wide </a:t>
            </a:r>
            <a:r>
              <a:rPr lang="nl-BE" dirty="0" err="1" smtClean="0"/>
              <a:t>Dynamic</a:t>
            </a:r>
            <a:r>
              <a:rPr lang="nl-BE" dirty="0" smtClean="0"/>
              <a:t> </a:t>
            </a:r>
            <a:r>
              <a:rPr lang="nl-BE" dirty="0" err="1" smtClean="0"/>
              <a:t>Execution</a:t>
            </a:r>
            <a:r>
              <a:rPr lang="nl-BE" dirty="0" smtClean="0"/>
              <a:t> (</a:t>
            </a:r>
            <a:r>
              <a:rPr lang="nl-BE" dirty="0" err="1" smtClean="0"/>
              <a:t>Core</a:t>
            </a:r>
            <a:r>
              <a:rPr lang="nl-BE" dirty="0" smtClean="0"/>
              <a:t>)</a:t>
            </a:r>
          </a:p>
          <a:p>
            <a:pPr lvl="1"/>
            <a:r>
              <a:rPr lang="nl-BE" dirty="0"/>
              <a:t>Micro-op </a:t>
            </a:r>
            <a:r>
              <a:rPr lang="nl-BE" dirty="0" err="1"/>
              <a:t>fusion</a:t>
            </a:r>
            <a:r>
              <a:rPr lang="nl-BE" dirty="0"/>
              <a:t>:</a:t>
            </a:r>
          </a:p>
          <a:p>
            <a:pPr lvl="2"/>
            <a:r>
              <a:rPr lang="nl-BE" dirty="0"/>
              <a:t>Micro-</a:t>
            </a:r>
            <a:r>
              <a:rPr lang="nl-BE" dirty="0" err="1"/>
              <a:t>ops</a:t>
            </a:r>
            <a:r>
              <a:rPr lang="nl-BE" dirty="0"/>
              <a:t> = kleine, weinige complexe instructies die de processor eenvoudig kan uitvoeren;</a:t>
            </a:r>
          </a:p>
          <a:p>
            <a:pPr lvl="2"/>
            <a:r>
              <a:rPr lang="nl-BE" dirty="0"/>
              <a:t>Binnenkomende complexe x86-instructies worden opgesplitst in micro-</a:t>
            </a:r>
            <a:r>
              <a:rPr lang="nl-BE" dirty="0" err="1"/>
              <a:t>ops</a:t>
            </a:r>
            <a:r>
              <a:rPr lang="nl-BE" dirty="0"/>
              <a:t> en dan de pipeline ingestuurd. Waar mogelijk worden micro-</a:t>
            </a:r>
            <a:r>
              <a:rPr lang="nl-BE" dirty="0" err="1"/>
              <a:t>ops</a:t>
            </a:r>
            <a:r>
              <a:rPr lang="nl-BE" dirty="0"/>
              <a:t> samengevoegd en als één geheel uitgevoerd.</a:t>
            </a:r>
            <a:endParaRPr lang="nl-NL" dirty="0"/>
          </a:p>
          <a:p>
            <a:pPr lvl="1"/>
            <a:endParaRPr lang="nl-BE" dirty="0"/>
          </a:p>
        </p:txBody>
      </p:sp>
      <p:pic>
        <p:nvPicPr>
          <p:cNvPr id="4" name="Picture 4" descr="000205-04"/>
          <p:cNvPicPr>
            <a:picLocks noChangeAspect="1" noChangeArrowheads="1"/>
          </p:cNvPicPr>
          <p:nvPr/>
        </p:nvPicPr>
        <p:blipFill>
          <a:blip r:embed="rId2" cstate="print"/>
          <a:srcRect/>
          <a:stretch>
            <a:fillRect/>
          </a:stretch>
        </p:blipFill>
        <p:spPr bwMode="auto">
          <a:xfrm>
            <a:off x="3478212" y="4136757"/>
            <a:ext cx="5235575" cy="2525713"/>
          </a:xfrm>
          <a:prstGeom prst="rect">
            <a:avLst/>
          </a:prstGeom>
          <a:noFill/>
          <a:ln w="9525">
            <a:noFill/>
            <a:miter lim="800000"/>
            <a:headEnd/>
            <a:tailEnd/>
          </a:ln>
        </p:spPr>
      </p:pic>
    </p:spTree>
    <p:extLst>
      <p:ext uri="{BB962C8B-B14F-4D97-AF65-F5344CB8AC3E}">
        <p14:creationId xmlns:p14="http://schemas.microsoft.com/office/powerpoint/2010/main" val="37336395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Kenmerken: </a:t>
            </a:r>
            <a:r>
              <a:rPr lang="nl-BE" dirty="0" err="1" smtClean="0"/>
              <a:t>Floating</a:t>
            </a:r>
            <a:r>
              <a:rPr lang="nl-BE" dirty="0" smtClean="0"/>
              <a:t> Point Unit</a:t>
            </a:r>
            <a:endParaRPr lang="nl-BE" dirty="0"/>
          </a:p>
        </p:txBody>
      </p:sp>
      <p:sp>
        <p:nvSpPr>
          <p:cNvPr id="3" name="Tijdelijke aanduiding voor inhoud 2"/>
          <p:cNvSpPr>
            <a:spLocks noGrp="1"/>
          </p:cNvSpPr>
          <p:nvPr>
            <p:ph idx="1"/>
          </p:nvPr>
        </p:nvSpPr>
        <p:spPr/>
        <p:txBody>
          <a:bodyPr/>
          <a:lstStyle/>
          <a:p>
            <a:r>
              <a:rPr lang="nl-BE" dirty="0" smtClean="0"/>
              <a:t>Bijgeplaatste </a:t>
            </a:r>
            <a:r>
              <a:rPr lang="nl-BE" dirty="0" err="1" smtClean="0"/>
              <a:t>nummerieke</a:t>
            </a:r>
            <a:r>
              <a:rPr lang="nl-BE" dirty="0" smtClean="0"/>
              <a:t> processor</a:t>
            </a:r>
          </a:p>
          <a:p>
            <a:r>
              <a:rPr lang="nl-BE" dirty="0" smtClean="0"/>
              <a:t>Verlichting werk ALU</a:t>
            </a:r>
          </a:p>
          <a:p>
            <a:r>
              <a:rPr lang="nl-BE" dirty="0" err="1" smtClean="0"/>
              <a:t>Floating</a:t>
            </a:r>
            <a:r>
              <a:rPr lang="nl-BE" dirty="0" smtClean="0"/>
              <a:t> point </a:t>
            </a:r>
            <a:r>
              <a:rPr lang="nl-BE" dirty="0" err="1" smtClean="0"/>
              <a:t>execution</a:t>
            </a:r>
            <a:r>
              <a:rPr lang="nl-BE" dirty="0" smtClean="0"/>
              <a:t/>
            </a:r>
            <a:br>
              <a:rPr lang="nl-BE" dirty="0" smtClean="0"/>
            </a:br>
            <a:r>
              <a:rPr lang="nl-BE" dirty="0" smtClean="0"/>
              <a:t>pipeline:</a:t>
            </a:r>
          </a:p>
          <a:p>
            <a:pPr lvl="1"/>
            <a:r>
              <a:rPr lang="nl-BE" dirty="0" smtClean="0"/>
              <a:t>8 stages</a:t>
            </a:r>
            <a:endParaRPr lang="nl-BE" dirty="0"/>
          </a:p>
        </p:txBody>
      </p:sp>
      <p:sp>
        <p:nvSpPr>
          <p:cNvPr id="5" name="Rectangle 5"/>
          <p:cNvSpPr>
            <a:spLocks noChangeArrowheads="1"/>
          </p:cNvSpPr>
          <p:nvPr/>
        </p:nvSpPr>
        <p:spPr bwMode="auto">
          <a:xfrm>
            <a:off x="5273675" y="2282132"/>
            <a:ext cx="6918325" cy="4704204"/>
          </a:xfrm>
          <a:prstGeom prst="rect">
            <a:avLst/>
          </a:prstGeom>
          <a:solidFill>
            <a:schemeClr val="accent2">
              <a:lumMod val="75000"/>
            </a:schemeClr>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endParaRPr lang="nl-BE"/>
          </a:p>
        </p:txBody>
      </p:sp>
      <p:sp>
        <p:nvSpPr>
          <p:cNvPr id="6" name="Text Box 2"/>
          <p:cNvSpPr txBox="1">
            <a:spLocks noChangeArrowheads="1"/>
          </p:cNvSpPr>
          <p:nvPr/>
        </p:nvSpPr>
        <p:spPr bwMode="auto">
          <a:xfrm>
            <a:off x="11059958" y="3094486"/>
            <a:ext cx="184150" cy="366712"/>
          </a:xfrm>
          <a:prstGeom prst="rect">
            <a:avLst/>
          </a:prstGeom>
          <a:noFill/>
          <a:ln w="9525" algn="ctr">
            <a:noFill/>
            <a:miter lim="800000"/>
            <a:headEnd/>
            <a:tailEnd/>
          </a:ln>
        </p:spPr>
        <p:txBody>
          <a:bodyPr wrap="none" anchor="b" anchorCtr="1">
            <a:spAutoFit/>
          </a:bodyPr>
          <a:lstStyle/>
          <a:p>
            <a:endParaRPr lang="nl-BE"/>
          </a:p>
        </p:txBody>
      </p:sp>
      <p:sp>
        <p:nvSpPr>
          <p:cNvPr id="7" name="Rectangle 6"/>
          <p:cNvSpPr>
            <a:spLocks noChangeArrowheads="1"/>
          </p:cNvSpPr>
          <p:nvPr/>
        </p:nvSpPr>
        <p:spPr bwMode="auto">
          <a:xfrm>
            <a:off x="8203093" y="3345628"/>
            <a:ext cx="3759835" cy="3474720"/>
          </a:xfrm>
          <a:prstGeom prst="rect">
            <a:avLst/>
          </a:prstGeom>
          <a:solidFill>
            <a:schemeClr val="accent6">
              <a:lumMod val="20000"/>
              <a:lumOff val="80000"/>
            </a:schemeClr>
          </a:solidFill>
          <a:ln w="28575">
            <a:noFill/>
            <a:miter lim="800000"/>
            <a:headEnd/>
            <a:tailEnd/>
          </a:ln>
          <a:effectLst/>
          <a:scene3d>
            <a:camera prst="orthographicFront">
              <a:rot lat="0" lon="0" rev="0"/>
            </a:camera>
            <a:lightRig rig="chilly" dir="t">
              <a:rot lat="0" lon="0" rev="18480000"/>
            </a:lightRig>
          </a:scene3d>
          <a:sp3d prstMaterial="clear">
            <a:bevelT h="63500"/>
          </a:sp3d>
        </p:spPr>
        <p:txBody>
          <a:bodyPr anchor="b"/>
          <a:lstStyle/>
          <a:p>
            <a:pPr algn="r"/>
            <a:r>
              <a:rPr lang="nl-BE" dirty="0" smtClean="0"/>
              <a:t>uitvoeringseenheid</a:t>
            </a:r>
            <a:endParaRPr lang="nl-BE" dirty="0"/>
          </a:p>
        </p:txBody>
      </p:sp>
      <p:sp>
        <p:nvSpPr>
          <p:cNvPr id="8" name="Text Box 7"/>
          <p:cNvSpPr txBox="1">
            <a:spLocks noChangeArrowheads="1"/>
          </p:cNvSpPr>
          <p:nvPr/>
        </p:nvSpPr>
        <p:spPr bwMode="auto">
          <a:xfrm>
            <a:off x="11059958" y="3094486"/>
            <a:ext cx="184150" cy="366712"/>
          </a:xfrm>
          <a:prstGeom prst="rect">
            <a:avLst/>
          </a:prstGeom>
          <a:noFill/>
          <a:ln w="9525" algn="ctr">
            <a:noFill/>
            <a:miter lim="800000"/>
            <a:headEnd/>
            <a:tailEnd/>
          </a:ln>
        </p:spPr>
        <p:txBody>
          <a:bodyPr wrap="none" anchor="b" anchorCtr="1">
            <a:spAutoFit/>
          </a:bodyPr>
          <a:lstStyle/>
          <a:p>
            <a:endParaRPr lang="nl-BE">
              <a:solidFill>
                <a:schemeClr val="bg1"/>
              </a:solidFill>
            </a:endParaRPr>
          </a:p>
        </p:txBody>
      </p:sp>
      <p:sp>
        <p:nvSpPr>
          <p:cNvPr id="9" name="Rectangle 9"/>
          <p:cNvSpPr>
            <a:spLocks noChangeArrowheads="1"/>
          </p:cNvSpPr>
          <p:nvPr/>
        </p:nvSpPr>
        <p:spPr bwMode="auto">
          <a:xfrm>
            <a:off x="10252873" y="3582482"/>
            <a:ext cx="1470660" cy="1340485"/>
          </a:xfrm>
          <a:prstGeom prst="rect">
            <a:avLst/>
          </a:prstGeom>
          <a:solidFill>
            <a:schemeClr val="accent1">
              <a:lumMod val="50000"/>
            </a:schemeClr>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a:r>
              <a:rPr lang="nl-BE" sz="2400" b="1" dirty="0" smtClean="0">
                <a:effectLst>
                  <a:outerShdw blurRad="38100" dist="38100" dir="2700000" algn="tl">
                    <a:srgbClr val="000000">
                      <a:alpha val="43137"/>
                    </a:srgbClr>
                  </a:outerShdw>
                </a:effectLst>
              </a:rPr>
              <a:t>ALU</a:t>
            </a:r>
            <a:endParaRPr lang="nl-BE" sz="2400" b="1" dirty="0">
              <a:effectLst>
                <a:outerShdw blurRad="38100" dist="38100" dir="2700000" algn="tl">
                  <a:srgbClr val="000000">
                    <a:alpha val="43137"/>
                  </a:srgbClr>
                </a:outerShdw>
              </a:effectLst>
            </a:endParaRPr>
          </a:p>
        </p:txBody>
      </p:sp>
      <p:sp>
        <p:nvSpPr>
          <p:cNvPr id="10" name="Rectangle 11"/>
          <p:cNvSpPr>
            <a:spLocks noChangeArrowheads="1"/>
          </p:cNvSpPr>
          <p:nvPr/>
        </p:nvSpPr>
        <p:spPr bwMode="auto">
          <a:xfrm>
            <a:off x="8534563" y="3582482"/>
            <a:ext cx="1470660" cy="1340485"/>
          </a:xfrm>
          <a:prstGeom prst="rect">
            <a:avLst/>
          </a:prstGeom>
          <a:solidFill>
            <a:schemeClr val="accent1">
              <a:lumMod val="50000"/>
            </a:schemeClr>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a:r>
              <a:rPr lang="nl-BE" sz="2400" b="1" dirty="0" smtClean="0">
                <a:effectLst>
                  <a:outerShdw blurRad="38100" dist="38100" dir="2700000" algn="tl">
                    <a:srgbClr val="000000">
                      <a:alpha val="43137"/>
                    </a:srgbClr>
                  </a:outerShdw>
                </a:effectLst>
              </a:rPr>
              <a:t>FPU</a:t>
            </a:r>
            <a:endParaRPr lang="nl-BE" sz="2400" b="1" dirty="0">
              <a:effectLst>
                <a:outerShdw blurRad="38100" dist="38100" dir="2700000" algn="tl">
                  <a:srgbClr val="000000">
                    <a:alpha val="43137"/>
                  </a:srgbClr>
                </a:outerShdw>
              </a:effectLst>
            </a:endParaRPr>
          </a:p>
        </p:txBody>
      </p:sp>
      <p:sp>
        <p:nvSpPr>
          <p:cNvPr id="11" name="Text Box 15"/>
          <p:cNvSpPr txBox="1">
            <a:spLocks noChangeArrowheads="1"/>
          </p:cNvSpPr>
          <p:nvPr/>
        </p:nvSpPr>
        <p:spPr bwMode="auto">
          <a:xfrm>
            <a:off x="5419253" y="5808793"/>
            <a:ext cx="2463800" cy="451485"/>
          </a:xfrm>
          <a:prstGeom prst="rect">
            <a:avLst/>
          </a:prstGeom>
          <a:solidFill>
            <a:srgbClr val="FFC000"/>
          </a:solidFill>
          <a:ln w="19050">
            <a:noFill/>
            <a:miter lim="800000"/>
            <a:headEnd/>
            <a:tailEnd/>
          </a:ln>
          <a:effectLst/>
          <a:scene3d>
            <a:camera prst="orthographicFront">
              <a:rot lat="0" lon="0" rev="0"/>
            </a:camera>
            <a:lightRig rig="contrasting" dir="t">
              <a:rot lat="0" lon="0" rev="7800000"/>
            </a:lightRig>
          </a:scene3d>
          <a:sp3d>
            <a:bevelT w="139700" h="139700"/>
          </a:sp3d>
        </p:spPr>
        <p:txBody>
          <a:bodyPr anchor="ctr"/>
          <a:lstStyle/>
          <a:p>
            <a:pPr algn="ctr"/>
            <a:r>
              <a:rPr lang="en-US" sz="2000" dirty="0" smtClean="0">
                <a:solidFill>
                  <a:schemeClr val="accent6">
                    <a:lumMod val="50000"/>
                  </a:schemeClr>
                </a:solidFill>
                <a:effectLst>
                  <a:outerShdw blurRad="38100" dist="38100" dir="2700000" algn="tl">
                    <a:srgbClr val="000000">
                      <a:alpha val="43137"/>
                    </a:srgbClr>
                  </a:outerShdw>
                </a:effectLst>
              </a:rPr>
              <a:t>Instruction decode</a:t>
            </a:r>
            <a:endParaRPr lang="nl-NL" sz="2000" dirty="0">
              <a:solidFill>
                <a:schemeClr val="accent6">
                  <a:lumMod val="50000"/>
                </a:schemeClr>
              </a:solidFill>
              <a:effectLst>
                <a:outerShdw blurRad="38100" dist="38100" dir="2700000" algn="tl">
                  <a:srgbClr val="000000">
                    <a:alpha val="43137"/>
                  </a:srgbClr>
                </a:outerShdw>
              </a:effectLst>
            </a:endParaRPr>
          </a:p>
        </p:txBody>
      </p:sp>
      <p:sp>
        <p:nvSpPr>
          <p:cNvPr id="12" name="Rectangle 20"/>
          <p:cNvSpPr>
            <a:spLocks noChangeArrowheads="1"/>
          </p:cNvSpPr>
          <p:nvPr/>
        </p:nvSpPr>
        <p:spPr bwMode="auto">
          <a:xfrm>
            <a:off x="8873018" y="5784028"/>
            <a:ext cx="2667000" cy="457200"/>
          </a:xfrm>
          <a:prstGeom prst="rect">
            <a:avLst/>
          </a:prstGeom>
          <a:solidFill>
            <a:schemeClr val="accent3">
              <a:lumMod val="50000"/>
            </a:schemeClr>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a:r>
              <a:rPr lang="nl-BE" sz="2400" dirty="0" smtClean="0">
                <a:effectLst>
                  <a:outerShdw blurRad="38100" dist="38100" dir="2700000" algn="tl">
                    <a:srgbClr val="000000">
                      <a:alpha val="43137"/>
                    </a:srgbClr>
                  </a:outerShdw>
                </a:effectLst>
              </a:rPr>
              <a:t>Controle eenheid</a:t>
            </a:r>
            <a:endParaRPr lang="nl-BE" sz="2400" dirty="0">
              <a:effectLst>
                <a:outerShdw blurRad="38100" dist="38100" dir="2700000" algn="tl">
                  <a:srgbClr val="000000">
                    <a:alpha val="43137"/>
                  </a:srgbClr>
                </a:outerShdw>
              </a:effectLst>
            </a:endParaRPr>
          </a:p>
        </p:txBody>
      </p:sp>
      <p:sp>
        <p:nvSpPr>
          <p:cNvPr id="13" name="Rectangle 25"/>
          <p:cNvSpPr>
            <a:spLocks noChangeArrowheads="1"/>
          </p:cNvSpPr>
          <p:nvPr/>
        </p:nvSpPr>
        <p:spPr bwMode="auto">
          <a:xfrm>
            <a:off x="5478308" y="3402778"/>
            <a:ext cx="2484755" cy="1066800"/>
          </a:xfrm>
          <a:prstGeom prst="rect">
            <a:avLst/>
          </a:prstGeom>
          <a:solidFill>
            <a:schemeClr val="accent3">
              <a:lumMod val="50000"/>
            </a:schemeClr>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a:r>
              <a:rPr lang="nl-BE" sz="2400" dirty="0" smtClean="0">
                <a:effectLst>
                  <a:outerShdw blurRad="38100" dist="38100" dir="2700000" algn="tl">
                    <a:srgbClr val="000000">
                      <a:alpha val="43137"/>
                    </a:srgbClr>
                  </a:outerShdw>
                </a:effectLst>
              </a:rPr>
              <a:t>L1 </a:t>
            </a:r>
            <a:r>
              <a:rPr lang="nl-BE" sz="2400" dirty="0" err="1" smtClean="0">
                <a:effectLst>
                  <a:outerShdw blurRad="38100" dist="38100" dir="2700000" algn="tl">
                    <a:srgbClr val="000000">
                      <a:alpha val="43137"/>
                    </a:srgbClr>
                  </a:outerShdw>
                </a:effectLst>
              </a:rPr>
              <a:t>instructiecache</a:t>
            </a:r>
            <a:endParaRPr lang="nl-BE" sz="2400" dirty="0">
              <a:effectLst>
                <a:outerShdw blurRad="38100" dist="38100" dir="2700000" algn="tl">
                  <a:srgbClr val="000000">
                    <a:alpha val="43137"/>
                  </a:srgbClr>
                </a:outerShdw>
              </a:effectLst>
            </a:endParaRPr>
          </a:p>
        </p:txBody>
      </p:sp>
      <p:sp>
        <p:nvSpPr>
          <p:cNvPr id="14" name="Text Box 15"/>
          <p:cNvSpPr txBox="1">
            <a:spLocks noChangeArrowheads="1"/>
          </p:cNvSpPr>
          <p:nvPr/>
        </p:nvSpPr>
        <p:spPr bwMode="auto">
          <a:xfrm>
            <a:off x="5411633" y="4955353"/>
            <a:ext cx="2463800" cy="451485"/>
          </a:xfrm>
          <a:prstGeom prst="rect">
            <a:avLst/>
          </a:prstGeom>
          <a:solidFill>
            <a:srgbClr val="FFC000"/>
          </a:solidFill>
          <a:ln w="19050">
            <a:noFill/>
            <a:miter lim="800000"/>
            <a:headEnd/>
            <a:tailEnd/>
          </a:ln>
          <a:effectLst/>
          <a:scene3d>
            <a:camera prst="orthographicFront">
              <a:rot lat="0" lon="0" rev="0"/>
            </a:camera>
            <a:lightRig rig="contrasting" dir="t">
              <a:rot lat="0" lon="0" rev="7800000"/>
            </a:lightRig>
          </a:scene3d>
          <a:sp3d>
            <a:bevelT w="139700" h="139700"/>
          </a:sp3d>
        </p:spPr>
        <p:txBody>
          <a:bodyPr anchor="ctr"/>
          <a:lstStyle/>
          <a:p>
            <a:pPr algn="ctr"/>
            <a:r>
              <a:rPr lang="en-US" sz="2000" dirty="0" smtClean="0">
                <a:solidFill>
                  <a:schemeClr val="accent6">
                    <a:lumMod val="50000"/>
                  </a:schemeClr>
                </a:solidFill>
                <a:effectLst>
                  <a:outerShdw blurRad="38100" dist="38100" dir="2700000" algn="tl">
                    <a:srgbClr val="000000">
                      <a:alpha val="43137"/>
                    </a:srgbClr>
                  </a:outerShdw>
                </a:effectLst>
              </a:rPr>
              <a:t>Instruction fetch</a:t>
            </a:r>
            <a:endParaRPr lang="nl-NL" sz="2000" dirty="0">
              <a:solidFill>
                <a:schemeClr val="accent6">
                  <a:lumMod val="50000"/>
                </a:schemeClr>
              </a:solidFill>
              <a:effectLst>
                <a:outerShdw blurRad="38100" dist="38100" dir="2700000" algn="tl">
                  <a:srgbClr val="000000">
                    <a:alpha val="43137"/>
                  </a:srgbClr>
                </a:outerShdw>
              </a:effectLst>
            </a:endParaRPr>
          </a:p>
        </p:txBody>
      </p:sp>
      <p:sp>
        <p:nvSpPr>
          <p:cNvPr id="15" name="PIJL-OMLAAG 14"/>
          <p:cNvSpPr/>
          <p:nvPr/>
        </p:nvSpPr>
        <p:spPr bwMode="auto">
          <a:xfrm rot="16200000">
            <a:off x="8025928" y="5637343"/>
            <a:ext cx="754380" cy="78867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800" b="0" i="0" u="none" strike="noStrike" cap="none" normalizeH="0" baseline="0" smtClean="0">
              <a:ln>
                <a:noFill/>
              </a:ln>
              <a:solidFill>
                <a:schemeClr val="tx1"/>
              </a:solidFill>
              <a:effectLst/>
              <a:latin typeface="Arial" charset="0"/>
            </a:endParaRPr>
          </a:p>
        </p:txBody>
      </p:sp>
      <p:sp>
        <p:nvSpPr>
          <p:cNvPr id="16" name="PIJL-OMLAAG 15"/>
          <p:cNvSpPr/>
          <p:nvPr/>
        </p:nvSpPr>
        <p:spPr bwMode="auto">
          <a:xfrm>
            <a:off x="6225703" y="4557208"/>
            <a:ext cx="754380" cy="32004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800" b="0" i="0" u="none" strike="noStrike" cap="none" normalizeH="0" baseline="0" smtClean="0">
              <a:ln>
                <a:noFill/>
              </a:ln>
              <a:solidFill>
                <a:schemeClr val="tx1"/>
              </a:solidFill>
              <a:effectLst/>
              <a:latin typeface="Arial" charset="0"/>
            </a:endParaRPr>
          </a:p>
        </p:txBody>
      </p:sp>
      <p:sp>
        <p:nvSpPr>
          <p:cNvPr id="17" name="PIJL-OMLAAG 16"/>
          <p:cNvSpPr/>
          <p:nvPr/>
        </p:nvSpPr>
        <p:spPr bwMode="auto">
          <a:xfrm>
            <a:off x="6275233" y="5429698"/>
            <a:ext cx="754380" cy="32004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800" b="0" i="0" u="none" strike="noStrike" cap="none" normalizeH="0" baseline="0" smtClean="0">
              <a:ln>
                <a:noFill/>
              </a:ln>
              <a:solidFill>
                <a:schemeClr val="tx1"/>
              </a:solidFill>
              <a:effectLst/>
              <a:latin typeface="Arial" charset="0"/>
            </a:endParaRPr>
          </a:p>
        </p:txBody>
      </p:sp>
      <p:sp>
        <p:nvSpPr>
          <p:cNvPr id="18" name="PIJL-OMLAAG 17"/>
          <p:cNvSpPr/>
          <p:nvPr/>
        </p:nvSpPr>
        <p:spPr bwMode="auto">
          <a:xfrm rot="10800000">
            <a:off x="9014622" y="4991547"/>
            <a:ext cx="603885" cy="718185"/>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800" b="0" i="0" u="none" strike="noStrike" cap="none" normalizeH="0" baseline="0" smtClean="0">
              <a:ln>
                <a:noFill/>
              </a:ln>
              <a:solidFill>
                <a:schemeClr val="tx1"/>
              </a:solidFill>
              <a:effectLst/>
              <a:latin typeface="Arial" charset="0"/>
            </a:endParaRPr>
          </a:p>
        </p:txBody>
      </p:sp>
      <p:sp>
        <p:nvSpPr>
          <p:cNvPr id="19" name="PIJL-OMLAAG 18"/>
          <p:cNvSpPr/>
          <p:nvPr/>
        </p:nvSpPr>
        <p:spPr bwMode="auto">
          <a:xfrm rot="10800000">
            <a:off x="10310022" y="4991547"/>
            <a:ext cx="603885" cy="718185"/>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800" b="0" i="0" u="none" strike="noStrike" cap="none" normalizeH="0" baseline="0" smtClean="0">
              <a:ln>
                <a:noFill/>
              </a:ln>
              <a:solidFill>
                <a:schemeClr val="tx1"/>
              </a:solidFill>
              <a:effectLst/>
              <a:latin typeface="Arial" charset="0"/>
            </a:endParaRPr>
          </a:p>
        </p:txBody>
      </p:sp>
      <p:sp>
        <p:nvSpPr>
          <p:cNvPr id="20" name="PIJL-OMLAAG 19"/>
          <p:cNvSpPr/>
          <p:nvPr/>
        </p:nvSpPr>
        <p:spPr bwMode="auto">
          <a:xfrm rot="10800000">
            <a:off x="10919622" y="4991548"/>
            <a:ext cx="603885" cy="718185"/>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800" b="0" i="0" u="none" strike="noStrike" cap="none" normalizeH="0" baseline="0" smtClean="0">
              <a:ln>
                <a:noFill/>
              </a:ln>
              <a:solidFill>
                <a:schemeClr val="tx1"/>
              </a:solidFill>
              <a:effectLst/>
              <a:latin typeface="Arial" charset="0"/>
            </a:endParaRPr>
          </a:p>
        </p:txBody>
      </p:sp>
      <p:sp>
        <p:nvSpPr>
          <p:cNvPr id="21" name="PIJL-OMLAAG 20"/>
          <p:cNvSpPr/>
          <p:nvPr/>
        </p:nvSpPr>
        <p:spPr bwMode="auto">
          <a:xfrm rot="10800000">
            <a:off x="9738523" y="2983678"/>
            <a:ext cx="754380" cy="32004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800" b="0" i="0" u="none" strike="noStrike" cap="none" normalizeH="0" baseline="0" smtClean="0">
              <a:ln>
                <a:noFill/>
              </a:ln>
              <a:solidFill>
                <a:schemeClr val="tx1"/>
              </a:solidFill>
              <a:effectLst/>
              <a:latin typeface="Arial" charset="0"/>
            </a:endParaRPr>
          </a:p>
        </p:txBody>
      </p:sp>
      <p:sp>
        <p:nvSpPr>
          <p:cNvPr id="22" name="Text Box 15"/>
          <p:cNvSpPr txBox="1">
            <a:spLocks noChangeArrowheads="1"/>
          </p:cNvSpPr>
          <p:nvPr/>
        </p:nvSpPr>
        <p:spPr bwMode="auto">
          <a:xfrm>
            <a:off x="8913023" y="2490283"/>
            <a:ext cx="2463800" cy="451485"/>
          </a:xfrm>
          <a:prstGeom prst="rect">
            <a:avLst/>
          </a:prstGeom>
          <a:solidFill>
            <a:srgbClr val="FFC000"/>
          </a:solidFill>
          <a:ln w="19050">
            <a:noFill/>
            <a:miter lim="800000"/>
            <a:headEnd/>
            <a:tailEnd/>
          </a:ln>
          <a:effectLst/>
          <a:scene3d>
            <a:camera prst="orthographicFront">
              <a:rot lat="0" lon="0" rev="0"/>
            </a:camera>
            <a:lightRig rig="contrasting" dir="t">
              <a:rot lat="0" lon="0" rev="7800000"/>
            </a:lightRig>
          </a:scene3d>
          <a:sp3d>
            <a:bevelT w="139700" h="139700"/>
          </a:sp3d>
        </p:spPr>
        <p:txBody>
          <a:bodyPr anchor="ctr"/>
          <a:lstStyle/>
          <a:p>
            <a:pPr algn="ctr"/>
            <a:r>
              <a:rPr lang="en-US" sz="2000" dirty="0" smtClean="0">
                <a:solidFill>
                  <a:schemeClr val="accent6">
                    <a:lumMod val="50000"/>
                  </a:schemeClr>
                </a:solidFill>
                <a:effectLst>
                  <a:outerShdw blurRad="38100" dist="38100" dir="2700000" algn="tl">
                    <a:srgbClr val="000000">
                      <a:alpha val="43137"/>
                    </a:srgbClr>
                  </a:outerShdw>
                </a:effectLst>
              </a:rPr>
              <a:t>Write back</a:t>
            </a:r>
            <a:endParaRPr lang="nl-NL" sz="2000" dirty="0">
              <a:solidFill>
                <a:schemeClr val="accent6">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127001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Kenmerken: SSE-technologie</a:t>
            </a:r>
            <a:endParaRPr lang="nl-BE" dirty="0"/>
          </a:p>
        </p:txBody>
      </p:sp>
      <p:sp>
        <p:nvSpPr>
          <p:cNvPr id="3" name="Tijdelijke aanduiding voor inhoud 2"/>
          <p:cNvSpPr>
            <a:spLocks noGrp="1"/>
          </p:cNvSpPr>
          <p:nvPr>
            <p:ph idx="1"/>
          </p:nvPr>
        </p:nvSpPr>
        <p:spPr/>
        <p:txBody>
          <a:bodyPr/>
          <a:lstStyle/>
          <a:p>
            <a:r>
              <a:rPr lang="nl-NL" dirty="0"/>
              <a:t>Internet Streaming SIMD Extensies</a:t>
            </a:r>
          </a:p>
          <a:p>
            <a:pPr marL="522900" lvl="2" indent="-342900">
              <a:buSzPct val="80000"/>
              <a:buFont typeface="Wingdings" pitchFamily="2" charset="2"/>
              <a:buChar char="q"/>
            </a:pPr>
            <a:r>
              <a:rPr lang="en-GB" dirty="0"/>
              <a:t>Single Instruction, Multiple Data (SIMD);</a:t>
            </a:r>
          </a:p>
          <a:p>
            <a:pPr lvl="1"/>
            <a:r>
              <a:rPr lang="nl-BE" dirty="0"/>
              <a:t>Voordelen:</a:t>
            </a:r>
            <a:endParaRPr lang="nl-NL" dirty="0"/>
          </a:p>
          <a:p>
            <a:pPr lvl="2"/>
            <a:r>
              <a:rPr lang="nl-NL" dirty="0"/>
              <a:t>beeldverwerking</a:t>
            </a:r>
          </a:p>
          <a:p>
            <a:pPr lvl="2"/>
            <a:r>
              <a:rPr lang="nl-NL" dirty="0"/>
              <a:t>3D </a:t>
            </a:r>
          </a:p>
          <a:p>
            <a:pPr lvl="2"/>
            <a:r>
              <a:rPr lang="nl-NL" dirty="0"/>
              <a:t>streaming audio en video</a:t>
            </a:r>
          </a:p>
          <a:p>
            <a:pPr lvl="2"/>
            <a:r>
              <a:rPr lang="nl-NL" dirty="0"/>
              <a:t>spraakherkenning.</a:t>
            </a:r>
          </a:p>
          <a:p>
            <a:pPr lvl="1"/>
            <a:r>
              <a:rPr lang="nl-NL" dirty="0"/>
              <a:t>Meer specifiek betekent dit:</a:t>
            </a:r>
          </a:p>
          <a:p>
            <a:pPr lvl="2"/>
            <a:r>
              <a:rPr lang="nl-NL" dirty="0"/>
              <a:t>Afbeeldingen met een hogere resolutie en hogere kwaliteit;</a:t>
            </a:r>
          </a:p>
          <a:p>
            <a:pPr lvl="2"/>
            <a:r>
              <a:rPr lang="nl-NL" dirty="0"/>
              <a:t>Hoog kwalitatieve audio, MPEG video en simultane MPEG codering </a:t>
            </a:r>
            <a:r>
              <a:rPr lang="nl-NL" dirty="0" err="1"/>
              <a:t>and</a:t>
            </a:r>
            <a:r>
              <a:rPr lang="nl-NL" dirty="0"/>
              <a:t> decodering;</a:t>
            </a:r>
          </a:p>
          <a:p>
            <a:pPr lvl="2"/>
            <a:r>
              <a:rPr lang="nl-NL" dirty="0"/>
              <a:t>Verminderde CPU belasting bij spraakherkenning.</a:t>
            </a:r>
          </a:p>
          <a:p>
            <a:pPr lvl="1"/>
            <a:endParaRPr lang="nl-NL" dirty="0"/>
          </a:p>
          <a:p>
            <a:pPr lvl="2"/>
            <a:endParaRPr lang="nl-NL" dirty="0"/>
          </a:p>
          <a:p>
            <a:endParaRPr lang="nl-BE" dirty="0"/>
          </a:p>
          <a:p>
            <a:endParaRPr lang="nl-BE" dirty="0"/>
          </a:p>
        </p:txBody>
      </p:sp>
    </p:spTree>
    <p:extLst>
      <p:ext uri="{BB962C8B-B14F-4D97-AF65-F5344CB8AC3E}">
        <p14:creationId xmlns:p14="http://schemas.microsoft.com/office/powerpoint/2010/main" val="778045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Kenmerken: SSE-technologie</a:t>
            </a:r>
          </a:p>
        </p:txBody>
      </p:sp>
      <p:sp>
        <p:nvSpPr>
          <p:cNvPr id="3" name="Tijdelijke aanduiding voor inhoud 2"/>
          <p:cNvSpPr>
            <a:spLocks noGrp="1"/>
          </p:cNvSpPr>
          <p:nvPr>
            <p:ph idx="1"/>
          </p:nvPr>
        </p:nvSpPr>
        <p:spPr/>
        <p:txBody>
          <a:bodyPr/>
          <a:lstStyle/>
          <a:p>
            <a:r>
              <a:rPr lang="nl-NL" dirty="0"/>
              <a:t>MMX: Multimedia extensies</a:t>
            </a:r>
          </a:p>
          <a:p>
            <a:pPr lvl="1"/>
            <a:r>
              <a:rPr lang="nl-NL" dirty="0"/>
              <a:t>57 nieuwe instructies (vanaf Pentium MMX en PII);</a:t>
            </a:r>
          </a:p>
          <a:p>
            <a:r>
              <a:rPr lang="nl-NL" dirty="0"/>
              <a:t>ISSE1</a:t>
            </a:r>
            <a:endParaRPr lang="en-GB" dirty="0"/>
          </a:p>
          <a:p>
            <a:pPr lvl="1"/>
            <a:r>
              <a:rPr lang="nl-NL" dirty="0"/>
              <a:t>70 nieuwe instructies vanaf laatste PIII;</a:t>
            </a:r>
          </a:p>
          <a:p>
            <a:pPr lvl="1"/>
            <a:r>
              <a:rPr lang="nl-NL" dirty="0"/>
              <a:t>12 instructies komen als Multimedia instructies bovenop de MMX instructies;</a:t>
            </a:r>
          </a:p>
          <a:p>
            <a:pPr lvl="1"/>
            <a:r>
              <a:rPr lang="nl-NL" dirty="0"/>
              <a:t>8 nieuwe 128-bit </a:t>
            </a:r>
            <a:r>
              <a:rPr lang="nl-NL" dirty="0" err="1"/>
              <a:t>floating</a:t>
            </a:r>
            <a:r>
              <a:rPr lang="nl-NL" dirty="0"/>
              <a:t> point registers;</a:t>
            </a:r>
          </a:p>
          <a:p>
            <a:pPr lvl="1"/>
            <a:r>
              <a:rPr lang="nl-NL" dirty="0"/>
              <a:t>8 64-bit brede Intel MMX-registers;</a:t>
            </a:r>
          </a:p>
          <a:p>
            <a:pPr lvl="1"/>
            <a:r>
              <a:rPr lang="nl-NL" dirty="0"/>
              <a:t>Een bijkomend SIMD-integer;</a:t>
            </a:r>
          </a:p>
          <a:p>
            <a:pPr lvl="1"/>
            <a:r>
              <a:rPr lang="nl-NL" dirty="0"/>
              <a:t>8 controle instructies voor cache. </a:t>
            </a:r>
          </a:p>
          <a:p>
            <a:pPr lvl="2"/>
            <a:endParaRPr lang="nl-NL" dirty="0"/>
          </a:p>
          <a:p>
            <a:endParaRPr lang="nl-BE" dirty="0"/>
          </a:p>
          <a:p>
            <a:endParaRPr lang="nl-BE" dirty="0"/>
          </a:p>
        </p:txBody>
      </p:sp>
    </p:spTree>
    <p:extLst>
      <p:ext uri="{BB962C8B-B14F-4D97-AF65-F5344CB8AC3E}">
        <p14:creationId xmlns:p14="http://schemas.microsoft.com/office/powerpoint/2010/main" val="820175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Kenmerken: SSE-technologie</a:t>
            </a:r>
          </a:p>
        </p:txBody>
      </p:sp>
      <p:sp>
        <p:nvSpPr>
          <p:cNvPr id="3" name="Tijdelijke aanduiding voor inhoud 2"/>
          <p:cNvSpPr>
            <a:spLocks noGrp="1"/>
          </p:cNvSpPr>
          <p:nvPr>
            <p:ph idx="1"/>
          </p:nvPr>
        </p:nvSpPr>
        <p:spPr/>
        <p:txBody>
          <a:bodyPr/>
          <a:lstStyle/>
          <a:p>
            <a:r>
              <a:rPr lang="nl-NL" dirty="0"/>
              <a:t>SSE2</a:t>
            </a:r>
            <a:endParaRPr lang="en-GB" dirty="0"/>
          </a:p>
          <a:p>
            <a:pPr lvl="1"/>
            <a:r>
              <a:rPr lang="nl-NL" dirty="0"/>
              <a:t>144 nieuwe instructies vanaf laatste P4;</a:t>
            </a:r>
          </a:p>
          <a:p>
            <a:pPr lvl="1"/>
            <a:r>
              <a:rPr lang="nl-NL" dirty="0"/>
              <a:t>nieuwe 128-bit registers;</a:t>
            </a:r>
          </a:p>
          <a:p>
            <a:r>
              <a:rPr lang="nl-NL" dirty="0"/>
              <a:t>SSE3</a:t>
            </a:r>
            <a:endParaRPr lang="en-GB" dirty="0"/>
          </a:p>
          <a:p>
            <a:pPr lvl="1"/>
            <a:r>
              <a:rPr lang="nl-NL" dirty="0"/>
              <a:t>13 nieuwe instructies vanaf </a:t>
            </a:r>
            <a:r>
              <a:rPr lang="nl-NL" dirty="0" err="1"/>
              <a:t>Core</a:t>
            </a:r>
            <a:r>
              <a:rPr lang="nl-NL" dirty="0"/>
              <a:t>;</a:t>
            </a:r>
          </a:p>
          <a:p>
            <a:r>
              <a:rPr lang="nl-NL" dirty="0"/>
              <a:t>SSE4</a:t>
            </a:r>
          </a:p>
          <a:p>
            <a:pPr lvl="1"/>
            <a:r>
              <a:rPr lang="nl-NL" dirty="0"/>
              <a:t>47 nieuwe instructies vanaf </a:t>
            </a:r>
            <a:r>
              <a:rPr lang="nl-NL" dirty="0" err="1"/>
              <a:t>Core</a:t>
            </a:r>
            <a:r>
              <a:rPr lang="nl-NL" dirty="0"/>
              <a:t>;</a:t>
            </a:r>
          </a:p>
          <a:p>
            <a:pPr lvl="1"/>
            <a:endParaRPr lang="nl-NL" dirty="0"/>
          </a:p>
          <a:p>
            <a:pPr lvl="1"/>
            <a:endParaRPr lang="nl-NL" dirty="0"/>
          </a:p>
          <a:p>
            <a:endParaRPr lang="nl-BE" dirty="0"/>
          </a:p>
          <a:p>
            <a:endParaRPr lang="nl-BE" dirty="0"/>
          </a:p>
        </p:txBody>
      </p:sp>
    </p:spTree>
    <p:extLst>
      <p:ext uri="{BB962C8B-B14F-4D97-AF65-F5344CB8AC3E}">
        <p14:creationId xmlns:p14="http://schemas.microsoft.com/office/powerpoint/2010/main" val="1350557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Kenmerken: SSE-technologie</a:t>
            </a:r>
          </a:p>
        </p:txBody>
      </p:sp>
      <p:sp>
        <p:nvSpPr>
          <p:cNvPr id="3" name="Tijdelijke aanduiding voor inhoud 2"/>
          <p:cNvSpPr>
            <a:spLocks noGrp="1"/>
          </p:cNvSpPr>
          <p:nvPr>
            <p:ph idx="1"/>
          </p:nvPr>
        </p:nvSpPr>
        <p:spPr/>
        <p:txBody>
          <a:bodyPr/>
          <a:lstStyle/>
          <a:p>
            <a:r>
              <a:rPr lang="nl-BE" dirty="0"/>
              <a:t>Advanced Digital Media Boost</a:t>
            </a:r>
          </a:p>
          <a:p>
            <a:pPr lvl="1"/>
            <a:r>
              <a:rPr lang="nl-BE" dirty="0"/>
              <a:t>SSSE3 en SSE4.1 (45 nm):</a:t>
            </a:r>
          </a:p>
          <a:p>
            <a:pPr lvl="2"/>
            <a:r>
              <a:rPr lang="nl-BE" dirty="0"/>
              <a:t>Operaties op 128-bits in één keer uitgevoerd, dus SSE-instructies twee keer zo snel uitgevoerd als bij bestaande microarchitecturen.</a:t>
            </a:r>
          </a:p>
          <a:p>
            <a:endParaRPr lang="nl-BE" dirty="0"/>
          </a:p>
        </p:txBody>
      </p:sp>
      <p:sp>
        <p:nvSpPr>
          <p:cNvPr id="4" name="Rechthoek 3"/>
          <p:cNvSpPr/>
          <p:nvPr/>
        </p:nvSpPr>
        <p:spPr bwMode="auto">
          <a:xfrm>
            <a:off x="2774683" y="3347385"/>
            <a:ext cx="6537960" cy="149733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nl-BE" sz="1400" b="0" i="0" u="none" strike="noStrike" cap="none" normalizeH="0" baseline="0" dirty="0" smtClean="0">
                <a:ln>
                  <a:noFill/>
                </a:ln>
                <a:solidFill>
                  <a:schemeClr val="tx1"/>
                </a:solidFill>
                <a:effectLst/>
                <a:latin typeface="Arial" charset="0"/>
              </a:rPr>
              <a:t>Zonder </a:t>
            </a:r>
            <a:r>
              <a:rPr kumimoji="0" lang="nl-BE" sz="1400" b="0" i="0" u="none" strike="noStrike" cap="none" normalizeH="0" baseline="0" dirty="0" err="1" smtClean="0">
                <a:ln>
                  <a:noFill/>
                </a:ln>
                <a:solidFill>
                  <a:schemeClr val="tx1"/>
                </a:solidFill>
                <a:effectLst/>
                <a:latin typeface="Arial" charset="0"/>
              </a:rPr>
              <a:t>Advanced</a:t>
            </a:r>
            <a:r>
              <a:rPr kumimoji="0" lang="nl-BE" sz="1400" b="0" i="0" u="none" strike="noStrike" cap="none" normalizeH="0" dirty="0" smtClean="0">
                <a:ln>
                  <a:noFill/>
                </a:ln>
                <a:solidFill>
                  <a:schemeClr val="tx1"/>
                </a:solidFill>
                <a:effectLst/>
                <a:latin typeface="Arial" charset="0"/>
              </a:rPr>
              <a:t> digital media boost</a:t>
            </a:r>
            <a:endParaRPr kumimoji="0" lang="nl-BE" sz="1400" b="0" i="0" u="none" strike="noStrike" cap="none" normalizeH="0" baseline="0" dirty="0" smtClean="0">
              <a:ln>
                <a:noFill/>
              </a:ln>
              <a:solidFill>
                <a:schemeClr val="tx1"/>
              </a:solidFill>
              <a:effectLst/>
              <a:latin typeface="Arial" charset="0"/>
            </a:endParaRPr>
          </a:p>
        </p:txBody>
      </p:sp>
      <p:sp>
        <p:nvSpPr>
          <p:cNvPr id="5" name="Afgeronde rechthoek 4"/>
          <p:cNvSpPr/>
          <p:nvPr/>
        </p:nvSpPr>
        <p:spPr bwMode="auto">
          <a:xfrm>
            <a:off x="5552173" y="3655995"/>
            <a:ext cx="1051560" cy="1062990"/>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800" b="0" i="0" u="none" strike="noStrike" cap="none" normalizeH="0" baseline="0" smtClean="0">
              <a:ln>
                <a:noFill/>
              </a:ln>
              <a:solidFill>
                <a:schemeClr val="tx1"/>
              </a:solidFill>
              <a:effectLst/>
              <a:latin typeface="Arial" charset="0"/>
            </a:endParaRPr>
          </a:p>
        </p:txBody>
      </p:sp>
      <p:sp>
        <p:nvSpPr>
          <p:cNvPr id="6" name="Cilinder 5"/>
          <p:cNvSpPr/>
          <p:nvPr/>
        </p:nvSpPr>
        <p:spPr bwMode="auto">
          <a:xfrm rot="5400000">
            <a:off x="7826743" y="2714925"/>
            <a:ext cx="396240" cy="2926080"/>
          </a:xfrm>
          <a:prstGeom prst="can">
            <a:avLst/>
          </a:prstGeom>
          <a:solidFill>
            <a:schemeClr val="accent6">
              <a:lumMod val="75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800" b="0" i="0" u="none" strike="noStrike" cap="none" normalizeH="0" baseline="0" smtClean="0">
              <a:ln>
                <a:noFill/>
              </a:ln>
              <a:solidFill>
                <a:schemeClr val="tx1"/>
              </a:solidFill>
              <a:effectLst/>
              <a:latin typeface="Arial" charset="0"/>
            </a:endParaRPr>
          </a:p>
        </p:txBody>
      </p:sp>
      <p:sp>
        <p:nvSpPr>
          <p:cNvPr id="7" name="Cilinder 6"/>
          <p:cNvSpPr/>
          <p:nvPr/>
        </p:nvSpPr>
        <p:spPr bwMode="auto">
          <a:xfrm rot="5400000">
            <a:off x="3936733" y="2711115"/>
            <a:ext cx="396240" cy="2926080"/>
          </a:xfrm>
          <a:prstGeom prst="can">
            <a:avLst/>
          </a:prstGeom>
          <a:solidFill>
            <a:schemeClr val="accent6">
              <a:lumMod val="75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800" b="0" i="0" u="none" strike="noStrike" cap="none" normalizeH="0" baseline="0" smtClean="0">
              <a:ln>
                <a:noFill/>
              </a:ln>
              <a:solidFill>
                <a:schemeClr val="tx1"/>
              </a:solidFill>
              <a:effectLst/>
              <a:latin typeface="Arial" charset="0"/>
            </a:endParaRPr>
          </a:p>
        </p:txBody>
      </p:sp>
      <p:sp>
        <p:nvSpPr>
          <p:cNvPr id="8" name="Rechthoek 7"/>
          <p:cNvSpPr/>
          <p:nvPr/>
        </p:nvSpPr>
        <p:spPr bwMode="auto">
          <a:xfrm>
            <a:off x="2831833" y="4033185"/>
            <a:ext cx="822960" cy="308610"/>
          </a:xfrm>
          <a:prstGeom prst="rect">
            <a:avLst/>
          </a:prstGeom>
          <a:solidFill>
            <a:srgbClr val="FF9933"/>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BE" sz="1600" b="0" i="0" u="none" strike="noStrike" cap="none" normalizeH="0" baseline="0" dirty="0" smtClean="0">
                <a:ln>
                  <a:noFill/>
                </a:ln>
                <a:solidFill>
                  <a:schemeClr val="tx1"/>
                </a:solidFill>
                <a:effectLst/>
                <a:latin typeface="Arial" charset="0"/>
              </a:rPr>
              <a:t>128 bit</a:t>
            </a:r>
          </a:p>
        </p:txBody>
      </p:sp>
      <p:sp>
        <p:nvSpPr>
          <p:cNvPr id="9" name="Rechthoek 8"/>
          <p:cNvSpPr/>
          <p:nvPr/>
        </p:nvSpPr>
        <p:spPr bwMode="auto">
          <a:xfrm>
            <a:off x="3761473" y="4025565"/>
            <a:ext cx="822960" cy="308610"/>
          </a:xfrm>
          <a:prstGeom prst="rect">
            <a:avLst/>
          </a:prstGeom>
          <a:solidFill>
            <a:srgbClr val="FF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BE" sz="1600" b="0" i="0" u="none" strike="noStrike" cap="none" normalizeH="0" baseline="0" dirty="0" smtClean="0">
                <a:ln>
                  <a:noFill/>
                </a:ln>
                <a:solidFill>
                  <a:schemeClr val="tx1"/>
                </a:solidFill>
                <a:effectLst/>
                <a:latin typeface="Arial" charset="0"/>
              </a:rPr>
              <a:t>128 bit</a:t>
            </a:r>
          </a:p>
        </p:txBody>
      </p:sp>
      <p:sp>
        <p:nvSpPr>
          <p:cNvPr id="10" name="Rechthoek 9"/>
          <p:cNvSpPr/>
          <p:nvPr/>
        </p:nvSpPr>
        <p:spPr bwMode="auto">
          <a:xfrm>
            <a:off x="4713973" y="4017945"/>
            <a:ext cx="438150" cy="308610"/>
          </a:xfrm>
          <a:prstGeom prst="rect">
            <a:avLst/>
          </a:prstGeom>
          <a:solidFill>
            <a:schemeClr val="accent1">
              <a:lumMod val="5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nl-BE" sz="1600" dirty="0" smtClean="0"/>
              <a:t>64</a:t>
            </a:r>
            <a:r>
              <a:rPr kumimoji="0" lang="nl-BE" sz="1600" b="0" i="0" u="none" strike="noStrike" cap="none" normalizeH="0" baseline="0" dirty="0" smtClean="0">
                <a:ln>
                  <a:noFill/>
                </a:ln>
                <a:solidFill>
                  <a:schemeClr val="tx1"/>
                </a:solidFill>
                <a:effectLst/>
                <a:latin typeface="Arial" charset="0"/>
              </a:rPr>
              <a:t> b</a:t>
            </a:r>
          </a:p>
        </p:txBody>
      </p:sp>
      <p:sp>
        <p:nvSpPr>
          <p:cNvPr id="11" name="Rechthoek 10"/>
          <p:cNvSpPr/>
          <p:nvPr/>
        </p:nvSpPr>
        <p:spPr bwMode="auto">
          <a:xfrm>
            <a:off x="2778493" y="4959015"/>
            <a:ext cx="6537960" cy="151257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r>
              <a:rPr lang="nl-BE" sz="1400" dirty="0" smtClean="0"/>
              <a:t>Met </a:t>
            </a:r>
            <a:r>
              <a:rPr lang="nl-BE" sz="1400" dirty="0" err="1" smtClean="0"/>
              <a:t>Advanced</a:t>
            </a:r>
            <a:r>
              <a:rPr lang="nl-BE" sz="1400" dirty="0" smtClean="0"/>
              <a:t> digital media boost</a:t>
            </a:r>
          </a:p>
        </p:txBody>
      </p:sp>
      <p:sp>
        <p:nvSpPr>
          <p:cNvPr id="12" name="Afgeronde rechthoek 11"/>
          <p:cNvSpPr/>
          <p:nvPr/>
        </p:nvSpPr>
        <p:spPr bwMode="auto">
          <a:xfrm>
            <a:off x="5555983" y="5282865"/>
            <a:ext cx="1051560" cy="1062990"/>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800" b="0" i="0" u="none" strike="noStrike" cap="none" normalizeH="0" baseline="0" smtClean="0">
              <a:ln>
                <a:noFill/>
              </a:ln>
              <a:solidFill>
                <a:schemeClr val="tx1"/>
              </a:solidFill>
              <a:effectLst/>
              <a:latin typeface="Arial" charset="0"/>
            </a:endParaRPr>
          </a:p>
        </p:txBody>
      </p:sp>
      <p:sp>
        <p:nvSpPr>
          <p:cNvPr id="13" name="Cilinder 12"/>
          <p:cNvSpPr/>
          <p:nvPr/>
        </p:nvSpPr>
        <p:spPr bwMode="auto">
          <a:xfrm rot="5400000">
            <a:off x="7830553" y="4341795"/>
            <a:ext cx="396240" cy="2926080"/>
          </a:xfrm>
          <a:prstGeom prst="can">
            <a:avLst/>
          </a:prstGeom>
          <a:solidFill>
            <a:schemeClr val="accent6">
              <a:lumMod val="75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800" b="0" i="0" u="none" strike="noStrike" cap="none" normalizeH="0" baseline="0" smtClean="0">
              <a:ln>
                <a:noFill/>
              </a:ln>
              <a:solidFill>
                <a:schemeClr val="tx1"/>
              </a:solidFill>
              <a:effectLst/>
              <a:latin typeface="Arial" charset="0"/>
            </a:endParaRPr>
          </a:p>
        </p:txBody>
      </p:sp>
      <p:sp>
        <p:nvSpPr>
          <p:cNvPr id="14" name="Cilinder 13"/>
          <p:cNvSpPr/>
          <p:nvPr/>
        </p:nvSpPr>
        <p:spPr bwMode="auto">
          <a:xfrm rot="5400000">
            <a:off x="3940543" y="4337985"/>
            <a:ext cx="396240" cy="2926080"/>
          </a:xfrm>
          <a:prstGeom prst="can">
            <a:avLst/>
          </a:prstGeom>
          <a:solidFill>
            <a:schemeClr val="accent6">
              <a:lumMod val="75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800" b="0" i="0" u="none" strike="noStrike" cap="none" normalizeH="0" baseline="0" smtClean="0">
              <a:ln>
                <a:noFill/>
              </a:ln>
              <a:solidFill>
                <a:schemeClr val="tx1"/>
              </a:solidFill>
              <a:effectLst/>
              <a:latin typeface="Arial" charset="0"/>
            </a:endParaRPr>
          </a:p>
        </p:txBody>
      </p:sp>
      <p:sp>
        <p:nvSpPr>
          <p:cNvPr id="15" name="Rechthoek 14"/>
          <p:cNvSpPr/>
          <p:nvPr/>
        </p:nvSpPr>
        <p:spPr bwMode="auto">
          <a:xfrm>
            <a:off x="2835643" y="5660055"/>
            <a:ext cx="822960" cy="308610"/>
          </a:xfrm>
          <a:prstGeom prst="rect">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BE" sz="1600" b="0" i="0" u="none" strike="noStrike" cap="none" normalizeH="0" baseline="0" dirty="0" smtClean="0">
                <a:ln>
                  <a:noFill/>
                </a:ln>
                <a:solidFill>
                  <a:schemeClr val="tx1"/>
                </a:solidFill>
                <a:effectLst/>
                <a:latin typeface="Arial" charset="0"/>
              </a:rPr>
              <a:t>128 bit</a:t>
            </a:r>
          </a:p>
        </p:txBody>
      </p:sp>
      <p:sp>
        <p:nvSpPr>
          <p:cNvPr id="16" name="Rechthoek 15"/>
          <p:cNvSpPr/>
          <p:nvPr/>
        </p:nvSpPr>
        <p:spPr bwMode="auto">
          <a:xfrm>
            <a:off x="3765283" y="5652435"/>
            <a:ext cx="822960" cy="308610"/>
          </a:xfrm>
          <a:prstGeom prst="rect">
            <a:avLst/>
          </a:prstGeom>
          <a:solidFill>
            <a:srgbClr val="FF9933"/>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BE" sz="1600" b="0" i="0" u="none" strike="noStrike" cap="none" normalizeH="0" baseline="0" dirty="0" smtClean="0">
                <a:ln>
                  <a:noFill/>
                </a:ln>
                <a:solidFill>
                  <a:schemeClr val="tx1"/>
                </a:solidFill>
                <a:effectLst/>
                <a:latin typeface="Arial" charset="0"/>
              </a:rPr>
              <a:t>128 bit</a:t>
            </a:r>
          </a:p>
        </p:txBody>
      </p:sp>
      <p:sp>
        <p:nvSpPr>
          <p:cNvPr id="17" name="Rechthoek 16"/>
          <p:cNvSpPr/>
          <p:nvPr/>
        </p:nvSpPr>
        <p:spPr bwMode="auto">
          <a:xfrm>
            <a:off x="4740643" y="5644815"/>
            <a:ext cx="822960" cy="308610"/>
          </a:xfrm>
          <a:prstGeom prst="rect">
            <a:avLst/>
          </a:prstGeom>
          <a:solidFill>
            <a:srgbClr val="FF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BE" sz="1600" b="0" i="0" u="none" strike="noStrike" cap="none" normalizeH="0" baseline="0" dirty="0" smtClean="0">
                <a:ln>
                  <a:noFill/>
                </a:ln>
                <a:solidFill>
                  <a:schemeClr val="tx1"/>
                </a:solidFill>
                <a:effectLst/>
                <a:latin typeface="Arial" charset="0"/>
              </a:rPr>
              <a:t>128 bit</a:t>
            </a:r>
          </a:p>
        </p:txBody>
      </p:sp>
      <p:sp>
        <p:nvSpPr>
          <p:cNvPr id="18" name="Rechthoek 17"/>
          <p:cNvSpPr/>
          <p:nvPr/>
        </p:nvSpPr>
        <p:spPr bwMode="auto">
          <a:xfrm>
            <a:off x="5700763" y="5644815"/>
            <a:ext cx="822960" cy="308610"/>
          </a:xfrm>
          <a:prstGeom prst="rect">
            <a:avLst/>
          </a:prstGeom>
          <a:solidFill>
            <a:schemeClr val="accent1">
              <a:lumMod val="5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BE" sz="1600" b="0" i="0" u="none" strike="noStrike" cap="none" normalizeH="0" baseline="0" dirty="0" smtClean="0">
                <a:ln>
                  <a:noFill/>
                </a:ln>
                <a:solidFill>
                  <a:schemeClr val="tx1"/>
                </a:solidFill>
                <a:effectLst/>
                <a:latin typeface="Arial" charset="0"/>
              </a:rPr>
              <a:t>128 bit</a:t>
            </a:r>
          </a:p>
        </p:txBody>
      </p:sp>
      <p:sp>
        <p:nvSpPr>
          <p:cNvPr id="19" name="Rechthoek 18"/>
          <p:cNvSpPr/>
          <p:nvPr/>
        </p:nvSpPr>
        <p:spPr bwMode="auto">
          <a:xfrm>
            <a:off x="7853413" y="5637195"/>
            <a:ext cx="822960" cy="308610"/>
          </a:xfrm>
          <a:prstGeom prst="rect">
            <a:avLst/>
          </a:prstGeom>
          <a:solidFill>
            <a:schemeClr val="accent6">
              <a:lumMod val="5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nl-BE" sz="1600" dirty="0" smtClean="0"/>
              <a:t>128</a:t>
            </a:r>
            <a:r>
              <a:rPr kumimoji="0" lang="nl-BE" sz="1600" b="0" i="0" u="none" strike="noStrike" cap="none" normalizeH="0" baseline="0" dirty="0" smtClean="0">
                <a:ln>
                  <a:noFill/>
                </a:ln>
                <a:solidFill>
                  <a:schemeClr val="tx1"/>
                </a:solidFill>
                <a:effectLst/>
                <a:latin typeface="Arial" charset="0"/>
              </a:rPr>
              <a:t> bit</a:t>
            </a:r>
          </a:p>
        </p:txBody>
      </p:sp>
      <p:sp>
        <p:nvSpPr>
          <p:cNvPr id="20" name="Rechthoek 19"/>
          <p:cNvSpPr/>
          <p:nvPr/>
        </p:nvSpPr>
        <p:spPr bwMode="auto">
          <a:xfrm>
            <a:off x="5197843" y="4021755"/>
            <a:ext cx="438150" cy="308610"/>
          </a:xfrm>
          <a:prstGeom prst="rect">
            <a:avLst/>
          </a:prstGeom>
          <a:solidFill>
            <a:schemeClr val="accent1">
              <a:lumMod val="5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nl-BE" sz="1600" dirty="0" smtClean="0"/>
              <a:t>64</a:t>
            </a:r>
            <a:r>
              <a:rPr kumimoji="0" lang="nl-BE" sz="1600" b="0" i="0" u="none" strike="noStrike" cap="none" normalizeH="0" baseline="0" dirty="0" smtClean="0">
                <a:ln>
                  <a:noFill/>
                </a:ln>
                <a:solidFill>
                  <a:schemeClr val="tx1"/>
                </a:solidFill>
                <a:effectLst/>
                <a:latin typeface="Arial" charset="0"/>
              </a:rPr>
              <a:t> b</a:t>
            </a:r>
          </a:p>
        </p:txBody>
      </p:sp>
      <p:sp>
        <p:nvSpPr>
          <p:cNvPr id="21" name="Rechthoek 20"/>
          <p:cNvSpPr/>
          <p:nvPr/>
        </p:nvSpPr>
        <p:spPr bwMode="auto">
          <a:xfrm>
            <a:off x="5849353" y="4021755"/>
            <a:ext cx="438150" cy="308610"/>
          </a:xfrm>
          <a:prstGeom prst="rect">
            <a:avLst/>
          </a:prstGeom>
          <a:solidFill>
            <a:schemeClr val="accent6">
              <a:lumMod val="5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nl-BE" sz="1600" dirty="0" smtClean="0"/>
              <a:t>64</a:t>
            </a:r>
            <a:r>
              <a:rPr kumimoji="0" lang="nl-BE" sz="1600" b="0" i="0" u="none" strike="noStrike" cap="none" normalizeH="0" baseline="0" dirty="0" smtClean="0">
                <a:ln>
                  <a:noFill/>
                </a:ln>
                <a:solidFill>
                  <a:schemeClr val="tx1"/>
                </a:solidFill>
                <a:effectLst/>
                <a:latin typeface="Arial" charset="0"/>
              </a:rPr>
              <a:t> b</a:t>
            </a:r>
          </a:p>
        </p:txBody>
      </p:sp>
      <p:sp>
        <p:nvSpPr>
          <p:cNvPr id="22" name="Rechthoek 21"/>
          <p:cNvSpPr/>
          <p:nvPr/>
        </p:nvSpPr>
        <p:spPr bwMode="auto">
          <a:xfrm>
            <a:off x="7064743" y="4025565"/>
            <a:ext cx="438150" cy="308610"/>
          </a:xfrm>
          <a:prstGeom prst="rect">
            <a:avLst/>
          </a:prstGeom>
          <a:solidFill>
            <a:schemeClr val="accent6">
              <a:lumMod val="5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nl-BE" sz="1600" dirty="0" smtClean="0"/>
              <a:t>64</a:t>
            </a:r>
            <a:r>
              <a:rPr kumimoji="0" lang="nl-BE" sz="1600" b="0" i="0" u="none" strike="noStrike" cap="none" normalizeH="0" baseline="0" dirty="0" smtClean="0">
                <a:ln>
                  <a:noFill/>
                </a:ln>
                <a:solidFill>
                  <a:schemeClr val="tx1"/>
                </a:solidFill>
                <a:effectLst/>
                <a:latin typeface="Arial" charset="0"/>
              </a:rPr>
              <a:t> b</a:t>
            </a:r>
          </a:p>
        </p:txBody>
      </p:sp>
    </p:spTree>
    <p:extLst>
      <p:ext uri="{BB962C8B-B14F-4D97-AF65-F5344CB8AC3E}">
        <p14:creationId xmlns:p14="http://schemas.microsoft.com/office/powerpoint/2010/main" val="41467430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Kenmerken: Intel Extended Memory 64 </a:t>
            </a:r>
            <a:endParaRPr lang="nl-BE" dirty="0"/>
          </a:p>
        </p:txBody>
      </p:sp>
      <p:sp>
        <p:nvSpPr>
          <p:cNvPr id="3" name="Tijdelijke aanduiding voor inhoud 2"/>
          <p:cNvSpPr>
            <a:spLocks noGrp="1"/>
          </p:cNvSpPr>
          <p:nvPr>
            <p:ph idx="1"/>
          </p:nvPr>
        </p:nvSpPr>
        <p:spPr/>
        <p:txBody>
          <a:bodyPr/>
          <a:lstStyle/>
          <a:p>
            <a:r>
              <a:rPr lang="nl-BE" dirty="0" smtClean="0"/>
              <a:t>Vanaf </a:t>
            </a:r>
            <a:r>
              <a:rPr lang="nl-BE" dirty="0"/>
              <a:t>de </a:t>
            </a:r>
            <a:r>
              <a:rPr lang="nl-BE" dirty="0" err="1"/>
              <a:t>Prescott</a:t>
            </a:r>
            <a:r>
              <a:rPr lang="nl-BE" dirty="0"/>
              <a:t>;</a:t>
            </a:r>
          </a:p>
          <a:p>
            <a:r>
              <a:rPr lang="nl-BE" dirty="0"/>
              <a:t>Verhoogt de </a:t>
            </a:r>
            <a:r>
              <a:rPr lang="nl-BE" dirty="0" err="1"/>
              <a:t>performantie</a:t>
            </a:r>
            <a:r>
              <a:rPr lang="nl-BE" dirty="0"/>
              <a:t>;</a:t>
            </a:r>
          </a:p>
          <a:p>
            <a:r>
              <a:rPr lang="nl-BE" dirty="0"/>
              <a:t>Kan meer dan 4 </a:t>
            </a:r>
            <a:r>
              <a:rPr lang="nl-BE" dirty="0" err="1"/>
              <a:t>GiB</a:t>
            </a:r>
            <a:r>
              <a:rPr lang="nl-BE" dirty="0"/>
              <a:t> virtueel en fysisch geheugen adresseren;</a:t>
            </a:r>
          </a:p>
          <a:p>
            <a:r>
              <a:rPr lang="nl-BE" dirty="0"/>
              <a:t>De nieuwe technologie ondersteunt:</a:t>
            </a:r>
          </a:p>
          <a:p>
            <a:pPr lvl="1"/>
            <a:r>
              <a:rPr lang="nl-BE" dirty="0"/>
              <a:t>64-bit virtuele adresruimte;</a:t>
            </a:r>
          </a:p>
          <a:p>
            <a:pPr lvl="1"/>
            <a:r>
              <a:rPr lang="nl-BE" dirty="0"/>
              <a:t>64-bit pointers;</a:t>
            </a:r>
          </a:p>
          <a:p>
            <a:pPr lvl="1"/>
            <a:r>
              <a:rPr lang="nl-BE" dirty="0"/>
              <a:t>64-bit brede algemene registers;</a:t>
            </a:r>
          </a:p>
          <a:p>
            <a:pPr lvl="1"/>
            <a:r>
              <a:rPr lang="nl-BE" dirty="0"/>
              <a:t>64-bit integer ondersteuning;</a:t>
            </a:r>
          </a:p>
          <a:p>
            <a:pPr lvl="1"/>
            <a:r>
              <a:rPr lang="nl-BE" dirty="0"/>
              <a:t>tot 1 Terabyte (TB) </a:t>
            </a:r>
            <a:r>
              <a:rPr lang="nl-BE" dirty="0" err="1"/>
              <a:t>platformadresruimte</a:t>
            </a:r>
            <a:r>
              <a:rPr lang="nl-BE" dirty="0"/>
              <a:t>.</a:t>
            </a:r>
            <a:endParaRPr lang="nl-NL" dirty="0"/>
          </a:p>
          <a:p>
            <a:endParaRPr lang="nl-NL" dirty="0"/>
          </a:p>
          <a:p>
            <a:endParaRPr lang="nl-BE" dirty="0"/>
          </a:p>
          <a:p>
            <a:endParaRPr lang="nl-BE" dirty="0"/>
          </a:p>
        </p:txBody>
      </p:sp>
    </p:spTree>
    <p:extLst>
      <p:ext uri="{BB962C8B-B14F-4D97-AF65-F5344CB8AC3E}">
        <p14:creationId xmlns:p14="http://schemas.microsoft.com/office/powerpoint/2010/main" val="1065284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processorarchitectuur</a:t>
            </a:r>
            <a:endParaRPr lang="nl-BE" dirty="0"/>
          </a:p>
        </p:txBody>
      </p:sp>
      <p:sp>
        <p:nvSpPr>
          <p:cNvPr id="3" name="Tijdelijke aanduiding voor inhoud 2"/>
          <p:cNvSpPr>
            <a:spLocks noGrp="1"/>
          </p:cNvSpPr>
          <p:nvPr>
            <p:ph idx="1"/>
          </p:nvPr>
        </p:nvSpPr>
        <p:spPr/>
        <p:txBody>
          <a:bodyPr/>
          <a:lstStyle/>
          <a:p>
            <a:r>
              <a:rPr lang="nl-BE" dirty="0"/>
              <a:t>X86 architectuur</a:t>
            </a:r>
          </a:p>
          <a:p>
            <a:pPr lvl="1"/>
            <a:r>
              <a:rPr lang="nl-BE" dirty="0"/>
              <a:t>Belangrijkste architectuur binnen de pc-markt</a:t>
            </a:r>
          </a:p>
          <a:p>
            <a:pPr lvl="1"/>
            <a:r>
              <a:rPr lang="nl-BE" dirty="0"/>
              <a:t>Sinds de jaren 80 = Intel</a:t>
            </a:r>
          </a:p>
          <a:p>
            <a:pPr lvl="1"/>
            <a:r>
              <a:rPr lang="nl-BE" dirty="0"/>
              <a:t>NEC = V20 en V30 processoren, "8088" compatibel</a:t>
            </a:r>
          </a:p>
          <a:p>
            <a:pPr lvl="1"/>
            <a:r>
              <a:rPr lang="nl-BE" dirty="0"/>
              <a:t>Andere fabrikanten = AMD en </a:t>
            </a:r>
            <a:r>
              <a:rPr lang="nl-BE" dirty="0" err="1"/>
              <a:t>Cyrix</a:t>
            </a:r>
            <a:r>
              <a:rPr lang="nl-BE" dirty="0"/>
              <a:t> (eerst in licentie)</a:t>
            </a:r>
          </a:p>
          <a:p>
            <a:pPr lvl="1"/>
            <a:r>
              <a:rPr lang="nl-BE" dirty="0"/>
              <a:t>Drie hoofdvarianten van de x86-instructieset:</a:t>
            </a:r>
          </a:p>
          <a:p>
            <a:pPr lvl="2"/>
            <a:r>
              <a:rPr lang="nl-BE" dirty="0"/>
              <a:t>16-bits variant</a:t>
            </a:r>
          </a:p>
          <a:p>
            <a:pPr lvl="2"/>
            <a:r>
              <a:rPr lang="nl-BE" dirty="0"/>
              <a:t>32-bits variant</a:t>
            </a:r>
          </a:p>
          <a:p>
            <a:pPr lvl="2"/>
            <a:r>
              <a:rPr lang="nl-BE" dirty="0"/>
              <a:t>64-bits variant.</a:t>
            </a:r>
          </a:p>
          <a:p>
            <a:pPr lvl="2"/>
            <a:r>
              <a:rPr lang="nl-BE" dirty="0"/>
              <a:t>Afhankelijk van de modus, gebruikt de processor een van de varianten.</a:t>
            </a:r>
            <a:endParaRPr lang="nl-NL" dirty="0"/>
          </a:p>
          <a:p>
            <a:endParaRPr lang="nl-BE" dirty="0"/>
          </a:p>
          <a:p>
            <a:endParaRPr lang="nl-BE" dirty="0"/>
          </a:p>
        </p:txBody>
      </p:sp>
    </p:spTree>
    <p:extLst>
      <p:ext uri="{BB962C8B-B14F-4D97-AF65-F5344CB8AC3E}">
        <p14:creationId xmlns:p14="http://schemas.microsoft.com/office/powerpoint/2010/main" val="16942034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Kenmerken: </a:t>
            </a:r>
            <a:r>
              <a:rPr lang="nl-BE" dirty="0" err="1" smtClean="0"/>
              <a:t>Hyperthreading</a:t>
            </a:r>
            <a:endParaRPr lang="nl-BE" dirty="0"/>
          </a:p>
        </p:txBody>
      </p:sp>
      <p:sp>
        <p:nvSpPr>
          <p:cNvPr id="3" name="Tijdelijke aanduiding voor inhoud 2"/>
          <p:cNvSpPr>
            <a:spLocks noGrp="1"/>
          </p:cNvSpPr>
          <p:nvPr>
            <p:ph idx="1"/>
          </p:nvPr>
        </p:nvSpPr>
        <p:spPr/>
        <p:txBody>
          <a:bodyPr/>
          <a:lstStyle/>
          <a:p>
            <a:r>
              <a:rPr lang="nl-NL" dirty="0" smtClean="0"/>
              <a:t>Vanaf </a:t>
            </a:r>
            <a:r>
              <a:rPr lang="nl-NL" dirty="0"/>
              <a:t>P4-3.06 GHz (</a:t>
            </a:r>
            <a:r>
              <a:rPr lang="nl-NL" dirty="0" err="1"/>
              <a:t>Northwood</a:t>
            </a:r>
            <a:r>
              <a:rPr lang="nl-NL" dirty="0"/>
              <a:t>);</a:t>
            </a:r>
          </a:p>
          <a:p>
            <a:r>
              <a:rPr lang="nl-NL" dirty="0"/>
              <a:t>Meer instructies verwerken in dezelfde tijd;</a:t>
            </a:r>
          </a:p>
          <a:p>
            <a:r>
              <a:rPr lang="nl-NL" dirty="0"/>
              <a:t>De HT-technologie leidt tot een winst aan </a:t>
            </a:r>
            <a:r>
              <a:rPr lang="nl-NL" dirty="0" err="1"/>
              <a:t>performantie</a:t>
            </a:r>
            <a:r>
              <a:rPr lang="nl-NL" dirty="0"/>
              <a:t> tot ongeveer 25%;</a:t>
            </a:r>
          </a:p>
          <a:p>
            <a:r>
              <a:rPr lang="nl-NL" dirty="0"/>
              <a:t>Verdeelt de processor als het ware in twee logische processoren;</a:t>
            </a:r>
          </a:p>
          <a:p>
            <a:r>
              <a:rPr lang="nl-NL" dirty="0"/>
              <a:t>Bij de </a:t>
            </a:r>
            <a:r>
              <a:rPr lang="nl-NL" dirty="0" err="1"/>
              <a:t>Nehalem</a:t>
            </a:r>
            <a:r>
              <a:rPr lang="nl-NL" dirty="0"/>
              <a:t> kunnen meerkernige processoren ook HT hebben.</a:t>
            </a:r>
          </a:p>
          <a:p>
            <a:endParaRPr lang="nl-NL" dirty="0"/>
          </a:p>
          <a:p>
            <a:endParaRPr lang="nl-BE" dirty="0"/>
          </a:p>
          <a:p>
            <a:endParaRPr lang="nl-BE" dirty="0"/>
          </a:p>
        </p:txBody>
      </p:sp>
    </p:spTree>
    <p:extLst>
      <p:ext uri="{BB962C8B-B14F-4D97-AF65-F5344CB8AC3E}">
        <p14:creationId xmlns:p14="http://schemas.microsoft.com/office/powerpoint/2010/main" val="19901085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Kenmerken: Intel </a:t>
            </a:r>
            <a:r>
              <a:rPr lang="nl-BE" dirty="0" err="1" smtClean="0"/>
              <a:t>Virtualisation</a:t>
            </a:r>
            <a:r>
              <a:rPr lang="nl-BE" dirty="0" smtClean="0"/>
              <a:t> Technology (VT-x)</a:t>
            </a:r>
            <a:endParaRPr lang="nl-BE" dirty="0"/>
          </a:p>
        </p:txBody>
      </p:sp>
      <p:sp>
        <p:nvSpPr>
          <p:cNvPr id="3" name="Tijdelijke aanduiding voor inhoud 2"/>
          <p:cNvSpPr>
            <a:spLocks noGrp="1"/>
          </p:cNvSpPr>
          <p:nvPr>
            <p:ph idx="1"/>
          </p:nvPr>
        </p:nvSpPr>
        <p:spPr/>
        <p:txBody>
          <a:bodyPr/>
          <a:lstStyle/>
          <a:p>
            <a:pPr marL="197100" indent="-457200">
              <a:defRPr/>
            </a:pPr>
            <a:r>
              <a:rPr lang="nl-BE" dirty="0" smtClean="0">
                <a:latin typeface="Tahoma" pitchFamily="34" charset="0"/>
              </a:rPr>
              <a:t>Vanaf </a:t>
            </a:r>
            <a:r>
              <a:rPr lang="nl-BE" dirty="0">
                <a:latin typeface="Tahoma" pitchFamily="34" charset="0"/>
              </a:rPr>
              <a:t>de Pentium 4</a:t>
            </a:r>
          </a:p>
          <a:p>
            <a:pPr marL="197100" indent="-457200">
              <a:defRPr/>
            </a:pPr>
            <a:r>
              <a:rPr lang="nl-BE" dirty="0">
                <a:latin typeface="Tahoma" pitchFamily="34" charset="0"/>
              </a:rPr>
              <a:t>Biedt </a:t>
            </a:r>
            <a:r>
              <a:rPr lang="nl-BE" dirty="0" err="1">
                <a:latin typeface="Tahoma" pitchFamily="34" charset="0"/>
              </a:rPr>
              <a:t>hardwareondersteuning</a:t>
            </a:r>
            <a:r>
              <a:rPr lang="nl-BE" dirty="0">
                <a:latin typeface="Tahoma" pitchFamily="34" charset="0"/>
              </a:rPr>
              <a:t> om een virtuele machine te draaien onder een gast besturingssysteem. Indien dit enkel softwarematig (</a:t>
            </a:r>
            <a:r>
              <a:rPr lang="nl-BE" dirty="0" err="1">
                <a:latin typeface="Tahoma" pitchFamily="34" charset="0"/>
              </a:rPr>
              <a:t>VMware</a:t>
            </a:r>
            <a:r>
              <a:rPr lang="nl-BE" dirty="0">
                <a:latin typeface="Tahoma" pitchFamily="34" charset="0"/>
              </a:rPr>
              <a:t>, Microsoft Virtual PC, Microsoft Virtual Server) gebeurt, is dit zeer belastend voor het systeem met een dalende </a:t>
            </a:r>
            <a:r>
              <a:rPr lang="nl-BE" dirty="0" err="1">
                <a:latin typeface="Tahoma" pitchFamily="34" charset="0"/>
              </a:rPr>
              <a:t>performantie</a:t>
            </a:r>
            <a:r>
              <a:rPr lang="nl-BE" dirty="0">
                <a:latin typeface="Tahoma" pitchFamily="34" charset="0"/>
              </a:rPr>
              <a:t> tot gevolg.</a:t>
            </a:r>
          </a:p>
          <a:p>
            <a:pPr marL="197100" indent="-457200">
              <a:defRPr/>
            </a:pPr>
            <a:r>
              <a:rPr lang="nl-BE" dirty="0">
                <a:latin typeface="Tahoma" pitchFamily="34" charset="0"/>
              </a:rPr>
              <a:t>De AMD tegenhanger heet AMD </a:t>
            </a:r>
            <a:r>
              <a:rPr lang="nl-BE" dirty="0" err="1">
                <a:latin typeface="Tahoma" pitchFamily="34" charset="0"/>
              </a:rPr>
              <a:t>virtualization</a:t>
            </a:r>
            <a:r>
              <a:rPr lang="nl-BE" dirty="0">
                <a:latin typeface="Tahoma" pitchFamily="34" charset="0"/>
              </a:rPr>
              <a:t> (AMD-V).</a:t>
            </a:r>
            <a:endParaRPr lang="nl-BE" i="1" dirty="0">
              <a:latin typeface="Tahoma" pitchFamily="34" charset="0"/>
            </a:endParaRPr>
          </a:p>
          <a:p>
            <a:endParaRPr lang="nl-NL" dirty="0"/>
          </a:p>
          <a:p>
            <a:endParaRPr lang="nl-BE" dirty="0"/>
          </a:p>
          <a:p>
            <a:endParaRPr lang="nl-BE" dirty="0"/>
          </a:p>
        </p:txBody>
      </p:sp>
    </p:spTree>
    <p:extLst>
      <p:ext uri="{BB962C8B-B14F-4D97-AF65-F5344CB8AC3E}">
        <p14:creationId xmlns:p14="http://schemas.microsoft.com/office/powerpoint/2010/main" val="24111336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Kenmerken: </a:t>
            </a:r>
            <a:r>
              <a:rPr lang="nl-BE" dirty="0" err="1" smtClean="0"/>
              <a:t>Execute</a:t>
            </a:r>
            <a:r>
              <a:rPr lang="nl-BE" dirty="0" smtClean="0"/>
              <a:t> </a:t>
            </a:r>
            <a:r>
              <a:rPr lang="nl-BE" dirty="0" err="1" smtClean="0"/>
              <a:t>Disable</a:t>
            </a:r>
            <a:r>
              <a:rPr lang="nl-BE" dirty="0" smtClean="0"/>
              <a:t> Bit</a:t>
            </a:r>
            <a:endParaRPr lang="nl-BE" dirty="0"/>
          </a:p>
        </p:txBody>
      </p:sp>
      <p:sp>
        <p:nvSpPr>
          <p:cNvPr id="3" name="Tijdelijke aanduiding voor inhoud 2"/>
          <p:cNvSpPr>
            <a:spLocks noGrp="1"/>
          </p:cNvSpPr>
          <p:nvPr>
            <p:ph idx="1"/>
          </p:nvPr>
        </p:nvSpPr>
        <p:spPr/>
        <p:txBody>
          <a:bodyPr/>
          <a:lstStyle/>
          <a:p>
            <a:r>
              <a:rPr lang="nl-BE" dirty="0" smtClean="0"/>
              <a:t>De </a:t>
            </a:r>
            <a:r>
              <a:rPr lang="nl-BE" dirty="0"/>
              <a:t>XD-bit verschaft een betere bescherming tegen virusaanvallen</a:t>
            </a:r>
            <a:r>
              <a:rPr lang="nl-BE" dirty="0" smtClean="0"/>
              <a:t>.</a:t>
            </a:r>
          </a:p>
          <a:p>
            <a:r>
              <a:rPr lang="nl-BE" dirty="0" smtClean="0"/>
              <a:t>Laat </a:t>
            </a:r>
            <a:r>
              <a:rPr lang="nl-BE" dirty="0"/>
              <a:t>toe om geheugen te markeren als uitvoerbaar of </a:t>
            </a:r>
            <a:r>
              <a:rPr lang="nl-BE" dirty="0" smtClean="0"/>
              <a:t>niet-uitvoerbaar</a:t>
            </a:r>
            <a:endParaRPr lang="nl-BE" dirty="0"/>
          </a:p>
          <a:p>
            <a:pPr lvl="1"/>
            <a:r>
              <a:rPr lang="nl-BE" dirty="0" smtClean="0"/>
              <a:t>op </a:t>
            </a:r>
            <a:r>
              <a:rPr lang="nl-BE" dirty="0"/>
              <a:t>deze wijze kan de processor een foutcode lanceren wanneer een programma probeert te draaien in niet-uitvoerbaar geheugen.</a:t>
            </a:r>
            <a:endParaRPr lang="nl-NL" dirty="0"/>
          </a:p>
          <a:p>
            <a:endParaRPr lang="nl-NL" dirty="0"/>
          </a:p>
          <a:p>
            <a:endParaRPr lang="nl-BE" dirty="0"/>
          </a:p>
          <a:p>
            <a:endParaRPr lang="nl-BE" dirty="0"/>
          </a:p>
        </p:txBody>
      </p:sp>
    </p:spTree>
    <p:extLst>
      <p:ext uri="{BB962C8B-B14F-4D97-AF65-F5344CB8AC3E}">
        <p14:creationId xmlns:p14="http://schemas.microsoft.com/office/powerpoint/2010/main" val="38007853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Voorlopers van de huidige processoren</a:t>
            </a:r>
            <a:endParaRPr lang="nl-BE" dirty="0"/>
          </a:p>
        </p:txBody>
      </p:sp>
      <p:sp>
        <p:nvSpPr>
          <p:cNvPr id="3" name="Tijdelijke aanduiding voor inhoud 2"/>
          <p:cNvSpPr>
            <a:spLocks noGrp="1"/>
          </p:cNvSpPr>
          <p:nvPr>
            <p:ph idx="1"/>
          </p:nvPr>
        </p:nvSpPr>
        <p:spPr/>
        <p:txBody>
          <a:bodyPr/>
          <a:lstStyle/>
          <a:p>
            <a:r>
              <a:rPr lang="nl-BE" dirty="0" smtClean="0"/>
              <a:t>IBM koos bij introductie voor 8086 en 8088 van INTEL</a:t>
            </a:r>
          </a:p>
          <a:p>
            <a:r>
              <a:rPr lang="nl-BE" dirty="0" smtClean="0"/>
              <a:t>De 80286 processor (1981)</a:t>
            </a:r>
          </a:p>
          <a:p>
            <a:pPr lvl="1"/>
            <a:r>
              <a:rPr lang="nl-BE" dirty="0" smtClean="0"/>
              <a:t>16 bit processor</a:t>
            </a:r>
            <a:endParaRPr lang="nl-BE" dirty="0"/>
          </a:p>
        </p:txBody>
      </p:sp>
      <p:pic>
        <p:nvPicPr>
          <p:cNvPr id="4" name="Afbeelding 3"/>
          <p:cNvPicPr>
            <a:picLocks noChangeAspect="1"/>
          </p:cNvPicPr>
          <p:nvPr/>
        </p:nvPicPr>
        <p:blipFill>
          <a:blip r:embed="rId2"/>
          <a:stretch>
            <a:fillRect/>
          </a:stretch>
        </p:blipFill>
        <p:spPr>
          <a:xfrm>
            <a:off x="1905000" y="3456822"/>
            <a:ext cx="8382000" cy="2427288"/>
          </a:xfrm>
          <a:prstGeom prst="rect">
            <a:avLst/>
          </a:prstGeom>
        </p:spPr>
      </p:pic>
    </p:spTree>
    <p:extLst>
      <p:ext uri="{BB962C8B-B14F-4D97-AF65-F5344CB8AC3E}">
        <p14:creationId xmlns:p14="http://schemas.microsoft.com/office/powerpoint/2010/main" val="31321197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Voorlopers van de huidige processoren</a:t>
            </a:r>
          </a:p>
        </p:txBody>
      </p:sp>
      <p:sp>
        <p:nvSpPr>
          <p:cNvPr id="3" name="Tijdelijke aanduiding voor inhoud 2"/>
          <p:cNvSpPr>
            <a:spLocks noGrp="1"/>
          </p:cNvSpPr>
          <p:nvPr>
            <p:ph idx="1"/>
          </p:nvPr>
        </p:nvSpPr>
        <p:spPr/>
        <p:txBody>
          <a:bodyPr/>
          <a:lstStyle/>
          <a:p>
            <a:r>
              <a:rPr lang="nl-BE" dirty="0" smtClean="0"/>
              <a:t>De 80386 processor</a:t>
            </a:r>
          </a:p>
          <a:p>
            <a:pPr lvl="1"/>
            <a:r>
              <a:rPr lang="nl-BE" dirty="0" smtClean="0"/>
              <a:t>DX en SX versie</a:t>
            </a:r>
          </a:p>
          <a:p>
            <a:pPr lvl="1"/>
            <a:r>
              <a:rPr lang="nl-BE" dirty="0" smtClean="0"/>
              <a:t>SX = afgeslankte DX</a:t>
            </a:r>
          </a:p>
          <a:p>
            <a:r>
              <a:rPr lang="nl-BE" dirty="0" smtClean="0"/>
              <a:t>De 80486 processor</a:t>
            </a:r>
          </a:p>
          <a:p>
            <a:pPr lvl="1"/>
            <a:r>
              <a:rPr lang="nl-NL" dirty="0"/>
              <a:t>80486DX = 80386DX CPU, 80387DX FPU en 8 KB cache.</a:t>
            </a:r>
          </a:p>
          <a:p>
            <a:pPr lvl="1"/>
            <a:r>
              <a:rPr lang="nl-NL" dirty="0"/>
              <a:t>80486SX = 80386DX CPU en 8 KB cache.</a:t>
            </a:r>
          </a:p>
          <a:p>
            <a:pPr lvl="1"/>
            <a:endParaRPr lang="nl-BE" dirty="0" smtClean="0"/>
          </a:p>
          <a:p>
            <a:pPr lvl="1"/>
            <a:endParaRPr lang="nl-BE" dirty="0"/>
          </a:p>
        </p:txBody>
      </p:sp>
      <p:pic>
        <p:nvPicPr>
          <p:cNvPr id="4" name="Afbeelding 3"/>
          <p:cNvPicPr>
            <a:picLocks noChangeAspect="1"/>
          </p:cNvPicPr>
          <p:nvPr/>
        </p:nvPicPr>
        <p:blipFill>
          <a:blip r:embed="rId2"/>
          <a:stretch>
            <a:fillRect/>
          </a:stretch>
        </p:blipFill>
        <p:spPr>
          <a:xfrm>
            <a:off x="2373452" y="4315326"/>
            <a:ext cx="7445096" cy="2542674"/>
          </a:xfrm>
          <a:prstGeom prst="rect">
            <a:avLst/>
          </a:prstGeom>
        </p:spPr>
      </p:pic>
    </p:spTree>
    <p:extLst>
      <p:ext uri="{BB962C8B-B14F-4D97-AF65-F5344CB8AC3E}">
        <p14:creationId xmlns:p14="http://schemas.microsoft.com/office/powerpoint/2010/main" val="30424321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5550568" y="529389"/>
            <a:ext cx="5803232" cy="5647574"/>
          </a:xfrm>
        </p:spPr>
        <p:txBody>
          <a:bodyPr>
            <a:normAutofit lnSpcReduction="10000"/>
          </a:bodyPr>
          <a:lstStyle/>
          <a:p>
            <a:pPr lvl="1">
              <a:buNone/>
            </a:pPr>
            <a:endParaRPr lang="de-DE" dirty="0" smtClean="0"/>
          </a:p>
          <a:p>
            <a:pPr lvl="1">
              <a:buNone/>
            </a:pPr>
            <a:r>
              <a:rPr lang="de-DE" dirty="0" smtClean="0"/>
              <a:t>80386 </a:t>
            </a:r>
            <a:r>
              <a:rPr lang="de-DE" dirty="0"/>
              <a:t>DX + 80387 DX</a:t>
            </a:r>
          </a:p>
          <a:p>
            <a:pPr lvl="1">
              <a:buNone/>
            </a:pPr>
            <a:endParaRPr lang="de-DE" dirty="0"/>
          </a:p>
          <a:p>
            <a:pPr lvl="1">
              <a:buNone/>
            </a:pPr>
            <a:endParaRPr lang="de-DE" dirty="0" smtClean="0"/>
          </a:p>
          <a:p>
            <a:pPr lvl="1">
              <a:buNone/>
            </a:pPr>
            <a:endParaRPr lang="de-DE" dirty="0"/>
          </a:p>
          <a:p>
            <a:pPr lvl="1">
              <a:buNone/>
            </a:pPr>
            <a:endParaRPr lang="de-DE" dirty="0"/>
          </a:p>
          <a:p>
            <a:pPr lvl="1">
              <a:buNone/>
            </a:pPr>
            <a:endParaRPr lang="de-DE" dirty="0" smtClean="0"/>
          </a:p>
          <a:p>
            <a:pPr lvl="1">
              <a:buNone/>
            </a:pPr>
            <a:r>
              <a:rPr lang="de-DE" dirty="0" smtClean="0"/>
              <a:t>80486 </a:t>
            </a:r>
            <a:r>
              <a:rPr lang="de-DE" dirty="0"/>
              <a:t>DX =  </a:t>
            </a:r>
            <a:r>
              <a:rPr lang="de-DE" dirty="0" smtClean="0"/>
              <a:t>80386 </a:t>
            </a:r>
            <a:r>
              <a:rPr lang="de-DE" dirty="0"/>
              <a:t>DX + 80387 DX</a:t>
            </a:r>
          </a:p>
          <a:p>
            <a:pPr lvl="1">
              <a:buNone/>
            </a:pPr>
            <a:r>
              <a:rPr lang="de-DE" dirty="0"/>
              <a:t>+ 8 </a:t>
            </a:r>
            <a:r>
              <a:rPr lang="de-DE" dirty="0" err="1"/>
              <a:t>KiB</a:t>
            </a:r>
            <a:r>
              <a:rPr lang="de-DE" dirty="0"/>
              <a:t> </a:t>
            </a:r>
            <a:r>
              <a:rPr lang="de-DE" dirty="0" err="1" smtClean="0"/>
              <a:t>cache</a:t>
            </a:r>
            <a:endParaRPr lang="nl-NL" dirty="0"/>
          </a:p>
          <a:p>
            <a:pPr lvl="1">
              <a:buNone/>
            </a:pPr>
            <a:r>
              <a:rPr lang="de-DE" dirty="0"/>
              <a:t>80486 SX </a:t>
            </a:r>
            <a:r>
              <a:rPr lang="de-DE" dirty="0" smtClean="0"/>
              <a:t>= 80386 </a:t>
            </a:r>
            <a:r>
              <a:rPr lang="de-DE" dirty="0"/>
              <a:t>DX + 8 </a:t>
            </a:r>
            <a:r>
              <a:rPr lang="de-DE" dirty="0" err="1"/>
              <a:t>KiB</a:t>
            </a:r>
            <a:r>
              <a:rPr lang="de-DE" dirty="0"/>
              <a:t> </a:t>
            </a:r>
            <a:r>
              <a:rPr lang="de-DE" dirty="0" err="1"/>
              <a:t>cache</a:t>
            </a:r>
            <a:endParaRPr lang="nl-NL" dirty="0"/>
          </a:p>
          <a:p>
            <a:endParaRPr lang="en-US" dirty="0" smtClean="0"/>
          </a:p>
          <a:p>
            <a:pPr marL="0" indent="0">
              <a:buNone/>
            </a:pPr>
            <a:endParaRPr lang="en-US" dirty="0" smtClean="0"/>
          </a:p>
          <a:p>
            <a:endParaRPr lang="en-US" dirty="0"/>
          </a:p>
          <a:p>
            <a:pPr lvl="1">
              <a:buNone/>
            </a:pPr>
            <a:r>
              <a:rPr lang="en-US" dirty="0"/>
              <a:t>Pentium = “80486 DX” + “80486 SX”</a:t>
            </a:r>
          </a:p>
          <a:p>
            <a:pPr lvl="1">
              <a:buNone/>
            </a:pPr>
            <a:endParaRPr lang="en-US" dirty="0"/>
          </a:p>
          <a:p>
            <a:pPr lvl="1">
              <a:buNone/>
            </a:pPr>
            <a:endParaRPr lang="en-US" dirty="0"/>
          </a:p>
          <a:p>
            <a:endParaRPr lang="nl-NL" dirty="0"/>
          </a:p>
          <a:p>
            <a:endParaRPr lang="nl-BE" dirty="0"/>
          </a:p>
          <a:p>
            <a:endParaRPr lang="nl-BE" dirty="0"/>
          </a:p>
        </p:txBody>
      </p:sp>
      <p:pic>
        <p:nvPicPr>
          <p:cNvPr id="4" name="Picture 5" descr="coprocessor"/>
          <p:cNvPicPr>
            <a:picLocks noChangeAspect="1" noChangeArrowheads="1"/>
          </p:cNvPicPr>
          <p:nvPr/>
        </p:nvPicPr>
        <p:blipFill>
          <a:blip r:embed="rId2" cstate="print"/>
          <a:srcRect/>
          <a:stretch>
            <a:fillRect/>
          </a:stretch>
        </p:blipFill>
        <p:spPr bwMode="auto">
          <a:xfrm>
            <a:off x="424113" y="190500"/>
            <a:ext cx="4932363" cy="6457950"/>
          </a:xfrm>
          <a:prstGeom prst="rect">
            <a:avLst/>
          </a:prstGeom>
          <a:noFill/>
          <a:ln w="9525">
            <a:noFill/>
            <a:miter lim="800000"/>
            <a:headEnd/>
            <a:tailEnd/>
          </a:ln>
        </p:spPr>
      </p:pic>
    </p:spTree>
    <p:extLst>
      <p:ext uri="{BB962C8B-B14F-4D97-AF65-F5344CB8AC3E}">
        <p14:creationId xmlns:p14="http://schemas.microsoft.com/office/powerpoint/2010/main" val="32581137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Voorlopers van de huidige processoren</a:t>
            </a:r>
          </a:p>
        </p:txBody>
      </p:sp>
      <p:sp>
        <p:nvSpPr>
          <p:cNvPr id="3" name="Tijdelijke aanduiding voor inhoud 2"/>
          <p:cNvSpPr>
            <a:spLocks noGrp="1"/>
          </p:cNvSpPr>
          <p:nvPr>
            <p:ph idx="1"/>
          </p:nvPr>
        </p:nvSpPr>
        <p:spPr/>
        <p:txBody>
          <a:bodyPr/>
          <a:lstStyle/>
          <a:p>
            <a:r>
              <a:rPr lang="nl-BE" dirty="0" smtClean="0"/>
              <a:t>De P5 microarchitectuur </a:t>
            </a:r>
          </a:p>
          <a:p>
            <a:pPr lvl="1"/>
            <a:r>
              <a:rPr lang="nl-BE" dirty="0" smtClean="0"/>
              <a:t>Pentium</a:t>
            </a:r>
          </a:p>
          <a:p>
            <a:pPr lvl="1"/>
            <a:r>
              <a:rPr lang="nl-NL" dirty="0"/>
              <a:t>niet enkel de processoren die behoren tot de P5-microarchitectuur</a:t>
            </a:r>
            <a:r>
              <a:rPr lang="nl-NL" dirty="0" smtClean="0"/>
              <a:t>.</a:t>
            </a:r>
          </a:p>
          <a:p>
            <a:pPr lvl="1"/>
            <a:r>
              <a:rPr lang="nl-NL" dirty="0"/>
              <a:t>De benaming “Pentium” blijft echter hangen in de daarop volgende microarchitecturen.</a:t>
            </a:r>
          </a:p>
          <a:p>
            <a:pPr lvl="1"/>
            <a:endParaRPr lang="nl-NL" dirty="0"/>
          </a:p>
          <a:p>
            <a:pPr lvl="1"/>
            <a:endParaRPr lang="nl-BE" dirty="0"/>
          </a:p>
        </p:txBody>
      </p:sp>
      <p:pic>
        <p:nvPicPr>
          <p:cNvPr id="4" name="Afbeelding 3"/>
          <p:cNvPicPr>
            <a:picLocks noChangeAspect="1"/>
          </p:cNvPicPr>
          <p:nvPr/>
        </p:nvPicPr>
        <p:blipFill>
          <a:blip r:embed="rId3"/>
          <a:stretch>
            <a:fillRect/>
          </a:stretch>
        </p:blipFill>
        <p:spPr>
          <a:xfrm>
            <a:off x="2199773" y="3890999"/>
            <a:ext cx="7792453" cy="2967001"/>
          </a:xfrm>
          <a:prstGeom prst="rect">
            <a:avLst/>
          </a:prstGeom>
        </p:spPr>
      </p:pic>
    </p:spTree>
    <p:extLst>
      <p:ext uri="{BB962C8B-B14F-4D97-AF65-F5344CB8AC3E}">
        <p14:creationId xmlns:p14="http://schemas.microsoft.com/office/powerpoint/2010/main" val="10281639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Voorlopers van de huidige processoren</a:t>
            </a:r>
          </a:p>
        </p:txBody>
      </p:sp>
      <p:sp>
        <p:nvSpPr>
          <p:cNvPr id="3" name="Tijdelijke aanduiding voor inhoud 2"/>
          <p:cNvSpPr>
            <a:spLocks noGrp="1"/>
          </p:cNvSpPr>
          <p:nvPr>
            <p:ph idx="1"/>
          </p:nvPr>
        </p:nvSpPr>
        <p:spPr/>
        <p:txBody>
          <a:bodyPr/>
          <a:lstStyle/>
          <a:p>
            <a:r>
              <a:rPr lang="nl-BE" dirty="0" smtClean="0"/>
              <a:t>De P6-microarchitectuur</a:t>
            </a:r>
          </a:p>
          <a:p>
            <a:pPr lvl="1"/>
            <a:r>
              <a:rPr lang="nl-NL" dirty="0"/>
              <a:t>Dual independent bus;</a:t>
            </a:r>
          </a:p>
          <a:p>
            <a:pPr lvl="1"/>
            <a:r>
              <a:rPr lang="nl-NL" dirty="0"/>
              <a:t>L2-cache geïntegreerd: 256KB, 512KB of 1 MB; </a:t>
            </a:r>
          </a:p>
          <a:p>
            <a:pPr lvl="1"/>
            <a:r>
              <a:rPr lang="nl-NL" dirty="0"/>
              <a:t>Derde pijplijn toegevoegd;</a:t>
            </a:r>
          </a:p>
          <a:p>
            <a:pPr lvl="1"/>
            <a:r>
              <a:rPr lang="nl-NL" dirty="0"/>
              <a:t>Adresbus opgetrokken naar 36 bits;</a:t>
            </a:r>
          </a:p>
          <a:p>
            <a:pPr lvl="1"/>
            <a:r>
              <a:rPr lang="nl-NL" dirty="0"/>
              <a:t>Superpipelining: verdelen van de instructiepijplijn in 14 (12 in-order + 2 out-order) i.p.v. 5 stappen waardoor dynamische verwerking (</a:t>
            </a:r>
            <a:r>
              <a:rPr lang="nl-NL" dirty="0" err="1"/>
              <a:t>Dynamic</a:t>
            </a:r>
            <a:r>
              <a:rPr lang="nl-NL" dirty="0"/>
              <a:t> </a:t>
            </a:r>
            <a:r>
              <a:rPr lang="nl-NL" dirty="0" err="1"/>
              <a:t>Execution</a:t>
            </a:r>
            <a:r>
              <a:rPr lang="nl-NL" dirty="0"/>
              <a:t>) mogelijk wordt.</a:t>
            </a:r>
          </a:p>
          <a:p>
            <a:pPr lvl="1"/>
            <a:endParaRPr lang="nl-BE" dirty="0"/>
          </a:p>
        </p:txBody>
      </p:sp>
      <p:pic>
        <p:nvPicPr>
          <p:cNvPr id="4" name="Picture 5" descr="Pentium_Pro_1m_open"/>
          <p:cNvPicPr>
            <a:picLocks noChangeAspect="1" noChangeArrowheads="1"/>
          </p:cNvPicPr>
          <p:nvPr/>
        </p:nvPicPr>
        <p:blipFill>
          <a:blip r:embed="rId2" cstate="screen"/>
          <a:srcRect/>
          <a:stretch>
            <a:fillRect/>
          </a:stretch>
        </p:blipFill>
        <p:spPr bwMode="auto">
          <a:xfrm>
            <a:off x="5871410" y="4837863"/>
            <a:ext cx="2627815" cy="1827631"/>
          </a:xfrm>
          <a:prstGeom prst="rect">
            <a:avLst/>
          </a:prstGeom>
          <a:noFill/>
          <a:ln w="9525">
            <a:noFill/>
            <a:miter lim="800000"/>
            <a:headEnd/>
            <a:tailEnd/>
          </a:ln>
        </p:spPr>
      </p:pic>
    </p:spTree>
    <p:extLst>
      <p:ext uri="{BB962C8B-B14F-4D97-AF65-F5344CB8AC3E}">
        <p14:creationId xmlns:p14="http://schemas.microsoft.com/office/powerpoint/2010/main" val="4384247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Voorlopers van de huidige processoren</a:t>
            </a:r>
          </a:p>
        </p:txBody>
      </p:sp>
      <p:sp>
        <p:nvSpPr>
          <p:cNvPr id="3" name="Tijdelijke aanduiding voor inhoud 2"/>
          <p:cNvSpPr>
            <a:spLocks noGrp="1"/>
          </p:cNvSpPr>
          <p:nvPr>
            <p:ph idx="1"/>
          </p:nvPr>
        </p:nvSpPr>
        <p:spPr/>
        <p:txBody>
          <a:bodyPr/>
          <a:lstStyle/>
          <a:p>
            <a:r>
              <a:rPr lang="nl-BE" dirty="0" smtClean="0"/>
              <a:t>De P6 Microarchitectuur: Pentium II</a:t>
            </a:r>
            <a:endParaRPr lang="nl-BE" dirty="0"/>
          </a:p>
        </p:txBody>
      </p:sp>
      <p:pic>
        <p:nvPicPr>
          <p:cNvPr id="4" name="Afbeelding 3"/>
          <p:cNvPicPr>
            <a:picLocks noChangeAspect="1"/>
          </p:cNvPicPr>
          <p:nvPr/>
        </p:nvPicPr>
        <p:blipFill>
          <a:blip r:embed="rId2"/>
          <a:stretch>
            <a:fillRect/>
          </a:stretch>
        </p:blipFill>
        <p:spPr>
          <a:xfrm>
            <a:off x="1146670" y="2695574"/>
            <a:ext cx="9898660" cy="3079583"/>
          </a:xfrm>
          <a:prstGeom prst="rect">
            <a:avLst/>
          </a:prstGeom>
        </p:spPr>
      </p:pic>
    </p:spTree>
    <p:extLst>
      <p:ext uri="{BB962C8B-B14F-4D97-AF65-F5344CB8AC3E}">
        <p14:creationId xmlns:p14="http://schemas.microsoft.com/office/powerpoint/2010/main" val="6184398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Voorlopers van de huidige processoren</a:t>
            </a:r>
          </a:p>
        </p:txBody>
      </p:sp>
      <p:sp>
        <p:nvSpPr>
          <p:cNvPr id="3" name="Tijdelijke aanduiding voor inhoud 2"/>
          <p:cNvSpPr>
            <a:spLocks noGrp="1"/>
          </p:cNvSpPr>
          <p:nvPr>
            <p:ph idx="1"/>
          </p:nvPr>
        </p:nvSpPr>
        <p:spPr/>
        <p:txBody>
          <a:bodyPr/>
          <a:lstStyle/>
          <a:p>
            <a:r>
              <a:rPr lang="nl-BE" dirty="0" smtClean="0"/>
              <a:t>De P6 microarchitectuur: Pentium III (</a:t>
            </a:r>
            <a:r>
              <a:rPr lang="nl-BE" dirty="0" err="1" smtClean="0"/>
              <a:t>katamai</a:t>
            </a:r>
            <a:r>
              <a:rPr lang="nl-BE" dirty="0" smtClean="0"/>
              <a:t>, </a:t>
            </a:r>
            <a:r>
              <a:rPr lang="nl-BE" dirty="0" err="1" smtClean="0"/>
              <a:t>coppermine</a:t>
            </a:r>
            <a:r>
              <a:rPr lang="nl-BE" dirty="0" smtClean="0"/>
              <a:t>, </a:t>
            </a:r>
            <a:r>
              <a:rPr lang="nl-BE" dirty="0" err="1" smtClean="0"/>
              <a:t>tualatin</a:t>
            </a:r>
            <a:r>
              <a:rPr lang="nl-BE" dirty="0" smtClean="0"/>
              <a:t>)</a:t>
            </a:r>
            <a:endParaRPr lang="nl-BE" dirty="0"/>
          </a:p>
        </p:txBody>
      </p:sp>
      <p:pic>
        <p:nvPicPr>
          <p:cNvPr id="4" name="Afbeelding 3"/>
          <p:cNvPicPr>
            <a:picLocks noChangeAspect="1"/>
          </p:cNvPicPr>
          <p:nvPr/>
        </p:nvPicPr>
        <p:blipFill>
          <a:blip r:embed="rId3"/>
          <a:stretch>
            <a:fillRect/>
          </a:stretch>
        </p:blipFill>
        <p:spPr>
          <a:xfrm>
            <a:off x="838200" y="2685869"/>
            <a:ext cx="10515600" cy="3491094"/>
          </a:xfrm>
          <a:prstGeom prst="rect">
            <a:avLst/>
          </a:prstGeom>
        </p:spPr>
      </p:pic>
    </p:spTree>
    <p:extLst>
      <p:ext uri="{BB962C8B-B14F-4D97-AF65-F5344CB8AC3E}">
        <p14:creationId xmlns:p14="http://schemas.microsoft.com/office/powerpoint/2010/main" val="1810446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Processorarchitectuur</a:t>
            </a:r>
            <a:endParaRPr lang="nl-BE" dirty="0"/>
          </a:p>
        </p:txBody>
      </p:sp>
      <p:sp>
        <p:nvSpPr>
          <p:cNvPr id="3" name="Tijdelijke aanduiding voor inhoud 2"/>
          <p:cNvSpPr>
            <a:spLocks noGrp="1"/>
          </p:cNvSpPr>
          <p:nvPr>
            <p:ph idx="1"/>
          </p:nvPr>
        </p:nvSpPr>
        <p:spPr/>
        <p:txBody>
          <a:bodyPr/>
          <a:lstStyle/>
          <a:p>
            <a:r>
              <a:rPr lang="nl-BE" dirty="0" err="1"/>
              <a:t>Tick</a:t>
            </a:r>
            <a:r>
              <a:rPr lang="nl-BE" dirty="0"/>
              <a:t> </a:t>
            </a:r>
            <a:r>
              <a:rPr lang="nl-BE" dirty="0" err="1"/>
              <a:t>Tock</a:t>
            </a:r>
            <a:endParaRPr lang="nl-BE" dirty="0"/>
          </a:p>
          <a:p>
            <a:pPr lvl="1"/>
            <a:r>
              <a:rPr lang="nl-BE" dirty="0"/>
              <a:t>Intel past de “</a:t>
            </a:r>
            <a:r>
              <a:rPr lang="nl-BE" dirty="0" err="1"/>
              <a:t>Tick</a:t>
            </a:r>
            <a:r>
              <a:rPr lang="nl-BE" dirty="0"/>
              <a:t>-</a:t>
            </a:r>
            <a:r>
              <a:rPr lang="nl-BE" dirty="0" err="1"/>
              <a:t>Tock</a:t>
            </a:r>
            <a:r>
              <a:rPr lang="nl-BE" dirty="0"/>
              <a:t>”-strategie toe.</a:t>
            </a:r>
          </a:p>
          <a:p>
            <a:pPr lvl="1"/>
            <a:r>
              <a:rPr lang="nl-BE" dirty="0" err="1"/>
              <a:t>Tick</a:t>
            </a:r>
            <a:r>
              <a:rPr lang="nl-BE" dirty="0"/>
              <a:t> = nieuwe </a:t>
            </a:r>
            <a:r>
              <a:rPr lang="nl-BE" dirty="0" err="1"/>
              <a:t>procuctietechnologie</a:t>
            </a:r>
            <a:r>
              <a:rPr lang="nl-BE" dirty="0"/>
              <a:t> met toename van transistordensiteit en betere </a:t>
            </a:r>
            <a:r>
              <a:rPr lang="nl-BE" dirty="0" err="1"/>
              <a:t>energieëfficientie</a:t>
            </a:r>
            <a:r>
              <a:rPr lang="nl-BE" dirty="0"/>
              <a:t>.</a:t>
            </a:r>
          </a:p>
          <a:p>
            <a:pPr lvl="1"/>
            <a:r>
              <a:rPr lang="nl-BE" dirty="0" err="1"/>
              <a:t>Tock</a:t>
            </a:r>
            <a:r>
              <a:rPr lang="nl-BE" dirty="0"/>
              <a:t> = nieuwe </a:t>
            </a:r>
            <a:r>
              <a:rPr lang="nl-BE" dirty="0" smtClean="0"/>
              <a:t>microarchitectuur</a:t>
            </a:r>
          </a:p>
          <a:p>
            <a:r>
              <a:rPr lang="nl-BE" dirty="0" smtClean="0"/>
              <a:t>Vanaf 2016-2017 een extra stap voor optimalisatie</a:t>
            </a:r>
          </a:p>
          <a:p>
            <a:endParaRPr lang="nl-BE" dirty="0"/>
          </a:p>
          <a:p>
            <a:pPr lvl="1"/>
            <a:endParaRPr lang="nl-NL" dirty="0"/>
          </a:p>
          <a:p>
            <a:endParaRPr lang="nl-BE" dirty="0"/>
          </a:p>
        </p:txBody>
      </p:sp>
      <p:sp>
        <p:nvSpPr>
          <p:cNvPr id="4" name="Rechthoek 3"/>
          <p:cNvSpPr/>
          <p:nvPr/>
        </p:nvSpPr>
        <p:spPr bwMode="auto">
          <a:xfrm>
            <a:off x="2037322" y="5414582"/>
            <a:ext cx="1004862" cy="539806"/>
          </a:xfrm>
          <a:prstGeom prst="rect">
            <a:avLst/>
          </a:prstGeom>
          <a:solidFill>
            <a:srgbClr val="FF9933"/>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nl-BE" sz="1200" dirty="0" err="1" smtClean="0">
                <a:effectLst>
                  <a:outerShdw blurRad="38100" dist="38100" dir="2700000" algn="tl">
                    <a:srgbClr val="000000">
                      <a:alpha val="43137"/>
                    </a:srgbClr>
                  </a:outerShdw>
                </a:effectLst>
              </a:rPr>
              <a:t>Merom</a:t>
            </a:r>
            <a:endParaRPr kumimoji="0" lang="nl-BE"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p:txBody>
      </p:sp>
      <p:sp>
        <p:nvSpPr>
          <p:cNvPr id="5" name="Rechthoek 4"/>
          <p:cNvSpPr/>
          <p:nvPr/>
        </p:nvSpPr>
        <p:spPr bwMode="auto">
          <a:xfrm>
            <a:off x="3178243" y="5414582"/>
            <a:ext cx="1004862" cy="539806"/>
          </a:xfrm>
          <a:prstGeom prst="rect">
            <a:avLst/>
          </a:prstGeom>
          <a:solidFill>
            <a:srgbClr val="FF9933"/>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nl-BE" sz="1200" dirty="0" err="1" smtClean="0">
                <a:effectLst>
                  <a:outerShdw blurRad="38100" dist="38100" dir="2700000" algn="tl">
                    <a:srgbClr val="000000">
                      <a:alpha val="43137"/>
                    </a:srgbClr>
                  </a:outerShdw>
                </a:effectLst>
              </a:rPr>
              <a:t>Penryn</a:t>
            </a:r>
            <a:endParaRPr kumimoji="0" lang="nl-BE"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p:txBody>
      </p:sp>
      <p:sp>
        <p:nvSpPr>
          <p:cNvPr id="6" name="Rechthoek 5"/>
          <p:cNvSpPr/>
          <p:nvPr/>
        </p:nvSpPr>
        <p:spPr bwMode="auto">
          <a:xfrm>
            <a:off x="4319164" y="5414582"/>
            <a:ext cx="1004862" cy="539806"/>
          </a:xfrm>
          <a:prstGeom prst="rect">
            <a:avLst/>
          </a:prstGeom>
          <a:solidFill>
            <a:srgbClr val="FF9933"/>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nl-BE" sz="1200" dirty="0" err="1" smtClean="0">
                <a:effectLst>
                  <a:outerShdw blurRad="38100" dist="38100" dir="2700000" algn="tl">
                    <a:srgbClr val="000000">
                      <a:alpha val="43137"/>
                    </a:srgbClr>
                  </a:outerShdw>
                </a:effectLst>
              </a:rPr>
              <a:t>Nehalem</a:t>
            </a:r>
            <a:endParaRPr kumimoji="0" lang="nl-BE"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p:txBody>
      </p:sp>
      <p:sp>
        <p:nvSpPr>
          <p:cNvPr id="7" name="Rechthoek 6"/>
          <p:cNvSpPr/>
          <p:nvPr/>
        </p:nvSpPr>
        <p:spPr bwMode="auto">
          <a:xfrm>
            <a:off x="5460085" y="5414582"/>
            <a:ext cx="1004862" cy="539806"/>
          </a:xfrm>
          <a:prstGeom prst="rect">
            <a:avLst/>
          </a:prstGeom>
          <a:solidFill>
            <a:srgbClr val="FF9933"/>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r>
              <a:rPr lang="nl-BE" sz="1200" dirty="0" err="1" smtClean="0">
                <a:effectLst>
                  <a:outerShdw blurRad="38100" dist="38100" dir="2700000" algn="tl">
                    <a:srgbClr val="000000">
                      <a:alpha val="43137"/>
                    </a:srgbClr>
                  </a:outerShdw>
                </a:effectLst>
              </a:rPr>
              <a:t>Westmere</a:t>
            </a:r>
            <a:endParaRPr lang="nl-BE" sz="1200" dirty="0">
              <a:effectLst>
                <a:outerShdw blurRad="38100" dist="38100" dir="2700000" algn="tl">
                  <a:srgbClr val="000000">
                    <a:alpha val="43137"/>
                  </a:srgbClr>
                </a:outerShdw>
              </a:effectLst>
            </a:endParaRPr>
          </a:p>
        </p:txBody>
      </p:sp>
      <p:sp>
        <p:nvSpPr>
          <p:cNvPr id="8" name="Rechthoek 7"/>
          <p:cNvSpPr/>
          <p:nvPr/>
        </p:nvSpPr>
        <p:spPr bwMode="auto">
          <a:xfrm>
            <a:off x="6601006" y="5414582"/>
            <a:ext cx="1004862" cy="539806"/>
          </a:xfrm>
          <a:prstGeom prst="rect">
            <a:avLst/>
          </a:prstGeom>
          <a:solidFill>
            <a:srgbClr val="FF9933"/>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r>
              <a:rPr lang="nl-BE" sz="1200" dirty="0" smtClean="0">
                <a:effectLst>
                  <a:outerShdw blurRad="38100" dist="38100" dir="2700000" algn="tl">
                    <a:srgbClr val="000000">
                      <a:alpha val="43137"/>
                    </a:srgbClr>
                  </a:outerShdw>
                </a:effectLst>
              </a:rPr>
              <a:t>Sandy Bridge</a:t>
            </a:r>
            <a:endParaRPr lang="nl-BE" sz="1200" dirty="0">
              <a:effectLst>
                <a:outerShdw blurRad="38100" dist="38100" dir="2700000" algn="tl">
                  <a:srgbClr val="000000">
                    <a:alpha val="43137"/>
                  </a:srgbClr>
                </a:outerShdw>
              </a:effectLs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nl-BE"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p:txBody>
      </p:sp>
      <p:sp>
        <p:nvSpPr>
          <p:cNvPr id="9" name="Rechthoek 8"/>
          <p:cNvSpPr/>
          <p:nvPr/>
        </p:nvSpPr>
        <p:spPr bwMode="auto">
          <a:xfrm>
            <a:off x="7741927" y="5414582"/>
            <a:ext cx="1004862" cy="539806"/>
          </a:xfrm>
          <a:prstGeom prst="rect">
            <a:avLst/>
          </a:prstGeom>
          <a:solidFill>
            <a:srgbClr val="FF9933"/>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r>
              <a:rPr lang="nl-BE" sz="1200" dirty="0" err="1" smtClean="0">
                <a:effectLst>
                  <a:outerShdw blurRad="38100" dist="38100" dir="2700000" algn="tl">
                    <a:srgbClr val="000000">
                      <a:alpha val="43137"/>
                    </a:srgbClr>
                  </a:outerShdw>
                </a:effectLst>
              </a:rPr>
              <a:t>Ivy</a:t>
            </a:r>
            <a:r>
              <a:rPr lang="nl-BE" sz="1200" dirty="0" smtClean="0">
                <a:effectLst>
                  <a:outerShdw blurRad="38100" dist="38100" dir="2700000" algn="tl">
                    <a:srgbClr val="000000">
                      <a:alpha val="43137"/>
                    </a:srgbClr>
                  </a:outerShdw>
                </a:effectLst>
              </a:rPr>
              <a:t> </a:t>
            </a:r>
            <a:r>
              <a:rPr lang="nl-BE" sz="1200" dirty="0">
                <a:effectLst>
                  <a:outerShdw blurRad="38100" dist="38100" dir="2700000" algn="tl">
                    <a:srgbClr val="000000">
                      <a:alpha val="43137"/>
                    </a:srgbClr>
                  </a:outerShdw>
                </a:effectLst>
              </a:rPr>
              <a:t>Bridge</a:t>
            </a:r>
          </a:p>
        </p:txBody>
      </p:sp>
      <p:sp>
        <p:nvSpPr>
          <p:cNvPr id="10" name="Tekstvak 9"/>
          <p:cNvSpPr txBox="1"/>
          <p:nvPr/>
        </p:nvSpPr>
        <p:spPr>
          <a:xfrm>
            <a:off x="3816884" y="4977100"/>
            <a:ext cx="509023" cy="307777"/>
          </a:xfrm>
          <a:prstGeom prst="rect">
            <a:avLst/>
          </a:prstGeom>
          <a:noFill/>
        </p:spPr>
        <p:txBody>
          <a:bodyPr wrap="square" rtlCol="0">
            <a:spAutoFit/>
          </a:bodyPr>
          <a:lstStyle/>
          <a:p>
            <a:r>
              <a:rPr lang="nl-BE" sz="1400" dirty="0" err="1" smtClean="0">
                <a:solidFill>
                  <a:srgbClr val="C00000"/>
                </a:solidFill>
              </a:rPr>
              <a:t>Tick</a:t>
            </a:r>
            <a:endParaRPr lang="nl-BE" sz="1400" dirty="0">
              <a:solidFill>
                <a:srgbClr val="C00000"/>
              </a:solidFill>
            </a:endParaRPr>
          </a:p>
        </p:txBody>
      </p:sp>
      <p:sp>
        <p:nvSpPr>
          <p:cNvPr id="11" name="Tekstvak 10"/>
          <p:cNvSpPr txBox="1"/>
          <p:nvPr/>
        </p:nvSpPr>
        <p:spPr>
          <a:xfrm>
            <a:off x="4888107" y="4972136"/>
            <a:ext cx="583880" cy="307777"/>
          </a:xfrm>
          <a:prstGeom prst="rect">
            <a:avLst/>
          </a:prstGeom>
          <a:noFill/>
        </p:spPr>
        <p:txBody>
          <a:bodyPr wrap="square" rtlCol="0">
            <a:spAutoFit/>
          </a:bodyPr>
          <a:lstStyle/>
          <a:p>
            <a:r>
              <a:rPr lang="nl-BE" sz="1400" dirty="0" err="1" smtClean="0">
                <a:solidFill>
                  <a:srgbClr val="FF9933"/>
                </a:solidFill>
              </a:rPr>
              <a:t>Tock</a:t>
            </a:r>
            <a:endParaRPr lang="nl-BE" sz="1200" dirty="0">
              <a:solidFill>
                <a:srgbClr val="FF9933"/>
              </a:solidFill>
            </a:endParaRPr>
          </a:p>
        </p:txBody>
      </p:sp>
      <p:sp>
        <p:nvSpPr>
          <p:cNvPr id="12" name="Rechthoek 11"/>
          <p:cNvSpPr/>
          <p:nvPr/>
        </p:nvSpPr>
        <p:spPr bwMode="auto">
          <a:xfrm>
            <a:off x="8882846" y="5421326"/>
            <a:ext cx="1004862" cy="539806"/>
          </a:xfrm>
          <a:prstGeom prst="rect">
            <a:avLst/>
          </a:prstGeom>
          <a:solidFill>
            <a:srgbClr val="FF9933"/>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BE" sz="1200" b="0"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charset="0"/>
              </a:rPr>
              <a:t>Haswell</a:t>
            </a:r>
            <a:endParaRPr kumimoji="0" lang="nl-BE"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p:txBody>
      </p:sp>
      <p:sp>
        <p:nvSpPr>
          <p:cNvPr id="13" name="PIJL-OMLAAG 12"/>
          <p:cNvSpPr/>
          <p:nvPr/>
        </p:nvSpPr>
        <p:spPr bwMode="auto">
          <a:xfrm>
            <a:off x="2456024" y="4972136"/>
            <a:ext cx="164761" cy="312519"/>
          </a:xfrm>
          <a:prstGeom prst="downArrow">
            <a:avLst/>
          </a:prstGeom>
          <a:solidFill>
            <a:srgbClr val="FF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200" b="0" i="0" u="none" strike="noStrike" cap="none" normalizeH="0" baseline="0" smtClean="0">
              <a:ln>
                <a:noFill/>
              </a:ln>
              <a:solidFill>
                <a:schemeClr val="tx1"/>
              </a:solidFill>
              <a:effectLst/>
              <a:latin typeface="Arial" charset="0"/>
            </a:endParaRPr>
          </a:p>
        </p:txBody>
      </p:sp>
      <p:sp>
        <p:nvSpPr>
          <p:cNvPr id="14" name="PIJL-OMLAAG 13"/>
          <p:cNvSpPr/>
          <p:nvPr/>
        </p:nvSpPr>
        <p:spPr bwMode="auto">
          <a:xfrm>
            <a:off x="3589011" y="4972358"/>
            <a:ext cx="164761" cy="312519"/>
          </a:xfrm>
          <a:prstGeom prst="downArrow">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200" b="0" i="0" u="none" strike="noStrike" cap="none" normalizeH="0" baseline="0" smtClean="0">
              <a:ln>
                <a:noFill/>
              </a:ln>
              <a:solidFill>
                <a:schemeClr val="tx1"/>
              </a:solidFill>
              <a:effectLst/>
              <a:latin typeface="Arial" charset="0"/>
            </a:endParaRPr>
          </a:p>
        </p:txBody>
      </p:sp>
      <p:sp>
        <p:nvSpPr>
          <p:cNvPr id="15" name="PIJL-OMLAAG 14"/>
          <p:cNvSpPr/>
          <p:nvPr/>
        </p:nvSpPr>
        <p:spPr bwMode="auto">
          <a:xfrm>
            <a:off x="4721998" y="4972358"/>
            <a:ext cx="164761" cy="312519"/>
          </a:xfrm>
          <a:prstGeom prst="downArrow">
            <a:avLst/>
          </a:prstGeom>
          <a:solidFill>
            <a:srgbClr val="FF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200" b="0" i="0" u="none" strike="noStrike" cap="none" normalizeH="0" baseline="0" smtClean="0">
              <a:ln>
                <a:noFill/>
              </a:ln>
              <a:solidFill>
                <a:schemeClr val="tx1"/>
              </a:solidFill>
              <a:effectLst/>
              <a:latin typeface="Arial" charset="0"/>
            </a:endParaRPr>
          </a:p>
        </p:txBody>
      </p:sp>
      <p:sp>
        <p:nvSpPr>
          <p:cNvPr id="16" name="PIJL-OMLAAG 15"/>
          <p:cNvSpPr/>
          <p:nvPr/>
        </p:nvSpPr>
        <p:spPr bwMode="auto">
          <a:xfrm>
            <a:off x="5854985" y="4972358"/>
            <a:ext cx="164761" cy="312519"/>
          </a:xfrm>
          <a:prstGeom prst="downArrow">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200" b="0" i="0" u="none" strike="noStrike" cap="none" normalizeH="0" baseline="0" smtClean="0">
              <a:ln>
                <a:noFill/>
              </a:ln>
              <a:solidFill>
                <a:schemeClr val="tx1"/>
              </a:solidFill>
              <a:effectLst/>
              <a:latin typeface="Arial" charset="0"/>
            </a:endParaRPr>
          </a:p>
        </p:txBody>
      </p:sp>
      <p:sp>
        <p:nvSpPr>
          <p:cNvPr id="17" name="PIJL-OMLAAG 16"/>
          <p:cNvSpPr/>
          <p:nvPr/>
        </p:nvSpPr>
        <p:spPr bwMode="auto">
          <a:xfrm>
            <a:off x="6987972" y="4972358"/>
            <a:ext cx="164761" cy="312519"/>
          </a:xfrm>
          <a:prstGeom prst="downArrow">
            <a:avLst/>
          </a:prstGeom>
          <a:solidFill>
            <a:srgbClr val="FF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200" b="0" i="0" u="none" strike="noStrike" cap="none" normalizeH="0" baseline="0" smtClean="0">
              <a:ln>
                <a:noFill/>
              </a:ln>
              <a:solidFill>
                <a:schemeClr val="tx1"/>
              </a:solidFill>
              <a:effectLst/>
              <a:latin typeface="Arial" charset="0"/>
            </a:endParaRPr>
          </a:p>
        </p:txBody>
      </p:sp>
      <p:sp>
        <p:nvSpPr>
          <p:cNvPr id="18" name="PIJL-OMLAAG 17"/>
          <p:cNvSpPr/>
          <p:nvPr/>
        </p:nvSpPr>
        <p:spPr bwMode="auto">
          <a:xfrm>
            <a:off x="8120959" y="4972358"/>
            <a:ext cx="164761" cy="312519"/>
          </a:xfrm>
          <a:prstGeom prst="downArrow">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200" b="0" i="0" u="none" strike="noStrike" cap="none" normalizeH="0" baseline="0" smtClean="0">
              <a:ln>
                <a:noFill/>
              </a:ln>
              <a:solidFill>
                <a:schemeClr val="tx1"/>
              </a:solidFill>
              <a:effectLst/>
              <a:latin typeface="Arial" charset="0"/>
            </a:endParaRPr>
          </a:p>
        </p:txBody>
      </p:sp>
      <p:sp>
        <p:nvSpPr>
          <p:cNvPr id="19" name="PIJL-OMLAAG 18"/>
          <p:cNvSpPr/>
          <p:nvPr/>
        </p:nvSpPr>
        <p:spPr bwMode="auto">
          <a:xfrm>
            <a:off x="9253947" y="4972137"/>
            <a:ext cx="164761" cy="312519"/>
          </a:xfrm>
          <a:prstGeom prst="downArrow">
            <a:avLst/>
          </a:prstGeom>
          <a:solidFill>
            <a:srgbClr val="FF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200" b="0" i="0" u="none" strike="noStrike" cap="none" normalizeH="0" baseline="0" smtClean="0">
              <a:ln>
                <a:noFill/>
              </a:ln>
              <a:solidFill>
                <a:schemeClr val="tx1"/>
              </a:solidFill>
              <a:effectLst/>
              <a:latin typeface="Arial" charset="0"/>
            </a:endParaRPr>
          </a:p>
        </p:txBody>
      </p:sp>
      <p:sp>
        <p:nvSpPr>
          <p:cNvPr id="20" name="Rechthoek 19"/>
          <p:cNvSpPr/>
          <p:nvPr/>
        </p:nvSpPr>
        <p:spPr bwMode="auto">
          <a:xfrm>
            <a:off x="2044065" y="4482818"/>
            <a:ext cx="2139039" cy="361618"/>
          </a:xfrm>
          <a:prstGeom prst="rect">
            <a:avLst/>
          </a:prstGeom>
          <a:solidFill>
            <a:srgbClr val="FF9933"/>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BE" sz="1200" b="0"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charset="0"/>
              </a:rPr>
              <a:t>Core</a:t>
            </a:r>
            <a:endParaRPr kumimoji="0" lang="nl-BE"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p:txBody>
      </p:sp>
      <p:sp>
        <p:nvSpPr>
          <p:cNvPr id="21" name="Rechthoek 20"/>
          <p:cNvSpPr/>
          <p:nvPr/>
        </p:nvSpPr>
        <p:spPr bwMode="auto">
          <a:xfrm>
            <a:off x="4325907" y="4482818"/>
            <a:ext cx="2139039" cy="361618"/>
          </a:xfrm>
          <a:prstGeom prst="rect">
            <a:avLst/>
          </a:prstGeom>
          <a:solidFill>
            <a:srgbClr val="FF9933"/>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BE" sz="1200" b="0"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charset="0"/>
              </a:rPr>
              <a:t>Nehalem</a:t>
            </a:r>
            <a:endParaRPr kumimoji="0" lang="nl-BE"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p:txBody>
      </p:sp>
      <p:sp>
        <p:nvSpPr>
          <p:cNvPr id="22" name="Rechthoek 21"/>
          <p:cNvSpPr/>
          <p:nvPr/>
        </p:nvSpPr>
        <p:spPr bwMode="auto">
          <a:xfrm>
            <a:off x="6607749" y="4482818"/>
            <a:ext cx="2139039" cy="361618"/>
          </a:xfrm>
          <a:prstGeom prst="rect">
            <a:avLst/>
          </a:prstGeom>
          <a:solidFill>
            <a:srgbClr val="FF9933"/>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nl-BE" sz="1200" dirty="0" smtClean="0">
                <a:effectLst>
                  <a:outerShdw blurRad="38100" dist="38100" dir="2700000" algn="tl">
                    <a:srgbClr val="000000">
                      <a:alpha val="43137"/>
                    </a:srgbClr>
                  </a:outerShdw>
                </a:effectLst>
              </a:rPr>
              <a:t>Sandy Bridge</a:t>
            </a:r>
          </a:p>
        </p:txBody>
      </p:sp>
      <p:sp>
        <p:nvSpPr>
          <p:cNvPr id="23" name="Rechthoek 22"/>
          <p:cNvSpPr/>
          <p:nvPr/>
        </p:nvSpPr>
        <p:spPr bwMode="auto">
          <a:xfrm>
            <a:off x="8889590" y="4489562"/>
            <a:ext cx="1004862" cy="361618"/>
          </a:xfrm>
          <a:prstGeom prst="rect">
            <a:avLst/>
          </a:prstGeom>
          <a:solidFill>
            <a:srgbClr val="FF9933"/>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BE" sz="1200" b="0"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charset="0"/>
              </a:rPr>
              <a:t>Haswell</a:t>
            </a:r>
            <a:endParaRPr kumimoji="0" lang="nl-BE"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p:txBody>
      </p:sp>
      <p:sp>
        <p:nvSpPr>
          <p:cNvPr id="24" name="Rechthoek 23"/>
          <p:cNvSpPr/>
          <p:nvPr/>
        </p:nvSpPr>
        <p:spPr bwMode="auto">
          <a:xfrm>
            <a:off x="3175597" y="6083522"/>
            <a:ext cx="2139039" cy="269903"/>
          </a:xfrm>
          <a:prstGeom prst="rect">
            <a:avLst/>
          </a:prstGeom>
          <a:solidFill>
            <a:schemeClr val="accent6">
              <a:lumMod val="60000"/>
              <a:lumOff val="40000"/>
            </a:schemeClr>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BE"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rPr>
              <a:t>45 </a:t>
            </a:r>
            <a:r>
              <a:rPr kumimoji="0" lang="nl-BE" sz="1200" b="0"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charset="0"/>
              </a:rPr>
              <a:t>nm</a:t>
            </a:r>
            <a:endParaRPr kumimoji="0" lang="nl-BE"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p:txBody>
      </p:sp>
      <p:sp>
        <p:nvSpPr>
          <p:cNvPr id="25" name="Rechthoek 24"/>
          <p:cNvSpPr/>
          <p:nvPr/>
        </p:nvSpPr>
        <p:spPr bwMode="auto">
          <a:xfrm>
            <a:off x="5457439" y="6083522"/>
            <a:ext cx="2139039" cy="269903"/>
          </a:xfrm>
          <a:prstGeom prst="rect">
            <a:avLst/>
          </a:prstGeom>
          <a:solidFill>
            <a:schemeClr val="accent6">
              <a:lumMod val="60000"/>
              <a:lumOff val="40000"/>
            </a:schemeClr>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BE"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rPr>
              <a:t>32 </a:t>
            </a:r>
            <a:r>
              <a:rPr kumimoji="0" lang="nl-BE" sz="1200" b="0"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charset="0"/>
              </a:rPr>
              <a:t>nm</a:t>
            </a:r>
            <a:endParaRPr kumimoji="0" lang="nl-BE"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p:txBody>
      </p:sp>
      <p:sp>
        <p:nvSpPr>
          <p:cNvPr id="26" name="Rechthoek 25"/>
          <p:cNvSpPr/>
          <p:nvPr/>
        </p:nvSpPr>
        <p:spPr bwMode="auto">
          <a:xfrm>
            <a:off x="7739281" y="6083522"/>
            <a:ext cx="2139039" cy="269903"/>
          </a:xfrm>
          <a:prstGeom prst="rect">
            <a:avLst/>
          </a:prstGeom>
          <a:solidFill>
            <a:schemeClr val="accent6">
              <a:lumMod val="60000"/>
              <a:lumOff val="40000"/>
            </a:schemeClr>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nl-BE" sz="1200" dirty="0" smtClean="0">
                <a:effectLst>
                  <a:outerShdw blurRad="38100" dist="38100" dir="2700000" algn="tl">
                    <a:srgbClr val="000000">
                      <a:alpha val="43137"/>
                    </a:srgbClr>
                  </a:outerShdw>
                </a:effectLst>
              </a:rPr>
              <a:t>22 </a:t>
            </a:r>
            <a:r>
              <a:rPr lang="nl-BE" sz="1200" dirty="0" err="1" smtClean="0">
                <a:effectLst>
                  <a:outerShdw blurRad="38100" dist="38100" dir="2700000" algn="tl">
                    <a:srgbClr val="000000">
                      <a:alpha val="43137"/>
                    </a:srgbClr>
                  </a:outerShdw>
                </a:effectLst>
              </a:rPr>
              <a:t>nm</a:t>
            </a:r>
            <a:endParaRPr lang="nl-BE" sz="1200" dirty="0" smtClean="0">
              <a:effectLst>
                <a:outerShdw blurRad="38100" dist="38100" dir="2700000" algn="tl">
                  <a:srgbClr val="000000">
                    <a:alpha val="43137"/>
                  </a:srgbClr>
                </a:outerShdw>
              </a:effectLst>
            </a:endParaRPr>
          </a:p>
        </p:txBody>
      </p:sp>
      <p:sp>
        <p:nvSpPr>
          <p:cNvPr id="27" name="Rechthoek 26"/>
          <p:cNvSpPr/>
          <p:nvPr/>
        </p:nvSpPr>
        <p:spPr bwMode="auto">
          <a:xfrm>
            <a:off x="1849384" y="6083522"/>
            <a:ext cx="1199543" cy="269903"/>
          </a:xfrm>
          <a:prstGeom prst="rect">
            <a:avLst/>
          </a:prstGeom>
          <a:solidFill>
            <a:schemeClr val="accent6">
              <a:lumMod val="60000"/>
              <a:lumOff val="40000"/>
            </a:schemeClr>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BE"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rPr>
              <a:t>65 </a:t>
            </a:r>
            <a:r>
              <a:rPr kumimoji="0" lang="nl-BE" sz="1200" b="0"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charset="0"/>
              </a:rPr>
              <a:t>nm</a:t>
            </a:r>
            <a:endParaRPr kumimoji="0" lang="nl-BE"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p:txBody>
      </p:sp>
    </p:spTree>
    <p:extLst>
      <p:ext uri="{BB962C8B-B14F-4D97-AF65-F5344CB8AC3E}">
        <p14:creationId xmlns:p14="http://schemas.microsoft.com/office/powerpoint/2010/main" val="37649805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BE"/>
          </a:p>
        </p:txBody>
      </p:sp>
      <p:sp>
        <p:nvSpPr>
          <p:cNvPr id="3" name="Tijdelijke aanduiding voor inhoud 2"/>
          <p:cNvSpPr>
            <a:spLocks noGrp="1"/>
          </p:cNvSpPr>
          <p:nvPr>
            <p:ph idx="1"/>
          </p:nvPr>
        </p:nvSpPr>
        <p:spPr/>
        <p:txBody>
          <a:bodyPr/>
          <a:lstStyle/>
          <a:p>
            <a:endParaRPr lang="nl-BE"/>
          </a:p>
        </p:txBody>
      </p:sp>
      <p:pic>
        <p:nvPicPr>
          <p:cNvPr id="4" name="Picture 2" descr="Moederbord-P3-socket"/>
          <p:cNvPicPr>
            <a:picLocks noChangeAspect="1" noChangeArrowheads="1"/>
          </p:cNvPicPr>
          <p:nvPr/>
        </p:nvPicPr>
        <p:blipFill>
          <a:blip r:embed="rId2" cstate="print"/>
          <a:srcRect/>
          <a:stretch>
            <a:fillRect/>
          </a:stretch>
        </p:blipFill>
        <p:spPr bwMode="auto">
          <a:xfrm>
            <a:off x="1544386" y="0"/>
            <a:ext cx="9103227" cy="6858000"/>
          </a:xfrm>
          <a:prstGeom prst="rect">
            <a:avLst/>
          </a:prstGeom>
          <a:noFill/>
          <a:ln w="9525">
            <a:noFill/>
            <a:miter lim="800000"/>
            <a:headEnd/>
            <a:tailEnd/>
          </a:ln>
        </p:spPr>
      </p:pic>
    </p:spTree>
    <p:extLst>
      <p:ext uri="{BB962C8B-B14F-4D97-AF65-F5344CB8AC3E}">
        <p14:creationId xmlns:p14="http://schemas.microsoft.com/office/powerpoint/2010/main" val="725466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BE"/>
          </a:p>
        </p:txBody>
      </p:sp>
      <p:sp>
        <p:nvSpPr>
          <p:cNvPr id="3" name="Tijdelijke aanduiding voor inhoud 2"/>
          <p:cNvSpPr>
            <a:spLocks noGrp="1"/>
          </p:cNvSpPr>
          <p:nvPr>
            <p:ph idx="1"/>
          </p:nvPr>
        </p:nvSpPr>
        <p:spPr/>
        <p:txBody>
          <a:bodyPr/>
          <a:lstStyle/>
          <a:p>
            <a:endParaRPr lang="nl-BE"/>
          </a:p>
        </p:txBody>
      </p:sp>
      <p:pic>
        <p:nvPicPr>
          <p:cNvPr id="4" name="Picture 10" descr="pIII-coppermine-boven"/>
          <p:cNvPicPr>
            <a:picLocks noChangeAspect="1" noChangeArrowheads="1"/>
          </p:cNvPicPr>
          <p:nvPr/>
        </p:nvPicPr>
        <p:blipFill>
          <a:blip r:embed="rId2" cstate="print"/>
          <a:srcRect/>
          <a:stretch>
            <a:fillRect/>
          </a:stretch>
        </p:blipFill>
        <p:spPr bwMode="auto">
          <a:xfrm>
            <a:off x="2087512" y="501649"/>
            <a:ext cx="2668588" cy="2635250"/>
          </a:xfrm>
          <a:prstGeom prst="rect">
            <a:avLst/>
          </a:prstGeom>
          <a:noFill/>
          <a:ln w="9525">
            <a:noFill/>
            <a:miter lim="800000"/>
            <a:headEnd/>
            <a:tailEnd/>
          </a:ln>
        </p:spPr>
      </p:pic>
      <p:pic>
        <p:nvPicPr>
          <p:cNvPr id="5" name="Picture 11" descr="pIII-coppermine-onder"/>
          <p:cNvPicPr>
            <a:picLocks noChangeAspect="1" noChangeArrowheads="1"/>
          </p:cNvPicPr>
          <p:nvPr/>
        </p:nvPicPr>
        <p:blipFill>
          <a:blip r:embed="rId3" cstate="print"/>
          <a:srcRect/>
          <a:stretch>
            <a:fillRect/>
          </a:stretch>
        </p:blipFill>
        <p:spPr bwMode="auto">
          <a:xfrm>
            <a:off x="2114500" y="3295649"/>
            <a:ext cx="2613025" cy="2595563"/>
          </a:xfrm>
          <a:prstGeom prst="rect">
            <a:avLst/>
          </a:prstGeom>
          <a:noFill/>
          <a:ln w="9525">
            <a:noFill/>
            <a:miter lim="800000"/>
            <a:headEnd/>
            <a:tailEnd/>
          </a:ln>
        </p:spPr>
      </p:pic>
      <p:pic>
        <p:nvPicPr>
          <p:cNvPr id="6" name="Picture 12" descr="pIII-tualatin-256K"/>
          <p:cNvPicPr>
            <a:picLocks noChangeAspect="1" noChangeArrowheads="1"/>
          </p:cNvPicPr>
          <p:nvPr/>
        </p:nvPicPr>
        <p:blipFill>
          <a:blip r:embed="rId4" cstate="print"/>
          <a:srcRect/>
          <a:stretch>
            <a:fillRect/>
          </a:stretch>
        </p:blipFill>
        <p:spPr bwMode="auto">
          <a:xfrm>
            <a:off x="5440312" y="515937"/>
            <a:ext cx="2557463" cy="2619375"/>
          </a:xfrm>
          <a:prstGeom prst="rect">
            <a:avLst/>
          </a:prstGeom>
          <a:noFill/>
          <a:ln w="9525">
            <a:noFill/>
            <a:miter lim="800000"/>
            <a:headEnd/>
            <a:tailEnd/>
          </a:ln>
        </p:spPr>
      </p:pic>
      <p:pic>
        <p:nvPicPr>
          <p:cNvPr id="7" name="Picture 13" descr="pIII-tualatin-512K"/>
          <p:cNvPicPr>
            <a:picLocks noChangeAspect="1" noChangeArrowheads="1"/>
          </p:cNvPicPr>
          <p:nvPr/>
        </p:nvPicPr>
        <p:blipFill>
          <a:blip r:embed="rId5" cstate="screen"/>
          <a:srcRect/>
          <a:stretch>
            <a:fillRect/>
          </a:stretch>
        </p:blipFill>
        <p:spPr bwMode="auto">
          <a:xfrm>
            <a:off x="8081912" y="514349"/>
            <a:ext cx="2600325" cy="2617788"/>
          </a:xfrm>
          <a:prstGeom prst="rect">
            <a:avLst/>
          </a:prstGeom>
          <a:noFill/>
          <a:ln w="9525">
            <a:noFill/>
            <a:miter lim="800000"/>
            <a:headEnd/>
            <a:tailEnd/>
          </a:ln>
        </p:spPr>
      </p:pic>
      <p:pic>
        <p:nvPicPr>
          <p:cNvPr id="8" name="Picture 14" descr="pIII-tualatin"/>
          <p:cNvPicPr>
            <a:picLocks noChangeAspect="1" noChangeArrowheads="1"/>
          </p:cNvPicPr>
          <p:nvPr/>
        </p:nvPicPr>
        <p:blipFill>
          <a:blip r:embed="rId6" cstate="print"/>
          <a:srcRect/>
          <a:stretch>
            <a:fillRect/>
          </a:stretch>
        </p:blipFill>
        <p:spPr bwMode="auto">
          <a:xfrm>
            <a:off x="6737300" y="3308349"/>
            <a:ext cx="2546350" cy="2546350"/>
          </a:xfrm>
          <a:prstGeom prst="rect">
            <a:avLst/>
          </a:prstGeom>
          <a:noFill/>
          <a:ln w="9525">
            <a:noFill/>
            <a:miter lim="800000"/>
            <a:headEnd/>
            <a:tailEnd/>
          </a:ln>
        </p:spPr>
      </p:pic>
    </p:spTree>
    <p:extLst>
      <p:ext uri="{BB962C8B-B14F-4D97-AF65-F5344CB8AC3E}">
        <p14:creationId xmlns:p14="http://schemas.microsoft.com/office/powerpoint/2010/main" val="19510366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Voorlopers van de huidige processoren</a:t>
            </a:r>
          </a:p>
        </p:txBody>
      </p:sp>
      <p:sp>
        <p:nvSpPr>
          <p:cNvPr id="3" name="Tijdelijke aanduiding voor inhoud 2"/>
          <p:cNvSpPr>
            <a:spLocks noGrp="1"/>
          </p:cNvSpPr>
          <p:nvPr>
            <p:ph idx="1"/>
          </p:nvPr>
        </p:nvSpPr>
        <p:spPr/>
        <p:txBody>
          <a:bodyPr>
            <a:normAutofit fontScale="92500" lnSpcReduction="20000"/>
          </a:bodyPr>
          <a:lstStyle/>
          <a:p>
            <a:r>
              <a:rPr lang="nl-BE" dirty="0" smtClean="0"/>
              <a:t>De P6 afgeleide </a:t>
            </a:r>
            <a:r>
              <a:rPr lang="nl-BE" dirty="0" err="1" smtClean="0"/>
              <a:t>Celeron</a:t>
            </a:r>
            <a:endParaRPr lang="nl-BE" dirty="0" smtClean="0"/>
          </a:p>
          <a:p>
            <a:pPr lvl="1"/>
            <a:r>
              <a:rPr lang="nl-BE" dirty="0" err="1"/>
              <a:t>Celeron</a:t>
            </a:r>
            <a:r>
              <a:rPr lang="nl-BE" dirty="0"/>
              <a:t> afgeleid van Pentium 2, 3</a:t>
            </a:r>
          </a:p>
          <a:p>
            <a:pPr lvl="2"/>
            <a:r>
              <a:rPr lang="nl-BE" dirty="0"/>
              <a:t>Bedoeld voor low-budget systemen.</a:t>
            </a:r>
          </a:p>
          <a:p>
            <a:pPr lvl="1"/>
            <a:r>
              <a:rPr lang="nl-BE" dirty="0"/>
              <a:t>Aanpassingen:</a:t>
            </a:r>
          </a:p>
          <a:p>
            <a:pPr lvl="2"/>
            <a:r>
              <a:rPr lang="nl-BE" dirty="0"/>
              <a:t>Lagere FSB snelheid</a:t>
            </a:r>
          </a:p>
          <a:p>
            <a:pPr marL="914400" lvl="2" indent="0">
              <a:buNone/>
            </a:pPr>
            <a:r>
              <a:rPr lang="nl-BE" dirty="0"/>
              <a:t>EN / OF</a:t>
            </a:r>
          </a:p>
          <a:p>
            <a:pPr lvl="2"/>
            <a:r>
              <a:rPr lang="nl-BE" dirty="0"/>
              <a:t>Minder L2-cache </a:t>
            </a:r>
            <a:r>
              <a:rPr lang="nl-BE" dirty="0" smtClean="0"/>
              <a:t>geheugen</a:t>
            </a:r>
          </a:p>
          <a:p>
            <a:r>
              <a:rPr lang="nl-BE" dirty="0" smtClean="0"/>
              <a:t>Pentium </a:t>
            </a:r>
            <a:r>
              <a:rPr lang="nl-BE" dirty="0" err="1" smtClean="0"/>
              <a:t>Xeon</a:t>
            </a:r>
            <a:endParaRPr lang="nl-BE" dirty="0" smtClean="0"/>
          </a:p>
          <a:p>
            <a:pPr lvl="1"/>
            <a:r>
              <a:rPr lang="nl-BE" dirty="0"/>
              <a:t>Afgeleid van Pentium 2 en 3;</a:t>
            </a:r>
          </a:p>
          <a:p>
            <a:pPr lvl="1"/>
            <a:r>
              <a:rPr lang="nl-BE" dirty="0"/>
              <a:t>Bedoeld voor high-budget systemen;</a:t>
            </a:r>
          </a:p>
          <a:p>
            <a:pPr lvl="1"/>
            <a:r>
              <a:rPr lang="nl-BE" dirty="0"/>
              <a:t>High-performance: servers en workstations;</a:t>
            </a:r>
          </a:p>
          <a:p>
            <a:pPr lvl="1"/>
            <a:r>
              <a:rPr lang="nl-BE" dirty="0"/>
              <a:t>Gemaakt voor multiprocessor systemen;</a:t>
            </a:r>
          </a:p>
          <a:p>
            <a:pPr lvl="1"/>
            <a:r>
              <a:rPr lang="nl-BE" dirty="0"/>
              <a:t>Aanpassingen: meer L2-cache geheugen.</a:t>
            </a:r>
            <a:endParaRPr lang="nl-NL" dirty="0"/>
          </a:p>
          <a:p>
            <a:pPr lvl="1"/>
            <a:endParaRPr lang="nl-BE" dirty="0"/>
          </a:p>
          <a:p>
            <a:pPr lvl="1"/>
            <a:endParaRPr lang="nl-BE" dirty="0" smtClean="0"/>
          </a:p>
          <a:p>
            <a:endParaRPr lang="nl-BE" dirty="0"/>
          </a:p>
        </p:txBody>
      </p:sp>
    </p:spTree>
    <p:extLst>
      <p:ext uri="{BB962C8B-B14F-4D97-AF65-F5344CB8AC3E}">
        <p14:creationId xmlns:p14="http://schemas.microsoft.com/office/powerpoint/2010/main" val="3989775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Voorlopers van de huidige processoren</a:t>
            </a:r>
          </a:p>
        </p:txBody>
      </p:sp>
      <p:sp>
        <p:nvSpPr>
          <p:cNvPr id="3" name="Tijdelijke aanduiding voor inhoud 2"/>
          <p:cNvSpPr>
            <a:spLocks noGrp="1"/>
          </p:cNvSpPr>
          <p:nvPr>
            <p:ph idx="1"/>
          </p:nvPr>
        </p:nvSpPr>
        <p:spPr/>
        <p:txBody>
          <a:bodyPr/>
          <a:lstStyle/>
          <a:p>
            <a:r>
              <a:rPr lang="nl-BE" dirty="0" smtClean="0"/>
              <a:t>De </a:t>
            </a:r>
            <a:r>
              <a:rPr lang="nl-BE" dirty="0" err="1" smtClean="0"/>
              <a:t>Netburst</a:t>
            </a:r>
            <a:r>
              <a:rPr lang="nl-BE" dirty="0" smtClean="0"/>
              <a:t> microarchitectuur</a:t>
            </a:r>
          </a:p>
          <a:p>
            <a:r>
              <a:rPr lang="nl-NL" dirty="0"/>
              <a:t>Algemene kenmerken:</a:t>
            </a:r>
          </a:p>
          <a:p>
            <a:pPr lvl="1"/>
            <a:r>
              <a:rPr lang="nl-NL" sz="2000" dirty="0"/>
              <a:t>Quad </a:t>
            </a:r>
            <a:r>
              <a:rPr lang="nl-NL" sz="2000" dirty="0" err="1"/>
              <a:t>pumped</a:t>
            </a:r>
            <a:r>
              <a:rPr lang="nl-NL" sz="2000" dirty="0"/>
              <a:t> bus;</a:t>
            </a:r>
          </a:p>
          <a:p>
            <a:pPr lvl="1"/>
            <a:r>
              <a:rPr lang="nl-NL" sz="2000" dirty="0"/>
              <a:t>Instructie cache vervangen door een </a:t>
            </a:r>
            <a:r>
              <a:rPr lang="nl-NL" sz="2000" dirty="0" err="1"/>
              <a:t>Execution</a:t>
            </a:r>
            <a:r>
              <a:rPr lang="nl-NL" sz="2000" dirty="0"/>
              <a:t> </a:t>
            </a:r>
            <a:r>
              <a:rPr lang="nl-NL" sz="2000" dirty="0" err="1"/>
              <a:t>Trace</a:t>
            </a:r>
            <a:r>
              <a:rPr lang="nl-NL" sz="2000" dirty="0"/>
              <a:t> Cache. De ETC is 12K groot en kan 1200 µ</a:t>
            </a:r>
            <a:r>
              <a:rPr lang="nl-NL" sz="2000" dirty="0" err="1"/>
              <a:t>OPs</a:t>
            </a:r>
            <a:r>
              <a:rPr lang="nl-NL" sz="2000" dirty="0"/>
              <a:t> gedecodeerde x86 instructies laden;</a:t>
            </a:r>
          </a:p>
          <a:p>
            <a:pPr lvl="1"/>
            <a:r>
              <a:rPr lang="nl-NL" sz="2000" dirty="0"/>
              <a:t>Rapid </a:t>
            </a:r>
            <a:r>
              <a:rPr lang="nl-NL" sz="2000" dirty="0" err="1"/>
              <a:t>Execution</a:t>
            </a:r>
            <a:r>
              <a:rPr lang="nl-NL" sz="2000" dirty="0"/>
              <a:t> Engine: opsplitsing van de klokfrequenties: processor, ALU en bus. Door deze loskoppeling kan de ALU aan dubbele processorsnelheid werken;</a:t>
            </a:r>
          </a:p>
          <a:p>
            <a:pPr lvl="1"/>
            <a:r>
              <a:rPr lang="nl-NL" sz="2000" dirty="0"/>
              <a:t>Advanced </a:t>
            </a:r>
            <a:r>
              <a:rPr lang="nl-NL" sz="2000" dirty="0" err="1"/>
              <a:t>Dynamic</a:t>
            </a:r>
            <a:r>
              <a:rPr lang="nl-NL" sz="2000" dirty="0"/>
              <a:t> </a:t>
            </a:r>
            <a:r>
              <a:rPr lang="nl-NL" sz="2000" dirty="0" err="1"/>
              <a:t>Execution</a:t>
            </a:r>
            <a:r>
              <a:rPr lang="nl-NL" sz="2000" dirty="0"/>
              <a:t> voorkomt dat er wachttijden optreden </a:t>
            </a:r>
            <a:r>
              <a:rPr lang="nl-NL" sz="2000" dirty="0" err="1"/>
              <a:t>tengevolge</a:t>
            </a:r>
            <a:r>
              <a:rPr lang="nl-NL" sz="2000" dirty="0"/>
              <a:t> van afhankelijkheden tussen instructies;</a:t>
            </a:r>
          </a:p>
          <a:p>
            <a:pPr lvl="1"/>
            <a:r>
              <a:rPr lang="nl-NL" sz="2000" dirty="0"/>
              <a:t>Hyperpipeline met opsplitsing in 20 stages;</a:t>
            </a:r>
          </a:p>
          <a:p>
            <a:pPr lvl="1"/>
            <a:r>
              <a:rPr lang="nl-NL" sz="2000" dirty="0"/>
              <a:t>SIMD </a:t>
            </a:r>
            <a:r>
              <a:rPr lang="nl-NL" sz="2000" dirty="0" err="1"/>
              <a:t>Extensions</a:t>
            </a:r>
            <a:r>
              <a:rPr lang="nl-NL" sz="2000" dirty="0"/>
              <a:t> 2 (SSE2) met toevoeging van 76 nieuwe SIMD-instructies.</a:t>
            </a:r>
          </a:p>
          <a:p>
            <a:endParaRPr lang="nl-BE" dirty="0"/>
          </a:p>
        </p:txBody>
      </p:sp>
    </p:spTree>
    <p:extLst>
      <p:ext uri="{BB962C8B-B14F-4D97-AF65-F5344CB8AC3E}">
        <p14:creationId xmlns:p14="http://schemas.microsoft.com/office/powerpoint/2010/main" val="15628844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Voorlopers van de huidige processoren</a:t>
            </a:r>
          </a:p>
        </p:txBody>
      </p:sp>
      <p:sp>
        <p:nvSpPr>
          <p:cNvPr id="3" name="Tijdelijke aanduiding voor inhoud 2"/>
          <p:cNvSpPr>
            <a:spLocks noGrp="1"/>
          </p:cNvSpPr>
          <p:nvPr>
            <p:ph idx="1"/>
          </p:nvPr>
        </p:nvSpPr>
        <p:spPr/>
        <p:txBody>
          <a:bodyPr/>
          <a:lstStyle/>
          <a:p>
            <a:r>
              <a:rPr lang="nl-BE" dirty="0"/>
              <a:t>De </a:t>
            </a:r>
            <a:r>
              <a:rPr lang="nl-BE" dirty="0" err="1"/>
              <a:t>Netburst</a:t>
            </a:r>
            <a:r>
              <a:rPr lang="nl-BE" dirty="0"/>
              <a:t> microarchitectuur</a:t>
            </a:r>
          </a:p>
        </p:txBody>
      </p:sp>
      <p:pic>
        <p:nvPicPr>
          <p:cNvPr id="4" name="Afbeelding 3"/>
          <p:cNvPicPr>
            <a:picLocks noChangeAspect="1"/>
          </p:cNvPicPr>
          <p:nvPr/>
        </p:nvPicPr>
        <p:blipFill>
          <a:blip r:embed="rId2"/>
          <a:stretch>
            <a:fillRect/>
          </a:stretch>
        </p:blipFill>
        <p:spPr>
          <a:xfrm>
            <a:off x="1901741" y="2537157"/>
            <a:ext cx="8388517" cy="3404545"/>
          </a:xfrm>
          <a:prstGeom prst="rect">
            <a:avLst/>
          </a:prstGeom>
        </p:spPr>
      </p:pic>
    </p:spTree>
    <p:extLst>
      <p:ext uri="{BB962C8B-B14F-4D97-AF65-F5344CB8AC3E}">
        <p14:creationId xmlns:p14="http://schemas.microsoft.com/office/powerpoint/2010/main" val="28308782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BE"/>
          </a:p>
        </p:txBody>
      </p:sp>
      <p:sp>
        <p:nvSpPr>
          <p:cNvPr id="3" name="Tijdelijke aanduiding voor inhoud 2"/>
          <p:cNvSpPr>
            <a:spLocks noGrp="1"/>
          </p:cNvSpPr>
          <p:nvPr>
            <p:ph idx="1"/>
          </p:nvPr>
        </p:nvSpPr>
        <p:spPr/>
        <p:txBody>
          <a:bodyPr/>
          <a:lstStyle/>
          <a:p>
            <a:endParaRPr lang="nl-BE"/>
          </a:p>
        </p:txBody>
      </p:sp>
      <p:pic>
        <p:nvPicPr>
          <p:cNvPr id="4" name="Picture 4" descr="Pentium4_willamette_top"/>
          <p:cNvPicPr>
            <a:picLocks noChangeAspect="1" noChangeArrowheads="1"/>
          </p:cNvPicPr>
          <p:nvPr/>
        </p:nvPicPr>
        <p:blipFill>
          <a:blip r:embed="rId2" cstate="print"/>
          <a:srcRect/>
          <a:stretch>
            <a:fillRect/>
          </a:stretch>
        </p:blipFill>
        <p:spPr bwMode="auto">
          <a:xfrm>
            <a:off x="1536366" y="487363"/>
            <a:ext cx="2732088" cy="2725737"/>
          </a:xfrm>
          <a:prstGeom prst="rect">
            <a:avLst/>
          </a:prstGeom>
          <a:noFill/>
          <a:ln w="9525">
            <a:noFill/>
            <a:miter lim="800000"/>
            <a:headEnd/>
            <a:tailEnd/>
          </a:ln>
        </p:spPr>
      </p:pic>
      <p:pic>
        <p:nvPicPr>
          <p:cNvPr id="5" name="Picture 5" descr="Pentium4_northwood_bottom"/>
          <p:cNvPicPr>
            <a:picLocks noChangeAspect="1" noChangeArrowheads="1"/>
          </p:cNvPicPr>
          <p:nvPr/>
        </p:nvPicPr>
        <p:blipFill>
          <a:blip r:embed="rId3" cstate="print"/>
          <a:srcRect/>
          <a:stretch>
            <a:fillRect/>
          </a:stretch>
        </p:blipFill>
        <p:spPr bwMode="auto">
          <a:xfrm>
            <a:off x="4498641" y="3394075"/>
            <a:ext cx="2782888" cy="2782888"/>
          </a:xfrm>
          <a:prstGeom prst="rect">
            <a:avLst/>
          </a:prstGeom>
          <a:noFill/>
          <a:ln w="9525">
            <a:noFill/>
            <a:miter lim="800000"/>
            <a:headEnd/>
            <a:tailEnd/>
          </a:ln>
        </p:spPr>
      </p:pic>
      <p:pic>
        <p:nvPicPr>
          <p:cNvPr id="6" name="Picture 6" descr="Pentium4_northwood_front"/>
          <p:cNvPicPr>
            <a:picLocks noChangeAspect="1" noChangeArrowheads="1"/>
          </p:cNvPicPr>
          <p:nvPr/>
        </p:nvPicPr>
        <p:blipFill>
          <a:blip r:embed="rId4" cstate="print"/>
          <a:srcRect/>
          <a:stretch>
            <a:fillRect/>
          </a:stretch>
        </p:blipFill>
        <p:spPr bwMode="auto">
          <a:xfrm>
            <a:off x="4512929" y="490538"/>
            <a:ext cx="2741612" cy="2733675"/>
          </a:xfrm>
          <a:prstGeom prst="rect">
            <a:avLst/>
          </a:prstGeom>
          <a:noFill/>
          <a:ln w="9525">
            <a:noFill/>
            <a:miter lim="800000"/>
            <a:headEnd/>
            <a:tailEnd/>
          </a:ln>
        </p:spPr>
      </p:pic>
      <p:pic>
        <p:nvPicPr>
          <p:cNvPr id="7" name="Picture 7" descr="Pentium4_prescott_bottom"/>
          <p:cNvPicPr>
            <a:picLocks noChangeAspect="1" noChangeArrowheads="1"/>
          </p:cNvPicPr>
          <p:nvPr/>
        </p:nvPicPr>
        <p:blipFill>
          <a:blip r:embed="rId5" cstate="print"/>
          <a:srcRect/>
          <a:stretch>
            <a:fillRect/>
          </a:stretch>
        </p:blipFill>
        <p:spPr bwMode="auto">
          <a:xfrm>
            <a:off x="7465679" y="3406775"/>
            <a:ext cx="2744787" cy="2757488"/>
          </a:xfrm>
          <a:prstGeom prst="rect">
            <a:avLst/>
          </a:prstGeom>
          <a:noFill/>
          <a:ln w="9525">
            <a:noFill/>
            <a:miter lim="800000"/>
            <a:headEnd/>
            <a:tailEnd/>
          </a:ln>
        </p:spPr>
      </p:pic>
      <p:pic>
        <p:nvPicPr>
          <p:cNvPr id="8" name="Picture 8" descr="Pentium4_prescott_front"/>
          <p:cNvPicPr>
            <a:picLocks noChangeAspect="1" noChangeArrowheads="1"/>
          </p:cNvPicPr>
          <p:nvPr/>
        </p:nvPicPr>
        <p:blipFill>
          <a:blip r:embed="rId6" cstate="print"/>
          <a:srcRect/>
          <a:stretch>
            <a:fillRect/>
          </a:stretch>
        </p:blipFill>
        <p:spPr bwMode="auto">
          <a:xfrm>
            <a:off x="7472029" y="492125"/>
            <a:ext cx="2732087" cy="2722563"/>
          </a:xfrm>
          <a:prstGeom prst="rect">
            <a:avLst/>
          </a:prstGeom>
          <a:noFill/>
          <a:ln w="9525">
            <a:noFill/>
            <a:miter lim="800000"/>
            <a:headEnd/>
            <a:tailEnd/>
          </a:ln>
        </p:spPr>
      </p:pic>
      <p:pic>
        <p:nvPicPr>
          <p:cNvPr id="9" name="Picture 9" descr="Pentium4_willamette_bottom"/>
          <p:cNvPicPr>
            <a:picLocks noChangeAspect="1" noChangeArrowheads="1"/>
          </p:cNvPicPr>
          <p:nvPr/>
        </p:nvPicPr>
        <p:blipFill>
          <a:blip r:embed="rId7" cstate="print"/>
          <a:srcRect/>
          <a:stretch>
            <a:fillRect/>
          </a:stretch>
        </p:blipFill>
        <p:spPr bwMode="auto">
          <a:xfrm>
            <a:off x="1550654" y="3432175"/>
            <a:ext cx="2733675" cy="2708275"/>
          </a:xfrm>
          <a:prstGeom prst="rect">
            <a:avLst/>
          </a:prstGeom>
          <a:noFill/>
          <a:ln w="9525">
            <a:noFill/>
            <a:miter lim="800000"/>
            <a:headEnd/>
            <a:tailEnd/>
          </a:ln>
        </p:spPr>
      </p:pic>
      <p:sp>
        <p:nvSpPr>
          <p:cNvPr id="10" name="Text Box 10"/>
          <p:cNvSpPr txBox="1">
            <a:spLocks noChangeArrowheads="1"/>
          </p:cNvSpPr>
          <p:nvPr/>
        </p:nvSpPr>
        <p:spPr bwMode="auto">
          <a:xfrm>
            <a:off x="2234866" y="14228"/>
            <a:ext cx="1367810" cy="400110"/>
          </a:xfrm>
          <a:prstGeom prst="rect">
            <a:avLst/>
          </a:prstGeom>
          <a:noFill/>
          <a:ln w="9525" algn="ctr">
            <a:noFill/>
            <a:miter lim="800000"/>
            <a:headEnd/>
            <a:tailEnd/>
          </a:ln>
        </p:spPr>
        <p:txBody>
          <a:bodyPr wrap="none" anchor="b" anchorCtr="1">
            <a:spAutoFit/>
          </a:bodyPr>
          <a:lstStyle/>
          <a:p>
            <a:r>
              <a:rPr lang="nl-BE" sz="2000" b="1" dirty="0" err="1">
                <a:solidFill>
                  <a:schemeClr val="accent6"/>
                </a:solidFill>
              </a:rPr>
              <a:t>Willamette</a:t>
            </a:r>
            <a:endParaRPr lang="nl-NL" sz="2000" b="1" dirty="0">
              <a:solidFill>
                <a:schemeClr val="accent6"/>
              </a:solidFill>
            </a:endParaRPr>
          </a:p>
        </p:txBody>
      </p:sp>
      <p:sp>
        <p:nvSpPr>
          <p:cNvPr id="11" name="Text Box 11"/>
          <p:cNvSpPr txBox="1">
            <a:spLocks noChangeArrowheads="1"/>
          </p:cNvSpPr>
          <p:nvPr/>
        </p:nvSpPr>
        <p:spPr bwMode="auto">
          <a:xfrm>
            <a:off x="5098716" y="14228"/>
            <a:ext cx="1408462" cy="400110"/>
          </a:xfrm>
          <a:prstGeom prst="rect">
            <a:avLst/>
          </a:prstGeom>
          <a:noFill/>
          <a:ln w="9525" algn="ctr">
            <a:noFill/>
            <a:miter lim="800000"/>
            <a:headEnd/>
            <a:tailEnd/>
          </a:ln>
        </p:spPr>
        <p:txBody>
          <a:bodyPr wrap="none" anchor="b" anchorCtr="1">
            <a:spAutoFit/>
          </a:bodyPr>
          <a:lstStyle/>
          <a:p>
            <a:r>
              <a:rPr lang="nl-BE" sz="2000" b="1" dirty="0" err="1">
                <a:solidFill>
                  <a:schemeClr val="accent6"/>
                </a:solidFill>
              </a:rPr>
              <a:t>Northwood</a:t>
            </a:r>
            <a:endParaRPr lang="nl-NL" sz="2000" b="1" dirty="0">
              <a:solidFill>
                <a:schemeClr val="accent6"/>
              </a:solidFill>
            </a:endParaRPr>
          </a:p>
        </p:txBody>
      </p:sp>
      <p:sp>
        <p:nvSpPr>
          <p:cNvPr id="12" name="Text Box 12"/>
          <p:cNvSpPr txBox="1">
            <a:spLocks noChangeArrowheads="1"/>
          </p:cNvSpPr>
          <p:nvPr/>
        </p:nvSpPr>
        <p:spPr bwMode="auto">
          <a:xfrm>
            <a:off x="8286416" y="14228"/>
            <a:ext cx="1059136" cy="400110"/>
          </a:xfrm>
          <a:prstGeom prst="rect">
            <a:avLst/>
          </a:prstGeom>
          <a:noFill/>
          <a:ln w="9525" algn="ctr">
            <a:noFill/>
            <a:miter lim="800000"/>
            <a:headEnd/>
            <a:tailEnd/>
          </a:ln>
        </p:spPr>
        <p:txBody>
          <a:bodyPr wrap="none" anchor="b" anchorCtr="1">
            <a:spAutoFit/>
          </a:bodyPr>
          <a:lstStyle/>
          <a:p>
            <a:r>
              <a:rPr lang="nl-BE" sz="2000" b="1" dirty="0" err="1">
                <a:solidFill>
                  <a:schemeClr val="accent6"/>
                </a:solidFill>
              </a:rPr>
              <a:t>Prescott</a:t>
            </a:r>
            <a:endParaRPr lang="nl-NL" sz="2000" b="1" dirty="0">
              <a:solidFill>
                <a:schemeClr val="accent6"/>
              </a:solidFill>
            </a:endParaRPr>
          </a:p>
        </p:txBody>
      </p:sp>
    </p:spTree>
    <p:extLst>
      <p:ext uri="{BB962C8B-B14F-4D97-AF65-F5344CB8AC3E}">
        <p14:creationId xmlns:p14="http://schemas.microsoft.com/office/powerpoint/2010/main" val="38175957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BE"/>
          </a:p>
        </p:txBody>
      </p:sp>
      <p:sp>
        <p:nvSpPr>
          <p:cNvPr id="3" name="Tijdelijke aanduiding voor inhoud 2"/>
          <p:cNvSpPr>
            <a:spLocks noGrp="1"/>
          </p:cNvSpPr>
          <p:nvPr>
            <p:ph idx="1"/>
          </p:nvPr>
        </p:nvSpPr>
        <p:spPr/>
        <p:txBody>
          <a:bodyPr/>
          <a:lstStyle/>
          <a:p>
            <a:endParaRPr lang="nl-BE"/>
          </a:p>
        </p:txBody>
      </p:sp>
      <p:pic>
        <p:nvPicPr>
          <p:cNvPr id="4" name="Picture 5" descr="Moederbord-P4-socket775"/>
          <p:cNvPicPr>
            <a:picLocks noChangeAspect="1" noChangeArrowheads="1"/>
          </p:cNvPicPr>
          <p:nvPr/>
        </p:nvPicPr>
        <p:blipFill>
          <a:blip r:embed="rId2" cstate="screen"/>
          <a:srcRect/>
          <a:stretch>
            <a:fillRect/>
          </a:stretch>
        </p:blipFill>
        <p:spPr bwMode="auto">
          <a:xfrm>
            <a:off x="1524000" y="782638"/>
            <a:ext cx="9144000" cy="5394325"/>
          </a:xfrm>
          <a:prstGeom prst="rect">
            <a:avLst/>
          </a:prstGeom>
          <a:noFill/>
          <a:ln w="9525">
            <a:noFill/>
            <a:miter lim="800000"/>
            <a:headEnd/>
            <a:tailEnd/>
          </a:ln>
        </p:spPr>
      </p:pic>
    </p:spTree>
    <p:extLst>
      <p:ext uri="{BB962C8B-B14F-4D97-AF65-F5344CB8AC3E}">
        <p14:creationId xmlns:p14="http://schemas.microsoft.com/office/powerpoint/2010/main" val="34434426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Voorlopers van de huidige processoren</a:t>
            </a:r>
          </a:p>
        </p:txBody>
      </p:sp>
      <p:sp>
        <p:nvSpPr>
          <p:cNvPr id="3" name="Tijdelijke aanduiding voor inhoud 2"/>
          <p:cNvSpPr>
            <a:spLocks noGrp="1"/>
          </p:cNvSpPr>
          <p:nvPr>
            <p:ph idx="1"/>
          </p:nvPr>
        </p:nvSpPr>
        <p:spPr/>
        <p:txBody>
          <a:bodyPr/>
          <a:lstStyle/>
          <a:p>
            <a:r>
              <a:rPr lang="nl-BE" dirty="0" smtClean="0"/>
              <a:t>De </a:t>
            </a:r>
            <a:r>
              <a:rPr lang="nl-BE" dirty="0" err="1" smtClean="0"/>
              <a:t>netburst</a:t>
            </a:r>
            <a:r>
              <a:rPr lang="nl-BE" dirty="0" smtClean="0"/>
              <a:t> microarchitectuur: Pentium D</a:t>
            </a:r>
          </a:p>
          <a:p>
            <a:pPr lvl="1"/>
            <a:r>
              <a:rPr lang="nl-BE" dirty="0" smtClean="0"/>
              <a:t>Dual </a:t>
            </a:r>
            <a:r>
              <a:rPr lang="nl-BE" dirty="0" err="1" smtClean="0"/>
              <a:t>core</a:t>
            </a:r>
            <a:endParaRPr lang="nl-BE" dirty="0" smtClean="0"/>
          </a:p>
          <a:p>
            <a:pPr lvl="1"/>
            <a:r>
              <a:rPr lang="nl-BE" dirty="0" smtClean="0"/>
              <a:t>2 uitvoeringskernen</a:t>
            </a:r>
          </a:p>
          <a:p>
            <a:pPr lvl="1"/>
            <a:r>
              <a:rPr lang="nl-BE" dirty="0" smtClean="0"/>
              <a:t>Codenamen Smithfield &amp; </a:t>
            </a:r>
            <a:r>
              <a:rPr lang="nl-BE" dirty="0" err="1" smtClean="0"/>
              <a:t>Presler</a:t>
            </a:r>
            <a:r>
              <a:rPr lang="nl-BE" dirty="0" smtClean="0"/>
              <a:t> (</a:t>
            </a:r>
            <a:r>
              <a:rPr lang="nl-BE" dirty="0" err="1" smtClean="0"/>
              <a:t>virtualization</a:t>
            </a:r>
            <a:r>
              <a:rPr lang="nl-BE" dirty="0" smtClean="0"/>
              <a:t> </a:t>
            </a:r>
            <a:r>
              <a:rPr lang="nl-BE" dirty="0" err="1" smtClean="0"/>
              <a:t>technology</a:t>
            </a:r>
            <a:r>
              <a:rPr lang="nl-BE" dirty="0" smtClean="0"/>
              <a:t>)</a:t>
            </a:r>
          </a:p>
          <a:p>
            <a:r>
              <a:rPr lang="nl-BE" dirty="0" smtClean="0"/>
              <a:t>De </a:t>
            </a:r>
            <a:r>
              <a:rPr lang="nl-BE" dirty="0" err="1" smtClean="0"/>
              <a:t>netburst</a:t>
            </a:r>
            <a:r>
              <a:rPr lang="nl-BE" dirty="0" smtClean="0"/>
              <a:t> microarchitectuur: Pentium EE</a:t>
            </a:r>
          </a:p>
          <a:p>
            <a:pPr lvl="1"/>
            <a:r>
              <a:rPr lang="nl-BE" dirty="0" smtClean="0"/>
              <a:t>Extreme </a:t>
            </a:r>
            <a:r>
              <a:rPr lang="nl-BE" dirty="0" err="1" smtClean="0"/>
              <a:t>edition</a:t>
            </a:r>
            <a:endParaRPr lang="nl-BE" dirty="0" smtClean="0"/>
          </a:p>
          <a:p>
            <a:pPr lvl="1"/>
            <a:r>
              <a:rPr lang="nl-BE" dirty="0" smtClean="0"/>
              <a:t>Dual </a:t>
            </a:r>
            <a:r>
              <a:rPr lang="nl-BE" dirty="0" err="1" smtClean="0"/>
              <a:t>core</a:t>
            </a:r>
            <a:r>
              <a:rPr lang="nl-BE" dirty="0" smtClean="0"/>
              <a:t> en </a:t>
            </a:r>
            <a:r>
              <a:rPr lang="nl-BE" dirty="0" err="1" smtClean="0"/>
              <a:t>Hyperthreading</a:t>
            </a:r>
            <a:endParaRPr lang="nl-BE" dirty="0" smtClean="0"/>
          </a:p>
          <a:p>
            <a:pPr lvl="2"/>
            <a:r>
              <a:rPr lang="nl-BE" dirty="0" smtClean="0"/>
              <a:t>4 thread simultaan uitgevoerd</a:t>
            </a:r>
          </a:p>
        </p:txBody>
      </p:sp>
    </p:spTree>
    <p:extLst>
      <p:ext uri="{BB962C8B-B14F-4D97-AF65-F5344CB8AC3E}">
        <p14:creationId xmlns:p14="http://schemas.microsoft.com/office/powerpoint/2010/main" val="33805661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Voorlopers van de huidige processoren</a:t>
            </a:r>
          </a:p>
        </p:txBody>
      </p:sp>
      <p:sp>
        <p:nvSpPr>
          <p:cNvPr id="3" name="Tijdelijke aanduiding voor inhoud 2"/>
          <p:cNvSpPr>
            <a:spLocks noGrp="1"/>
          </p:cNvSpPr>
          <p:nvPr>
            <p:ph idx="1"/>
          </p:nvPr>
        </p:nvSpPr>
        <p:spPr/>
        <p:txBody>
          <a:bodyPr>
            <a:normAutofit lnSpcReduction="10000"/>
          </a:bodyPr>
          <a:lstStyle/>
          <a:p>
            <a:r>
              <a:rPr lang="nl-BE" dirty="0" smtClean="0"/>
              <a:t>De </a:t>
            </a:r>
            <a:r>
              <a:rPr lang="nl-BE" dirty="0" err="1" smtClean="0"/>
              <a:t>Core</a:t>
            </a:r>
            <a:r>
              <a:rPr lang="nl-BE" dirty="0" smtClean="0"/>
              <a:t> microarchitectuur</a:t>
            </a:r>
          </a:p>
          <a:p>
            <a:r>
              <a:rPr lang="nl-NL" dirty="0"/>
              <a:t>Nieuwe technologieën</a:t>
            </a:r>
          </a:p>
          <a:p>
            <a:pPr lvl="1"/>
            <a:r>
              <a:rPr lang="nl-BE" dirty="0"/>
              <a:t>Wide </a:t>
            </a:r>
            <a:r>
              <a:rPr lang="nl-BE" dirty="0" err="1"/>
              <a:t>Dynamic</a:t>
            </a:r>
            <a:r>
              <a:rPr lang="nl-BE" dirty="0"/>
              <a:t> </a:t>
            </a:r>
            <a:r>
              <a:rPr lang="nl-BE" dirty="0" err="1"/>
              <a:t>Execution</a:t>
            </a:r>
            <a:r>
              <a:rPr lang="nl-BE" dirty="0"/>
              <a:t>;</a:t>
            </a:r>
          </a:p>
          <a:p>
            <a:pPr lvl="1"/>
            <a:r>
              <a:rPr lang="nl-BE" dirty="0"/>
              <a:t>Intelligent Power </a:t>
            </a:r>
            <a:r>
              <a:rPr lang="nl-BE" dirty="0" err="1"/>
              <a:t>Capabilty</a:t>
            </a:r>
            <a:r>
              <a:rPr lang="nl-BE" dirty="0"/>
              <a:t>;</a:t>
            </a:r>
          </a:p>
          <a:p>
            <a:pPr lvl="1"/>
            <a:r>
              <a:rPr lang="nl-BE" dirty="0"/>
              <a:t>Advanced Smart Cache;</a:t>
            </a:r>
          </a:p>
          <a:p>
            <a:pPr lvl="1"/>
            <a:r>
              <a:rPr lang="nl-BE" dirty="0"/>
              <a:t>Smart Memory Access;</a:t>
            </a:r>
          </a:p>
          <a:p>
            <a:pPr lvl="1"/>
            <a:r>
              <a:rPr lang="nl-BE" dirty="0"/>
              <a:t>Advanced Digital Media Boost (SSE4);</a:t>
            </a:r>
          </a:p>
          <a:p>
            <a:pPr lvl="1"/>
            <a:r>
              <a:rPr lang="nl-BE" dirty="0" err="1"/>
              <a:t>Enhanced</a:t>
            </a:r>
            <a:r>
              <a:rPr lang="nl-BE" dirty="0"/>
              <a:t> Speedstep technologie;</a:t>
            </a:r>
          </a:p>
          <a:p>
            <a:pPr lvl="1"/>
            <a:r>
              <a:rPr lang="nl-BE" dirty="0"/>
              <a:t>Verbeterde </a:t>
            </a:r>
            <a:r>
              <a:rPr lang="nl-BE" dirty="0" err="1"/>
              <a:t>branch</a:t>
            </a:r>
            <a:r>
              <a:rPr lang="nl-BE" dirty="0"/>
              <a:t> </a:t>
            </a:r>
            <a:r>
              <a:rPr lang="nl-BE" dirty="0" err="1"/>
              <a:t>prediction</a:t>
            </a:r>
            <a:r>
              <a:rPr lang="nl-BE" dirty="0"/>
              <a:t>;</a:t>
            </a:r>
          </a:p>
          <a:p>
            <a:pPr lvl="1"/>
            <a:r>
              <a:rPr lang="nl-BE" dirty="0"/>
              <a:t>Nieuw concept </a:t>
            </a:r>
            <a:r>
              <a:rPr lang="nl-BE" dirty="0" err="1"/>
              <a:t>macrofusion</a:t>
            </a:r>
            <a:r>
              <a:rPr lang="nl-BE" dirty="0"/>
              <a:t>. Soms twee instructies uitgevoerd in de tijd van één.</a:t>
            </a:r>
          </a:p>
          <a:p>
            <a:pPr lvl="1"/>
            <a:endParaRPr lang="nl-BE" dirty="0"/>
          </a:p>
          <a:p>
            <a:endParaRPr lang="nl-BE" dirty="0"/>
          </a:p>
          <a:p>
            <a:endParaRPr lang="nl-BE" dirty="0" smtClean="0"/>
          </a:p>
        </p:txBody>
      </p:sp>
    </p:spTree>
    <p:extLst>
      <p:ext uri="{BB962C8B-B14F-4D97-AF65-F5344CB8AC3E}">
        <p14:creationId xmlns:p14="http://schemas.microsoft.com/office/powerpoint/2010/main" val="21199140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Voorlopers van de huidige processoren</a:t>
            </a:r>
          </a:p>
        </p:txBody>
      </p:sp>
      <p:sp>
        <p:nvSpPr>
          <p:cNvPr id="3" name="Tijdelijke aanduiding voor inhoud 2"/>
          <p:cNvSpPr>
            <a:spLocks noGrp="1"/>
          </p:cNvSpPr>
          <p:nvPr>
            <p:ph idx="1"/>
          </p:nvPr>
        </p:nvSpPr>
        <p:spPr/>
        <p:txBody>
          <a:bodyPr/>
          <a:lstStyle/>
          <a:p>
            <a:r>
              <a:rPr lang="nl-NL" dirty="0" err="1"/>
              <a:t>Core</a:t>
            </a:r>
            <a:r>
              <a:rPr lang="nl-NL" dirty="0"/>
              <a:t> 2: algemene kenmerken</a:t>
            </a:r>
          </a:p>
          <a:p>
            <a:pPr lvl="1"/>
            <a:r>
              <a:rPr lang="nl-BE" dirty="0" err="1"/>
              <a:t>Dubbelkernig</a:t>
            </a:r>
            <a:r>
              <a:rPr lang="nl-BE" dirty="0"/>
              <a:t> of </a:t>
            </a:r>
            <a:r>
              <a:rPr lang="nl-BE" dirty="0" err="1"/>
              <a:t>vierkernig</a:t>
            </a:r>
            <a:r>
              <a:rPr lang="nl-BE" dirty="0"/>
              <a:t>;</a:t>
            </a:r>
          </a:p>
          <a:p>
            <a:pPr lvl="1"/>
            <a:r>
              <a:rPr lang="nl-BE" dirty="0"/>
              <a:t>32 KiB+32 </a:t>
            </a:r>
            <a:r>
              <a:rPr lang="nl-BE" dirty="0" err="1"/>
              <a:t>KiB</a:t>
            </a:r>
            <a:r>
              <a:rPr lang="nl-BE" dirty="0"/>
              <a:t> L1-cache;</a:t>
            </a:r>
          </a:p>
          <a:p>
            <a:pPr lvl="1"/>
            <a:r>
              <a:rPr lang="nl-BE" dirty="0"/>
              <a:t>65 of 45 nm;</a:t>
            </a:r>
          </a:p>
          <a:p>
            <a:pPr lvl="1"/>
            <a:r>
              <a:rPr lang="nl-BE" dirty="0"/>
              <a:t>32 KiB+32 </a:t>
            </a:r>
            <a:r>
              <a:rPr lang="nl-BE" dirty="0" err="1"/>
              <a:t>KiB</a:t>
            </a:r>
            <a:r>
              <a:rPr lang="nl-BE" dirty="0"/>
              <a:t> L1-cache;</a:t>
            </a:r>
          </a:p>
          <a:p>
            <a:pPr lvl="1"/>
            <a:r>
              <a:rPr lang="nl-BE" dirty="0"/>
              <a:t>Zijn meestal aanwezig:</a:t>
            </a:r>
          </a:p>
          <a:p>
            <a:pPr lvl="2"/>
            <a:r>
              <a:rPr lang="nl-BE" dirty="0"/>
              <a:t>64-bit implementatie (EM64-T);</a:t>
            </a:r>
          </a:p>
          <a:p>
            <a:pPr lvl="2"/>
            <a:r>
              <a:rPr lang="nl-BE" dirty="0"/>
              <a:t>Executive </a:t>
            </a:r>
            <a:r>
              <a:rPr lang="nl-BE" dirty="0" err="1"/>
              <a:t>Disable</a:t>
            </a:r>
            <a:r>
              <a:rPr lang="nl-BE" dirty="0"/>
              <a:t> bit om virusaanvallen tegen te gaan;</a:t>
            </a:r>
          </a:p>
          <a:p>
            <a:pPr lvl="2"/>
            <a:r>
              <a:rPr lang="nl-BE" dirty="0"/>
              <a:t>Virtualisatietechnologie (VT).</a:t>
            </a:r>
          </a:p>
          <a:p>
            <a:pPr lvl="1"/>
            <a:r>
              <a:rPr lang="nl-BE" dirty="0"/>
              <a:t>Benaming: </a:t>
            </a:r>
            <a:r>
              <a:rPr lang="nl-BE" dirty="0" err="1"/>
              <a:t>Core</a:t>
            </a:r>
            <a:r>
              <a:rPr lang="nl-BE" dirty="0"/>
              <a:t> 2 Duo, </a:t>
            </a:r>
            <a:r>
              <a:rPr lang="nl-BE" dirty="0" err="1"/>
              <a:t>Core</a:t>
            </a:r>
            <a:r>
              <a:rPr lang="nl-BE" dirty="0"/>
              <a:t> 2 Quad of </a:t>
            </a:r>
            <a:r>
              <a:rPr lang="nl-BE" dirty="0" err="1"/>
              <a:t>Xeon</a:t>
            </a:r>
            <a:r>
              <a:rPr lang="nl-BE" dirty="0"/>
              <a:t>.</a:t>
            </a:r>
          </a:p>
          <a:p>
            <a:endParaRPr lang="nl-BE" dirty="0"/>
          </a:p>
          <a:p>
            <a:endParaRPr lang="nl-BE" dirty="0"/>
          </a:p>
        </p:txBody>
      </p:sp>
    </p:spTree>
    <p:extLst>
      <p:ext uri="{BB962C8B-B14F-4D97-AF65-F5344CB8AC3E}">
        <p14:creationId xmlns:p14="http://schemas.microsoft.com/office/powerpoint/2010/main" val="717342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Kenmerken: databus</a:t>
            </a:r>
            <a:endParaRPr lang="nl-BE" dirty="0"/>
          </a:p>
        </p:txBody>
      </p:sp>
      <p:sp>
        <p:nvSpPr>
          <p:cNvPr id="3" name="Tijdelijke aanduiding voor inhoud 2"/>
          <p:cNvSpPr>
            <a:spLocks noGrp="1"/>
          </p:cNvSpPr>
          <p:nvPr>
            <p:ph idx="1"/>
          </p:nvPr>
        </p:nvSpPr>
        <p:spPr/>
        <p:txBody>
          <a:bodyPr/>
          <a:lstStyle/>
          <a:p>
            <a:r>
              <a:rPr lang="nl-NL" dirty="0"/>
              <a:t>Interne </a:t>
            </a:r>
            <a:r>
              <a:rPr lang="nl-NL" dirty="0" smtClean="0"/>
              <a:t>databus </a:t>
            </a:r>
            <a:r>
              <a:rPr lang="nl-NL" dirty="0"/>
              <a:t>en externe </a:t>
            </a:r>
            <a:r>
              <a:rPr lang="nl-NL" dirty="0" smtClean="0"/>
              <a:t>databus</a:t>
            </a:r>
            <a:endParaRPr lang="nl-NL" dirty="0"/>
          </a:p>
          <a:p>
            <a:pPr lvl="1"/>
            <a:r>
              <a:rPr lang="nl-NL" dirty="0"/>
              <a:t>De interne databus van de microprocessor worden gevormd door zijn registers. Hierin plaatst de microprocessor de gegevens die hij nodig heeft voor het uitvoeren van de instructies. </a:t>
            </a:r>
          </a:p>
          <a:p>
            <a:pPr lvl="2"/>
            <a:r>
              <a:rPr lang="nl-NL" dirty="0">
                <a:solidFill>
                  <a:schemeClr val="accent6"/>
                </a:solidFill>
              </a:rPr>
              <a:t>interne databus = registerbreedte = woordgrootte</a:t>
            </a:r>
          </a:p>
          <a:p>
            <a:pPr lvl="1"/>
            <a:endParaRPr lang="nl-NL" dirty="0"/>
          </a:p>
          <a:p>
            <a:pPr lvl="1"/>
            <a:r>
              <a:rPr lang="nl-NL" dirty="0"/>
              <a:t>De externe databus (</a:t>
            </a:r>
            <a:r>
              <a:rPr lang="nl-NL" dirty="0" err="1"/>
              <a:t>datapad</a:t>
            </a:r>
            <a:r>
              <a:rPr lang="nl-NL" dirty="0"/>
              <a:t>) wordt gevormd door de parallelle verbindingen die gebruikt worden om de gegevens tussen de verschillende onderdelen van het moederbord te verzenden.</a:t>
            </a:r>
          </a:p>
          <a:p>
            <a:pPr lvl="2"/>
            <a:r>
              <a:rPr lang="nl-NL" dirty="0">
                <a:solidFill>
                  <a:schemeClr val="accent6"/>
                </a:solidFill>
              </a:rPr>
              <a:t>externe databus = </a:t>
            </a:r>
            <a:r>
              <a:rPr lang="nl-NL" dirty="0" err="1">
                <a:solidFill>
                  <a:schemeClr val="accent6"/>
                </a:solidFill>
              </a:rPr>
              <a:t>datapad</a:t>
            </a:r>
            <a:r>
              <a:rPr lang="nl-NL" dirty="0">
                <a:solidFill>
                  <a:schemeClr val="accent6"/>
                </a:solidFill>
              </a:rPr>
              <a:t> = </a:t>
            </a:r>
            <a:r>
              <a:rPr lang="nl-NL" dirty="0" err="1">
                <a:solidFill>
                  <a:schemeClr val="accent6"/>
                </a:solidFill>
              </a:rPr>
              <a:t>busbreedte</a:t>
            </a:r>
            <a:endParaRPr lang="nl-NL" dirty="0">
              <a:solidFill>
                <a:schemeClr val="accent6"/>
              </a:solidFill>
            </a:endParaRPr>
          </a:p>
          <a:p>
            <a:endParaRPr lang="nl-BE" dirty="0"/>
          </a:p>
          <a:p>
            <a:endParaRPr lang="nl-BE" dirty="0"/>
          </a:p>
        </p:txBody>
      </p:sp>
    </p:spTree>
    <p:extLst>
      <p:ext uri="{BB962C8B-B14F-4D97-AF65-F5344CB8AC3E}">
        <p14:creationId xmlns:p14="http://schemas.microsoft.com/office/powerpoint/2010/main" val="36609590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Voorlopers van de huidige processoren</a:t>
            </a:r>
          </a:p>
        </p:txBody>
      </p:sp>
      <p:sp>
        <p:nvSpPr>
          <p:cNvPr id="3" name="Tijdelijke aanduiding voor inhoud 2"/>
          <p:cNvSpPr>
            <a:spLocks noGrp="1"/>
          </p:cNvSpPr>
          <p:nvPr>
            <p:ph idx="1"/>
          </p:nvPr>
        </p:nvSpPr>
        <p:spPr/>
        <p:txBody>
          <a:bodyPr/>
          <a:lstStyle/>
          <a:p>
            <a:r>
              <a:rPr lang="nl-BE" dirty="0" smtClean="0"/>
              <a:t>De </a:t>
            </a:r>
            <a:r>
              <a:rPr lang="nl-BE" dirty="0" err="1" smtClean="0"/>
              <a:t>core</a:t>
            </a:r>
            <a:r>
              <a:rPr lang="nl-BE" dirty="0" smtClean="0"/>
              <a:t> microarchitectuur</a:t>
            </a:r>
            <a:endParaRPr lang="nl-BE" dirty="0"/>
          </a:p>
        </p:txBody>
      </p:sp>
      <p:pic>
        <p:nvPicPr>
          <p:cNvPr id="4" name="Afbeelding 3"/>
          <p:cNvPicPr>
            <a:picLocks noChangeAspect="1"/>
          </p:cNvPicPr>
          <p:nvPr/>
        </p:nvPicPr>
        <p:blipFill>
          <a:blip r:embed="rId2"/>
          <a:stretch>
            <a:fillRect/>
          </a:stretch>
        </p:blipFill>
        <p:spPr>
          <a:xfrm>
            <a:off x="2124826" y="2502392"/>
            <a:ext cx="7942347" cy="3674571"/>
          </a:xfrm>
          <a:prstGeom prst="rect">
            <a:avLst/>
          </a:prstGeom>
        </p:spPr>
      </p:pic>
    </p:spTree>
    <p:extLst>
      <p:ext uri="{BB962C8B-B14F-4D97-AF65-F5344CB8AC3E}">
        <p14:creationId xmlns:p14="http://schemas.microsoft.com/office/powerpoint/2010/main" val="30127833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Voorlopers van de huidige processoren</a:t>
            </a:r>
          </a:p>
        </p:txBody>
      </p:sp>
      <p:sp>
        <p:nvSpPr>
          <p:cNvPr id="3" name="Tijdelijke aanduiding voor inhoud 2"/>
          <p:cNvSpPr>
            <a:spLocks noGrp="1"/>
          </p:cNvSpPr>
          <p:nvPr>
            <p:ph idx="1"/>
          </p:nvPr>
        </p:nvSpPr>
        <p:spPr/>
        <p:txBody>
          <a:bodyPr/>
          <a:lstStyle/>
          <a:p>
            <a:r>
              <a:rPr lang="nl-BE" dirty="0" smtClean="0"/>
              <a:t>De </a:t>
            </a:r>
            <a:r>
              <a:rPr lang="nl-BE" dirty="0" err="1" smtClean="0"/>
              <a:t>Core</a:t>
            </a:r>
            <a:r>
              <a:rPr lang="nl-BE" dirty="0" smtClean="0"/>
              <a:t> microarchitectuur</a:t>
            </a:r>
          </a:p>
          <a:p>
            <a:pPr lvl="1"/>
            <a:r>
              <a:rPr lang="nl-BE" dirty="0" err="1" smtClean="0"/>
              <a:t>Core</a:t>
            </a:r>
            <a:r>
              <a:rPr lang="nl-BE" dirty="0" smtClean="0"/>
              <a:t> 2 Quad: 2 </a:t>
            </a:r>
            <a:r>
              <a:rPr lang="nl-BE" dirty="0" err="1" smtClean="0"/>
              <a:t>dual</a:t>
            </a:r>
            <a:r>
              <a:rPr lang="nl-BE" dirty="0" smtClean="0"/>
              <a:t> </a:t>
            </a:r>
            <a:r>
              <a:rPr lang="nl-BE" dirty="0" err="1" smtClean="0"/>
              <a:t>core</a:t>
            </a:r>
            <a:r>
              <a:rPr lang="nl-BE" dirty="0" smtClean="0"/>
              <a:t> </a:t>
            </a:r>
            <a:r>
              <a:rPr lang="nl-BE" dirty="0" err="1" smtClean="0"/>
              <a:t>core</a:t>
            </a:r>
            <a:r>
              <a:rPr lang="nl-BE" dirty="0" smtClean="0"/>
              <a:t> 2 duo chips</a:t>
            </a:r>
            <a:endParaRPr lang="nl-BE" dirty="0"/>
          </a:p>
        </p:txBody>
      </p:sp>
      <p:pic>
        <p:nvPicPr>
          <p:cNvPr id="4" name="Afbeelding 3"/>
          <p:cNvPicPr>
            <a:picLocks noChangeAspect="1"/>
          </p:cNvPicPr>
          <p:nvPr/>
        </p:nvPicPr>
        <p:blipFill>
          <a:blip r:embed="rId2"/>
          <a:stretch>
            <a:fillRect/>
          </a:stretch>
        </p:blipFill>
        <p:spPr>
          <a:xfrm>
            <a:off x="2208296" y="2860801"/>
            <a:ext cx="7775408" cy="3630666"/>
          </a:xfrm>
          <a:prstGeom prst="rect">
            <a:avLst/>
          </a:prstGeom>
        </p:spPr>
      </p:pic>
    </p:spTree>
    <p:extLst>
      <p:ext uri="{BB962C8B-B14F-4D97-AF65-F5344CB8AC3E}">
        <p14:creationId xmlns:p14="http://schemas.microsoft.com/office/powerpoint/2010/main" val="66666861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De huidige </a:t>
            </a:r>
            <a:r>
              <a:rPr lang="nl-BE" dirty="0" err="1" smtClean="0"/>
              <a:t>Core</a:t>
            </a:r>
            <a:r>
              <a:rPr lang="nl-BE" dirty="0" smtClean="0"/>
              <a:t>-i processoren</a:t>
            </a:r>
            <a:endParaRPr lang="nl-BE" dirty="0"/>
          </a:p>
        </p:txBody>
      </p:sp>
      <p:sp>
        <p:nvSpPr>
          <p:cNvPr id="3" name="Tijdelijke aanduiding voor inhoud 2"/>
          <p:cNvSpPr>
            <a:spLocks noGrp="1"/>
          </p:cNvSpPr>
          <p:nvPr>
            <p:ph idx="1"/>
          </p:nvPr>
        </p:nvSpPr>
        <p:spPr/>
        <p:txBody>
          <a:bodyPr/>
          <a:lstStyle/>
          <a:p>
            <a:r>
              <a:rPr lang="nl-BE" dirty="0" smtClean="0"/>
              <a:t>Modulaire opbouw</a:t>
            </a:r>
          </a:p>
          <a:p>
            <a:r>
              <a:rPr lang="nl-BE" dirty="0" smtClean="0"/>
              <a:t>2,4,6 of 8 kernen</a:t>
            </a:r>
          </a:p>
          <a:p>
            <a:r>
              <a:rPr lang="nl-BE" dirty="0" smtClean="0"/>
              <a:t>Intel </a:t>
            </a:r>
            <a:r>
              <a:rPr lang="nl-BE" dirty="0" err="1" smtClean="0"/>
              <a:t>Quickpath</a:t>
            </a:r>
            <a:r>
              <a:rPr lang="nl-BE" dirty="0" smtClean="0"/>
              <a:t> </a:t>
            </a:r>
            <a:r>
              <a:rPr lang="nl-BE" dirty="0" err="1" smtClean="0"/>
              <a:t>Interconnect</a:t>
            </a:r>
            <a:endParaRPr lang="nl-BE" dirty="0" smtClean="0"/>
          </a:p>
          <a:p>
            <a:r>
              <a:rPr lang="nl-BE" dirty="0" smtClean="0"/>
              <a:t>Geïntegreerde </a:t>
            </a:r>
            <a:r>
              <a:rPr lang="nl-BE" dirty="0" err="1" smtClean="0"/>
              <a:t>Graphical</a:t>
            </a:r>
            <a:r>
              <a:rPr lang="nl-BE" dirty="0" smtClean="0"/>
              <a:t> processor unit (GPU)</a:t>
            </a:r>
          </a:p>
          <a:p>
            <a:r>
              <a:rPr lang="nl-BE" dirty="0" smtClean="0"/>
              <a:t>L3 cache geheugen</a:t>
            </a:r>
          </a:p>
          <a:p>
            <a:r>
              <a:rPr lang="nl-BE" dirty="0" err="1" smtClean="0"/>
              <a:t>Tick-Tock</a:t>
            </a:r>
            <a:r>
              <a:rPr lang="nl-BE" dirty="0" smtClean="0"/>
              <a:t> benadering van generaties</a:t>
            </a:r>
            <a:endParaRPr lang="nl-BE" dirty="0"/>
          </a:p>
        </p:txBody>
      </p:sp>
    </p:spTree>
    <p:extLst>
      <p:ext uri="{BB962C8B-B14F-4D97-AF65-F5344CB8AC3E}">
        <p14:creationId xmlns:p14="http://schemas.microsoft.com/office/powerpoint/2010/main" val="308495707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De huidige </a:t>
            </a:r>
            <a:r>
              <a:rPr lang="nl-BE" dirty="0" err="1" smtClean="0"/>
              <a:t>Core</a:t>
            </a:r>
            <a:r>
              <a:rPr lang="nl-BE" dirty="0" smtClean="0"/>
              <a:t>-i processoren</a:t>
            </a:r>
            <a:endParaRPr lang="nl-BE" dirty="0"/>
          </a:p>
        </p:txBody>
      </p:sp>
      <p:sp>
        <p:nvSpPr>
          <p:cNvPr id="3" name="Tijdelijke aanduiding voor inhoud 2"/>
          <p:cNvSpPr>
            <a:spLocks noGrp="1"/>
          </p:cNvSpPr>
          <p:nvPr>
            <p:ph idx="1"/>
          </p:nvPr>
        </p:nvSpPr>
        <p:spPr/>
        <p:txBody>
          <a:bodyPr/>
          <a:lstStyle/>
          <a:p>
            <a:endParaRPr lang="nl-BE" dirty="0"/>
          </a:p>
        </p:txBody>
      </p:sp>
      <p:pic>
        <p:nvPicPr>
          <p:cNvPr id="4" name="Afbeelding 3"/>
          <p:cNvPicPr>
            <a:picLocks noChangeAspect="1"/>
          </p:cNvPicPr>
          <p:nvPr/>
        </p:nvPicPr>
        <p:blipFill>
          <a:blip r:embed="rId2"/>
          <a:stretch>
            <a:fillRect/>
          </a:stretch>
        </p:blipFill>
        <p:spPr>
          <a:xfrm>
            <a:off x="838200" y="1800558"/>
            <a:ext cx="10515600" cy="3727048"/>
          </a:xfrm>
          <a:prstGeom prst="rect">
            <a:avLst/>
          </a:prstGeom>
        </p:spPr>
      </p:pic>
    </p:spTree>
    <p:extLst>
      <p:ext uri="{BB962C8B-B14F-4D97-AF65-F5344CB8AC3E}">
        <p14:creationId xmlns:p14="http://schemas.microsoft.com/office/powerpoint/2010/main" val="36170256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De huidige </a:t>
            </a:r>
            <a:r>
              <a:rPr lang="nl-BE" dirty="0" err="1"/>
              <a:t>Core</a:t>
            </a:r>
            <a:r>
              <a:rPr lang="nl-BE" dirty="0"/>
              <a:t>-i processoren</a:t>
            </a:r>
          </a:p>
        </p:txBody>
      </p:sp>
      <p:sp>
        <p:nvSpPr>
          <p:cNvPr id="3" name="Tijdelijke aanduiding voor inhoud 2"/>
          <p:cNvSpPr>
            <a:spLocks noGrp="1"/>
          </p:cNvSpPr>
          <p:nvPr>
            <p:ph idx="1"/>
          </p:nvPr>
        </p:nvSpPr>
        <p:spPr/>
        <p:txBody>
          <a:bodyPr/>
          <a:lstStyle/>
          <a:p>
            <a:r>
              <a:rPr lang="en-US" dirty="0"/>
              <a:t>Intel </a:t>
            </a:r>
            <a:r>
              <a:rPr lang="en-US" dirty="0" err="1"/>
              <a:t>QuickPath</a:t>
            </a:r>
            <a:r>
              <a:rPr lang="en-US" dirty="0"/>
              <a:t> Interconnect</a:t>
            </a:r>
          </a:p>
          <a:p>
            <a:pPr lvl="1"/>
            <a:r>
              <a:rPr lang="en-US" dirty="0"/>
              <a:t>Concurrent van </a:t>
            </a:r>
            <a:r>
              <a:rPr lang="en-US" dirty="0" err="1"/>
              <a:t>Hypertransport</a:t>
            </a:r>
            <a:r>
              <a:rPr lang="en-US" dirty="0"/>
              <a:t> (AMD);</a:t>
            </a:r>
          </a:p>
          <a:p>
            <a:pPr lvl="1"/>
            <a:r>
              <a:rPr lang="en-US" dirty="0" err="1"/>
              <a:t>Vervangt</a:t>
            </a:r>
            <a:r>
              <a:rPr lang="en-US" dirty="0"/>
              <a:t> de FSB;</a:t>
            </a:r>
          </a:p>
          <a:p>
            <a:pPr lvl="1"/>
            <a:r>
              <a:rPr lang="en-US" dirty="0" err="1"/>
              <a:t>Overgang</a:t>
            </a:r>
            <a:r>
              <a:rPr lang="en-US" dirty="0"/>
              <a:t> </a:t>
            </a:r>
            <a:r>
              <a:rPr lang="en-US" dirty="0" err="1"/>
              <a:t>naar</a:t>
            </a:r>
            <a:r>
              <a:rPr lang="en-US" dirty="0"/>
              <a:t> </a:t>
            </a:r>
            <a:r>
              <a:rPr lang="en-US" dirty="0" err="1"/>
              <a:t>serieel</a:t>
            </a:r>
            <a:r>
              <a:rPr lang="en-US" dirty="0"/>
              <a:t> transport;</a:t>
            </a:r>
          </a:p>
          <a:p>
            <a:pPr lvl="1"/>
            <a:r>
              <a:rPr lang="nl-BE" dirty="0"/>
              <a:t>Geïntegreerde geheugencontroller nodig;</a:t>
            </a:r>
          </a:p>
          <a:p>
            <a:pPr lvl="1"/>
            <a:r>
              <a:rPr lang="nl-BE" dirty="0"/>
              <a:t>QPI = 2 x 4 kwadranten van elk 5 full-duplex lanen. In totaal dus 40 signalen, met nog 2 extra verbindingen voor de kloksignalen in elke richting. </a:t>
            </a:r>
          </a:p>
          <a:p>
            <a:pPr lvl="1"/>
            <a:r>
              <a:rPr lang="nl-BE" dirty="0"/>
              <a:t>In totaal dus 84 pinnen: 64 bit datatransport. Om 8 </a:t>
            </a:r>
            <a:r>
              <a:rPr lang="nl-BE" dirty="0" err="1"/>
              <a:t>databits</a:t>
            </a:r>
            <a:r>
              <a:rPr lang="nl-BE" dirty="0"/>
              <a:t> te transporteren moeten dus 10 bits getransporteerd worden, dus een 8/10 encodering.</a:t>
            </a:r>
            <a:endParaRPr lang="en-US" dirty="0"/>
          </a:p>
          <a:p>
            <a:endParaRPr lang="nl-BE" dirty="0"/>
          </a:p>
        </p:txBody>
      </p:sp>
    </p:spTree>
    <p:extLst>
      <p:ext uri="{BB962C8B-B14F-4D97-AF65-F5344CB8AC3E}">
        <p14:creationId xmlns:p14="http://schemas.microsoft.com/office/powerpoint/2010/main" val="216236682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De huidige </a:t>
            </a:r>
            <a:r>
              <a:rPr lang="nl-BE" dirty="0" err="1"/>
              <a:t>Core</a:t>
            </a:r>
            <a:r>
              <a:rPr lang="nl-BE" dirty="0"/>
              <a:t>-i processoren</a:t>
            </a:r>
          </a:p>
        </p:txBody>
      </p:sp>
      <p:sp>
        <p:nvSpPr>
          <p:cNvPr id="3" name="Tijdelijke aanduiding voor inhoud 2"/>
          <p:cNvSpPr>
            <a:spLocks noGrp="1"/>
          </p:cNvSpPr>
          <p:nvPr>
            <p:ph idx="1"/>
          </p:nvPr>
        </p:nvSpPr>
        <p:spPr/>
        <p:txBody>
          <a:bodyPr/>
          <a:lstStyle/>
          <a:p>
            <a:r>
              <a:rPr lang="nl-BE" dirty="0" smtClean="0"/>
              <a:t>Intel </a:t>
            </a:r>
            <a:r>
              <a:rPr lang="nl-BE" dirty="0" err="1" smtClean="0"/>
              <a:t>Quickpath</a:t>
            </a:r>
            <a:r>
              <a:rPr lang="nl-BE" dirty="0" smtClean="0"/>
              <a:t> </a:t>
            </a:r>
            <a:r>
              <a:rPr lang="nl-BE" dirty="0" err="1" smtClean="0"/>
              <a:t>Interconnect</a:t>
            </a:r>
            <a:endParaRPr lang="nl-BE" dirty="0"/>
          </a:p>
        </p:txBody>
      </p:sp>
      <p:pic>
        <p:nvPicPr>
          <p:cNvPr id="4" name="Afbeelding 3" descr="quickpath-single-processor.gif"/>
          <p:cNvPicPr/>
          <p:nvPr/>
        </p:nvPicPr>
        <p:blipFill>
          <a:blip r:embed="rId2" cstate="print"/>
          <a:stretch>
            <a:fillRect/>
          </a:stretch>
        </p:blipFill>
        <p:spPr>
          <a:xfrm>
            <a:off x="838200" y="2514080"/>
            <a:ext cx="7632123" cy="4343920"/>
          </a:xfrm>
          <a:prstGeom prst="rect">
            <a:avLst/>
          </a:prstGeom>
        </p:spPr>
      </p:pic>
    </p:spTree>
    <p:extLst>
      <p:ext uri="{BB962C8B-B14F-4D97-AF65-F5344CB8AC3E}">
        <p14:creationId xmlns:p14="http://schemas.microsoft.com/office/powerpoint/2010/main" val="170129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De huidige </a:t>
            </a:r>
            <a:r>
              <a:rPr lang="nl-BE" dirty="0" err="1"/>
              <a:t>Core</a:t>
            </a:r>
            <a:r>
              <a:rPr lang="nl-BE" dirty="0"/>
              <a:t>-i processoren</a:t>
            </a:r>
          </a:p>
        </p:txBody>
      </p:sp>
      <p:sp>
        <p:nvSpPr>
          <p:cNvPr id="3" name="Tijdelijke aanduiding voor inhoud 2"/>
          <p:cNvSpPr>
            <a:spLocks noGrp="1"/>
          </p:cNvSpPr>
          <p:nvPr>
            <p:ph idx="1"/>
          </p:nvPr>
        </p:nvSpPr>
        <p:spPr/>
        <p:txBody>
          <a:bodyPr/>
          <a:lstStyle/>
          <a:p>
            <a:r>
              <a:rPr lang="nl-BE" dirty="0" smtClean="0"/>
              <a:t>Intel </a:t>
            </a:r>
            <a:r>
              <a:rPr lang="nl-BE" dirty="0" err="1" smtClean="0"/>
              <a:t>Quickpath</a:t>
            </a:r>
            <a:r>
              <a:rPr lang="nl-BE" dirty="0" smtClean="0"/>
              <a:t> </a:t>
            </a:r>
            <a:r>
              <a:rPr lang="nl-BE" dirty="0" err="1" smtClean="0"/>
              <a:t>Interconnect</a:t>
            </a:r>
            <a:endParaRPr lang="nl-BE" dirty="0"/>
          </a:p>
        </p:txBody>
      </p:sp>
      <p:pic>
        <p:nvPicPr>
          <p:cNvPr id="4" name="Afbeelding 3" descr="quickpath-dual-processor.gif"/>
          <p:cNvPicPr/>
          <p:nvPr/>
        </p:nvPicPr>
        <p:blipFill>
          <a:blip r:embed="rId2" cstate="print"/>
          <a:stretch>
            <a:fillRect/>
          </a:stretch>
        </p:blipFill>
        <p:spPr>
          <a:xfrm>
            <a:off x="838200" y="2469431"/>
            <a:ext cx="7645804" cy="4156711"/>
          </a:xfrm>
          <a:prstGeom prst="rect">
            <a:avLst/>
          </a:prstGeom>
        </p:spPr>
      </p:pic>
    </p:spTree>
    <p:extLst>
      <p:ext uri="{BB962C8B-B14F-4D97-AF65-F5344CB8AC3E}">
        <p14:creationId xmlns:p14="http://schemas.microsoft.com/office/powerpoint/2010/main" val="39992122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De huidige </a:t>
            </a:r>
            <a:r>
              <a:rPr lang="nl-BE" dirty="0" err="1"/>
              <a:t>Core</a:t>
            </a:r>
            <a:r>
              <a:rPr lang="nl-BE" dirty="0"/>
              <a:t>-i processoren</a:t>
            </a:r>
          </a:p>
        </p:txBody>
      </p:sp>
      <p:sp>
        <p:nvSpPr>
          <p:cNvPr id="3" name="Tijdelijke aanduiding voor inhoud 2"/>
          <p:cNvSpPr>
            <a:spLocks noGrp="1"/>
          </p:cNvSpPr>
          <p:nvPr>
            <p:ph idx="1"/>
          </p:nvPr>
        </p:nvSpPr>
        <p:spPr/>
        <p:txBody>
          <a:bodyPr/>
          <a:lstStyle/>
          <a:p>
            <a:r>
              <a:rPr lang="nl-BE" dirty="0" smtClean="0"/>
              <a:t>Commerciële benamingen zijn </a:t>
            </a:r>
            <a:r>
              <a:rPr lang="nl-BE" dirty="0" err="1" smtClean="0"/>
              <a:t>Core</a:t>
            </a:r>
            <a:r>
              <a:rPr lang="nl-BE" dirty="0" smtClean="0"/>
              <a:t> i3, </a:t>
            </a:r>
            <a:r>
              <a:rPr lang="nl-BE" dirty="0" err="1" smtClean="0"/>
              <a:t>Core</a:t>
            </a:r>
            <a:r>
              <a:rPr lang="nl-BE" dirty="0" smtClean="0"/>
              <a:t> i5 en </a:t>
            </a:r>
            <a:r>
              <a:rPr lang="nl-BE" dirty="0" err="1" smtClean="0"/>
              <a:t>Core</a:t>
            </a:r>
            <a:r>
              <a:rPr lang="nl-BE" dirty="0" smtClean="0"/>
              <a:t> i7</a:t>
            </a:r>
          </a:p>
          <a:p>
            <a:r>
              <a:rPr lang="nl-BE" dirty="0" smtClean="0"/>
              <a:t>Budgetversies krijgen benamingen </a:t>
            </a:r>
            <a:r>
              <a:rPr lang="nl-BE" dirty="0" err="1" smtClean="0"/>
              <a:t>Celeron</a:t>
            </a:r>
            <a:r>
              <a:rPr lang="nl-BE" dirty="0" smtClean="0"/>
              <a:t> en Pentium G</a:t>
            </a:r>
          </a:p>
          <a:p>
            <a:pPr lvl="1"/>
            <a:r>
              <a:rPr lang="nl-BE" dirty="0" smtClean="0"/>
              <a:t>Trage grafische kern en weinig L3-cache</a:t>
            </a:r>
          </a:p>
          <a:p>
            <a:r>
              <a:rPr lang="nl-BE" dirty="0" smtClean="0"/>
              <a:t>High-end versies </a:t>
            </a:r>
            <a:r>
              <a:rPr lang="nl-BE" dirty="0" err="1" smtClean="0"/>
              <a:t>krijge</a:t>
            </a:r>
            <a:r>
              <a:rPr lang="nl-BE" dirty="0" smtClean="0"/>
              <a:t> benaming </a:t>
            </a:r>
            <a:r>
              <a:rPr lang="nl-BE" dirty="0" err="1" smtClean="0"/>
              <a:t>Xeon</a:t>
            </a:r>
            <a:endParaRPr lang="nl-BE" dirty="0"/>
          </a:p>
        </p:txBody>
      </p:sp>
      <p:pic>
        <p:nvPicPr>
          <p:cNvPr id="4" name="Afbeelding 3"/>
          <p:cNvPicPr>
            <a:picLocks noChangeAspect="1"/>
          </p:cNvPicPr>
          <p:nvPr/>
        </p:nvPicPr>
        <p:blipFill>
          <a:blip r:embed="rId3"/>
          <a:stretch>
            <a:fillRect/>
          </a:stretch>
        </p:blipFill>
        <p:spPr>
          <a:xfrm>
            <a:off x="2312570" y="3691437"/>
            <a:ext cx="7566860" cy="3298776"/>
          </a:xfrm>
          <a:prstGeom prst="rect">
            <a:avLst/>
          </a:prstGeom>
        </p:spPr>
      </p:pic>
    </p:spTree>
    <p:extLst>
      <p:ext uri="{BB962C8B-B14F-4D97-AF65-F5344CB8AC3E}">
        <p14:creationId xmlns:p14="http://schemas.microsoft.com/office/powerpoint/2010/main" val="410880832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Nehalem</a:t>
            </a:r>
            <a:r>
              <a:rPr lang="nl-BE" dirty="0" smtClean="0"/>
              <a:t> microarchitectuur</a:t>
            </a:r>
            <a:endParaRPr lang="nl-BE" dirty="0"/>
          </a:p>
        </p:txBody>
      </p:sp>
      <p:sp>
        <p:nvSpPr>
          <p:cNvPr id="3" name="Tijdelijke aanduiding voor inhoud 2"/>
          <p:cNvSpPr>
            <a:spLocks noGrp="1"/>
          </p:cNvSpPr>
          <p:nvPr>
            <p:ph idx="1"/>
          </p:nvPr>
        </p:nvSpPr>
        <p:spPr/>
        <p:txBody>
          <a:bodyPr/>
          <a:lstStyle/>
          <a:p>
            <a:r>
              <a:rPr lang="en-US" dirty="0" err="1"/>
              <a:t>Kenmerken</a:t>
            </a:r>
            <a:endParaRPr lang="en-US" dirty="0"/>
          </a:p>
          <a:p>
            <a:pPr lvl="1"/>
            <a:r>
              <a:rPr lang="nl-BE" dirty="0"/>
              <a:t>Hyper-</a:t>
            </a:r>
            <a:r>
              <a:rPr lang="nl-BE" dirty="0" err="1"/>
              <a:t>Threading</a:t>
            </a:r>
            <a:r>
              <a:rPr lang="nl-BE" dirty="0"/>
              <a:t> technologie;</a:t>
            </a:r>
          </a:p>
          <a:p>
            <a:pPr lvl="1"/>
            <a:r>
              <a:rPr lang="nl-BE" dirty="0"/>
              <a:t>Geïntegreerde geheugencontroller met de ondersteuning van </a:t>
            </a:r>
            <a:r>
              <a:rPr lang="nl-BE" dirty="0" err="1"/>
              <a:t>three-channel</a:t>
            </a:r>
            <a:r>
              <a:rPr lang="nl-BE" dirty="0"/>
              <a:t> DDR3;</a:t>
            </a:r>
          </a:p>
          <a:p>
            <a:pPr lvl="1"/>
            <a:r>
              <a:rPr lang="nl-BE" dirty="0"/>
              <a:t>Integratie van PCI Express </a:t>
            </a:r>
            <a:r>
              <a:rPr lang="nl-BE" dirty="0" err="1"/>
              <a:t>and</a:t>
            </a:r>
            <a:r>
              <a:rPr lang="nl-BE" dirty="0"/>
              <a:t> Direct Media Interface binnen de processor;</a:t>
            </a:r>
          </a:p>
          <a:p>
            <a:pPr lvl="1"/>
            <a:r>
              <a:rPr lang="nl-BE" dirty="0"/>
              <a:t>Toevoeging van SSE4.2 (7 extra instructies);</a:t>
            </a:r>
          </a:p>
          <a:p>
            <a:pPr lvl="1"/>
            <a:r>
              <a:rPr lang="nl-BE" dirty="0"/>
              <a:t>Mogelijkheid van geïntegreerde grafische processoren (IGP);</a:t>
            </a:r>
          </a:p>
          <a:p>
            <a:pPr lvl="1"/>
            <a:r>
              <a:rPr lang="nl-BE" dirty="0">
                <a:solidFill>
                  <a:schemeClr val="accent6"/>
                </a:solidFill>
              </a:rPr>
              <a:t>Intel </a:t>
            </a:r>
            <a:r>
              <a:rPr lang="nl-BE" dirty="0" err="1">
                <a:solidFill>
                  <a:schemeClr val="accent6"/>
                </a:solidFill>
              </a:rPr>
              <a:t>QuickPath</a:t>
            </a:r>
            <a:r>
              <a:rPr lang="nl-BE" dirty="0">
                <a:solidFill>
                  <a:schemeClr val="accent6"/>
                </a:solidFill>
              </a:rPr>
              <a:t> </a:t>
            </a:r>
            <a:r>
              <a:rPr lang="nl-BE" dirty="0" err="1">
                <a:solidFill>
                  <a:schemeClr val="accent6"/>
                </a:solidFill>
              </a:rPr>
              <a:t>Interconnect</a:t>
            </a:r>
            <a:r>
              <a:rPr lang="nl-BE" dirty="0"/>
              <a:t>;</a:t>
            </a:r>
          </a:p>
          <a:p>
            <a:pPr lvl="1"/>
            <a:r>
              <a:rPr lang="en-US" dirty="0"/>
              <a:t>Socket LGA-1156 </a:t>
            </a:r>
            <a:r>
              <a:rPr lang="en-US" dirty="0" err="1"/>
              <a:t>en</a:t>
            </a:r>
            <a:r>
              <a:rPr lang="en-US" dirty="0"/>
              <a:t> </a:t>
            </a:r>
            <a:r>
              <a:rPr lang="en-US" dirty="0" smtClean="0"/>
              <a:t>LGA-1366;</a:t>
            </a:r>
            <a:endParaRPr lang="en-US" dirty="0"/>
          </a:p>
          <a:p>
            <a:pPr lvl="1"/>
            <a:r>
              <a:rPr lang="en-US" dirty="0">
                <a:solidFill>
                  <a:schemeClr val="accent6"/>
                </a:solidFill>
              </a:rPr>
              <a:t>Core </a:t>
            </a:r>
            <a:r>
              <a:rPr lang="en-US" dirty="0" err="1">
                <a:solidFill>
                  <a:schemeClr val="accent6"/>
                </a:solidFill>
              </a:rPr>
              <a:t>i</a:t>
            </a:r>
            <a:r>
              <a:rPr lang="en-US" dirty="0">
                <a:solidFill>
                  <a:schemeClr val="accent6"/>
                </a:solidFill>
              </a:rPr>
              <a:t> </a:t>
            </a:r>
            <a:r>
              <a:rPr lang="en-US" dirty="0" err="1"/>
              <a:t>benaming</a:t>
            </a:r>
            <a:r>
              <a:rPr lang="en-US" dirty="0"/>
              <a:t>.</a:t>
            </a:r>
          </a:p>
          <a:p>
            <a:pPr lvl="1"/>
            <a:endParaRPr lang="en-US" dirty="0"/>
          </a:p>
          <a:p>
            <a:pPr lvl="1"/>
            <a:endParaRPr lang="en-US" dirty="0"/>
          </a:p>
          <a:p>
            <a:endParaRPr lang="nl-BE" dirty="0"/>
          </a:p>
          <a:p>
            <a:endParaRPr lang="nl-BE" dirty="0"/>
          </a:p>
        </p:txBody>
      </p:sp>
    </p:spTree>
    <p:extLst>
      <p:ext uri="{BB962C8B-B14F-4D97-AF65-F5344CB8AC3E}">
        <p14:creationId xmlns:p14="http://schemas.microsoft.com/office/powerpoint/2010/main" val="27942840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Nehalem</a:t>
            </a:r>
            <a:r>
              <a:rPr lang="nl-BE" dirty="0"/>
              <a:t> microarchitectuur</a:t>
            </a:r>
          </a:p>
        </p:txBody>
      </p:sp>
      <p:sp>
        <p:nvSpPr>
          <p:cNvPr id="3" name="Tijdelijke aanduiding voor inhoud 2"/>
          <p:cNvSpPr>
            <a:spLocks noGrp="1"/>
          </p:cNvSpPr>
          <p:nvPr>
            <p:ph idx="1"/>
          </p:nvPr>
        </p:nvSpPr>
        <p:spPr/>
        <p:txBody>
          <a:bodyPr/>
          <a:lstStyle/>
          <a:p>
            <a:r>
              <a:rPr lang="en-US" dirty="0" err="1"/>
              <a:t>Kenmerken</a:t>
            </a:r>
            <a:endParaRPr lang="en-US" dirty="0"/>
          </a:p>
          <a:p>
            <a:pPr lvl="1"/>
            <a:r>
              <a:rPr lang="en-US" dirty="0"/>
              <a:t>Native quad-core (</a:t>
            </a:r>
            <a:r>
              <a:rPr lang="en-US" dirty="0" err="1"/>
              <a:t>geen</a:t>
            </a:r>
            <a:r>
              <a:rPr lang="en-US" dirty="0"/>
              <a:t> </a:t>
            </a:r>
            <a:r>
              <a:rPr lang="en-US" dirty="0" err="1"/>
              <a:t>dubbele</a:t>
            </a:r>
            <a:r>
              <a:rPr lang="en-US" dirty="0"/>
              <a:t> dual-core);</a:t>
            </a:r>
          </a:p>
          <a:p>
            <a:pPr lvl="1"/>
            <a:r>
              <a:rPr lang="nl-BE" dirty="0"/>
              <a:t>32 </a:t>
            </a:r>
            <a:r>
              <a:rPr lang="nl-BE" dirty="0" err="1"/>
              <a:t>KiB</a:t>
            </a:r>
            <a:r>
              <a:rPr lang="nl-BE" dirty="0"/>
              <a:t> L1-Icache en 32 </a:t>
            </a:r>
            <a:r>
              <a:rPr lang="nl-BE" dirty="0" err="1"/>
              <a:t>KiB</a:t>
            </a:r>
            <a:r>
              <a:rPr lang="nl-BE" dirty="0"/>
              <a:t> L1-Dcache;</a:t>
            </a:r>
          </a:p>
          <a:p>
            <a:pPr lvl="1"/>
            <a:r>
              <a:rPr lang="nl-BE" dirty="0"/>
              <a:t>256 </a:t>
            </a:r>
            <a:r>
              <a:rPr lang="nl-BE" dirty="0" err="1"/>
              <a:t>KiB</a:t>
            </a:r>
            <a:r>
              <a:rPr lang="nl-BE" dirty="0"/>
              <a:t> L2-cache per kern;</a:t>
            </a:r>
          </a:p>
          <a:p>
            <a:pPr lvl="1"/>
            <a:r>
              <a:rPr lang="nl-BE" dirty="0"/>
              <a:t>4 tot 8 </a:t>
            </a:r>
            <a:r>
              <a:rPr lang="nl-BE" dirty="0" err="1"/>
              <a:t>MiB</a:t>
            </a:r>
            <a:r>
              <a:rPr lang="nl-BE" dirty="0"/>
              <a:t> L3-cache, gedeeld over alle kernen;</a:t>
            </a:r>
          </a:p>
          <a:p>
            <a:pPr lvl="1"/>
            <a:r>
              <a:rPr lang="nl-BE" dirty="0"/>
              <a:t>20 tot 24 pijplijnstappen;</a:t>
            </a:r>
          </a:p>
          <a:p>
            <a:pPr lvl="1"/>
            <a:r>
              <a:rPr lang="en-US" dirty="0"/>
              <a:t>Power controller: </a:t>
            </a:r>
            <a:r>
              <a:rPr lang="en-US" dirty="0" err="1"/>
              <a:t>zet</a:t>
            </a:r>
            <a:r>
              <a:rPr lang="en-US" dirty="0"/>
              <a:t> cores </a:t>
            </a:r>
            <a:r>
              <a:rPr lang="en-US" dirty="0" err="1"/>
              <a:t>af</a:t>
            </a:r>
            <a:r>
              <a:rPr lang="en-US" dirty="0"/>
              <a:t> </a:t>
            </a:r>
            <a:r>
              <a:rPr lang="en-US" dirty="0" err="1"/>
              <a:t>als</a:t>
            </a:r>
            <a:r>
              <a:rPr lang="en-US" dirty="0"/>
              <a:t> </a:t>
            </a:r>
            <a:r>
              <a:rPr lang="en-US" dirty="0" err="1"/>
              <a:t>ze</a:t>
            </a:r>
            <a:r>
              <a:rPr lang="en-US" dirty="0"/>
              <a:t> </a:t>
            </a:r>
            <a:r>
              <a:rPr lang="en-US" dirty="0" err="1"/>
              <a:t>niet</a:t>
            </a:r>
            <a:r>
              <a:rPr lang="en-US" dirty="0"/>
              <a:t> </a:t>
            </a:r>
            <a:r>
              <a:rPr lang="en-US" dirty="0" err="1"/>
              <a:t>gebruikt</a:t>
            </a:r>
            <a:r>
              <a:rPr lang="en-US" dirty="0"/>
              <a:t> </a:t>
            </a:r>
            <a:r>
              <a:rPr lang="en-US" dirty="0" err="1"/>
              <a:t>worden</a:t>
            </a:r>
            <a:r>
              <a:rPr lang="en-US" dirty="0"/>
              <a:t>;</a:t>
            </a:r>
          </a:p>
          <a:p>
            <a:pPr lvl="1"/>
            <a:r>
              <a:rPr lang="en-US" dirty="0"/>
              <a:t>Turbo modus: </a:t>
            </a:r>
            <a:r>
              <a:rPr lang="en-US" dirty="0" err="1"/>
              <a:t>actieve</a:t>
            </a:r>
            <a:r>
              <a:rPr lang="en-US" dirty="0"/>
              <a:t> </a:t>
            </a:r>
            <a:r>
              <a:rPr lang="en-US" dirty="0" err="1"/>
              <a:t>kernen</a:t>
            </a:r>
            <a:r>
              <a:rPr lang="en-US" dirty="0"/>
              <a:t> </a:t>
            </a:r>
            <a:r>
              <a:rPr lang="en-US" dirty="0" err="1"/>
              <a:t>werken</a:t>
            </a:r>
            <a:r>
              <a:rPr lang="en-US" dirty="0"/>
              <a:t> op </a:t>
            </a:r>
            <a:r>
              <a:rPr lang="en-US" dirty="0" err="1"/>
              <a:t>hogere</a:t>
            </a:r>
            <a:r>
              <a:rPr lang="en-US" dirty="0"/>
              <a:t> </a:t>
            </a:r>
            <a:r>
              <a:rPr lang="en-US" dirty="0" err="1"/>
              <a:t>klokfrequentie</a:t>
            </a:r>
            <a:r>
              <a:rPr lang="en-US" dirty="0"/>
              <a:t>.</a:t>
            </a:r>
          </a:p>
          <a:p>
            <a:pPr lvl="1"/>
            <a:endParaRPr lang="en-US" dirty="0"/>
          </a:p>
          <a:p>
            <a:endParaRPr lang="nl-BE" dirty="0"/>
          </a:p>
          <a:p>
            <a:endParaRPr lang="nl-BE" dirty="0"/>
          </a:p>
        </p:txBody>
      </p:sp>
    </p:spTree>
    <p:extLst>
      <p:ext uri="{BB962C8B-B14F-4D97-AF65-F5344CB8AC3E}">
        <p14:creationId xmlns:p14="http://schemas.microsoft.com/office/powerpoint/2010/main" val="2571891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Kenmerken: databus</a:t>
            </a:r>
            <a:endParaRPr lang="nl-BE" dirty="0"/>
          </a:p>
        </p:txBody>
      </p:sp>
      <p:sp>
        <p:nvSpPr>
          <p:cNvPr id="3" name="Tijdelijke aanduiding voor inhoud 2"/>
          <p:cNvSpPr>
            <a:spLocks noGrp="1"/>
          </p:cNvSpPr>
          <p:nvPr>
            <p:ph idx="1"/>
          </p:nvPr>
        </p:nvSpPr>
        <p:spPr/>
        <p:txBody>
          <a:bodyPr/>
          <a:lstStyle/>
          <a:p>
            <a:endParaRPr lang="nl-BE"/>
          </a:p>
        </p:txBody>
      </p:sp>
      <p:pic>
        <p:nvPicPr>
          <p:cNvPr id="4" name="Picture 7" descr="pentium-databus-1"/>
          <p:cNvPicPr>
            <a:picLocks noChangeAspect="1" noChangeArrowheads="1"/>
          </p:cNvPicPr>
          <p:nvPr/>
        </p:nvPicPr>
        <p:blipFill>
          <a:blip r:embed="rId2" cstate="print"/>
          <a:srcRect/>
          <a:stretch>
            <a:fillRect/>
          </a:stretch>
        </p:blipFill>
        <p:spPr bwMode="auto">
          <a:xfrm>
            <a:off x="838200" y="1418431"/>
            <a:ext cx="7962900" cy="5165725"/>
          </a:xfrm>
          <a:prstGeom prst="rect">
            <a:avLst/>
          </a:prstGeom>
          <a:noFill/>
          <a:ln w="9525">
            <a:noFill/>
            <a:miter lim="800000"/>
            <a:headEnd/>
            <a:tailEnd/>
          </a:ln>
        </p:spPr>
      </p:pic>
    </p:spTree>
    <p:extLst>
      <p:ext uri="{BB962C8B-B14F-4D97-AF65-F5344CB8AC3E}">
        <p14:creationId xmlns:p14="http://schemas.microsoft.com/office/powerpoint/2010/main" val="419863352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Nehalem</a:t>
            </a:r>
            <a:r>
              <a:rPr lang="nl-BE" dirty="0"/>
              <a:t> microarchitectuur</a:t>
            </a:r>
          </a:p>
        </p:txBody>
      </p:sp>
      <p:sp>
        <p:nvSpPr>
          <p:cNvPr id="3" name="Tijdelijke aanduiding voor inhoud 2"/>
          <p:cNvSpPr>
            <a:spLocks noGrp="1"/>
          </p:cNvSpPr>
          <p:nvPr>
            <p:ph idx="1"/>
          </p:nvPr>
        </p:nvSpPr>
        <p:spPr/>
        <p:txBody>
          <a:bodyPr/>
          <a:lstStyle/>
          <a:p>
            <a:r>
              <a:rPr lang="nl-BE" dirty="0" err="1" smtClean="0"/>
              <a:t>Nehalem</a:t>
            </a:r>
            <a:r>
              <a:rPr lang="nl-BE" dirty="0" smtClean="0"/>
              <a:t> (45 nm </a:t>
            </a:r>
            <a:r>
              <a:rPr lang="nl-BE" dirty="0" err="1" smtClean="0"/>
              <a:t>Core</a:t>
            </a:r>
            <a:r>
              <a:rPr lang="nl-BE" dirty="0" smtClean="0"/>
              <a:t> i) (=</a:t>
            </a:r>
            <a:r>
              <a:rPr lang="nl-BE" dirty="0" err="1" smtClean="0"/>
              <a:t>Tock</a:t>
            </a:r>
            <a:r>
              <a:rPr lang="nl-BE" dirty="0" smtClean="0"/>
              <a:t>)</a:t>
            </a:r>
          </a:p>
          <a:p>
            <a:r>
              <a:rPr lang="nl-BE" dirty="0" err="1" smtClean="0"/>
              <a:t>Westmere</a:t>
            </a:r>
            <a:r>
              <a:rPr lang="nl-BE" dirty="0" smtClean="0"/>
              <a:t> (32 nm </a:t>
            </a:r>
            <a:r>
              <a:rPr lang="nl-BE" dirty="0" err="1" smtClean="0"/>
              <a:t>Core</a:t>
            </a:r>
            <a:r>
              <a:rPr lang="nl-BE" dirty="0" smtClean="0"/>
              <a:t> i) (=</a:t>
            </a:r>
            <a:r>
              <a:rPr lang="nl-BE" dirty="0" err="1" smtClean="0"/>
              <a:t>Tick</a:t>
            </a:r>
            <a:r>
              <a:rPr lang="nl-BE" dirty="0" smtClean="0"/>
              <a:t>)</a:t>
            </a:r>
            <a:endParaRPr lang="nl-BE" dirty="0"/>
          </a:p>
        </p:txBody>
      </p:sp>
      <p:graphicFrame>
        <p:nvGraphicFramePr>
          <p:cNvPr id="4" name="Tabel 3"/>
          <p:cNvGraphicFramePr>
            <a:graphicFrameLocks noGrp="1"/>
          </p:cNvGraphicFramePr>
          <p:nvPr>
            <p:extLst>
              <p:ext uri="{D42A27DB-BD31-4B8C-83A1-F6EECF244321}">
                <p14:modId xmlns:p14="http://schemas.microsoft.com/office/powerpoint/2010/main" val="3989493309"/>
              </p:ext>
            </p:extLst>
          </p:nvPr>
        </p:nvGraphicFramePr>
        <p:xfrm>
          <a:off x="838200" y="3070458"/>
          <a:ext cx="10964247" cy="2255520"/>
        </p:xfrm>
        <a:graphic>
          <a:graphicData uri="http://schemas.openxmlformats.org/drawingml/2006/table">
            <a:tbl>
              <a:tblPr firstRow="1" bandRow="1">
                <a:tableStyleId>{21E4AEA4-8DFA-4A89-87EB-49C32662AFE0}</a:tableStyleId>
              </a:tblPr>
              <a:tblGrid>
                <a:gridCol w="2429827"/>
                <a:gridCol w="1956334"/>
                <a:gridCol w="2375549"/>
                <a:gridCol w="2263526"/>
                <a:gridCol w="1939011"/>
              </a:tblGrid>
              <a:tr h="575305">
                <a:tc>
                  <a:txBody>
                    <a:bodyPr/>
                    <a:lstStyle/>
                    <a:p>
                      <a:pPr algn="l">
                        <a:spcAft>
                          <a:spcPts val="0"/>
                        </a:spcAft>
                      </a:pPr>
                      <a:r>
                        <a:rPr lang="nl-BE" sz="2200">
                          <a:effectLst/>
                        </a:rPr>
                        <a:t>Aantal kernen</a:t>
                      </a:r>
                      <a:endParaRPr lang="nl-BE" sz="2200">
                        <a:effectLst/>
                        <a:latin typeface="Calibri"/>
                        <a:ea typeface="Times New Roman"/>
                        <a:cs typeface="Times New Roman"/>
                      </a:endParaRPr>
                    </a:p>
                  </a:txBody>
                  <a:tcPr marL="59928" marR="59928" marT="0" marB="0"/>
                </a:tc>
                <a:tc>
                  <a:txBody>
                    <a:bodyPr/>
                    <a:lstStyle/>
                    <a:p>
                      <a:pPr algn="ctr">
                        <a:spcAft>
                          <a:spcPts val="0"/>
                        </a:spcAft>
                      </a:pPr>
                      <a:r>
                        <a:rPr lang="nl-BE" sz="1900" dirty="0">
                          <a:effectLst/>
                        </a:rPr>
                        <a:t>Mobiel</a:t>
                      </a:r>
                      <a:endParaRPr lang="nl-BE" sz="1900" dirty="0">
                        <a:effectLst/>
                        <a:latin typeface="Calibri"/>
                        <a:ea typeface="Times New Roman"/>
                        <a:cs typeface="Times New Roman"/>
                      </a:endParaRPr>
                    </a:p>
                  </a:txBody>
                  <a:tcPr marL="59928" marR="59928" marT="0" marB="0"/>
                </a:tc>
                <a:tc>
                  <a:txBody>
                    <a:bodyPr/>
                    <a:lstStyle/>
                    <a:p>
                      <a:pPr algn="ctr">
                        <a:spcAft>
                          <a:spcPts val="0"/>
                        </a:spcAft>
                      </a:pPr>
                      <a:r>
                        <a:rPr lang="nl-BE" sz="1900" dirty="0">
                          <a:effectLst/>
                        </a:rPr>
                        <a:t>Desktop/ Uniprocessor</a:t>
                      </a:r>
                      <a:endParaRPr lang="nl-BE" sz="1900" dirty="0">
                        <a:effectLst/>
                        <a:latin typeface="Calibri"/>
                        <a:ea typeface="Times New Roman"/>
                        <a:cs typeface="Times New Roman"/>
                      </a:endParaRPr>
                    </a:p>
                  </a:txBody>
                  <a:tcPr marL="59928" marR="59928" marT="0" marB="0"/>
                </a:tc>
                <a:tc>
                  <a:txBody>
                    <a:bodyPr/>
                    <a:lstStyle/>
                    <a:p>
                      <a:pPr algn="ctr">
                        <a:spcAft>
                          <a:spcPts val="0"/>
                        </a:spcAft>
                      </a:pPr>
                      <a:r>
                        <a:rPr lang="nl-BE" sz="1900">
                          <a:effectLst/>
                        </a:rPr>
                        <a:t>Dual Processor</a:t>
                      </a:r>
                      <a:endParaRPr lang="nl-BE" sz="1900">
                        <a:effectLst/>
                        <a:latin typeface="Calibri"/>
                        <a:ea typeface="Times New Roman"/>
                        <a:cs typeface="Times New Roman"/>
                      </a:endParaRPr>
                    </a:p>
                  </a:txBody>
                  <a:tcPr marL="59928" marR="59928" marT="0" marB="0"/>
                </a:tc>
                <a:tc>
                  <a:txBody>
                    <a:bodyPr/>
                    <a:lstStyle/>
                    <a:p>
                      <a:pPr algn="ctr">
                        <a:spcAft>
                          <a:spcPts val="0"/>
                        </a:spcAft>
                      </a:pPr>
                      <a:r>
                        <a:rPr lang="nl-BE" sz="1900">
                          <a:effectLst/>
                        </a:rPr>
                        <a:t>Multiprocessor</a:t>
                      </a:r>
                      <a:endParaRPr lang="nl-BE" sz="1900">
                        <a:effectLst/>
                        <a:latin typeface="Calibri"/>
                        <a:ea typeface="Times New Roman"/>
                        <a:cs typeface="Times New Roman"/>
                      </a:endParaRPr>
                    </a:p>
                  </a:txBody>
                  <a:tcPr marL="59928" marR="59928" marT="0" marB="0"/>
                </a:tc>
              </a:tr>
              <a:tr h="328746">
                <a:tc>
                  <a:txBody>
                    <a:bodyPr/>
                    <a:lstStyle/>
                    <a:p>
                      <a:pPr algn="l">
                        <a:spcAft>
                          <a:spcPts val="0"/>
                        </a:spcAft>
                      </a:pPr>
                      <a:r>
                        <a:rPr lang="nl-BE" sz="2200">
                          <a:effectLst/>
                        </a:rPr>
                        <a:t>quad-core (45nm)</a:t>
                      </a:r>
                      <a:endParaRPr lang="nl-BE" sz="2200">
                        <a:effectLst/>
                        <a:latin typeface="Calibri"/>
                        <a:ea typeface="Times New Roman"/>
                        <a:cs typeface="Times New Roman"/>
                      </a:endParaRPr>
                    </a:p>
                  </a:txBody>
                  <a:tcPr marL="59928" marR="59928" marT="0" marB="0"/>
                </a:tc>
                <a:tc>
                  <a:txBody>
                    <a:bodyPr/>
                    <a:lstStyle/>
                    <a:p>
                      <a:pPr algn="ctr">
                        <a:spcAft>
                          <a:spcPts val="0"/>
                        </a:spcAft>
                      </a:pPr>
                      <a:r>
                        <a:rPr lang="nl-BE" sz="1900" dirty="0" err="1">
                          <a:effectLst/>
                        </a:rPr>
                        <a:t>Clarksfield</a:t>
                      </a:r>
                      <a:endParaRPr lang="nl-BE" sz="1900" dirty="0">
                        <a:effectLst/>
                        <a:latin typeface="Calibri"/>
                        <a:ea typeface="Times New Roman"/>
                        <a:cs typeface="Times New Roman"/>
                      </a:endParaRPr>
                    </a:p>
                  </a:txBody>
                  <a:tcPr marL="59928" marR="59928" marT="0" marB="0"/>
                </a:tc>
                <a:tc>
                  <a:txBody>
                    <a:bodyPr/>
                    <a:lstStyle/>
                    <a:p>
                      <a:pPr algn="ctr">
                        <a:spcAft>
                          <a:spcPts val="0"/>
                        </a:spcAft>
                      </a:pPr>
                      <a:r>
                        <a:rPr lang="nl-BE" sz="1900" dirty="0" err="1">
                          <a:effectLst/>
                        </a:rPr>
                        <a:t>Lynfield</a:t>
                      </a:r>
                      <a:r>
                        <a:rPr lang="nl-BE" sz="1900" dirty="0">
                          <a:effectLst/>
                        </a:rPr>
                        <a:t>/Bloomfield</a:t>
                      </a:r>
                      <a:endParaRPr lang="nl-BE" sz="1900" dirty="0">
                        <a:effectLst/>
                        <a:latin typeface="Calibri"/>
                        <a:ea typeface="Times New Roman"/>
                        <a:cs typeface="Times New Roman"/>
                      </a:endParaRPr>
                    </a:p>
                  </a:txBody>
                  <a:tcPr marL="59928" marR="59928" marT="0" marB="0"/>
                </a:tc>
                <a:tc>
                  <a:txBody>
                    <a:bodyPr/>
                    <a:lstStyle/>
                    <a:p>
                      <a:pPr algn="ctr">
                        <a:spcAft>
                          <a:spcPts val="0"/>
                        </a:spcAft>
                      </a:pPr>
                      <a:r>
                        <a:rPr lang="nl-BE" sz="1900" dirty="0" err="1">
                          <a:effectLst/>
                        </a:rPr>
                        <a:t>Gainestown</a:t>
                      </a:r>
                      <a:endParaRPr lang="nl-BE" sz="1900" dirty="0">
                        <a:effectLst/>
                        <a:latin typeface="Calibri"/>
                        <a:ea typeface="Times New Roman"/>
                        <a:cs typeface="Times New Roman"/>
                      </a:endParaRPr>
                    </a:p>
                  </a:txBody>
                  <a:tcPr marL="59928" marR="59928" marT="0" marB="0"/>
                </a:tc>
                <a:tc>
                  <a:txBody>
                    <a:bodyPr/>
                    <a:lstStyle/>
                    <a:p>
                      <a:pPr algn="ctr">
                        <a:spcAft>
                          <a:spcPts val="0"/>
                        </a:spcAft>
                      </a:pPr>
                      <a:r>
                        <a:rPr lang="nl-BE" sz="1900">
                          <a:effectLst/>
                        </a:rPr>
                        <a:t> </a:t>
                      </a:r>
                      <a:endParaRPr lang="nl-BE" sz="1900">
                        <a:effectLst/>
                        <a:latin typeface="Calibri"/>
                        <a:ea typeface="Times New Roman"/>
                        <a:cs typeface="Times New Roman"/>
                      </a:endParaRPr>
                    </a:p>
                  </a:txBody>
                  <a:tcPr marL="59928" marR="59928" marT="0" marB="0"/>
                </a:tc>
              </a:tr>
              <a:tr h="328746">
                <a:tc>
                  <a:txBody>
                    <a:bodyPr/>
                    <a:lstStyle/>
                    <a:p>
                      <a:pPr algn="l">
                        <a:spcAft>
                          <a:spcPts val="0"/>
                        </a:spcAft>
                      </a:pPr>
                      <a:r>
                        <a:rPr lang="nl-BE" sz="2200">
                          <a:effectLst/>
                        </a:rPr>
                        <a:t>eight-core (45 nm)</a:t>
                      </a:r>
                      <a:endParaRPr lang="nl-BE" sz="2200">
                        <a:effectLst/>
                        <a:latin typeface="Calibri"/>
                        <a:ea typeface="Times New Roman"/>
                        <a:cs typeface="Times New Roman"/>
                      </a:endParaRPr>
                    </a:p>
                  </a:txBody>
                  <a:tcPr marL="59928" marR="59928" marT="0" marB="0"/>
                </a:tc>
                <a:tc>
                  <a:txBody>
                    <a:bodyPr/>
                    <a:lstStyle/>
                    <a:p>
                      <a:pPr algn="ctr">
                        <a:spcAft>
                          <a:spcPts val="0"/>
                        </a:spcAft>
                      </a:pPr>
                      <a:r>
                        <a:rPr lang="nl-BE" sz="1900">
                          <a:effectLst/>
                        </a:rPr>
                        <a:t> </a:t>
                      </a:r>
                      <a:endParaRPr lang="nl-BE" sz="1900">
                        <a:effectLst/>
                        <a:latin typeface="Calibri"/>
                        <a:ea typeface="Times New Roman"/>
                        <a:cs typeface="Times New Roman"/>
                      </a:endParaRPr>
                    </a:p>
                  </a:txBody>
                  <a:tcPr marL="59928" marR="59928" marT="0" marB="0"/>
                </a:tc>
                <a:tc>
                  <a:txBody>
                    <a:bodyPr/>
                    <a:lstStyle/>
                    <a:p>
                      <a:pPr algn="ctr">
                        <a:spcAft>
                          <a:spcPts val="0"/>
                        </a:spcAft>
                      </a:pPr>
                      <a:r>
                        <a:rPr lang="nl-BE" sz="1900" dirty="0">
                          <a:effectLst/>
                        </a:rPr>
                        <a:t> </a:t>
                      </a:r>
                      <a:endParaRPr lang="nl-BE" sz="1900" dirty="0">
                        <a:effectLst/>
                        <a:latin typeface="Calibri"/>
                        <a:ea typeface="Times New Roman"/>
                        <a:cs typeface="Times New Roman"/>
                      </a:endParaRPr>
                    </a:p>
                  </a:txBody>
                  <a:tcPr marL="59928" marR="59928" marT="0" marB="0"/>
                </a:tc>
                <a:tc>
                  <a:txBody>
                    <a:bodyPr/>
                    <a:lstStyle/>
                    <a:p>
                      <a:pPr algn="ctr">
                        <a:spcAft>
                          <a:spcPts val="0"/>
                        </a:spcAft>
                      </a:pPr>
                      <a:r>
                        <a:rPr lang="nl-BE" sz="1900" dirty="0">
                          <a:effectLst/>
                        </a:rPr>
                        <a:t> </a:t>
                      </a:r>
                      <a:endParaRPr lang="nl-BE" sz="1900" dirty="0">
                        <a:effectLst/>
                        <a:latin typeface="Calibri"/>
                        <a:ea typeface="Times New Roman"/>
                        <a:cs typeface="Times New Roman"/>
                      </a:endParaRPr>
                    </a:p>
                  </a:txBody>
                  <a:tcPr marL="59928" marR="59928" marT="0" marB="0"/>
                </a:tc>
                <a:tc>
                  <a:txBody>
                    <a:bodyPr/>
                    <a:lstStyle/>
                    <a:p>
                      <a:pPr algn="ctr">
                        <a:spcAft>
                          <a:spcPts val="0"/>
                        </a:spcAft>
                      </a:pPr>
                      <a:r>
                        <a:rPr lang="nl-BE" sz="1900">
                          <a:effectLst/>
                        </a:rPr>
                        <a:t>Beckton</a:t>
                      </a:r>
                      <a:endParaRPr lang="nl-BE" sz="1900">
                        <a:effectLst/>
                        <a:latin typeface="Calibri"/>
                        <a:ea typeface="Times New Roman"/>
                        <a:cs typeface="Times New Roman"/>
                      </a:endParaRPr>
                    </a:p>
                  </a:txBody>
                  <a:tcPr marL="59928" marR="59928" marT="0" marB="0"/>
                </a:tc>
              </a:tr>
              <a:tr h="328746">
                <a:tc>
                  <a:txBody>
                    <a:bodyPr/>
                    <a:lstStyle/>
                    <a:p>
                      <a:pPr algn="l">
                        <a:spcAft>
                          <a:spcPts val="0"/>
                        </a:spcAft>
                      </a:pPr>
                      <a:r>
                        <a:rPr lang="nl-BE" sz="2200">
                          <a:effectLst/>
                        </a:rPr>
                        <a:t>dual-core (32 nm)</a:t>
                      </a:r>
                      <a:endParaRPr lang="nl-BE" sz="2200">
                        <a:effectLst/>
                        <a:latin typeface="Calibri"/>
                        <a:ea typeface="Times New Roman"/>
                        <a:cs typeface="Times New Roman"/>
                      </a:endParaRPr>
                    </a:p>
                  </a:txBody>
                  <a:tcPr marL="59928" marR="59928" marT="0" marB="0"/>
                </a:tc>
                <a:tc>
                  <a:txBody>
                    <a:bodyPr/>
                    <a:lstStyle/>
                    <a:p>
                      <a:pPr algn="ctr">
                        <a:spcAft>
                          <a:spcPts val="0"/>
                        </a:spcAft>
                      </a:pPr>
                      <a:r>
                        <a:rPr lang="nl-BE" sz="1900">
                          <a:effectLst/>
                        </a:rPr>
                        <a:t>Arrandale</a:t>
                      </a:r>
                      <a:endParaRPr lang="nl-BE" sz="1900">
                        <a:effectLst/>
                        <a:latin typeface="Calibri"/>
                        <a:ea typeface="Times New Roman"/>
                        <a:cs typeface="Times New Roman"/>
                      </a:endParaRPr>
                    </a:p>
                  </a:txBody>
                  <a:tcPr marL="59928" marR="59928" marT="0" marB="0"/>
                </a:tc>
                <a:tc>
                  <a:txBody>
                    <a:bodyPr/>
                    <a:lstStyle/>
                    <a:p>
                      <a:pPr algn="ctr">
                        <a:spcAft>
                          <a:spcPts val="0"/>
                        </a:spcAft>
                      </a:pPr>
                      <a:r>
                        <a:rPr lang="nl-BE" sz="1900">
                          <a:effectLst/>
                        </a:rPr>
                        <a:t>Clarkdale</a:t>
                      </a:r>
                      <a:endParaRPr lang="nl-BE" sz="1900">
                        <a:effectLst/>
                        <a:latin typeface="Calibri"/>
                        <a:ea typeface="Times New Roman"/>
                        <a:cs typeface="Times New Roman"/>
                      </a:endParaRPr>
                    </a:p>
                  </a:txBody>
                  <a:tcPr marL="59928" marR="59928" marT="0" marB="0"/>
                </a:tc>
                <a:tc>
                  <a:txBody>
                    <a:bodyPr/>
                    <a:lstStyle/>
                    <a:p>
                      <a:pPr algn="ctr">
                        <a:spcAft>
                          <a:spcPts val="0"/>
                        </a:spcAft>
                      </a:pPr>
                      <a:r>
                        <a:rPr lang="nl-BE" sz="1900" dirty="0">
                          <a:effectLst/>
                        </a:rPr>
                        <a:t> </a:t>
                      </a:r>
                      <a:endParaRPr lang="nl-BE" sz="1900" dirty="0">
                        <a:effectLst/>
                        <a:latin typeface="Calibri"/>
                        <a:ea typeface="Times New Roman"/>
                        <a:cs typeface="Times New Roman"/>
                      </a:endParaRPr>
                    </a:p>
                  </a:txBody>
                  <a:tcPr marL="59928" marR="59928" marT="0" marB="0"/>
                </a:tc>
                <a:tc>
                  <a:txBody>
                    <a:bodyPr/>
                    <a:lstStyle/>
                    <a:p>
                      <a:pPr algn="ctr">
                        <a:spcAft>
                          <a:spcPts val="0"/>
                        </a:spcAft>
                      </a:pPr>
                      <a:r>
                        <a:rPr lang="nl-BE" sz="1900" dirty="0">
                          <a:effectLst/>
                        </a:rPr>
                        <a:t> </a:t>
                      </a:r>
                      <a:endParaRPr lang="nl-BE" sz="1900" dirty="0">
                        <a:effectLst/>
                        <a:latin typeface="Calibri"/>
                        <a:ea typeface="Times New Roman"/>
                        <a:cs typeface="Times New Roman"/>
                      </a:endParaRPr>
                    </a:p>
                  </a:txBody>
                  <a:tcPr marL="59928" marR="59928" marT="0" marB="0"/>
                </a:tc>
              </a:tr>
              <a:tr h="328746">
                <a:tc>
                  <a:txBody>
                    <a:bodyPr/>
                    <a:lstStyle/>
                    <a:p>
                      <a:pPr algn="l">
                        <a:spcAft>
                          <a:spcPts val="0"/>
                        </a:spcAft>
                      </a:pPr>
                      <a:r>
                        <a:rPr lang="nl-BE" sz="2200">
                          <a:effectLst/>
                        </a:rPr>
                        <a:t>six-core (32 nm)</a:t>
                      </a:r>
                      <a:endParaRPr lang="nl-BE" sz="2200">
                        <a:effectLst/>
                        <a:latin typeface="Calibri"/>
                        <a:ea typeface="Times New Roman"/>
                        <a:cs typeface="Times New Roman"/>
                      </a:endParaRPr>
                    </a:p>
                  </a:txBody>
                  <a:tcPr marL="59928" marR="59928" marT="0" marB="0"/>
                </a:tc>
                <a:tc>
                  <a:txBody>
                    <a:bodyPr/>
                    <a:lstStyle/>
                    <a:p>
                      <a:pPr algn="ctr">
                        <a:spcAft>
                          <a:spcPts val="0"/>
                        </a:spcAft>
                      </a:pPr>
                      <a:r>
                        <a:rPr lang="nl-BE" sz="1900">
                          <a:effectLst/>
                        </a:rPr>
                        <a:t> </a:t>
                      </a:r>
                      <a:endParaRPr lang="nl-BE" sz="1900">
                        <a:effectLst/>
                        <a:latin typeface="Calibri"/>
                        <a:ea typeface="Times New Roman"/>
                        <a:cs typeface="Times New Roman"/>
                      </a:endParaRPr>
                    </a:p>
                  </a:txBody>
                  <a:tcPr marL="59928" marR="59928" marT="0" marB="0"/>
                </a:tc>
                <a:tc>
                  <a:txBody>
                    <a:bodyPr/>
                    <a:lstStyle/>
                    <a:p>
                      <a:pPr algn="ctr">
                        <a:spcAft>
                          <a:spcPts val="0"/>
                        </a:spcAft>
                      </a:pPr>
                      <a:r>
                        <a:rPr lang="nl-BE" sz="1900">
                          <a:effectLst/>
                        </a:rPr>
                        <a:t>Gulftown</a:t>
                      </a:r>
                      <a:endParaRPr lang="nl-BE" sz="1900">
                        <a:effectLst/>
                        <a:latin typeface="Calibri"/>
                        <a:ea typeface="Times New Roman"/>
                        <a:cs typeface="Times New Roman"/>
                      </a:endParaRPr>
                    </a:p>
                  </a:txBody>
                  <a:tcPr marL="59928" marR="59928" marT="0" marB="0"/>
                </a:tc>
                <a:tc>
                  <a:txBody>
                    <a:bodyPr/>
                    <a:lstStyle/>
                    <a:p>
                      <a:pPr algn="ctr">
                        <a:spcAft>
                          <a:spcPts val="0"/>
                        </a:spcAft>
                      </a:pPr>
                      <a:r>
                        <a:rPr lang="nl-BE" sz="1900">
                          <a:effectLst/>
                        </a:rPr>
                        <a:t>Westmere-EP</a:t>
                      </a:r>
                      <a:endParaRPr lang="nl-BE" sz="1900">
                        <a:effectLst/>
                        <a:latin typeface="Calibri"/>
                        <a:ea typeface="Times New Roman"/>
                        <a:cs typeface="Times New Roman"/>
                      </a:endParaRPr>
                    </a:p>
                  </a:txBody>
                  <a:tcPr marL="59928" marR="59928" marT="0" marB="0"/>
                </a:tc>
                <a:tc>
                  <a:txBody>
                    <a:bodyPr/>
                    <a:lstStyle/>
                    <a:p>
                      <a:pPr algn="ctr">
                        <a:spcAft>
                          <a:spcPts val="0"/>
                        </a:spcAft>
                      </a:pPr>
                      <a:r>
                        <a:rPr lang="nl-BE" sz="1900" dirty="0">
                          <a:effectLst/>
                        </a:rPr>
                        <a:t> </a:t>
                      </a:r>
                      <a:endParaRPr lang="nl-BE" sz="1900" dirty="0">
                        <a:effectLst/>
                        <a:latin typeface="Calibri"/>
                        <a:ea typeface="Times New Roman"/>
                        <a:cs typeface="Times New Roman"/>
                      </a:endParaRPr>
                    </a:p>
                  </a:txBody>
                  <a:tcPr marL="59928" marR="59928" marT="0" marB="0"/>
                </a:tc>
              </a:tr>
              <a:tr h="328746">
                <a:tc>
                  <a:txBody>
                    <a:bodyPr/>
                    <a:lstStyle/>
                    <a:p>
                      <a:pPr algn="l">
                        <a:spcAft>
                          <a:spcPts val="0"/>
                        </a:spcAft>
                      </a:pPr>
                      <a:r>
                        <a:rPr lang="nl-BE" sz="2200">
                          <a:effectLst/>
                        </a:rPr>
                        <a:t>dual-core (32 nm)</a:t>
                      </a:r>
                      <a:endParaRPr lang="nl-BE" sz="2200">
                        <a:effectLst/>
                        <a:latin typeface="Calibri"/>
                        <a:ea typeface="Times New Roman"/>
                        <a:cs typeface="Times New Roman"/>
                      </a:endParaRPr>
                    </a:p>
                  </a:txBody>
                  <a:tcPr marL="59928" marR="59928" marT="0" marB="0"/>
                </a:tc>
                <a:tc>
                  <a:txBody>
                    <a:bodyPr/>
                    <a:lstStyle/>
                    <a:p>
                      <a:pPr algn="ctr">
                        <a:spcAft>
                          <a:spcPts val="0"/>
                        </a:spcAft>
                      </a:pPr>
                      <a:r>
                        <a:rPr lang="nl-BE" sz="1900">
                          <a:effectLst/>
                        </a:rPr>
                        <a:t> </a:t>
                      </a:r>
                      <a:endParaRPr lang="nl-BE" sz="1900">
                        <a:effectLst/>
                        <a:latin typeface="Calibri"/>
                        <a:ea typeface="Times New Roman"/>
                        <a:cs typeface="Times New Roman"/>
                      </a:endParaRPr>
                    </a:p>
                  </a:txBody>
                  <a:tcPr marL="59928" marR="59928" marT="0" marB="0"/>
                </a:tc>
                <a:tc>
                  <a:txBody>
                    <a:bodyPr/>
                    <a:lstStyle/>
                    <a:p>
                      <a:pPr algn="ctr">
                        <a:spcAft>
                          <a:spcPts val="0"/>
                        </a:spcAft>
                      </a:pPr>
                      <a:r>
                        <a:rPr lang="nl-BE" sz="1900">
                          <a:effectLst/>
                        </a:rPr>
                        <a:t> </a:t>
                      </a:r>
                      <a:endParaRPr lang="nl-BE" sz="1900">
                        <a:effectLst/>
                        <a:latin typeface="Calibri"/>
                        <a:ea typeface="Times New Roman"/>
                        <a:cs typeface="Times New Roman"/>
                      </a:endParaRPr>
                    </a:p>
                  </a:txBody>
                  <a:tcPr marL="59928" marR="59928" marT="0" marB="0"/>
                </a:tc>
                <a:tc>
                  <a:txBody>
                    <a:bodyPr/>
                    <a:lstStyle/>
                    <a:p>
                      <a:pPr algn="ctr">
                        <a:spcAft>
                          <a:spcPts val="0"/>
                        </a:spcAft>
                      </a:pPr>
                      <a:r>
                        <a:rPr lang="nl-BE" sz="1900">
                          <a:effectLst/>
                        </a:rPr>
                        <a:t> </a:t>
                      </a:r>
                      <a:endParaRPr lang="nl-BE" sz="1900">
                        <a:effectLst/>
                        <a:latin typeface="Calibri"/>
                        <a:ea typeface="Times New Roman"/>
                        <a:cs typeface="Times New Roman"/>
                      </a:endParaRPr>
                    </a:p>
                  </a:txBody>
                  <a:tcPr marL="59928" marR="59928" marT="0" marB="0"/>
                </a:tc>
                <a:tc>
                  <a:txBody>
                    <a:bodyPr/>
                    <a:lstStyle/>
                    <a:p>
                      <a:pPr algn="ctr">
                        <a:spcAft>
                          <a:spcPts val="0"/>
                        </a:spcAft>
                      </a:pPr>
                      <a:r>
                        <a:rPr lang="nl-BE" sz="1900" dirty="0" err="1">
                          <a:effectLst/>
                        </a:rPr>
                        <a:t>Westmer</a:t>
                      </a:r>
                      <a:r>
                        <a:rPr lang="nl-BE" sz="1900" dirty="0">
                          <a:effectLst/>
                        </a:rPr>
                        <a:t>-EX</a:t>
                      </a:r>
                      <a:endParaRPr lang="nl-BE" sz="1900" dirty="0">
                        <a:effectLst/>
                        <a:latin typeface="Calibri"/>
                        <a:ea typeface="Times New Roman"/>
                        <a:cs typeface="Times New Roman"/>
                      </a:endParaRPr>
                    </a:p>
                  </a:txBody>
                  <a:tcPr marL="59928" marR="59928" marT="0" marB="0"/>
                </a:tc>
              </a:tr>
            </a:tbl>
          </a:graphicData>
        </a:graphic>
      </p:graphicFrame>
    </p:spTree>
    <p:extLst>
      <p:ext uri="{BB962C8B-B14F-4D97-AF65-F5344CB8AC3E}">
        <p14:creationId xmlns:p14="http://schemas.microsoft.com/office/powerpoint/2010/main" val="8714708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Sandy Bridge microarchitectuur</a:t>
            </a:r>
            <a:endParaRPr lang="nl-BE" dirty="0"/>
          </a:p>
        </p:txBody>
      </p:sp>
      <p:sp>
        <p:nvSpPr>
          <p:cNvPr id="3" name="Tijdelijke aanduiding voor inhoud 2"/>
          <p:cNvSpPr>
            <a:spLocks noGrp="1"/>
          </p:cNvSpPr>
          <p:nvPr>
            <p:ph idx="1"/>
          </p:nvPr>
        </p:nvSpPr>
        <p:spPr/>
        <p:txBody>
          <a:bodyPr>
            <a:normAutofit fontScale="92500" lnSpcReduction="10000"/>
          </a:bodyPr>
          <a:lstStyle/>
          <a:p>
            <a:r>
              <a:rPr lang="nl-BE" dirty="0" smtClean="0"/>
              <a:t>Tweede generatie </a:t>
            </a:r>
            <a:r>
              <a:rPr lang="nl-BE" dirty="0" err="1" smtClean="0"/>
              <a:t>Core</a:t>
            </a:r>
            <a:r>
              <a:rPr lang="nl-BE" dirty="0" smtClean="0"/>
              <a:t> I: i7 2xxx, i5 2xxx;</a:t>
            </a:r>
            <a:endParaRPr lang="nl-BE" dirty="0"/>
          </a:p>
          <a:p>
            <a:r>
              <a:rPr lang="nl-BE" dirty="0" smtClean="0"/>
              <a:t>Vier </a:t>
            </a:r>
            <a:r>
              <a:rPr lang="nl-BE" dirty="0"/>
              <a:t>kernen;</a:t>
            </a:r>
          </a:p>
          <a:p>
            <a:r>
              <a:rPr lang="nl-BE" dirty="0"/>
              <a:t>Hyper-</a:t>
            </a:r>
            <a:r>
              <a:rPr lang="nl-BE" dirty="0" err="1"/>
              <a:t>Threading</a:t>
            </a:r>
            <a:r>
              <a:rPr lang="nl-BE" dirty="0"/>
              <a:t> technologie in combinatie met meerkernige processoren mogelijk;</a:t>
            </a:r>
          </a:p>
          <a:p>
            <a:r>
              <a:rPr lang="nl-BE" dirty="0"/>
              <a:t>Een geïntegreerde geheugencontroller met de ondersteuning van </a:t>
            </a:r>
            <a:r>
              <a:rPr lang="nl-BE" dirty="0" err="1"/>
              <a:t>dual</a:t>
            </a:r>
            <a:r>
              <a:rPr lang="nl-BE" dirty="0"/>
              <a:t> en </a:t>
            </a:r>
            <a:r>
              <a:rPr lang="nl-BE" dirty="0" err="1"/>
              <a:t>three-channel</a:t>
            </a:r>
            <a:r>
              <a:rPr lang="nl-BE" dirty="0"/>
              <a:t> DDR3; </a:t>
            </a:r>
          </a:p>
          <a:p>
            <a:r>
              <a:rPr lang="nl-BE" dirty="0"/>
              <a:t>SSE4.2 (7 extra instructies);</a:t>
            </a:r>
          </a:p>
          <a:p>
            <a:r>
              <a:rPr lang="nl-BE" dirty="0"/>
              <a:t>32 </a:t>
            </a:r>
            <a:r>
              <a:rPr lang="nl-BE" dirty="0" err="1"/>
              <a:t>KiB</a:t>
            </a:r>
            <a:r>
              <a:rPr lang="nl-BE" dirty="0"/>
              <a:t> L1-Icache en 32 </a:t>
            </a:r>
            <a:r>
              <a:rPr lang="nl-BE" dirty="0" err="1"/>
              <a:t>KiB</a:t>
            </a:r>
            <a:r>
              <a:rPr lang="nl-BE" dirty="0"/>
              <a:t> L1-Dcache;</a:t>
            </a:r>
          </a:p>
          <a:p>
            <a:r>
              <a:rPr lang="nl-BE" dirty="0"/>
              <a:t>256 </a:t>
            </a:r>
            <a:r>
              <a:rPr lang="nl-BE" dirty="0" err="1"/>
              <a:t>KiB</a:t>
            </a:r>
            <a:r>
              <a:rPr lang="nl-BE" dirty="0"/>
              <a:t> L2-cache per kern;</a:t>
            </a:r>
          </a:p>
          <a:p>
            <a:r>
              <a:rPr lang="nl-BE" dirty="0"/>
              <a:t>4 tot 8 </a:t>
            </a:r>
            <a:r>
              <a:rPr lang="nl-BE" dirty="0" err="1"/>
              <a:t>MiB</a:t>
            </a:r>
            <a:r>
              <a:rPr lang="nl-BE" dirty="0"/>
              <a:t> L3-cache, gedeeld over alle </a:t>
            </a:r>
            <a:r>
              <a:rPr lang="nl-BE" dirty="0" smtClean="0"/>
              <a:t>kernen</a:t>
            </a:r>
            <a:r>
              <a:rPr lang="nl-BE" dirty="0"/>
              <a:t>.</a:t>
            </a:r>
            <a:endParaRPr lang="nl-BE" dirty="0" smtClean="0"/>
          </a:p>
          <a:p>
            <a:endParaRPr lang="nl-BE" dirty="0"/>
          </a:p>
          <a:p>
            <a:endParaRPr lang="nl-BE" dirty="0"/>
          </a:p>
        </p:txBody>
      </p:sp>
    </p:spTree>
    <p:extLst>
      <p:ext uri="{BB962C8B-B14F-4D97-AF65-F5344CB8AC3E}">
        <p14:creationId xmlns:p14="http://schemas.microsoft.com/office/powerpoint/2010/main" val="380754744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Sandy Bridge microarchitectuur</a:t>
            </a:r>
            <a:endParaRPr lang="nl-BE" dirty="0"/>
          </a:p>
        </p:txBody>
      </p:sp>
      <p:sp>
        <p:nvSpPr>
          <p:cNvPr id="3" name="Tijdelijke aanduiding voor inhoud 2"/>
          <p:cNvSpPr>
            <a:spLocks noGrp="1"/>
          </p:cNvSpPr>
          <p:nvPr>
            <p:ph idx="1"/>
          </p:nvPr>
        </p:nvSpPr>
        <p:spPr/>
        <p:txBody>
          <a:bodyPr/>
          <a:lstStyle/>
          <a:p>
            <a:r>
              <a:rPr lang="nl-BE" dirty="0"/>
              <a:t>Verschil met </a:t>
            </a:r>
            <a:r>
              <a:rPr lang="nl-BE" dirty="0" err="1"/>
              <a:t>Nehalem</a:t>
            </a:r>
            <a:r>
              <a:rPr lang="nl-BE" dirty="0"/>
              <a:t>:</a:t>
            </a:r>
          </a:p>
          <a:p>
            <a:pPr lvl="1"/>
            <a:r>
              <a:rPr lang="nl-BE" dirty="0"/>
              <a:t>Geïntegreerde grafische processor</a:t>
            </a:r>
            <a:r>
              <a:rPr lang="nl-BE" dirty="0" smtClean="0"/>
              <a:t>;</a:t>
            </a:r>
          </a:p>
          <a:p>
            <a:pPr lvl="1"/>
            <a:r>
              <a:rPr lang="nl-BE" dirty="0" smtClean="0"/>
              <a:t>Geïntegreerde geheugencontroller;</a:t>
            </a:r>
            <a:endParaRPr lang="nl-BE" dirty="0"/>
          </a:p>
          <a:p>
            <a:pPr lvl="1"/>
            <a:r>
              <a:rPr lang="nl-BE" dirty="0"/>
              <a:t>Geïntegreerde PCI-Express controller</a:t>
            </a:r>
            <a:r>
              <a:rPr lang="nl-BE" dirty="0" smtClean="0"/>
              <a:t>;</a:t>
            </a:r>
          </a:p>
          <a:p>
            <a:pPr lvl="1"/>
            <a:r>
              <a:rPr lang="nl-BE" dirty="0" smtClean="0"/>
              <a:t>Vier kernen;</a:t>
            </a:r>
            <a:endParaRPr lang="nl-BE" dirty="0"/>
          </a:p>
          <a:p>
            <a:pPr lvl="1"/>
            <a:r>
              <a:rPr lang="nl-BE" dirty="0"/>
              <a:t>Verbeterde sprongvoorspelling;</a:t>
            </a:r>
          </a:p>
          <a:p>
            <a:pPr lvl="1"/>
            <a:r>
              <a:rPr lang="nl-BE" dirty="0"/>
              <a:t>Een 256-bit </a:t>
            </a:r>
            <a:r>
              <a:rPr lang="nl-BE" dirty="0" err="1"/>
              <a:t>ringbus</a:t>
            </a:r>
            <a:r>
              <a:rPr lang="nl-BE" dirty="0"/>
              <a:t> die de kernen, de grafische eenheden en de cache met elkaar verbindt;</a:t>
            </a:r>
          </a:p>
          <a:p>
            <a:pPr lvl="1"/>
            <a:r>
              <a:rPr lang="nl-BE" dirty="0"/>
              <a:t>Load/Store </a:t>
            </a:r>
            <a:r>
              <a:rPr lang="nl-BE" dirty="0" err="1"/>
              <a:t>execution</a:t>
            </a:r>
            <a:r>
              <a:rPr lang="nl-BE" dirty="0"/>
              <a:t> units met dubbele functie, dus “en” en niet langer “of”, wat toelaat twee maal 128 bit op te halen per klokcyclus;</a:t>
            </a:r>
          </a:p>
          <a:p>
            <a:pPr lvl="1"/>
            <a:r>
              <a:rPr lang="nl-BE" dirty="0"/>
              <a:t>LGA-1155 socket.</a:t>
            </a:r>
          </a:p>
          <a:p>
            <a:pPr lvl="1"/>
            <a:endParaRPr lang="en-US" dirty="0"/>
          </a:p>
        </p:txBody>
      </p:sp>
    </p:spTree>
    <p:extLst>
      <p:ext uri="{BB962C8B-B14F-4D97-AF65-F5344CB8AC3E}">
        <p14:creationId xmlns:p14="http://schemas.microsoft.com/office/powerpoint/2010/main" val="115453410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Haswell</a:t>
            </a:r>
            <a:r>
              <a:rPr lang="nl-BE" dirty="0" smtClean="0"/>
              <a:t> microarchitectuur</a:t>
            </a:r>
            <a:endParaRPr lang="nl-BE" dirty="0"/>
          </a:p>
        </p:txBody>
      </p:sp>
      <p:sp>
        <p:nvSpPr>
          <p:cNvPr id="3" name="Tijdelijke aanduiding voor inhoud 2"/>
          <p:cNvSpPr>
            <a:spLocks noGrp="1"/>
          </p:cNvSpPr>
          <p:nvPr>
            <p:ph idx="1"/>
          </p:nvPr>
        </p:nvSpPr>
        <p:spPr/>
        <p:txBody>
          <a:bodyPr>
            <a:normAutofit lnSpcReduction="10000"/>
          </a:bodyPr>
          <a:lstStyle/>
          <a:p>
            <a:r>
              <a:rPr lang="en-US" dirty="0" err="1" smtClean="0"/>
              <a:t>Vierde</a:t>
            </a:r>
            <a:r>
              <a:rPr lang="en-US" dirty="0" smtClean="0"/>
              <a:t> </a:t>
            </a:r>
            <a:r>
              <a:rPr lang="en-US" dirty="0" err="1" smtClean="0"/>
              <a:t>generatie</a:t>
            </a:r>
            <a:r>
              <a:rPr lang="en-US" dirty="0" smtClean="0"/>
              <a:t> : core i7-4xxx;</a:t>
            </a:r>
            <a:endParaRPr lang="en-US" dirty="0"/>
          </a:p>
          <a:p>
            <a:r>
              <a:rPr lang="en-US" dirty="0"/>
              <a:t>3D tri-gate </a:t>
            </a:r>
            <a:r>
              <a:rPr lang="en-US" dirty="0" err="1"/>
              <a:t>transistoren</a:t>
            </a:r>
            <a:r>
              <a:rPr lang="en-US" dirty="0"/>
              <a:t>;</a:t>
            </a:r>
          </a:p>
          <a:p>
            <a:r>
              <a:rPr lang="en-US" dirty="0"/>
              <a:t>14-stage pipeline;</a:t>
            </a:r>
          </a:p>
          <a:p>
            <a:r>
              <a:rPr lang="en-US" dirty="0"/>
              <a:t>quad-core;</a:t>
            </a:r>
          </a:p>
          <a:p>
            <a:r>
              <a:rPr lang="en-US" dirty="0"/>
              <a:t>support </a:t>
            </a:r>
            <a:r>
              <a:rPr lang="en-US" dirty="0" err="1"/>
              <a:t>voor</a:t>
            </a:r>
            <a:r>
              <a:rPr lang="en-US" dirty="0"/>
              <a:t> dual channel DDR3;</a:t>
            </a:r>
          </a:p>
          <a:p>
            <a:r>
              <a:rPr lang="en-US" dirty="0"/>
              <a:t>64 kB (32 kB Instruction + 32 kB Data) L1-cache;</a:t>
            </a:r>
          </a:p>
          <a:p>
            <a:r>
              <a:rPr lang="en-US" dirty="0"/>
              <a:t>256 kB L2-cache per kern;</a:t>
            </a:r>
          </a:p>
          <a:p>
            <a:r>
              <a:rPr lang="en-US" dirty="0"/>
              <a:t>DDR4 </a:t>
            </a:r>
            <a:r>
              <a:rPr lang="en-US" dirty="0" err="1"/>
              <a:t>voor</a:t>
            </a:r>
            <a:r>
              <a:rPr lang="en-US" dirty="0"/>
              <a:t> enterprise- </a:t>
            </a:r>
            <a:r>
              <a:rPr lang="en-US" dirty="0" err="1"/>
              <a:t>en</a:t>
            </a:r>
            <a:r>
              <a:rPr lang="en-US" dirty="0"/>
              <a:t> </a:t>
            </a:r>
            <a:r>
              <a:rPr lang="en-US" dirty="0" err="1"/>
              <a:t>servervariant</a:t>
            </a:r>
            <a:r>
              <a:rPr lang="en-US" dirty="0"/>
              <a:t>;</a:t>
            </a:r>
          </a:p>
          <a:p>
            <a:r>
              <a:rPr lang="en-US" dirty="0" err="1"/>
              <a:t>Ondersteuning</a:t>
            </a:r>
            <a:r>
              <a:rPr lang="en-US" dirty="0"/>
              <a:t> </a:t>
            </a:r>
            <a:r>
              <a:rPr lang="en-US" dirty="0" err="1"/>
              <a:t>voor</a:t>
            </a:r>
            <a:r>
              <a:rPr lang="en-US" dirty="0"/>
              <a:t> </a:t>
            </a:r>
            <a:r>
              <a:rPr lang="en-US" dirty="0" smtClean="0"/>
              <a:t>Thunderbolt.</a:t>
            </a:r>
            <a:endParaRPr lang="nl-BE" dirty="0"/>
          </a:p>
        </p:txBody>
      </p:sp>
    </p:spTree>
    <p:extLst>
      <p:ext uri="{BB962C8B-B14F-4D97-AF65-F5344CB8AC3E}">
        <p14:creationId xmlns:p14="http://schemas.microsoft.com/office/powerpoint/2010/main" val="17207290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Haswell</a:t>
            </a:r>
            <a:r>
              <a:rPr lang="nl-BE" dirty="0" smtClean="0"/>
              <a:t> microarchitectuur</a:t>
            </a:r>
            <a:endParaRPr lang="nl-BE" dirty="0"/>
          </a:p>
        </p:txBody>
      </p:sp>
      <p:sp>
        <p:nvSpPr>
          <p:cNvPr id="3" name="Tijdelijke aanduiding voor inhoud 2"/>
          <p:cNvSpPr>
            <a:spLocks noGrp="1"/>
          </p:cNvSpPr>
          <p:nvPr>
            <p:ph idx="1"/>
          </p:nvPr>
        </p:nvSpPr>
        <p:spPr/>
        <p:txBody>
          <a:bodyPr/>
          <a:lstStyle/>
          <a:p>
            <a:r>
              <a:rPr lang="nl-BE" dirty="0" err="1" smtClean="0"/>
              <a:t>Broadwell</a:t>
            </a:r>
            <a:r>
              <a:rPr lang="nl-BE" dirty="0" smtClean="0"/>
              <a:t> microarchitectuur (=</a:t>
            </a:r>
            <a:r>
              <a:rPr lang="nl-BE" dirty="0" err="1" smtClean="0"/>
              <a:t>tick</a:t>
            </a:r>
            <a:r>
              <a:rPr lang="nl-BE" dirty="0" smtClean="0"/>
              <a:t>)</a:t>
            </a:r>
          </a:p>
          <a:p>
            <a:pPr lvl="1"/>
            <a:r>
              <a:rPr lang="nl-BE" dirty="0"/>
              <a:t>Vijfde generatie: </a:t>
            </a:r>
            <a:r>
              <a:rPr lang="nl-BE" dirty="0" err="1"/>
              <a:t>core</a:t>
            </a:r>
            <a:r>
              <a:rPr lang="nl-BE" dirty="0"/>
              <a:t> </a:t>
            </a:r>
            <a:r>
              <a:rPr lang="nl-BE" dirty="0" smtClean="0"/>
              <a:t>i7-5xxx;</a:t>
            </a:r>
          </a:p>
          <a:p>
            <a:pPr lvl="1"/>
            <a:r>
              <a:rPr lang="nl-BE" dirty="0" smtClean="0"/>
              <a:t>14 nm productieproces;</a:t>
            </a:r>
          </a:p>
          <a:p>
            <a:pPr lvl="1"/>
            <a:r>
              <a:rPr lang="nl-BE" dirty="0" smtClean="0"/>
              <a:t>Verbetering grafische kernen;</a:t>
            </a:r>
          </a:p>
        </p:txBody>
      </p:sp>
    </p:spTree>
    <p:extLst>
      <p:ext uri="{BB962C8B-B14F-4D97-AF65-F5344CB8AC3E}">
        <p14:creationId xmlns:p14="http://schemas.microsoft.com/office/powerpoint/2010/main" val="78163780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Skylake</a:t>
            </a:r>
            <a:r>
              <a:rPr lang="nl-BE" dirty="0" smtClean="0"/>
              <a:t> microarchitectuur</a:t>
            </a:r>
            <a:endParaRPr lang="nl-BE" dirty="0"/>
          </a:p>
        </p:txBody>
      </p:sp>
      <p:sp>
        <p:nvSpPr>
          <p:cNvPr id="3" name="Tijdelijke aanduiding voor inhoud 2"/>
          <p:cNvSpPr>
            <a:spLocks noGrp="1"/>
          </p:cNvSpPr>
          <p:nvPr>
            <p:ph idx="1"/>
          </p:nvPr>
        </p:nvSpPr>
        <p:spPr/>
        <p:txBody>
          <a:bodyPr/>
          <a:lstStyle/>
          <a:p>
            <a:r>
              <a:rPr lang="nl-BE" dirty="0" smtClean="0"/>
              <a:t>Zesde generatie: i7-6xxx;</a:t>
            </a:r>
          </a:p>
          <a:p>
            <a:r>
              <a:rPr lang="nl-BE" dirty="0" smtClean="0"/>
              <a:t>Mobiele </a:t>
            </a:r>
            <a:r>
              <a:rPr lang="nl-BE" dirty="0" err="1" smtClean="0"/>
              <a:t>intel</a:t>
            </a:r>
            <a:r>
              <a:rPr lang="nl-BE" dirty="0" smtClean="0"/>
              <a:t> </a:t>
            </a:r>
            <a:r>
              <a:rPr lang="nl-BE" dirty="0" err="1" smtClean="0"/>
              <a:t>core</a:t>
            </a:r>
            <a:r>
              <a:rPr lang="nl-BE" dirty="0" smtClean="0"/>
              <a:t> m3, m5 en m7;</a:t>
            </a:r>
          </a:p>
          <a:p>
            <a:pPr lvl="1"/>
            <a:r>
              <a:rPr lang="nl-BE" dirty="0" smtClean="0"/>
              <a:t>2-in1 </a:t>
            </a:r>
            <a:r>
              <a:rPr lang="nl-BE" dirty="0" err="1" smtClean="0"/>
              <a:t>hybrides</a:t>
            </a:r>
            <a:r>
              <a:rPr lang="nl-BE" dirty="0" smtClean="0"/>
              <a:t> en tablets;</a:t>
            </a:r>
          </a:p>
          <a:p>
            <a:r>
              <a:rPr lang="nl-BE" dirty="0" smtClean="0"/>
              <a:t>5% </a:t>
            </a:r>
            <a:r>
              <a:rPr lang="nl-BE" dirty="0" err="1" smtClean="0"/>
              <a:t>prestatieverbeting</a:t>
            </a:r>
            <a:r>
              <a:rPr lang="nl-BE" dirty="0" smtClean="0"/>
              <a:t>;</a:t>
            </a:r>
          </a:p>
          <a:p>
            <a:r>
              <a:rPr lang="nl-BE" dirty="0" smtClean="0"/>
              <a:t>Snelle geïntegreerde grafische chip (GPU) en ondersteuning DX12;</a:t>
            </a:r>
          </a:p>
          <a:p>
            <a:r>
              <a:rPr lang="nl-BE" dirty="0" smtClean="0"/>
              <a:t>LGA 1151 socket;</a:t>
            </a:r>
          </a:p>
          <a:p>
            <a:r>
              <a:rPr lang="nl-BE" dirty="0" smtClean="0"/>
              <a:t>DD4 ondersteuning;</a:t>
            </a:r>
          </a:p>
          <a:p>
            <a:r>
              <a:rPr lang="nl-BE" dirty="0" smtClean="0"/>
              <a:t>Meer PCI </a:t>
            </a:r>
            <a:r>
              <a:rPr lang="nl-BE" dirty="0" err="1" smtClean="0"/>
              <a:t>express</a:t>
            </a:r>
            <a:r>
              <a:rPr lang="nl-BE" dirty="0" smtClean="0"/>
              <a:t> </a:t>
            </a:r>
            <a:r>
              <a:rPr lang="nl-BE" dirty="0" err="1" smtClean="0"/>
              <a:t>lanes</a:t>
            </a:r>
            <a:r>
              <a:rPr lang="nl-BE" dirty="0" smtClean="0"/>
              <a:t> voor </a:t>
            </a:r>
            <a:r>
              <a:rPr lang="nl-BE" dirty="0" err="1" smtClean="0"/>
              <a:t>SSD’s</a:t>
            </a:r>
            <a:r>
              <a:rPr lang="nl-BE" dirty="0" smtClean="0"/>
              <a:t> met M.2 formaat.</a:t>
            </a:r>
            <a:endParaRPr lang="nl-BE" dirty="0"/>
          </a:p>
        </p:txBody>
      </p:sp>
    </p:spTree>
    <p:extLst>
      <p:ext uri="{BB962C8B-B14F-4D97-AF65-F5344CB8AC3E}">
        <p14:creationId xmlns:p14="http://schemas.microsoft.com/office/powerpoint/2010/main" val="509463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Commerciële benaming</a:t>
            </a:r>
            <a:endParaRPr lang="nl-BE" dirty="0"/>
          </a:p>
        </p:txBody>
      </p:sp>
      <p:sp>
        <p:nvSpPr>
          <p:cNvPr id="3" name="Tijdelijke aanduiding voor inhoud 2"/>
          <p:cNvSpPr>
            <a:spLocks noGrp="1"/>
          </p:cNvSpPr>
          <p:nvPr>
            <p:ph idx="1"/>
          </p:nvPr>
        </p:nvSpPr>
        <p:spPr/>
        <p:txBody>
          <a:bodyPr/>
          <a:lstStyle/>
          <a:p>
            <a:r>
              <a:rPr lang="nl-BE" dirty="0" smtClean="0"/>
              <a:t>Bij </a:t>
            </a:r>
            <a:r>
              <a:rPr lang="nl-BE" dirty="0" err="1" smtClean="0"/>
              <a:t>Core</a:t>
            </a:r>
            <a:r>
              <a:rPr lang="nl-BE" dirty="0" smtClean="0"/>
              <a:t> i3/i5/i7 geeft eerste cijfer de generatie aan;</a:t>
            </a:r>
          </a:p>
          <a:p>
            <a:r>
              <a:rPr lang="nl-BE" dirty="0" smtClean="0"/>
              <a:t>Gevolgd door 3 </a:t>
            </a:r>
            <a:r>
              <a:rPr lang="nl-BE" dirty="0" err="1" smtClean="0"/>
              <a:t>cijferige</a:t>
            </a:r>
            <a:r>
              <a:rPr lang="nl-BE" dirty="0" smtClean="0"/>
              <a:t> code;</a:t>
            </a:r>
            <a:endParaRPr lang="nl-BE" dirty="0"/>
          </a:p>
          <a:p>
            <a:r>
              <a:rPr lang="nl-BE" dirty="0" smtClean="0"/>
              <a:t>Modelnummer gevolgd door lettercode</a:t>
            </a:r>
          </a:p>
          <a:p>
            <a:pPr lvl="1"/>
            <a:r>
              <a:rPr lang="nl-BE" dirty="0" smtClean="0"/>
              <a:t>Geeft doel van processor weer:</a:t>
            </a:r>
          </a:p>
          <a:p>
            <a:pPr lvl="2"/>
            <a:r>
              <a:rPr lang="nl-BE" dirty="0" smtClean="0"/>
              <a:t>M(mobile, L(low power), HQ(quad </a:t>
            </a:r>
            <a:r>
              <a:rPr lang="nl-BE" dirty="0" err="1" smtClean="0"/>
              <a:t>core</a:t>
            </a:r>
            <a:r>
              <a:rPr lang="nl-BE" dirty="0" smtClean="0"/>
              <a:t>), U(</a:t>
            </a:r>
            <a:r>
              <a:rPr lang="nl-BE" dirty="0" err="1" smtClean="0"/>
              <a:t>ulta</a:t>
            </a:r>
            <a:r>
              <a:rPr lang="nl-BE" dirty="0" smtClean="0"/>
              <a:t> low power),…</a:t>
            </a:r>
            <a:endParaRPr lang="nl-BE" dirty="0"/>
          </a:p>
        </p:txBody>
      </p:sp>
    </p:spTree>
    <p:extLst>
      <p:ext uri="{BB962C8B-B14F-4D97-AF65-F5344CB8AC3E}">
        <p14:creationId xmlns:p14="http://schemas.microsoft.com/office/powerpoint/2010/main" val="182754550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Commerciële benaming</a:t>
            </a:r>
            <a:endParaRPr lang="nl-BE" dirty="0"/>
          </a:p>
        </p:txBody>
      </p:sp>
      <p:sp>
        <p:nvSpPr>
          <p:cNvPr id="3" name="Tijdelijke aanduiding voor inhoud 2"/>
          <p:cNvSpPr>
            <a:spLocks noGrp="1"/>
          </p:cNvSpPr>
          <p:nvPr>
            <p:ph idx="1"/>
          </p:nvPr>
        </p:nvSpPr>
        <p:spPr/>
        <p:txBody>
          <a:bodyPr/>
          <a:lstStyle/>
          <a:p>
            <a:r>
              <a:rPr lang="nl-BE" dirty="0" err="1" smtClean="0"/>
              <a:t>Celeron</a:t>
            </a:r>
            <a:r>
              <a:rPr lang="nl-BE" dirty="0" smtClean="0"/>
              <a:t>: low-budget</a:t>
            </a:r>
            <a:endParaRPr lang="nl-BE" dirty="0"/>
          </a:p>
          <a:p>
            <a:endParaRPr lang="nl-BE" dirty="0" smtClean="0"/>
          </a:p>
          <a:p>
            <a:endParaRPr lang="nl-BE" dirty="0"/>
          </a:p>
          <a:p>
            <a:endParaRPr lang="nl-BE" dirty="0" smtClean="0"/>
          </a:p>
          <a:p>
            <a:endParaRPr lang="nl-BE" dirty="0"/>
          </a:p>
          <a:p>
            <a:r>
              <a:rPr lang="nl-BE" dirty="0" smtClean="0"/>
              <a:t>Pentium G: low-budget</a:t>
            </a:r>
          </a:p>
        </p:txBody>
      </p:sp>
      <p:pic>
        <p:nvPicPr>
          <p:cNvPr id="4" name="Afbeelding 3"/>
          <p:cNvPicPr>
            <a:picLocks noChangeAspect="1"/>
          </p:cNvPicPr>
          <p:nvPr/>
        </p:nvPicPr>
        <p:blipFill>
          <a:blip r:embed="rId2"/>
          <a:stretch>
            <a:fillRect/>
          </a:stretch>
        </p:blipFill>
        <p:spPr>
          <a:xfrm>
            <a:off x="1774551" y="2404603"/>
            <a:ext cx="8642897" cy="1910723"/>
          </a:xfrm>
          <a:prstGeom prst="rect">
            <a:avLst/>
          </a:prstGeom>
        </p:spPr>
      </p:pic>
      <p:pic>
        <p:nvPicPr>
          <p:cNvPr id="5" name="Afbeelding 4"/>
          <p:cNvPicPr>
            <a:picLocks noChangeAspect="1"/>
          </p:cNvPicPr>
          <p:nvPr/>
        </p:nvPicPr>
        <p:blipFill>
          <a:blip r:embed="rId3"/>
          <a:stretch>
            <a:fillRect/>
          </a:stretch>
        </p:blipFill>
        <p:spPr>
          <a:xfrm>
            <a:off x="1774550" y="4894304"/>
            <a:ext cx="8642897" cy="1952194"/>
          </a:xfrm>
          <a:prstGeom prst="rect">
            <a:avLst/>
          </a:prstGeom>
        </p:spPr>
      </p:pic>
    </p:spTree>
    <p:extLst>
      <p:ext uri="{BB962C8B-B14F-4D97-AF65-F5344CB8AC3E}">
        <p14:creationId xmlns:p14="http://schemas.microsoft.com/office/powerpoint/2010/main" val="79926567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Commerciële benaming</a:t>
            </a:r>
          </a:p>
        </p:txBody>
      </p:sp>
      <p:sp>
        <p:nvSpPr>
          <p:cNvPr id="3" name="Tijdelijke aanduiding voor inhoud 2"/>
          <p:cNvSpPr>
            <a:spLocks noGrp="1"/>
          </p:cNvSpPr>
          <p:nvPr>
            <p:ph idx="1"/>
          </p:nvPr>
        </p:nvSpPr>
        <p:spPr/>
        <p:txBody>
          <a:bodyPr/>
          <a:lstStyle/>
          <a:p>
            <a:r>
              <a:rPr lang="nl-BE" dirty="0" err="1" smtClean="0"/>
              <a:t>Core</a:t>
            </a:r>
            <a:r>
              <a:rPr lang="nl-BE" dirty="0" smtClean="0"/>
              <a:t> i3</a:t>
            </a:r>
          </a:p>
          <a:p>
            <a:endParaRPr lang="nl-BE" dirty="0"/>
          </a:p>
          <a:p>
            <a:endParaRPr lang="nl-BE" dirty="0" smtClean="0"/>
          </a:p>
          <a:p>
            <a:endParaRPr lang="nl-BE" dirty="0"/>
          </a:p>
          <a:p>
            <a:endParaRPr lang="nl-BE" dirty="0" smtClean="0"/>
          </a:p>
          <a:p>
            <a:r>
              <a:rPr lang="nl-BE" dirty="0" err="1" smtClean="0"/>
              <a:t>Core</a:t>
            </a:r>
            <a:r>
              <a:rPr lang="nl-BE" dirty="0" smtClean="0"/>
              <a:t> i5</a:t>
            </a:r>
            <a:endParaRPr lang="nl-BE" dirty="0"/>
          </a:p>
        </p:txBody>
      </p:sp>
      <p:pic>
        <p:nvPicPr>
          <p:cNvPr id="4" name="Afbeelding 3"/>
          <p:cNvPicPr>
            <a:picLocks noChangeAspect="1"/>
          </p:cNvPicPr>
          <p:nvPr/>
        </p:nvPicPr>
        <p:blipFill>
          <a:blip r:embed="rId2"/>
          <a:stretch>
            <a:fillRect/>
          </a:stretch>
        </p:blipFill>
        <p:spPr>
          <a:xfrm>
            <a:off x="1091113" y="2272965"/>
            <a:ext cx="9448550" cy="2104007"/>
          </a:xfrm>
          <a:prstGeom prst="rect">
            <a:avLst/>
          </a:prstGeom>
        </p:spPr>
      </p:pic>
      <p:pic>
        <p:nvPicPr>
          <p:cNvPr id="5" name="Afbeelding 4"/>
          <p:cNvPicPr>
            <a:picLocks noChangeAspect="1"/>
          </p:cNvPicPr>
          <p:nvPr/>
        </p:nvPicPr>
        <p:blipFill>
          <a:blip r:embed="rId3"/>
          <a:stretch>
            <a:fillRect/>
          </a:stretch>
        </p:blipFill>
        <p:spPr>
          <a:xfrm>
            <a:off x="1091113" y="4772652"/>
            <a:ext cx="7582276" cy="2117432"/>
          </a:xfrm>
          <a:prstGeom prst="rect">
            <a:avLst/>
          </a:prstGeom>
        </p:spPr>
      </p:pic>
    </p:spTree>
    <p:extLst>
      <p:ext uri="{BB962C8B-B14F-4D97-AF65-F5344CB8AC3E}">
        <p14:creationId xmlns:p14="http://schemas.microsoft.com/office/powerpoint/2010/main" val="147876905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Commerciële benaming</a:t>
            </a:r>
            <a:endParaRPr lang="nl-BE" dirty="0"/>
          </a:p>
        </p:txBody>
      </p:sp>
      <p:sp>
        <p:nvSpPr>
          <p:cNvPr id="3" name="Tijdelijke aanduiding voor inhoud 2"/>
          <p:cNvSpPr>
            <a:spLocks noGrp="1"/>
          </p:cNvSpPr>
          <p:nvPr>
            <p:ph idx="1"/>
          </p:nvPr>
        </p:nvSpPr>
        <p:spPr/>
        <p:txBody>
          <a:bodyPr/>
          <a:lstStyle/>
          <a:p>
            <a:r>
              <a:rPr lang="nl-BE" dirty="0" err="1" smtClean="0"/>
              <a:t>Core</a:t>
            </a:r>
            <a:r>
              <a:rPr lang="nl-BE" dirty="0" smtClean="0"/>
              <a:t> i7</a:t>
            </a:r>
            <a:endParaRPr lang="nl-BE" dirty="0"/>
          </a:p>
        </p:txBody>
      </p:sp>
      <p:pic>
        <p:nvPicPr>
          <p:cNvPr id="4" name="Afbeelding 3"/>
          <p:cNvPicPr>
            <a:picLocks noChangeAspect="1"/>
          </p:cNvPicPr>
          <p:nvPr/>
        </p:nvPicPr>
        <p:blipFill>
          <a:blip r:embed="rId2"/>
          <a:stretch>
            <a:fillRect/>
          </a:stretch>
        </p:blipFill>
        <p:spPr>
          <a:xfrm>
            <a:off x="838200" y="2458906"/>
            <a:ext cx="9612828" cy="3852994"/>
          </a:xfrm>
          <a:prstGeom prst="rect">
            <a:avLst/>
          </a:prstGeom>
        </p:spPr>
      </p:pic>
    </p:spTree>
    <p:extLst>
      <p:ext uri="{BB962C8B-B14F-4D97-AF65-F5344CB8AC3E}">
        <p14:creationId xmlns:p14="http://schemas.microsoft.com/office/powerpoint/2010/main" val="1304848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Kenmerken: databus</a:t>
            </a:r>
            <a:endParaRPr lang="nl-BE" dirty="0"/>
          </a:p>
        </p:txBody>
      </p:sp>
      <p:sp>
        <p:nvSpPr>
          <p:cNvPr id="3" name="Tijdelijke aanduiding voor inhoud 2"/>
          <p:cNvSpPr>
            <a:spLocks noGrp="1"/>
          </p:cNvSpPr>
          <p:nvPr>
            <p:ph idx="1"/>
          </p:nvPr>
        </p:nvSpPr>
        <p:spPr/>
        <p:txBody>
          <a:bodyPr/>
          <a:lstStyle/>
          <a:p>
            <a:endParaRPr lang="nl-BE"/>
          </a:p>
        </p:txBody>
      </p:sp>
      <p:pic>
        <p:nvPicPr>
          <p:cNvPr id="4" name="Picture 5" descr="pentium-databus-2"/>
          <p:cNvPicPr>
            <a:picLocks noChangeAspect="1" noChangeArrowheads="1"/>
          </p:cNvPicPr>
          <p:nvPr/>
        </p:nvPicPr>
        <p:blipFill>
          <a:blip r:embed="rId2" cstate="print"/>
          <a:srcRect/>
          <a:stretch>
            <a:fillRect/>
          </a:stretch>
        </p:blipFill>
        <p:spPr bwMode="auto">
          <a:xfrm>
            <a:off x="838200" y="1426369"/>
            <a:ext cx="8388350" cy="5149850"/>
          </a:xfrm>
          <a:prstGeom prst="rect">
            <a:avLst/>
          </a:prstGeom>
          <a:noFill/>
          <a:ln w="9525">
            <a:noFill/>
            <a:miter lim="800000"/>
            <a:headEnd/>
            <a:tailEnd/>
          </a:ln>
        </p:spPr>
      </p:pic>
    </p:spTree>
    <p:extLst>
      <p:ext uri="{BB962C8B-B14F-4D97-AF65-F5344CB8AC3E}">
        <p14:creationId xmlns:p14="http://schemas.microsoft.com/office/powerpoint/2010/main" val="25604908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r>
              <a:rPr lang="nl-BE" dirty="0" err="1" smtClean="0"/>
              <a:t>Core</a:t>
            </a:r>
            <a:r>
              <a:rPr lang="nl-BE" dirty="0" smtClean="0"/>
              <a:t> m: zuinige processoren</a:t>
            </a:r>
          </a:p>
          <a:p>
            <a:endParaRPr lang="nl-BE" dirty="0"/>
          </a:p>
          <a:p>
            <a:endParaRPr lang="nl-BE" dirty="0" smtClean="0"/>
          </a:p>
          <a:p>
            <a:endParaRPr lang="nl-BE" dirty="0"/>
          </a:p>
        </p:txBody>
      </p:sp>
      <p:sp>
        <p:nvSpPr>
          <p:cNvPr id="4" name="Titel 1"/>
          <p:cNvSpPr>
            <a:spLocks noGrp="1"/>
          </p:cNvSpPr>
          <p:nvPr>
            <p:ph type="title"/>
          </p:nvPr>
        </p:nvSpPr>
        <p:spPr/>
        <p:txBody>
          <a:bodyPr/>
          <a:lstStyle/>
          <a:p>
            <a:r>
              <a:rPr lang="nl-BE" dirty="0" smtClean="0"/>
              <a:t>Commerciële benaming</a:t>
            </a:r>
            <a:endParaRPr lang="nl-BE" dirty="0"/>
          </a:p>
        </p:txBody>
      </p:sp>
      <p:pic>
        <p:nvPicPr>
          <p:cNvPr id="5" name="Afbeelding 4"/>
          <p:cNvPicPr>
            <a:picLocks noChangeAspect="1"/>
          </p:cNvPicPr>
          <p:nvPr/>
        </p:nvPicPr>
        <p:blipFill>
          <a:blip r:embed="rId2"/>
          <a:stretch>
            <a:fillRect/>
          </a:stretch>
        </p:blipFill>
        <p:spPr>
          <a:xfrm>
            <a:off x="1919232" y="2323098"/>
            <a:ext cx="8353536" cy="1446798"/>
          </a:xfrm>
          <a:prstGeom prst="rect">
            <a:avLst/>
          </a:prstGeom>
        </p:spPr>
      </p:pic>
    </p:spTree>
    <p:extLst>
      <p:ext uri="{BB962C8B-B14F-4D97-AF65-F5344CB8AC3E}">
        <p14:creationId xmlns:p14="http://schemas.microsoft.com/office/powerpoint/2010/main" val="154150530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BE" dirty="0"/>
          </a:p>
        </p:txBody>
      </p:sp>
      <p:sp>
        <p:nvSpPr>
          <p:cNvPr id="3" name="Tijdelijke aanduiding voor inhoud 2"/>
          <p:cNvSpPr>
            <a:spLocks noGrp="1"/>
          </p:cNvSpPr>
          <p:nvPr>
            <p:ph idx="1"/>
          </p:nvPr>
        </p:nvSpPr>
        <p:spPr/>
        <p:txBody>
          <a:bodyPr/>
          <a:lstStyle/>
          <a:p>
            <a:r>
              <a:rPr lang="nl-BE" dirty="0" smtClean="0"/>
              <a:t>De </a:t>
            </a:r>
            <a:r>
              <a:rPr lang="nl-BE" dirty="0" err="1" smtClean="0"/>
              <a:t>Xeon</a:t>
            </a:r>
            <a:endParaRPr lang="nl-BE" dirty="0"/>
          </a:p>
        </p:txBody>
      </p:sp>
      <p:pic>
        <p:nvPicPr>
          <p:cNvPr id="4" name="Afbeelding 3"/>
          <p:cNvPicPr>
            <a:picLocks noChangeAspect="1"/>
          </p:cNvPicPr>
          <p:nvPr/>
        </p:nvPicPr>
        <p:blipFill>
          <a:blip r:embed="rId2"/>
          <a:stretch>
            <a:fillRect/>
          </a:stretch>
        </p:blipFill>
        <p:spPr>
          <a:xfrm>
            <a:off x="2884446" y="365125"/>
            <a:ext cx="6423108" cy="6143842"/>
          </a:xfrm>
          <a:prstGeom prst="rect">
            <a:avLst/>
          </a:prstGeom>
        </p:spPr>
      </p:pic>
    </p:spTree>
    <p:extLst>
      <p:ext uri="{BB962C8B-B14F-4D97-AF65-F5344CB8AC3E}">
        <p14:creationId xmlns:p14="http://schemas.microsoft.com/office/powerpoint/2010/main" val="266756213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Oefening</a:t>
            </a:r>
            <a:endParaRPr lang="nl-BE" dirty="0"/>
          </a:p>
        </p:txBody>
      </p:sp>
      <p:sp>
        <p:nvSpPr>
          <p:cNvPr id="3" name="Tijdelijke aanduiding voor inhoud 2"/>
          <p:cNvSpPr>
            <a:spLocks noGrp="1"/>
          </p:cNvSpPr>
          <p:nvPr>
            <p:ph idx="1"/>
          </p:nvPr>
        </p:nvSpPr>
        <p:spPr/>
        <p:txBody>
          <a:bodyPr/>
          <a:lstStyle/>
          <a:p>
            <a:r>
              <a:rPr lang="nl-BE" dirty="0" smtClean="0"/>
              <a:t>Bekijk volgende processoren:</a:t>
            </a:r>
          </a:p>
          <a:p>
            <a:pPr marL="457200" lvl="1" indent="0">
              <a:buNone/>
            </a:pPr>
            <a:r>
              <a:rPr lang="nl-BE" dirty="0" smtClean="0"/>
              <a:t>Intel </a:t>
            </a:r>
            <a:r>
              <a:rPr lang="nl-BE" dirty="0" err="1" smtClean="0"/>
              <a:t>Core</a:t>
            </a:r>
            <a:r>
              <a:rPr lang="nl-BE" dirty="0" smtClean="0"/>
              <a:t> i5-6500, Intel </a:t>
            </a:r>
            <a:r>
              <a:rPr lang="nl-BE" dirty="0" err="1" smtClean="0"/>
              <a:t>Core</a:t>
            </a:r>
            <a:r>
              <a:rPr lang="nl-BE" dirty="0" smtClean="0"/>
              <a:t> i3-6100, Intel </a:t>
            </a:r>
            <a:r>
              <a:rPr lang="nl-BE" dirty="0" err="1" smtClean="0"/>
              <a:t>Core</a:t>
            </a:r>
            <a:r>
              <a:rPr lang="nl-BE" dirty="0" smtClean="0"/>
              <a:t> i7-6700k, Intel </a:t>
            </a:r>
            <a:r>
              <a:rPr lang="nl-BE" dirty="0" err="1" smtClean="0"/>
              <a:t>Core</a:t>
            </a:r>
            <a:r>
              <a:rPr lang="nl-BE" dirty="0" smtClean="0"/>
              <a:t> i5-4460</a:t>
            </a:r>
            <a:endParaRPr lang="nl-BE" dirty="0"/>
          </a:p>
          <a:p>
            <a:pPr marL="457200" lvl="1" indent="0">
              <a:buNone/>
            </a:pPr>
            <a:endParaRPr lang="nl-BE" dirty="0" smtClean="0"/>
          </a:p>
          <a:p>
            <a:r>
              <a:rPr lang="nl-BE" dirty="0" smtClean="0"/>
              <a:t>Wat zijn de grote verschillen tussen deze processoren?</a:t>
            </a:r>
          </a:p>
          <a:p>
            <a:r>
              <a:rPr lang="nl-BE" dirty="0" smtClean="0"/>
              <a:t>Waarvoor staat de ‘k’ bij de laatste processor?</a:t>
            </a:r>
          </a:p>
          <a:p>
            <a:endParaRPr lang="nl-BE" dirty="0"/>
          </a:p>
          <a:p>
            <a:r>
              <a:rPr lang="nl-BE" dirty="0" smtClean="0"/>
              <a:t>Passen deze processoren op volgend moederbord:</a:t>
            </a:r>
          </a:p>
          <a:p>
            <a:pPr marL="457200" lvl="1" indent="0">
              <a:buNone/>
            </a:pPr>
            <a:r>
              <a:rPr lang="nl-BE" dirty="0"/>
              <a:t>MSI H81M-P33</a:t>
            </a:r>
            <a:endParaRPr lang="nl-BE" dirty="0" smtClean="0"/>
          </a:p>
        </p:txBody>
      </p:sp>
    </p:spTree>
    <p:extLst>
      <p:ext uri="{BB962C8B-B14F-4D97-AF65-F5344CB8AC3E}">
        <p14:creationId xmlns:p14="http://schemas.microsoft.com/office/powerpoint/2010/main" val="40249103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Oefening</a:t>
            </a:r>
            <a:endParaRPr lang="nl-BE" dirty="0"/>
          </a:p>
        </p:txBody>
      </p:sp>
      <p:sp>
        <p:nvSpPr>
          <p:cNvPr id="3" name="Tijdelijke aanduiding voor inhoud 2"/>
          <p:cNvSpPr>
            <a:spLocks noGrp="1"/>
          </p:cNvSpPr>
          <p:nvPr>
            <p:ph idx="1"/>
          </p:nvPr>
        </p:nvSpPr>
        <p:spPr/>
        <p:txBody>
          <a:bodyPr/>
          <a:lstStyle/>
          <a:p>
            <a:r>
              <a:rPr lang="nl-BE" dirty="0" smtClean="0"/>
              <a:t>Gegeven zijn volgende notebook processoren:</a:t>
            </a:r>
          </a:p>
          <a:p>
            <a:pPr marL="457200" lvl="1" indent="0">
              <a:buNone/>
            </a:pPr>
            <a:r>
              <a:rPr lang="nl-BE" dirty="0" err="1" smtClean="0"/>
              <a:t>Core</a:t>
            </a:r>
            <a:r>
              <a:rPr lang="nl-BE" dirty="0" smtClean="0"/>
              <a:t> i5 6300HQ , </a:t>
            </a:r>
            <a:r>
              <a:rPr lang="nl-BE" dirty="0" err="1" smtClean="0"/>
              <a:t>Core</a:t>
            </a:r>
            <a:r>
              <a:rPr lang="nl-BE" dirty="0" smtClean="0"/>
              <a:t> i5 6200U</a:t>
            </a:r>
          </a:p>
          <a:p>
            <a:pPr marL="457200" lvl="1" indent="0">
              <a:buNone/>
            </a:pPr>
            <a:endParaRPr lang="nl-BE" dirty="0" smtClean="0"/>
          </a:p>
          <a:p>
            <a:r>
              <a:rPr lang="nl-BE" dirty="0" smtClean="0"/>
              <a:t>Beide processoren zijn een i5 van de </a:t>
            </a:r>
            <a:r>
              <a:rPr lang="nl-BE" dirty="0" err="1" smtClean="0"/>
              <a:t>skylake</a:t>
            </a:r>
            <a:r>
              <a:rPr lang="nl-BE" dirty="0" smtClean="0"/>
              <a:t> generatie. Welke verkies je en waarom?</a:t>
            </a:r>
          </a:p>
        </p:txBody>
      </p:sp>
    </p:spTree>
    <p:extLst>
      <p:ext uri="{BB962C8B-B14F-4D97-AF65-F5344CB8AC3E}">
        <p14:creationId xmlns:p14="http://schemas.microsoft.com/office/powerpoint/2010/main" val="281318804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Oefeningen</a:t>
            </a:r>
            <a:endParaRPr lang="nl-BE" dirty="0"/>
          </a:p>
        </p:txBody>
      </p:sp>
      <p:sp>
        <p:nvSpPr>
          <p:cNvPr id="3" name="Tijdelijke aanduiding voor inhoud 2"/>
          <p:cNvSpPr>
            <a:spLocks noGrp="1"/>
          </p:cNvSpPr>
          <p:nvPr>
            <p:ph idx="1"/>
          </p:nvPr>
        </p:nvSpPr>
        <p:spPr/>
        <p:txBody>
          <a:bodyPr/>
          <a:lstStyle/>
          <a:p>
            <a:r>
              <a:rPr lang="nl-BE" dirty="0" smtClean="0"/>
              <a:t>Bedrijf X komt met de vraag om een computer configuratie samen te stellen. Je krijgt een budget van 400€. Volgende applicaties worden op de toestellen gebruikt:</a:t>
            </a:r>
          </a:p>
          <a:p>
            <a:pPr lvl="1"/>
            <a:r>
              <a:rPr lang="nl-BE" dirty="0" smtClean="0"/>
              <a:t>Standaard Office pakket</a:t>
            </a:r>
          </a:p>
          <a:p>
            <a:pPr lvl="1"/>
            <a:r>
              <a:rPr lang="nl-BE" dirty="0" smtClean="0"/>
              <a:t>Webbrowser</a:t>
            </a:r>
          </a:p>
          <a:p>
            <a:pPr marL="457200" lvl="1" indent="0">
              <a:buNone/>
            </a:pPr>
            <a:endParaRPr lang="nl-BE" dirty="0" smtClean="0"/>
          </a:p>
          <a:p>
            <a:r>
              <a:rPr lang="nl-BE" dirty="0" smtClean="0"/>
              <a:t>Stel zelf een configuratie op (exclusief randapparatuur). Vergelijk je keuze met je buur en bespreek deze.</a:t>
            </a:r>
            <a:endParaRPr lang="nl-BE" dirty="0"/>
          </a:p>
        </p:txBody>
      </p:sp>
    </p:spTree>
    <p:extLst>
      <p:ext uri="{BB962C8B-B14F-4D97-AF65-F5344CB8AC3E}">
        <p14:creationId xmlns:p14="http://schemas.microsoft.com/office/powerpoint/2010/main" val="3072017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Kenmerken: databus</a:t>
            </a:r>
            <a:endParaRPr lang="nl-BE" dirty="0"/>
          </a:p>
        </p:txBody>
      </p:sp>
      <p:sp>
        <p:nvSpPr>
          <p:cNvPr id="3" name="Tijdelijke aanduiding voor inhoud 2"/>
          <p:cNvSpPr>
            <a:spLocks noGrp="1"/>
          </p:cNvSpPr>
          <p:nvPr>
            <p:ph idx="1"/>
          </p:nvPr>
        </p:nvSpPr>
        <p:spPr/>
        <p:txBody>
          <a:bodyPr/>
          <a:lstStyle/>
          <a:p>
            <a:r>
              <a:rPr lang="nl-BE" dirty="0" smtClean="0"/>
              <a:t>Evolutie van de interne en externe databus</a:t>
            </a:r>
            <a:endParaRPr lang="nl-BE" dirty="0"/>
          </a:p>
        </p:txBody>
      </p:sp>
      <p:pic>
        <p:nvPicPr>
          <p:cNvPr id="1026" name="Picture 2" descr="http://puu.sh/rzw8F/0db53267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32647"/>
            <a:ext cx="8302010" cy="1862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199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B328CD4CCC4549A2693147AB9124D8" ma:contentTypeVersion="4" ma:contentTypeDescription="Een nieuw document maken." ma:contentTypeScope="" ma:versionID="324f3fe9b03f8bfb704ae15a09a59cf2">
  <xsd:schema xmlns:xsd="http://www.w3.org/2001/XMLSchema" xmlns:xs="http://www.w3.org/2001/XMLSchema" xmlns:p="http://schemas.microsoft.com/office/2006/metadata/properties" xmlns:ns2="4b943c06-37fb-4697-bc66-955beedaabd1" xmlns:ns3="8ec6cc2f-c21c-4804-8ff0-f2a31c34540b" targetNamespace="http://schemas.microsoft.com/office/2006/metadata/properties" ma:root="true" ma:fieldsID="061e85396dc9bfd0d4e7223f8d5100fa" ns2:_="" ns3:_="">
    <xsd:import namespace="4b943c06-37fb-4697-bc66-955beedaabd1"/>
    <xsd:import namespace="8ec6cc2f-c21c-4804-8ff0-f2a31c34540b"/>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943c06-37fb-4697-bc66-955beedaabd1" elementFormDefault="qualified">
    <xsd:import namespace="http://schemas.microsoft.com/office/2006/documentManagement/types"/>
    <xsd:import namespace="http://schemas.microsoft.com/office/infopath/2007/PartnerControls"/>
    <xsd:element name="SharedWithUsers" ma:index="8" nillable="true" ma:displayName="Gedeeld met"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Gedeeld met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ec6cc2f-c21c-4804-8ff0-f2a31c34540b"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B61BA8-97AE-4045-8B6D-49396DB04E73}"/>
</file>

<file path=customXml/itemProps2.xml><?xml version="1.0" encoding="utf-8"?>
<ds:datastoreItem xmlns:ds="http://schemas.openxmlformats.org/officeDocument/2006/customXml" ds:itemID="{A3ECC5E6-CE56-48B1-81D1-2B1FCC3580BC}"/>
</file>

<file path=customXml/itemProps3.xml><?xml version="1.0" encoding="utf-8"?>
<ds:datastoreItem xmlns:ds="http://schemas.openxmlformats.org/officeDocument/2006/customXml" ds:itemID="{5816EB9B-5C06-4249-8235-99009002715A}"/>
</file>

<file path=docProps/app.xml><?xml version="1.0" encoding="utf-8"?>
<Properties xmlns="http://schemas.openxmlformats.org/officeDocument/2006/extended-properties" xmlns:vt="http://schemas.openxmlformats.org/officeDocument/2006/docPropsVTypes">
  <TotalTime>3926</TotalTime>
  <Words>4077</Words>
  <Application>Microsoft Office PowerPoint</Application>
  <PresentationFormat>Breedbeeld</PresentationFormat>
  <Paragraphs>697</Paragraphs>
  <Slides>84</Slides>
  <Notes>20</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84</vt:i4>
      </vt:variant>
    </vt:vector>
  </HeadingPairs>
  <TitlesOfParts>
    <vt:vector size="92" baseType="lpstr">
      <vt:lpstr>Arial</vt:lpstr>
      <vt:lpstr>Calibri</vt:lpstr>
      <vt:lpstr>Calibri Light</vt:lpstr>
      <vt:lpstr>Courier New</vt:lpstr>
      <vt:lpstr>Tahoma</vt:lpstr>
      <vt:lpstr>Times New Roman</vt:lpstr>
      <vt:lpstr>Wingdings</vt:lpstr>
      <vt:lpstr>Kantoorthema</vt:lpstr>
      <vt:lpstr>Computer systems</vt:lpstr>
      <vt:lpstr>Hardware: processoren</vt:lpstr>
      <vt:lpstr>Processorarchitectuur</vt:lpstr>
      <vt:lpstr>processorarchitectuur</vt:lpstr>
      <vt:lpstr>Processorarchitectuur</vt:lpstr>
      <vt:lpstr>Kenmerken: databus</vt:lpstr>
      <vt:lpstr>Kenmerken: databus</vt:lpstr>
      <vt:lpstr>Kenmerken: databus</vt:lpstr>
      <vt:lpstr>Kenmerken: databus</vt:lpstr>
      <vt:lpstr>Kenmerken: klokfrequentie</vt:lpstr>
      <vt:lpstr>Kenmerken: klokfrequentie</vt:lpstr>
      <vt:lpstr>Kenmerken klokfrequentie</vt:lpstr>
      <vt:lpstr>Kenmerken: klokfrequentie</vt:lpstr>
      <vt:lpstr>Kenmerken: klokfrequentie</vt:lpstr>
      <vt:lpstr>Kenmerken: klokfrequentie</vt:lpstr>
      <vt:lpstr>Kenmerken: bandbreedte</vt:lpstr>
      <vt:lpstr>Kenmerken: bandbreedte</vt:lpstr>
      <vt:lpstr>Kenmerken: Adresbus</vt:lpstr>
      <vt:lpstr>Kenmerken: Superscalair en Pipelining</vt:lpstr>
      <vt:lpstr>Kenmerken: Superscalair en pipelining</vt:lpstr>
      <vt:lpstr>Kenmerken: Superscalair en pipelining</vt:lpstr>
      <vt:lpstr>Kenmerken: Superscalair en pipelining</vt:lpstr>
      <vt:lpstr>Kenmerken: Superscalair en pipelining</vt:lpstr>
      <vt:lpstr>Kenmerken: Cache</vt:lpstr>
      <vt:lpstr>PowerPoint-presentatie</vt:lpstr>
      <vt:lpstr>Kenmerken: cache</vt:lpstr>
      <vt:lpstr>Kenmerken: Cache</vt:lpstr>
      <vt:lpstr>Kenmerken: cache</vt:lpstr>
      <vt:lpstr>Kenmerken: Dynamische sprongvoorspelling</vt:lpstr>
      <vt:lpstr>Kenmerken: Dynamische sprongvoorspelling</vt:lpstr>
      <vt:lpstr>Kenmerken: Dynamische sprongvoorspelling</vt:lpstr>
      <vt:lpstr>PowerPoint-presentatie</vt:lpstr>
      <vt:lpstr>Kenmerken: Dynamische sprongvoorspelling</vt:lpstr>
      <vt:lpstr>Kenmerken: Floating Point Unit</vt:lpstr>
      <vt:lpstr>Kenmerken: SSE-technologie</vt:lpstr>
      <vt:lpstr>Kenmerken: SSE-technologie</vt:lpstr>
      <vt:lpstr>Kenmerken: SSE-technologie</vt:lpstr>
      <vt:lpstr>Kenmerken: SSE-technologie</vt:lpstr>
      <vt:lpstr>Kenmerken: Intel Extended Memory 64 </vt:lpstr>
      <vt:lpstr>Kenmerken: Hyperthreading</vt:lpstr>
      <vt:lpstr>Kenmerken: Intel Virtualisation Technology (VT-x)</vt:lpstr>
      <vt:lpstr>Kenmerken: Execute Disable Bit</vt:lpstr>
      <vt:lpstr>Voorlopers van de huidige processoren</vt:lpstr>
      <vt:lpstr>Voorlopers van de huidige processoren</vt:lpstr>
      <vt:lpstr>PowerPoint-presentatie</vt:lpstr>
      <vt:lpstr>Voorlopers van de huidige processoren</vt:lpstr>
      <vt:lpstr>Voorlopers van de huidige processoren</vt:lpstr>
      <vt:lpstr>Voorlopers van de huidige processoren</vt:lpstr>
      <vt:lpstr>Voorlopers van de huidige processoren</vt:lpstr>
      <vt:lpstr>PowerPoint-presentatie</vt:lpstr>
      <vt:lpstr>PowerPoint-presentatie</vt:lpstr>
      <vt:lpstr>Voorlopers van de huidige processoren</vt:lpstr>
      <vt:lpstr>Voorlopers van de huidige processoren</vt:lpstr>
      <vt:lpstr>Voorlopers van de huidige processoren</vt:lpstr>
      <vt:lpstr>PowerPoint-presentatie</vt:lpstr>
      <vt:lpstr>PowerPoint-presentatie</vt:lpstr>
      <vt:lpstr>Voorlopers van de huidige processoren</vt:lpstr>
      <vt:lpstr>Voorlopers van de huidige processoren</vt:lpstr>
      <vt:lpstr>Voorlopers van de huidige processoren</vt:lpstr>
      <vt:lpstr>Voorlopers van de huidige processoren</vt:lpstr>
      <vt:lpstr>Voorlopers van de huidige processoren</vt:lpstr>
      <vt:lpstr>De huidige Core-i processoren</vt:lpstr>
      <vt:lpstr>De huidige Core-i processoren</vt:lpstr>
      <vt:lpstr>De huidige Core-i processoren</vt:lpstr>
      <vt:lpstr>De huidige Core-i processoren</vt:lpstr>
      <vt:lpstr>De huidige Core-i processoren</vt:lpstr>
      <vt:lpstr>De huidige Core-i processoren</vt:lpstr>
      <vt:lpstr>Nehalem microarchitectuur</vt:lpstr>
      <vt:lpstr>Nehalem microarchitectuur</vt:lpstr>
      <vt:lpstr>Nehalem microarchitectuur</vt:lpstr>
      <vt:lpstr>Sandy Bridge microarchitectuur</vt:lpstr>
      <vt:lpstr>Sandy Bridge microarchitectuur</vt:lpstr>
      <vt:lpstr>Haswell microarchitectuur</vt:lpstr>
      <vt:lpstr>Haswell microarchitectuur</vt:lpstr>
      <vt:lpstr>Skylake microarchitectuur</vt:lpstr>
      <vt:lpstr>Commerciële benaming</vt:lpstr>
      <vt:lpstr>Commerciële benaming</vt:lpstr>
      <vt:lpstr>Commerciële benaming</vt:lpstr>
      <vt:lpstr>Commerciële benaming</vt:lpstr>
      <vt:lpstr>Commerciële benaming</vt:lpstr>
      <vt:lpstr>PowerPoint-presentatie</vt:lpstr>
      <vt:lpstr>Oefening</vt:lpstr>
      <vt:lpstr>Oefening</vt:lpstr>
      <vt:lpstr>Oefeningen</vt:lpstr>
    </vt:vector>
  </TitlesOfParts>
  <Company>XIOS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Nick Daenen</dc:creator>
  <cp:lastModifiedBy>Dries Swinnen</cp:lastModifiedBy>
  <cp:revision>180</cp:revision>
  <dcterms:created xsi:type="dcterms:W3CDTF">2016-06-13T13:38:04Z</dcterms:created>
  <dcterms:modified xsi:type="dcterms:W3CDTF">2016-10-09T13:03:49Z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0x0101001EB328CD4CCC4549A2693147AB9124D8</vt:lpwstr>
  </property>
</Properties>
</file>